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notesSlides/notesSlide1.xml" ContentType="application/vnd.openxmlformats-officedocument.presentationml.notesSlide+xml"/>
  <Override PartName="/ppt/ink/ink4.xml" ContentType="application/inkml+xml"/>
  <Override PartName="/ppt/ink/ink5.xml" ContentType="application/inkml+xml"/>
  <Override PartName="/ppt/notesSlides/notesSlide2.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notesSlides/notesSlide5.xml" ContentType="application/vnd.openxmlformats-officedocument.presentationml.notesSlide+xml"/>
  <Override PartName="/ppt/ink/ink34.xml" ContentType="application/inkml+xml"/>
  <Override PartName="/ppt/ink/ink35.xml" ContentType="application/inkml+xml"/>
  <Override PartName="/ppt/ink/ink36.xml" ContentType="application/inkml+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1"/>
  </p:notesMasterIdLst>
  <p:sldIdLst>
    <p:sldId id="467" r:id="rId2"/>
    <p:sldId id="304" r:id="rId3"/>
    <p:sldId id="465" r:id="rId4"/>
    <p:sldId id="259" r:id="rId5"/>
    <p:sldId id="267" r:id="rId6"/>
    <p:sldId id="302" r:id="rId7"/>
    <p:sldId id="451" r:id="rId8"/>
    <p:sldId id="452" r:id="rId9"/>
    <p:sldId id="453" r:id="rId10"/>
    <p:sldId id="454" r:id="rId11"/>
    <p:sldId id="455" r:id="rId12"/>
    <p:sldId id="456" r:id="rId13"/>
    <p:sldId id="457" r:id="rId14"/>
    <p:sldId id="458" r:id="rId15"/>
    <p:sldId id="276" r:id="rId16"/>
    <p:sldId id="271" r:id="rId17"/>
    <p:sldId id="277" r:id="rId18"/>
    <p:sldId id="291" r:id="rId19"/>
    <p:sldId id="292" r:id="rId20"/>
    <p:sldId id="269" r:id="rId21"/>
    <p:sldId id="293" r:id="rId22"/>
    <p:sldId id="298" r:id="rId23"/>
    <p:sldId id="297" r:id="rId24"/>
    <p:sldId id="299" r:id="rId25"/>
    <p:sldId id="256" r:id="rId26"/>
    <p:sldId id="257" r:id="rId27"/>
    <p:sldId id="464" r:id="rId28"/>
    <p:sldId id="281" r:id="rId29"/>
    <p:sldId id="273" r:id="rId30"/>
    <p:sldId id="274" r:id="rId31"/>
    <p:sldId id="275" r:id="rId32"/>
    <p:sldId id="278" r:id="rId33"/>
    <p:sldId id="279" r:id="rId34"/>
    <p:sldId id="280" r:id="rId35"/>
    <p:sldId id="283" r:id="rId36"/>
    <p:sldId id="260" r:id="rId37"/>
    <p:sldId id="262" r:id="rId38"/>
    <p:sldId id="263" r:id="rId39"/>
    <p:sldId id="295" r:id="rId40"/>
    <p:sldId id="300" r:id="rId41"/>
    <p:sldId id="296" r:id="rId42"/>
    <p:sldId id="261" r:id="rId43"/>
    <p:sldId id="459" r:id="rId44"/>
    <p:sldId id="301" r:id="rId45"/>
    <p:sldId id="307" r:id="rId46"/>
    <p:sldId id="308" r:id="rId47"/>
    <p:sldId id="309" r:id="rId48"/>
    <p:sldId id="310" r:id="rId49"/>
    <p:sldId id="311" r:id="rId50"/>
    <p:sldId id="312" r:id="rId51"/>
    <p:sldId id="313" r:id="rId52"/>
    <p:sldId id="314" r:id="rId53"/>
    <p:sldId id="315" r:id="rId54"/>
    <p:sldId id="316" r:id="rId55"/>
    <p:sldId id="317" r:id="rId56"/>
    <p:sldId id="318" r:id="rId57"/>
    <p:sldId id="319" r:id="rId58"/>
    <p:sldId id="320" r:id="rId59"/>
    <p:sldId id="463" r:id="rId60"/>
    <p:sldId id="322" r:id="rId61"/>
    <p:sldId id="323" r:id="rId62"/>
    <p:sldId id="324" r:id="rId63"/>
    <p:sldId id="325" r:id="rId64"/>
    <p:sldId id="326" r:id="rId65"/>
    <p:sldId id="327" r:id="rId66"/>
    <p:sldId id="328" r:id="rId67"/>
    <p:sldId id="329" r:id="rId68"/>
    <p:sldId id="330" r:id="rId69"/>
    <p:sldId id="331" r:id="rId70"/>
    <p:sldId id="332" r:id="rId71"/>
    <p:sldId id="333" r:id="rId72"/>
    <p:sldId id="334" r:id="rId73"/>
    <p:sldId id="335" r:id="rId74"/>
    <p:sldId id="336" r:id="rId75"/>
    <p:sldId id="337" r:id="rId76"/>
    <p:sldId id="338" r:id="rId77"/>
    <p:sldId id="339" r:id="rId78"/>
    <p:sldId id="340" r:id="rId79"/>
    <p:sldId id="342" r:id="rId80"/>
    <p:sldId id="343" r:id="rId81"/>
    <p:sldId id="344" r:id="rId82"/>
    <p:sldId id="341" r:id="rId83"/>
    <p:sldId id="347" r:id="rId84"/>
    <p:sldId id="348" r:id="rId85"/>
    <p:sldId id="349" r:id="rId86"/>
    <p:sldId id="350" r:id="rId87"/>
    <p:sldId id="354" r:id="rId88"/>
    <p:sldId id="356" r:id="rId89"/>
    <p:sldId id="358" r:id="rId90"/>
    <p:sldId id="359" r:id="rId91"/>
    <p:sldId id="421" r:id="rId92"/>
    <p:sldId id="391" r:id="rId93"/>
    <p:sldId id="392" r:id="rId94"/>
    <p:sldId id="394" r:id="rId95"/>
    <p:sldId id="393" r:id="rId96"/>
    <p:sldId id="438" r:id="rId97"/>
    <p:sldId id="439" r:id="rId98"/>
    <p:sldId id="440" r:id="rId99"/>
    <p:sldId id="441" r:id="rId100"/>
    <p:sldId id="442" r:id="rId101"/>
    <p:sldId id="443" r:id="rId102"/>
    <p:sldId id="444" r:id="rId103"/>
    <p:sldId id="445" r:id="rId104"/>
    <p:sldId id="446" r:id="rId105"/>
    <p:sldId id="447" r:id="rId106"/>
    <p:sldId id="448" r:id="rId107"/>
    <p:sldId id="449" r:id="rId108"/>
    <p:sldId id="450" r:id="rId109"/>
    <p:sldId id="460" r:id="rId110"/>
    <p:sldId id="395" r:id="rId111"/>
    <p:sldId id="396" r:id="rId112"/>
    <p:sldId id="397" r:id="rId113"/>
    <p:sldId id="398" r:id="rId114"/>
    <p:sldId id="399" r:id="rId115"/>
    <p:sldId id="437" r:id="rId116"/>
    <p:sldId id="436" r:id="rId117"/>
    <p:sldId id="466" r:id="rId118"/>
    <p:sldId id="400" r:id="rId119"/>
    <p:sldId id="413" r:id="rId120"/>
    <p:sldId id="401" r:id="rId121"/>
    <p:sldId id="402" r:id="rId122"/>
    <p:sldId id="403" r:id="rId123"/>
    <p:sldId id="405" r:id="rId124"/>
    <p:sldId id="406" r:id="rId125"/>
    <p:sldId id="411" r:id="rId126"/>
    <p:sldId id="407" r:id="rId127"/>
    <p:sldId id="408" r:id="rId128"/>
    <p:sldId id="409" r:id="rId129"/>
    <p:sldId id="410" r:id="rId130"/>
    <p:sldId id="412" r:id="rId131"/>
    <p:sldId id="415" r:id="rId132"/>
    <p:sldId id="416" r:id="rId133"/>
    <p:sldId id="414" r:id="rId134"/>
    <p:sldId id="418" r:id="rId135"/>
    <p:sldId id="419" r:id="rId136"/>
    <p:sldId id="420" r:id="rId137"/>
    <p:sldId id="422" r:id="rId138"/>
    <p:sldId id="423" r:id="rId139"/>
    <p:sldId id="424" r:id="rId140"/>
    <p:sldId id="425" r:id="rId141"/>
    <p:sldId id="426" r:id="rId142"/>
    <p:sldId id="427" r:id="rId143"/>
    <p:sldId id="428" r:id="rId144"/>
    <p:sldId id="429" r:id="rId145"/>
    <p:sldId id="430" r:id="rId146"/>
    <p:sldId id="431" r:id="rId147"/>
    <p:sldId id="432" r:id="rId148"/>
    <p:sldId id="433" r:id="rId149"/>
    <p:sldId id="434" r:id="rId150"/>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4" autoAdjust="0"/>
    <p:restoredTop sz="94624" autoAdjust="0"/>
  </p:normalViewPr>
  <p:slideViewPr>
    <p:cSldViewPr>
      <p:cViewPr>
        <p:scale>
          <a:sx n="80" d="100"/>
          <a:sy n="80" d="100"/>
        </p:scale>
        <p:origin x="-840" y="-149"/>
      </p:cViewPr>
      <p:guideLst>
        <p:guide orient="horz" pos="2160"/>
        <p:guide pos="2880"/>
      </p:guideLst>
    </p:cSldViewPr>
  </p:slideViewPr>
  <p:notesTextViewPr>
    <p:cViewPr>
      <p:scale>
        <a:sx n="100" d="100"/>
        <a:sy n="100" d="100"/>
      </p:scale>
      <p:origin x="0" y="0"/>
    </p:cViewPr>
  </p:notesTextViewPr>
  <p:sorterViewPr>
    <p:cViewPr>
      <p:scale>
        <a:sx n="30" d="100"/>
        <a:sy n="3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7-08-05T13:08:22.800"/>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25 183,'25'-23,"50"23,-25-22,0 1,-25 21,0 0,25 0,-50-22,25 22,1 0,-1 0,25 0,-25 0,0 0,0 0,0 0,0 0,0 0,25 0,-25 0,0 0,0 0,0 0,25 0,-25 0,25 0,-25 0,0 0,0 0,0 0,0 0,0 0,0 0,25 0,-25 0,0 0,0 0,0 0,0 0,25 0,0-22,-25 22,0 0,0 0,0 0,0 0,25 0,-25 0,-1 0,1 0,0 0,0 0,25 0,0 0,-25 0,1 0,-1 0,0 0,25 0,0 0,0 0,0 0,-25 0,0 0,0 0,25 0,0 0,0 0,-25 0,0 0,0 0,25 0,-25 0,0 0,0 0,0 0,25 0,-25 0,50 0,-50 0,0 0,0 0,0 0,0 0,25 0,0 0,-25 0,0 0,0 0,0 0,0 0,0 0,0 0,25 0,-75 0,0 0,0 0,0 0,0 0,-25 0,25 0,0 0,0 0,0 0,0 0,-25 0,25 0,-25 0,0 0,25 0,0 0,-25 0,25 0,0 0,-25 0,0 0,25 0,0 0,0 0,-25 0,0 0,0 44,0-44,25 0,-25 0,25 0,0 0,0 43,0-43,0 0,0 0,-25 0,25 0,-26 0,26 0,-25 0,25 0,0 0,0 0,-24 0,24 0,-25 0,25 0,0 0,-25 0,25 0,0 0,-25 0,25 0,-25 0,25 0,-25 0,25 0,-25 0,25 0,0 0,-25 0,25 0,0 0,0 0,-25 0,25 0,0 0,-25 0,0 0,25 0,0 0,0 0,0 0,0 0,0 0,0 0,0 0,-25 0,25 0,-1 0,1 0,0 0,0 0,0 0,0 0,0 0,-50 0,50 0,0 0,0 0,0 0,0-22,25 1,25-1,25 0,-25 0,0 22,0-22,0 0,0 22,0 0,0 0,0 0,0 0,25 0,-24 0,-1 0,0 0,0 0,25 0,0 0,-25 0,0 0,0 22,0-22,0 0,0 0,0 22,0 0,0-22,0 22,0-22,0 22,0-22,0 21,0-21,25 0,-50 22,50 1,0-1,-25-22,0 0,0 0,0 22,0-22,0 0,0 0,25 0,0 0,-25 0,0 0,0 0,0 0,0 0,0 0,0 0,-1 0,1 0,0 0,0 0,0 0,0 0,0 0,25 0,-24 0,-1 0,0 0,25 0,25-22,-50 22,0-22,0 22,0 0,0 0,0 0,25-23,-25 23,0 0,0 0,0 0,0 0,0-22,25 22,-25 0,25 0,-25 0,0 0,0 0,0 0,0 0,0 0,0 0,0 0,0 0,0-21,0 21,0 0,0 0,-25-22,50 22,-25-22,0 22,0 0,0 0,-25-22,50 22</inkml:trace>
</inkml:ink>
</file>

<file path=ppt/ink/ink10.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7-17T05:48:55.919"/>
    </inkml:context>
    <inkml:brush xml:id="br0">
      <inkml:brushProperty name="width" value="0.05292" units="cm"/>
      <inkml:brushProperty name="height" value="0.05292" units="cm"/>
      <inkml:brushProperty name="color" value="#FFFFFF"/>
      <inkml:brushProperty name="fitToCurve" value="1"/>
    </inkml:brush>
  </inkml:definitions>
  <inkml:trace contextRef="#ctx0" brushRef="#br0">295 31,'-25'0,"1"0,-1 0,0 0,2 0,23-23,-25 23,0 0,1 0,-1 0,1 0,0 0,24 23,-25-23,25 25,0-1,0 1,0-1,0-1,0 2,0-1,0 1,0-1,0 0,0 0,0 0,25-24,-25 25,0-1,0 0,24-24,-24 24,0 0,24-24,-24 25,25-25,-1 0,-24 24,25-24,-25 24,25-24,-2 0,2 24,0-24,-1 0,1 0,-2 0,2 0,0 0,-25-24,24 24,-24-24,25 24,-25-24,0-1,0 1,0 0,0 0,0 0,0-1,0 1,0 0,0 0,0 0,0-1,-25 25,25-24,0-1,-24 25,24-23,-25 23,0 0,2 0,23-24,-25-1,1 25,24-24,-25 24</inkml:trace>
</inkml:ink>
</file>

<file path=ppt/ink/ink1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7-17T05:49:05.639"/>
    </inkml:context>
    <inkml:brush xml:id="br0">
      <inkml:brushProperty name="width" value="0.05292" units="cm"/>
      <inkml:brushProperty name="height" value="0.05292" units="cm"/>
      <inkml:brushProperty name="color" value="#FFFFFF"/>
      <inkml:brushProperty name="fitToCurve" value="1"/>
    </inkml:brush>
  </inkml:definitions>
  <inkml:trace contextRef="#ctx0" brushRef="#br0">370 35,'-23'0,"-2"0,0 0,25-24,-25 24,0 0,0 0,1 0,-1 0,0 0,0 0,1 0,0 0,24 24,-25-24,25 24,-25-24,25 25,0-3,-25-22,25 24,0 1,0-1,0 0,0 0,0 0,0 0,25-24,-25 24,25-24,0 0,-1 24,-24-1,24-23,1 0,-25 25,25-25,0 0,-1 24,1-24,0 0,0 0,0 0,0 0,-2 0,2 0,0 0,0 0,-25-24,25 24,-25-25,0 2,0-1,0 0,0 0,0 0,0 0,0 0,0 0,-25 24,25-25,-25 25,0 0,25-24</inkml:trace>
</inkml:ink>
</file>

<file path=ppt/ink/ink12.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7-17T05:49:18.303"/>
    </inkml:context>
    <inkml:brush xml:id="br0">
      <inkml:brushProperty name="width" value="0.05292" units="cm"/>
      <inkml:brushProperty name="height" value="0.05292" units="cm"/>
      <inkml:brushProperty name="color" value="#FFFFFF"/>
      <inkml:brushProperty name="fitToCurve" value="1"/>
    </inkml:brush>
  </inkml:definitions>
  <inkml:trace contextRef="#ctx0" brushRef="#br0">320 126,'0'-25,"-25"25,2 0,-2 0,25-25,-24 25,-1 0,25-25,-24 25,24-24,-24 24,0 0,24-25,-25 25,1 0,-1 0,1 0,0 0,24 25,0-1,0 1,0 0,0 0,0 0,0-1,0 1,0-1,0 1,24-25,0 25,1-25,-25 24,24-24,-24 25,0 0,25-25,-25 25,24-25,0 0,-24 25,24-25,1 0,-25 24,24-24,1 0,-2 0,-23-24,25 24,-25-25,0 0,0 0,0 0,0 1,0-1,24 25,-24-25,25 25</inkml:trace>
</inkml:ink>
</file>

<file path=ppt/ink/ink13.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7-17T05:49:30.679"/>
    </inkml:context>
    <inkml:brush xml:id="br0">
      <inkml:brushProperty name="width" value="0.05292" units="cm"/>
      <inkml:brushProperty name="height" value="0.05292" units="cm"/>
      <inkml:brushProperty name="color" value="#FFFFFF"/>
      <inkml:brushProperty name="fitToCurve" value="1"/>
    </inkml:brush>
  </inkml:definitions>
  <inkml:trace contextRef="#ctx0" brushRef="#br0">524 149,'-25'0,"25"-25,-25 25,25-25,0 0,-24 25,24-25,-25 25,25-24,-25 24,0 0,0 0,25-25,-25 25,1 0,-2 0,1 0,0 0,0 0,1 0,-1 0,25 25,-25-25,0 0,25 24,-25-24,25 25,-24-25,24 25,0 0,-25-25,25 25,-25-25,25 24,0 1,0 0,0 0,0 0,0-1,0 1,25 0,-25 0,0 0,0-1,25-24,-25 25,0 0,24-25,-24 25,0 0,0-1,25-24,0 0,-25 25,0 0,0 0,25-25,-25 25,25 0,-25-1,24-24,-24 25,25-25,0 0,-25 25,25-25,1 0,-2 0,1 0,0 0,0 0,0 0,-25-25,25 25,-1 0,-24-25,0 1,25 24,-25-25,25 25,-25-25,25 25,-25-25,0 0,0 0,0 1,0-1,0 0,0 0,0 0,0 1,0-1,0 0,0 0,0 0,0 1,0-1</inkml:trace>
</inkml:ink>
</file>

<file path=ppt/ink/ink14.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7-17T05:49:40.151"/>
    </inkml:context>
    <inkml:brush xml:id="br0">
      <inkml:brushProperty name="width" value="0.05292" units="cm"/>
      <inkml:brushProperty name="height" value="0.05292" units="cm"/>
      <inkml:brushProperty name="color" value="#FFFFFF"/>
      <inkml:brushProperty name="fitToCurve" value="1"/>
    </inkml:brush>
  </inkml:definitions>
  <inkml:trace contextRef="#ctx0" brushRef="#br0">318 0,'-25'0,"25"24,-22-24,22 25,-25-25,0 0,2 0,23 25,-25-25,1 0,24 24,-25-24,25 25,0-1,-23-24,23 25,0 0,-25-25,0 0,25 25,0 0,-22-25,22 23,0 2,-25-25,25 25,0 0,0 0,0-1,0 0,0 1,0 0,25-25,-3 25,3-25,0 0,-2 0,2 0,-1 0,1 0,-2 0,2 0,0 0,-3 0,3 0,0 0,-25-25,25 25,-25-25,23 25,-23-25,0 1,0 0,0-1,0 0,0 0,0 0,0 2,0-2,0 0,0 0,24 0,-24 1,0-1,-24 25,24-24,-23 24,-2 0,25-25,-25 25,25-25</inkml:trace>
</inkml:ink>
</file>

<file path=ppt/ink/ink15.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7-17T05:49:55.822"/>
    </inkml:context>
    <inkml:brush xml:id="br0">
      <inkml:brushProperty name="width" value="0.05292" units="cm"/>
      <inkml:brushProperty name="height" value="0.05292" units="cm"/>
      <inkml:brushProperty name="color" value="#FFFFFF"/>
      <inkml:brushProperty name="fitToCurve" value="1"/>
    </inkml:brush>
  </inkml:definitions>
  <inkml:trace contextRef="#ctx0" brushRef="#br0">372 27,'0'-25,"-25"25,0 0,1 0,-1 0,0 0,0 0,0 25,1-25,-1 0,0 0,25 25,-25-25,25 23,-25-23,25 25,0 0,-24-25,24 25,-25-25,25 25,0-2,0 2,-25-25,25 25,0 0,25-25,-25 25,25-25,-25 24,0 0,24-24,-24 25,0 0,25-25,-25 25,25-25,-25 24,25-24,-25 24,25-24,-25 25,0 0,24-25,1 0,0 0,0 0,0 0,-1 0,1 0,-25-25,25 25,-25-25,25 25,-25-24,0 0,25 24,-1-25,-24 0,0 0,25 25,-25-24,0 0,0-1,0 0,0 0,0 0,0 2,0-2,-25 25,25-25,-24 25,-1 0,25-25,-25 25,25-25</inkml:trace>
</inkml:ink>
</file>

<file path=ppt/ink/ink16.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7-17T05:51:32.533"/>
    </inkml:context>
    <inkml:brush xml:id="br0">
      <inkml:brushProperty name="width" value="0.05292" units="cm"/>
      <inkml:brushProperty name="height" value="0.05292" units="cm"/>
      <inkml:brushProperty name="fitToCurve" value="1"/>
    </inkml:brush>
  </inkml:definitions>
  <inkml:trace contextRef="#ctx0" brushRef="#br0">446 324,'0'-25,"0"0,0 1,-24 24,24-24,0-1,-25 25,0 0,25-25,-25 25,25-25,-23 25,23-24,0-1,0 1,0-1,-25 25,0 0,25-25,-25 25,25-24,-24 24,0 0,-1 0,0 0,25 24,-24-24,24 25,-25-25,25 25,0-1,0 1,-24-25,24 24,-25-24,25 25,-24-25,24 25,0 0,-25-25,25 24,0 0,0 1,0 0,0 0,0 0,0-2,0 2,0 0,0 0,25-25,-25 25,0-1,0 1,24-25,1 24,-25 1,24-25,-24 25,0-1,0 1,25-25,-25 25,24-25,1 0,-25 24,0 1,25-1,-25 1,24-25,-24 25,0 0,24-25,-24 24,25-24,-25 24,25-24,-25 25,0 0,25-25,-25 25,23-25,-23 25,25-25,-25 25,25-25,-25 23,25-23,-25 25,24-25,0 0,-24 25,25-25,0 0,-1 0,1 0,-25-25,24 25,1 0,-25-25,0 2,0-2,0 0,0 0,0 0,0 0,0 1,0 0,0-1,24 25,-24-25,0 0,25 25,-25-24,0-1,0 1,-25 24,25-25,0 0,0 1,0-1,-24 25,24-25,0 1,-25 24,25-25,0 1,0-1,0 0,0 0,0 0,-24 25,24-23,-25 23,25-25,-24 25,24-25,0 0,-25 25,25-25,0 1,-25 24,25-24,-24 24,24-25,-24 25,24-25</inkml:trace>
</inkml:ink>
</file>

<file path=ppt/ink/ink17.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8-10T13:44:34.85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371 152,'-25'0,"0"0,1 0,-1 0,0 0,1 0,-1 0,25 25,0 0,-25-25</inkml:trace>
  <inkml:trace contextRef="#ctx0" brushRef="#br0" timeOffset="9763">297 177,'-25'0,"0"0,1 0,-1 0,0 0,0 25,25-1,0 1,0 24,0-24,0 0,0 0,0-1,0 1,0 0,0-1,0 1,0 0,0-1,0 1,0 0,0-1,0 1,0 0,0 0,0-1,-24-24,24 25,-25-25,25 25,0-1,-25 1,25 0,-24-1,24 1,0 0,-25-25,25 25,0-1,-25-24,25 25,0 0,0-1,0 1,0 0,25-1,-25 1,25 0,-1 0,-24-1,25-24,0 0,-1 0,1 0,0 0,0 0,-1 0,1 0,0 0,-25 25,24-25,1 0,0 0,-1 0,-24 25,25-25,0 24,0-24,-25 25,24-25,-24 25,25-25,0 0,-25 24,24-24,1 0,0 0,0 0,-1 0,1-24,0 24,-25-25,24 25,-24-49,25 49,-25-25,25 0,-25-24,0 24,0 0,0 1,0-1,0 0,0 1,-25 24,25-25,0 0,-25 25,25-24,0-1,0 0,0 0,0 1,0-1,0 0,0 1,0-1,0 0,0 1,0-1,0 0,0 0,25 25,-25-24,25 24,-25-25,0 0,0 1,24 24,-24-25,0 0,0 1,25 24,-25-25,0 0,0 1,25 24,0 0,-25-25,0-25,24 50,-24-24,0-1,0 0,0 1,25-1,-25 0,0 1,0-1,25 0,-25 0,0 1,-25 24,0-25,1 25,-1 0,0 0,0 0,1 0,-1 0,0 0,1 0,-1 0,0 0,1 0,-1 0,0 0,25 25,-25-25,25 24,0 1,-24-25,24 25,-25 0,25-1,-25-24,1 0,-1 25</inkml:trace>
</inkml:ink>
</file>

<file path=ppt/ink/ink18.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8-10T13:44:51.83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446 249,'0'-25,"-25"25,25-25,-24 25,24-24,-25 24,0 0,25-25,0 0,-25 25,0 0,25-25,0 0,-24 25,24-24,0-1,-25 25,0 0,0-25,0 25,1 0,-1 0,0 0,0 0,1 0,-1 0,0 0,25 25,0 0,0-1,0 1,0 0,0 0,0 0,0-1,0 1,0 0,0 0,25-25,-25 24,0 1,25 0,-25 0,0-1,24 1,-24 0,25-25,-25 25,25-25,-25 25,25-25,-25 24,24-24,-24 25,25 0,0-25,0 25,0-1,-25 1,24 0,1-25,-25 25,25-25,0 0,-25 24,25-24,-25 25,24-25,-24 25,25-25,0 25,0 0,-1-25,-24 24,0 1,25-25,-25 25,0 0,0-1,25 1,0 0,0-25,-25 25,24-25,-24 25,0-1,25-24,-25 25,25 0,0-25,-25 25,0-1,24-24,-24 25,0 0,25-25,-25 25,25-25,-25 24,0 1,25-25,0 25,-1-25,-24 25,25-25,-25 25,25-25,-25 24,25-24,-25 25,25-25,-25 25,24-25,1 0,0 0,0 0,-1 0,1 0,0-25,-25 0,0 1,25 24,-25-50,0 25,25 25,-25-25,0 1,0-1,0 0,0 0,0 1,0-1,0 0,-25 25,25-25,0 1,0-1,-25 25,25-25,-25 25,0 0,25-25,-24 25,-1 0,25-25,-25 25,0 0,25-24,-24 24,24-25,-25 25,0 0,0 0,25-25,-25 25,25-25,-24 25,24-24,-25 24,0 0,25-25,-25 25,25-25,-25 25,25-25,0 0,0 1,-24 24,-1 0,25-25,0 0,0 0,0 1,0-1,0 0,0 0,0 1,0-1,0 0,0 0,-25 25,25-25,0 1,-25 24,25-25,0 0,-24 25,24-25,-25 25,0 0,25-24,-25-1</inkml:trace>
</inkml:ink>
</file>

<file path=ppt/ink/ink19.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8-10T13:45:09.68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696 275,'49'-24,"-49"-1,25 25,0 0,-1-24,26 24,-26-25,50 1,-49 24,0-24,24 24,-25-25,1 25,24-24,-24 24,-25-24,25 24,-1 0,1 0,0 0,-1-25,1 25,0 0,-1 0,1 0,-1 0,-24-24,25 24,0 0,-1 0,1 0,0 0,-1 0,1 0,0 0,-1 24,1-24,-25 25,25-25,-1 0,-24 24,25 0,-25 1,24-25,1 0,-25 24,0 0,25-24,-25 25,0-1,0 1,0-1,0 0,0 1,0-1,0 0,0 1,0-1,0 0,0 1,0-1,-25-24,0 0,25 25,-24-25,24 24,-25-24,1 0,-1 0,0 24,25 1,-24-25,-1 0,25 24,-25-24,1 0,24 24,-25-24,0 0,25 25,-24-25,24 24,-25-24,0 0,1 25,24-1,-25-24,1 24,24 1,0-1,0 0,0 1,0-1,0 0,-25 1,25-1,0 1,-25-25,25 24,-49-24,49 24,-49 1,24-25,0 24,1-24,-1 24,0-24,1 0,24 25,-25-25,1 0,-1 0,0 0,1 0,-1 0,0 0,25 24,-24-24,-1 0,0 0,1 0,-1 0,0 0,1 0,-1 0,1 0,-26 0,26 0,-1 0,0 0,1 0,-1 0,0 0,1 0,-1 0,0 0,1 0,-26 0,26 0,24-24,-25 24,1 0,-1 0,0 0,25-25,-24 25,-1 0,0 0,25-24,-24 24,-1-24,0-1,25 1,-24 0,24-1,-25 1,25-1,0 1,0 0,0-1,0 1,0 0,0-1,0 1,0 0,0-1,25 25,-25-24,24-1,-24 1,25 24,-25-24,25 24,-25-25,24 25,1-24,0 24,-1-24,1 24,0 0,-25-25,24 25,-24-24,25 24,-1 0,1 0,0 0,-25-25,24 25,1 0,0 0,-25-24,24 24,1 0,0 0,-1-24,1 24,0-25,-1 25,1 0,-25-24,25 24,-1-24,1 24,-25-25,49 25,-24 0</inkml:trace>
</inkml:ink>
</file>

<file path=ppt/ink/ink2.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7-08-05T13:08:39.917"/>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50 139,'-25'0,"74"0,1 0,0 0,-1 0,1 0,-25 0,0 0,0 0,-1 45,26-45,-25 0,0 0,0 0,-1 0,1 0,25 0,-1 0,-24 0,0 0,74 0,-49 0,-25 0,0 0,0 0,-1 0,1 0,25 0,-25 0,0 0,-1 0,1 0,0 0,0 0,24 0,-24 0,25 0,-25 0,0 0,-1 0,1 0,0 0,0 0,25 0,-26 0,1 0,0 0,0 0,0 0,24 0,-24 0,0 0,0 0,24 0,-24 0,0 0,0 0,0 0,0 0,-1 0,1 0,25 0,-25 0,49 0,-49 0,0 0,0 0,-1 0,1 0,0 46,0-46,25 0,-26 0,1 0,0 0,0 0,-25 45,-50-45,1 0,24 0,0 45,0-45,0 0,0 0,1 0,-1 0,0 0,0 0,0 0,1 0,-1 0,-25 0,25 0,0 0,1 0,-1 0,0-23,0 23,0 0,-24 0,24 0,0 0,0-22,0 22,0 0,1-23,-26 23,25 0,0 0,1 0,-26 0,25 0,0 0,0 0,1 0,-1 0,-25 0,0 0,1 0,24 0,0 0,0 0,1 0,-1 0,25-22,-50 22,25 0,0 0,1-23,-1 23,-25 0,25 0,0 0,-24 0,24 0,-25 0,25 0,1 0,-1 0,0 0,0 0,-24 0,-1 0,25 0,-49 0,24 0,-25 0,51 0,-1 0,0 0,0 0,0 0,25-23,-49 23,-1-45,50 23,25-1,0 1,-1 22,1-23,0 23,0 0,0-22,0 22,-1 0,26 0,-25 0,0 0,0 0,-1 0,26 0,0 0,-25 0,-1 0,1 0,0 0,0 0,24 0,-24 0,0 0,0 0,0 0,24 0,-24 0,0 0,0 0,0 0,0 0,24 0,-24 0,0 0,25 0,-26 0,51 0,-50 0,24 0,-24 0,0 0,0 0,0 0,-1 0,26 0,-25 0,0 0,0 0,-1 22,26-22,-25 0,0 0,-1 0,1 0,0 0,0 0,0 0,24 0,1 0,-25 0,0 0,0 0,-1 0,26 0,-25 0,0 0,0 0,-1 0,1 0,25 0,-25 0,-1-22,1 22,0 0,0 0,0 0</inkml:trace>
</inkml:ink>
</file>

<file path=ppt/ink/ink20.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8-10T13:45:16.71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447 569,'0'-24,"0"-1,0 0,24 25,1-25,-25 1,25-1,0 25,0 0,-1-25,1 0,0 25,-25-24,25 24,0 0,-1 0,1-25,0 25,49 0,-24 0,24 0,26-25,-51 25,-24 0,0 0,-1 0,-24-25,25 0,-25 1,25 24,-25-25,25 25,0-25,-25 0,24 25,1 0,-25-24,25 24,-25-25,25 25,0 0,-1-25,1 25,0 0,0 0,0 0,-1 0,1 0,0 0,0 0,0 0,-1-25,1 1,0 24,0 0,0 0,-25-25,49 25,-24 0,0 0,-1 0,1 0,0 0,-25 25,25-1,0-24,-25 25,24-25,-24 25,25-25,-25 25,0-1,0 1,0 0,-25-25,25 25,0-1,-24-24,24 25,-25-25,0 0,25 25,-25-25,0 0,1 0,-1 0,0 0,0 0,1 0,-1 0,0 0,0 0,0 0,1 0,-1 0,0 0,25 25,-25-25,0 0,25 25,-24-25,-1 0,0 0,0 0,25 24,-25-24,25 25,-24-25,24 25,0 0,0-1,-25-24,25 25,0 0,25 0,-1-25,1 0,0 0,0 0,0 0,-1 0,-24 24,25-24,0 0,0 0,0 0,-25 25,24-25,1 0,0 0,0 0,0 0,-1 0,1 0,-25-25,25 25,-25-24,0-1,25 25,-1 0,-24-25,25 25,-25-25,25 25,0 0,0 0,-1 0,1 0,-25 25,25-25,-25 25,0 0,0-1,0 1,0 0,0 0,-25 0,0-25,25 24,-24-24,-1 0,0 25,25 0,-25-25,0 0,1 25,-1-25,25 24,-25-24,0 0,25 25,-24-25,24 25,-25-25,0 0,25 25,-25-25,0 24,25 1,0 0,-24-25,24 25,-25-25,25 25,-25-25,25 24,-25-24,0 25,25 0,0 0,-24-1,24 1,0 0,0 0,0-1,-25-24,25 25,-25-25,25 25,-25-25,25 25,-25-25,1 25,-1-25,0 0,0 0,25 24,-25-24,1 0,-1 0,0 0,25 25,-25-25,0 0,1 0,-1 0,0 0,0 0,1 0,-1 0,0 0,0 0,0 0,1 0,-1 0,0 0,25-25,-25 25,25-24,0-1,-25 25,25-25,0 0,0 0,0 1,0-1,0 0,0 0,25 25,0-24,0-1,0 0,-1 25,-24-25,25 25,-25-24,0-1,25 25,-25-25,0 0,0 0,0 1,0-1,-25 25,0-25,1 25,-1 0,0 0,0 0,0 0,1 0,-1 0,0 0,25 25,-25-25,25 25,-25-25,25 24,0 1,0 0,0 0,0 0,0-1,0 1,0 0,0 0,-24-25,24 24,-25-24,25 25,0 0,-25-25,0 25,0-1,1-24,-1 0,25 25,0 0,-25-25,0 0,25 25,-25-25,25 25,-24-25,-1 0,0 0,25 24,-25-24,1 0,24 25,-25-25,0 0,0 0,25 25,-25-25,1 0,-1 25,0-25,0 0,0 0,1 0,24-25,-25 25,25-25,-25 0,25 1,-25-1,25 0,-25 25,25-25,0 0,0 1,0-1,0 0,0 0,25 25,-25-24,0-1,25 25,-25-25,0 0,25 25,-25-24,25 24,-1 0,-24-25,25 25,-25-25,25 25,-25-25,25 25,-25-25,25 25,-25-24,0-1,0 0,0 0,24 25,-24-24,0-1,25 25,-25-25,25 25,-25-25,25 25,-25-24,0-1,25 25,-25-25,24 25,-24-25,25 25,0 0,0 0,-25-25,0 1,24 24,-24-25</inkml:trace>
</inkml:ink>
</file>

<file path=ppt/ink/ink2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8-10T13:45:02.16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513 422,'0'-25,"-24"25,24-25,0 0,0 0,0 1,0-1,0 0,-24 25,24-25,0 0,-24 0,24 1,0-1,-24 25,24-25,-23 25,23-25,0 0,-24 25,24-25,-24 25,24-24,-24 24,0 0,1 0,-1 0,0 0,0 0,0 0,24 24,-23-24,23 25,-24-25,24 25,-24-25,24 25,-24-25,24 25,-24 0,24-1,0 1,0 0,0 0,0 0,0 0,0-1,0 1,0 0,0 0,-23-25,23 25,0 0,0-1,0 1,-24-25,24 25,0 0,0 0,0 0,0-1,0 1,0 0,0 0,0 0,0-1,0 1,0 0,24-25,-24 25,23-25,1 0,0 0,-24 25,24-25,0 25,-1-25,1 0,0 24,0-24,0 0,-1 0,-23 25,24-25,0 0,-24 25,24-25,0 0,-1 0,1 0,0 0,0 0,-24-25,24 25,-1 0,-23-25,24 1,-24-1,0 0,0 0,0 0,0 0,0 1,0-1,0 0,-24 0,24 0,0 1,-23 24,23-25,0 0,0 0,0 0,-24 25,24-25</inkml:trace>
</inkml:ink>
</file>

<file path=ppt/ink/ink22.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7-09T08:50:07.13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1081 155,'-18'-18,"-19"0,20 18,-2-18,-17 0,0 18,0 0,17-18,1-1,-18 19,18 0,-18 0,18 0,-18 0,17 0,1 0,1 0,-2 0,1 0,0 0,-19 0,20 0,-20 0,19 0,0 0,0 0,0 0,0 0,-19 0,20 0,-1 0,-1 0,19 19,-36-19,18 0,0 18,-18-18,0 18,36 0,-18-18,18 18,-19-18,1 18,0 0,18 0,-18-18,0 36,0-36,18 18,-18 0,-1-18,19 18,0 0,0 0,0 0,0 18,0-18,0 18,0-18,0 18,0-18,0 0,0 0,0 0,0 0,0 1,0-2,0 1,0 0,0 0,0 1,0-2,0 1,0 0,19-18,-19 19,0-1,18-18,-18 17,0 1,18-18,-18 18,18-18,0 37,-18-20,36-17,-36 36,19-36,-19 19,18-19,-1 18,2-18,-19 17,18-17,0 18,0-18,0 19,0-1,0-18,1 0,-19 18,18-18,-1 0,2 18,-1-18,0 17,18-17,-18 19,0-19,19 0,-20 0,2 18,-1-18,0 0,19 18,-20-18,1 0,37 0,-37 0,0 0,0 0,19 0,-20 0,1 0,1 0,-1 0,0 0,18 0,0 0,-17 0,-2 18,1-18,1 0,-1 0,-18 17,36-17,-18 0,0 0,0 0,18 0,-18 0,37 0,-37 0,0 0,0 0,19 0,-37 19,17-19,20 0,-19 0,0 0,0 0,18 18,-18-18,1 0,-1 0,-1 0,20 0,-1 0,-18 0,18 0,1 0,-19 0,18 0,-18 0,0 0,0 0,19 0,-19 0,0 0,18 0,-18 18,19 0,17-18,-36 0,18 0,-18 0,18 0,1 0,-20 0,2 0,-1 0,18 0,-18 0,0 0,0 0,1 0,-1 0,-1 0,20 0,-19 0,0 0,0 0,18 0,1 0,-1 0,0 0,0 0,0 0,18 0,1 0,-37 0,36 0,-35 0,35 0,-18 0,1 0,-2 0,2-18,-19 18,0 0,18 0,1 0,-20 0,1 0,19 0,-19-18,0 18,18 0,1 0,-2 0,2 0,-1 0,0-18,1 18,-20-19,1 19,19 0,-1-17,-18 17,0 0,37 0,-38-18,2 18,17 0,0 0,-18-18,0 18,19 0,-20-18,20 18,-37-19,18 19,18 0,-18 0,0 0,36 0,-35 0,-1-17,18 17,-18-18,0 18,0 0,1 0,-1-18,-1 18,2 0,-1 0,-18-18,18 18,-18-19,18 1,0 18,0-17,19-1,-37-1,18 19,0-18,-18 0,18 1,-18-1,18 18,-18-19,0 1,0 0,0 1,18-1,-18-1,0 1,0 0,0 1,0-2,0 1,0-18,0 19,0-2,0 1,0 0,0-18,0 18,0-18,-18 36,18-18,-18 18,18-18,0 0,-18 18,18-18,-18 18,18-18,-18 18,18-18,-19 0,1 18,0-18,0 18,0-18,0 18,0-18,-1 18,2-18,-1 18,18-18,-37 18,19-18,0 18,18-18,-18 18,0 0,0 0,-1-18,2 18,-1 0,-1-18,1 18,0 0,0-18,0 18,0 0,0-18,-1 18,2 0,-1 0,-1 0,1-18,-18 18,0 0,-1-18,2 18,16 0,-35 0,18-18,-1 18,2 0,16-19,-35 19,18 0,-1-17,19 17,-18 0,18 0,-18 0,18 0,-18 0,-1 0,1 0,18 0,-18 0,18 0,-18 0,-1 0,20-18,-20 18,1 0,17 0,-16 0,16 0,-35 0,18 0,-1 0,20 0,-38 0,19 0,18 0,-18 0,0 0,-1 0,19 0,-18 0,18 0,-18 0,17 0,-16 0,16 0,1 0,-18 0,0 0,-1 0,2 0,16 0,-17 0,0 0,18 0,0 0,-19 0,20 0,-2 0,1 0,0 0,0 0,0 18,0-18,-19 0,19 0,-18 0,18 0,0 17,-18-17,-1 0,1 0,18 0,0 0,0 0,0 0,-1 0,2 0,-20 0,19 0,0 19,0-19,0 0,0 0,0 0,18 18,-19-18,1 0,1 0,-2 0,1 0,0 0,0 0,0 0,0 0,0 0,-1 18,1-18,1 0,-2 0,1 0,0 0,0 0,0 0,0 0,0 0,-1 0,19 18,-18-18,73 0,-37-18,0 18</inkml:trace>
</inkml:ink>
</file>

<file path=ppt/ink/ink23.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7-09T08:17:23.76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28 821,'0'25,"0"-1,0 26,0-25,0 0,0 23,0-23,0 0,0 0,0-1,0 1,-25 0,25 0,0 0,0-1,0 1,0 0,0 0,0 0,0-1,0 1,0 0,0 0,0 0,0-1,0 1,0 0,0 0,0 24,25-49,-25 25,25 0,-25 0,0 0,0 24,24-24,-24 0,0 0,25-1,-25 26,25-50,-25 25,25 25,-25-26,0 26,0-25,25-25,-25 25,0 24,0-24,24 0,-24 24,25-24,-1 25,1-25,-25-1,0 26,49-25,-49 0,0-1,25 1,-25 0,25-25,-25 25,0 0,25-1,0 1,-25 0,0 0,24-25,-24 25,25-25,-25 49,25-24,-25 0,25 0,0-1,-1 1,-24 0,25-1,0 1,0 0,0-1,-25 1,24-25,-24 25,24-25,1 25,0 0,-25-1,25 1,-1-25,1 25,0-25,-25 50,25-50,0 0,-1 24,1-24,-25 25,0 0,25-25,0 25,0-25,0 25,-1-1,1-24,-25 25,25-25,-25 25,49-25,-49 25,24-25,1 25,0-25,0 0,-25 24,49-24,-49 25,25 0,0-25,0 25,0-25,-1 25,1-25,0 0,-25 24,25-24,0 25,-1-25,1 25,24 25,-24-26,-1 26,1-50,-25 25,25-25,-25 25,25-25,0 24,-1-24,-24 25,25-25,0 0,-25-25,25 1,0 24,-1 0,1 0,0 0,-25 24,25-24,-25-24,0-51,0 50,0 1,0-1,-25 25,25-25,0 0,0-24,0 24,0-25,0 25,0 1,0-1,0 0,0 0,0 0,0 1,0-1,0 0,0 0,0 0,0 1,0-1,0 0,0 0,0 0,0 1,0-1,25 0,-25 0,25 25,-25-25,24 1,0-1,1 0,0 25,-25-24,25-1,0 25,-1-25,1 25,0-24,0 24,-25-25,49 0,-24 25,-25-25,25 25,25-25,-50 1,24 24,1-25,0 25,24-25,-49 0,49 25,-24-25,0 25,-25-24,25 24,-25-25,24 25,-24-25,50 25,-50-25,25 0,0 1,-1 24,1-25,-25 0,25 25,0-25,0 25,-25-49,49 49,-24-50,-1 50,1-25,-1 0,26-24,0-1,-1 25,-49 1,25-1,0 25,-25-25,25 25,-25-50,49 50,-49-24,25 24,-25-50,25 50,-25-25,25 25,-25-25,25 0,-1 1,-24-1,24 25,-24-25,25 0,-25 0,25 25,-25-49,25 24,-1-25,1 26,-25-1,25 0,-25 0,25 0,-25 1,0-1,25 0,-25 0,0-24,0 24,24 0,-24 0,0 0,0 1,0-1,0 0,0 0,0 0,0 1,0-1,0 0,-24 0,24 0,0 2,0-2,-25 25,25-50,-25 25,25 1,0-1,0 0,-25 0,25 0,0 0,-25 1,25-1,-24 25,24-25,0 0,-25 25,25-25,0 1,-25 24,25-25,-25 25,25-25,0 0,-24 25,24-25,-24 25,24-24,-25 24,0-25,25 0,-50 0,50 0,-24 25,24-24,-25-1,25 0,-25 25,25-25,-25 25,0 0,25-25,-24 1,-26-1,25 25,0-50,0 50,1-25,-1 25,1-24,-1 24,0 0,25-25,-49 0,24 25,0-25,0 25,1 0,-1 0,0 0,0 0,0 0,-24 0,24 0,0 0,0 25,25 0,-24-25,0 0,-1 0,0 0,25 25,-25-25,-24 0,24 0,25 24,-25-24,0 0,25 25,-24 0,24 0,-25-25,0 25,0-25,25 49,-25-49,25 25,-24-25,24 25,-25 0,0-25,25 24,-25 1,25 0,-25-25,25 25,0 0,-24-25,0 24,24 26,-25-50,25 25,-25-25,25 25,-25-25,25 24,0 1,-25-25,25 25,0 0,-24-25,24 25,-25-1,0 1,25 0,-25-25,25 25,0 0,-25 0,25-1,-24 1,24 0,-25-25,25 25,0 0,0-2,-25 2,25 0,-25 0,25 0,0-1,-25-24,25 25,0 0,0 0,-24-25,24 25,-25-25,25 24,0 1,-24-25,24 25,0 0,-25-25,25 25,-25-25,1 0,-1-25,25 0,0 0,-25 25,25-25,0 1,0-1,-25 25,0-25,25 0,0 0,0 1,-24 24,24-25,0 0,-25 25,25-25,0 0,-25 2,25-2,0 0,0 0,-25 25,25-49,-25 49,25-25,0 0,0 0,-24 25,24-25,0 0,-25 25,25-24,0-1,0 0,0 0,-25 25,25-25,-25 1,25-1,0 0,0 0,-25 25,25-25,-24 1,24-1,-24 25,24-25,-25 25,25-25,0 0,0 1,-25 24,0 0,25-25,-24 25,24-25,-25 0,0 25,0 0,0 0,0 0,1 0,-1 0,0 0,0 0,0 0,1 0,24-25,-25 25,0 0,0 0,1 0,0 0,-1 0,0 0,0 0,0 0,25 25,-24-25,-1 25,0-25,25 25,-25-25,0 0,1 25,-1-1,0-24,25 25,-25-25,0 25,1 0,-1 0,25-1,-25-24,1 0,24 25,-25-25,25 25,-24-25,24 25,-25-25,25 25,-25-25,25 24,0 1,-25 0,25 0,0 0,0-1,-25-24,25 25,0 0,0 0,0 0,0 0,-24-25,24 24,0 1,0 0,-25-25</inkml:trace>
</inkml:ink>
</file>

<file path=ppt/ink/ink24.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8-01-26T06:57:34.19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24,'0'0,"0"0,20 0,-1 0,1 0,-20 0,20 0,-20 0,20 0,0 0,-20 0,20 0,-20 0,19 0,1 0,-20 0,20 0,-20 0,20 0,-20 0,20 0,0 0,-20 0,19 0,-19 0,20 0,0 0,0 0,0 0,0 0,19 0,-39 0,20 0,20 0,-40 0,20 0,-1 0,1 0,-20 0,20 0,0 0,-20 0,20 0,-20 0,20 0,-20 0,20 0,-1 0,1 0,-20 0,40 0,-40 0,20 0,0 0,-1 0,1 0,-20 0,20 0,0 0,-20 0,20 0,-20 0,20 0,-1 0,-19 0,20 0,-20 0,20 0,0 0,0 0,-20 0,39 0,-19 0,-20 0,40 0,-40 0,20 0,0 0,-1 0,1 0,-20 0,40 0,-40 0,20 0,0 0,-1 0,1 0,-20 0,20 0,0 0,0 0,-20 0,40 0,-40 0,19 0,1 0,0 0,0 0,0 0,-20 0,20 0,-20 0,39-11,-39 11,20 0,0 0,0 0,0 0,-20 0,19 0,1 0,0 0,-20 0,20 0,-20 0,40 0,-40 0,19 0,-19 0,40 0,-40 0,20 0,-20 0,20 0,0 0,-20 0,19 0,-19 0,40 0,-40-12,20 12,-20 0,20 0,0 0,-20 0,19 0,1 0,0 0,0 0,-20 0,20 0,0 0,-1 0,-19 0,40 0,-20 0,-20 0,20 0,0 0,-20 0,20 0,-20 0,39 0,-39 0,20 0,-20 0,20 0,0 0,0 0,-20 0,19 0,1 0,-20 0,20 0,0 0,0 0,-20 0,20 0,-1 0,1 0,-20 0,20 0,-20 0,20 0,-20 0,20 0,0 0,-20 0,19 0,1 0,0 0,-20 0,20 0,-20 0,20 0,0 0,-1 0,-19 0,20 0,-20 0,20 0,0 0,-20 0,20 0,-20 0,20 0,-1 0,-19 0,20 0,-20 0,20 0,-20 0,20 0,0 0,-20 0,20 0,19 0,-39 0,20 0,0 0,-20 0,20 0,-20 0,20 0,-20 0,20 0,-1 0,-19 0,20 0,-20 0,20 0,0 0,0 0,-20 0</inkml:trace>
</inkml:ink>
</file>

<file path=ppt/ink/ink25.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18-09-12T14:53:08.938"/>
    </inkml:context>
    <inkml:brush xml:id="br0">
      <inkml:brushProperty name="width" value="0.05292" units="cm"/>
      <inkml:brushProperty name="height" value="0.05292" units="cm"/>
    </inkml:brush>
  </inkml:definitions>
  <inkml:trace contextRef="#ctx0" brushRef="#br0">4233 17674,'-17'0,"-1"0,0 18,1-18,-1 0,0 0,1 0,-1 0,1 0,-1 0,0 0,1 0,17 17,-18-17,18 18,-18-18,1 0,-1 0,0 0,1 0,17 18,-18-18,1 0,-1 0,0 0,18 17,-17-17,-1 0,0 0,1 0,-1 0,0 18,1-18,-1 0,1 0,-1 0,-17 0,17 0,0 0,1 0,-1 0,0 0,1 0,-1 0,0 0,1 0,-1 0,1 0,-1 0,0 0,1 0,-1 0,0 0,1 0,-1 0,18-18,-18 18,1 0,-1 0,1 0,-1 0,0 0,1 0,-1 0,0 0,1 0,-1 0,0 0,1 0,-1 0,18-17,-17 17,-1 0,0 0,1 0,-1 0,0 0,1 0,-1 0,0 0,1 0,-1 0,0 0,1 0,-1 0,1 0,-1 0,0 0,1 0,-1 0,0 0,1 0,-1 0,0 0,1 0,-1 0,1 0,-1 0,0 0,1 0,-1 0,0 0,1 0,-1 0,0 0,1 0,-1 0,1 0,-1 0,0 0,1 0,-1 0,0 0,1 0,-1 0,0 0,1 0,-1 0,0 0,1 0,-1 0,1 0,-1 0,0 0,1 0,-1 0,0 0,1 0,-1 0,18-18,-18 0,1 18,-1 0,1 0,-1 0,0 0,1 0,-1 0,0 0,1 0,-1 0,0 0,1 0,-1 0,1 0,-1 0,0 0,1 0,-1 0,0 0,-17 0,0 0,17 0,0 0,1 0,-1 0,1 0,-1 0,0 0,1 0,-1 0,0 0,1 0,-1 0,0 0,1 0,-1 0,1 0,-1 0,0 0,1 0,-1 0,0 0,1 0,-1 0,0 0,1 0,-1 0,1 0,-1 0,0 0,1 0,-1 0,0 0,1 0,-1 0,0 0,1 0,-1 0,0 0,1 0,-1 0,1 0,-1 0,-17 0,17 0,0 0,1 0,-1 0,0 0,1 0,-1 0,1 0,17 18,-18-18,18 18,-18-18,18 35,-17-17,17-1,-18-17,18 18,-18-18,18 18,0-1,0 1,-17-18,17 17,-18-17,0 0,18 18,0 0,0-1,0 1,0 0,0-1,0 1,0 0,0-1,0 1,0-1,18-17,-18 18,0 0,18-18,-1 0,-17 17,0 1,18-18,-18 18,18-18,-1 0,-17 17,18-17,-18 18,18-18,-1 0,-17 18,18-18,-1 0,1 0,0 0,-1 0,1 0,0 0,-1 0,1 0,0 0,-1 0,1 0,-1 0,1 0,0 0,-1 0,1 0,0 0,-1 0,1 0,0 0,-1 0,1 0,0 0,-1 0,1 0,-1 0,1 0,0 0,-1 0,1 0,0 0,-1 0,1 0,0 0,-1 0,1 0,-1 0,1 0,0 0,-1 0,1 0,0 0,-1 0,1 0,0 0,-1 0,1 0,-1 0,1 0,0 0,-1 0,1 0,0 0,-1 0,1 0,0 0,-18 17,17-17,-17 18,18-18,0 0,-1 0,1 0,-1 0,1 0,0 0,-1 0,1 0,0 0,-1 0,1 0,0 0,-1 0,1 0,-1 0,1 0,0-18,-1 18,19 0,-19 0,-17-17,18 17,0 0,-1 0,1 0,-1 0,1 0,0 0,-1 0,1 0,0 0,-1 0,1 0,0 0,-1-18,1 18,0 0,-1 0,1 0,-1 0,1 0,0 0,-1 0,1 0,0 0,-1 0,1 0,0 0,-1 0,1 0,-1 0,1 0,0 0,-1 0,1 0,0 0,-1 0,1 0,0 0,-1 0,1 0,-1 0,1 0,0 0,-1 0,1 0,0 0,-1 0,1 0,0 0,-1 0,1 0,0 0,-1 0,1 0,-1 0,1 0,0 0,-1 0,1 0,0 0,-1 0,1 0,0 0,-1 0,1 0,-1 0,1 0,0 0,-1 0,1 0,0 0,-1 0,1 0,0 0,-1 0,1 0,-1 0,1 0,0 0,-1 0,1 0,0 0,-1 0,1 0,0 0,-1 0,1 0,0 0,-1 0,1 18,-1-18,1 0,0 0,-1 0,1 0,0 0,-1 0,1 0,0 0,-1 0,1 0,-1 0,1 0,0 0,-18 17,17-17,-17 18,18-18,0 0,-1 0,1 0,0 0,-1 0,1 0,-1 0,1 0,0 0,-1 0,1 0,0 0,-1 0,1 0,0 0,-1 0,1 0,0 0,-1 0,1 0,-1 0,1 0,0 0,-18-18,17 18,-17-17,18 17,0 0,-1-18,-17 0,18 18,0-17,-18-1,0 0,17 18,-17-17,18-1,-1 0,-17 1,0-1,0 1,0-1,0 0,-17 1,-1 17,18-18,0 0,-17 18,17-17,-18 17,18-18,-18 18,1-18,-1 18,18-17,-18 17,1-18,17 1,-18 17,0 0,1-18,17 0,-18 18,18-17,0-1,0 0,-17 18,-1 0,18-17,-18 17,1-18,-1 18,0-18,18 1,0-1,-17 18,-1 0</inkml:trace>
</inkml:ink>
</file>

<file path=ppt/ink/ink26.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9-03-31T08:36:14.60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1519 158,'-25'23,"0"-23,1 0,-25 0,24 0,0 0,-24 0,25 0,-1-47,-24 47,24 0,0 0,-24-23,25 23,-1 0,0 0,-24 0,24 0,1 0,-26-24,25 24,1-46,-25 23,24 23,0 0,-24 0,25 0,-51 0,51 0,-1 0,-24 0,24 0,1 0,-26 0,26 0,-1 0,1 0,-26 0,25 0,1 0,-25 47,24-25,-25 2,27 23,23-24,0 1,0 22,0-22,-50-1,50 23,0-22,0-1,0 24,0-24,0 0,0 1,0 23,0-25,0 2,0 23,25-24,-25 0,25 24,23-23,-23-24,0 0,24 0,-25 0,1 0,25 46,-26-46,1 0,-1 0,26 0,-26 0,1 23,24-23,-24 0,-1 0,26 0,-25 0,-1 0,0 0,26 0,-25 0,0 0,-1 0,25 0,-24 0,0 0,24 0,-25 0,1 0,0 0,24 0,-24 0,-1 0,26 0,-26 0,1 0,0 0,24 0,-25 0,1 0,25 0,-26 0,0 0,1 0,25 0,-25 0,-2 0,27-46,-25 46,0 0,23-23,-23 23,0 0,24-48,-24 48,-1 0,26-23,-26-23,26 22,-25 1,-1-23,25 22,-49-23,0 24,0 0,0 0,0-24,0 23,-24 2,-1-25,1 23,-26-22,25 46,-24-24,24 24,1-47,-25 47,24-23,-49 23,50 0,-26 0,25 0,0 0,2 0,-27 0,25 0,0 0,-23 0,23 0,0 0,0 0,-122 47,122-47,0 0,-24 0,25 0,-1 0</inkml:trace>
</inkml:ink>
</file>

<file path=ppt/ink/ink27.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19-02-10T09:36:31.04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3475 11077,'0'-17,"0"-1,17 18,-17-18,18 18,0 0,-1 0,-17-17,18 17,0 0,-1 0,1 0,0 0,-1 0,1 0,0 0,-1 0,1 0,-1 0,1 0,0 0,-1 0,1 0,0 0,-1 0,19 0,-19 0,1 0,-1 0,1 0,0 0,-1 0,1 0,0 0,-1 0,1 0,0 0,-1 0,1 0,-1 0,-17-18,18 18,0 0,-1 0,1 0,0 0,-1 0,1 0,0 0,-1 0,1 0,0 0,-1 0,1 0,-1 0,1 0,0 0,-1 0,1 0,0 0,-1 0,1 0,0 0,-1 0,-34 0,-1 0,0 0,-17 0,0 18,17-18,0 17,1-17,-1 18,18 17,-17-35,-1 0,0 0,-17 0,35 18,-18-18,18 17,-17-17,17 18,-18-18,0 0,1 0,-1 0,0 0,1 0,-1 0,1 0,-1 18,0-1,-17 1,17-18,1 0,-1 0,18 18,-18-18,1 0,-1 0,1 17,-1-17,0 0,1 0,-1 18,0-18,1 0,-1 0,0 0,18 18,-17-18,-1 0,1 0,-1 0,18 17,-18-17,1 0,-1 0,0 0,36 0,0 0,-1 0,1 0,0 0,-1 0,1 0,-1 0,1 0,0 0,-1 0,1 18,0-18,-18 18,17-18,1 0,0 0,-1 0,1 0,-1 0,1 0,0 0,-1 0,1 0,0 0,-1 0,1 0,0 0,-18 17,0 1,17-18,1 0,-1 0,1 0,0-18,-1 18,1 0,0 0,-1 0,1 0,0 0,-1 0,1 0,0 0,-1 0,1 0,-1 0,1 0,0 0,-1 0,1 0,0 0,-1 0,1 0,0 0,-1 0,1 0</inkml:trace>
</inkml:ink>
</file>

<file path=ppt/ink/ink28.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19-02-10T09:36:34.43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4780 11659,'18'0,"-1"0,1 0,0 0,-1 0,1 0,0 0,-1 0,1 0,0 0,-18 18,17-18,1 0,-1 0,1 0,0 0,-1 0,1 0,0 0,-1 0,1 0,0 0,-1 0,1 0,-1 0,1 0,0 18,-18-1,17-17,1 0,0 0,-1 0,1 0,-36 0,1 0,-1 0,0 0,1 0,-1 0,0 0,1 0,-1 0,1 0,-1 0,0 0,1 0,-1 0,0 0,1 0,-19 0,19 0,-1 0,1 0,-1 0,0 0,1 0,-1 0,0 0,1 0,17 18,-18-18,0 0,1 0,-1 0,18 17,-18-17,1 0,17 18,0 0,-18-18,18 17,-17-17,-1 18,0-18,1 0,17 18,0-1,-18-17,0 0,18 18,0 0,-17-18,17 17,0-34,17-1,1 18,-18-18,0 1,18-1,-18 0,17 1,-17-1,0 0,0 1,0-1,18 1,-18-1,0 0,0 1,0-1,18 18,-1 0,-17-18,0 1,0-1,18 18,-1-18,-17 1,18 17,0 0,-1 0,1 0,0 0,-1-18,1 18,0 0,-1-17,1 17,0-18,-1 18,1 0,-1 0,1 0,-18-18,18 18,-1 0,1 0,0 0,-1 0,1 0,0 0,-1 0,1 0,-1 0,1 0,0 0,-1 0,1 0,0 0,-18 18,17-18,1 0,0 0,-18 18,17-18,1 0,-1 0</inkml:trace>
</inkml:ink>
</file>

<file path=ppt/ink/ink29.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5-10-08T07:32:29.545"/>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2262 814,'-20'0,"0"0,0 0,1 0,-21-20,0 20,-19 0,-1 0,41-19,-1 19,0 0,0 0,-19 0,19 0,-20 0,0 0,21 0,-1 0,20 0,-60 0,21 0,-21-20,21 20,-21 0,21 0,39 0,-20 0,-20 0,1 0,19 0,0 0,-20 0,-19 0,-1 0,41 0,19 0,-20 0,0 0,0 0,-19 0,-1 0,20 0,-20 0,21 0,-1 0,-20 0,-19 0,19 0,0 0,21 0,-1 0,20 0,0 0,-20 0,-20 0,21 0,-21 0,20 0,20 0,-39 0,19 0,0 0,20 0,-40 0,40 0,-20 0,20 0,-19 0,19 0,-40 0,20 0,0 0,1 0,19 0,-20 0,0 0,20 20,-20-20,20 0,-39 19,19-19,-40 20,40-20,1 0,19 20,0-20,-20 39,20-39,0 20,0-20,0 20,0 0,0-1,-20 1,20 0,0-20,0 20,0-20,0 19,0-19,0 20,0 0,0 0,0-20,0 19,0-19,0 40,0-40,0 0,20 20,-20-20,0 19,0-19,20 20,-20 0,0 0,19-1,1 21,-20-40,0 20,20-20,-20 19,20-19,0 0,19 20,-39 0,40-20,-20 0,39 0,-39 20,-20-20,40 0,-1 0,1 19,-20-19,0 0,-1 0,41 0,-21 0,-19 0,0 0,20 0,-1-19,1 19,-20 0,19 0,-19 0,40 0,-21 0,21 0,-1 0,1 0,-21 0,-19 0,20 0,-1 0,-19 0,40 0,-21 0,40 0,1 0,39 0,-60 0,-19 0,-21 0,1 0,-20 0,40 0,-20 0,19 0,21 0,-21 0,1 0,20 0,-21 0,21 0,-41 0,-19 0,40 0,-20-20,0 20,19-20,1 0,-20 20,0 0,-20 0,19-19,1-21,20 1,-1 19,-19-20,-20 40,0-19,0-1,0 20,0-59,-20 39,20 0,0-19,-19 39,19-20,0 20,0 0,-20-20,20 20,0-20,0 1,-20 19,20-20,-20 20,20-20,-20 0,-39 20,-1 0,21-19,39 19,-40 0,40-20,0 20</inkml:trace>
  <inkml:trace contextRef="#ctx0" brushRef="#br0" timeOffset="4945">1172 2098,'-40'0,"1"0,-80 0,79 0,-59 0,20 0,19 0,21-20,39 20,-20 0,0 0,-39 0,19 0,20 0,-39 0,39 0,20 0,-20 0,0 0,1 0,-41 20,1-20,-1 20,41-20,19 0,0 0,-20 19,0 1,0 0,20-20,0 20,-20-20,20 19,0 1,-20-20,20 0,0 20,0 0,0-1,0 1,0 0,0-20,0 20,0-1,0-19,0 20,0-20,0 20,20-20,-20 0,0 0,20 0,-20 20,20-1,20 21,-1-20,1 19,-20-19,19 0,-39-20,0 0,20 0,-20 19,0-19,40 0,-21 20,1-20,40 0,-1 0,1 0,-1 0,-19 0,19 0,-39 0,0 0,0 0,-1 0,1 0,20 0,-1 0,1 0,-20 0,39 0,-39 0,20 0,-40-20,39 20,1 0,19 0,1 0,-1 0,-19 0,0 0,-21 0,21 0,0 0,19 0,-19 0,39 0,0 0,1 0,-1 0,20 0,-59 0,39 0,-40 0,21 0,39 0,-20 0,20 0,0 0,-19 0,-21 0,-39 0,0 0,-1 0,21 0,-20 0,0 0,39 0,20 0,1 0,19 0,-20 0,-39 0,-21 0,1 0,20 0,19 0,21 20,-1-20,-20 20,1-20,-40 0,19 0,21 0,-21 0,1 0,19 0,1 0,-1 20,1-20,-1 0,-19 0,-1 0,-19 0,0 0,39 0,-39 0,0 0,20-40,-21 40,1-20,-20 20,20-19,-20-41,40 41,-20-1,-1-20,1 40,-20-39,20 19,0 0,-20-19,0 19,0 0,0 1,0-1,0 0,-20 0,0 20,20 0,-59-19,-1 19,1 0,-1-20,-78 20,58-40,21 40,19 0,-19 0,39-19,0 19,1 0,-21 0,0 0,1 0,19 0,-20 0,-19 0,19 0,-19 0,19 0,-19 0,19 0,20 0,-39 0,39 0,-40 0,1 0,0 0,-41-20,21 20,-20 0,0 0,40 0,19 0,20 0,0 0,20 0,-19 0,-41 0,1 0,-21 0,21 0,-20 0,19 0,1-20,39 20,20 0,-20 0,20 0,-20 0,-19 0,-21 0,-19 0,39 0,-39 0,-40 0,40 0,20 0,19 0,20 0,0 0,20 0,-19 0,19 0,-40 0,0 0,-19 0,19 0,1 0,19 0,0 0,20 0,-20 0,-20 0,21 0,-1 0,0 0,-20 0,40 0</inkml:trace>
  <inkml:trace contextRef="#ctx0" brushRef="#br0" timeOffset="10764">657 5,'20'0,"-20"0,19 0,-19 0,20 0,-20 0,20 0,0 0,-20 0,40 0,-1 0,1 0,19 0,-39 0,-20 0,20 0,0 0,-20 19,79-19,-20 0,1 0,-1 0,-19 0,-20 0,0 0,19 0,-19 0,39 0,1 0,-1 0,-19 0,0 0,-21 0,1 0,0 0,0 0,19 0,1 0,20 0,-41 0,21 0,-20 0,19 0,-19 0,-20 0,20 0,0 0,-20 0,20 0,19 0,-19-19,40 19,-41 0,1 0,-20 0,20 0,20 0,-40 0,19 0,1 0,-20 0,20 0,-20 0,20 0</inkml:trace>
</inkml:ink>
</file>

<file path=ppt/ink/ink3.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7-08-07T13:42:06.741"/>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994 236,'75'-58,"-150"58,37 0,0 0,-37 117,37-117,1 0,-39 59,38-59,1 0,-39 0,-188 0,227 0,-39 118,38-118,-75 176,113-117,0 59,0-59,0 0,0 0,0 117,0 60,0-177,0-1,76 119,-39-59,39-59,-38 58,75-58,151 294,-227-117,39-60,-38-117,112 177,77-1,-114-235,-75 59,-1-59,39 0,-39 0,77 0,-77 0,39 0,-39 0,1-118,38 59,-39 59,39-58,-39-60,1 59,37-59,-37 59,38-58,-39 58,1 0,-38-118,0 60,0 58,-38 0,38-59,0 59,-75 0,75-58,0 58,-38 0,38-59,-75 59,37-58,0 58,-37 0,37-59,-37 59,37 59,0 0,-37-117,37 58,-37-59,75 59,-38 0,38-117,-38 58,-37 59,37-59,-37 118,37-58,0-1,-37-59</inkml:trace>
</inkml:ink>
</file>

<file path=ppt/ink/ink30.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5-10-08T07:32:49.529"/>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2472 51,'-20'0,"-20"0,-19 0,39 0,1-20,-21 20,40 0,-20 0,20-19,0 19,-20 0,1 0,-21 0,1 0,-1 0,-19 0,19 0,20 0,1 0,19 0,-40 19,40 1,-39 0,39-20,-20 39,0-39,0 20,0-20,20 20,-19-20,19 19,0 1,-20-20,20 0,-20 20,0-20,20 19,0 1,-19 0,-1-20,20 19,-40 1,40-20,-20 20,20-20,0 0,-19 19,19-19,-40 20,40 0,-20-20,20 0,0 20,0-20,-39 39,39-39,0 20,0-20,-20 19,20 1,0-20,0 20,0-20,0 19,0-19,0 20,0 0,0-1,0 1,0 0,0-1,0 1,0 0,0-20,0 20,0-20,0 19,0-19,0 20,20-20,-20 20,0-20,0 19,0 1,20 0,-20-1,0-19,0 20,0 0,0-1,0-19,19 40,-19-21,0 1,20 0,0 39,-20-59,39 39,-39-19,0-20,20 20,-20-20,0 0,20 39,0-39,39 59,-39-59,19 39,-19-39,-20 0,40 20,-40 0,0-20,20 0,-1 0,-19 20,40-20,19 39,-19-39,-1 20,-19-20,-20 19,20-19,-20 20,39-20,1 20,-1-20,1 19,-40-19,40 20,-40-20,0 0,19 0,-19 0,40 0,-1 20,-39-20,20 0,20 19,-1-19,1 0,19 20,-19-20,39 0,20 0,-40 0,-19 0,-40 0,19 0,-19-20,60 1,-1 19,-20 0,-19 0,0 0,20-20,19 20,-59-20,20 20,-1-19,21-1,19-39,-39 39,20-19,39-20,-60 19,1 21,-20 19,0-20,20 0,0-19,-20 19,20-19,-20 0,0-1,19 20,-19 1,0-21,0 21,0-1,0-19,0-1,0 1,0-20,0 19,0 21,0-21,0 1,0 0,0 39,-19-20,-1-19,20 39,0-20,0-19,-20 19,0 20,0-20,1 0,-1 20,0-19,0 19,20-40,0 40,-39-19,-1-21,21 21,-21-1,-19 0,-1 1,21 19,-1 0,20-20,-19 20,39 0,-20 0,-19-20,19 20,0 0,20 0,-39 0,19 0,-20 0,1 0,19 0,0 0,0 0,20 0,-19 0,-1-19,-59 19,39 0,1 0,39 0,-20 0,20 0,-20 0,0-20,-19 0,39 20,-20 0,20-20</inkml:trace>
  <inkml:trace contextRef="#ctx0" brushRef="#br0" timeOffset="25008">0 1705,'0'0,"20"0,-20 0,20 0,-1 0,1 0,20 0,-21 0,-19 0,60 0,-40 0,19 0,-39 0,20 0,0 0,-1 0,-19 0,20 0,20 0,-1 0,-19 0,0 0,0 0,-20 0,19 0,1 0,-20 0,20 0,19 0,1 0,-40 0,20 0,0 0,-1 0,-19 0,20 0,20 0,-40 0,19 20,1-20,0 0,20 0,19 0,0 0,-39 0,20 0,-1 0,-19 0,0 0,-20 0,19 0,21 0,-1 0,1 19,19-19,-19 20,-40-20,20 0,-20 0,59 0,-39 0,0 0,39 0,-39 0,-20 0,39 0,-39 0,20 0,-20 0,20 0,19 0,-39-20,0 20,20 0,-20-19</inkml:trace>
</inkml:ink>
</file>

<file path=ppt/ink/ink31.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5-10-08T07:34:37.687"/>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3731 1410,'0'0,"20"0,-20 0,20 0,0 0,20 0,-1 0,-39 0,20 0,-20 0,0-20,20 20,0-19,0 19,-20 0,39 0,-19 0,-20 0,20 0,0 0,0 0,-20 0,40 0,39 0,0 0,-39 0,-20 0,0 0,0 0,39 0,1 0,-40 0,19 0,-19 0,-20 0,20 0,20 0,39 0,-19 0,-1 0,-39 0,39 0,-19 0,0 0,-20 0,19 0,21 0,-40 0,19 0,21 0,-40 0,0 0,0 0,-20 0,19 0,1 0,40 0,-1 0,1 0,-1 0,-39 0,20 0,-40 0,20 0,39 0,-19 0,0 0,-20 0,-1 0,-19 0</inkml:trace>
  <inkml:trace contextRef="#ctx0" brushRef="#br0" timeOffset="4337">0 858,'0'0,"60"0,-21 0,1 0,0 0,-20 0,19 0,-39 0,20 0,-20 0,40 0,0 0,-1 0,-19 0,0 0,0 0,-20 0,20 0,0 0,39 0,20 0,-39 0,20 0,-21 0,-19-20,40 20,-21 0,1 0,-20 0,0 0,0 0,-20 0,20 0,-20 0,39 0,1 0,-20 0,0 0,0 0,-1 0,1 0,-20 0</inkml:trace>
  <inkml:trace contextRef="#ctx0" brushRef="#br0" timeOffset="12386">2064 69,'0'0,"-20"0,1 0,-1 0,20 0,-20 20,0-20,20 0,0 0,-20 0,20 20,0-20,-20 20,20-1,-19-19,19 20,0-20,0 20,-20-20,20 19,-20-19,20 20,0 0,-20-20,20 20,-20-1,20-19,-20 20,20-20,0 20,-20-20,20 19,0 1,0-20,0 0,0 20,-19-20,19 20,0-20,0 19,0 1,0-20,0 20,0-20,0 19,0-19,0 20,0 0,0 0,0-1,0-19,0 20,0 0,0-20,0 39,0-39,19 20,-19-20,0 20,0-20,20 19,-20 1,0 0,0-20,0 19,20-19,-20 20,40 0,-40-20,40 20,-40-20,19 0,-19 0,0 19,20-19,20 20,-20-20,0 20,-1-20,1 0,-20 20,20-20,-20 0,60 0,-40 0,19 19,-19 1,0-40,20 20,-40 0,19 0,1 0,0 0,20 0,0 0,19 0,-19 0,-20 0,0 20,-20-20,19 0,1 0,20 0,-20 0,19 0,21 0,0 0,-41 0,1 0,0 0,20 0,-20 0,-1 0,21 0,0 0,19 0,-59 0,20 0,0 0,0 0,-20 0,20 0,0 0,-20-20,19 20,1 0,-20 0,20-19,-20 19,20 0,-20 0,0-20,20 20,-20 0,20-20,-20 20,0 0,0-20,20 20,-20-19,0 19,39-20,-39 20,20-20,-20 0,20 20,-20-19,20 19,-20-20,20 0,-1 1,-19 19,20-20,-20 20,0 0,0-20,0 20,20 0,-20-20,0 1,20-1,-20 20,0-20,0 1,0 19,0-20,0 20,0-40,0 21,0-1,0 0,0-19,0 19,0 20,0-39,0 39,0-20,0 20,0-20,0 20,0-19,0-1,0 20,0-20,0 0,-20 20,20-19,0-1,-20 20,0-39,1 39,19-20,-20 20,20 0,0 0,-40-20,20 0,0 20,1 0,19-19,0 19,-20 0,0 0,0 0,20 0,-40-20,20 20,1 0,-21 0,20 0,0 0,20-20,-20 20,1 0,-41 0,20 0,-19 0,19 0,0 0,21 0,19 0,-20 0,0 0,0 0,-20 0,20 0,-19 0,19 0,20 0,-40 0,40 0,-20 0,1 0,-21 0,20 0,-20 0,40 0,-20 0,1 0,-1 0,0 0,20 0,-20 0,20 20,-20-20,0 0,20 0,-20 0,1 0,19 0,0 20,-40-20,40 0,-20 0,20 0,-40 0,21 0,19 0,-20 0,0 19,-20-19,0 0,21 0,-21 0</inkml:trace>
</inkml:ink>
</file>

<file path=ppt/ink/ink32.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8-09-01T06:55:01.961"/>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48 125,'-25'0,"1"0,48 0,1-21,0 21,0 0,-1-22,1 22,0 0,0-21,-1 21,1 0,0 0,24 0,-24 0,0 0,0 0,-1 0,1 0,-25-21,50 21,-25 0,-1 0,1 0,0 0,0 0,-1 0,1 0,0 0,0 0,-1 0,26 0,-25 0,-1 0,1 0,0 0,0 0,24 0,-24 0,24 0,1 0,-25 0,0 0,-1 0,1 0,0 0,24 0,-24 0,0 0,24 0,-24 0,0 0,0 0,-1 0,1 0,25 0,-26 0,26 0,-25 0,-1 0,1 0,0 0,0 0,0 0,-1 0,26 0,-25 0,-1 0,26 0,-25 0,-1 0,1 0,0 0,24 0,-24 0,25 0,-1 0,1 0,-25 0,-1 0,1 0,0 0,0 0,24 0,-24 0,0 0,-1 0,1 0,0 0,0 0,-1 0,-24-22,50 22,-25 0,-1 0,1 0,25 0,-26 0,1 0,0 0,0 0,0 0,24 0,-24 0,0 0,-1 0,1 0,0 0,0 0,-1 0,26 0,-25 0,24 0,-24 0,0 0,-1 0,1 0,0 22,-25 20,0-20,-25-1,0 1,1-22,-1 21,0 0,0-21,1 22,-1-22,25 21,-50-21,26 0,-1 22,0-22,0 0,1 0,-1 0,0 21,0 0,1-21,-1 0,0 0,0 0,0 0,1 0,-26 0,25 0,1 0,-26 0,25 0,-24 0,24 0,0 0,1 0,-1 0,-25 0,1 0,24 0,0 0,1 0,-1 0,0 0,-25 0,26 0,-1 0,0 0,0 0,1 0,-1 0,-25 0,26 0,-1 0,0 0,0 0,1 0,-1 0,-25 0,1 0,24 0,0 0,-24 0,24 0,0 0,0 22,-24-22,24 0,0 0,-24 0,24 0,0 0,1 0,-1 0,0 0,0 0,1 0,-1 0,0 0,0 0,-24 0,24 0,0 0,0 0,1 0,-1 0,0 0,0 0,-24 0,24 0,-24 0,24 0,0 0,0 0,1 0,-1 0,-25 0,26 0,-1 0,0 0,0 0,1 0,-1 0,0 0,-25 0,26 0,-1 0,0 0,0 0,1-22,-26 22,25 0,1-21,-1 21,0 0</inkml:trace>
</inkml:ink>
</file>

<file path=ppt/ink/ink33.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8-09-01T06:55:09.528"/>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0 251,'50'-24,"-1"24,-24 0,0 0,0 0,-1 0,1 0,0 0,0 0,24 24,-24-24,0 0,0 0,0 0,-1 0,1 0,0 0,25 0,-26 0,1 0,0 0,24 0,-24 0,0 0,0 23,0-23,49 24,-49-24,24 0,-24 23,0-23,25 0,-1 0,-24 0,0 0,0 0,-1 24,0-24,1 0,0 0,0 0,-1 0,26 0,-25 0,24 0,1 0,-25 0,24 0,-24 0,0 0,0 0,-1 0,1 0,0 0,25 0,-26 0,1 0,25 24,-25-24,-1 0,1 0,0 0,0 0,24 0,-24 0,50 0,-51 0,26 0,-25 0,24 0,-24 0,0 0,0 0,-1 0,-24-48,-49 25,49-1,-50 1,50-1,-24 0,-1 0,0 24,0-23,0 23,1 0,-1-24,-25 24,25 0,1 0,-1 0,0 0,0 0,0 0,1 0,-26 0,25 0,0 0,1 0,-1 0,0 0,-25 0,26 0,-1 0,0 0,0 0,0 0,-24 0,24 0,0 0,1 0,-1 0,-25 0,25 0,1 0,-1 0,0 0,0 0,-23 0,23 0,0 0,0 0,0 24,1-24,-1 0,0 0,-25 0,26 0,-1 0,0 0,0 0,0 0,1 0,-1 0,0 0,0 0,0 23,-24-23,24 0,0 0,1 0,-1 0,0 48,-25-48,1 0,24 0,-25 47,26-47,-1 0,0 0,0 0,0 0,1 0,-26 0,0 47,50-23,0 24,25-48,0 0,0 0,0 0,-1 0,26 0,-25 0,0 0,-1 0,1 0,0 0,0 0,0 0,24 0,-24 0,0 0,0 0,-1 0,1 0,25 0,-1 48,-24-48,0 0,24 0,-24 0,0 0,0 0,0 0,-1 0,1 0,0 0,25 0,-1 0,-24 0,0 0,0 0,-1 0,0 0,26 0,-25 0,49 0,-49 0,0 0,-1 0,1 0,0 0,24 0,-24 0,0 0,0 0,0 0,24 0,-24 0,0 0,0 0,24-24,1 24,-25 0,-1-24,1 24,0 0,0 0,0 0,-1-24,1 24,0-24,0 0,0 1,-1-1,1 1,0-1,0-24,-50 25,0 23,-24-24,24 0,0 0,0 24,0 0,1 0,-1 0,0 0,-25-24,26 24,-1 0,-25 0,50-24,-25 24,-49 0,24 0,-49 0,50 0,-1-24,1 24,24 0,-25 0,25 0,-24 0,24 0,0 0,-23 0,23 0,-25 0,1 0,-1 0,0 0,-24 24,24-24,26 0,-26 0,25 0,0 0,1 0,-1 0,-25 0,50 48,-24-48,-51 0,50 0,1 0,-1 0,0 0,0 0,0 48,1-48,-1 0,0 0,-25 0,26 0,-26 47,0-47,50 48,-49-48,49 47,0-23,0-1,25 1,24 24,-24-48,0 0,0 0,-1 48,1-48,25 0,-25 0,-1 0,1 47,0-47,0 0,0 0,-1 0,26 0,-25 0,0 0,-1 24,1-24,0 0,24 0,-24 0,0 0,0 0,0 0,24 0,-24 0,0 0,0 0,-1-24,1 24,25 0,-25 0,-1 0,26 0,-25 0,0 0,-1 0,0 0,1 0,0 0,0 0,24 0,-24 0,0 0,0 0,-1 0,1 0,25 0,-50-24,49 24</inkml:trace>
</inkml:ink>
</file>

<file path=ppt/ink/ink34.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5-08-15T09:53:25.794"/>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0 235,'25'0,"-1"0,1 0,0 0,0 0,25 0,-1 0,-24 24,0-24,0 0,-1 0,1 0,0 0,0 0,0 0,-1 0,1 0,0 0,0 0,0 0,-1 0,1 0,0 0,0 0,0 0,-1 23,1-23,0 0,0 0,0 0,-1 0,26 0,-25 0,24 0,-24 0,0 0,25 0,-26 0,1 24,0-24,0 0,0 0,24 0,-24 0,0 0,0 23,24-23,-24 0,25 0,-1 0,-24 24,0-24,25 23,-26-23,1 0,25 0,-25 0,-1 0,1 24,25-24,-1 0,-24 0,0 0,0 0,24 23,-24-23,25 0,-1 0,-24 0,0 0,0 0,0 0,24 0,-24 0,25 0,-25 0,24 0,1 0,-1 0,-24 0,25 0,-25 0,-1 0,1 0,0 0,25 0,-26 0,1 0,25 0,-25 0,-1 0,1 0,0 0,0 0,0 0,-1 0,1 0,0 0,0 0,0 0,-1 0,26 0,-25 0,24 0,-24 0,0 0,0 0,0 0,24 0,-24 0,25 0,-25 0,-1 0,26 0,0 0,49 24,-25-1,-24-23,24 0,-49 0,25 24,-1-24,-24 0,0 0,0 0,-1 0,1 0,0 0,0 0,0 0,-1 0,1 0,0 0,0 0,0 0,-1 0,1 0,0 0,0 0,0 0,0 0,-1 0,1 0,25-24,-1 24,26 0,-1 0,-24 0,-1 0,-24 0,-25-23,25 23,0 0,0-24,-1 24,1-23,0 23,0 0,-25-24,0 1,0-1,0 1,0-1,0 1,25 23,-25-24,-25 24,-25 0,25 0,1-23,-26 23,25 0,-24 0,24 0,0-24,0 24,0 0,1 0,-1-23,0 23,0 0,0 0,-24 0,-26-24,1 24,24 0,25 0,1-23,-1 23,-25 0,25 0,1 0,-51 0,50 0,-24 0,24 0,-25 0,50-24,-49 24,24 0,-49 0,49-23,0 23,0-24,0 24,1 0,-1 0,0 0,0 0,0 0,-24 0,24 0,0 0,0 0,1 0,-26 0,25 0,0 0,0-23,1 23,-1 0,0 0,0 0,0 0,1 0,-1 0,0 0,0 0,0 0,1 0,-1 0,0 0,0 0,0 0,1 0,-1 0,0 0,0 0,-24 0,-1 0,25 0,-24 0,24 0,0 0,-25 0,1 0,24 0,-25 0,26 0,-51 0,26 0,24 0,-25 0,25 0,-24 0,-1 0,25 0,0 0,1 0,-1 0,0 0,0 0,0 0,1 0,-1 0,0 0,0 0,0 0,1 0,-26 0,0 0,-24 23,49-23,-24 0,-1 0,0 0,26 0,-1 0,-50 0,75 24,-24-24,-1 0,-50 0,1 0,49 0,-25 0,1 0,-1 0,25 0,1 0,-26 0,25 0,0 0,1 0,-1 0,0 0,0 0,0 0,1 0,-1 0,-25 0,25 0,-49 0,24 0,26 0,-26 0,0 0,26 0,-1 0,0 0,25 23,-25-23,0 0,1 24,-1-24,0 0,25 23,25-23,0 0,-1 0,51 24,-50-24,49 0,-49 23,49-23,-49 0,74 0,-74 0,25 0,-26 0,1 0,25 0,-25 0,-1 0,1 0,25 0,-25 0,24 0,-24 0,25 0,-26 0,26 0,-25 0,49 0,-24 0,-25 0,49 0,-49 0,0 0,24 0,-24 0,25 0,-25 0,24 0,1 0,-25 0,24 0,-24 0,0 0,0 0,24 0,-24 0,25 0,-26 0,1 0,0 0,0 0,24 0,-24 0,25 0,-25 0,24 0,1 24,-25-24,0 0,-1 0,1 0,0 0,0 0,0 0,-1 0,26 0,-25 23,24-23,-24 0,0 0,0 0,0 0,-1 0,1 0,25 24,-25-24,24 0,-24 0,0 0,0 0,-1 0,1 0,0 0,0 0,0 0,24 0,1 0,-50 23,25-23,24 0,-24 0,0 0,0 0,-1 24,26-24,-25 0,0 0,24 0,-24 0,25 0,-25 0,-1 0,1 0,0 0,0 0,0 0,-1 0,1 0,0 0,0 0,0 0,-1 0,1 0,0 0,25 23,-26-23,1 24,0-24,0 0,0 0,-1 0,1 0,0 0,0 0,0 0,-1 23,1-23,0 0</inkml:trace>
</inkml:ink>
</file>

<file path=ppt/ink/ink35.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5-08-15T09:53:34.903"/>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50,'25'0,"0"0,0 0,0 0,-1 0,1 0,0 0,0 0,0 0,-25-25,25 25,-1 0,1 0,0 0,0 0,0 0,-1 0,1 0,0 0,0 0,0 0,0 0,-1 0,1 0,0 0,0 0,0 0,-1 0,1 0,0 0,0 0,0 0,0 0,-1 0,1 0,0 0,0 0,0 0,-1 0,1 0,0 0,0 0,0 0,0 0,-1 0,1 0,0 0,0 0,0 0,0 0,-1 0,1 0,0 0,0 0,0 0,-1 0,1 0,0 0,0 0,0 0,0 0,-1 0,1 0,0 0,0 0,0 0,-1 0,1 0,-25-27,25 27</inkml:trace>
</inkml:ink>
</file>

<file path=ppt/ink/ink36.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5-08-15T09:53:38.732"/>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15,'0'-16,"25"16,-1 0,1 0,0 0,25 0,-26 0,1-10,0 10,0 0,0 0,24 0,-24 0,0 0,25 0,-26 0,1 0,0 0,0 0,0 0,-1 0,26 0,-25 0,0 0,0 0,-1 0,1 0,25 0,-25 0,-1 0,1 0,0 0,0 0,0 0,0 0,-1 0,1 0,25 0,-25 0,-1 0,1 0,0 0,0 0,24 0,-24 0,0 0,0 0,0 0,0 0,-1 0,1 0,0 0,0 0,0 0,-1 0,1 0,0 0,0 0,0 0,0 0,-1 0,1 0,0 0,0 0,0 0,-1 0,1 0,0 0,0 0,0 0,-1 0,1 0,0 0,0 0,25 0,-26 0,1 0,0 0,0 0,0 0,-1 0,1 0,0 0,0 0,0 0,-25 10,0 6,-25-16,-25 0,25 0,-24 14,24-1,-25-13,1 0,24 0,0 0,0 0,0 0,1 0,-1 0,0 0,-25 0,1 0,24 0,-25 0,26 0,-1 0,0 0,0 0,0 0,0 0,1 0,-1 0,0 0,0 0,0 0,1 0,-1 0,0 0,0 0,0 0,0 0,1 0,-1 0,0 0,0 0,0 0,1 0,-1 0,0 0,0 0,0 0,1 0,-1 0,0 0,0 0,0 0,0 0,1 0,-1 0,0 0,0 0,0 0,1 0,-1 0,0 0,0 0,0 0,0 0,1 0,-1 0,0 0,0 0,0 0,1 0,-1 0,0 0,0 0,0 0,0 0,1 0,-1 0,0 0,0 0,0 0,1 0,-1 0,0 0,0 0</inkml:trace>
</inkml:ink>
</file>

<file path=ppt/ink/ink4.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7-11T12:00:32.32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0 507,'0'-25,"0"1,23 1,0-1,-23 0,22 0,-22 0,0 1,23 23,-23-25,22 25,-22-24,0 0,23 24,-23-24,23 24,-23-23,22-1,-22 0,23 24,-23-24,23 24,0 0,-23-25,23 25,0 0,-1 0,-22-23,22 23,1 0,0 0,0-24,-1 24,1-24,0 24,0 0,0 0,-2 0,-21-24,23 24,0 0,0 0,0 0,22 0,-22 0,0 0,-1 0,0 0,1 0,0 0,0 0,-23 24,23 0,-1-24,1 24,0-24,0 23,-1-23,-22 25,22-25,-22 24,23-24,-23 24,23-24,-23 24,23-24,-23 23,23 1,-1-24,-22 24,0 0,23 1,-23-2,23 1,-23 0,22-24,-22 24,0 0,23-1,-23 1,0 25,23-49,-1 0,-22 24,0-1,0 1,23-24,-23 24,0 0,0 0,0 0,0 0,0 0,0 0,23 0,-23-1,0 1,0 1,0-1,0 0,0-1,0 1,0 0,0 0,0 0,0 1,0-2,0 1,0 0,-23 0,0 23,1-23,22 1,0-1,-23-24,23 24,-23-24,23 23,-22-23,22 24,0 0,-23-24,23 24,-23-24,23 24,-22 0,22 0,-23-24,23 24,-23-24,0 0,23 24,-23-24,23 24,-22-24,0 23,-1-23,0 24,0-24,1 0,22 25,-23-25,23 24,-23-24,-23 0,2 24,21-24,0 0,23 23,-23-23,1 0,-1 24,0-24,0 0,-21 24,21-24,0 0,0 24,0-24,1 0,22 24,0 0,0 0,-23-24,23 24,0 0,0 0,0-1,0 1,-23-24,23 24,-23-24,23 25,0-1,0-1,0 1,0 0,0 0,0 0,0 0,0 0,0 0</inkml:trace>
  <inkml:trace contextRef="#ctx0" brushRef="#br0" timeOffset="6755">500 2924,'23'0,"-46"0,0 0,0 0,23-24,23 24,0 0,-23-24,23 24,-2 0,2 0,0 24,-23 0,0 0,-23-24,23 24,-23-24,23 24,-21-24,-2 0,0 0,0 0,23-24,0 0,0 0,23 24,-23-24,23 24,0 0,-2 0,2 0</inkml:trace>
</inkml:ink>
</file>

<file path=ppt/ink/ink5.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7-07T08:06:41.412"/>
    </inkml:context>
    <inkml:brush xml:id="br0">
      <inkml:brushProperty name="width" value="0.05292" units="cm"/>
      <inkml:brushProperty name="height" value="0.05292" units="cm"/>
      <inkml:brushProperty name="color" value="#002060"/>
      <inkml:brushProperty name="fitToCurve" value="1"/>
    </inkml:brush>
  </inkml:definitions>
  <inkml:trace contextRef="#ctx0" brushRef="#br0">577 918,'0'25,"0"0,0 0,0 0,0-1,0 1,0 0,0 0,0 0,0-1,0 1,0 0,0 0,0 0,0-1,0 1,0 0,0 0,0 0,0 0,0-1,0 1,0 0,-25-25,25 25,-24-25,24 25,0-1,-25-24,25 25,0 0,0 0,-25-25,25 25,0-1,0 1,-25-25,0 0,25 24,0 1,0 0,-23-25,23 24,0 1,0 0,-25-25,25 50,-25-26,25 1,0 0,0 0,0 0,0-1,-25-24,25 25,0 0,0 0,0 0,0-1,0 1,0 0,0 0,0 0,0-1,0 26,0-25,0 0,0 0,0-1,0 1,0 0,0 25,0-26,0 1,0 0,0 0,0 0,0-1,0 1,0 0,0 0,0 0,0-1,0 1,0-1,0 1,0 0,0-1,0 1,0 0,0 0,0 0,0-1,25 1,-25 0,0 0,0 0,0-1,0 1,0 25,0-25,0 24,0 1,0 0,0-1,0-24,0 25,0-26,0 26,0-25,0 0,0-1,0 26,0-25,0 0,0-1,0 1,0 0,0 0,-25 0,0-1,25 1,0-1,0 1,-24 0,24 49,-25-49,25 24,-25 1,0 0,25-1,0-24,0 49,-25-24,-23 25,48-26,0-24,-25 25,25-26,-25 1,25 25,0-25,0-1,0 26,0 0,0-1,0 1,0-25,0 24,-25-25,0 26,25-26,0 26,0 0,0-1,0-24,-24 0,24 0,0-1,0 1,0 50,0-26,0-24,0 25,0-25,0-1,0 1,0 25,0-1,0-24,0 25,0-25,0-1,0 1,0 25,0-25,24-25,-24 49,25-24,0 25,-25-26,25 26,0-26,-2 25,2-49,-25 25,25-25,0 25,0 0,0-25,-1 25,26 24,-25-24,0 0,23 0,2-1,-1 1,1 0,0 25,-26-50,25 49,-24-49,0 25,24 0,1 0,-25-25,-1 0,1 0,0 25,0-25,-1 0,0 0,26 0,-25 0,49 0,-24-25,-2 25,2 0,-25-25,0 25,0-25,-1 25,26-25,-25 1,0-1,23 0,-23-25,25 25,-26 1,1-1,0 25,0-25,24 0,-24 25,-1-49,26 24,-1-25,1 25,24-24,0 0,-25-25,-24 24,0 25,0 1,-1-1,-24 0,25-25,0 26,-25-26,50 0,-50 26,0-51,24 26,25 24,-49-25,25 25,0-24,-25 24,25-50,-1 51,-24-1,25-50,0 51,0-51,-25 26,25-25,-1 25,0-26,-24 26,0-1,25 25,0-49,0 24,-25 25,0-24,24-26,1 51,-25-26,0 25,0 0,0 0,25 1,-25-26,0 25,25 0,0-24,-25 24,0 0,24 0,1 1,-25-26,0 25,0-24,24-1,1 26,-25-1,25 1,-1-1,-24 0,50 0,-50 0,0-24,25 49,-25-25,25-25,-1 26,-24-1,25 0,25 0,-50-49,24 49,0-25,1 1,0-1,0 25,-25-24,25 24,0-25,-1-24,1 49,0-49,-25-1,25 1,-1 25,0-25,-24 24,25-24,0 24,0-24,-25 24,49 1,-49 24,0-50,25 50,0-24,-25 24,25-25,-25 1,49-1,0-74,-24 50,0 24,-25 1,0 24,0-49,24 50,-24-1,0 0,0 0,0 0,0 1,0-1,0 0,0 0,0 0,0 1,0-26,25 0,-25 25,0 1,0-1,0 0,0 0,0 0,0 1,0-1,0 0,0 0,0 0,0-24,0 24,0 0,0 0,0 1,0-1,0 0,0 0,-25 25,25-25,0 1,-24-1,24 0,-25-25,0 1,0 0,1 49,0-25,-1 1,0-26,0 50,0-50,-24 50,24-24,-25-1,26 0,-25 0,-1 25,26-25,-1 0,-50 1,50-1,-48 0,23 0,1 0,-1 25,1-49,-25 49,25-25,-1 25,25-25,-24 25,24-25,0 25,-24 0,25 0,-26-24,25 24,-24 0,24 0,-50 0,27 0,23 0,0 0,0 0,0 0,1 0,-1 0,0 24,0-24,-24 0,25 25,-1-25,0 0,0 0,-24 25,24-25,0 25,-24 0,24-25,25 24,-25 1,1-25,-1 25,1 0,-26 0,25-1,0-24,25 50,-24-50,-1 25,0-25,25 25,-25-25,25 25,0-1,-24-24,0 25,-1-25,0 0,25 25,-25-25,0 0,1 0,-1 25,0-25,0 0,0 25,0-25,2 0,-2 0,0 0,0 0,0 0,1 24,-1-24,0 0,0 0,0 0,1 0,-25 25,24-1,0-24,1 0,-1 25,0-25,0 0,0 25,1-25,-1 0,25 24,-25-24,25 25,-24-25,24 25,-25 0,25 0,0-1,-24-24,-1 0,25 25,0 0,0 0,0 0,-25-25,25 24,0 1,0 0,0 0</inkml:trace>
</inkml:ink>
</file>

<file path=ppt/ink/ink6.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7-17T05:50:31.702"/>
    </inkml:context>
    <inkml:brush xml:id="br0">
      <inkml:brushProperty name="width" value="0.05292" units="cm"/>
      <inkml:brushProperty name="height" value="0.05292" units="cm"/>
      <inkml:brushProperty name="fitToCurve" value="1"/>
    </inkml:brush>
  </inkml:definitions>
  <inkml:trace contextRef="#ctx0" brushRef="#br0">495 251,'0'-23,"0"-1,0 0,0-1,-24 25,24-24,0 0,-25 24,0 0,25-24,-25 24,2 0,23-24,-25 24,0-24,0 24,1 0,24-24,-24 24,-1 0,0 0,0 0,-23 0,23 0,0 0,1 24,-1-24,25 24,-24-24,24 24,0 0,0 0,0 0,0 1,0-1,0 0,0-1,24-23,1 25,-25-1,24-24,-24 24,0 0,25-24,-25 24,25-24,-1 0,0 24,-24 0,25 0,-25 1,25-25,-25 23,25-23,-25 24,24-24,-24 25,0-1,24-24,-24 24,0-1,25-23,-25 25,25-25,-25 24,25-24,-25 24,23 0,-23 0,25-24,-25 24,25-24,-25 24,25-24,-25 24,24-24,1 0,-1 0,1 0,0 0,-1 0,1 0,-1 0,1 0,-1 0,1 0,0 0,-25-24,0 0,0 0,0 0,0 0,0 0,0 0,0-1,0 2,0-1,0 0,-25 24,25-25,-25 25,25-24,-24 1,24-2,-25 25,25-24,0 0,-24 24,24-24,-25 24,25-24,0 0,-24 24,24-24,0 0,-25 24,25-25,0 2,-25 23,1 0,24-24</inkml:trace>
</inkml:ink>
</file>

<file path=ppt/ink/ink7.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7-17T05:50:19.310"/>
    </inkml:context>
    <inkml:brush xml:id="br0">
      <inkml:brushProperty name="width" value="0.05292" units="cm"/>
      <inkml:brushProperty name="height" value="0.05292" units="cm"/>
      <inkml:brushProperty name="fitToCurve" value="1"/>
    </inkml:brush>
  </inkml:definitions>
  <inkml:trace contextRef="#ctx0" brushRef="#br0">466 221,'0'-25,"-24"25,24-24,0 0,-25 24,25-25,-24 25,24-25,-24 25,24-25,0 1,-23 24,-1 0,24-24,-25 24,1 0,0 0,1 0,23-25,-25 25,1 0,0 0,0 0,1 0,-2 0,25 25,-24-25,24 24,0 0,-24 1,24 0,0 0,0-1,0 0,-24-24,24 25,0 0,0 0,0-1,0 1,0-1,0 1,24-25,-24 25,0 0,24-1,-24 0,0 1,24-25,1 25,-2 0,1-25,-24 24,0 0,24-24,0 25,1-25,-25 25,23-25,-23 25,0-1,24-24,0 25,-24-1,25-24,-25 25,0 0,24-25,-24 24,23-24,1 25,0-1,-24 1,25-25,-1 0,-24 25,23-25,1 0,1 0,-1 0,0 0,-1 0,-23-25,0 0,0 1,24 24,-24-25,0 1,0-1,0 0,0 1,0-1,0 1,0-1,0 0,-24 25,24-25,0 1,0 0,0-1,-23 25,23-25,-24 25,24-25,0 1,0 0,0-1,0 0,0 0,0 1,0-1,0 1,0-1,-24 25,24-25,0 0,-25 25</inkml:trace>
</inkml:ink>
</file>

<file path=ppt/ink/ink8.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7-17T05:50:56.902"/>
    </inkml:context>
    <inkml:brush xml:id="br0">
      <inkml:brushProperty name="width" value="0.05292" units="cm"/>
      <inkml:brushProperty name="height" value="0.05292" units="cm"/>
      <inkml:brushProperty name="fitToCurve" value="1"/>
    </inkml:brush>
  </inkml:definitions>
  <inkml:trace contextRef="#ctx0" brushRef="#br0">519 372,'0'-25,"0"0,0 1,0-1,0 0,0 0,-24 0,24 1,-25 24,0 0,25-24,-25 24,25-25,0 0,-25 25,25-25,0 0,-24 25,-1 0,25-24,-25 24,25-25,-24 25,-1 0,1 0,-1 0,0 0,0 0,0 0,1 0,-1 0,25 25,-25-25,25 24,-25-24,25 25,-25 0,25 0,0 0,0-1,0 0,-24-24,24 25,0 0,0 0,0 0,24-25,-24 24,25-24,-25 25,0 0,25-25,-25 25,25-25,-25 25,0-1,25-24,-25 24,24-24,-24 25,0 0,0 0,25-25,-25 24,0 1,25-25,-25 25,0 0,0 0,0-1,25-24,-25 25,0 0,25-25,-25 24,24-24,-24 25,25-25,-25 24,0 1,24-25,-24 25,25-25,0 0,-25 25,24-25,1 0,0 0,-25 25,25-25,0 0,-25-25,24 25,-24-25,25 25,0 0,-25-25,0 0,25 25,-25-24,0-1,0 1,0-1,0 0,0 1,0-1,0 0,0 0,0 0,0 1,0-1,-25 25,25-25,0 0,-25 25,25-24,0 0,0-1,0 0,0 0</inkml:trace>
</inkml:ink>
</file>

<file path=ppt/ink/ink9.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7-17T05:51:20.324"/>
    </inkml:context>
    <inkml:brush xml:id="br0">
      <inkml:brushProperty name="width" value="0.05292" units="cm"/>
      <inkml:brushProperty name="height" value="0.05292" units="cm"/>
      <inkml:brushProperty name="fitToCurve" value="1"/>
    </inkml:brush>
  </inkml:definitions>
  <inkml:trace contextRef="#ctx0" brushRef="#br0">348 375,'0'-25,"0"-24,0 24,-24 25,24-25,0 0,0 0,0 1,0 0,-24 24,24-25,0 0,0 0,0 1,-24 24,24-25,-24 25,-1 0,25-25,-24 25,-1 0,2 0,-1 0,-1 0,1 0,24 25,-24 0,0-25,24 24,-24-24,24 25,0 0,0 0,0-1,0 0,0 1,0 0,0 0,0 0,0-1,0 1,24-25,-24 25,0 0,0 0,0-1,0 1,0-1,24-24,-24 25,0 0,0-1,24-24,-24 25,0 0,0 0,0 0,0-1,24 1,-24 0,0 0,0-1,0 1,0-1,25 1,-25 0,0 0,0 0,0-1,24-24,-24 25,0 0,0 0,23-25,-23 25,0-1,25-24,-25 24,0 1,0 0,24-25,1 0,-1 25,-24-1,24-24,0 0,-24 25,24-25,-24 25,25-25,-1 0,0 0,0 0,0 0,-24-25,24 25,-24-25,25 25,-25-24,24 24,-24-25,0 0,0 0,0 1,0 0,0-1,0 0,0 0,-24 25,24-25,0 1,-25-1,25 0,0 0,-24 0,24 1,0-1,-24 25,24-24,0-1,0 0,0 0,-24 25,24-24,0-1,0 0,0 0,-24 25,24-25,0 1,0-1,0 0,0 1,-24 24,24-25,0 1,0-1,0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A56CB5-5663-449B-A85E-850083F96BC7}" type="datetimeFigureOut">
              <a:rPr lang="el-GR" smtClean="0"/>
              <a:pPr/>
              <a:t>22/2/2021</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35BDA9-6BCB-4927-B3EF-E8A0322B33A2}" type="slidenum">
              <a:rPr lang="el-GR" smtClean="0"/>
              <a:pPr/>
              <a:t>‹#›</a:t>
            </a:fld>
            <a:endParaRPr lang="el-GR"/>
          </a:p>
        </p:txBody>
      </p:sp>
    </p:spTree>
    <p:extLst>
      <p:ext uri="{BB962C8B-B14F-4D97-AF65-F5344CB8AC3E}">
        <p14:creationId xmlns:p14="http://schemas.microsoft.com/office/powerpoint/2010/main" val="2281457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2135BDA9-6BCB-4927-B3EF-E8A0322B33A2}" type="slidenum">
              <a:rPr lang="el-GR" smtClean="0"/>
              <a:pPr/>
              <a:t>24</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8C559A21-6F83-4F0E-B5B5-991481CD1B1A}" type="slidenum">
              <a:rPr lang="el-GR" smtClean="0"/>
              <a:pPr/>
              <a:t>60</a:t>
            </a:fld>
            <a:endParaRPr lang="el-GR"/>
          </a:p>
        </p:txBody>
      </p:sp>
    </p:spTree>
    <p:extLst>
      <p:ext uri="{BB962C8B-B14F-4D97-AF65-F5344CB8AC3E}">
        <p14:creationId xmlns:p14="http://schemas.microsoft.com/office/powerpoint/2010/main" val="2691916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2135BDA9-6BCB-4927-B3EF-E8A0322B33A2}" type="slidenum">
              <a:rPr lang="el-GR" smtClean="0"/>
              <a:pPr/>
              <a:t>73</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8C559A21-6F83-4F0E-B5B5-991481CD1B1A}" type="slidenum">
              <a:rPr lang="el-GR" smtClean="0"/>
              <a:pPr/>
              <a:t>75</a:t>
            </a:fld>
            <a:endParaRPr lang="el-GR"/>
          </a:p>
        </p:txBody>
      </p:sp>
    </p:spTree>
    <p:extLst>
      <p:ext uri="{BB962C8B-B14F-4D97-AF65-F5344CB8AC3E}">
        <p14:creationId xmlns:p14="http://schemas.microsoft.com/office/powerpoint/2010/main" val="431530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458A5FE6-3A1C-47E6-9FC8-B73EF94462D5}" type="slidenum">
              <a:rPr lang="el-GR" smtClean="0"/>
              <a:pPr/>
              <a:t>127</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458A5FE6-3A1C-47E6-9FC8-B73EF94462D5}" type="slidenum">
              <a:rPr lang="el-GR" smtClean="0"/>
              <a:pPr/>
              <a:t>139</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709324CA-1E95-45C7-9083-8D92D6564165}" type="datetimeFigureOut">
              <a:rPr lang="el-GR" smtClean="0"/>
              <a:pPr/>
              <a:t>22/2/2021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53D5E5BC-D2D1-4804-8267-F067CA6B191B}"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709324CA-1E95-45C7-9083-8D92D6564165}" type="datetimeFigureOut">
              <a:rPr lang="el-GR" smtClean="0"/>
              <a:pPr/>
              <a:t>22/2/2021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53D5E5BC-D2D1-4804-8267-F067CA6B191B}"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709324CA-1E95-45C7-9083-8D92D6564165}" type="datetimeFigureOut">
              <a:rPr lang="el-GR" smtClean="0"/>
              <a:pPr/>
              <a:t>22/2/2021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53D5E5BC-D2D1-4804-8267-F067CA6B191B}"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709324CA-1E95-45C7-9083-8D92D6564165}" type="datetimeFigureOut">
              <a:rPr lang="el-GR" smtClean="0"/>
              <a:pPr/>
              <a:t>22/2/2021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53D5E5BC-D2D1-4804-8267-F067CA6B191B}"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709324CA-1E95-45C7-9083-8D92D6564165}" type="datetimeFigureOut">
              <a:rPr lang="el-GR" smtClean="0"/>
              <a:pPr/>
              <a:t>22/2/2021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53D5E5BC-D2D1-4804-8267-F067CA6B191B}"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709324CA-1E95-45C7-9083-8D92D6564165}" type="datetimeFigureOut">
              <a:rPr lang="el-GR" smtClean="0"/>
              <a:pPr/>
              <a:t>22/2/2021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53D5E5BC-D2D1-4804-8267-F067CA6B191B}"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709324CA-1E95-45C7-9083-8D92D6564165}" type="datetimeFigureOut">
              <a:rPr lang="el-GR" smtClean="0"/>
              <a:pPr/>
              <a:t>22/2/2021</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53D5E5BC-D2D1-4804-8267-F067CA6B191B}"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709324CA-1E95-45C7-9083-8D92D6564165}" type="datetimeFigureOut">
              <a:rPr lang="el-GR" smtClean="0"/>
              <a:pPr/>
              <a:t>22/2/2021</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53D5E5BC-D2D1-4804-8267-F067CA6B191B}"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709324CA-1E95-45C7-9083-8D92D6564165}" type="datetimeFigureOut">
              <a:rPr lang="el-GR" smtClean="0"/>
              <a:pPr/>
              <a:t>22/2/2021</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53D5E5BC-D2D1-4804-8267-F067CA6B191B}"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09324CA-1E95-45C7-9083-8D92D6564165}" type="datetimeFigureOut">
              <a:rPr lang="el-GR" smtClean="0"/>
              <a:pPr/>
              <a:t>22/2/2021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53D5E5BC-D2D1-4804-8267-F067CA6B191B}"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09324CA-1E95-45C7-9083-8D92D6564165}" type="datetimeFigureOut">
              <a:rPr lang="el-GR" smtClean="0"/>
              <a:pPr/>
              <a:t>22/2/2021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53D5E5BC-D2D1-4804-8267-F067CA6B191B}"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9324CA-1E95-45C7-9083-8D92D6564165}" type="datetimeFigureOut">
              <a:rPr lang="el-GR" smtClean="0"/>
              <a:pPr/>
              <a:t>22/2/2021</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D5E5BC-D2D1-4804-8267-F067CA6B191B}"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6.xml"/><Relationship Id="rId4" Type="http://schemas.openxmlformats.org/officeDocument/2006/relationships/image" Target="../media/image209.png"/></Relationships>
</file>

<file path=ppt/slides/_rels/slide102.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6.xml"/><Relationship Id="rId4" Type="http://schemas.openxmlformats.org/officeDocument/2006/relationships/image" Target="../media/image214.png"/></Relationships>
</file>

<file path=ppt/slides/_rels/slide104.xml.rels><?xml version="1.0" encoding="UTF-8" standalone="yes"?>
<Relationships xmlns="http://schemas.openxmlformats.org/package/2006/relationships"><Relationship Id="rId3" Type="http://schemas.openxmlformats.org/officeDocument/2006/relationships/customXml" Target="../ink/ink24.xml"/><Relationship Id="rId2" Type="http://schemas.openxmlformats.org/officeDocument/2006/relationships/image" Target="../media/image215.png"/><Relationship Id="rId1" Type="http://schemas.openxmlformats.org/officeDocument/2006/relationships/slideLayout" Target="../slideLayouts/slideLayout6.xml"/><Relationship Id="rId4" Type="http://schemas.openxmlformats.org/officeDocument/2006/relationships/image" Target="../media/image239.emf"/></Relationships>
</file>

<file path=ppt/slides/_rels/slide105.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6.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220.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224.png"/><Relationship Id="rId7" Type="http://schemas.openxmlformats.org/officeDocument/2006/relationships/image" Target="../media/image251.emf"/><Relationship Id="rId2" Type="http://schemas.openxmlformats.org/officeDocument/2006/relationships/image" Target="../media/image223.jpeg"/><Relationship Id="rId1" Type="http://schemas.openxmlformats.org/officeDocument/2006/relationships/slideLayout" Target="../slideLayouts/slideLayout7.xml"/><Relationship Id="rId6" Type="http://schemas.openxmlformats.org/officeDocument/2006/relationships/customXml" Target="../ink/ink25.xml"/><Relationship Id="rId5" Type="http://schemas.openxmlformats.org/officeDocument/2006/relationships/image" Target="../media/image226.png"/><Relationship Id="rId4" Type="http://schemas.openxmlformats.org/officeDocument/2006/relationships/image" Target="../media/image225.png"/></Relationships>
</file>

<file path=ppt/slides/_rels/slide109.xml.rels><?xml version="1.0" encoding="UTF-8" standalone="yes"?>
<Relationships xmlns="http://schemas.openxmlformats.org/package/2006/relationships"><Relationship Id="rId8" Type="http://schemas.openxmlformats.org/officeDocument/2006/relationships/image" Target="../media/image232.emf"/><Relationship Id="rId3" Type="http://schemas.openxmlformats.org/officeDocument/2006/relationships/image" Target="../media/image228.png"/><Relationship Id="rId7" Type="http://schemas.openxmlformats.org/officeDocument/2006/relationships/customXml" Target="../ink/ink26.xml"/><Relationship Id="rId2" Type="http://schemas.openxmlformats.org/officeDocument/2006/relationships/image" Target="../media/image227.png"/><Relationship Id="rId1" Type="http://schemas.openxmlformats.org/officeDocument/2006/relationships/slideLayout" Target="../slideLayouts/slideLayout6.xml"/><Relationship Id="rId6" Type="http://schemas.openxmlformats.org/officeDocument/2006/relationships/image" Target="../media/image231.png"/><Relationship Id="rId5" Type="http://schemas.openxmlformats.org/officeDocument/2006/relationships/image" Target="../media/image230.png"/><Relationship Id="rId4" Type="http://schemas.openxmlformats.org/officeDocument/2006/relationships/image" Target="../media/image229.png"/></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customXml" Target="../ink/ink27.xml"/><Relationship Id="rId2" Type="http://schemas.openxmlformats.org/officeDocument/2006/relationships/image" Target="../media/image232.png"/><Relationship Id="rId1" Type="http://schemas.openxmlformats.org/officeDocument/2006/relationships/slideLayout" Target="../slideLayouts/slideLayout8.xml"/><Relationship Id="rId6" Type="http://schemas.openxmlformats.org/officeDocument/2006/relationships/image" Target="../media/image259.emf"/><Relationship Id="rId5" Type="http://schemas.openxmlformats.org/officeDocument/2006/relationships/customXml" Target="../ink/ink28.xml"/><Relationship Id="rId4" Type="http://schemas.openxmlformats.org/officeDocument/2006/relationships/image" Target="../media/image258.emf"/></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image" Target="../media/image233.jpe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6.xml"/><Relationship Id="rId5" Type="http://schemas.openxmlformats.org/officeDocument/2006/relationships/image" Target="../media/image240.png"/><Relationship Id="rId4" Type="http://schemas.openxmlformats.org/officeDocument/2006/relationships/image" Target="../media/image239.png"/></Relationships>
</file>

<file path=ppt/slides/_rels/slide118.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image" Target="../media/image24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8" Type="http://schemas.openxmlformats.org/officeDocument/2006/relationships/image" Target="../media/image276.emf"/><Relationship Id="rId3" Type="http://schemas.openxmlformats.org/officeDocument/2006/relationships/image" Target="../media/image245.jpeg"/><Relationship Id="rId7" Type="http://schemas.openxmlformats.org/officeDocument/2006/relationships/customXml" Target="../ink/ink29.xml"/><Relationship Id="rId12" Type="http://schemas.openxmlformats.org/officeDocument/2006/relationships/image" Target="../media/image278.emf"/><Relationship Id="rId2" Type="http://schemas.openxmlformats.org/officeDocument/2006/relationships/image" Target="../media/image244.jpeg"/><Relationship Id="rId1" Type="http://schemas.openxmlformats.org/officeDocument/2006/relationships/slideLayout" Target="../slideLayouts/slideLayout6.xml"/><Relationship Id="rId6" Type="http://schemas.openxmlformats.org/officeDocument/2006/relationships/image" Target="../media/image248.png"/><Relationship Id="rId11" Type="http://schemas.openxmlformats.org/officeDocument/2006/relationships/customXml" Target="../ink/ink31.xml"/><Relationship Id="rId5" Type="http://schemas.openxmlformats.org/officeDocument/2006/relationships/image" Target="../media/image247.jpeg"/><Relationship Id="rId10" Type="http://schemas.openxmlformats.org/officeDocument/2006/relationships/image" Target="../media/image277.emf"/><Relationship Id="rId4" Type="http://schemas.openxmlformats.org/officeDocument/2006/relationships/image" Target="../media/image246.jpeg"/><Relationship Id="rId9" Type="http://schemas.openxmlformats.org/officeDocument/2006/relationships/customXml" Target="../ink/ink30.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279.emf"/><Relationship Id="rId2" Type="http://schemas.openxmlformats.org/officeDocument/2006/relationships/customXml" Target="../ink/ink32.xml"/><Relationship Id="rId1" Type="http://schemas.openxmlformats.org/officeDocument/2006/relationships/slideLayout" Target="../slideLayouts/slideLayout6.xml"/><Relationship Id="rId5" Type="http://schemas.openxmlformats.org/officeDocument/2006/relationships/image" Target="../media/image280.emf"/><Relationship Id="rId4" Type="http://schemas.openxmlformats.org/officeDocument/2006/relationships/customXml" Target="../ink/ink3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8" Type="http://schemas.openxmlformats.org/officeDocument/2006/relationships/image" Target="../media/image284.emf"/><Relationship Id="rId3" Type="http://schemas.openxmlformats.org/officeDocument/2006/relationships/customXml" Target="../ink/ink34.xml"/><Relationship Id="rId7" Type="http://schemas.openxmlformats.org/officeDocument/2006/relationships/customXml" Target="../ink/ink36.xml"/><Relationship Id="rId2" Type="http://schemas.openxmlformats.org/officeDocument/2006/relationships/image" Target="../media/image249.png"/><Relationship Id="rId1" Type="http://schemas.openxmlformats.org/officeDocument/2006/relationships/slideLayout" Target="../slideLayouts/slideLayout7.xml"/><Relationship Id="rId6" Type="http://schemas.openxmlformats.org/officeDocument/2006/relationships/image" Target="../media/image283.emf"/><Relationship Id="rId5" Type="http://schemas.openxmlformats.org/officeDocument/2006/relationships/customXml" Target="../ink/ink35.xml"/><Relationship Id="rId4" Type="http://schemas.openxmlformats.org/officeDocument/2006/relationships/image" Target="../media/image282.emf"/></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8.xml"/></Relationships>
</file>

<file path=ppt/slides/_rels/slide134.xml.rels><?xml version="1.0" encoding="UTF-8" standalone="yes"?>
<Relationships xmlns="http://schemas.openxmlformats.org/package/2006/relationships"><Relationship Id="rId2" Type="http://schemas.openxmlformats.org/officeDocument/2006/relationships/image" Target="../media/image251.jpe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image" Target="../media/image252.jpe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image" Target="../media/image254.jpeg"/><Relationship Id="rId1" Type="http://schemas.openxmlformats.org/officeDocument/2006/relationships/slideLayout" Target="../slideLayouts/slideLayout6.xml"/><Relationship Id="rId5" Type="http://schemas.openxmlformats.org/officeDocument/2006/relationships/image" Target="../media/image257.jpeg"/><Relationship Id="rId4" Type="http://schemas.openxmlformats.org/officeDocument/2006/relationships/image" Target="../media/image256.jpeg"/></Relationships>
</file>

<file path=ppt/slides/_rels/slide139.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image" Target="../media/image259.jpeg"/><Relationship Id="rId1" Type="http://schemas.openxmlformats.org/officeDocument/2006/relationships/slideLayout" Target="../slideLayouts/slideLayout8.xml"/><Relationship Id="rId4" Type="http://schemas.openxmlformats.org/officeDocument/2006/relationships/image" Target="../media/image261.jpeg"/></Relationships>
</file>

<file path=ppt/slides/_rels/slide141.xml.rels><?xml version="1.0" encoding="UTF-8" standalone="yes"?>
<Relationships xmlns="http://schemas.openxmlformats.org/package/2006/relationships"><Relationship Id="rId2" Type="http://schemas.openxmlformats.org/officeDocument/2006/relationships/image" Target="../media/image262.jpeg"/><Relationship Id="rId1" Type="http://schemas.openxmlformats.org/officeDocument/2006/relationships/slideLayout" Target="../slideLayouts/slideLayout8.xml"/></Relationships>
</file>

<file path=ppt/slides/_rels/slide142.xml.rels><?xml version="1.0" encoding="UTF-8" standalone="yes"?>
<Relationships xmlns="http://schemas.openxmlformats.org/package/2006/relationships"><Relationship Id="rId2" Type="http://schemas.openxmlformats.org/officeDocument/2006/relationships/image" Target="../media/image263.jpeg"/><Relationship Id="rId1" Type="http://schemas.openxmlformats.org/officeDocument/2006/relationships/slideLayout" Target="../slideLayouts/slideLayout8.xml"/></Relationships>
</file>

<file path=ppt/slides/_rels/slide143.xml.rels><?xml version="1.0" encoding="UTF-8" standalone="yes"?>
<Relationships xmlns="http://schemas.openxmlformats.org/package/2006/relationships"><Relationship Id="rId2" Type="http://schemas.openxmlformats.org/officeDocument/2006/relationships/image" Target="../media/image264.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264.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266.jpeg"/><Relationship Id="rId1" Type="http://schemas.openxmlformats.org/officeDocument/2006/relationships/slideLayout" Target="../slideLayouts/slideLayout8.xml"/></Relationships>
</file>

<file path=ppt/slides/_rels/slide149.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image" Target="../media/image267.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8.xml"/><Relationship Id="rId6" Type="http://schemas.openxmlformats.org/officeDocument/2006/relationships/image" Target="../media/image26.emf"/><Relationship Id="rId5" Type="http://schemas.openxmlformats.org/officeDocument/2006/relationships/customXml" Target="../ink/ink3.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gi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audio" Target="file:///C:\Users\&#945;&#947;&#945;&#960;&#959;&#965;&#955;&#945;&#954;&#953;\Downloads\Requiem%20aeternam%20from%20G%20Verdi&#8217;s%20Messa%20da%20Requiem.wma.wma" TargetMode="External"/><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3.jpeg"/><Relationship Id="rId7" Type="http://schemas.openxmlformats.org/officeDocument/2006/relationships/customXml" Target="../ink/ink2.xml"/><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5.emf"/><Relationship Id="rId5" Type="http://schemas.openxmlformats.org/officeDocument/2006/relationships/customXml" Target="../ink/ink1.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4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audio" Target="file:///C:\Users\&#945;&#947;&#945;&#960;&#959;&#965;&#955;&#945;&#954;&#953;\Downloads\Fantasia%20from%20J%20S%20Bach's%20BWV944.wma.wma" TargetMode="External"/><Relationship Id="rId4" Type="http://schemas.openxmlformats.org/officeDocument/2006/relationships/image" Target="../media/image6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xml"/><Relationship Id="rId5" Type="http://schemas.openxmlformats.org/officeDocument/2006/relationships/image" Target="../media/image69.gif"/><Relationship Id="rId4" Type="http://schemas.openxmlformats.org/officeDocument/2006/relationships/image" Target="../media/image68.jpeg"/></Relationships>
</file>

<file path=ppt/slides/_rels/slide4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png"/><Relationship Id="rId1" Type="http://schemas.openxmlformats.org/officeDocument/2006/relationships/slideLayout" Target="../slideLayouts/slideLayout6.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jpeg"/></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6.xml"/><Relationship Id="rId5" Type="http://schemas.openxmlformats.org/officeDocument/2006/relationships/image" Target="../media/image84.png"/><Relationship Id="rId4" Type="http://schemas.openxmlformats.org/officeDocument/2006/relationships/image" Target="../media/image83.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gif"/><Relationship Id="rId1" Type="http://schemas.openxmlformats.org/officeDocument/2006/relationships/slideLayout" Target="../slideLayouts/slideLayout6.xml"/><Relationship Id="rId5" Type="http://schemas.openxmlformats.org/officeDocument/2006/relationships/image" Target="../media/image90.jpeg"/><Relationship Id="rId4" Type="http://schemas.openxmlformats.org/officeDocument/2006/relationships/image" Target="../media/image89.gif"/></Relationships>
</file>

<file path=ppt/slides/_rels/slide5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gif"/><Relationship Id="rId1" Type="http://schemas.openxmlformats.org/officeDocument/2006/relationships/slideLayout" Target="../slideLayouts/slideLayout6.xml"/><Relationship Id="rId5" Type="http://schemas.openxmlformats.org/officeDocument/2006/relationships/image" Target="../media/image96.emf"/><Relationship Id="rId4" Type="http://schemas.openxmlformats.org/officeDocument/2006/relationships/customXml" Target="../ink/ink4.xml"/></Relationships>
</file>

<file path=ppt/slides/_rels/slide53.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93.jpeg"/><Relationship Id="rId1" Type="http://schemas.openxmlformats.org/officeDocument/2006/relationships/slideLayout" Target="../slideLayouts/slideLayout8.xml"/><Relationship Id="rId4" Type="http://schemas.openxmlformats.org/officeDocument/2006/relationships/image" Target="../media/image98.emf"/></Relationships>
</file>

<file path=ppt/slides/_rels/slide5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6.xml"/><Relationship Id="rId5" Type="http://schemas.openxmlformats.org/officeDocument/2006/relationships/image" Target="../media/image99.jpeg"/><Relationship Id="rId4" Type="http://schemas.openxmlformats.org/officeDocument/2006/relationships/image" Target="../media/image98.jpeg"/></Relationships>
</file>

<file path=ppt/slides/_rels/slide5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6.xml"/><Relationship Id="rId5" Type="http://schemas.openxmlformats.org/officeDocument/2006/relationships/image" Target="../media/image103.gif"/><Relationship Id="rId4" Type="http://schemas.openxmlformats.org/officeDocument/2006/relationships/image" Target="../media/image102.jpeg"/></Relationships>
</file>

<file path=ppt/slides/_rels/slide57.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image" Target="../media/image104.jpeg"/><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5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6.xml"/><Relationship Id="rId5" Type="http://schemas.openxmlformats.org/officeDocument/2006/relationships/image" Target="../media/image113.jpeg"/><Relationship Id="rId4" Type="http://schemas.openxmlformats.org/officeDocument/2006/relationships/image" Target="../media/image112.jpeg"/></Relationships>
</file>

<file path=ppt/slides/_rels/slide5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18.jpeg"/><Relationship Id="rId4" Type="http://schemas.openxmlformats.org/officeDocument/2006/relationships/image" Target="../media/image117.tiff"/></Relationships>
</file>

<file path=ppt/slides/_rels/slide6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gi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8" Type="http://schemas.openxmlformats.org/officeDocument/2006/relationships/hyperlink" Target="https://youtu.be/nEdhP4QZ5n4" TargetMode="External"/><Relationship Id="rId13" Type="http://schemas.openxmlformats.org/officeDocument/2006/relationships/image" Target="../media/image127.jpeg"/><Relationship Id="rId3" Type="http://schemas.openxmlformats.org/officeDocument/2006/relationships/hyperlink" Target="https://youtu.be/W5-W8PoOckY" TargetMode="External"/><Relationship Id="rId7" Type="http://schemas.openxmlformats.org/officeDocument/2006/relationships/hyperlink" Target="https://youtu.be/Q_cjqJzzbjE" TargetMode="External"/><Relationship Id="rId12" Type="http://schemas.openxmlformats.org/officeDocument/2006/relationships/image" Target="../media/image126.jpeg"/><Relationship Id="rId2" Type="http://schemas.openxmlformats.org/officeDocument/2006/relationships/hyperlink" Target="https://youtu.be/FVo-75l_jno" TargetMode="External"/><Relationship Id="rId16" Type="http://schemas.openxmlformats.org/officeDocument/2006/relationships/image" Target="../media/image130.jpeg"/><Relationship Id="rId1" Type="http://schemas.openxmlformats.org/officeDocument/2006/relationships/slideLayout" Target="../slideLayouts/slideLayout2.xml"/><Relationship Id="rId6" Type="http://schemas.openxmlformats.org/officeDocument/2006/relationships/hyperlink" Target="https://youtu.be/sczO40DaEoM" TargetMode="External"/><Relationship Id="rId11" Type="http://schemas.openxmlformats.org/officeDocument/2006/relationships/image" Target="../media/image125.jpeg"/><Relationship Id="rId5" Type="http://schemas.openxmlformats.org/officeDocument/2006/relationships/hyperlink" Target="https://youtu.be/ZISjXJv8s10" TargetMode="External"/><Relationship Id="rId15" Type="http://schemas.openxmlformats.org/officeDocument/2006/relationships/image" Target="../media/image129.jpeg"/><Relationship Id="rId10" Type="http://schemas.openxmlformats.org/officeDocument/2006/relationships/image" Target="../media/image124.jpeg"/><Relationship Id="rId4" Type="http://schemas.openxmlformats.org/officeDocument/2006/relationships/hyperlink" Target="https://youtu.be/SM2OHiKNemc" TargetMode="External"/><Relationship Id="rId9" Type="http://schemas.openxmlformats.org/officeDocument/2006/relationships/image" Target="../media/image123.jpeg"/><Relationship Id="rId14" Type="http://schemas.openxmlformats.org/officeDocument/2006/relationships/image" Target="../media/image128.jpeg"/></Relationships>
</file>

<file path=ppt/slides/_rels/slide65.xml.rels><?xml version="1.0" encoding="UTF-8" standalone="yes"?>
<Relationships xmlns="http://schemas.openxmlformats.org/package/2006/relationships"><Relationship Id="rId8" Type="http://schemas.openxmlformats.org/officeDocument/2006/relationships/customXml" Target="../ink/ink7.xml"/><Relationship Id="rId13" Type="http://schemas.openxmlformats.org/officeDocument/2006/relationships/image" Target="../media/image143.emf"/><Relationship Id="rId18" Type="http://schemas.openxmlformats.org/officeDocument/2006/relationships/customXml" Target="../ink/ink12.xml"/><Relationship Id="rId26" Type="http://schemas.openxmlformats.org/officeDocument/2006/relationships/customXml" Target="../ink/ink16.xml"/><Relationship Id="rId3" Type="http://schemas.openxmlformats.org/officeDocument/2006/relationships/image" Target="../media/image132.jpeg"/><Relationship Id="rId21" Type="http://schemas.openxmlformats.org/officeDocument/2006/relationships/image" Target="../media/image147.emf"/><Relationship Id="rId7" Type="http://schemas.openxmlformats.org/officeDocument/2006/relationships/image" Target="../media/image140.emf"/><Relationship Id="rId12" Type="http://schemas.openxmlformats.org/officeDocument/2006/relationships/customXml" Target="../ink/ink9.xml"/><Relationship Id="rId17" Type="http://schemas.openxmlformats.org/officeDocument/2006/relationships/image" Target="../media/image145.emf"/><Relationship Id="rId25" Type="http://schemas.openxmlformats.org/officeDocument/2006/relationships/image" Target="../media/image149.emf"/><Relationship Id="rId2" Type="http://schemas.openxmlformats.org/officeDocument/2006/relationships/image" Target="../media/image131.jpeg"/><Relationship Id="rId16" Type="http://schemas.openxmlformats.org/officeDocument/2006/relationships/customXml" Target="../ink/ink11.xml"/><Relationship Id="rId20" Type="http://schemas.openxmlformats.org/officeDocument/2006/relationships/customXml" Target="../ink/ink13.xml"/><Relationship Id="rId1" Type="http://schemas.openxmlformats.org/officeDocument/2006/relationships/slideLayout" Target="../slideLayouts/slideLayout6.xml"/><Relationship Id="rId6" Type="http://schemas.openxmlformats.org/officeDocument/2006/relationships/customXml" Target="../ink/ink6.xml"/><Relationship Id="rId11" Type="http://schemas.openxmlformats.org/officeDocument/2006/relationships/image" Target="../media/image142.emf"/><Relationship Id="rId24" Type="http://schemas.openxmlformats.org/officeDocument/2006/relationships/customXml" Target="../ink/ink15.xml"/><Relationship Id="rId5" Type="http://schemas.openxmlformats.org/officeDocument/2006/relationships/image" Target="../media/image134.jpeg"/><Relationship Id="rId15" Type="http://schemas.openxmlformats.org/officeDocument/2006/relationships/image" Target="../media/image144.emf"/><Relationship Id="rId23" Type="http://schemas.openxmlformats.org/officeDocument/2006/relationships/image" Target="../media/image148.emf"/><Relationship Id="rId10" Type="http://schemas.openxmlformats.org/officeDocument/2006/relationships/customXml" Target="../ink/ink8.xml"/><Relationship Id="rId19" Type="http://schemas.openxmlformats.org/officeDocument/2006/relationships/image" Target="../media/image146.emf"/><Relationship Id="rId4" Type="http://schemas.openxmlformats.org/officeDocument/2006/relationships/image" Target="../media/image133.jpeg"/><Relationship Id="rId9" Type="http://schemas.openxmlformats.org/officeDocument/2006/relationships/image" Target="../media/image141.emf"/><Relationship Id="rId14" Type="http://schemas.openxmlformats.org/officeDocument/2006/relationships/customXml" Target="../ink/ink10.xml"/><Relationship Id="rId22" Type="http://schemas.openxmlformats.org/officeDocument/2006/relationships/customXml" Target="../ink/ink14.xml"/><Relationship Id="rId27" Type="http://schemas.openxmlformats.org/officeDocument/2006/relationships/image" Target="../media/image150.emf"/></Relationships>
</file>

<file path=ppt/slides/_rels/slide6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8" Type="http://schemas.openxmlformats.org/officeDocument/2006/relationships/image" Target="../media/image157.emf"/><Relationship Id="rId13" Type="http://schemas.openxmlformats.org/officeDocument/2006/relationships/customXml" Target="../ink/ink21.xml"/><Relationship Id="rId3" Type="http://schemas.openxmlformats.org/officeDocument/2006/relationships/image" Target="../media/image138.jpeg"/><Relationship Id="rId7" Type="http://schemas.openxmlformats.org/officeDocument/2006/relationships/customXml" Target="../ink/ink18.xml"/><Relationship Id="rId12" Type="http://schemas.openxmlformats.org/officeDocument/2006/relationships/image" Target="../media/image159.emf"/><Relationship Id="rId2" Type="http://schemas.openxmlformats.org/officeDocument/2006/relationships/image" Target="../media/image137.jpeg"/><Relationship Id="rId1" Type="http://schemas.openxmlformats.org/officeDocument/2006/relationships/slideLayout" Target="../slideLayouts/slideLayout6.xml"/><Relationship Id="rId6" Type="http://schemas.openxmlformats.org/officeDocument/2006/relationships/image" Target="../media/image156.emf"/><Relationship Id="rId11" Type="http://schemas.openxmlformats.org/officeDocument/2006/relationships/customXml" Target="../ink/ink20.xml"/><Relationship Id="rId5" Type="http://schemas.openxmlformats.org/officeDocument/2006/relationships/customXml" Target="../ink/ink17.xml"/><Relationship Id="rId10" Type="http://schemas.openxmlformats.org/officeDocument/2006/relationships/image" Target="../media/image158.emf"/><Relationship Id="rId4" Type="http://schemas.openxmlformats.org/officeDocument/2006/relationships/image" Target="../media/image139.jpeg"/><Relationship Id="rId9" Type="http://schemas.openxmlformats.org/officeDocument/2006/relationships/customXml" Target="../ink/ink19.xml"/><Relationship Id="rId14" Type="http://schemas.openxmlformats.org/officeDocument/2006/relationships/image" Target="../media/image160.emf"/></Relationships>
</file>

<file path=ppt/slides/_rels/slide68.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png"/><Relationship Id="rId1" Type="http://schemas.openxmlformats.org/officeDocument/2006/relationships/slideLayout" Target="../slideLayouts/slideLayout6.xml"/><Relationship Id="rId4" Type="http://schemas.openxmlformats.org/officeDocument/2006/relationships/image" Target="../media/image147.jpeg"/></Relationships>
</file>

<file path=ppt/slides/_rels/slide7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50.jpeg"/><Relationship Id="rId7" Type="http://schemas.openxmlformats.org/officeDocument/2006/relationships/image" Target="../media/image154.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53.gif"/><Relationship Id="rId5" Type="http://schemas.openxmlformats.org/officeDocument/2006/relationships/image" Target="../media/image152.jpeg"/><Relationship Id="rId4" Type="http://schemas.openxmlformats.org/officeDocument/2006/relationships/image" Target="../media/image151.jpeg"/></Relationships>
</file>

<file path=ppt/slides/_rels/slide76.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6.xml"/><Relationship Id="rId5" Type="http://schemas.openxmlformats.org/officeDocument/2006/relationships/image" Target="../media/image158.jpeg"/><Relationship Id="rId4" Type="http://schemas.openxmlformats.org/officeDocument/2006/relationships/image" Target="../media/image157.jpeg"/></Relationships>
</file>

<file path=ppt/slides/_rels/slide77.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6.xml"/><Relationship Id="rId6" Type="http://schemas.openxmlformats.org/officeDocument/2006/relationships/image" Target="../media/image163.jpeg"/><Relationship Id="rId5" Type="http://schemas.openxmlformats.org/officeDocument/2006/relationships/image" Target="../media/image162.jpeg"/><Relationship Id="rId4" Type="http://schemas.openxmlformats.org/officeDocument/2006/relationships/image" Target="../media/image161.jpeg"/></Relationships>
</file>

<file path=ppt/slides/_rels/slide78.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6.xml"/><Relationship Id="rId5" Type="http://schemas.openxmlformats.org/officeDocument/2006/relationships/image" Target="../media/image190.emf"/><Relationship Id="rId4" Type="http://schemas.openxmlformats.org/officeDocument/2006/relationships/customXml" Target="../ink/ink22.xml"/></Relationships>
</file>

<file path=ppt/slides/_rels/slide8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8.xml"/><Relationship Id="rId4" Type="http://schemas.openxmlformats.org/officeDocument/2006/relationships/image" Target="../media/image170.jpeg"/></Relationships>
</file>

<file path=ppt/slides/_rels/slide82.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5.xml"/><Relationship Id="rId5" Type="http://schemas.openxmlformats.org/officeDocument/2006/relationships/image" Target="../media/image180.jpeg"/><Relationship Id="rId4" Type="http://schemas.openxmlformats.org/officeDocument/2006/relationships/image" Target="../media/image179.jpeg"/></Relationships>
</file>

<file path=ppt/slides/_rels/slide87.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209.emf"/><Relationship Id="rId3" Type="http://schemas.openxmlformats.org/officeDocument/2006/relationships/image" Target="../media/image183.jpeg"/><Relationship Id="rId7" Type="http://schemas.openxmlformats.org/officeDocument/2006/relationships/customXml" Target="../ink/ink23.xml"/><Relationship Id="rId2" Type="http://schemas.openxmlformats.org/officeDocument/2006/relationships/image" Target="../media/image182.jpeg"/><Relationship Id="rId1" Type="http://schemas.openxmlformats.org/officeDocument/2006/relationships/slideLayout" Target="../slideLayouts/slideLayout7.xml"/><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84.jpeg"/></Relationships>
</file>

<file path=ppt/slides/_rels/slide89.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6.xml"/><Relationship Id="rId4" Type="http://schemas.openxmlformats.org/officeDocument/2006/relationships/image" Target="../media/image191.jpeg"/></Relationships>
</file>

<file path=ppt/slides/_rels/slide91.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6.xml"/><Relationship Id="rId4" Type="http://schemas.openxmlformats.org/officeDocument/2006/relationships/image" Target="../media/image194.png"/></Relationships>
</file>

<file path=ppt/slides/_rels/slide92.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196.tif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7.xml"/><Relationship Id="rId4" Type="http://schemas.openxmlformats.org/officeDocument/2006/relationships/image" Target="../media/image202.png"/></Relationships>
</file>

<file path=ppt/slides/_rels/slide98.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image" Target="../media/image20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Νεφέλη\Desktop\medicine-tre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9948" y="109985"/>
            <a:ext cx="4143614" cy="6631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694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2976" y="6143644"/>
            <a:ext cx="7215238" cy="369332"/>
          </a:xfrm>
          <a:prstGeom prst="rect">
            <a:avLst/>
          </a:prstGeom>
        </p:spPr>
        <p:txBody>
          <a:bodyPr wrap="square">
            <a:spAutoFit/>
          </a:bodyPr>
          <a:lstStyle/>
          <a:p>
            <a:r>
              <a:rPr lang="en-GB" dirty="0" smtClean="0">
                <a:latin typeface="+mj-lt"/>
                <a:cs typeface="Times New Roman" pitchFamily="18" charset="0"/>
              </a:rPr>
              <a:t>Rembrandt Van Rijn : T</a:t>
            </a:r>
            <a:r>
              <a:rPr lang="el-GR" dirty="0" smtClean="0">
                <a:latin typeface="+mj-lt"/>
                <a:cs typeface="Times New Roman" pitchFamily="18" charset="0"/>
              </a:rPr>
              <a:t>ο μάθημα ανατομίας του Δρ</a:t>
            </a:r>
            <a:r>
              <a:rPr lang="en-GB" dirty="0" smtClean="0">
                <a:latin typeface="+mj-lt"/>
                <a:cs typeface="Times New Roman" pitchFamily="18" charset="0"/>
              </a:rPr>
              <a:t> </a:t>
            </a:r>
            <a:r>
              <a:rPr lang="en-GB" dirty="0" err="1" smtClean="0">
                <a:latin typeface="+mj-lt"/>
                <a:cs typeface="Times New Roman" pitchFamily="18" charset="0"/>
              </a:rPr>
              <a:t>Nicolaes</a:t>
            </a:r>
            <a:r>
              <a:rPr lang="en-GB" dirty="0" smtClean="0">
                <a:latin typeface="+mj-lt"/>
                <a:cs typeface="Times New Roman" pitchFamily="18" charset="0"/>
              </a:rPr>
              <a:t> </a:t>
            </a:r>
            <a:r>
              <a:rPr lang="en-GB" dirty="0" err="1" smtClean="0">
                <a:latin typeface="+mj-lt"/>
                <a:cs typeface="Times New Roman" pitchFamily="18" charset="0"/>
              </a:rPr>
              <a:t>Tulp</a:t>
            </a:r>
            <a:r>
              <a:rPr lang="en-GB" dirty="0" smtClean="0">
                <a:latin typeface="+mj-lt"/>
                <a:cs typeface="Times New Roman" pitchFamily="18" charset="0"/>
              </a:rPr>
              <a:t>, 1632</a:t>
            </a:r>
            <a:endParaRPr lang="el-GR" dirty="0">
              <a:latin typeface="+mj-lt"/>
              <a:cs typeface="Times New Roman" pitchFamily="18" charset="0"/>
            </a:endParaRPr>
          </a:p>
        </p:txBody>
      </p:sp>
      <p:pic>
        <p:nvPicPr>
          <p:cNvPr id="19457" name="Picture 1" descr="C:\Users\αγαπουλακι\Desktop\AMSTERDAM\AMSTERDAM PAINTINGS\Rembrandt Van Rijn The Anatomy Lesson of Dr. Nicolaes Tulp,1632..jpg"/>
          <p:cNvPicPr>
            <a:picLocks noChangeAspect="1" noChangeArrowheads="1"/>
          </p:cNvPicPr>
          <p:nvPr/>
        </p:nvPicPr>
        <p:blipFill>
          <a:blip r:embed="rId2" cstate="print"/>
          <a:srcRect/>
          <a:stretch>
            <a:fillRect/>
          </a:stretch>
        </p:blipFill>
        <p:spPr bwMode="auto">
          <a:xfrm>
            <a:off x="928662" y="571480"/>
            <a:ext cx="7243777" cy="5429288"/>
          </a:xfrm>
          <a:prstGeom prst="rect">
            <a:avLst/>
          </a:prstGeom>
          <a:noFill/>
        </p:spPr>
      </p:pic>
      <p:sp>
        <p:nvSpPr>
          <p:cNvPr id="20481" name="Rectangle 1"/>
          <p:cNvSpPr>
            <a:spLocks noChangeArrowheads="1"/>
          </p:cNvSpPr>
          <p:nvPr/>
        </p:nvSpPr>
        <p:spPr bwMode="auto">
          <a:xfrm>
            <a:off x="0" y="0"/>
            <a:ext cx="9134488"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Η ανατομία είναι απλώς η </a:t>
            </a:r>
            <a:r>
              <a:rPr kumimoji="0" lang="el-GR"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αφετηρία</a:t>
            </a:r>
            <a:r>
              <a:rPr kumimoji="0" lang="el-GR" sz="2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του παθολογοανατόμου</a:t>
            </a:r>
            <a:endParaRPr kumimoji="0" lang="el-GR" sz="2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332656"/>
          </a:xfrm>
        </p:spPr>
        <p:txBody>
          <a:bodyPr>
            <a:noAutofit/>
          </a:bodyPr>
          <a:lstStyle/>
          <a:p>
            <a:r>
              <a:rPr lang="el-GR" sz="2800" dirty="0" smtClean="0">
                <a:solidFill>
                  <a:srgbClr val="C00000"/>
                </a:solidFill>
              </a:rPr>
              <a:t>Εικονικό (ψηφιοποιημένο) πλακίδιο με οδηγίες «πλοήγησης»</a:t>
            </a:r>
            <a:endParaRPr lang="el-GR" sz="2800" dirty="0">
              <a:solidFill>
                <a:srgbClr val="C00000"/>
              </a:solidFill>
            </a:endParaRPr>
          </a:p>
        </p:txBody>
      </p:sp>
      <p:pic>
        <p:nvPicPr>
          <p:cNvPr id="4098" name="Picture 2"/>
          <p:cNvPicPr>
            <a:picLocks noChangeAspect="1" noChangeArrowheads="1"/>
          </p:cNvPicPr>
          <p:nvPr/>
        </p:nvPicPr>
        <p:blipFill>
          <a:blip r:embed="rId2" cstate="print"/>
          <a:srcRect/>
          <a:stretch>
            <a:fillRect/>
          </a:stretch>
        </p:blipFill>
        <p:spPr bwMode="auto">
          <a:xfrm>
            <a:off x="0" y="332656"/>
            <a:ext cx="9217024" cy="69127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85860"/>
          </a:xfrm>
        </p:spPr>
        <p:txBody>
          <a:bodyPr>
            <a:normAutofit/>
          </a:bodyPr>
          <a:lstStyle/>
          <a:p>
            <a:r>
              <a:rPr lang="el-GR" sz="2400" dirty="0" smtClean="0">
                <a:solidFill>
                  <a:srgbClr val="C00000"/>
                </a:solidFill>
              </a:rPr>
              <a:t>Καθοδήγηση </a:t>
            </a:r>
            <a:r>
              <a:rPr lang="el-GR" sz="2400" b="1" dirty="0" smtClean="0">
                <a:solidFill>
                  <a:srgbClr val="C00000"/>
                </a:solidFill>
              </a:rPr>
              <a:t>βήμα προς βήμα </a:t>
            </a:r>
            <a:r>
              <a:rPr lang="el-GR" sz="2400" dirty="0" smtClean="0"/>
              <a:t>στην </a:t>
            </a:r>
            <a:r>
              <a:rPr lang="el-GR" sz="2400" b="1" dirty="0" smtClean="0"/>
              <a:t>ορθή διαδικασία διάγνωσης</a:t>
            </a:r>
            <a:r>
              <a:rPr lang="en-US" sz="2400" b="1" dirty="0" smtClean="0"/>
              <a:t>.</a:t>
            </a:r>
            <a:r>
              <a:rPr lang="el-GR" sz="2400" b="1" dirty="0" smtClean="0"/>
              <a:t> </a:t>
            </a:r>
            <a:r>
              <a:rPr lang="el-GR" sz="2400" dirty="0" smtClean="0"/>
              <a:t/>
            </a:r>
            <a:br>
              <a:rPr lang="el-GR" sz="2400" dirty="0" smtClean="0"/>
            </a:br>
            <a:r>
              <a:rPr lang="el-GR" sz="2400" dirty="0" smtClean="0"/>
              <a:t/>
            </a:r>
            <a:br>
              <a:rPr lang="el-GR" sz="2400" dirty="0" smtClean="0"/>
            </a:br>
            <a:r>
              <a:rPr lang="el-GR" sz="2400" dirty="0" smtClean="0"/>
              <a:t>Βοηθητικές ερωτήσεις προς ανάδειξη </a:t>
            </a:r>
            <a:r>
              <a:rPr lang="el-GR" sz="2400" b="1" dirty="0" smtClean="0"/>
              <a:t>ουσιωδών</a:t>
            </a:r>
            <a:r>
              <a:rPr lang="el-GR" sz="2400" dirty="0" smtClean="0"/>
              <a:t> γνωρισμάτων.</a:t>
            </a:r>
            <a:endParaRPr lang="el-GR" sz="2400" dirty="0"/>
          </a:p>
        </p:txBody>
      </p:sp>
      <p:pic>
        <p:nvPicPr>
          <p:cNvPr id="8194" name="Picture 2"/>
          <p:cNvPicPr>
            <a:picLocks noChangeAspect="1" noChangeArrowheads="1"/>
          </p:cNvPicPr>
          <p:nvPr/>
        </p:nvPicPr>
        <p:blipFill>
          <a:blip r:embed="rId2" cstate="print"/>
          <a:srcRect/>
          <a:stretch>
            <a:fillRect/>
          </a:stretch>
        </p:blipFill>
        <p:spPr bwMode="auto">
          <a:xfrm>
            <a:off x="0" y="1214423"/>
            <a:ext cx="9572660" cy="5286412"/>
          </a:xfrm>
          <a:prstGeom prst="rect">
            <a:avLst/>
          </a:prstGeom>
          <a:noFill/>
          <a:ln w="9525">
            <a:noFill/>
            <a:miter lim="800000"/>
            <a:headEnd/>
            <a:tailEnd/>
          </a:ln>
          <a:effectLst/>
        </p:spPr>
      </p:pic>
      <p:pic>
        <p:nvPicPr>
          <p:cNvPr id="4" name="Picture 2"/>
          <p:cNvPicPr>
            <a:picLocks noChangeAspect="1" noChangeArrowheads="1"/>
          </p:cNvPicPr>
          <p:nvPr/>
        </p:nvPicPr>
        <p:blipFill>
          <a:blip r:embed="rId3" cstate="print"/>
          <a:srcRect/>
          <a:stretch>
            <a:fillRect/>
          </a:stretch>
        </p:blipFill>
        <p:spPr bwMode="auto">
          <a:xfrm>
            <a:off x="0" y="1214422"/>
            <a:ext cx="9572660" cy="5286412"/>
          </a:xfrm>
          <a:prstGeom prst="rect">
            <a:avLst/>
          </a:prstGeom>
          <a:noFill/>
          <a:ln w="9525">
            <a:noFill/>
            <a:miter lim="800000"/>
            <a:headEnd/>
            <a:tailEnd/>
          </a:ln>
          <a:effectLst/>
        </p:spPr>
      </p:pic>
      <p:pic>
        <p:nvPicPr>
          <p:cNvPr id="5" name="Picture 2"/>
          <p:cNvPicPr>
            <a:picLocks noChangeAspect="1" noChangeArrowheads="1"/>
          </p:cNvPicPr>
          <p:nvPr/>
        </p:nvPicPr>
        <p:blipFill>
          <a:blip r:embed="rId4" cstate="print"/>
          <a:srcRect/>
          <a:stretch>
            <a:fillRect/>
          </a:stretch>
        </p:blipFill>
        <p:spPr bwMode="auto">
          <a:xfrm>
            <a:off x="0" y="1214422"/>
            <a:ext cx="9572661" cy="538199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728"/>
            <a:ext cx="9144000" cy="1131910"/>
          </a:xfrm>
        </p:spPr>
        <p:txBody>
          <a:bodyPr>
            <a:noAutofit/>
          </a:bodyPr>
          <a:lstStyle/>
          <a:p>
            <a:r>
              <a:rPr lang="el-GR" sz="2000" b="1" dirty="0" smtClean="0">
                <a:solidFill>
                  <a:srgbClr val="C00000"/>
                </a:solidFill>
              </a:rPr>
              <a:t>Προσομοίωση</a:t>
            </a:r>
            <a:r>
              <a:rPr lang="el-GR" sz="2000" dirty="0" smtClean="0">
                <a:solidFill>
                  <a:srgbClr val="C00000"/>
                </a:solidFill>
              </a:rPr>
              <a:t> με την </a:t>
            </a:r>
            <a:r>
              <a:rPr lang="el-GR" sz="2000" b="1" dirty="0" smtClean="0">
                <a:solidFill>
                  <a:srgbClr val="C00000"/>
                </a:solidFill>
              </a:rPr>
              <a:t>καθ’ ημέρα πράξη </a:t>
            </a:r>
            <a:r>
              <a:rPr lang="el-GR" sz="2000" dirty="0" smtClean="0">
                <a:solidFill>
                  <a:srgbClr val="C00000"/>
                </a:solidFill>
              </a:rPr>
              <a:t>σε ένα </a:t>
            </a:r>
            <a:r>
              <a:rPr lang="el-GR" sz="2000" dirty="0" err="1" smtClean="0">
                <a:solidFill>
                  <a:srgbClr val="C00000"/>
                </a:solidFill>
              </a:rPr>
              <a:t>παθολογοανατομικό</a:t>
            </a:r>
            <a:r>
              <a:rPr lang="el-GR" sz="2000" dirty="0" smtClean="0">
                <a:solidFill>
                  <a:srgbClr val="C00000"/>
                </a:solidFill>
              </a:rPr>
              <a:t> εργαστήριο.</a:t>
            </a:r>
            <a:br>
              <a:rPr lang="el-GR" sz="2000" dirty="0" smtClean="0">
                <a:solidFill>
                  <a:srgbClr val="C00000"/>
                </a:solidFill>
              </a:rPr>
            </a:br>
            <a:r>
              <a:rPr lang="el-GR" sz="2000" dirty="0" smtClean="0">
                <a:solidFill>
                  <a:srgbClr val="C00000"/>
                </a:solidFill>
              </a:rPr>
              <a:t>Μετά τη μελέτη της μορφολογίας, πιθανή παραγγελία ειδικών χρώσεων, </a:t>
            </a:r>
            <a:br>
              <a:rPr lang="el-GR" sz="2000" dirty="0" smtClean="0">
                <a:solidFill>
                  <a:srgbClr val="C00000"/>
                </a:solidFill>
              </a:rPr>
            </a:br>
            <a:r>
              <a:rPr lang="el-GR" sz="2000" dirty="0" smtClean="0">
                <a:solidFill>
                  <a:srgbClr val="C00000"/>
                </a:solidFill>
              </a:rPr>
              <a:t>αναζήτηση περαιτέρω </a:t>
            </a:r>
            <a:r>
              <a:rPr lang="el-GR" sz="2000" dirty="0" err="1" smtClean="0">
                <a:solidFill>
                  <a:srgbClr val="C00000"/>
                </a:solidFill>
              </a:rPr>
              <a:t>κλινικοεργαστηριακών</a:t>
            </a:r>
            <a:r>
              <a:rPr lang="el-GR" sz="2000" dirty="0" smtClean="0">
                <a:solidFill>
                  <a:srgbClr val="C00000"/>
                </a:solidFill>
              </a:rPr>
              <a:t> δεδομένων και </a:t>
            </a:r>
            <a:br>
              <a:rPr lang="el-GR" sz="2000" dirty="0" smtClean="0">
                <a:solidFill>
                  <a:srgbClr val="C00000"/>
                </a:solidFill>
              </a:rPr>
            </a:br>
            <a:r>
              <a:rPr lang="el-GR" sz="2000" dirty="0" smtClean="0">
                <a:solidFill>
                  <a:srgbClr val="C00000"/>
                </a:solidFill>
              </a:rPr>
              <a:t>στοιχείων από το ιστορικό του ασθενούς. </a:t>
            </a:r>
            <a:br>
              <a:rPr lang="el-GR" sz="2000" dirty="0" smtClean="0">
                <a:solidFill>
                  <a:srgbClr val="C00000"/>
                </a:solidFill>
              </a:rPr>
            </a:br>
            <a:r>
              <a:rPr lang="el-GR" sz="2000" dirty="0" smtClean="0">
                <a:solidFill>
                  <a:srgbClr val="C00000"/>
                </a:solidFill>
              </a:rPr>
              <a:t> </a:t>
            </a:r>
            <a:endParaRPr lang="el-GR" sz="2000" dirty="0">
              <a:solidFill>
                <a:srgbClr val="C00000"/>
              </a:solidFill>
            </a:endParaRPr>
          </a:p>
        </p:txBody>
      </p:sp>
      <p:pic>
        <p:nvPicPr>
          <p:cNvPr id="11266" name="Picture 2"/>
          <p:cNvPicPr>
            <a:picLocks noChangeAspect="1" noChangeArrowheads="1"/>
          </p:cNvPicPr>
          <p:nvPr/>
        </p:nvPicPr>
        <p:blipFill>
          <a:blip r:embed="rId2" cstate="print"/>
          <a:srcRect/>
          <a:stretch>
            <a:fillRect/>
          </a:stretch>
        </p:blipFill>
        <p:spPr bwMode="auto">
          <a:xfrm>
            <a:off x="-1" y="1500174"/>
            <a:ext cx="7496711" cy="4214842"/>
          </a:xfrm>
          <a:prstGeom prst="rect">
            <a:avLst/>
          </a:prstGeom>
          <a:noFill/>
          <a:ln w="9525">
            <a:noFill/>
            <a:miter lim="800000"/>
            <a:headEnd/>
            <a:tailEnd/>
          </a:ln>
          <a:effectLst/>
        </p:spPr>
      </p:pic>
      <p:pic>
        <p:nvPicPr>
          <p:cNvPr id="11267" name="Picture 3"/>
          <p:cNvPicPr>
            <a:picLocks noChangeAspect="1" noChangeArrowheads="1"/>
          </p:cNvPicPr>
          <p:nvPr/>
        </p:nvPicPr>
        <p:blipFill>
          <a:blip r:embed="rId3" cstate="print"/>
          <a:srcRect/>
          <a:stretch>
            <a:fillRect/>
          </a:stretch>
        </p:blipFill>
        <p:spPr bwMode="auto">
          <a:xfrm>
            <a:off x="2214546" y="3143248"/>
            <a:ext cx="9529718" cy="53578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357554" cy="1714488"/>
          </a:xfrm>
        </p:spPr>
        <p:txBody>
          <a:bodyPr>
            <a:normAutofit fontScale="90000"/>
          </a:bodyPr>
          <a:lstStyle/>
          <a:p>
            <a:r>
              <a:rPr lang="el-GR" dirty="0" smtClean="0">
                <a:solidFill>
                  <a:srgbClr val="C00000"/>
                </a:solidFill>
              </a:rPr>
              <a:t>Επιλογή χρήσιμων ανοσοδεικτών</a:t>
            </a:r>
            <a:endParaRPr lang="el-GR" dirty="0">
              <a:solidFill>
                <a:srgbClr val="C00000"/>
              </a:solidFill>
            </a:endParaRPr>
          </a:p>
        </p:txBody>
      </p:sp>
      <p:pic>
        <p:nvPicPr>
          <p:cNvPr id="12290" name="Picture 2"/>
          <p:cNvPicPr>
            <a:picLocks noChangeAspect="1" noChangeArrowheads="1"/>
          </p:cNvPicPr>
          <p:nvPr/>
        </p:nvPicPr>
        <p:blipFill>
          <a:blip r:embed="rId2" cstate="print"/>
          <a:srcRect/>
          <a:stretch>
            <a:fillRect/>
          </a:stretch>
        </p:blipFill>
        <p:spPr bwMode="auto">
          <a:xfrm>
            <a:off x="0" y="1857364"/>
            <a:ext cx="8004962" cy="4500594"/>
          </a:xfrm>
          <a:prstGeom prst="rect">
            <a:avLst/>
          </a:prstGeom>
          <a:noFill/>
          <a:ln w="9525">
            <a:noFill/>
            <a:miter lim="800000"/>
            <a:headEnd/>
            <a:tailEnd/>
          </a:ln>
          <a:effectLst/>
        </p:spPr>
      </p:pic>
      <p:pic>
        <p:nvPicPr>
          <p:cNvPr id="12291" name="Picture 3"/>
          <p:cNvPicPr>
            <a:picLocks noChangeAspect="1" noChangeArrowheads="1"/>
          </p:cNvPicPr>
          <p:nvPr/>
        </p:nvPicPr>
        <p:blipFill>
          <a:blip r:embed="rId3" cstate="print"/>
          <a:srcRect/>
          <a:stretch>
            <a:fillRect/>
          </a:stretch>
        </p:blipFill>
        <p:spPr bwMode="auto">
          <a:xfrm>
            <a:off x="3571868" y="-1071594"/>
            <a:ext cx="7242586" cy="4071966"/>
          </a:xfrm>
          <a:prstGeom prst="rect">
            <a:avLst/>
          </a:prstGeom>
          <a:noFill/>
          <a:ln w="9525">
            <a:noFill/>
            <a:miter lim="800000"/>
            <a:headEnd/>
            <a:tailEnd/>
          </a:ln>
          <a:effectLst/>
        </p:spPr>
      </p:pic>
      <p:pic>
        <p:nvPicPr>
          <p:cNvPr id="12292" name="Picture 4"/>
          <p:cNvPicPr>
            <a:picLocks noChangeAspect="1" noChangeArrowheads="1"/>
          </p:cNvPicPr>
          <p:nvPr/>
        </p:nvPicPr>
        <p:blipFill>
          <a:blip r:embed="rId4" cstate="print"/>
          <a:srcRect/>
          <a:stretch>
            <a:fillRect/>
          </a:stretch>
        </p:blipFill>
        <p:spPr bwMode="auto">
          <a:xfrm>
            <a:off x="3571868" y="2761245"/>
            <a:ext cx="7215238" cy="409675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728"/>
            <a:ext cx="9144000" cy="1357322"/>
          </a:xfrm>
        </p:spPr>
        <p:txBody>
          <a:bodyPr>
            <a:noAutofit/>
          </a:bodyPr>
          <a:lstStyle/>
          <a:p>
            <a:r>
              <a:rPr lang="el-GR" sz="2400" dirty="0" smtClean="0">
                <a:solidFill>
                  <a:srgbClr val="C00000"/>
                </a:solidFill>
              </a:rPr>
              <a:t>Οι </a:t>
            </a:r>
            <a:r>
              <a:rPr lang="el-GR" sz="2400" dirty="0" smtClean="0">
                <a:solidFill>
                  <a:srgbClr val="C00000"/>
                </a:solidFill>
                <a:effectLst>
                  <a:outerShdw blurRad="38100" dist="38100" dir="2700000" algn="tl">
                    <a:srgbClr val="000000">
                      <a:alpha val="43137"/>
                    </a:srgbClr>
                  </a:outerShdw>
                </a:effectLst>
              </a:rPr>
              <a:t>άστοχες</a:t>
            </a:r>
            <a:r>
              <a:rPr lang="el-GR" sz="2400" dirty="0" smtClean="0">
                <a:solidFill>
                  <a:srgbClr val="C00000"/>
                </a:solidFill>
              </a:rPr>
              <a:t> επιλογές ιατρικών εξετάσεων πρέπει να </a:t>
            </a:r>
            <a:r>
              <a:rPr lang="el-GR" sz="2400" dirty="0" smtClean="0">
                <a:solidFill>
                  <a:srgbClr val="C00000"/>
                </a:solidFill>
                <a:effectLst>
                  <a:outerShdw blurRad="38100" dist="38100" dir="2700000" algn="tl">
                    <a:srgbClr val="000000">
                      <a:alpha val="43137"/>
                    </a:srgbClr>
                  </a:outerShdw>
                </a:effectLst>
              </a:rPr>
              <a:t>αποφεύγονται</a:t>
            </a:r>
            <a:r>
              <a:rPr lang="el-GR" sz="2400" dirty="0" smtClean="0">
                <a:solidFill>
                  <a:srgbClr val="C00000"/>
                </a:solidFill>
              </a:rPr>
              <a:t> </a:t>
            </a:r>
            <a:br>
              <a:rPr lang="el-GR" sz="2400" dirty="0" smtClean="0">
                <a:solidFill>
                  <a:srgbClr val="C00000"/>
                </a:solidFill>
              </a:rPr>
            </a:br>
            <a:r>
              <a:rPr lang="el-GR" sz="2400" dirty="0" smtClean="0">
                <a:solidFill>
                  <a:srgbClr val="C00000"/>
                </a:solidFill>
              </a:rPr>
              <a:t>όχι μόνο για οικονομικούς λόγους </a:t>
            </a:r>
            <a:br>
              <a:rPr lang="el-GR" sz="2400" dirty="0" smtClean="0">
                <a:solidFill>
                  <a:srgbClr val="C00000"/>
                </a:solidFill>
              </a:rPr>
            </a:br>
            <a:r>
              <a:rPr lang="el-GR" sz="2400" dirty="0" smtClean="0">
                <a:solidFill>
                  <a:srgbClr val="C00000"/>
                </a:solidFill>
              </a:rPr>
              <a:t>αλλά και για λόγους σωστής επιστημονικής πρακτικής.</a:t>
            </a:r>
            <a:br>
              <a:rPr lang="el-GR" sz="2400" dirty="0" smtClean="0">
                <a:solidFill>
                  <a:srgbClr val="C00000"/>
                </a:solidFill>
              </a:rPr>
            </a:br>
            <a:endParaRPr lang="el-GR" sz="2400" dirty="0">
              <a:solidFill>
                <a:srgbClr val="C00000"/>
              </a:solidFill>
            </a:endParaRPr>
          </a:p>
        </p:txBody>
      </p:sp>
      <p:pic>
        <p:nvPicPr>
          <p:cNvPr id="14338" name="Picture 2"/>
          <p:cNvPicPr>
            <a:picLocks noChangeAspect="1" noChangeArrowheads="1"/>
          </p:cNvPicPr>
          <p:nvPr/>
        </p:nvPicPr>
        <p:blipFill>
          <a:blip r:embed="rId2" cstate="print"/>
          <a:srcRect/>
          <a:stretch>
            <a:fillRect/>
          </a:stretch>
        </p:blipFill>
        <p:spPr bwMode="auto">
          <a:xfrm>
            <a:off x="0" y="1500150"/>
            <a:ext cx="9529717" cy="5357850"/>
          </a:xfrm>
          <a:prstGeom prst="rect">
            <a:avLst/>
          </a:prstGeom>
          <a:noFill/>
          <a:ln w="9525">
            <a:noFill/>
            <a:miter lim="800000"/>
            <a:headEnd/>
            <a:tailEnd/>
          </a:ln>
          <a:effectLst/>
        </p:spPr>
      </p:pic>
      <mc:AlternateContent xmlns:mc="http://schemas.openxmlformats.org/markup-compatibility/2006" xmlns:p14="http://schemas.microsoft.com/office/powerpoint/2010/main">
        <mc:Choice Requires="p14">
          <p:contentPart p14:bwMode="auto" r:id="rId3">
            <p14:nvContentPartPr>
              <p14:cNvPr id="138242" name="Ink 2"/>
              <p14:cNvContentPartPr>
                <a14:cpLocks xmlns:a14="http://schemas.microsoft.com/office/drawing/2010/main" noRot="1" noChangeAspect="1" noEditPoints="1" noChangeArrowheads="1" noChangeShapeType="1"/>
              </p14:cNvContentPartPr>
              <p14:nvPr/>
            </p14:nvContentPartPr>
            <p14:xfrm>
              <a:off x="4951413" y="3606800"/>
              <a:ext cx="1143000" cy="15875"/>
            </p14:xfrm>
          </p:contentPart>
        </mc:Choice>
        <mc:Fallback xmlns="">
          <p:pic>
            <p:nvPicPr>
              <p:cNvPr id="138242" name="Ink 2"/>
              <p:cNvPicPr>
                <a:picLocks noRot="1" noChangeAspect="1" noEditPoints="1" noChangeArrowheads="1" noChangeShapeType="1"/>
              </p:cNvPicPr>
              <p:nvPr/>
            </p:nvPicPr>
            <p:blipFill>
              <a:blip r:embed="rId4"/>
              <a:stretch>
                <a:fillRect/>
              </a:stretch>
            </p:blipFill>
            <p:spPr>
              <a:xfrm>
                <a:off x="4942053" y="3597419"/>
                <a:ext cx="1161720" cy="34636"/>
              </a:xfrm>
              <a:prstGeom prst="rect">
                <a:avLst/>
              </a:prstGeom>
            </p:spPr>
          </p:pic>
        </mc:Fallback>
      </mc:AlternateContent>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290"/>
            <a:ext cx="9144000" cy="642942"/>
          </a:xfrm>
        </p:spPr>
        <p:txBody>
          <a:bodyPr>
            <a:noAutofit/>
          </a:bodyPr>
          <a:lstStyle/>
          <a:p>
            <a:r>
              <a:rPr lang="el-GR" sz="6000" dirty="0" smtClean="0">
                <a:solidFill>
                  <a:srgbClr val="C00000"/>
                </a:solidFill>
              </a:rPr>
              <a:t>Η ώρα της απόφασης</a:t>
            </a:r>
            <a:endParaRPr lang="el-GR" sz="6000" dirty="0">
              <a:solidFill>
                <a:srgbClr val="C00000"/>
              </a:solidFill>
            </a:endParaRPr>
          </a:p>
        </p:txBody>
      </p:sp>
      <p:pic>
        <p:nvPicPr>
          <p:cNvPr id="3" name="Picture 3"/>
          <p:cNvPicPr>
            <a:picLocks noChangeAspect="1" noChangeArrowheads="1"/>
          </p:cNvPicPr>
          <p:nvPr/>
        </p:nvPicPr>
        <p:blipFill>
          <a:blip r:embed="rId2" cstate="print"/>
          <a:srcRect/>
          <a:stretch>
            <a:fillRect/>
          </a:stretch>
        </p:blipFill>
        <p:spPr bwMode="auto">
          <a:xfrm>
            <a:off x="357158" y="1285860"/>
            <a:ext cx="9572660" cy="5381994"/>
          </a:xfrm>
          <a:prstGeom prst="rect">
            <a:avLst/>
          </a:prstGeom>
          <a:noFill/>
          <a:ln w="9525">
            <a:noFill/>
            <a:miter lim="800000"/>
            <a:headEnd/>
            <a:tailEnd/>
          </a:ln>
          <a:effectLst/>
        </p:spPr>
      </p:pic>
      <p:pic>
        <p:nvPicPr>
          <p:cNvPr id="4" name="Picture 2"/>
          <p:cNvPicPr>
            <a:picLocks noChangeAspect="1" noChangeArrowheads="1"/>
          </p:cNvPicPr>
          <p:nvPr/>
        </p:nvPicPr>
        <p:blipFill>
          <a:blip r:embed="rId3" cstate="print"/>
          <a:srcRect/>
          <a:stretch>
            <a:fillRect/>
          </a:stretch>
        </p:blipFill>
        <p:spPr bwMode="auto">
          <a:xfrm>
            <a:off x="357158" y="1285860"/>
            <a:ext cx="9572660" cy="5357850"/>
          </a:xfrm>
          <a:prstGeom prst="rect">
            <a:avLst/>
          </a:prstGeom>
          <a:noFill/>
          <a:ln w="9525">
            <a:noFill/>
            <a:miter lim="800000"/>
            <a:headEnd/>
            <a:tailEnd/>
          </a:ln>
          <a:effectLst/>
        </p:spPr>
      </p:pic>
      <p:sp>
        <p:nvSpPr>
          <p:cNvPr id="5" name="Rectangle 4"/>
          <p:cNvSpPr/>
          <p:nvPr/>
        </p:nvSpPr>
        <p:spPr>
          <a:xfrm>
            <a:off x="6286512" y="2571744"/>
            <a:ext cx="2857488" cy="646331"/>
          </a:xfrm>
          <a:prstGeom prst="rect">
            <a:avLst/>
          </a:prstGeom>
        </p:spPr>
        <p:txBody>
          <a:bodyPr wrap="square">
            <a:spAutoFit/>
          </a:bodyPr>
          <a:lstStyle/>
          <a:p>
            <a:pPr algn="ctr"/>
            <a:r>
              <a:rPr lang="el-GR" dirty="0" smtClean="0"/>
              <a:t>Τα σφάλματα αποτελούν ερεθίσματα για μάθηση.</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0" y="785794"/>
            <a:ext cx="9148528" cy="5143536"/>
          </a:xfrm>
          <a:prstGeom prst="rect">
            <a:avLst/>
          </a:prstGeom>
          <a:noFill/>
          <a:ln w="9525">
            <a:noFill/>
            <a:miter lim="800000"/>
            <a:headEnd/>
            <a:tailEnd/>
          </a:ln>
          <a:effectLst/>
        </p:spPr>
      </p:pic>
      <p:pic>
        <p:nvPicPr>
          <p:cNvPr id="4" name="Picture 3"/>
          <p:cNvPicPr>
            <a:picLocks noChangeAspect="1" noChangeArrowheads="1"/>
          </p:cNvPicPr>
          <p:nvPr/>
        </p:nvPicPr>
        <p:blipFill>
          <a:blip r:embed="rId3" cstate="print"/>
          <a:srcRect/>
          <a:stretch>
            <a:fillRect/>
          </a:stretch>
        </p:blipFill>
        <p:spPr bwMode="auto">
          <a:xfrm>
            <a:off x="0" y="785794"/>
            <a:ext cx="9148528" cy="5143536"/>
          </a:xfrm>
          <a:prstGeom prst="rect">
            <a:avLst/>
          </a:prstGeom>
          <a:noFill/>
          <a:ln w="9525">
            <a:noFill/>
            <a:miter lim="800000"/>
            <a:headEnd/>
            <a:tailEnd/>
          </a:ln>
          <a:effectLst/>
        </p:spPr>
      </p:pic>
      <p:pic>
        <p:nvPicPr>
          <p:cNvPr id="5" name="Picture 4"/>
          <p:cNvPicPr>
            <a:picLocks noChangeAspect="1" noChangeArrowheads="1"/>
          </p:cNvPicPr>
          <p:nvPr/>
        </p:nvPicPr>
        <p:blipFill>
          <a:blip r:embed="rId4" cstate="print"/>
          <a:srcRect/>
          <a:stretch>
            <a:fillRect/>
          </a:stretch>
        </p:blipFill>
        <p:spPr bwMode="auto">
          <a:xfrm>
            <a:off x="0" y="785794"/>
            <a:ext cx="9144000" cy="5140990"/>
          </a:xfrm>
          <a:prstGeom prst="rect">
            <a:avLst/>
          </a:prstGeom>
          <a:noFill/>
          <a:ln w="9525">
            <a:noFill/>
            <a:miter lim="800000"/>
            <a:headEnd/>
            <a:tailEnd/>
          </a:ln>
          <a:effectLst/>
        </p:spPr>
      </p:pic>
      <p:pic>
        <p:nvPicPr>
          <p:cNvPr id="6" name="Picture 5"/>
          <p:cNvPicPr>
            <a:picLocks noChangeAspect="1" noChangeArrowheads="1"/>
          </p:cNvPicPr>
          <p:nvPr/>
        </p:nvPicPr>
        <p:blipFill>
          <a:blip r:embed="rId5" cstate="print"/>
          <a:srcRect/>
          <a:stretch>
            <a:fillRect/>
          </a:stretch>
        </p:blipFill>
        <p:spPr bwMode="auto">
          <a:xfrm>
            <a:off x="0" y="785794"/>
            <a:ext cx="9148528" cy="5143536"/>
          </a:xfrm>
          <a:prstGeom prst="rect">
            <a:avLst/>
          </a:prstGeom>
          <a:noFill/>
          <a:ln w="9525">
            <a:noFill/>
            <a:miter lim="800000"/>
            <a:headEnd/>
            <a:tailEnd/>
          </a:ln>
          <a:effectLst/>
        </p:spPr>
      </p:pic>
      <p:pic>
        <p:nvPicPr>
          <p:cNvPr id="7" name="Picture 6"/>
          <p:cNvPicPr>
            <a:picLocks noChangeAspect="1" noChangeArrowheads="1"/>
          </p:cNvPicPr>
          <p:nvPr/>
        </p:nvPicPr>
        <p:blipFill>
          <a:blip r:embed="rId6" cstate="print"/>
          <a:srcRect/>
          <a:stretch>
            <a:fillRect/>
          </a:stretch>
        </p:blipFill>
        <p:spPr bwMode="auto">
          <a:xfrm>
            <a:off x="0" y="785794"/>
            <a:ext cx="9148529" cy="5143536"/>
          </a:xfrm>
          <a:prstGeom prst="rect">
            <a:avLst/>
          </a:prstGeom>
          <a:noFill/>
          <a:ln w="9525">
            <a:noFill/>
            <a:miter lim="800000"/>
            <a:headEnd/>
            <a:tailEnd/>
          </a:ln>
          <a:effectLst/>
        </p:spPr>
      </p:pic>
      <p:sp>
        <p:nvSpPr>
          <p:cNvPr id="9" name="Title 1"/>
          <p:cNvSpPr>
            <a:spLocks noGrp="1"/>
          </p:cNvSpPr>
          <p:nvPr>
            <p:ph type="title"/>
          </p:nvPr>
        </p:nvSpPr>
        <p:spPr>
          <a:xfrm>
            <a:off x="-285784" y="0"/>
            <a:ext cx="9715568" cy="714375"/>
          </a:xfrm>
        </p:spPr>
        <p:txBody>
          <a:bodyPr>
            <a:noAutofit/>
          </a:bodyPr>
          <a:lstStyle/>
          <a:p>
            <a:r>
              <a:rPr lang="el-GR" sz="2000" b="1" dirty="0" smtClean="0">
                <a:solidFill>
                  <a:srgbClr val="C00000"/>
                </a:solidFill>
                <a:effectLst>
                  <a:outerShdw blurRad="38100" dist="38100" dir="2700000" algn="tl">
                    <a:srgbClr val="000000">
                      <a:alpha val="43137"/>
                    </a:srgbClr>
                  </a:outerShdw>
                </a:effectLst>
              </a:rPr>
              <a:t>Πλήρης δικαιολόγηση </a:t>
            </a:r>
            <a:r>
              <a:rPr lang="el-GR" sz="2000" dirty="0" smtClean="0">
                <a:solidFill>
                  <a:srgbClr val="C00000"/>
                </a:solidFill>
              </a:rPr>
              <a:t>της ορθής διάγνωσης και </a:t>
            </a:r>
            <a:r>
              <a:rPr lang="el-GR" sz="2000" b="1" dirty="0" smtClean="0">
                <a:solidFill>
                  <a:srgbClr val="C00000"/>
                </a:solidFill>
                <a:effectLst>
                  <a:outerShdw blurRad="38100" dist="38100" dir="2700000" algn="tl">
                    <a:srgbClr val="000000">
                      <a:alpha val="43137"/>
                    </a:srgbClr>
                  </a:outerShdw>
                </a:effectLst>
              </a:rPr>
              <a:t>ανάλυση της διαφοροδιάγνωσής </a:t>
            </a:r>
            <a:r>
              <a:rPr lang="el-GR" sz="2000" dirty="0" smtClean="0">
                <a:solidFill>
                  <a:srgbClr val="C00000"/>
                </a:solidFill>
              </a:rPr>
              <a:t>της.</a:t>
            </a:r>
            <a:endParaRPr lang="el-GR" sz="2000"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1"/>
          <p:cNvSpPr>
            <a:spLocks noChangeArrowheads="1"/>
          </p:cNvSpPr>
          <p:nvPr/>
        </p:nvSpPr>
        <p:spPr bwMode="auto">
          <a:xfrm>
            <a:off x="0" y="0"/>
            <a:ext cx="9144000" cy="71404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l-GR" sz="2000" b="1" spc="600" dirty="0" smtClean="0">
                <a:solidFill>
                  <a:srgbClr val="FF0000"/>
                </a:solidFill>
                <a:effectLst>
                  <a:outerShdw blurRad="38100" dist="38100" dir="2700000" algn="tl">
                    <a:srgbClr val="000000">
                      <a:alpha val="43137"/>
                    </a:srgbClr>
                  </a:outerShdw>
                </a:effectLst>
              </a:rPr>
              <a:t>ΑΝΤΙΚΤΥΠΟΣ ΤΟΥ </a:t>
            </a:r>
            <a:r>
              <a:rPr lang="en-US" sz="2000" b="1" spc="600" dirty="0" smtClean="0">
                <a:solidFill>
                  <a:srgbClr val="FF0000"/>
                </a:solidFill>
                <a:effectLst>
                  <a:outerShdw blurRad="38100" dist="38100" dir="2700000" algn="tl">
                    <a:srgbClr val="000000">
                      <a:alpha val="43137"/>
                    </a:srgbClr>
                  </a:outerShdw>
                </a:effectLst>
              </a:rPr>
              <a:t>HIPON  </a:t>
            </a:r>
            <a:endParaRPr lang="el-GR" sz="2000" spc="600" dirty="0" smtClean="0">
              <a:solidFill>
                <a:srgbClr val="FF0000"/>
              </a:solidFill>
              <a:effectLst>
                <a:outerShdw blurRad="38100" dist="38100" dir="2700000" algn="tl">
                  <a:srgbClr val="000000">
                    <a:alpha val="43137"/>
                  </a:srgbClr>
                </a:outerShdw>
              </a:effectLst>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Με σκοπό την προώθηση των  αποτελεσμάτων των προσπαθειών των συμβαλλομένων,</a:t>
            </a:r>
            <a:r>
              <a:rPr kumimoji="0" lang="el-GR" sz="1600" b="0" i="0" u="none" strike="noStrike" cap="none" normalizeH="0" dirty="0" smtClean="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 </a:t>
            </a:r>
            <a:r>
              <a:rPr kumimoji="0" lang="el-GR" sz="1600" b="0" i="0"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εκπονήθηκαν  και πραγματοποιήθηκαν οι ακόλουθες</a:t>
            </a:r>
            <a:r>
              <a:rPr kumimoji="0" lang="en-US" sz="1600" b="0" i="0"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 </a:t>
            </a:r>
            <a:r>
              <a:rPr lang="el-GR" sz="1600" dirty="0" smtClean="0">
                <a:effectLst>
                  <a:outerShdw blurRad="38100" dist="38100" dir="2700000" algn="tl">
                    <a:srgbClr val="000000">
                      <a:alpha val="43137"/>
                    </a:srgbClr>
                  </a:outerShdw>
                </a:effectLst>
                <a:ea typeface="Times New Roman" pitchFamily="18" charset="0"/>
                <a:cs typeface="Arial" pitchFamily="34" charset="0"/>
              </a:rPr>
              <a:t> </a:t>
            </a:r>
            <a:r>
              <a:rPr kumimoji="0" lang="el-GR" sz="1600" b="1" i="0" u="none" strike="noStrike" cap="none" spc="300" normalizeH="0" baseline="0" dirty="0" smtClean="0">
                <a:ln>
                  <a:noFill/>
                </a:ln>
                <a:solidFill>
                  <a:srgbClr val="FF0000"/>
                </a:solidFill>
                <a:effectLst>
                  <a:outerShdw blurRad="38100" dist="38100" dir="2700000" algn="tl">
                    <a:srgbClr val="000000">
                      <a:alpha val="43137"/>
                    </a:srgbClr>
                  </a:outerShdw>
                </a:effectLst>
                <a:ea typeface="Times New Roman" pitchFamily="18" charset="0"/>
                <a:cs typeface="Arial" pitchFamily="34" charset="0"/>
              </a:rPr>
              <a:t>δημοσιεύσεις σε επιστημονικά</a:t>
            </a:r>
            <a:r>
              <a:rPr kumimoji="0" lang="el-GR" sz="1600" b="1" i="0" u="none" strike="noStrike" cap="none" spc="300" normalizeH="0" dirty="0" smtClean="0">
                <a:ln>
                  <a:noFill/>
                </a:ln>
                <a:solidFill>
                  <a:srgbClr val="FF0000"/>
                </a:solidFill>
                <a:effectLst>
                  <a:outerShdw blurRad="38100" dist="38100" dir="2700000" algn="tl">
                    <a:srgbClr val="000000">
                      <a:alpha val="43137"/>
                    </a:srgbClr>
                  </a:outerShdw>
                </a:effectLst>
                <a:ea typeface="Times New Roman" pitchFamily="18" charset="0"/>
                <a:cs typeface="Arial" pitchFamily="34" charset="0"/>
              </a:rPr>
              <a:t> περιοδικά και ομιλίες σε συνέδρια / ανακοινώσεις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1" i="0" u="none" strike="noStrike" cap="none" spc="300" normalizeH="0" dirty="0" smtClean="0">
                <a:ln>
                  <a:noFill/>
                </a:ln>
                <a:solidFill>
                  <a:srgbClr val="FF0000"/>
                </a:solidFill>
                <a:effectLst>
                  <a:outerShdw blurRad="38100" dist="38100" dir="2700000" algn="tl">
                    <a:srgbClr val="000000">
                      <a:alpha val="43137"/>
                    </a:srgbClr>
                  </a:outerShdw>
                </a:effectLst>
                <a:ea typeface="Times New Roman" pitchFamily="18" charset="0"/>
                <a:cs typeface="Arial" pitchFamily="34" charset="0"/>
              </a:rPr>
              <a:t>που σχετίζονται με το ΗΙΡΟΝ</a:t>
            </a:r>
            <a:endParaRPr kumimoji="0" lang="en-US" sz="1600" b="0" i="0" u="none" strike="noStrike" cap="none" normalizeH="0" baseline="0" dirty="0" smtClean="0">
              <a:ln>
                <a:noFill/>
              </a:ln>
              <a:solidFill>
                <a:srgbClr val="FFC000"/>
              </a:solidFill>
              <a:effectLst>
                <a:outerShdw blurRad="38100" dist="38100" dir="2700000" algn="tl">
                  <a:srgbClr val="000000">
                    <a:alpha val="43137"/>
                  </a:srgbClr>
                </a:outerShdw>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400" b="1" i="0" u="none" strike="noStrike" cap="none" spc="600" normalizeH="0" baseline="0" dirty="0" smtClean="0">
                <a:ln>
                  <a:noFill/>
                </a:ln>
                <a:solidFill>
                  <a:srgbClr val="FF0000"/>
                </a:solidFill>
                <a:ea typeface="Calibri" pitchFamily="34" charset="0"/>
                <a:cs typeface="Arial" pitchFamily="34" charset="0"/>
              </a:rPr>
              <a:t>-</a:t>
            </a:r>
            <a:r>
              <a:rPr kumimoji="0" lang="el-GR" sz="1400" b="1" i="0" u="none" strike="noStrike" cap="none" spc="600" normalizeH="0" baseline="0" dirty="0" smtClean="0">
                <a:ln>
                  <a:noFill/>
                </a:ln>
                <a:solidFill>
                  <a:srgbClr val="FF0000"/>
                </a:solidFill>
                <a:effectLst>
                  <a:outerShdw blurRad="38100" dist="38100" dir="2700000" algn="tl">
                    <a:srgbClr val="000000">
                      <a:alpha val="43137"/>
                    </a:srgbClr>
                  </a:outerShdw>
                </a:effectLst>
                <a:ea typeface="Calibri" pitchFamily="34" charset="0"/>
                <a:cs typeface="Arial" pitchFamily="34" charset="0"/>
              </a:rPr>
              <a:t>Πλήρη</a:t>
            </a:r>
            <a:r>
              <a:rPr kumimoji="0" lang="el-GR" sz="1400" b="1" i="0" u="none" strike="noStrike" cap="none" spc="600" normalizeH="0" dirty="0" smtClean="0">
                <a:ln>
                  <a:noFill/>
                </a:ln>
                <a:solidFill>
                  <a:srgbClr val="FF0000"/>
                </a:solidFill>
                <a:effectLst>
                  <a:outerShdw blurRad="38100" dist="38100" dir="2700000" algn="tl">
                    <a:srgbClr val="000000">
                      <a:alpha val="43137"/>
                    </a:srgbClr>
                  </a:outerShdw>
                </a:effectLst>
                <a:ea typeface="Calibri" pitchFamily="34" charset="0"/>
                <a:cs typeface="Arial" pitchFamily="34" charset="0"/>
              </a:rPr>
              <a:t> άρθρα</a:t>
            </a:r>
            <a:endParaRPr kumimoji="0" lang="el-GR" sz="1400" b="0" i="0" u="none" strike="noStrike" cap="none" spc="600" normalizeH="0" baseline="0" dirty="0" smtClean="0">
              <a:ln>
                <a:noFill/>
              </a:ln>
              <a:solidFill>
                <a:srgbClr val="FF0000"/>
              </a:solidFill>
              <a:effectLst>
                <a:outerShdw blurRad="38100" dist="38100" dir="2700000" algn="tl">
                  <a:srgbClr val="000000">
                    <a:alpha val="43137"/>
                  </a:srgbClr>
                </a:outerShdw>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Arial" pitchFamily="34" charset="0"/>
              </a:rPr>
              <a:t>1</a:t>
            </a:r>
            <a:r>
              <a:rPr kumimoji="0" lang="en-US" sz="1400" b="0" i="0" u="none" strike="noStrike" cap="none" normalizeH="0" baseline="0" dirty="0" smtClean="0">
                <a:ln>
                  <a:noFill/>
                </a:ln>
                <a:solidFill>
                  <a:schemeClr val="tx1"/>
                </a:solidFill>
                <a:effectLst/>
                <a:ea typeface="Calibri" pitchFamily="34" charset="0"/>
                <a:cs typeface="Arial" pitchFamily="34" charset="0"/>
              </a:rPr>
              <a:t>. A Web-based Attempt to Acquire Professional Experience in Pathology: The HIPON Project.  </a:t>
            </a:r>
            <a:r>
              <a:rPr kumimoji="0" lang="en-US" sz="1400" b="0" i="1" u="none" strike="noStrike" cap="none" normalizeH="0" baseline="0" dirty="0" err="1" smtClean="0">
                <a:ln>
                  <a:noFill/>
                </a:ln>
                <a:solidFill>
                  <a:schemeClr val="tx1"/>
                </a:solidFill>
                <a:effectLst>
                  <a:outerShdw blurRad="38100" dist="38100" dir="2700000" algn="tl">
                    <a:srgbClr val="000000">
                      <a:alpha val="43137"/>
                    </a:srgbClr>
                  </a:outerShdw>
                </a:effectLst>
                <a:ea typeface="Calibri" pitchFamily="34" charset="0"/>
                <a:cs typeface="Arial" pitchFamily="34" charset="0"/>
              </a:rPr>
              <a:t>MedEdPublish</a:t>
            </a:r>
            <a:r>
              <a:rPr kumimoji="0" lang="en-US" sz="1400" b="0" i="1" u="none"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Arial" pitchFamily="34" charset="0"/>
              </a:rPr>
              <a:t> 2013</a:t>
            </a:r>
            <a:r>
              <a:rPr kumimoji="0" lang="en-US" sz="1400" b="0" i="1" strike="noStrike" cap="none" normalizeH="0" baseline="0" dirty="0" smtClean="0">
                <a:ln>
                  <a:noFill/>
                </a:ln>
                <a:solidFill>
                  <a:schemeClr val="tx1"/>
                </a:solidFill>
                <a:effectLst/>
                <a:ea typeface="Calibri" pitchFamily="34" charset="0"/>
                <a:cs typeface="Arial" pitchFamily="34" charset="0"/>
              </a:rPr>
              <a:t>,   </a:t>
            </a:r>
            <a:r>
              <a:rPr kumimoji="0" lang="en-US" sz="1400" b="0" i="1" strike="noStrike" cap="none" normalizeH="0" baseline="0" dirty="0" smtClean="0">
                <a:ln>
                  <a:noFill/>
                </a:ln>
                <a:ea typeface="Calibri" pitchFamily="34" charset="0"/>
                <a:cs typeface="Arial" pitchFamily="34" charset="0"/>
              </a:rPr>
              <a:t>www.mededworld.org</a:t>
            </a:r>
            <a:r>
              <a:rPr kumimoji="0" lang="en-US" sz="1400" b="0" i="0" strike="noStrike" cap="none" normalizeH="0" baseline="0" dirty="0" smtClean="0">
                <a:ln>
                  <a:noFill/>
                </a:ln>
                <a:solidFill>
                  <a:schemeClr val="tx1"/>
                </a:solidFill>
                <a:effectLst/>
                <a:ea typeface="Calibri" pitchFamily="34" charset="0"/>
                <a:cs typeface="Times New Roman" pitchFamily="18" charset="0"/>
              </a:rPr>
              <a:t>   </a:t>
            </a:r>
            <a:r>
              <a:rPr kumimoji="0" lang="en-US" sz="1400" b="0" i="0" u="none" strike="noStrike" cap="none" normalizeH="0" baseline="0" dirty="0" smtClean="0">
                <a:ln>
                  <a:noFill/>
                </a:ln>
                <a:solidFill>
                  <a:schemeClr val="tx1"/>
                </a:solidFill>
                <a:effectLst/>
                <a:ea typeface="Calibri" pitchFamily="34" charset="0"/>
                <a:cs typeface="Times New Roman" pitchFamily="18" charset="0"/>
              </a:rPr>
              <a:t>.</a:t>
            </a:r>
            <a:endParaRPr kumimoji="0" lang="el-GR"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Arial" pitchFamily="34" charset="0"/>
              </a:rPr>
              <a:t>2</a:t>
            </a:r>
            <a:r>
              <a:rPr kumimoji="0" lang="en-US" sz="1400" b="0" i="0" u="none" strike="noStrike" cap="none" normalizeH="0" baseline="0" dirty="0" smtClean="0">
                <a:ln>
                  <a:noFill/>
                </a:ln>
                <a:solidFill>
                  <a:schemeClr val="tx1"/>
                </a:solidFill>
                <a:effectLst/>
                <a:ea typeface="Calibri" pitchFamily="34" charset="0"/>
                <a:cs typeface="Arial" pitchFamily="34" charset="0"/>
              </a:rPr>
              <a:t>. HIPON Project: Acquiring Medical Experience through an E-learning Platform. A New Perspective in Pathology Education. </a:t>
            </a:r>
            <a:r>
              <a:rPr kumimoji="0" lang="en-US" sz="1400" b="0" i="1" u="none"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Arial" pitchFamily="34" charset="0"/>
              </a:rPr>
              <a:t>New Perspectives in Science Education. Edition 4, 2015.</a:t>
            </a:r>
            <a:endParaRPr kumimoji="0" lang="el-GR" sz="1400" b="0" i="0" u="none" strike="noStrike" cap="none" normalizeH="0" baseline="0" dirty="0" smtClean="0">
              <a:ln>
                <a:noFill/>
              </a:ln>
              <a:solidFill>
                <a:schemeClr val="tx1"/>
              </a:solidFill>
              <a:effectLst>
                <a:outerShdw blurRad="38100" dist="38100" dir="2700000" algn="tl">
                  <a:srgbClr val="000000">
                    <a:alpha val="43137"/>
                  </a:srgbClr>
                </a:outerShdw>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Arial" pitchFamily="34" charset="0"/>
              </a:rPr>
              <a:t>3</a:t>
            </a:r>
            <a:r>
              <a:rPr kumimoji="0" lang="en-US" sz="1400" b="0" i="0" u="none" strike="noStrike" cap="none" normalizeH="0" baseline="0" dirty="0" smtClean="0">
                <a:ln>
                  <a:noFill/>
                </a:ln>
                <a:solidFill>
                  <a:schemeClr val="tx1"/>
                </a:solidFill>
                <a:effectLst/>
                <a:ea typeface="Calibri" pitchFamily="34" charset="0"/>
                <a:cs typeface="Arial" pitchFamily="34" charset="0"/>
              </a:rPr>
              <a:t>. Learning Authentically through HIPON Platform. </a:t>
            </a:r>
            <a:r>
              <a:rPr kumimoji="0" lang="en-US" sz="1400" b="0" i="1" u="none"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Arial" pitchFamily="34" charset="0"/>
              </a:rPr>
              <a:t>The Future of Education, 2015.</a:t>
            </a:r>
            <a:endParaRPr kumimoji="0" lang="el-GR" sz="1400" b="0" i="0" u="none" strike="noStrike" cap="none" normalizeH="0" baseline="0" dirty="0" smtClean="0">
              <a:ln>
                <a:noFill/>
              </a:ln>
              <a:solidFill>
                <a:schemeClr val="tx1"/>
              </a:solidFill>
              <a:effectLst>
                <a:outerShdw blurRad="38100" dist="38100" dir="2700000" algn="tl">
                  <a:srgbClr val="000000">
                    <a:alpha val="43137"/>
                  </a:srgbClr>
                </a:outerShdw>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Arial" pitchFamily="34" charset="0"/>
              </a:rPr>
              <a:t>4</a:t>
            </a:r>
            <a:r>
              <a:rPr kumimoji="0" lang="en-US" sz="1400" b="0" i="0" u="none" strike="noStrike" cap="none" normalizeH="0" baseline="0" dirty="0" smtClean="0">
                <a:ln>
                  <a:noFill/>
                </a:ln>
                <a:solidFill>
                  <a:schemeClr val="tx1"/>
                </a:solidFill>
                <a:effectLst/>
                <a:ea typeface="Calibri" pitchFamily="34" charset="0"/>
                <a:cs typeface="Arial" pitchFamily="34" charset="0"/>
              </a:rPr>
              <a:t>. Acquiring experience in pathology predominantly from what you see, not from what you read: the HIPON e-learning platform. </a:t>
            </a:r>
            <a:r>
              <a:rPr kumimoji="0" lang="en-US" sz="1400" b="1" i="1" u="none"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Arial" pitchFamily="34" charset="0"/>
              </a:rPr>
              <a:t>Advances in Medical Education and Practice </a:t>
            </a:r>
            <a:r>
              <a:rPr kumimoji="0" lang="en-US" sz="1400" b="1" i="1" u="none" strike="noStrike" cap="none" normalizeH="0" baseline="0" dirty="0" smtClean="0">
                <a:ln>
                  <a:noFill/>
                </a:ln>
                <a:solidFill>
                  <a:schemeClr val="tx1"/>
                </a:solidFill>
                <a:effectLst/>
                <a:ea typeface="Calibri" pitchFamily="34" charset="0"/>
                <a:cs typeface="Arial" pitchFamily="34" charset="0"/>
              </a:rPr>
              <a:t>2015:6, 1-7</a:t>
            </a:r>
            <a:r>
              <a:rPr kumimoji="0" lang="en-US" sz="1400" b="0" i="1" u="none" strike="noStrike" cap="none" normalizeH="0" baseline="0" dirty="0" smtClean="0">
                <a:ln>
                  <a:noFill/>
                </a:ln>
                <a:solidFill>
                  <a:schemeClr val="tx1"/>
                </a:solidFill>
                <a:effectLst/>
                <a:ea typeface="Calibri" pitchFamily="34" charset="0"/>
                <a:cs typeface="Arial" pitchFamily="34" charset="0"/>
              </a:rPr>
              <a:t>. </a:t>
            </a:r>
          </a:p>
          <a:p>
            <a:pPr lvl="0" eaLnBrk="0" fontAlgn="base" hangingPunct="0">
              <a:spcBef>
                <a:spcPct val="0"/>
              </a:spcBef>
              <a:spcAft>
                <a:spcPct val="0"/>
              </a:spcAft>
            </a:pPr>
            <a:r>
              <a:rPr kumimoji="0" lang="en-US" sz="1400" b="1" u="none" strike="noStrike" cap="none" normalizeH="0" baseline="0" dirty="0" smtClean="0">
                <a:ln>
                  <a:noFill/>
                </a:ln>
                <a:solidFill>
                  <a:schemeClr val="tx1"/>
                </a:solidFill>
                <a:effectLst>
                  <a:outerShdw blurRad="38100" dist="38100" dir="2700000" algn="tl">
                    <a:srgbClr val="000000">
                      <a:alpha val="43137"/>
                    </a:srgbClr>
                  </a:outerShdw>
                </a:effectLst>
                <a:cs typeface="Arial" pitchFamily="34" charset="0"/>
              </a:rPr>
              <a:t>5</a:t>
            </a:r>
            <a:r>
              <a:rPr kumimoji="0" lang="en-US" sz="1400" b="0" u="none" strike="noStrike" cap="none" normalizeH="0" baseline="0" dirty="0" smtClean="0">
                <a:ln>
                  <a:noFill/>
                </a:ln>
                <a:solidFill>
                  <a:schemeClr val="tx1"/>
                </a:solidFill>
                <a:effectLst/>
                <a:cs typeface="Arial" pitchFamily="34" charset="0"/>
              </a:rPr>
              <a:t>.</a:t>
            </a:r>
            <a:r>
              <a:rPr lang="en-US" sz="1400" dirty="0" smtClean="0">
                <a:cs typeface="Arial" pitchFamily="34" charset="0"/>
              </a:rPr>
              <a:t> Implementation of Experimental Learning in Pathology: Impact of HIPON Project Concept and Attainment.</a:t>
            </a:r>
            <a:r>
              <a:rPr lang="en-GB" sz="1400" dirty="0" smtClean="0">
                <a:cs typeface="Arial" pitchFamily="34" charset="0"/>
              </a:rPr>
              <a:t> </a:t>
            </a:r>
            <a:r>
              <a:rPr lang="en-GB" sz="1400" i="1" dirty="0" smtClean="0">
                <a:effectLst>
                  <a:outerShdw blurRad="38100" dist="38100" dir="2700000" algn="tl">
                    <a:srgbClr val="000000">
                      <a:alpha val="43137"/>
                    </a:srgbClr>
                  </a:outerShdw>
                </a:effectLst>
                <a:cs typeface="Arial" pitchFamily="34" charset="0"/>
              </a:rPr>
              <a:t>International Archives of Medicine 2015  Vol.8, No 211.</a:t>
            </a:r>
            <a:endParaRPr lang="en-GB" sz="1200" i="1" dirty="0" smtClean="0">
              <a:effectLst>
                <a:outerShdw blurRad="38100" dist="38100" dir="2700000" algn="tl">
                  <a:srgbClr val="000000">
                    <a:alpha val="43137"/>
                  </a:srgbClr>
                </a:outerShdw>
              </a:effectLst>
              <a:cs typeface="Arial" pitchFamily="34" charset="0"/>
            </a:endParaRPr>
          </a:p>
          <a:p>
            <a:pPr lvl="0" eaLnBrk="0" fontAlgn="base" hangingPunct="0">
              <a:spcBef>
                <a:spcPct val="0"/>
              </a:spcBef>
              <a:spcAft>
                <a:spcPct val="0"/>
              </a:spcAft>
            </a:pPr>
            <a:r>
              <a:rPr kumimoji="0" lang="en-US" sz="1400" b="1" i="0" u="none" strike="noStrike" cap="none" spc="600" normalizeH="0" dirty="0" smtClean="0">
                <a:ln>
                  <a:noFill/>
                </a:ln>
                <a:solidFill>
                  <a:srgbClr val="FF0000"/>
                </a:solidFill>
                <a:effectLst/>
                <a:ea typeface="Calibri" pitchFamily="34" charset="0"/>
                <a:cs typeface="Arial" pitchFamily="34" charset="0"/>
              </a:rPr>
              <a:t>-</a:t>
            </a:r>
            <a:r>
              <a:rPr lang="el-GR" sz="1400" b="1" spc="600" dirty="0" smtClean="0">
                <a:solidFill>
                  <a:srgbClr val="FF0000"/>
                </a:solidFill>
                <a:effectLst>
                  <a:outerShdw blurRad="38100" dist="38100" dir="2700000" algn="tl">
                    <a:srgbClr val="000000">
                      <a:alpha val="43137"/>
                    </a:srgbClr>
                  </a:outerShdw>
                </a:effectLst>
                <a:ea typeface="Calibri" pitchFamily="34" charset="0"/>
                <a:cs typeface="Arial" pitchFamily="34" charset="0"/>
              </a:rPr>
              <a:t>Ομιλίες κατόπιν πρόσκλησης</a:t>
            </a:r>
            <a:endParaRPr kumimoji="0" lang="el-GR" sz="1400" b="0" i="0" u="none" strike="noStrike" cap="none" spc="600" normalizeH="0" baseline="0" dirty="0" smtClean="0">
              <a:ln>
                <a:noFill/>
              </a:ln>
              <a:solidFill>
                <a:srgbClr val="FF0000"/>
              </a:solidFill>
              <a:effectLst>
                <a:outerShdw blurRad="38100" dist="38100" dir="2700000" algn="tl">
                  <a:srgbClr val="000000">
                    <a:alpha val="43137"/>
                  </a:srgbClr>
                </a:outerShdw>
              </a:effectLst>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pPr>
            <a:r>
              <a:rPr kumimoji="0" lang="en-US" sz="1200" b="0" i="0" u="none"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Arial" pitchFamily="34" charset="0"/>
              </a:rPr>
              <a:t>25</a:t>
            </a:r>
            <a:r>
              <a:rPr kumimoji="0" lang="en-US" sz="1200" b="0" i="0" u="none" strike="noStrike" cap="none" normalizeH="0" baseline="30000" dirty="0" smtClean="0">
                <a:ln>
                  <a:noFill/>
                </a:ln>
                <a:solidFill>
                  <a:schemeClr val="tx1"/>
                </a:solidFill>
                <a:effectLst>
                  <a:outerShdw blurRad="38100" dist="38100" dir="2700000" algn="tl">
                    <a:srgbClr val="000000">
                      <a:alpha val="43137"/>
                    </a:srgbClr>
                  </a:outerShdw>
                </a:effectLst>
                <a:ea typeface="Calibri" pitchFamily="34" charset="0"/>
                <a:cs typeface="Arial" pitchFamily="34" charset="0"/>
              </a:rPr>
              <a:t>th</a:t>
            </a:r>
            <a:r>
              <a:rPr kumimoji="0" lang="en-US" sz="1200" b="0" i="0" u="none" strike="noStrike" cap="none" normalizeH="0" baseline="0" dirty="0" smtClean="0">
                <a:ln>
                  <a:noFill/>
                </a:ln>
                <a:solidFill>
                  <a:schemeClr val="tx1"/>
                </a:solidFill>
                <a:effectLst/>
                <a:ea typeface="Calibri" pitchFamily="34" charset="0"/>
                <a:cs typeface="Arial" pitchFamily="34" charset="0"/>
              </a:rPr>
              <a:t> European Congress of Pathology, Lisbon 2013.</a:t>
            </a:r>
          </a:p>
          <a:p>
            <a:pPr marL="342900" marR="0" lvl="0" indent="-342900" algn="l" defTabSz="914400" rtl="0" eaLnBrk="0" fontAlgn="base" latinLnBrk="0" hangingPunct="0">
              <a:lnSpc>
                <a:spcPct val="100000"/>
              </a:lnSpc>
              <a:spcBef>
                <a:spcPct val="0"/>
              </a:spcBef>
              <a:spcAft>
                <a:spcPct val="0"/>
              </a:spcAft>
              <a:buClrTx/>
              <a:buSzTx/>
              <a:buFontTx/>
              <a:buAutoNum type="arabicPeriod"/>
              <a:tabLst/>
            </a:pPr>
            <a:r>
              <a:rPr lang="en-US" sz="1200" dirty="0" smtClean="0">
                <a:effectLst>
                  <a:outerShdw blurRad="38100" dist="38100" dir="2700000" algn="tl">
                    <a:srgbClr val="000000">
                      <a:alpha val="43137"/>
                    </a:srgbClr>
                  </a:outerShdw>
                </a:effectLst>
                <a:ea typeface="Calibri" pitchFamily="34" charset="0"/>
                <a:cs typeface="Arial" pitchFamily="34" charset="0"/>
              </a:rPr>
              <a:t>  9</a:t>
            </a:r>
            <a:r>
              <a:rPr lang="en-US" sz="1200" baseline="30000" dirty="0" smtClean="0">
                <a:effectLst>
                  <a:outerShdw blurRad="38100" dist="38100" dir="2700000" algn="tl">
                    <a:srgbClr val="000000">
                      <a:alpha val="43137"/>
                    </a:srgbClr>
                  </a:outerShdw>
                </a:effectLst>
                <a:ea typeface="Calibri" pitchFamily="34" charset="0"/>
                <a:cs typeface="Arial" pitchFamily="34" charset="0"/>
              </a:rPr>
              <a:t>th</a:t>
            </a:r>
            <a:r>
              <a:rPr lang="en-US" sz="1200" dirty="0" smtClean="0">
                <a:ea typeface="Calibri" pitchFamily="34" charset="0"/>
                <a:cs typeface="Arial" pitchFamily="34" charset="0"/>
              </a:rPr>
              <a:t> International Forum of Medical Students and Young Doctors, Athens 2015</a:t>
            </a:r>
            <a:r>
              <a:rPr lang="el-GR" sz="1200" dirty="0" smtClean="0">
                <a:ea typeface="Calibri" pitchFamily="34" charset="0"/>
                <a:cs typeface="Arial" pitchFamily="34" charset="0"/>
              </a:rPr>
              <a:t>.</a:t>
            </a:r>
            <a:endParaRPr kumimoji="0" lang="en-US" sz="1200" b="0" i="0" u="none" strike="noStrike" cap="none" normalizeH="0" baseline="0" dirty="0" smtClean="0">
              <a:ln>
                <a:noFill/>
              </a:ln>
              <a:solidFill>
                <a:schemeClr val="tx1"/>
              </a:solidFill>
              <a:effectLst/>
              <a:ea typeface="Calibri"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Tx/>
              <a:buAutoNum type="arabicPeriod" startAt="3"/>
              <a:tabLst/>
            </a:pPr>
            <a:r>
              <a:rPr kumimoji="0" lang="el-GR" sz="1200" b="0" i="0" u="none"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Arial" pitchFamily="34" charset="0"/>
              </a:rPr>
              <a:t>   </a:t>
            </a:r>
            <a:r>
              <a:rPr kumimoji="0" lang="en-US" sz="1200" b="0" i="0" u="none"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Arial" pitchFamily="34" charset="0"/>
              </a:rPr>
              <a:t>27</a:t>
            </a:r>
            <a:r>
              <a:rPr kumimoji="0" lang="en-US" sz="1200" b="0" i="0" u="none" strike="noStrike" cap="none" normalizeH="0" baseline="30000" dirty="0" smtClean="0">
                <a:ln>
                  <a:noFill/>
                </a:ln>
                <a:solidFill>
                  <a:schemeClr val="tx1"/>
                </a:solidFill>
                <a:effectLst>
                  <a:outerShdw blurRad="38100" dist="38100" dir="2700000" algn="tl">
                    <a:srgbClr val="000000">
                      <a:alpha val="43137"/>
                    </a:srgbClr>
                  </a:outerShdw>
                </a:effectLst>
                <a:ea typeface="Calibri" pitchFamily="34" charset="0"/>
                <a:cs typeface="Arial" pitchFamily="34" charset="0"/>
              </a:rPr>
              <a:t>th</a:t>
            </a:r>
            <a:r>
              <a:rPr kumimoji="0" lang="en-US" sz="1200" b="0" i="0" u="none" strike="noStrike" cap="none" normalizeH="0" baseline="0" dirty="0" smtClean="0">
                <a:ln>
                  <a:noFill/>
                </a:ln>
                <a:solidFill>
                  <a:schemeClr val="tx1"/>
                </a:solidFill>
                <a:effectLst/>
                <a:ea typeface="Calibri" pitchFamily="34" charset="0"/>
                <a:cs typeface="Arial" pitchFamily="34" charset="0"/>
              </a:rPr>
              <a:t> European Congress of Pathology, Belgrade 2015.</a:t>
            </a:r>
            <a:endParaRPr kumimoji="0" lang="el-GR" sz="1200" b="0" i="0" u="none" strike="noStrike" cap="none" normalizeH="0" baseline="0" dirty="0" smtClean="0">
              <a:ln>
                <a:noFill/>
              </a:ln>
              <a:solidFill>
                <a:schemeClr val="tx1"/>
              </a:solidFill>
              <a:effectLst/>
              <a:ea typeface="Calibri"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Tx/>
              <a:buAutoNum type="arabicPeriod" startAt="3"/>
              <a:tabLst/>
            </a:pPr>
            <a:r>
              <a:rPr lang="el-GR" sz="1200" dirty="0" smtClean="0">
                <a:effectLst>
                  <a:outerShdw blurRad="38100" dist="38100" dir="2700000" algn="tl">
                    <a:srgbClr val="000000">
                      <a:alpha val="43137"/>
                    </a:srgbClr>
                  </a:outerShdw>
                </a:effectLst>
                <a:ea typeface="Calibri" pitchFamily="34" charset="0"/>
                <a:cs typeface="Arial" pitchFamily="34" charset="0"/>
              </a:rPr>
              <a:t>   </a:t>
            </a:r>
            <a:r>
              <a:rPr lang="en-US" sz="1200" dirty="0" smtClean="0">
                <a:ea typeface="Calibri" pitchFamily="34" charset="0"/>
                <a:cs typeface="Arial" pitchFamily="34" charset="0"/>
              </a:rPr>
              <a:t>European Association  for Professions in Biomedical Science, </a:t>
            </a:r>
            <a:r>
              <a:rPr lang="en-US" sz="1200" dirty="0" smtClean="0">
                <a:effectLst>
                  <a:outerShdw blurRad="38100" dist="38100" dir="2700000" algn="tl">
                    <a:srgbClr val="000000">
                      <a:alpha val="43137"/>
                    </a:srgbClr>
                  </a:outerShdw>
                </a:effectLst>
                <a:ea typeface="Calibri" pitchFamily="34" charset="0"/>
                <a:cs typeface="Arial" pitchFamily="34" charset="0"/>
              </a:rPr>
              <a:t>Continuous Professional Development Made Easy, </a:t>
            </a:r>
            <a:r>
              <a:rPr lang="en-US" sz="1200" dirty="0" smtClean="0">
                <a:ea typeface="Calibri" pitchFamily="34" charset="0"/>
                <a:cs typeface="Arial" pitchFamily="34" charset="0"/>
              </a:rPr>
              <a:t>Athens 2016</a:t>
            </a:r>
            <a:r>
              <a:rPr lang="el-GR" sz="1200" dirty="0" smtClean="0">
                <a:ea typeface="Calibri" pitchFamily="34" charset="0"/>
                <a:cs typeface="Arial" pitchFamily="34" charset="0"/>
              </a:rPr>
              <a:t>.</a:t>
            </a:r>
            <a:endParaRPr kumimoji="0" lang="el-GR" sz="1200" b="0" i="0" u="none" strike="noStrike" cap="none" normalizeH="0" baseline="0" dirty="0" smtClean="0">
              <a:ln>
                <a:noFill/>
              </a:ln>
              <a:solidFill>
                <a:schemeClr val="tx1"/>
              </a:solidFill>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400" b="1" i="0" u="none" strike="noStrike" cap="none" spc="600" normalizeH="0" baseline="0" dirty="0" smtClean="0">
                <a:ln>
                  <a:noFill/>
                </a:ln>
                <a:solidFill>
                  <a:srgbClr val="FF0000"/>
                </a:solidFill>
                <a:effectLst>
                  <a:outerShdw blurRad="38100" dist="38100" dir="2700000" algn="tl">
                    <a:srgbClr val="000000">
                      <a:alpha val="43137"/>
                    </a:srgbClr>
                  </a:outerShdw>
                </a:effectLst>
                <a:ea typeface="Calibri" pitchFamily="34" charset="0"/>
                <a:cs typeface="Arial" pitchFamily="34" charset="0"/>
              </a:rPr>
              <a:t>-Συμμετοχές</a:t>
            </a:r>
            <a:r>
              <a:rPr kumimoji="0" lang="el-GR" sz="1400" b="1" i="0" u="none" strike="noStrike" cap="none" spc="600" normalizeH="0" dirty="0" smtClean="0">
                <a:ln>
                  <a:noFill/>
                </a:ln>
                <a:solidFill>
                  <a:srgbClr val="FF0000"/>
                </a:solidFill>
                <a:effectLst>
                  <a:outerShdw blurRad="38100" dist="38100" dir="2700000" algn="tl">
                    <a:srgbClr val="000000">
                      <a:alpha val="43137"/>
                    </a:srgbClr>
                  </a:outerShdw>
                </a:effectLst>
                <a:ea typeface="Calibri" pitchFamily="34" charset="0"/>
                <a:cs typeface="Arial" pitchFamily="34" charset="0"/>
              </a:rPr>
              <a:t> – διακρίσεις σε συνέδρια</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Arial" pitchFamily="34" charset="0"/>
              </a:rPr>
              <a:t>1</a:t>
            </a:r>
            <a:r>
              <a:rPr kumimoji="0" lang="en-US" sz="1200" b="0" i="0" u="none" strike="noStrike" cap="none" normalizeH="0" baseline="0" dirty="0" smtClean="0">
                <a:ln>
                  <a:noFill/>
                </a:ln>
                <a:solidFill>
                  <a:schemeClr val="tx1"/>
                </a:solidFill>
                <a:effectLst/>
                <a:ea typeface="Calibri" pitchFamily="34" charset="0"/>
                <a:cs typeface="Arial" pitchFamily="34" charset="0"/>
              </a:rPr>
              <a:t>. 25</a:t>
            </a:r>
            <a:r>
              <a:rPr kumimoji="0" lang="en-US" sz="1200" b="0" i="0" u="none" strike="noStrike" cap="none" normalizeH="0" baseline="30000" dirty="0" smtClean="0">
                <a:ln>
                  <a:noFill/>
                </a:ln>
                <a:solidFill>
                  <a:schemeClr val="tx1"/>
                </a:solidFill>
                <a:effectLst/>
                <a:ea typeface="Calibri" pitchFamily="34" charset="0"/>
                <a:cs typeface="Arial" pitchFamily="34" charset="0"/>
              </a:rPr>
              <a:t>th</a:t>
            </a:r>
            <a:r>
              <a:rPr kumimoji="0" lang="en-US" sz="1200" b="0" i="0" u="none" strike="noStrike" cap="none" normalizeH="0" baseline="0" dirty="0" smtClean="0">
                <a:ln>
                  <a:noFill/>
                </a:ln>
                <a:solidFill>
                  <a:schemeClr val="tx1"/>
                </a:solidFill>
                <a:effectLst/>
                <a:ea typeface="Calibri" pitchFamily="34" charset="0"/>
                <a:cs typeface="Arial" pitchFamily="34" charset="0"/>
              </a:rPr>
              <a:t> European Congress of Pathology, Lisbon  2013. </a:t>
            </a:r>
            <a:r>
              <a:rPr kumimoji="0" lang="el-GR" sz="1200" b="0" i="1" u="none"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Arial" pitchFamily="34" charset="0"/>
              </a:rPr>
              <a:t>Δημοσιευθείσα</a:t>
            </a:r>
            <a:r>
              <a:rPr kumimoji="0" lang="el-GR" sz="1200" b="0" i="1" u="none" strike="noStrike" cap="none" normalizeH="0" dirty="0" smtClean="0">
                <a:ln>
                  <a:noFill/>
                </a:ln>
                <a:solidFill>
                  <a:schemeClr val="tx1"/>
                </a:solidFill>
                <a:effectLst>
                  <a:outerShdw blurRad="38100" dist="38100" dir="2700000" algn="tl">
                    <a:srgbClr val="000000">
                      <a:alpha val="43137"/>
                    </a:srgbClr>
                  </a:outerShdw>
                </a:effectLst>
                <a:ea typeface="Calibri" pitchFamily="34" charset="0"/>
                <a:cs typeface="Arial" pitchFamily="34" charset="0"/>
              </a:rPr>
              <a:t> περίληψη</a:t>
            </a:r>
            <a:r>
              <a:rPr kumimoji="0" lang="en-US" sz="1200" b="0" i="1" u="none" strike="noStrike" cap="none" normalizeH="0" dirty="0" smtClean="0">
                <a:ln>
                  <a:noFill/>
                </a:ln>
                <a:solidFill>
                  <a:schemeClr val="tx1"/>
                </a:solidFill>
                <a:effectLst>
                  <a:outerShdw blurRad="38100" dist="38100" dir="2700000" algn="tl">
                    <a:srgbClr val="000000">
                      <a:alpha val="43137"/>
                    </a:srgbClr>
                  </a:outerShdw>
                </a:effectLst>
                <a:ea typeface="Calibri" pitchFamily="34" charset="0"/>
                <a:cs typeface="Arial" pitchFamily="34" charset="0"/>
              </a:rPr>
              <a:t>:</a:t>
            </a:r>
            <a:r>
              <a:rPr kumimoji="0" lang="en-US" sz="1200" b="0" i="1" u="none"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Arial" pitchFamily="34" charset="0"/>
              </a:rPr>
              <a:t> </a:t>
            </a:r>
            <a:r>
              <a:rPr kumimoji="0" lang="en-US" sz="1200" b="0" i="1" u="none" strike="noStrike" cap="none" normalizeH="0" baseline="0" dirty="0" err="1" smtClean="0">
                <a:ln>
                  <a:noFill/>
                </a:ln>
                <a:solidFill>
                  <a:schemeClr val="tx1"/>
                </a:solidFill>
                <a:effectLst>
                  <a:outerShdw blurRad="38100" dist="38100" dir="2700000" algn="tl">
                    <a:srgbClr val="000000">
                      <a:alpha val="43137"/>
                    </a:srgbClr>
                  </a:outerShdw>
                </a:effectLst>
                <a:ea typeface="Calibri" pitchFamily="34" charset="0"/>
                <a:cs typeface="Arial" pitchFamily="34" charset="0"/>
              </a:rPr>
              <a:t>Virchows</a:t>
            </a:r>
            <a:r>
              <a:rPr kumimoji="0" lang="en-US" sz="1200" b="0" i="1" u="none"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Arial" pitchFamily="34" charset="0"/>
              </a:rPr>
              <a:t> </a:t>
            </a:r>
            <a:r>
              <a:rPr kumimoji="0" lang="en-US" sz="1200" b="0" i="1" u="none" strike="noStrike" cap="none" normalizeH="0" baseline="0" dirty="0" err="1" smtClean="0">
                <a:ln>
                  <a:noFill/>
                </a:ln>
                <a:solidFill>
                  <a:schemeClr val="tx1"/>
                </a:solidFill>
                <a:effectLst>
                  <a:outerShdw blurRad="38100" dist="38100" dir="2700000" algn="tl">
                    <a:srgbClr val="000000">
                      <a:alpha val="43137"/>
                    </a:srgbClr>
                  </a:outerShdw>
                </a:effectLst>
                <a:ea typeface="Calibri" pitchFamily="34" charset="0"/>
                <a:cs typeface="Arial" pitchFamily="34" charset="0"/>
              </a:rPr>
              <a:t>Archiv</a:t>
            </a:r>
            <a:r>
              <a:rPr kumimoji="0" lang="en-US" sz="1200" b="0" i="1" u="none"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Arial" pitchFamily="34" charset="0"/>
              </a:rPr>
              <a:t> The European Journal of Pathology, Vol. 463, No 2: page227.</a:t>
            </a:r>
            <a:endParaRPr kumimoji="0" lang="el-GR" sz="1200" b="0" i="0" u="none" strike="noStrike" cap="none" normalizeH="0" baseline="0" dirty="0" smtClean="0">
              <a:ln>
                <a:noFill/>
              </a:ln>
              <a:solidFill>
                <a:schemeClr val="tx1"/>
              </a:solidFill>
              <a:effectLst>
                <a:outerShdw blurRad="38100" dist="38100" dir="2700000" algn="tl">
                  <a:srgbClr val="000000">
                    <a:alpha val="43137"/>
                  </a:srgbClr>
                </a:outerShdw>
              </a:effectLst>
              <a:cs typeface="Arial" pitchFamily="34" charset="0"/>
            </a:endParaRPr>
          </a:p>
          <a:p>
            <a:pPr lvl="0" eaLnBrk="0" fontAlgn="base" hangingPunct="0">
              <a:spcBef>
                <a:spcPct val="0"/>
              </a:spcBef>
              <a:spcAft>
                <a:spcPct val="0"/>
              </a:spcAft>
            </a:pPr>
            <a:r>
              <a:rPr kumimoji="0" lang="en-US" sz="1200" b="0" i="0" u="none"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Arial" pitchFamily="34" charset="0"/>
              </a:rPr>
              <a:t>2</a:t>
            </a:r>
            <a:r>
              <a:rPr kumimoji="0" lang="en-US" sz="1200" b="0" i="0" u="none" strike="noStrike" cap="none" normalizeH="0" baseline="0" dirty="0" smtClean="0">
                <a:ln>
                  <a:noFill/>
                </a:ln>
                <a:solidFill>
                  <a:schemeClr val="tx1"/>
                </a:solidFill>
                <a:effectLst/>
                <a:ea typeface="Calibri" pitchFamily="34" charset="0"/>
                <a:cs typeface="Arial" pitchFamily="34" charset="0"/>
              </a:rPr>
              <a:t>. 26</a:t>
            </a:r>
            <a:r>
              <a:rPr kumimoji="0" lang="en-US" sz="1200" b="0" i="0" u="none" strike="noStrike" cap="none" normalizeH="0" baseline="30000" dirty="0" smtClean="0">
                <a:ln>
                  <a:noFill/>
                </a:ln>
                <a:solidFill>
                  <a:schemeClr val="tx1"/>
                </a:solidFill>
                <a:effectLst/>
                <a:ea typeface="Calibri" pitchFamily="34" charset="0"/>
                <a:cs typeface="Arial" pitchFamily="34" charset="0"/>
              </a:rPr>
              <a:t>th</a:t>
            </a:r>
            <a:r>
              <a:rPr kumimoji="0" lang="en-US" sz="1200" b="0" i="0" u="none" strike="noStrike" cap="none" normalizeH="0" baseline="0" dirty="0" smtClean="0">
                <a:ln>
                  <a:noFill/>
                </a:ln>
                <a:solidFill>
                  <a:schemeClr val="tx1"/>
                </a:solidFill>
                <a:effectLst/>
                <a:ea typeface="Calibri" pitchFamily="34" charset="0"/>
                <a:cs typeface="Arial" pitchFamily="34" charset="0"/>
              </a:rPr>
              <a:t> European Congress of Pathology, London 2014. </a:t>
            </a:r>
            <a:r>
              <a:rPr lang="el-GR" sz="1200" i="1" dirty="0" smtClean="0">
                <a:effectLst>
                  <a:outerShdw blurRad="38100" dist="38100" dir="2700000" algn="tl">
                    <a:srgbClr val="000000">
                      <a:alpha val="43137"/>
                    </a:srgbClr>
                  </a:outerShdw>
                </a:effectLst>
                <a:ea typeface="Calibri" pitchFamily="34" charset="0"/>
                <a:cs typeface="Arial" pitchFamily="34" charset="0"/>
              </a:rPr>
              <a:t>Δημοσιευθείσα περίληψη</a:t>
            </a:r>
            <a:r>
              <a:rPr lang="en-US" sz="1200" i="1" dirty="0" smtClean="0">
                <a:effectLst>
                  <a:outerShdw blurRad="38100" dist="38100" dir="2700000" algn="tl">
                    <a:srgbClr val="000000">
                      <a:alpha val="43137"/>
                    </a:srgbClr>
                  </a:outerShdw>
                </a:effectLst>
                <a:ea typeface="Calibri" pitchFamily="34" charset="0"/>
                <a:cs typeface="Arial" pitchFamily="34" charset="0"/>
              </a:rPr>
              <a:t>: </a:t>
            </a:r>
            <a:r>
              <a:rPr kumimoji="0" lang="en-US" sz="1200" b="0" i="1" u="none" strike="noStrike" cap="none" normalizeH="0" baseline="0" dirty="0" err="1" smtClean="0">
                <a:ln>
                  <a:noFill/>
                </a:ln>
                <a:solidFill>
                  <a:schemeClr val="tx1"/>
                </a:solidFill>
                <a:effectLst>
                  <a:outerShdw blurRad="38100" dist="38100" dir="2700000" algn="tl">
                    <a:srgbClr val="000000">
                      <a:alpha val="43137"/>
                    </a:srgbClr>
                  </a:outerShdw>
                </a:effectLst>
                <a:ea typeface="Calibri" pitchFamily="34" charset="0"/>
                <a:cs typeface="Arial" pitchFamily="34" charset="0"/>
              </a:rPr>
              <a:t>Virchows</a:t>
            </a:r>
            <a:r>
              <a:rPr kumimoji="0" lang="en-US" sz="1200" b="0" i="1" u="none"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Arial" pitchFamily="34" charset="0"/>
              </a:rPr>
              <a:t> </a:t>
            </a:r>
            <a:r>
              <a:rPr kumimoji="0" lang="en-US" sz="1200" b="0" i="1" u="none" strike="noStrike" cap="none" normalizeH="0" baseline="0" dirty="0" err="1" smtClean="0">
                <a:ln>
                  <a:noFill/>
                </a:ln>
                <a:solidFill>
                  <a:schemeClr val="tx1"/>
                </a:solidFill>
                <a:effectLst>
                  <a:outerShdw blurRad="38100" dist="38100" dir="2700000" algn="tl">
                    <a:srgbClr val="000000">
                      <a:alpha val="43137"/>
                    </a:srgbClr>
                  </a:outerShdw>
                </a:effectLst>
                <a:ea typeface="Calibri" pitchFamily="34" charset="0"/>
                <a:cs typeface="Arial" pitchFamily="34" charset="0"/>
              </a:rPr>
              <a:t>Archiv</a:t>
            </a:r>
            <a:r>
              <a:rPr kumimoji="0" lang="en-US" sz="1200" b="0" i="1" u="none"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Arial" pitchFamily="34" charset="0"/>
              </a:rPr>
              <a:t> The European Journal of Pathology, Vol. 465, Suppl.1: pageS286.</a:t>
            </a:r>
            <a:endParaRPr kumimoji="0" lang="el-GR" sz="1200" b="0" i="0" u="none" strike="noStrike" cap="none" normalizeH="0" baseline="0" dirty="0" smtClean="0">
              <a:ln>
                <a:noFill/>
              </a:ln>
              <a:solidFill>
                <a:schemeClr val="tx1"/>
              </a:solidFill>
              <a:effectLst>
                <a:outerShdw blurRad="38100" dist="38100" dir="2700000" algn="tl">
                  <a:srgbClr val="000000">
                    <a:alpha val="43137"/>
                  </a:srgbClr>
                </a:outerShdw>
              </a:effectLst>
              <a:cs typeface="Arial" pitchFamily="34" charset="0"/>
            </a:endParaRPr>
          </a:p>
          <a:p>
            <a:pPr lvl="0" eaLnBrk="0" fontAlgn="base" hangingPunct="0">
              <a:spcBef>
                <a:spcPct val="0"/>
              </a:spcBef>
              <a:spcAft>
                <a:spcPct val="0"/>
              </a:spcAft>
            </a:pPr>
            <a:r>
              <a:rPr kumimoji="0" lang="en-US" sz="1200" b="0" i="0" u="none"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Arial" pitchFamily="34" charset="0"/>
              </a:rPr>
              <a:t>3</a:t>
            </a:r>
            <a:r>
              <a:rPr kumimoji="0" lang="en-US" sz="1200" b="0" i="0" u="none" strike="noStrike" cap="none" normalizeH="0" baseline="0" dirty="0" smtClean="0">
                <a:ln>
                  <a:noFill/>
                </a:ln>
                <a:solidFill>
                  <a:schemeClr val="tx1"/>
                </a:solidFill>
                <a:effectLst/>
                <a:ea typeface="Calibri" pitchFamily="34" charset="0"/>
                <a:cs typeface="Arial" pitchFamily="34" charset="0"/>
              </a:rPr>
              <a:t>. 38</a:t>
            </a:r>
            <a:r>
              <a:rPr kumimoji="0" lang="en-US" sz="1200" b="0" i="0" u="none" strike="noStrike" cap="none" normalizeH="0" baseline="30000" dirty="0" smtClean="0">
                <a:ln>
                  <a:noFill/>
                </a:ln>
                <a:solidFill>
                  <a:schemeClr val="tx1"/>
                </a:solidFill>
                <a:effectLst/>
                <a:ea typeface="Calibri" pitchFamily="34" charset="0"/>
                <a:cs typeface="Arial" pitchFamily="34" charset="0"/>
              </a:rPr>
              <a:t>th</a:t>
            </a:r>
            <a:r>
              <a:rPr kumimoji="0" lang="en-US" sz="1200" b="0" i="0" u="none" strike="noStrike" cap="none" normalizeH="0" baseline="0" dirty="0" smtClean="0">
                <a:ln>
                  <a:noFill/>
                </a:ln>
                <a:solidFill>
                  <a:schemeClr val="tx1"/>
                </a:solidFill>
                <a:effectLst/>
                <a:ea typeface="Calibri" pitchFamily="34" charset="0"/>
                <a:cs typeface="Arial" pitchFamily="34" charset="0"/>
              </a:rPr>
              <a:t> European Congress of </a:t>
            </a:r>
            <a:r>
              <a:rPr kumimoji="0" lang="en-US" sz="1200" b="0" i="0" u="none" strike="noStrike" cap="none" normalizeH="0" baseline="0" dirty="0" err="1" smtClean="0">
                <a:ln>
                  <a:noFill/>
                </a:ln>
                <a:solidFill>
                  <a:schemeClr val="tx1"/>
                </a:solidFill>
                <a:effectLst/>
                <a:ea typeface="Calibri" pitchFamily="34" charset="0"/>
                <a:cs typeface="Arial" pitchFamily="34" charset="0"/>
              </a:rPr>
              <a:t>Cytopathology</a:t>
            </a:r>
            <a:r>
              <a:rPr kumimoji="0" lang="en-US" sz="1200" b="0" i="0" u="none" strike="noStrike" cap="none" normalizeH="0" baseline="0" dirty="0" smtClean="0">
                <a:ln>
                  <a:noFill/>
                </a:ln>
                <a:solidFill>
                  <a:schemeClr val="tx1"/>
                </a:solidFill>
                <a:effectLst/>
                <a:ea typeface="Calibri" pitchFamily="34" charset="0"/>
                <a:cs typeface="Arial" pitchFamily="34" charset="0"/>
              </a:rPr>
              <a:t>, Geneva, 2014.</a:t>
            </a:r>
            <a:r>
              <a:rPr lang="el-GR" sz="1200" i="1" dirty="0" smtClean="0">
                <a:effectLst>
                  <a:outerShdw blurRad="38100" dist="38100" dir="2700000" algn="tl">
                    <a:srgbClr val="000000">
                      <a:alpha val="43137"/>
                    </a:srgbClr>
                  </a:outerShdw>
                </a:effectLst>
                <a:ea typeface="Calibri" pitchFamily="34" charset="0"/>
                <a:cs typeface="Arial" pitchFamily="34" charset="0"/>
              </a:rPr>
              <a:t> Δημοσιευθείσα περίληψη</a:t>
            </a:r>
            <a:r>
              <a:rPr lang="en-US" sz="1200" i="1" dirty="0" smtClean="0">
                <a:effectLst>
                  <a:outerShdw blurRad="38100" dist="38100" dir="2700000" algn="tl">
                    <a:srgbClr val="000000">
                      <a:alpha val="43137"/>
                    </a:srgbClr>
                  </a:outerShdw>
                </a:effectLst>
                <a:ea typeface="Calibri" pitchFamily="34" charset="0"/>
                <a:cs typeface="Arial" pitchFamily="34" charset="0"/>
              </a:rPr>
              <a:t>: </a:t>
            </a:r>
            <a:r>
              <a:rPr kumimoji="0" lang="en-US" sz="1200" b="0" i="1" u="none"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Arial" pitchFamily="34" charset="0"/>
              </a:rPr>
              <a:t>(Journal of ) </a:t>
            </a:r>
            <a:r>
              <a:rPr kumimoji="0" lang="en-US" sz="1200" b="0" i="1" u="none" strike="noStrike" cap="none" normalizeH="0" baseline="0" dirty="0" err="1" smtClean="0">
                <a:ln>
                  <a:noFill/>
                </a:ln>
                <a:solidFill>
                  <a:schemeClr val="tx1"/>
                </a:solidFill>
                <a:effectLst>
                  <a:outerShdw blurRad="38100" dist="38100" dir="2700000" algn="tl">
                    <a:srgbClr val="000000">
                      <a:alpha val="43137"/>
                    </a:srgbClr>
                  </a:outerShdw>
                </a:effectLst>
                <a:ea typeface="Calibri" pitchFamily="34" charset="0"/>
                <a:cs typeface="Arial" pitchFamily="34" charset="0"/>
              </a:rPr>
              <a:t>Cytopathology</a:t>
            </a:r>
            <a:r>
              <a:rPr kumimoji="0" lang="en-US" sz="1200" b="0" i="1" u="none"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Arial" pitchFamily="34" charset="0"/>
              </a:rPr>
              <a:t>, Vol. 25,Suppl.1,22-78.</a:t>
            </a:r>
            <a:endParaRPr kumimoji="0" lang="el-GR" sz="1200" b="0" i="0" u="none" strike="noStrike" cap="none" normalizeH="0" baseline="0" dirty="0" smtClean="0">
              <a:ln>
                <a:noFill/>
              </a:ln>
              <a:solidFill>
                <a:schemeClr val="tx1"/>
              </a:solidFill>
              <a:effectLst>
                <a:outerShdw blurRad="38100" dist="38100" dir="2700000" algn="tl">
                  <a:srgbClr val="000000">
                    <a:alpha val="43137"/>
                  </a:srgbClr>
                </a:outerShdw>
              </a:effectLst>
              <a:cs typeface="Arial" pitchFamily="34" charset="0"/>
            </a:endParaRPr>
          </a:p>
          <a:p>
            <a:pPr lvl="0" eaLnBrk="0" fontAlgn="base" hangingPunct="0">
              <a:spcBef>
                <a:spcPct val="0"/>
              </a:spcBef>
              <a:spcAft>
                <a:spcPct val="0"/>
              </a:spcAft>
            </a:pPr>
            <a:r>
              <a:rPr kumimoji="0" lang="en-US" sz="1200" b="0" i="0" u="none"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Arial" pitchFamily="34" charset="0"/>
              </a:rPr>
              <a:t>4</a:t>
            </a:r>
            <a:r>
              <a:rPr kumimoji="0" lang="en-US" sz="1200" b="0" i="0" u="none" strike="noStrike" cap="none" normalizeH="0" baseline="0" dirty="0" smtClean="0">
                <a:ln>
                  <a:noFill/>
                </a:ln>
                <a:solidFill>
                  <a:schemeClr val="tx1"/>
                </a:solidFill>
                <a:effectLst/>
                <a:ea typeface="Calibri" pitchFamily="34" charset="0"/>
                <a:cs typeface="Arial" pitchFamily="34" charset="0"/>
              </a:rPr>
              <a:t>. 30</a:t>
            </a:r>
            <a:r>
              <a:rPr kumimoji="0" lang="en-US" sz="1200" b="0" i="0" u="none" strike="noStrike" cap="none" normalizeH="0" baseline="30000" dirty="0" smtClean="0">
                <a:ln>
                  <a:noFill/>
                </a:ln>
                <a:solidFill>
                  <a:schemeClr val="tx1"/>
                </a:solidFill>
                <a:effectLst/>
                <a:ea typeface="Calibri" pitchFamily="34" charset="0"/>
                <a:cs typeface="Arial" pitchFamily="34" charset="0"/>
              </a:rPr>
              <a:t>th</a:t>
            </a:r>
            <a:r>
              <a:rPr kumimoji="0" lang="en-US" sz="1200" b="0" i="0" u="none" strike="noStrike" cap="none" normalizeH="0" baseline="0" dirty="0" smtClean="0">
                <a:ln>
                  <a:noFill/>
                </a:ln>
                <a:solidFill>
                  <a:schemeClr val="tx1"/>
                </a:solidFill>
                <a:effectLst/>
                <a:ea typeface="Calibri" pitchFamily="34" charset="0"/>
                <a:cs typeface="Arial" pitchFamily="34" charset="0"/>
              </a:rPr>
              <a:t> Congress of the International Academy of Pathology, Bangkok</a:t>
            </a:r>
            <a:r>
              <a:rPr kumimoji="0" lang="en-US" sz="1200" b="0" i="1" u="none" strike="noStrike" cap="none" normalizeH="0" baseline="0" dirty="0" smtClean="0">
                <a:ln>
                  <a:noFill/>
                </a:ln>
                <a:solidFill>
                  <a:schemeClr val="tx1"/>
                </a:solidFill>
                <a:effectLst/>
                <a:ea typeface="Calibri" pitchFamily="34" charset="0"/>
                <a:cs typeface="Arial" pitchFamily="34" charset="0"/>
              </a:rPr>
              <a:t> </a:t>
            </a:r>
            <a:r>
              <a:rPr kumimoji="0" lang="en-US" sz="1200" b="0" i="0" u="none" strike="noStrike" cap="none" normalizeH="0" baseline="0" dirty="0" smtClean="0">
                <a:ln>
                  <a:noFill/>
                </a:ln>
                <a:solidFill>
                  <a:schemeClr val="tx1"/>
                </a:solidFill>
                <a:effectLst/>
                <a:ea typeface="Calibri" pitchFamily="34" charset="0"/>
                <a:cs typeface="Arial" pitchFamily="34" charset="0"/>
              </a:rPr>
              <a:t>2014</a:t>
            </a:r>
            <a:r>
              <a:rPr kumimoji="0" lang="en-US" sz="1200" b="0" i="1" u="none" strike="noStrike" cap="none" normalizeH="0" baseline="0" dirty="0" smtClean="0">
                <a:ln>
                  <a:noFill/>
                </a:ln>
                <a:solidFill>
                  <a:schemeClr val="tx1"/>
                </a:solidFill>
                <a:effectLst/>
                <a:ea typeface="Calibri" pitchFamily="34" charset="0"/>
                <a:cs typeface="Arial" pitchFamily="34" charset="0"/>
              </a:rPr>
              <a:t>.</a:t>
            </a:r>
            <a:r>
              <a:rPr kumimoji="0" lang="en-US" sz="1200" b="0" i="0" u="none" strike="noStrike" cap="none" normalizeH="0" baseline="0" dirty="0" smtClean="0">
                <a:ln>
                  <a:noFill/>
                </a:ln>
                <a:solidFill>
                  <a:schemeClr val="tx1"/>
                </a:solidFill>
                <a:effectLst/>
                <a:ea typeface="Calibri" pitchFamily="34" charset="0"/>
                <a:cs typeface="Arial" pitchFamily="34" charset="0"/>
              </a:rPr>
              <a:t> </a:t>
            </a:r>
            <a:r>
              <a:rPr kumimoji="0" lang="el-GR" sz="1200" b="0" i="0" u="none" strike="noStrike" cap="none" normalizeH="0" baseline="0" dirty="0" smtClean="0">
                <a:ln>
                  <a:noFill/>
                </a:ln>
                <a:solidFill>
                  <a:schemeClr val="tx1"/>
                </a:solidFill>
                <a:effectLst/>
                <a:ea typeface="Calibri" pitchFamily="34" charset="0"/>
                <a:cs typeface="Arial" pitchFamily="34" charset="0"/>
              </a:rPr>
              <a:t>Α</a:t>
            </a:r>
            <a:r>
              <a:rPr lang="el-GR" sz="1200" dirty="0" smtClean="0">
                <a:ea typeface="Calibri" pitchFamily="34" charset="0"/>
                <a:cs typeface="Arial" pitchFamily="34" charset="0"/>
              </a:rPr>
              <a:t>ναρτημένη  ανακοίνωση </a:t>
            </a:r>
            <a:r>
              <a:rPr lang="el-GR" sz="1200" b="1" dirty="0" smtClean="0">
                <a:ea typeface="Calibri" pitchFamily="34" charset="0"/>
                <a:cs typeface="Arial" pitchFamily="34" charset="0"/>
              </a:rPr>
              <a:t>επιλεγείσα </a:t>
            </a:r>
            <a:r>
              <a:rPr lang="el-GR" sz="1200" dirty="0" smtClean="0">
                <a:ea typeface="Calibri" pitchFamily="34" charset="0"/>
                <a:cs typeface="Arial" pitchFamily="34" charset="0"/>
              </a:rPr>
              <a:t>από την Επιστημονική Επιτροπή  ανάμεσα στις </a:t>
            </a:r>
            <a:r>
              <a:rPr lang="el-GR" sz="1200" dirty="0" smtClean="0">
                <a:effectLst>
                  <a:outerShdw blurRad="38100" dist="38100" dir="2700000" algn="tl">
                    <a:srgbClr val="000000">
                      <a:alpha val="43137"/>
                    </a:srgbClr>
                  </a:outerShdw>
                </a:effectLst>
                <a:ea typeface="Calibri" pitchFamily="34" charset="0"/>
                <a:cs typeface="Arial" pitchFamily="34" charset="0"/>
              </a:rPr>
              <a:t>17  από  τις 400 </a:t>
            </a:r>
            <a:r>
              <a:rPr lang="en-US" sz="1200" dirty="0" smtClean="0">
                <a:effectLst>
                  <a:outerShdw blurRad="38100" dist="38100" dir="2700000" algn="tl">
                    <a:srgbClr val="000000">
                      <a:alpha val="43137"/>
                    </a:srgbClr>
                  </a:outerShdw>
                </a:effectLst>
                <a:ea typeface="Calibri" pitchFamily="34" charset="0"/>
                <a:cs typeface="Arial" pitchFamily="34" charset="0"/>
              </a:rPr>
              <a:t> </a:t>
            </a:r>
            <a:r>
              <a:rPr lang="el-GR" sz="1200" dirty="0" smtClean="0">
                <a:ea typeface="Calibri" pitchFamily="34" charset="0"/>
                <a:cs typeface="Arial" pitchFamily="34" charset="0"/>
              </a:rPr>
              <a:t>αναρτημένες ανακοινώσεις  που παρουσιάστηκαν </a:t>
            </a:r>
            <a:r>
              <a:rPr lang="el-GR" sz="1200" i="1" dirty="0" smtClean="0">
                <a:ea typeface="Calibri" pitchFamily="34" charset="0"/>
                <a:cs typeface="Arial" pitchFamily="34" charset="0"/>
              </a:rPr>
              <a:t>και</a:t>
            </a:r>
            <a:r>
              <a:rPr lang="el-GR" sz="1200" dirty="0" smtClean="0">
                <a:ea typeface="Calibri" pitchFamily="34" charset="0"/>
                <a:cs typeface="Arial" pitchFamily="34" charset="0"/>
              </a:rPr>
              <a:t> προφορικά σε </a:t>
            </a:r>
            <a:r>
              <a:rPr lang="el-GR" sz="1200" dirty="0" smtClean="0">
                <a:effectLst>
                  <a:outerShdw blurRad="38100" dist="38100" dir="2700000" algn="tl">
                    <a:srgbClr val="000000">
                      <a:alpha val="43137"/>
                    </a:srgbClr>
                  </a:outerShdw>
                </a:effectLst>
                <a:ea typeface="Calibri" pitchFamily="34" charset="0"/>
                <a:cs typeface="Arial" pitchFamily="34" charset="0"/>
              </a:rPr>
              <a:t>ειδική συνεδρία</a:t>
            </a:r>
            <a:r>
              <a:rPr lang="en-US" sz="1200" dirty="0" smtClean="0">
                <a:ea typeface="Calibri" pitchFamily="34" charset="0"/>
                <a:cs typeface="Arial" pitchFamily="34" charset="0"/>
              </a:rPr>
              <a:t>. </a:t>
            </a:r>
            <a:r>
              <a:rPr lang="el-GR" sz="1200" i="1" dirty="0" smtClean="0">
                <a:effectLst>
                  <a:outerShdw blurRad="38100" dist="38100" dir="2700000" algn="tl">
                    <a:srgbClr val="000000">
                      <a:alpha val="43137"/>
                    </a:srgbClr>
                  </a:outerShdw>
                </a:effectLst>
                <a:ea typeface="Calibri" pitchFamily="34" charset="0"/>
                <a:cs typeface="Arial" pitchFamily="34" charset="0"/>
              </a:rPr>
              <a:t>Δημοσιευθείσα περίληψη</a:t>
            </a:r>
            <a:r>
              <a:rPr lang="en-US" sz="1200" i="1" dirty="0" smtClean="0">
                <a:effectLst>
                  <a:outerShdw blurRad="38100" dist="38100" dir="2700000" algn="tl">
                    <a:srgbClr val="000000">
                      <a:alpha val="43137"/>
                    </a:srgbClr>
                  </a:outerShdw>
                </a:effectLst>
                <a:ea typeface="Calibri" pitchFamily="34" charset="0"/>
                <a:cs typeface="Arial" pitchFamily="34" charset="0"/>
              </a:rPr>
              <a:t>: </a:t>
            </a:r>
            <a:r>
              <a:rPr kumimoji="0" lang="en-US" sz="1200" b="0" i="1" u="none"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Arial" pitchFamily="34" charset="0"/>
              </a:rPr>
              <a:t>Pathology Vol. 46, S2: page S124.</a:t>
            </a:r>
            <a:endParaRPr kumimoji="0" lang="el-GR" sz="1200" b="0" i="0" u="none" strike="noStrike" cap="none" normalizeH="0" baseline="0" dirty="0" smtClean="0">
              <a:ln>
                <a:noFill/>
              </a:ln>
              <a:solidFill>
                <a:schemeClr val="tx1"/>
              </a:solidFill>
              <a:effectLst>
                <a:outerShdw blurRad="38100" dist="38100" dir="2700000" algn="tl">
                  <a:srgbClr val="000000">
                    <a:alpha val="43137"/>
                  </a:srgbClr>
                </a:outerShdw>
              </a:effectLst>
              <a:cs typeface="Arial" pitchFamily="34" charset="0"/>
            </a:endParaRPr>
          </a:p>
          <a:p>
            <a:pPr lvl="0" eaLnBrk="0" fontAlgn="base" hangingPunct="0">
              <a:spcBef>
                <a:spcPct val="0"/>
              </a:spcBef>
              <a:spcAft>
                <a:spcPct val="0"/>
              </a:spcAft>
            </a:pPr>
            <a:r>
              <a:rPr kumimoji="0" lang="en-US" sz="1200" b="0" i="0" u="none"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Arial" pitchFamily="34" charset="0"/>
              </a:rPr>
              <a:t>5</a:t>
            </a:r>
            <a:r>
              <a:rPr kumimoji="0" lang="en-US" sz="1200" b="0" i="1" u="none" strike="noStrike" cap="none" normalizeH="0" baseline="0" dirty="0" smtClean="0">
                <a:ln>
                  <a:noFill/>
                </a:ln>
                <a:solidFill>
                  <a:schemeClr val="tx1"/>
                </a:solidFill>
                <a:effectLst/>
                <a:ea typeface="Calibri" pitchFamily="34" charset="0"/>
                <a:cs typeface="Arial" pitchFamily="34" charset="0"/>
              </a:rPr>
              <a:t>.</a:t>
            </a:r>
            <a:r>
              <a:rPr kumimoji="0" lang="en-US" sz="1200" b="0" i="0" u="none" strike="noStrike" cap="none" normalizeH="0" baseline="0" dirty="0" smtClean="0">
                <a:ln>
                  <a:noFill/>
                </a:ln>
                <a:solidFill>
                  <a:schemeClr val="tx1"/>
                </a:solidFill>
                <a:effectLst/>
                <a:ea typeface="Calibri" pitchFamily="34" charset="0"/>
                <a:cs typeface="Arial" pitchFamily="34" charset="0"/>
              </a:rPr>
              <a:t> 39</a:t>
            </a:r>
            <a:r>
              <a:rPr kumimoji="0" lang="en-US" sz="1200" b="0" i="0" u="none" strike="noStrike" cap="none" normalizeH="0" baseline="30000" dirty="0" smtClean="0">
                <a:ln>
                  <a:noFill/>
                </a:ln>
                <a:solidFill>
                  <a:schemeClr val="tx1"/>
                </a:solidFill>
                <a:effectLst/>
                <a:ea typeface="Calibri" pitchFamily="34" charset="0"/>
                <a:cs typeface="Arial" pitchFamily="34" charset="0"/>
              </a:rPr>
              <a:t>th</a:t>
            </a:r>
            <a:r>
              <a:rPr kumimoji="0" lang="en-US" sz="1200" b="0" i="0" u="none" strike="noStrike" cap="none" normalizeH="0" baseline="0" dirty="0" smtClean="0">
                <a:ln>
                  <a:noFill/>
                </a:ln>
                <a:solidFill>
                  <a:schemeClr val="tx1"/>
                </a:solidFill>
                <a:effectLst/>
                <a:ea typeface="Calibri" pitchFamily="34" charset="0"/>
                <a:cs typeface="Arial" pitchFamily="34" charset="0"/>
              </a:rPr>
              <a:t> European Congress of </a:t>
            </a:r>
            <a:r>
              <a:rPr kumimoji="0" lang="en-US" sz="1200" b="0" i="0" u="none" strike="noStrike" cap="none" normalizeH="0" baseline="0" dirty="0" err="1" smtClean="0">
                <a:ln>
                  <a:noFill/>
                </a:ln>
                <a:solidFill>
                  <a:schemeClr val="tx1"/>
                </a:solidFill>
                <a:effectLst/>
                <a:ea typeface="Calibri" pitchFamily="34" charset="0"/>
                <a:cs typeface="Arial" pitchFamily="34" charset="0"/>
              </a:rPr>
              <a:t>Cytopathology</a:t>
            </a:r>
            <a:r>
              <a:rPr kumimoji="0" lang="en-US" sz="1200" b="0" i="0" u="none" strike="noStrike" cap="none" normalizeH="0" baseline="0" dirty="0" smtClean="0">
                <a:ln>
                  <a:noFill/>
                </a:ln>
                <a:solidFill>
                  <a:schemeClr val="tx1"/>
                </a:solidFill>
                <a:effectLst/>
                <a:ea typeface="Calibri" pitchFamily="34" charset="0"/>
                <a:cs typeface="Arial" pitchFamily="34" charset="0"/>
              </a:rPr>
              <a:t>, Milan, 2015.</a:t>
            </a:r>
            <a:r>
              <a:rPr kumimoji="0" lang="en-US" sz="1200" b="0" i="1" u="none" strike="noStrike" cap="none" normalizeH="0" baseline="0" dirty="0" smtClean="0">
                <a:ln>
                  <a:noFill/>
                </a:ln>
                <a:solidFill>
                  <a:schemeClr val="tx1"/>
                </a:solidFill>
                <a:effectLst/>
                <a:ea typeface="Calibri" pitchFamily="34" charset="0"/>
                <a:cs typeface="Arial" pitchFamily="34" charset="0"/>
              </a:rPr>
              <a:t> </a:t>
            </a:r>
            <a:r>
              <a:rPr lang="el-GR" sz="1200" i="1" dirty="0" smtClean="0">
                <a:effectLst>
                  <a:outerShdw blurRad="38100" dist="38100" dir="2700000" algn="tl">
                    <a:srgbClr val="000000">
                      <a:alpha val="43137"/>
                    </a:srgbClr>
                  </a:outerShdw>
                </a:effectLst>
                <a:ea typeface="Calibri" pitchFamily="34" charset="0"/>
                <a:cs typeface="Arial" pitchFamily="34" charset="0"/>
              </a:rPr>
              <a:t>Δημοσιευθείσα περίληψη</a:t>
            </a:r>
            <a:r>
              <a:rPr lang="en-US" sz="1200" i="1" dirty="0" smtClean="0">
                <a:effectLst>
                  <a:outerShdw blurRad="38100" dist="38100" dir="2700000" algn="tl">
                    <a:srgbClr val="000000">
                      <a:alpha val="43137"/>
                    </a:srgbClr>
                  </a:outerShdw>
                </a:effectLst>
                <a:ea typeface="Calibri" pitchFamily="34" charset="0"/>
                <a:cs typeface="Arial" pitchFamily="34" charset="0"/>
              </a:rPr>
              <a:t>: </a:t>
            </a:r>
            <a:r>
              <a:rPr kumimoji="0" lang="en-US" sz="1200" b="0" i="1" u="none" strike="noStrike" cap="none" normalizeH="0" baseline="0" dirty="0" err="1" smtClean="0">
                <a:ln>
                  <a:noFill/>
                </a:ln>
                <a:solidFill>
                  <a:schemeClr val="tx1"/>
                </a:solidFill>
                <a:effectLst>
                  <a:outerShdw blurRad="38100" dist="38100" dir="2700000" algn="tl">
                    <a:srgbClr val="000000">
                      <a:alpha val="43137"/>
                    </a:srgbClr>
                  </a:outerShdw>
                </a:effectLst>
                <a:ea typeface="Calibri" pitchFamily="34" charset="0"/>
                <a:cs typeface="Arial" pitchFamily="34" charset="0"/>
              </a:rPr>
              <a:t>Cytopathology</a:t>
            </a:r>
            <a:r>
              <a:rPr lang="en-US" sz="1200" i="1" dirty="0" smtClean="0">
                <a:effectLst>
                  <a:outerShdw blurRad="38100" dist="38100" dir="2700000" algn="tl">
                    <a:srgbClr val="000000">
                      <a:alpha val="43137"/>
                    </a:srgbClr>
                  </a:outerShdw>
                </a:effectLst>
                <a:ea typeface="Calibri" pitchFamily="34" charset="0"/>
                <a:cs typeface="Arial" pitchFamily="34" charset="0"/>
              </a:rPr>
              <a:t> Vol. 26, Suppl.1, 38-62.</a:t>
            </a:r>
            <a:endParaRPr kumimoji="0" lang="en-US" sz="1200" b="0" i="1" u="none" strike="noStrike" cap="none" normalizeH="0" baseline="0" dirty="0" smtClean="0">
              <a:ln>
                <a:noFill/>
              </a:ln>
              <a:solidFill>
                <a:schemeClr val="tx1"/>
              </a:solidFill>
              <a:effectLst>
                <a:outerShdw blurRad="38100" dist="38100" dir="2700000" algn="tl">
                  <a:srgbClr val="000000">
                    <a:alpha val="43137"/>
                  </a:srgbClr>
                </a:outerShdw>
              </a:effectLst>
              <a:ea typeface="Calibri" pitchFamily="34" charset="0"/>
              <a:cs typeface="Arial" pitchFamily="34" charset="0"/>
            </a:endParaRPr>
          </a:p>
          <a:p>
            <a:pPr eaLnBrk="0" fontAlgn="base" hangingPunct="0">
              <a:spcBef>
                <a:spcPct val="0"/>
              </a:spcBef>
              <a:spcAft>
                <a:spcPct val="0"/>
              </a:spcAft>
            </a:pPr>
            <a:r>
              <a:rPr lang="en-US" sz="1200" dirty="0" smtClean="0">
                <a:effectLst>
                  <a:outerShdw blurRad="38100" dist="38100" dir="2700000" algn="tl">
                    <a:srgbClr val="000000">
                      <a:alpha val="43137"/>
                    </a:srgbClr>
                  </a:outerShdw>
                </a:effectLst>
                <a:cs typeface="Arial" pitchFamily="34" charset="0"/>
              </a:rPr>
              <a:t>6</a:t>
            </a:r>
            <a:r>
              <a:rPr lang="en-US" sz="1200" i="1" dirty="0" smtClean="0">
                <a:effectLst>
                  <a:outerShdw blurRad="38100" dist="38100" dir="2700000" algn="tl">
                    <a:srgbClr val="000000">
                      <a:alpha val="43137"/>
                    </a:srgbClr>
                  </a:outerShdw>
                </a:effectLst>
                <a:cs typeface="Arial" pitchFamily="34" charset="0"/>
              </a:rPr>
              <a:t>. </a:t>
            </a:r>
            <a:r>
              <a:rPr lang="en-US" sz="1200" dirty="0" smtClean="0">
                <a:cs typeface="Arial" pitchFamily="34" charset="0"/>
              </a:rPr>
              <a:t>1st International Online </a:t>
            </a:r>
            <a:r>
              <a:rPr lang="en-US" sz="1200" dirty="0" err="1" smtClean="0">
                <a:cs typeface="Arial" pitchFamily="34" charset="0"/>
              </a:rPr>
              <a:t>BioMedical</a:t>
            </a:r>
            <a:r>
              <a:rPr lang="en-US" sz="1200" dirty="0" smtClean="0">
                <a:cs typeface="Arial" pitchFamily="34" charset="0"/>
              </a:rPr>
              <a:t> Conference (IOBMC 2015).</a:t>
            </a:r>
            <a:endParaRPr kumimoji="0" lang="el-GR" sz="1200" b="0" u="none" strike="noStrike" cap="none" normalizeH="0" baseline="0" dirty="0" smtClean="0">
              <a:ln>
                <a:noFill/>
              </a:ln>
              <a:solidFill>
                <a:schemeClr val="tx1"/>
              </a:solidFill>
              <a:cs typeface="Arial" pitchFamily="34" charset="0"/>
            </a:endParaRPr>
          </a:p>
          <a:p>
            <a:pPr lvl="0" eaLnBrk="0" fontAlgn="base" hangingPunct="0">
              <a:spcBef>
                <a:spcPct val="0"/>
              </a:spcBef>
              <a:spcAft>
                <a:spcPct val="0"/>
              </a:spcAft>
            </a:pPr>
            <a:r>
              <a:rPr lang="en-US" sz="1200" dirty="0" smtClean="0">
                <a:effectLst>
                  <a:outerShdw blurRad="38100" dist="38100" dir="2700000" algn="tl">
                    <a:srgbClr val="000000">
                      <a:alpha val="43137"/>
                    </a:srgbClr>
                  </a:outerShdw>
                </a:effectLst>
                <a:ea typeface="Calibri" pitchFamily="34" charset="0"/>
                <a:cs typeface="Arial" pitchFamily="34" charset="0"/>
              </a:rPr>
              <a:t>7</a:t>
            </a:r>
            <a:r>
              <a:rPr kumimoji="0" lang="en-US" sz="1200" b="0" i="0" u="none" strike="noStrike" cap="none" normalizeH="0" baseline="0" dirty="0" smtClean="0">
                <a:ln>
                  <a:noFill/>
                </a:ln>
                <a:solidFill>
                  <a:schemeClr val="tx1"/>
                </a:solidFill>
                <a:effectLst/>
                <a:ea typeface="Calibri" pitchFamily="34" charset="0"/>
                <a:cs typeface="Arial" pitchFamily="34" charset="0"/>
              </a:rPr>
              <a:t>. 26th ESC Medical Students' Conference, Berlin, 2015.</a:t>
            </a:r>
            <a:r>
              <a:rPr lang="el-GR" sz="1200" dirty="0" smtClean="0"/>
              <a:t> </a:t>
            </a:r>
            <a:r>
              <a:rPr lang="en-US" sz="1200" dirty="0" smtClean="0"/>
              <a:t> </a:t>
            </a:r>
            <a:r>
              <a:rPr lang="el-GR" sz="1200" dirty="0" smtClean="0"/>
              <a:t>Περίληψη εργασίας </a:t>
            </a:r>
            <a:r>
              <a:rPr lang="el-GR" sz="1200" b="1" dirty="0" smtClean="0"/>
              <a:t>επιλεγείσα  </a:t>
            </a:r>
            <a:r>
              <a:rPr lang="el-GR" sz="1200" dirty="0" smtClean="0"/>
              <a:t>από την Επιστημονική Επιτροπή  για επιπλέον παρουσίαση ενώπιον </a:t>
            </a:r>
            <a:r>
              <a:rPr lang="el-GR" sz="1200" dirty="0" smtClean="0">
                <a:effectLst>
                  <a:outerShdw blurRad="38100" dist="38100" dir="2700000" algn="tl">
                    <a:srgbClr val="000000">
                      <a:alpha val="43137"/>
                    </a:srgbClr>
                  </a:outerShdw>
                </a:effectLst>
              </a:rPr>
              <a:t>Επιτροπής Καθηγητών  </a:t>
            </a:r>
            <a:r>
              <a:rPr lang="el-GR" sz="1200" dirty="0" smtClean="0"/>
              <a:t>( </a:t>
            </a:r>
            <a:r>
              <a:rPr lang="el-GR" sz="1200" dirty="0" smtClean="0">
                <a:effectLst>
                  <a:outerShdw blurRad="38100" dist="38100" dir="2700000" algn="tl">
                    <a:srgbClr val="000000">
                      <a:alpha val="43137"/>
                    </a:srgbClr>
                  </a:outerShdw>
                </a:effectLst>
              </a:rPr>
              <a:t>20%  </a:t>
            </a:r>
            <a:r>
              <a:rPr lang="el-GR" sz="1200" dirty="0" smtClean="0"/>
              <a:t>των  εγκεκριμένων  περιλήψεων ).</a:t>
            </a:r>
            <a:endParaRPr kumimoji="0" lang="el-GR" sz="12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sz="1400" b="0" i="0" u="none" strike="noStrike" cap="none" normalizeH="0" baseline="0" dirty="0" smtClean="0">
              <a:ln>
                <a:noFill/>
              </a:ln>
              <a:solidFill>
                <a:schemeClr val="tx1"/>
              </a:solidFill>
              <a:effectLst/>
              <a:cs typeface="Arial" pitchFamily="34" charset="0"/>
            </a:endParaRPr>
          </a:p>
        </p:txBody>
      </p:sp>
    </p:spTree>
    <p:extLst>
      <p:ext uri="{BB962C8B-B14F-4D97-AF65-F5344CB8AC3E}">
        <p14:creationId xmlns:p14="http://schemas.microsoft.com/office/powerpoint/2010/main" val="67079554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p:nvPr/>
        </p:nvPicPr>
        <p:blipFill>
          <a:blip r:embed="rId2" cstate="print">
            <a:extLst>
              <a:ext uri="{28A0092B-C50C-407E-A947-70E740481C1C}">
                <a14:useLocalDpi xmlns:a14="http://schemas.microsoft.com/office/drawing/2010/main" val="0"/>
              </a:ext>
            </a:extLst>
          </a:blip>
          <a:stretch>
            <a:fillRect/>
          </a:stretch>
        </p:blipFill>
        <p:spPr>
          <a:xfrm>
            <a:off x="6215074" y="214290"/>
            <a:ext cx="2606570" cy="3929090"/>
          </a:xfrm>
          <a:prstGeom prst="rect">
            <a:avLst/>
          </a:prstGeom>
          <a:ln w="3175">
            <a:solidFill>
              <a:schemeClr val="tx1"/>
            </a:solidFill>
          </a:ln>
        </p:spPr>
      </p:pic>
      <p:pic>
        <p:nvPicPr>
          <p:cNvPr id="1027" name="Picture 3"/>
          <p:cNvPicPr>
            <a:picLocks noChangeAspect="1" noChangeArrowheads="1"/>
          </p:cNvPicPr>
          <p:nvPr/>
        </p:nvPicPr>
        <p:blipFill>
          <a:blip r:embed="rId3" cstate="print"/>
          <a:srcRect/>
          <a:stretch>
            <a:fillRect/>
          </a:stretch>
        </p:blipFill>
        <p:spPr bwMode="auto">
          <a:xfrm>
            <a:off x="179512" y="836712"/>
            <a:ext cx="4149400" cy="5832648"/>
          </a:xfrm>
          <a:prstGeom prst="rect">
            <a:avLst/>
          </a:prstGeom>
          <a:noFill/>
          <a:ln w="9525">
            <a:noFill/>
            <a:miter lim="800000"/>
            <a:headEnd/>
            <a:tailEnd/>
          </a:ln>
        </p:spPr>
      </p:pic>
      <p:sp>
        <p:nvSpPr>
          <p:cNvPr id="4" name="3 - Ορθογώνιο"/>
          <p:cNvSpPr/>
          <p:nvPr/>
        </p:nvSpPr>
        <p:spPr>
          <a:xfrm>
            <a:off x="0" y="1"/>
            <a:ext cx="6286512" cy="646332"/>
          </a:xfrm>
          <a:prstGeom prst="rect">
            <a:avLst/>
          </a:prstGeom>
        </p:spPr>
        <p:txBody>
          <a:bodyPr wrap="square">
            <a:spAutoFit/>
          </a:bodyPr>
          <a:lstStyle/>
          <a:p>
            <a:pPr algn="ctr"/>
            <a:r>
              <a:rPr lang="el-GR" sz="3600" dirty="0" smtClean="0">
                <a:solidFill>
                  <a:srgbClr val="FF0000"/>
                </a:solidFill>
                <a:effectLst>
                  <a:outerShdw blurRad="38100" dist="38100" dir="2700000" algn="tl">
                    <a:srgbClr val="000000">
                      <a:alpha val="43137"/>
                    </a:srgbClr>
                  </a:outerShdw>
                </a:effectLst>
              </a:rPr>
              <a:t>           </a:t>
            </a:r>
            <a:r>
              <a:rPr lang="en-US" sz="3600" dirty="0" smtClean="0">
                <a:solidFill>
                  <a:srgbClr val="FF0000"/>
                </a:solidFill>
                <a:effectLst>
                  <a:outerShdw blurRad="38100" dist="38100" dir="2700000" algn="tl">
                    <a:srgbClr val="000000">
                      <a:alpha val="43137"/>
                    </a:srgbClr>
                  </a:outerShdw>
                </a:effectLst>
              </a:rPr>
              <a:t>www.</a:t>
            </a:r>
            <a:r>
              <a:rPr lang="en-US" sz="3600" b="1" dirty="0" smtClean="0">
                <a:solidFill>
                  <a:srgbClr val="FF0000"/>
                </a:solidFill>
                <a:effectLst>
                  <a:outerShdw blurRad="38100" dist="38100" dir="2700000" algn="tl">
                    <a:srgbClr val="000000">
                      <a:alpha val="43137"/>
                    </a:srgbClr>
                  </a:outerShdw>
                </a:effectLst>
              </a:rPr>
              <a:t>hiponproject.eu</a:t>
            </a:r>
            <a:endParaRPr lang="el-GR" sz="3600" dirty="0"/>
          </a:p>
        </p:txBody>
      </p:sp>
      <p:sp>
        <p:nvSpPr>
          <p:cNvPr id="7" name="Rectangle 6"/>
          <p:cNvSpPr/>
          <p:nvPr/>
        </p:nvSpPr>
        <p:spPr>
          <a:xfrm>
            <a:off x="4357686" y="4357694"/>
            <a:ext cx="4786314" cy="2369880"/>
          </a:xfrm>
          <a:prstGeom prst="rect">
            <a:avLst/>
          </a:prstGeom>
        </p:spPr>
        <p:txBody>
          <a:bodyPr wrap="square">
            <a:spAutoFit/>
          </a:bodyPr>
          <a:lstStyle/>
          <a:p>
            <a:pPr algn="ctr"/>
            <a:r>
              <a:rPr lang="el-GR" sz="2400" b="1" dirty="0" smtClean="0">
                <a:solidFill>
                  <a:srgbClr val="FF0000"/>
                </a:solidFill>
                <a:effectLst>
                  <a:outerShdw blurRad="38100" dist="38100" dir="2700000" algn="tl">
                    <a:srgbClr val="000000">
                      <a:alpha val="43137"/>
                    </a:srgbClr>
                  </a:outerShdw>
                </a:effectLst>
              </a:rPr>
              <a:t>ΑΝΤΙΚΤΥΠΟΣ ΤΟΥ </a:t>
            </a:r>
            <a:r>
              <a:rPr lang="en-US" sz="2400" b="1" dirty="0" smtClean="0">
                <a:solidFill>
                  <a:srgbClr val="FF0000"/>
                </a:solidFill>
                <a:effectLst>
                  <a:outerShdw blurRad="38100" dist="38100" dir="2700000" algn="tl">
                    <a:srgbClr val="000000">
                      <a:alpha val="43137"/>
                    </a:srgbClr>
                  </a:outerShdw>
                </a:effectLst>
              </a:rPr>
              <a:t>HIPON</a:t>
            </a:r>
          </a:p>
          <a:p>
            <a:pPr algn="ctr"/>
            <a:endParaRPr lang="en-US" sz="2400" b="1" dirty="0" smtClean="0">
              <a:effectLst>
                <a:outerShdw blurRad="38100" dist="38100" dir="2700000" algn="tl">
                  <a:srgbClr val="000000">
                    <a:alpha val="43137"/>
                  </a:srgbClr>
                </a:outerShdw>
              </a:effectLst>
            </a:endParaRPr>
          </a:p>
          <a:p>
            <a:pPr algn="just"/>
            <a:r>
              <a:rPr lang="en-US" sz="2000" dirty="0" smtClean="0"/>
              <a:t>H </a:t>
            </a:r>
            <a:r>
              <a:rPr lang="el-GR" sz="2000" dirty="0" smtClean="0"/>
              <a:t>Υποεπιτροπή Εκπαίδευσης της </a:t>
            </a:r>
            <a:r>
              <a:rPr lang="el-GR" sz="2000" dirty="0" smtClean="0">
                <a:effectLst>
                  <a:outerShdw blurRad="38100" dist="38100" dir="2700000" algn="tl">
                    <a:srgbClr val="000000">
                      <a:alpha val="43137"/>
                    </a:srgbClr>
                  </a:outerShdw>
                </a:effectLst>
              </a:rPr>
              <a:t>Ευρωπαϊκής Εταιρείας Παθολογικής Ανατομικής</a:t>
            </a:r>
            <a:r>
              <a:rPr lang="en-US" sz="2000" dirty="0" smtClean="0">
                <a:effectLst>
                  <a:outerShdw blurRad="38100" dist="38100" dir="2700000" algn="tl">
                    <a:srgbClr val="000000">
                      <a:alpha val="43137"/>
                    </a:srgbClr>
                  </a:outerShdw>
                </a:effectLst>
              </a:rPr>
              <a:t> </a:t>
            </a:r>
            <a:r>
              <a:rPr lang="el-GR" sz="2000" dirty="0" smtClean="0">
                <a:effectLst>
                  <a:outerShdw blurRad="38100" dist="38100" dir="2700000" algn="tl">
                    <a:srgbClr val="000000">
                      <a:alpha val="43137"/>
                    </a:srgbClr>
                  </a:outerShdw>
                </a:effectLst>
              </a:rPr>
              <a:t>(Ε</a:t>
            </a:r>
            <a:r>
              <a:rPr lang="en-US" sz="2000" dirty="0" smtClean="0">
                <a:effectLst>
                  <a:outerShdw blurRad="38100" dist="38100" dir="2700000" algn="tl">
                    <a:srgbClr val="000000">
                      <a:alpha val="43137"/>
                    </a:srgbClr>
                  </a:outerShdw>
                </a:effectLst>
              </a:rPr>
              <a:t>SP</a:t>
            </a:r>
            <a:r>
              <a:rPr lang="el-GR" sz="2000" dirty="0" smtClean="0">
                <a:effectLst>
                  <a:outerShdw blurRad="38100" dist="38100" dir="2700000" algn="tl">
                    <a:srgbClr val="000000">
                      <a:alpha val="43137"/>
                    </a:srgbClr>
                  </a:outerShdw>
                </a:effectLst>
              </a:rPr>
              <a:t>)</a:t>
            </a:r>
            <a:r>
              <a:rPr lang="en-US" sz="2000" dirty="0" smtClean="0">
                <a:effectLst>
                  <a:outerShdw blurRad="38100" dist="38100" dir="2700000" algn="tl">
                    <a:srgbClr val="000000">
                      <a:alpha val="43137"/>
                    </a:srgbClr>
                  </a:outerShdw>
                </a:effectLst>
              </a:rPr>
              <a:t> </a:t>
            </a:r>
            <a:r>
              <a:rPr lang="el-GR" sz="2000" dirty="0" smtClean="0"/>
              <a:t>έχει εισαγάγει την πλατφόρμα του ΗΙΡΟΝ </a:t>
            </a:r>
            <a:r>
              <a:rPr lang="el-GR" sz="2000" dirty="0" smtClean="0">
                <a:solidFill>
                  <a:srgbClr val="FF0000"/>
                </a:solidFill>
              </a:rPr>
              <a:t>ως σύνδεσμο</a:t>
            </a:r>
            <a:r>
              <a:rPr lang="en-US" sz="2000" dirty="0" smtClean="0">
                <a:solidFill>
                  <a:srgbClr val="FF0000"/>
                </a:solidFill>
              </a:rPr>
              <a:t> </a:t>
            </a:r>
            <a:r>
              <a:rPr lang="el-GR" sz="2000" dirty="0" smtClean="0"/>
              <a:t>στην </a:t>
            </a:r>
            <a:r>
              <a:rPr lang="el-GR" sz="2000" b="1" dirty="0" smtClean="0"/>
              <a:t>εκπαιδευτική της πύλη</a:t>
            </a:r>
            <a:r>
              <a:rPr lang="en-US" sz="2000" dirty="0" smtClean="0"/>
              <a:t>.</a:t>
            </a:r>
            <a:endParaRPr lang="el-GR" sz="2000" dirty="0" smtClean="0"/>
          </a:p>
        </p:txBody>
      </p:sp>
      <p:pic>
        <p:nvPicPr>
          <p:cNvPr id="3" name="Picture 2"/>
          <p:cNvPicPr>
            <a:picLocks noChangeAspect="1" noChangeArrowheads="1"/>
          </p:cNvPicPr>
          <p:nvPr/>
        </p:nvPicPr>
        <p:blipFill>
          <a:blip r:embed="rId4" cstate="print"/>
          <a:srcRect/>
          <a:stretch>
            <a:fillRect/>
          </a:stretch>
        </p:blipFill>
        <p:spPr bwMode="auto">
          <a:xfrm>
            <a:off x="4572000" y="764704"/>
            <a:ext cx="4248472" cy="3528392"/>
          </a:xfrm>
          <a:prstGeom prst="rect">
            <a:avLst/>
          </a:prstGeom>
          <a:noFill/>
          <a:ln w="9525">
            <a:noFill/>
            <a:miter lim="800000"/>
            <a:headEnd/>
            <a:tailEnd/>
          </a:ln>
        </p:spPr>
      </p:pic>
      <p:pic>
        <p:nvPicPr>
          <p:cNvPr id="188417" name="Picture 1"/>
          <p:cNvPicPr>
            <a:picLocks noChangeAspect="1" noChangeArrowheads="1"/>
          </p:cNvPicPr>
          <p:nvPr/>
        </p:nvPicPr>
        <p:blipFill>
          <a:blip r:embed="rId5" cstate="print"/>
          <a:srcRect/>
          <a:stretch>
            <a:fillRect/>
          </a:stretch>
        </p:blipFill>
        <p:spPr bwMode="auto">
          <a:xfrm>
            <a:off x="214282" y="145017"/>
            <a:ext cx="1085851" cy="526473"/>
          </a:xfrm>
          <a:prstGeom prst="rect">
            <a:avLst/>
          </a:prstGeom>
          <a:noFill/>
          <a:ln w="9525">
            <a:noFill/>
            <a:miter lim="800000"/>
            <a:headEnd/>
            <a:tailEnd/>
          </a:ln>
          <a:effectLst/>
        </p:spPr>
      </p:pic>
      <mc:AlternateContent xmlns:mc="http://schemas.openxmlformats.org/markup-compatibility/2006" xmlns:p14="http://schemas.microsoft.com/office/powerpoint/2010/main">
        <mc:Choice Requires="p14">
          <p:contentPart p14:bwMode="auto" r:id="rId6">
            <p14:nvContentPartPr>
              <p14:cNvPr id="5" name="Μελάνι 4"/>
              <p14:cNvContentPartPr/>
              <p14:nvPr/>
            </p14:nvContentPartPr>
            <p14:xfrm>
              <a:off x="203040" y="6362640"/>
              <a:ext cx="1441800" cy="216360"/>
            </p14:xfrm>
          </p:contentPart>
        </mc:Choice>
        <mc:Fallback xmlns="">
          <p:pic>
            <p:nvPicPr>
              <p:cNvPr id="5" name="Μελάνι 4"/>
              <p:cNvPicPr/>
              <p:nvPr/>
            </p:nvPicPr>
            <p:blipFill>
              <a:blip r:embed="rId7"/>
              <a:stretch>
                <a:fillRect/>
              </a:stretch>
            </p:blipFill>
            <p:spPr>
              <a:xfrm>
                <a:off x="193680" y="6353280"/>
                <a:ext cx="1460520" cy="235080"/>
              </a:xfrm>
              <a:prstGeom prst="rect">
                <a:avLst/>
              </a:prstGeom>
            </p:spPr>
          </p:pic>
        </mc:Fallback>
      </mc:AlternateContent>
    </p:spTree>
    <p:extLst>
      <p:ext uri="{BB962C8B-B14F-4D97-AF65-F5344CB8AC3E}">
        <p14:creationId xmlns:p14="http://schemas.microsoft.com/office/powerpoint/2010/main" val="84425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429124" cy="6858000"/>
          </a:xfrm>
        </p:spPr>
        <p:txBody>
          <a:bodyPr>
            <a:noAutofit/>
          </a:bodyPr>
          <a:lstStyle/>
          <a:p>
            <a:pPr algn="ctr"/>
            <a:r>
              <a:rPr lang="en-US" sz="3200" dirty="0" smtClean="0">
                <a:solidFill>
                  <a:schemeClr val="tx2">
                    <a:lumMod val="50000"/>
                  </a:schemeClr>
                </a:solidFill>
              </a:rPr>
              <a:t>H </a:t>
            </a:r>
            <a:r>
              <a:rPr lang="el-GR" sz="3200" dirty="0" smtClean="0">
                <a:solidFill>
                  <a:schemeClr val="tx2">
                    <a:lumMod val="50000"/>
                  </a:schemeClr>
                </a:solidFill>
                <a:effectLst>
                  <a:outerShdw blurRad="38100" dist="38100" dir="2700000" algn="tl">
                    <a:srgbClr val="000000">
                      <a:alpha val="43137"/>
                    </a:srgbClr>
                  </a:outerShdw>
                </a:effectLst>
              </a:rPr>
              <a:t>αφομοίωση της θεωρίας</a:t>
            </a:r>
            <a:br>
              <a:rPr lang="el-GR" sz="3200" dirty="0" smtClean="0">
                <a:solidFill>
                  <a:schemeClr val="tx2">
                    <a:lumMod val="50000"/>
                  </a:schemeClr>
                </a:solidFill>
                <a:effectLst>
                  <a:outerShdw blurRad="38100" dist="38100" dir="2700000" algn="tl">
                    <a:srgbClr val="000000">
                      <a:alpha val="43137"/>
                    </a:srgbClr>
                  </a:outerShdw>
                </a:effectLst>
              </a:rPr>
            </a:br>
            <a:r>
              <a:rPr lang="el-GR" sz="3200" dirty="0" smtClean="0">
                <a:solidFill>
                  <a:schemeClr val="tx2">
                    <a:lumMod val="50000"/>
                  </a:schemeClr>
                </a:solidFill>
                <a:effectLst>
                  <a:outerShdw blurRad="38100" dist="38100" dir="2700000" algn="tl">
                    <a:srgbClr val="000000">
                      <a:alpha val="43137"/>
                    </a:srgbClr>
                  </a:outerShdw>
                </a:effectLst>
              </a:rPr>
              <a:t> μέσω της  </a:t>
            </a:r>
            <a:r>
              <a:rPr lang="el-GR" sz="3200" spc="600" dirty="0" smtClean="0">
                <a:solidFill>
                  <a:schemeClr val="tx2">
                    <a:lumMod val="50000"/>
                  </a:schemeClr>
                </a:solidFill>
                <a:effectLst>
                  <a:outerShdw blurRad="38100" dist="38100" dir="2700000" algn="tl">
                    <a:srgbClr val="000000">
                      <a:alpha val="43137"/>
                    </a:srgbClr>
                  </a:outerShdw>
                </a:effectLst>
              </a:rPr>
              <a:t>πράξης </a:t>
            </a:r>
            <a:r>
              <a:rPr lang="en-US" sz="3200" dirty="0" smtClean="0">
                <a:solidFill>
                  <a:schemeClr val="tx2">
                    <a:lumMod val="50000"/>
                  </a:schemeClr>
                </a:solidFill>
                <a:effectLst>
                  <a:outerShdw blurRad="38100" dist="38100" dir="2700000" algn="tl">
                    <a:srgbClr val="000000">
                      <a:alpha val="43137"/>
                    </a:srgbClr>
                  </a:outerShdw>
                </a:effectLst>
              </a:rPr>
              <a:t/>
            </a:r>
            <a:br>
              <a:rPr lang="en-US" sz="3200" dirty="0" smtClean="0">
                <a:solidFill>
                  <a:schemeClr val="tx2">
                    <a:lumMod val="50000"/>
                  </a:schemeClr>
                </a:solidFill>
                <a:effectLst>
                  <a:outerShdw blurRad="38100" dist="38100" dir="2700000" algn="tl">
                    <a:srgbClr val="000000">
                      <a:alpha val="43137"/>
                    </a:srgbClr>
                  </a:outerShdw>
                </a:effectLst>
              </a:rPr>
            </a:br>
            <a:r>
              <a:rPr lang="el-GR" sz="3200" dirty="0" smtClean="0">
                <a:solidFill>
                  <a:schemeClr val="tx2">
                    <a:lumMod val="50000"/>
                  </a:schemeClr>
                </a:solidFill>
                <a:effectLst>
                  <a:outerShdw blurRad="38100" dist="38100" dir="2700000" algn="tl">
                    <a:srgbClr val="000000">
                      <a:alpha val="43137"/>
                    </a:srgbClr>
                  </a:outerShdw>
                </a:effectLst>
              </a:rPr>
              <a:t>και</a:t>
            </a:r>
            <a:r>
              <a:rPr lang="el-GR" sz="3200" dirty="0" smtClean="0">
                <a:solidFill>
                  <a:schemeClr val="tx2">
                    <a:lumMod val="50000"/>
                  </a:schemeClr>
                </a:solidFill>
              </a:rPr>
              <a:t> στα ιατρικά συγγράμματα.</a:t>
            </a:r>
            <a:br>
              <a:rPr lang="el-GR" sz="3200" dirty="0" smtClean="0">
                <a:solidFill>
                  <a:schemeClr val="tx2">
                    <a:lumMod val="50000"/>
                  </a:schemeClr>
                </a:solidFill>
              </a:rPr>
            </a:br>
            <a:r>
              <a:rPr lang="en-US" sz="3200" spc="300" dirty="0" smtClean="0">
                <a:solidFill>
                  <a:schemeClr val="tx2">
                    <a:lumMod val="50000"/>
                  </a:schemeClr>
                </a:solidFill>
              </a:rPr>
              <a:t>A. C. </a:t>
            </a:r>
            <a:r>
              <a:rPr lang="en-US" sz="3200" spc="300" dirty="0" err="1" smtClean="0">
                <a:solidFill>
                  <a:schemeClr val="tx2">
                    <a:lumMod val="50000"/>
                  </a:schemeClr>
                </a:solidFill>
              </a:rPr>
              <a:t>Lazaris</a:t>
            </a:r>
            <a:r>
              <a:rPr lang="en-US" sz="3200" spc="300" dirty="0" smtClean="0">
                <a:solidFill>
                  <a:schemeClr val="tx2">
                    <a:lumMod val="50000"/>
                  </a:schemeClr>
                </a:solidFill>
              </a:rPr>
              <a:t> (ed.) </a:t>
            </a:r>
            <a:r>
              <a:rPr lang="en-US" sz="3200" dirty="0" smtClean="0">
                <a:solidFill>
                  <a:schemeClr val="tx2">
                    <a:lumMod val="50000"/>
                  </a:schemeClr>
                </a:solidFill>
                <a:effectLst>
                  <a:outerShdw blurRad="38100" dist="38100" dir="2700000" algn="tl">
                    <a:srgbClr val="000000">
                      <a:alpha val="43137"/>
                    </a:srgbClr>
                  </a:outerShdw>
                </a:effectLst>
              </a:rPr>
              <a:t>CLINICAL GENITOURINARY PATHOLOGY</a:t>
            </a:r>
            <a:r>
              <a:rPr lang="el-GR" sz="3200" dirty="0" smtClean="0">
                <a:solidFill>
                  <a:schemeClr val="tx2">
                    <a:lumMod val="50000"/>
                  </a:schemeClr>
                </a:solidFill>
                <a:effectLst>
                  <a:outerShdw blurRad="38100" dist="38100" dir="2700000" algn="tl">
                    <a:srgbClr val="000000">
                      <a:alpha val="43137"/>
                    </a:srgbClr>
                  </a:outerShdw>
                </a:effectLst>
              </a:rPr>
              <a:t> </a:t>
            </a:r>
            <a:r>
              <a:rPr lang="en-US" sz="3200" dirty="0" smtClean="0">
                <a:solidFill>
                  <a:schemeClr val="tx2">
                    <a:lumMod val="50000"/>
                  </a:schemeClr>
                </a:solidFill>
                <a:effectLst>
                  <a:outerShdw blurRad="38100" dist="38100" dir="2700000" algn="tl">
                    <a:srgbClr val="000000">
                      <a:alpha val="43137"/>
                    </a:srgbClr>
                  </a:outerShdw>
                </a:effectLst>
              </a:rPr>
              <a:t>: </a:t>
            </a:r>
            <a:br>
              <a:rPr lang="en-US" sz="3200" dirty="0" smtClean="0">
                <a:solidFill>
                  <a:schemeClr val="tx2">
                    <a:lumMod val="50000"/>
                  </a:schemeClr>
                </a:solidFill>
                <a:effectLst>
                  <a:outerShdw blurRad="38100" dist="38100" dir="2700000" algn="tl">
                    <a:srgbClr val="000000">
                      <a:alpha val="43137"/>
                    </a:srgbClr>
                  </a:outerShdw>
                </a:effectLst>
              </a:rPr>
            </a:br>
            <a:r>
              <a:rPr lang="en-US" sz="3200" spc="600" dirty="0" smtClean="0">
                <a:solidFill>
                  <a:schemeClr val="tx2">
                    <a:lumMod val="50000"/>
                  </a:schemeClr>
                </a:solidFill>
                <a:effectLst>
                  <a:outerShdw blurRad="38100" dist="38100" dir="2700000" algn="tl">
                    <a:srgbClr val="000000">
                      <a:alpha val="43137"/>
                    </a:srgbClr>
                  </a:outerShdw>
                </a:effectLst>
              </a:rPr>
              <a:t>A </a:t>
            </a:r>
            <a:r>
              <a:rPr lang="en-US" sz="3200" b="1" spc="600" dirty="0" smtClean="0">
                <a:solidFill>
                  <a:schemeClr val="tx2">
                    <a:lumMod val="50000"/>
                  </a:schemeClr>
                </a:solidFill>
                <a:effectLst>
                  <a:outerShdw blurRad="38100" dist="38100" dir="2700000" algn="tl">
                    <a:srgbClr val="000000">
                      <a:alpha val="43137"/>
                    </a:srgbClr>
                  </a:outerShdw>
                </a:effectLst>
              </a:rPr>
              <a:t>Case-based</a:t>
            </a:r>
            <a:r>
              <a:rPr lang="en-US" sz="3200" spc="600" dirty="0" smtClean="0">
                <a:solidFill>
                  <a:schemeClr val="tx2">
                    <a:lumMod val="50000"/>
                  </a:schemeClr>
                </a:solidFill>
                <a:effectLst>
                  <a:outerShdw blurRad="38100" dist="38100" dir="2700000" algn="tl">
                    <a:srgbClr val="000000">
                      <a:alpha val="43137"/>
                    </a:srgbClr>
                  </a:outerShdw>
                </a:effectLst>
              </a:rPr>
              <a:t> Learning Approach</a:t>
            </a:r>
            <a:r>
              <a:rPr lang="en-US" sz="3200" dirty="0" smtClean="0">
                <a:solidFill>
                  <a:schemeClr val="tx2">
                    <a:lumMod val="50000"/>
                  </a:schemeClr>
                </a:solidFill>
                <a:effectLst>
                  <a:outerShdw blurRad="38100" dist="38100" dir="2700000" algn="tl">
                    <a:srgbClr val="000000">
                      <a:alpha val="43137"/>
                    </a:srgbClr>
                  </a:outerShdw>
                </a:effectLst>
              </a:rPr>
              <a:t>. </a:t>
            </a:r>
            <a:r>
              <a:rPr lang="el-GR" sz="3200" dirty="0" smtClean="0">
                <a:solidFill>
                  <a:schemeClr val="tx2">
                    <a:lumMod val="50000"/>
                  </a:schemeClr>
                </a:solidFill>
                <a:effectLst>
                  <a:outerShdw blurRad="38100" dist="38100" dir="2700000" algn="tl">
                    <a:srgbClr val="000000">
                      <a:alpha val="43137"/>
                    </a:srgbClr>
                  </a:outerShdw>
                </a:effectLst>
              </a:rPr>
              <a:t/>
            </a:r>
            <a:br>
              <a:rPr lang="el-GR" sz="3200" dirty="0" smtClean="0">
                <a:solidFill>
                  <a:schemeClr val="tx2">
                    <a:lumMod val="50000"/>
                  </a:schemeClr>
                </a:solidFill>
                <a:effectLst>
                  <a:outerShdw blurRad="38100" dist="38100" dir="2700000" algn="tl">
                    <a:srgbClr val="000000">
                      <a:alpha val="43137"/>
                    </a:srgbClr>
                  </a:outerShdw>
                </a:effectLst>
              </a:rPr>
            </a:br>
            <a:r>
              <a:rPr lang="en-US" sz="3200" dirty="0" smtClean="0">
                <a:solidFill>
                  <a:schemeClr val="tx2">
                    <a:lumMod val="50000"/>
                  </a:schemeClr>
                </a:solidFill>
                <a:effectLst>
                  <a:outerShdw blurRad="38100" dist="38100" dir="2700000" algn="tl">
                    <a:srgbClr val="000000">
                      <a:alpha val="43137"/>
                    </a:srgbClr>
                  </a:outerShdw>
                </a:effectLst>
              </a:rPr>
              <a:t>SPRINGER</a:t>
            </a:r>
            <a:r>
              <a:rPr lang="el-GR" sz="3200" dirty="0" smtClean="0">
                <a:solidFill>
                  <a:schemeClr val="tx2">
                    <a:lumMod val="50000"/>
                  </a:schemeClr>
                </a:solidFill>
                <a:effectLst>
                  <a:outerShdw blurRad="38100" dist="38100" dir="2700000" algn="tl">
                    <a:srgbClr val="000000">
                      <a:alpha val="43137"/>
                    </a:srgbClr>
                  </a:outerShdw>
                </a:effectLst>
              </a:rPr>
              <a:t>,  </a:t>
            </a:r>
            <a:r>
              <a:rPr lang="en-US" sz="3200" dirty="0" smtClean="0">
                <a:solidFill>
                  <a:schemeClr val="tx2">
                    <a:lumMod val="50000"/>
                  </a:schemeClr>
                </a:solidFill>
                <a:effectLst>
                  <a:outerShdw blurRad="38100" dist="38100" dir="2700000" algn="tl">
                    <a:srgbClr val="000000">
                      <a:alpha val="43137"/>
                    </a:srgbClr>
                  </a:outerShdw>
                </a:effectLst>
              </a:rPr>
              <a:t>Berlin 2018</a:t>
            </a:r>
            <a:r>
              <a:rPr lang="en-US" sz="2000" dirty="0" smtClean="0">
                <a:solidFill>
                  <a:schemeClr val="tx2">
                    <a:lumMod val="50000"/>
                  </a:schemeClr>
                </a:solidFill>
                <a:effectLst>
                  <a:outerShdw blurRad="38100" dist="38100" dir="2700000" algn="tl">
                    <a:srgbClr val="000000">
                      <a:alpha val="43137"/>
                    </a:srgbClr>
                  </a:outerShdw>
                </a:effectLst>
              </a:rPr>
              <a:t>.</a:t>
            </a:r>
            <a:endParaRPr lang="el-GR" sz="2000" dirty="0">
              <a:solidFill>
                <a:schemeClr val="tx2">
                  <a:lumMod val="50000"/>
                </a:schemeClr>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cstate="print"/>
          <a:srcRect/>
          <a:stretch>
            <a:fillRect/>
          </a:stretch>
        </p:blipFill>
        <p:spPr bwMode="auto">
          <a:xfrm>
            <a:off x="0" y="0"/>
            <a:ext cx="4574223" cy="2571744"/>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1" y="2500306"/>
            <a:ext cx="4572000" cy="2545745"/>
          </a:xfrm>
          <a:prstGeom prst="rect">
            <a:avLst/>
          </a:prstGeom>
          <a:noFill/>
          <a:ln w="9525">
            <a:noFill/>
            <a:miter lim="800000"/>
            <a:headEnd/>
            <a:tailEnd/>
          </a:ln>
          <a:effectLst/>
        </p:spPr>
      </p:pic>
      <p:pic>
        <p:nvPicPr>
          <p:cNvPr id="3" name="Picture 2"/>
          <p:cNvPicPr>
            <a:picLocks noChangeAspect="1" noChangeArrowheads="1"/>
          </p:cNvPicPr>
          <p:nvPr/>
        </p:nvPicPr>
        <p:blipFill>
          <a:blip r:embed="rId4" cstate="print"/>
          <a:srcRect/>
          <a:stretch>
            <a:fillRect/>
          </a:stretch>
        </p:blipFill>
        <p:spPr bwMode="auto">
          <a:xfrm>
            <a:off x="0" y="2000240"/>
            <a:ext cx="4643438" cy="2530330"/>
          </a:xfrm>
          <a:prstGeom prst="rect">
            <a:avLst/>
          </a:prstGeom>
          <a:noFill/>
          <a:ln w="9525">
            <a:noFill/>
            <a:miter lim="800000"/>
            <a:headEnd/>
            <a:tailEnd/>
          </a:ln>
          <a:effectLst/>
        </p:spPr>
      </p:pic>
      <p:pic>
        <p:nvPicPr>
          <p:cNvPr id="191490" name="Picture 2" descr="Î¦ÏÏÎ¿Î³ÏÎ±ÏÎ¯Î± ÏÎ¿Ï ÏÏÎ®ÏÏÎ· HIPON Project."/>
          <p:cNvPicPr>
            <a:picLocks noChangeAspect="1" noChangeArrowheads="1"/>
          </p:cNvPicPr>
          <p:nvPr/>
        </p:nvPicPr>
        <p:blipFill>
          <a:blip r:embed="rId5" cstate="print"/>
          <a:srcRect/>
          <a:stretch>
            <a:fillRect/>
          </a:stretch>
        </p:blipFill>
        <p:spPr bwMode="auto">
          <a:xfrm>
            <a:off x="4643438" y="285728"/>
            <a:ext cx="4000528" cy="6244726"/>
          </a:xfrm>
          <a:prstGeom prst="rect">
            <a:avLst/>
          </a:prstGeom>
          <a:noFill/>
        </p:spPr>
      </p:pic>
      <p:pic>
        <p:nvPicPr>
          <p:cNvPr id="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53" y="-459432"/>
            <a:ext cx="9199962" cy="6231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p14="http://schemas.microsoft.com/office/powerpoint/2010/main">
        <mc:Choice Requires="p14">
          <p:contentPart p14:bwMode="auto" r:id="rId7">
            <p14:nvContentPartPr>
              <p14:cNvPr id="5" name="Ink 2"/>
              <p14:cNvContentPartPr>
                <a14:cpLocks xmlns:a14="http://schemas.microsoft.com/office/drawing/2010/main" noRot="1" noChangeAspect="1" noEditPoints="1" noChangeArrowheads="1" noChangeShapeType="1"/>
              </p14:cNvContentPartPr>
              <p14:nvPr/>
            </p14:nvContentPartPr>
            <p14:xfrm>
              <a:off x="4787900" y="1628775"/>
              <a:ext cx="760413" cy="312738"/>
            </p14:xfrm>
          </p:contentPart>
        </mc:Choice>
        <mc:Fallback xmlns="">
          <p:pic>
            <p:nvPicPr>
              <p:cNvPr id="5" name="Ink 2"/>
              <p:cNvPicPr>
                <a:picLocks noRot="1" noChangeAspect="1" noEditPoints="1" noChangeArrowheads="1" noChangeShapeType="1"/>
              </p:cNvPicPr>
              <p:nvPr/>
            </p:nvPicPr>
            <p:blipFill>
              <a:blip r:embed="rId8"/>
              <a:stretch>
                <a:fillRect/>
              </a:stretch>
            </p:blipFill>
            <p:spPr>
              <a:xfrm>
                <a:off x="4778605" y="1619956"/>
                <a:ext cx="779003" cy="330376"/>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par>
                                <p:cTn id="13" presetID="10" presetClass="entr" presetSubtype="0"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fade">
                                      <p:cBhvr>
                                        <p:cTn id="15" dur="500"/>
                                        <p:tgtEl>
                                          <p:spTgt spid="10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26"/>
                                        </p:tgtEl>
                                      </p:cBhvr>
                                    </p:animEffect>
                                    <p:set>
                                      <p:cBhvr>
                                        <p:cTn id="20" dur="1" fill="hold">
                                          <p:stCondLst>
                                            <p:cond delay="499"/>
                                          </p:stCondLst>
                                        </p:cTn>
                                        <p:tgtEl>
                                          <p:spTgt spid="1026"/>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027"/>
                                        </p:tgtEl>
                                      </p:cBhvr>
                                    </p:animEffect>
                                    <p:set>
                                      <p:cBhvr>
                                        <p:cTn id="23" dur="1" fill="hold">
                                          <p:stCondLst>
                                            <p:cond delay="499"/>
                                          </p:stCondLst>
                                        </p:cTn>
                                        <p:tgtEl>
                                          <p:spTgt spid="102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descr="C:\Users\αγαπουλακι\Desktop\AMSTERDAM\AMSTERDAM PAINTINGS\The pathologist.jpg"/>
          <p:cNvPicPr>
            <a:picLocks noChangeAspect="1" noChangeArrowheads="1"/>
          </p:cNvPicPr>
          <p:nvPr/>
        </p:nvPicPr>
        <p:blipFill>
          <a:blip r:embed="rId2" cstate="print"/>
          <a:srcRect/>
          <a:stretch>
            <a:fillRect/>
          </a:stretch>
        </p:blipFill>
        <p:spPr bwMode="auto">
          <a:xfrm>
            <a:off x="642910" y="142852"/>
            <a:ext cx="3571880" cy="2809879"/>
          </a:xfrm>
          <a:prstGeom prst="rect">
            <a:avLst/>
          </a:prstGeom>
          <a:noFill/>
        </p:spPr>
      </p:pic>
      <p:sp>
        <p:nvSpPr>
          <p:cNvPr id="7" name="Rectangle 6"/>
          <p:cNvSpPr/>
          <p:nvPr/>
        </p:nvSpPr>
        <p:spPr>
          <a:xfrm>
            <a:off x="357158" y="3000372"/>
            <a:ext cx="4000528" cy="1323439"/>
          </a:xfrm>
          <a:prstGeom prst="rect">
            <a:avLst/>
          </a:prstGeom>
        </p:spPr>
        <p:txBody>
          <a:bodyPr wrap="square">
            <a:spAutoFit/>
          </a:bodyPr>
          <a:lstStyle/>
          <a:p>
            <a:pPr algn="ctr"/>
            <a:r>
              <a:rPr lang="el-GR" sz="2000" dirty="0" smtClean="0"/>
              <a:t>Η κοινή γνώμη  θα πρέπει επίσης να συνειδητοποιήσει  ότι οι παθολογοανατόμοι </a:t>
            </a:r>
            <a:r>
              <a:rPr lang="el-GR" sz="2000" b="1" dirty="0" smtClean="0"/>
              <a:t>δεν</a:t>
            </a:r>
            <a:r>
              <a:rPr lang="el-GR" sz="2000" dirty="0" smtClean="0"/>
              <a:t> εργάζονται </a:t>
            </a:r>
            <a:r>
              <a:rPr lang="el-GR" sz="2000" b="1" dirty="0" smtClean="0"/>
              <a:t>μόνο</a:t>
            </a:r>
            <a:r>
              <a:rPr lang="el-GR" sz="2000" dirty="0" smtClean="0"/>
              <a:t> πάνω σε νεκρούς ανθρώπους.</a:t>
            </a:r>
            <a:endParaRPr lang="el-GR" sz="2000" dirty="0"/>
          </a:p>
        </p:txBody>
      </p:sp>
      <p:sp>
        <p:nvSpPr>
          <p:cNvPr id="9" name="Rectangle 8"/>
          <p:cNvSpPr/>
          <p:nvPr/>
        </p:nvSpPr>
        <p:spPr>
          <a:xfrm>
            <a:off x="4214810" y="0"/>
            <a:ext cx="4929190" cy="6986528"/>
          </a:xfrm>
          <a:prstGeom prst="rect">
            <a:avLst/>
          </a:prstGeom>
        </p:spPr>
        <p:txBody>
          <a:bodyPr wrap="square">
            <a:spAutoFit/>
          </a:bodyPr>
          <a:lstStyle/>
          <a:p>
            <a:pPr algn="ctr"/>
            <a:r>
              <a:rPr lang="el-GR" sz="2800" dirty="0" smtClean="0"/>
              <a:t>Η </a:t>
            </a:r>
            <a:r>
              <a:rPr lang="el-GR" sz="2800" dirty="0" smtClean="0">
                <a:effectLst>
                  <a:outerShdw blurRad="38100" dist="38100" dir="2700000" algn="tl">
                    <a:srgbClr val="000000">
                      <a:alpha val="43137"/>
                    </a:srgbClr>
                  </a:outerShdw>
                </a:effectLst>
              </a:rPr>
              <a:t>χειρουργική</a:t>
            </a:r>
            <a:r>
              <a:rPr lang="el-GR" sz="2800" dirty="0" smtClean="0"/>
              <a:t> παθολογική ανατομική είναι </a:t>
            </a:r>
          </a:p>
          <a:p>
            <a:pPr algn="ctr"/>
            <a:r>
              <a:rPr lang="el-GR" sz="2800" dirty="0" smtClean="0"/>
              <a:t>η παθολογική ανατομική </a:t>
            </a:r>
          </a:p>
          <a:p>
            <a:pPr algn="ctr"/>
            <a:r>
              <a:rPr lang="el-GR" sz="2800" dirty="0" smtClean="0"/>
              <a:t>του  </a:t>
            </a:r>
            <a:r>
              <a:rPr lang="el-GR" sz="2800" b="1" u="sng" spc="300" dirty="0" smtClean="0">
                <a:effectLst>
                  <a:outerShdw blurRad="38100" dist="38100" dir="2700000" algn="tl">
                    <a:srgbClr val="000000">
                      <a:alpha val="43137"/>
                    </a:srgbClr>
                  </a:outerShdw>
                </a:effectLst>
              </a:rPr>
              <a:t>ζώντα</a:t>
            </a:r>
            <a:r>
              <a:rPr lang="el-GR" sz="2800" dirty="0" smtClean="0"/>
              <a:t> ασθενούς!</a:t>
            </a:r>
          </a:p>
          <a:p>
            <a:pPr algn="ctr"/>
            <a:r>
              <a:rPr lang="el-GR" sz="2800" dirty="0" smtClean="0"/>
              <a:t> Αποτελεί ειρωνεία το γεγονός ότι, μέχρι τώρα, ο ιατρός που </a:t>
            </a:r>
            <a:r>
              <a:rPr lang="el-GR" sz="2800" b="1" dirty="0" smtClean="0"/>
              <a:t>θέτει την οριστική διάγνωση </a:t>
            </a:r>
            <a:r>
              <a:rPr lang="el-GR" sz="2800" dirty="0" smtClean="0"/>
              <a:t>του ασθενούς </a:t>
            </a:r>
            <a:r>
              <a:rPr lang="el-GR" sz="2800" b="1" dirty="0" smtClean="0"/>
              <a:t>εν ζωή</a:t>
            </a:r>
            <a:r>
              <a:rPr lang="el-GR" sz="2800" dirty="0" smtClean="0"/>
              <a:t>, </a:t>
            </a:r>
          </a:p>
          <a:p>
            <a:pPr algn="ctr"/>
            <a:r>
              <a:rPr lang="el-GR" sz="2800" b="1" dirty="0" smtClean="0"/>
              <a:t>ο παθολογοανατόμος</a:t>
            </a:r>
            <a:r>
              <a:rPr lang="el-GR" sz="2800" dirty="0" smtClean="0"/>
              <a:t>,  </a:t>
            </a:r>
          </a:p>
          <a:p>
            <a:pPr algn="ctr"/>
            <a:r>
              <a:rPr lang="el-GR" sz="2800" dirty="0" smtClean="0"/>
              <a:t>πολύ σπάνια </a:t>
            </a:r>
          </a:p>
          <a:p>
            <a:pPr algn="ctr"/>
            <a:r>
              <a:rPr lang="el-GR" sz="2800" dirty="0" smtClean="0"/>
              <a:t>επικοινωνεί με τον ασθενή </a:t>
            </a:r>
          </a:p>
          <a:p>
            <a:pPr algn="ctr"/>
            <a:r>
              <a:rPr lang="el-GR" sz="2800" dirty="0" smtClean="0"/>
              <a:t>διά ζώσης .</a:t>
            </a:r>
          </a:p>
          <a:p>
            <a:pPr algn="ctr"/>
            <a:r>
              <a:rPr lang="el-GR" sz="2800" dirty="0" smtClean="0"/>
              <a:t/>
            </a:r>
            <a:br>
              <a:rPr lang="el-GR" sz="2800" dirty="0" smtClean="0"/>
            </a:br>
            <a:r>
              <a:rPr lang="el-GR" sz="2800" dirty="0" smtClean="0"/>
              <a:t>Ο «γιατρός του γιατρού» είναι έτοιμος πια να γίνει  </a:t>
            </a:r>
          </a:p>
          <a:p>
            <a:pPr algn="ctr"/>
            <a:r>
              <a:rPr lang="el-GR" sz="2800" b="1" dirty="0" smtClean="0"/>
              <a:t>ο γιατρός του αρρώστου</a:t>
            </a:r>
            <a:r>
              <a:rPr lang="el-GR" sz="2800" dirty="0" smtClean="0"/>
              <a:t>. </a:t>
            </a:r>
            <a:endParaRPr lang="el-GR" sz="2800" dirty="0"/>
          </a:p>
        </p:txBody>
      </p:sp>
      <p:sp>
        <p:nvSpPr>
          <p:cNvPr id="11" name="Rectangle 10"/>
          <p:cNvSpPr/>
          <p:nvPr/>
        </p:nvSpPr>
        <p:spPr>
          <a:xfrm>
            <a:off x="4214810" y="0"/>
            <a:ext cx="4929190" cy="3477875"/>
          </a:xfrm>
          <a:prstGeom prst="rect">
            <a:avLst/>
          </a:prstGeom>
        </p:spPr>
        <p:txBody>
          <a:bodyPr wrap="square">
            <a:spAutoFit/>
          </a:bodyPr>
          <a:lstStyle/>
          <a:p>
            <a:pPr algn="ctr"/>
            <a:r>
              <a:rPr lang="el-GR" sz="2000" dirty="0" smtClean="0"/>
              <a:t>Όσον αφορά στην </a:t>
            </a:r>
            <a:r>
              <a:rPr lang="el-GR" sz="2000" b="1" dirty="0" smtClean="0"/>
              <a:t>επικοινωνία μας</a:t>
            </a:r>
            <a:r>
              <a:rPr lang="el-GR" sz="2000" dirty="0" smtClean="0"/>
              <a:t>, </a:t>
            </a:r>
          </a:p>
          <a:p>
            <a:pPr algn="ctr"/>
            <a:r>
              <a:rPr lang="el-GR" sz="2000" dirty="0" smtClean="0"/>
              <a:t>εάν εμείς οι παθολογοανατόμοι αντιμετωπίσουμε το χειρουργό/δερματολόγο/γαστρεντερολόγο  ως αναπληρωτή του ασθενούς, που αναζητά τη βοήθειά μας εκ μέρους  του, και μιλήσουμε μαζί του, τότε η σχέση παθολογοανατόμου – ασθενούς  αρχίζει να αποκτά  νόημα και μπορεί να λειτουργήσει ως </a:t>
            </a:r>
            <a:r>
              <a:rPr lang="el-GR" sz="2000" b="1" dirty="0" smtClean="0"/>
              <a:t>σημείο έναρξης </a:t>
            </a:r>
            <a:r>
              <a:rPr lang="el-GR" sz="2000" dirty="0" smtClean="0"/>
              <a:t>για να αναζητήσουμε νέους τρόπους άσκησης της ειδικότητάς μας.</a:t>
            </a:r>
          </a:p>
        </p:txBody>
      </p:sp>
      <p:sp>
        <p:nvSpPr>
          <p:cNvPr id="12" name="Rectangle 11"/>
          <p:cNvSpPr/>
          <p:nvPr/>
        </p:nvSpPr>
        <p:spPr>
          <a:xfrm>
            <a:off x="4214790" y="2214554"/>
            <a:ext cx="4929210" cy="4708981"/>
          </a:xfrm>
          <a:prstGeom prst="rect">
            <a:avLst/>
          </a:prstGeom>
        </p:spPr>
        <p:txBody>
          <a:bodyPr wrap="square">
            <a:spAutoFit/>
          </a:bodyPr>
          <a:lstStyle/>
          <a:p>
            <a:pPr algn="ctr"/>
            <a:r>
              <a:rPr lang="el-GR" sz="2000" dirty="0" smtClean="0"/>
              <a:t>Η σύγχρονη σχέση μεταξύ </a:t>
            </a:r>
            <a:r>
              <a:rPr lang="el-GR" sz="2000" b="1" dirty="0" smtClean="0"/>
              <a:t>κλινικού ιατρού, παθολογοανατόμου και ασθενούς </a:t>
            </a:r>
            <a:r>
              <a:rPr lang="el-GR" sz="2000" dirty="0" smtClean="0"/>
              <a:t>θα πρέπει να έχει τριγωνική δομή, ιδανικά με </a:t>
            </a:r>
            <a:r>
              <a:rPr lang="el-GR" sz="2000" i="1" dirty="0" smtClean="0"/>
              <a:t> ταυτόχρονες συναντήσεις  και των τριών  μερών</a:t>
            </a:r>
            <a:r>
              <a:rPr lang="el-GR" sz="2000" dirty="0" smtClean="0"/>
              <a:t>. Με αυτόν τον τρόπο, οι ασθενείς, θα βλέπουν  το άτομο που εμπλέκεται στην κλινική ερμηνεία των ευρημάτων που συνέλεξε από την παθολογοανατομική μελέτη των παρασκευασμάτων τους,  να συναντάται συχνά με τους κλινικούς ιατρούς˙ έτσι, η κοινή γνώμη θα </a:t>
            </a:r>
            <a:r>
              <a:rPr lang="el-GR" sz="2000" b="1" dirty="0" smtClean="0"/>
              <a:t>κατανοήσει καλύτερα</a:t>
            </a:r>
            <a:r>
              <a:rPr lang="el-GR" sz="2000" dirty="0" smtClean="0"/>
              <a:t> </a:t>
            </a:r>
            <a:r>
              <a:rPr lang="el-GR" sz="2000" dirty="0" smtClean="0"/>
              <a:t>τον </a:t>
            </a:r>
            <a:r>
              <a:rPr lang="el-GR" sz="2000" dirty="0" smtClean="0"/>
              <a:t>ρόλο του παθολογοανατόμου ως </a:t>
            </a:r>
            <a:r>
              <a:rPr lang="el-GR" sz="2000" dirty="0" smtClean="0">
                <a:effectLst>
                  <a:outerShdw blurRad="38100" dist="38100" dir="2700000" algn="tl">
                    <a:srgbClr val="000000">
                      <a:alpha val="43137"/>
                    </a:srgbClr>
                  </a:outerShdw>
                </a:effectLst>
              </a:rPr>
              <a:t>αναπόσπαστο μέλος της ομάδας  των επαγγελματιών υγείας</a:t>
            </a:r>
            <a:r>
              <a:rPr lang="el-GR" sz="2000" dirty="0" smtClean="0"/>
              <a:t> που φροντίζουν για την υγεία του ασθενούς.</a:t>
            </a:r>
          </a:p>
        </p:txBody>
      </p:sp>
      <p:sp>
        <p:nvSpPr>
          <p:cNvPr id="13" name="Rectangle 12"/>
          <p:cNvSpPr/>
          <p:nvPr/>
        </p:nvSpPr>
        <p:spPr>
          <a:xfrm>
            <a:off x="0" y="4323812"/>
            <a:ext cx="9144000" cy="2554545"/>
          </a:xfrm>
          <a:prstGeom prst="rect">
            <a:avLst/>
          </a:prstGeom>
        </p:spPr>
        <p:txBody>
          <a:bodyPr wrap="square">
            <a:spAutoFit/>
          </a:bodyPr>
          <a:lstStyle/>
          <a:p>
            <a:pPr algn="ctr"/>
            <a:r>
              <a:rPr lang="el-GR" sz="2000" dirty="0" smtClean="0"/>
              <a:t>Οι παθολογοανατόμοι θα πρέπει να είναι </a:t>
            </a:r>
            <a:r>
              <a:rPr lang="el-GR" sz="2000" b="1" dirty="0" smtClean="0"/>
              <a:t>διαθέσιμοι για άμεση συζήτηση </a:t>
            </a:r>
            <a:r>
              <a:rPr lang="el-GR" sz="2000" dirty="0" smtClean="0"/>
              <a:t>όχι μόνο με τους κλινικούς ιατρούς, αλλά και με τους ασθενείς, ιδίως καθώς, στις μέρες μας, οι ασθενείς έχουν αποκτήσει άμεση πρόσβαση στους ιατρικούς τους φακέλους (συμπεριλαμβανομένων των ιστοπαθολογικών εκθέσεων) και στην όποιας ποιότητας  ιατρική πληροφόρηση μέσω του διαδικτύου. Θα μπορούσαμε να βοηθήσουμε το κοινό  – και τους κλινικούς ιατρούς – να αποκτήσουν  μεγαλύτερη επίγνωση ότι </a:t>
            </a:r>
            <a:r>
              <a:rPr lang="el-GR" sz="2000" b="1" dirty="0" smtClean="0"/>
              <a:t>είμαστε διαθέσιμοι</a:t>
            </a:r>
            <a:r>
              <a:rPr lang="el-GR" sz="2000" dirty="0" smtClean="0"/>
              <a:t>  να επανεξετάσουμε περιστατικά ασθενών με τους ίδιους τους ασθενείς (ή και τις οικογένειές τους ) που </a:t>
            </a:r>
            <a:r>
              <a:rPr lang="el-GR" sz="2000" i="1" dirty="0" smtClean="0"/>
              <a:t>ενδεχομένως </a:t>
            </a:r>
            <a:r>
              <a:rPr lang="el-GR" sz="2000" dirty="0" smtClean="0"/>
              <a:t> επιθυμούν συμβουλές.</a:t>
            </a:r>
            <a:endParaRPr lang="el-GR"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fade">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1">
                                            <p:txEl>
                                              <p:pRg st="0" end="0"/>
                                            </p:txEl>
                                          </p:spTgt>
                                        </p:tgtEl>
                                      </p:cBhvr>
                                    </p:animEffect>
                                    <p:set>
                                      <p:cBhvr>
                                        <p:cTn id="22" dur="1" fill="hold">
                                          <p:stCondLst>
                                            <p:cond delay="499"/>
                                          </p:stCondLst>
                                        </p:cTn>
                                        <p:tgtEl>
                                          <p:spTgt spid="11">
                                            <p:txEl>
                                              <p:pRg st="0" end="0"/>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1">
                                            <p:txEl>
                                              <p:pRg st="1" end="1"/>
                                            </p:txEl>
                                          </p:spTgt>
                                        </p:tgtEl>
                                      </p:cBhvr>
                                    </p:animEffect>
                                    <p:set>
                                      <p:cBhvr>
                                        <p:cTn id="27" dur="1" fill="hold">
                                          <p:stCondLst>
                                            <p:cond delay="499"/>
                                          </p:stCondLst>
                                        </p:cTn>
                                        <p:tgtEl>
                                          <p:spTgt spid="11">
                                            <p:txEl>
                                              <p:pRg st="1" end="1"/>
                                            </p:txEl>
                                          </p:spTgt>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2" grpId="1"/>
      <p:bldP spid="13"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ChangeArrowheads="1"/>
          </p:cNvSpPr>
          <p:nvPr/>
        </p:nvSpPr>
        <p:spPr bwMode="auto">
          <a:xfrm>
            <a:off x="0" y="83771"/>
            <a:ext cx="9144000" cy="6817251"/>
          </a:xfrm>
          <a:prstGeom prst="rect">
            <a:avLst/>
          </a:prstGeom>
          <a:noFill/>
          <a:ln w="9525">
            <a:noFill/>
            <a:miter lim="800000"/>
            <a:headEnd/>
            <a:tailEnd/>
          </a:ln>
          <a:effectLst/>
        </p:spPr>
        <p:txBody>
          <a:bodyPr vert="horz" wrap="square" lIns="91440" tIns="45720" rIns="91440" bIns="0" numCol="1" anchor="ctr" anchorCtr="0" compatLnSpc="1">
            <a:prstTxWarp prst="textNoShape">
              <a:avLst/>
            </a:prstTxWarp>
            <a:spAutoFit/>
          </a:bodyPr>
          <a:lstStyle/>
          <a:p>
            <a:pPr algn="ctr" fontAlgn="base">
              <a:spcBef>
                <a:spcPct val="0"/>
              </a:spcBef>
              <a:spcAft>
                <a:spcPct val="0"/>
              </a:spcAft>
            </a:pPr>
            <a:r>
              <a:rPr lang="el-GR" sz="2400" dirty="0" smtClean="0"/>
              <a:t>Η πληρέστερη απάντηση στην ερώτηση:</a:t>
            </a:r>
            <a:br>
              <a:rPr lang="el-GR" sz="2400" dirty="0" smtClean="0"/>
            </a:br>
            <a:r>
              <a:rPr lang="el-GR" sz="2400" dirty="0" smtClean="0"/>
              <a:t>«</a:t>
            </a:r>
            <a:r>
              <a:rPr lang="el-GR" sz="2400" b="1" dirty="0" smtClean="0"/>
              <a:t>Γιατί</a:t>
            </a:r>
            <a:r>
              <a:rPr lang="el-GR" sz="2400" dirty="0" smtClean="0"/>
              <a:t> κάποιος να </a:t>
            </a:r>
            <a:r>
              <a:rPr lang="el-GR" sz="2400" b="1" dirty="0" smtClean="0"/>
              <a:t>διδάσκει</a:t>
            </a:r>
            <a:r>
              <a:rPr lang="el-GR" sz="2400" dirty="0" smtClean="0"/>
              <a:t>;»</a:t>
            </a:r>
            <a:br>
              <a:rPr lang="el-GR" sz="2400" dirty="0" smtClean="0"/>
            </a:br>
            <a:r>
              <a:rPr lang="el-GR" sz="2400" dirty="0" smtClean="0"/>
              <a:t>είναι απλή και συνοπτική:</a:t>
            </a:r>
            <a:br>
              <a:rPr lang="el-GR" sz="2400" dirty="0" smtClean="0"/>
            </a:br>
            <a:r>
              <a:rPr lang="el-GR" sz="2400" dirty="0" smtClean="0"/>
              <a:t>«</a:t>
            </a:r>
            <a:r>
              <a:rPr lang="el-GR" sz="2400" b="1" dirty="0" smtClean="0"/>
              <a:t>Διδάσκει</a:t>
            </a:r>
            <a:r>
              <a:rPr lang="el-GR" sz="2400" dirty="0" smtClean="0"/>
              <a:t> </a:t>
            </a:r>
            <a:r>
              <a:rPr lang="el-GR" sz="2400" b="1" dirty="0" smtClean="0">
                <a:solidFill>
                  <a:srgbClr val="FF0000"/>
                </a:solidFill>
              </a:rPr>
              <a:t>για να κάνει τη διαφορά</a:t>
            </a:r>
            <a:r>
              <a:rPr lang="el-GR" sz="2400" dirty="0" smtClean="0"/>
              <a:t>».</a:t>
            </a:r>
            <a:br>
              <a:rPr lang="el-GR" sz="2400" dirty="0" smtClean="0"/>
            </a:br>
            <a:r>
              <a:rPr lang="el-GR" sz="2000" dirty="0" smtClean="0"/>
              <a:t>Το </a:t>
            </a:r>
            <a:r>
              <a:rPr lang="el-GR" sz="2000" i="1" dirty="0" smtClean="0">
                <a:effectLst>
                  <a:outerShdw blurRad="38100" dist="38100" dir="2700000" algn="tl">
                    <a:srgbClr val="000000">
                      <a:alpha val="43137"/>
                    </a:srgbClr>
                  </a:outerShdw>
                </a:effectLst>
              </a:rPr>
              <a:t>πώς</a:t>
            </a:r>
            <a:r>
              <a:rPr lang="el-GR" sz="2000" dirty="0" smtClean="0"/>
              <a:t>, </a:t>
            </a:r>
            <a:r>
              <a:rPr lang="el-GR" sz="2000" i="1" dirty="0" smtClean="0">
                <a:effectLst>
                  <a:outerShdw blurRad="38100" dist="38100" dir="2700000" algn="tl">
                    <a:srgbClr val="000000">
                      <a:alpha val="43137"/>
                    </a:srgbClr>
                  </a:outerShdw>
                </a:effectLst>
              </a:rPr>
              <a:t>πού</a:t>
            </a:r>
            <a:r>
              <a:rPr lang="el-GR" sz="2000" dirty="0" smtClean="0">
                <a:effectLst>
                  <a:outerShdw blurRad="38100" dist="38100" dir="2700000" algn="tl">
                    <a:srgbClr val="000000">
                      <a:alpha val="43137"/>
                    </a:srgbClr>
                  </a:outerShdw>
                </a:effectLst>
              </a:rPr>
              <a:t> </a:t>
            </a:r>
            <a:r>
              <a:rPr lang="el-GR" sz="2000" dirty="0" smtClean="0"/>
              <a:t>και </a:t>
            </a:r>
            <a:r>
              <a:rPr lang="el-GR" sz="2000" i="1" dirty="0" smtClean="0">
                <a:effectLst>
                  <a:outerShdw blurRad="38100" dist="38100" dir="2700000" algn="tl">
                    <a:srgbClr val="000000">
                      <a:alpha val="43137"/>
                    </a:srgbClr>
                  </a:outerShdw>
                </a:effectLst>
              </a:rPr>
              <a:t>σε ποιον </a:t>
            </a:r>
            <a:r>
              <a:rPr lang="el-GR" sz="2000" dirty="0" smtClean="0"/>
              <a:t>κάποιος κάνει τη διαφορά, εξαρτάται από </a:t>
            </a:r>
            <a:r>
              <a:rPr lang="el-GR" sz="2000" dirty="0" smtClean="0">
                <a:effectLst>
                  <a:outerShdw blurRad="38100" dist="38100" dir="2700000" algn="tl">
                    <a:srgbClr val="000000">
                      <a:alpha val="43137"/>
                    </a:srgbClr>
                  </a:outerShdw>
                </a:effectLst>
              </a:rPr>
              <a:t>τον ίδιο</a:t>
            </a:r>
            <a:r>
              <a:rPr lang="el-GR" sz="2000" dirty="0" smtClean="0"/>
              <a: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000000"/>
              </a:solidFill>
              <a:effectLst/>
              <a:ea typeface="Times New Roman" pitchFamily="18" charset="0"/>
              <a:cs typeface="Arial" pitchFamily="34" charset="0"/>
            </a:endParaRPr>
          </a:p>
          <a:p>
            <a:pPr algn="just"/>
            <a:r>
              <a:rPr lang="el-GR" sz="2000" dirty="0" smtClean="0"/>
              <a:t>Οι συνεργάτες του </a:t>
            </a:r>
            <a:r>
              <a:rPr lang="en-US" sz="2000" dirty="0" smtClean="0"/>
              <a:t>HIPON </a:t>
            </a:r>
            <a:r>
              <a:rPr lang="el-GR" sz="2000" dirty="0" smtClean="0"/>
              <a:t>προσπάθησαν ειλικρινά να κάνουν τη διαφορά στη διδασκαλία της Παθολογικής Ανατομικής με τη δόμηση της </a:t>
            </a:r>
            <a:r>
              <a:rPr lang="el-GR" sz="2000" b="1" dirty="0" smtClean="0"/>
              <a:t>ηλεκτρονικής πλατφόρμας </a:t>
            </a:r>
            <a:r>
              <a:rPr lang="en-US" sz="2000" b="1" dirty="0" smtClean="0"/>
              <a:t>HIPON</a:t>
            </a:r>
            <a:r>
              <a:rPr lang="el-GR" sz="2000" dirty="0" smtClean="0"/>
              <a:t>, στην οποία οι </a:t>
            </a:r>
            <a:r>
              <a:rPr lang="el-GR" sz="2000" dirty="0" smtClean="0">
                <a:solidFill>
                  <a:srgbClr val="FF0000"/>
                </a:solidFill>
              </a:rPr>
              <a:t>μαθητές</a:t>
            </a:r>
            <a:r>
              <a:rPr lang="el-GR" sz="2000" dirty="0" smtClean="0"/>
              <a:t> καλούνται να </a:t>
            </a:r>
            <a:r>
              <a:rPr lang="el-GR" sz="2000" b="1" dirty="0" smtClean="0">
                <a:solidFill>
                  <a:srgbClr val="FF0000"/>
                </a:solidFill>
              </a:rPr>
              <a:t>αποφασίζουν </a:t>
            </a:r>
            <a:r>
              <a:rPr lang="el-GR" sz="2000" b="1" u="sng" spc="300" dirty="0" smtClean="0">
                <a:solidFill>
                  <a:srgbClr val="FF0000"/>
                </a:solidFill>
              </a:rPr>
              <a:t>οι ίδιοι</a:t>
            </a:r>
            <a:r>
              <a:rPr lang="el-GR" sz="2000" b="1" dirty="0" smtClean="0"/>
              <a:t>,</a:t>
            </a:r>
            <a:r>
              <a:rPr lang="el-GR" sz="2000" dirty="0" smtClean="0"/>
              <a:t> αποκτώντας προσωπική </a:t>
            </a:r>
            <a:r>
              <a:rPr lang="el-GR" sz="2000" dirty="0" smtClean="0">
                <a:solidFill>
                  <a:srgbClr val="FF0000"/>
                </a:solidFill>
                <a:effectLst>
                  <a:outerShdw blurRad="38100" dist="38100" dir="2700000" algn="tl">
                    <a:srgbClr val="000000">
                      <a:alpha val="43137"/>
                    </a:srgbClr>
                  </a:outerShdw>
                </a:effectLst>
              </a:rPr>
              <a:t>πείρα</a:t>
            </a:r>
            <a:r>
              <a:rPr lang="el-GR" sz="2000" dirty="0" smtClean="0"/>
              <a:t> στην </a:t>
            </a:r>
            <a:r>
              <a:rPr lang="el-GR" sz="2000" dirty="0" smtClean="0">
                <a:solidFill>
                  <a:srgbClr val="FF0000"/>
                </a:solidFill>
              </a:rPr>
              <a:t>επίλυση διαγνωστικών </a:t>
            </a:r>
            <a:r>
              <a:rPr lang="el-GR" sz="2000" dirty="0" err="1" smtClean="0">
                <a:solidFill>
                  <a:srgbClr val="FF0000"/>
                </a:solidFill>
              </a:rPr>
              <a:t>παθολογοανατομικών</a:t>
            </a:r>
            <a:r>
              <a:rPr lang="el-GR" sz="2000" dirty="0" smtClean="0">
                <a:solidFill>
                  <a:srgbClr val="FF0000"/>
                </a:solidFill>
              </a:rPr>
              <a:t> προβλημάτων</a:t>
            </a:r>
            <a:r>
              <a:rPr lang="el-GR" sz="2000" dirty="0" smtClean="0"/>
              <a:t>.  Οι </a:t>
            </a:r>
            <a:r>
              <a:rPr lang="el-GR" sz="2000" dirty="0" smtClean="0">
                <a:solidFill>
                  <a:srgbClr val="FF0000"/>
                </a:solidFill>
              </a:rPr>
              <a:t>μαθητές</a:t>
            </a:r>
            <a:r>
              <a:rPr lang="el-GR" sz="2000" dirty="0" smtClean="0"/>
              <a:t> μαθαίνουν μέσω δοκιμασιών οι </a:t>
            </a:r>
            <a:r>
              <a:rPr lang="el-GR" sz="2000" dirty="0" smtClean="0">
                <a:solidFill>
                  <a:srgbClr val="FF0000"/>
                </a:solidFill>
              </a:rPr>
              <a:t>λύσεις</a:t>
            </a:r>
            <a:r>
              <a:rPr lang="el-GR" sz="2000" dirty="0" smtClean="0"/>
              <a:t> των οποίων </a:t>
            </a:r>
            <a:r>
              <a:rPr lang="el-GR" sz="2000" b="1" dirty="0" smtClean="0"/>
              <a:t>  </a:t>
            </a:r>
            <a:r>
              <a:rPr lang="el-GR" sz="2000" b="1" dirty="0" smtClean="0">
                <a:solidFill>
                  <a:srgbClr val="FF0000"/>
                </a:solidFill>
              </a:rPr>
              <a:t>δρομολογούνται  από</a:t>
            </a:r>
            <a:r>
              <a:rPr lang="el-GR" sz="2000" dirty="0" smtClean="0">
                <a:solidFill>
                  <a:srgbClr val="FF0000"/>
                </a:solidFill>
              </a:rPr>
              <a:t>  αυτούς </a:t>
            </a:r>
            <a:r>
              <a:rPr lang="el-GR" sz="2000" dirty="0" smtClean="0"/>
              <a:t>μάλλον -παρά  από τον </a:t>
            </a:r>
            <a:r>
              <a:rPr lang="el-GR" sz="2000" b="1" dirty="0" smtClean="0"/>
              <a:t>εκπαιδευτή-  </a:t>
            </a:r>
            <a:r>
              <a:rPr lang="el-GR" sz="2000" dirty="0" smtClean="0">
                <a:solidFill>
                  <a:srgbClr val="FF0000"/>
                </a:solidFill>
                <a:effectLst>
                  <a:outerShdw blurRad="38100" dist="38100" dir="2700000" algn="tl">
                    <a:srgbClr val="000000">
                      <a:alpha val="43137"/>
                    </a:srgbClr>
                  </a:outerShdw>
                </a:effectLst>
              </a:rPr>
              <a:t>ε ν ε ρ γ ώ ν τ α ς, ανακαλύπτοντας, αντανακλώντας και εφαρμόζοντας.</a:t>
            </a:r>
            <a:r>
              <a:rPr lang="el-GR" sz="2000" dirty="0" smtClean="0"/>
              <a:t> Μέσω αυτών των εμπειριών </a:t>
            </a:r>
            <a:r>
              <a:rPr lang="el-GR" sz="2000" b="1" dirty="0" smtClean="0"/>
              <a:t>προσομοίωσης</a:t>
            </a:r>
            <a:r>
              <a:rPr lang="el-GR" sz="2000" dirty="0" smtClean="0"/>
              <a:t>, οι μαθητές αναπτύσσουν </a:t>
            </a:r>
            <a:r>
              <a:rPr lang="el-GR" sz="2000" dirty="0" smtClean="0">
                <a:solidFill>
                  <a:srgbClr val="FF0000"/>
                </a:solidFill>
              </a:rPr>
              <a:t>δεξιότητες επικοινωνίας και αυτοπεποίθηση</a:t>
            </a:r>
            <a:r>
              <a:rPr lang="el-GR" sz="2000" dirty="0" smtClean="0"/>
              <a:t>, κερδίζουν δε και ενισχύουν τις </a:t>
            </a:r>
            <a:r>
              <a:rPr lang="el-GR" sz="2000" b="1" dirty="0" smtClean="0">
                <a:solidFill>
                  <a:srgbClr val="FF0000"/>
                </a:solidFill>
              </a:rPr>
              <a:t>δεξιότητες τους στη λήψη αποφάσεων</a:t>
            </a:r>
            <a:r>
              <a:rPr lang="el-GR" sz="2000" dirty="0" smtClean="0"/>
              <a:t>, καθώς ανταποκρίνονται και επιλύουν </a:t>
            </a:r>
            <a:r>
              <a:rPr lang="el-GR" sz="2000" dirty="0" smtClean="0">
                <a:effectLst>
                  <a:outerShdw blurRad="38100" dist="38100" dir="2700000" algn="tl">
                    <a:srgbClr val="000000">
                      <a:alpha val="43137"/>
                    </a:srgbClr>
                  </a:outerShdw>
                </a:effectLst>
              </a:rPr>
              <a:t>αληθινά προβλήματα </a:t>
            </a:r>
            <a:r>
              <a:rPr lang="el-GR" sz="2000" dirty="0" smtClean="0"/>
              <a:t>στην καθημερινή άσκηση της Παθολογικής Ανατομικής. Με αυτόν τον τρόπο, όταν, μελλοντικά, βρεθούν  σε ένα  επαγγελματικό περιβάλλον και υποστούν μια δοκιμασία παρόμοια με τη δοκιμασία που είχαν αντιμετωπίσει στην πλατφόρμα,  θα είναι σε θέση να </a:t>
            </a:r>
            <a:r>
              <a:rPr lang="el-GR" sz="2000" dirty="0" smtClean="0">
                <a:effectLst>
                  <a:outerShdw blurRad="38100" dist="38100" dir="2700000" algn="tl">
                    <a:srgbClr val="000000">
                      <a:alpha val="43137"/>
                    </a:srgbClr>
                  </a:outerShdw>
                </a:effectLst>
              </a:rPr>
              <a:t>ανακαλέσουν </a:t>
            </a:r>
            <a:r>
              <a:rPr lang="el-GR" sz="2000" dirty="0" smtClean="0"/>
              <a:t>αυτή την εμπειρία και ό,τι διδάχθηκαν από αυτήν. </a:t>
            </a:r>
          </a:p>
          <a:p>
            <a:pPr algn="just"/>
            <a:r>
              <a:rPr lang="el-GR" sz="2000" dirty="0" smtClean="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01">
                                            <p:txEl>
                                              <p:pRg st="2" end="2"/>
                                            </p:txEl>
                                          </p:spTgt>
                                        </p:tgtEl>
                                        <p:attrNameLst>
                                          <p:attrName>style.visibility</p:attrName>
                                        </p:attrNameLst>
                                      </p:cBhvr>
                                      <p:to>
                                        <p:strVal val="visible"/>
                                      </p:to>
                                    </p:set>
                                    <p:animEffect transition="in" filter="fade">
                                      <p:cBhvr>
                                        <p:cTn id="7" dur="500"/>
                                        <p:tgtEl>
                                          <p:spTgt spid="2560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4581128"/>
            <a:ext cx="9144000" cy="2276872"/>
          </a:xfrm>
        </p:spPr>
        <p:txBody>
          <a:bodyPr>
            <a:noAutofit/>
          </a:bodyPr>
          <a:lstStyle/>
          <a:p>
            <a:pPr algn="just"/>
            <a:r>
              <a:rPr lang="el-GR" sz="1800" dirty="0" err="1" smtClean="0"/>
              <a:t>Συντονιζόμενοι</a:t>
            </a:r>
            <a:r>
              <a:rPr lang="el-GR" sz="1800" dirty="0" smtClean="0"/>
              <a:t> με το πώς οι μαθητές μαθαίνουν </a:t>
            </a:r>
            <a:r>
              <a:rPr lang="el-GR" sz="1800" dirty="0" smtClean="0">
                <a:effectLst>
                  <a:outerShdw blurRad="38100" dist="38100" dir="2700000" algn="tl">
                    <a:srgbClr val="000000">
                      <a:alpha val="43137"/>
                    </a:srgbClr>
                  </a:outerShdw>
                </a:effectLst>
              </a:rPr>
              <a:t>πραγματικά</a:t>
            </a:r>
            <a:r>
              <a:rPr lang="el-GR" sz="1800" dirty="0" smtClean="0"/>
              <a:t>,  οι εκπαιδευτές της πλατφόρμας  υποβάθμισαν (χωρίς να την εξαφανίσουν)  τη διδασκαλία που βασίζεται πρωταρχικά στη </a:t>
            </a:r>
            <a:r>
              <a:rPr lang="el-GR" sz="1800" dirty="0" smtClean="0">
                <a:solidFill>
                  <a:srgbClr val="7030A0"/>
                </a:solidFill>
              </a:rPr>
              <a:t>μετάδοση πληροφοριών</a:t>
            </a:r>
            <a:r>
              <a:rPr lang="el-GR" sz="1800" dirty="0" smtClean="0"/>
              <a:t>, υπέρ της εκπαίδευσης που </a:t>
            </a:r>
            <a:r>
              <a:rPr lang="el-GR" sz="1800" dirty="0" smtClean="0">
                <a:solidFill>
                  <a:srgbClr val="FF0000"/>
                </a:solidFill>
              </a:rPr>
              <a:t>προκαλεί</a:t>
            </a:r>
            <a:r>
              <a:rPr lang="el-GR" sz="1800" dirty="0" smtClean="0"/>
              <a:t> τους μαθητές να αναλάβουν </a:t>
            </a:r>
            <a:r>
              <a:rPr lang="el-GR" sz="1800" b="1" u="sng" dirty="0" smtClean="0">
                <a:solidFill>
                  <a:srgbClr val="FF0000"/>
                </a:solidFill>
              </a:rPr>
              <a:t>ενεργητικό μαθησιακό ρόλο</a:t>
            </a:r>
            <a:r>
              <a:rPr lang="el-GR" sz="1800" b="1" dirty="0" smtClean="0">
                <a:solidFill>
                  <a:srgbClr val="FF0000"/>
                </a:solidFill>
              </a:rPr>
              <a:t> </a:t>
            </a:r>
            <a:r>
              <a:rPr lang="el-GR" sz="1800" dirty="0" smtClean="0">
                <a:solidFill>
                  <a:srgbClr val="FF0000"/>
                </a:solidFill>
              </a:rPr>
              <a:t> </a:t>
            </a:r>
            <a:r>
              <a:rPr lang="el-GR" sz="1800" dirty="0" smtClean="0"/>
              <a:t>μέσω της </a:t>
            </a:r>
            <a:r>
              <a:rPr lang="el-GR" sz="1800" b="1" dirty="0" err="1" smtClean="0">
                <a:solidFill>
                  <a:srgbClr val="FF0000"/>
                </a:solidFill>
              </a:rPr>
              <a:t>διαδραστικής</a:t>
            </a:r>
            <a:r>
              <a:rPr lang="el-GR" sz="1800" b="1" dirty="0" smtClean="0"/>
              <a:t> </a:t>
            </a:r>
            <a:r>
              <a:rPr lang="el-GR" sz="1800" dirty="0" smtClean="0"/>
              <a:t>ηλεκτρονικής πλατφόρμας</a:t>
            </a:r>
            <a:r>
              <a:rPr lang="el-GR" sz="1800" b="1" dirty="0" smtClean="0"/>
              <a:t> </a:t>
            </a:r>
            <a:r>
              <a:rPr lang="el-GR" sz="1800" dirty="0" smtClean="0"/>
              <a:t>και να αναπτύξουν τις ικανότητές τους  να  </a:t>
            </a:r>
            <a:r>
              <a:rPr lang="el-GR" sz="1800" dirty="0" smtClean="0">
                <a:solidFill>
                  <a:srgbClr val="FF0000"/>
                </a:solidFill>
              </a:rPr>
              <a:t>συλλογίζονται   κριτικά, να επιλύουν προβλήματα και να</a:t>
            </a:r>
            <a:br>
              <a:rPr lang="el-GR" sz="1800" dirty="0" smtClean="0">
                <a:solidFill>
                  <a:srgbClr val="FF0000"/>
                </a:solidFill>
              </a:rPr>
            </a:br>
            <a:r>
              <a:rPr lang="el-GR" sz="1800" dirty="0" smtClean="0">
                <a:solidFill>
                  <a:srgbClr val="FF0000"/>
                </a:solidFill>
              </a:rPr>
              <a:t>διαμορφώνουν  τεκμηριωμένες απόψεις</a:t>
            </a:r>
            <a:r>
              <a:rPr lang="el-GR" sz="1800" dirty="0" smtClean="0"/>
              <a:t>. </a:t>
            </a:r>
          </a:p>
          <a:p>
            <a:pPr algn="just"/>
            <a:r>
              <a:rPr lang="el-GR" sz="1800" dirty="0" smtClean="0"/>
              <a:t>Η εν λόγω στρατηγική εκπαίδευσης μπορεί σε κάποιο βαθμό να προβληματίσει όσους έχουν συνηθίσει να τροφοδοτούνται με </a:t>
            </a:r>
            <a:r>
              <a:rPr lang="el-GR" sz="1800" dirty="0" smtClean="0">
                <a:solidFill>
                  <a:srgbClr val="7030A0"/>
                </a:solidFill>
              </a:rPr>
              <a:t>«έτοιμες» γνώσεις μέσω ακαδημαϊκών διαλέξεων</a:t>
            </a:r>
            <a:r>
              <a:rPr lang="el-GR" sz="1800" dirty="0" smtClean="0"/>
              <a:t>. </a:t>
            </a:r>
            <a:br>
              <a:rPr lang="el-GR" sz="1800" dirty="0" smtClean="0"/>
            </a:br>
            <a:endParaRPr lang="el-GR" sz="1800" dirty="0"/>
          </a:p>
        </p:txBody>
      </p:sp>
      <p:pic>
        <p:nvPicPr>
          <p:cNvPr id="2050" name="Picture 2" descr="C:\Users\αγαπουλακι\Desktop\cone_of_learning_web.png"/>
          <p:cNvPicPr>
            <a:picLocks noGrp="1" noChangeAspect="1" noChangeArrowheads="1"/>
          </p:cNvPicPr>
          <p:nvPr>
            <p:ph idx="1"/>
          </p:nvPr>
        </p:nvPicPr>
        <p:blipFill>
          <a:blip r:embed="rId2" cstate="print"/>
          <a:srcRect/>
          <a:stretch>
            <a:fillRect/>
          </a:stretch>
        </p:blipFill>
        <p:spPr bwMode="auto">
          <a:xfrm>
            <a:off x="1214414" y="142852"/>
            <a:ext cx="6953166" cy="4500594"/>
          </a:xfrm>
          <a:prstGeom prst="rect">
            <a:avLst/>
          </a:prstGeom>
          <a:noFill/>
        </p:spPr>
      </p:pic>
      <mc:AlternateContent xmlns:mc="http://schemas.openxmlformats.org/markup-compatibility/2006" xmlns:p14="http://schemas.microsoft.com/office/powerpoint/2010/main">
        <mc:Choice Requires="p14">
          <p:contentPart p14:bwMode="auto" r:id="rId3">
            <p14:nvContentPartPr>
              <p14:cNvPr id="2" name="Μελάνι 1"/>
              <p14:cNvContentPartPr/>
              <p14:nvPr/>
            </p14:nvContentPartPr>
            <p14:xfrm>
              <a:off x="1251000" y="3956040"/>
              <a:ext cx="387720" cy="127440"/>
            </p14:xfrm>
          </p:contentPart>
        </mc:Choice>
        <mc:Fallback xmlns="">
          <p:pic>
            <p:nvPicPr>
              <p:cNvPr id="2" name="Μελάνι 1"/>
              <p:cNvPicPr/>
              <p:nvPr/>
            </p:nvPicPr>
            <p:blipFill>
              <a:blip r:embed="rId4"/>
              <a:stretch>
                <a:fillRect/>
              </a:stretch>
            </p:blipFill>
            <p:spPr>
              <a:xfrm>
                <a:off x="1235160" y="3892680"/>
                <a:ext cx="419400"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Μελάνι 2"/>
              <p14:cNvContentPartPr/>
              <p14:nvPr/>
            </p14:nvContentPartPr>
            <p14:xfrm>
              <a:off x="1657440" y="4127400"/>
              <a:ext cx="285840" cy="159120"/>
            </p14:xfrm>
          </p:contentPart>
        </mc:Choice>
        <mc:Fallback xmlns="">
          <p:pic>
            <p:nvPicPr>
              <p:cNvPr id="3" name="Μελάνι 2"/>
              <p:cNvPicPr/>
              <p:nvPr/>
            </p:nvPicPr>
            <p:blipFill>
              <a:blip r:embed="rId6"/>
              <a:stretch>
                <a:fillRect/>
              </a:stretch>
            </p:blipFill>
            <p:spPr>
              <a:xfrm>
                <a:off x="1641600" y="4064040"/>
                <a:ext cx="317880" cy="286200"/>
              </a:xfrm>
              <a:prstGeom prst="rect">
                <a:avLst/>
              </a:prstGeom>
            </p:spPr>
          </p:pic>
        </mc:Fallback>
      </mc:AlternateContent>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0" y="0"/>
            <a:ext cx="9144000" cy="6986528"/>
          </a:xfrm>
          <a:prstGeom prst="rect">
            <a:avLst/>
          </a:prstGeom>
        </p:spPr>
        <p:txBody>
          <a:bodyPr wrap="square">
            <a:spAutoFit/>
          </a:bodyPr>
          <a:lstStyle/>
          <a:p>
            <a:pPr algn="ctr"/>
            <a:r>
              <a:rPr lang="el-GR" sz="2800" dirty="0" smtClean="0"/>
              <a:t>Καθώς οι </a:t>
            </a:r>
            <a:r>
              <a:rPr lang="el-GR" sz="2800" dirty="0" smtClean="0">
                <a:effectLst>
                  <a:outerShdw blurRad="38100" dist="38100" dir="2700000" algn="tl">
                    <a:srgbClr val="000000">
                      <a:alpha val="43137"/>
                    </a:srgbClr>
                  </a:outerShdw>
                </a:effectLst>
              </a:rPr>
              <a:t>εκπαιδευόμενοι, στο πλαίσιο της </a:t>
            </a:r>
            <a:r>
              <a:rPr lang="el-GR" sz="2800" b="1" dirty="0" smtClean="0">
                <a:solidFill>
                  <a:srgbClr val="FF0000"/>
                </a:solidFill>
                <a:effectLst>
                  <a:outerShdw blurRad="38100" dist="38100" dir="2700000" algn="tl">
                    <a:srgbClr val="000000">
                      <a:alpha val="43137"/>
                    </a:srgbClr>
                  </a:outerShdw>
                </a:effectLst>
              </a:rPr>
              <a:t>βιωματικής </a:t>
            </a:r>
            <a:r>
              <a:rPr lang="el-GR" sz="2800" dirty="0" smtClean="0">
                <a:effectLst>
                  <a:outerShdw blurRad="38100" dist="38100" dir="2700000" algn="tl">
                    <a:srgbClr val="000000">
                      <a:alpha val="43137"/>
                    </a:srgbClr>
                  </a:outerShdw>
                </a:effectLst>
              </a:rPr>
              <a:t>εκπαίδευσής τους, </a:t>
            </a:r>
            <a:r>
              <a:rPr lang="el-GR" sz="2800" dirty="0" smtClean="0"/>
              <a:t> προσλαμβάνουν </a:t>
            </a:r>
            <a:r>
              <a:rPr lang="el-GR" sz="2800" dirty="0" smtClean="0">
                <a:solidFill>
                  <a:srgbClr val="FF0000"/>
                </a:solidFill>
                <a:effectLst>
                  <a:outerShdw blurRad="38100" dist="38100" dir="2700000" algn="tl">
                    <a:srgbClr val="000000">
                      <a:alpha val="43137"/>
                    </a:srgbClr>
                  </a:outerShdw>
                </a:effectLst>
              </a:rPr>
              <a:t>επιλεγμένες</a:t>
            </a:r>
            <a:r>
              <a:rPr lang="el-GR" sz="2800" dirty="0" smtClean="0"/>
              <a:t> </a:t>
            </a:r>
            <a:r>
              <a:rPr lang="el-GR" sz="2800" i="1" dirty="0" smtClean="0">
                <a:solidFill>
                  <a:srgbClr val="FF0000"/>
                </a:solidFill>
                <a:effectLst>
                  <a:outerShdw blurRad="38100" dist="38100" dir="2700000" algn="tl">
                    <a:srgbClr val="000000">
                      <a:alpha val="43137"/>
                    </a:srgbClr>
                  </a:outerShdw>
                </a:effectLst>
              </a:rPr>
              <a:t>αυθεντικές</a:t>
            </a:r>
            <a:r>
              <a:rPr lang="el-GR" sz="2800" b="1" dirty="0" smtClean="0">
                <a:solidFill>
                  <a:srgbClr val="FF0000"/>
                </a:solidFill>
              </a:rPr>
              <a:t> παραστάσεις </a:t>
            </a:r>
            <a:r>
              <a:rPr lang="el-GR" sz="2800" dirty="0" smtClean="0"/>
              <a:t>από την </a:t>
            </a:r>
            <a:r>
              <a:rPr lang="el-GR" sz="2800" i="1" dirty="0" smtClean="0">
                <a:solidFill>
                  <a:srgbClr val="FF0000"/>
                </a:solidFill>
              </a:rPr>
              <a:t>πραγματικότητα</a:t>
            </a:r>
            <a:r>
              <a:rPr lang="el-GR" sz="2800" b="1" dirty="0" smtClean="0"/>
              <a:t> </a:t>
            </a:r>
            <a:r>
              <a:rPr lang="el-GR" sz="2800" dirty="0" smtClean="0"/>
              <a:t>του επαγγέλματός τους:</a:t>
            </a:r>
          </a:p>
          <a:p>
            <a:pPr algn="just"/>
            <a:r>
              <a:rPr lang="el-GR" sz="2800" dirty="0" smtClean="0"/>
              <a:t>-</a:t>
            </a:r>
            <a:r>
              <a:rPr lang="el-GR" sz="2800" dirty="0" smtClean="0">
                <a:solidFill>
                  <a:srgbClr val="FF0000"/>
                </a:solidFill>
              </a:rPr>
              <a:t>εμβαθύνουν</a:t>
            </a:r>
            <a:r>
              <a:rPr lang="el-GR" sz="2800" dirty="0" smtClean="0"/>
              <a:t> τη γνώση τους </a:t>
            </a:r>
            <a:r>
              <a:rPr lang="el-GR" sz="2800" dirty="0" smtClean="0">
                <a:solidFill>
                  <a:srgbClr val="FF0000"/>
                </a:solidFill>
              </a:rPr>
              <a:t>ενεργώντας</a:t>
            </a:r>
            <a:r>
              <a:rPr lang="el-GR" sz="2800" dirty="0" smtClean="0"/>
              <a:t> </a:t>
            </a:r>
            <a:r>
              <a:rPr lang="el-GR" sz="2800" dirty="0" smtClean="0">
                <a:solidFill>
                  <a:srgbClr val="FF0000"/>
                </a:solidFill>
              </a:rPr>
              <a:t>επανειλημμένα</a:t>
            </a:r>
            <a:r>
              <a:rPr lang="el-GR" sz="2800" dirty="0" smtClean="0"/>
              <a:t> και </a:t>
            </a:r>
            <a:r>
              <a:rPr lang="el-GR" sz="2800" dirty="0" smtClean="0">
                <a:solidFill>
                  <a:srgbClr val="FF0000"/>
                </a:solidFill>
              </a:rPr>
              <a:t>αναλογιζόμενοι</a:t>
            </a:r>
            <a:r>
              <a:rPr lang="el-GR" sz="2800" dirty="0" smtClean="0"/>
              <a:t> στη συνέχεια τη δράση τους (</a:t>
            </a:r>
            <a:r>
              <a:rPr lang="el-GR" sz="2800" dirty="0" smtClean="0">
                <a:solidFill>
                  <a:srgbClr val="FF0000"/>
                </a:solidFill>
              </a:rPr>
              <a:t>αντανάκλαση</a:t>
            </a:r>
            <a:r>
              <a:rPr lang="el-GR" sz="2800" dirty="0" smtClean="0"/>
              <a:t>),</a:t>
            </a:r>
          </a:p>
          <a:p>
            <a:pPr algn="just"/>
            <a:r>
              <a:rPr lang="el-GR" sz="2800" dirty="0" smtClean="0"/>
              <a:t/>
            </a:r>
            <a:br>
              <a:rPr lang="el-GR" sz="2800" dirty="0" smtClean="0"/>
            </a:br>
            <a:r>
              <a:rPr lang="el-GR" sz="2800" dirty="0" smtClean="0"/>
              <a:t>- αναπτύσσουν δεξιότητες μέσω της </a:t>
            </a:r>
            <a:r>
              <a:rPr lang="el-GR" sz="2800" dirty="0" smtClean="0">
                <a:solidFill>
                  <a:srgbClr val="FF0000"/>
                </a:solidFill>
              </a:rPr>
              <a:t>εξάσκησης</a:t>
            </a:r>
            <a:r>
              <a:rPr lang="el-GR" sz="2800" dirty="0" smtClean="0"/>
              <a:t> και της </a:t>
            </a:r>
            <a:r>
              <a:rPr lang="el-GR" sz="2800" dirty="0" smtClean="0">
                <a:solidFill>
                  <a:srgbClr val="FF0000"/>
                </a:solidFill>
              </a:rPr>
              <a:t>αντανάκλασης</a:t>
            </a:r>
            <a:r>
              <a:rPr lang="el-GR" sz="2800" dirty="0" smtClean="0"/>
              <a:t>,</a:t>
            </a:r>
          </a:p>
          <a:p>
            <a:pPr algn="just"/>
            <a:r>
              <a:rPr lang="el-GR" sz="2800" dirty="0" smtClean="0"/>
              <a:t/>
            </a:r>
            <a:br>
              <a:rPr lang="el-GR" sz="2800" dirty="0" smtClean="0"/>
            </a:br>
            <a:r>
              <a:rPr lang="el-GR" sz="2800" dirty="0" smtClean="0"/>
              <a:t>- αποκτούν </a:t>
            </a:r>
            <a:r>
              <a:rPr lang="el-GR" sz="2800" dirty="0" smtClean="0">
                <a:solidFill>
                  <a:srgbClr val="FF0000"/>
                </a:solidFill>
              </a:rPr>
              <a:t>νέα αντίληψη </a:t>
            </a:r>
            <a:r>
              <a:rPr lang="el-GR" sz="2800" dirty="0" smtClean="0"/>
              <a:t>των πραγμάτων καθώς αντιμετωπίζουν πρωτόγνωρες  γι’  αυτούς   καταστάσεις</a:t>
            </a:r>
          </a:p>
          <a:p>
            <a:r>
              <a:rPr lang="el-GR" sz="2800" dirty="0" smtClean="0"/>
              <a:t>                                                και</a:t>
            </a:r>
            <a:br>
              <a:rPr lang="el-GR" sz="2800" dirty="0" smtClean="0"/>
            </a:br>
            <a:r>
              <a:rPr lang="el-GR" sz="2800" dirty="0" smtClean="0"/>
              <a:t>- </a:t>
            </a:r>
            <a:r>
              <a:rPr lang="el-GR" sz="2800" dirty="0" smtClean="0">
                <a:solidFill>
                  <a:srgbClr val="FF0000"/>
                </a:solidFill>
              </a:rPr>
              <a:t>διατηρούν</a:t>
            </a:r>
            <a:r>
              <a:rPr lang="el-GR" sz="2800" dirty="0" smtClean="0"/>
              <a:t> και </a:t>
            </a:r>
            <a:r>
              <a:rPr lang="el-GR" sz="2800" dirty="0" smtClean="0">
                <a:solidFill>
                  <a:srgbClr val="FF0000"/>
                </a:solidFill>
              </a:rPr>
              <a:t>επεκτείνουν</a:t>
            </a:r>
            <a:r>
              <a:rPr lang="el-GR" sz="2800" dirty="0" smtClean="0"/>
              <a:t> τη μάθησή τους καθώς τη φέρνουν  πίσω στην αίθουσα για να </a:t>
            </a:r>
            <a:r>
              <a:rPr lang="el-GR" sz="2800" b="1" dirty="0" smtClean="0"/>
              <a:t>τη </a:t>
            </a:r>
            <a:r>
              <a:rPr lang="el-GR" sz="2800" b="1" spc="300" dirty="0" smtClean="0">
                <a:solidFill>
                  <a:srgbClr val="FF0000"/>
                </a:solidFill>
              </a:rPr>
              <a:t>μοιραστούν</a:t>
            </a:r>
            <a:r>
              <a:rPr lang="el-GR" sz="2800" b="1" spc="300" dirty="0" smtClean="0"/>
              <a:t> </a:t>
            </a:r>
            <a:r>
              <a:rPr lang="el-GR" sz="2800" b="1" dirty="0" smtClean="0"/>
              <a:t>με όσους  θα εκπαιδεύσουν </a:t>
            </a:r>
            <a:r>
              <a:rPr lang="el-GR" sz="2800" b="1" i="1" u="sng" dirty="0" smtClean="0"/>
              <a:t>οι ίδιοι</a:t>
            </a:r>
            <a:r>
              <a:rPr lang="el-GR" sz="2800" b="1" dirty="0" smtClean="0"/>
              <a:t>. </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92333"/>
            <a:ext cx="5357818" cy="6509474"/>
          </a:xfrm>
          <a:prstGeom prst="rect">
            <a:avLst/>
          </a:prstGeom>
          <a:noFill/>
          <a:ln w="9525">
            <a:noFill/>
            <a:miter lim="800000"/>
            <a:headEnd/>
            <a:tailEnd/>
          </a:ln>
          <a:effectLst/>
        </p:spPr>
        <p:txBody>
          <a:bodyPr vert="horz" wrap="square" lIns="91440" tIns="45720" rIns="91440" bIns="0" numCol="1" anchor="ctr" anchorCtr="0" compatLnSpc="1">
            <a:prstTxWarp prst="textNoShape">
              <a:avLst/>
            </a:prstTxWarp>
            <a:spAutoFit/>
          </a:bodyPr>
          <a:lstStyle/>
          <a:p>
            <a:pPr algn="just" fontAlgn="base">
              <a:spcBef>
                <a:spcPct val="0"/>
              </a:spcBef>
              <a:spcAft>
                <a:spcPct val="0"/>
              </a:spcAft>
            </a:pPr>
            <a:r>
              <a:rPr lang="el-GR" sz="2000" dirty="0" smtClean="0"/>
              <a:t>Η εισαγωγή της </a:t>
            </a:r>
            <a:r>
              <a:rPr lang="el-GR" sz="2000" b="1" dirty="0" smtClean="0">
                <a:solidFill>
                  <a:srgbClr val="FF0000"/>
                </a:solidFill>
              </a:rPr>
              <a:t>βιωματικής μάθησης</a:t>
            </a:r>
            <a:r>
              <a:rPr lang="el-GR" sz="2000" dirty="0" smtClean="0">
                <a:solidFill>
                  <a:srgbClr val="FF0000"/>
                </a:solidFill>
              </a:rPr>
              <a:t> </a:t>
            </a:r>
            <a:r>
              <a:rPr lang="el-GR" sz="2000" dirty="0" smtClean="0"/>
              <a:t>που βασίζεται σε </a:t>
            </a:r>
            <a:r>
              <a:rPr lang="el-GR" sz="2000" dirty="0" smtClean="0">
                <a:solidFill>
                  <a:srgbClr val="FF0000"/>
                </a:solidFill>
              </a:rPr>
              <a:t>αληθινά περιστατικά </a:t>
            </a:r>
            <a:r>
              <a:rPr lang="el-GR" sz="2000" dirty="0" smtClean="0"/>
              <a:t>ασθενών, όπως εφαρμόζεται στην πλατφόρμα </a:t>
            </a:r>
            <a:r>
              <a:rPr lang="en-US" sz="2000" dirty="0" smtClean="0"/>
              <a:t>HIPON</a:t>
            </a:r>
            <a:r>
              <a:rPr lang="el-GR" sz="2000" dirty="0" smtClean="0"/>
              <a:t>, σχετίζεται άμεσα με μια θεμελιώδη αλλαγή στη σχέση μαθητή - δασκάλου.  Στις παρουσιάσεις περιστατικών του </a:t>
            </a:r>
            <a:r>
              <a:rPr lang="en-US" sz="2000" dirty="0" smtClean="0"/>
              <a:t>HIPON</a:t>
            </a:r>
            <a:r>
              <a:rPr lang="el-GR" sz="2000" dirty="0" smtClean="0"/>
              <a:t>,  οι  </a:t>
            </a:r>
            <a:r>
              <a:rPr lang="el-GR" sz="2000" dirty="0" smtClean="0">
                <a:solidFill>
                  <a:srgbClr val="FF0000"/>
                </a:solidFill>
              </a:rPr>
              <a:t>δάσκαλοι</a:t>
            </a:r>
            <a:r>
              <a:rPr lang="el-GR" sz="2000" dirty="0" smtClean="0"/>
              <a:t> μοιράζονται πρακτικά τις σκέψεις τους με τους χρήστες της πλατφόρμας ως </a:t>
            </a:r>
            <a:r>
              <a:rPr lang="el-GR" sz="2000" dirty="0" smtClean="0">
                <a:solidFill>
                  <a:srgbClr val="FF0000"/>
                </a:solidFill>
              </a:rPr>
              <a:t>σκεπτόμενοι επαγγελματίες,</a:t>
            </a:r>
            <a:r>
              <a:rPr lang="el-GR" sz="2000" dirty="0" smtClean="0"/>
              <a:t> διαφωτίζοντας  τους εκπαιδευόμενους ως προς  τη διεργασία της επίτευξης της </a:t>
            </a:r>
            <a:r>
              <a:rPr lang="el-GR" sz="2000" dirty="0" err="1" smtClean="0"/>
              <a:t>κλινικοπαθολογοανατομικής</a:t>
            </a:r>
            <a:r>
              <a:rPr lang="el-GR" sz="2000" dirty="0" smtClean="0"/>
              <a:t> διάγνωσης. Από αυτή την άποψη, η μεγαλύτερη ευθύνη του εκπαιδευτή έγκειται στην αναζήτηση και δόμηση  εκ μέρους του σημαντικών </a:t>
            </a:r>
            <a:r>
              <a:rPr lang="el-GR" sz="2000" dirty="0" smtClean="0">
                <a:solidFill>
                  <a:srgbClr val="FF0000"/>
                </a:solidFill>
              </a:rPr>
              <a:t>εμπειρικών δοκιμασιών  </a:t>
            </a:r>
            <a:r>
              <a:rPr lang="el-GR" sz="2000" dirty="0" smtClean="0"/>
              <a:t>που  θα βοηθήσουν τους μαθητές να επιλύουν αντίστοιχα, αληθινά  προβλήματα στο μελλοντικό επαγγελματικό τους περιβάλλον. Το αποτέλεσμα είναι ότι όποιες  </a:t>
            </a:r>
            <a:r>
              <a:rPr lang="el-GR" sz="2000" b="1" u="sng" dirty="0" smtClean="0">
                <a:solidFill>
                  <a:srgbClr val="7030A0"/>
                </a:solidFill>
              </a:rPr>
              <a:t>θεωρητικές,  αδρανείς  γνώσεις  συνήθιζαν  οι μαθητές  να αποστηθίζουν από «σκονισμένα» ιατρικά βιβλία</a:t>
            </a:r>
            <a:r>
              <a:rPr lang="el-GR" sz="2000" dirty="0" smtClean="0"/>
              <a:t>… </a:t>
            </a:r>
          </a:p>
        </p:txBody>
      </p:sp>
      <p:pic>
        <p:nvPicPr>
          <p:cNvPr id="3074" name="Picture 2" descr="C:\Users\αγαπουλακι\Desktop\ΑΝΤΡΕΑΣ\TEACHING PAINTINGS\learning-by-heart-1883(1).jpg"/>
          <p:cNvPicPr>
            <a:picLocks noChangeAspect="1" noChangeArrowheads="1"/>
          </p:cNvPicPr>
          <p:nvPr/>
        </p:nvPicPr>
        <p:blipFill>
          <a:blip r:embed="rId2" cstate="print"/>
          <a:srcRect/>
          <a:stretch>
            <a:fillRect/>
          </a:stretch>
        </p:blipFill>
        <p:spPr bwMode="auto">
          <a:xfrm>
            <a:off x="5364088" y="1052736"/>
            <a:ext cx="3597066" cy="4752528"/>
          </a:xfrm>
          <a:prstGeom prst="rect">
            <a:avLst/>
          </a:prstGeom>
          <a:noFill/>
        </p:spPr>
      </p:pic>
      <p:pic>
        <p:nvPicPr>
          <p:cNvPr id="1026" name="Picture 2" descr="C:\Documents and Settings\Administrator\Επιφάνεια εργασίας\the-hard-lesson-1884.jpg!HD.jpg"/>
          <p:cNvPicPr>
            <a:picLocks noChangeAspect="1" noChangeArrowheads="1"/>
          </p:cNvPicPr>
          <p:nvPr/>
        </p:nvPicPr>
        <p:blipFill>
          <a:blip r:embed="rId3" cstate="print"/>
          <a:srcRect/>
          <a:stretch>
            <a:fillRect/>
          </a:stretch>
        </p:blipFill>
        <p:spPr bwMode="auto">
          <a:xfrm>
            <a:off x="1115616" y="1052736"/>
            <a:ext cx="3148551" cy="475252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25"/>
                                        </p:tgtEl>
                                        <p:attrNameLst>
                                          <p:attrName>style.visibility</p:attrName>
                                        </p:attrNameLst>
                                      </p:cBhvr>
                                      <p:to>
                                        <p:strVal val="visible"/>
                                      </p:to>
                                    </p:set>
                                    <p:animEffect transition="in" filter="dissolve">
                                      <p:cBhvr>
                                        <p:cTn id="12" dur="500"/>
                                        <p:tgtEl>
                                          <p:spTgt spid="10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074"/>
                                        </p:tgtEl>
                                      </p:cBhvr>
                                    </p:animEffect>
                                    <p:set>
                                      <p:cBhvr>
                                        <p:cTn id="17" dur="1" fill="hold">
                                          <p:stCondLst>
                                            <p:cond delay="499"/>
                                          </p:stCondLst>
                                        </p:cTn>
                                        <p:tgtEl>
                                          <p:spTgt spid="307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025"/>
                                        </p:tgtEl>
                                      </p:cBhvr>
                                    </p:animEffect>
                                    <p:set>
                                      <p:cBhvr>
                                        <p:cTn id="22" dur="1" fill="hold">
                                          <p:stCondLst>
                                            <p:cond delay="499"/>
                                          </p:stCondLst>
                                        </p:cTn>
                                        <p:tgtEl>
                                          <p:spTgt spid="10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p:bldP spid="1025" grpId="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76672"/>
            <a:ext cx="4572000" cy="6001643"/>
          </a:xfrm>
          <a:prstGeom prst="rect">
            <a:avLst/>
          </a:prstGeom>
        </p:spPr>
        <p:txBody>
          <a:bodyPr wrap="square">
            <a:spAutoFit/>
          </a:bodyPr>
          <a:lstStyle/>
          <a:p>
            <a:pPr algn="just" fontAlgn="base">
              <a:spcBef>
                <a:spcPct val="0"/>
              </a:spcBef>
              <a:spcAft>
                <a:spcPct val="0"/>
              </a:spcAft>
            </a:pPr>
            <a:r>
              <a:rPr lang="el-GR" sz="2400" b="1" dirty="0" smtClean="0"/>
              <a:t>… </a:t>
            </a:r>
            <a:r>
              <a:rPr lang="el-GR" sz="2400" b="1" spc="600" dirty="0" smtClean="0">
                <a:solidFill>
                  <a:srgbClr val="FF0000"/>
                </a:solidFill>
                <a:effectLst>
                  <a:outerShdw blurRad="38100" dist="38100" dir="2700000" algn="tl">
                    <a:srgbClr val="000000">
                      <a:alpha val="43137"/>
                    </a:srgbClr>
                  </a:outerShdw>
                </a:effectLst>
              </a:rPr>
              <a:t>ζωντανεύουν</a:t>
            </a:r>
            <a:r>
              <a:rPr lang="el-GR" sz="2400" b="1" dirty="0" smtClean="0">
                <a:solidFill>
                  <a:srgbClr val="FF0000"/>
                </a:solidFill>
              </a:rPr>
              <a:t>,</a:t>
            </a:r>
            <a:r>
              <a:rPr lang="en-US" sz="2400" b="1" dirty="0" smtClean="0">
                <a:solidFill>
                  <a:srgbClr val="FF0000"/>
                </a:solidFill>
              </a:rPr>
              <a:t> </a:t>
            </a:r>
            <a:r>
              <a:rPr lang="el-GR" sz="2400" b="1" dirty="0" smtClean="0">
                <a:solidFill>
                  <a:srgbClr val="FF0000"/>
                </a:solidFill>
              </a:rPr>
              <a:t>καθώς εντάσσονται στην </a:t>
            </a:r>
            <a:r>
              <a:rPr lang="el-GR" sz="2400" b="1" spc="600" dirty="0" smtClean="0">
                <a:solidFill>
                  <a:srgbClr val="FF0000"/>
                </a:solidFill>
              </a:rPr>
              <a:t>πρακτική εφαρμογή</a:t>
            </a:r>
            <a:r>
              <a:rPr lang="el-GR" sz="2400" b="1" dirty="0" smtClean="0">
                <a:solidFill>
                  <a:srgbClr val="FF0000"/>
                </a:solidFill>
              </a:rPr>
              <a:t> της γνώσης</a:t>
            </a:r>
            <a:r>
              <a:rPr lang="el-GR" sz="2400" dirty="0" smtClean="0">
                <a:solidFill>
                  <a:srgbClr val="FF0000"/>
                </a:solidFill>
              </a:rPr>
              <a:t>.</a:t>
            </a:r>
            <a:r>
              <a:rPr lang="el-GR" sz="2400" dirty="0" smtClean="0"/>
              <a:t> Οι </a:t>
            </a:r>
            <a:r>
              <a:rPr lang="el-GR" sz="2400" dirty="0" smtClean="0">
                <a:solidFill>
                  <a:srgbClr val="FF0000"/>
                </a:solidFill>
              </a:rPr>
              <a:t>βιωματικές  δραστηριότητες εκπαίδευσης</a:t>
            </a:r>
            <a:r>
              <a:rPr lang="el-GR" sz="2400" dirty="0" smtClean="0"/>
              <a:t> εξορισμού  επιτρέπουν στους μαθητές να κάνουν τη </a:t>
            </a:r>
            <a:r>
              <a:rPr lang="el-GR" sz="2400" b="1" dirty="0" smtClean="0">
                <a:solidFill>
                  <a:srgbClr val="FF0000"/>
                </a:solidFill>
              </a:rPr>
              <a:t>σύνδεση</a:t>
            </a:r>
            <a:r>
              <a:rPr lang="el-GR" sz="2400" dirty="0" smtClean="0"/>
              <a:t> μεταξύ της </a:t>
            </a:r>
            <a:r>
              <a:rPr lang="el-GR" sz="2400" dirty="0" smtClean="0">
                <a:solidFill>
                  <a:srgbClr val="FF0000"/>
                </a:solidFill>
              </a:rPr>
              <a:t>μάθησης</a:t>
            </a:r>
            <a:r>
              <a:rPr lang="el-GR" sz="2400" dirty="0" smtClean="0"/>
              <a:t> και του </a:t>
            </a:r>
            <a:r>
              <a:rPr lang="el-GR" sz="2400" dirty="0" smtClean="0">
                <a:solidFill>
                  <a:srgbClr val="FF0000"/>
                </a:solidFill>
                <a:effectLst>
                  <a:outerShdw blurRad="38100" dist="38100" dir="2700000" algn="tl">
                    <a:srgbClr val="000000">
                      <a:alpha val="43137"/>
                    </a:srgbClr>
                  </a:outerShdw>
                </a:effectLst>
              </a:rPr>
              <a:t>πραγματικού κόσμου</a:t>
            </a:r>
            <a:r>
              <a:rPr lang="el-GR" sz="2400" dirty="0" smtClean="0"/>
              <a:t>. Όταν κάποιος έρχεται σε επαφή με συγκεκριμένα γνωστικά πεδία  με  έναν  δάσκαλο</a:t>
            </a:r>
            <a:r>
              <a:rPr lang="en-US" sz="2400" dirty="0" smtClean="0"/>
              <a:t> </a:t>
            </a:r>
            <a:r>
              <a:rPr lang="el-GR" sz="2400" dirty="0" smtClean="0"/>
              <a:t>τέτοιας αντίληψης, μαθαίνει πραγματικά </a:t>
            </a:r>
            <a:r>
              <a:rPr lang="el-GR" sz="2400" dirty="0" smtClean="0">
                <a:solidFill>
                  <a:srgbClr val="FF0000"/>
                </a:solidFill>
              </a:rPr>
              <a:t>πώς να εφαρμόζει </a:t>
            </a:r>
            <a:r>
              <a:rPr lang="el-GR" sz="2400" dirty="0" smtClean="0"/>
              <a:t>αυτή τη </a:t>
            </a:r>
            <a:r>
              <a:rPr lang="el-GR" sz="2400" dirty="0" smtClean="0">
                <a:solidFill>
                  <a:srgbClr val="FF0000"/>
                </a:solidFill>
                <a:effectLst>
                  <a:outerShdw blurRad="38100" dist="38100" dir="2700000" algn="tl">
                    <a:srgbClr val="000000">
                      <a:alpha val="43137"/>
                    </a:srgbClr>
                  </a:outerShdw>
                </a:effectLst>
              </a:rPr>
              <a:t>γνώση</a:t>
            </a:r>
            <a:r>
              <a:rPr lang="el-GR" sz="2400" dirty="0" smtClean="0"/>
              <a:t>, αφού την έχει πρώτα </a:t>
            </a:r>
            <a:r>
              <a:rPr lang="el-GR" sz="2400" dirty="0" smtClean="0">
                <a:solidFill>
                  <a:srgbClr val="FF0000"/>
                </a:solidFill>
              </a:rPr>
              <a:t>βιώσει</a:t>
            </a:r>
            <a:r>
              <a:rPr lang="el-GR" sz="2400" dirty="0" smtClean="0"/>
              <a:t>, μέσω του επονομαζόμενου «μέντορά» του.</a:t>
            </a:r>
          </a:p>
        </p:txBody>
      </p:sp>
      <p:pic>
        <p:nvPicPr>
          <p:cNvPr id="3" name="Picture 2" descr="C:\Users\αγαπουλακι\Desktop\smiling-young-girl.jpg"/>
          <p:cNvPicPr>
            <a:picLocks noChangeAspect="1" noChangeArrowheads="1"/>
          </p:cNvPicPr>
          <p:nvPr/>
        </p:nvPicPr>
        <p:blipFill>
          <a:blip r:embed="rId2" cstate="print"/>
          <a:srcRect/>
          <a:stretch>
            <a:fillRect/>
          </a:stretch>
        </p:blipFill>
        <p:spPr bwMode="auto">
          <a:xfrm>
            <a:off x="4572000" y="476672"/>
            <a:ext cx="4286280" cy="589801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κειμένου"/>
          <p:cNvSpPr>
            <a:spLocks noGrp="1"/>
          </p:cNvSpPr>
          <p:nvPr>
            <p:ph type="body" sz="half" idx="2"/>
          </p:nvPr>
        </p:nvSpPr>
        <p:spPr>
          <a:xfrm>
            <a:off x="0" y="0"/>
            <a:ext cx="5000628" cy="6858000"/>
          </a:xfrm>
        </p:spPr>
        <p:txBody>
          <a:bodyPr>
            <a:normAutofit lnSpcReduction="10000"/>
          </a:bodyPr>
          <a:lstStyle/>
          <a:p>
            <a:pPr algn="ctr"/>
            <a:r>
              <a:rPr lang="el-GR" sz="2400" b="1" dirty="0" smtClean="0">
                <a:solidFill>
                  <a:srgbClr val="C00000"/>
                </a:solidFill>
                <a:effectLst>
                  <a:outerShdw blurRad="38100" dist="38100" dir="2700000" algn="tl">
                    <a:srgbClr val="000000">
                      <a:alpha val="43137"/>
                    </a:srgbClr>
                  </a:outerShdw>
                </a:effectLst>
              </a:rPr>
              <a:t>Η ουσιώδης  </a:t>
            </a:r>
            <a:r>
              <a:rPr lang="el-GR" sz="2400" b="1" spc="600" dirty="0" smtClean="0">
                <a:solidFill>
                  <a:srgbClr val="C00000"/>
                </a:solidFill>
                <a:effectLst>
                  <a:outerShdw blurRad="38100" dist="38100" dir="2700000" algn="tl">
                    <a:srgbClr val="000000">
                      <a:alpha val="43137"/>
                    </a:srgbClr>
                  </a:outerShdw>
                </a:effectLst>
              </a:rPr>
              <a:t>καινοτομία</a:t>
            </a:r>
            <a:r>
              <a:rPr lang="el-GR" sz="2400" b="1" dirty="0" smtClean="0">
                <a:solidFill>
                  <a:srgbClr val="C00000"/>
                </a:solidFill>
                <a:effectLst>
                  <a:outerShdw blurRad="38100" dist="38100" dir="2700000" algn="tl">
                    <a:srgbClr val="000000">
                      <a:alpha val="43137"/>
                    </a:srgbClr>
                  </a:outerShdw>
                </a:effectLst>
              </a:rPr>
              <a:t> της πλατφόρμας  </a:t>
            </a:r>
            <a:r>
              <a:rPr lang="en-US" sz="2400" b="1" dirty="0" smtClean="0">
                <a:solidFill>
                  <a:srgbClr val="C00000"/>
                </a:solidFill>
                <a:effectLst>
                  <a:outerShdw blurRad="38100" dist="38100" dir="2700000" algn="tl">
                    <a:srgbClr val="000000">
                      <a:alpha val="43137"/>
                    </a:srgbClr>
                  </a:outerShdw>
                </a:effectLst>
              </a:rPr>
              <a:t>HIPON </a:t>
            </a:r>
            <a:endParaRPr lang="en-US" sz="2400" dirty="0" smtClean="0">
              <a:solidFill>
                <a:srgbClr val="C00000"/>
              </a:solidFill>
            </a:endParaRPr>
          </a:p>
          <a:p>
            <a:pPr algn="ctr"/>
            <a:r>
              <a:rPr lang="el-GR" sz="2400" dirty="0" smtClean="0">
                <a:effectLst>
                  <a:outerShdw blurRad="38100" dist="38100" dir="2700000" algn="tl">
                    <a:srgbClr val="000000">
                      <a:alpha val="43137"/>
                    </a:srgbClr>
                  </a:outerShdw>
                </a:effectLst>
              </a:rPr>
              <a:t>δεν</a:t>
            </a:r>
            <a:r>
              <a:rPr lang="el-GR" sz="2400" dirty="0" smtClean="0"/>
              <a:t> έγκειται</a:t>
            </a:r>
            <a:r>
              <a:rPr lang="en-US" sz="2400" dirty="0" smtClean="0"/>
              <a:t>:</a:t>
            </a:r>
          </a:p>
          <a:p>
            <a:pPr algn="ctr">
              <a:buFontTx/>
              <a:buChar char="-"/>
            </a:pPr>
            <a:r>
              <a:rPr lang="el-GR" sz="2400" dirty="0" smtClean="0"/>
              <a:t>στην στοιχειολόγηση των βασικών θεωρητικών δεδομένων </a:t>
            </a:r>
          </a:p>
          <a:p>
            <a:pPr algn="ctr">
              <a:buFontTx/>
              <a:buChar char="-"/>
            </a:pPr>
            <a:r>
              <a:rPr lang="el-GR" sz="2400" dirty="0" smtClean="0"/>
              <a:t>στα εκπαιδευτικά βίντεο</a:t>
            </a:r>
          </a:p>
          <a:p>
            <a:pPr algn="ctr">
              <a:buFontTx/>
              <a:buChar char="-"/>
            </a:pPr>
            <a:r>
              <a:rPr lang="el-GR" sz="2400" dirty="0" smtClean="0"/>
              <a:t>στα εικονικά (ψηφιοποιημένα) πλακίδια </a:t>
            </a:r>
          </a:p>
          <a:p>
            <a:pPr algn="ctr">
              <a:buFontTx/>
              <a:buChar char="-"/>
            </a:pPr>
            <a:r>
              <a:rPr lang="el-GR" sz="2400" dirty="0" smtClean="0"/>
              <a:t>στις δοκιμασίες με ερωτήσεις επί ιστολογικών εικόνων</a:t>
            </a:r>
          </a:p>
          <a:p>
            <a:pPr algn="ctr"/>
            <a:r>
              <a:rPr lang="el-GR" sz="2400" b="1" spc="600" dirty="0" smtClean="0">
                <a:solidFill>
                  <a:srgbClr val="C00000"/>
                </a:solidFill>
              </a:rPr>
              <a:t>παρά </a:t>
            </a:r>
          </a:p>
          <a:p>
            <a:pPr algn="ctr"/>
            <a:r>
              <a:rPr lang="el-GR" sz="2400" b="1" dirty="0" smtClean="0">
                <a:solidFill>
                  <a:srgbClr val="C00000"/>
                </a:solidFill>
              </a:rPr>
              <a:t>στη μετάδοση του </a:t>
            </a:r>
            <a:r>
              <a:rPr lang="el-GR" sz="2400" b="1" u="sng" dirty="0" smtClean="0">
                <a:solidFill>
                  <a:srgbClr val="C00000"/>
                </a:solidFill>
              </a:rPr>
              <a:t>ορθού τρόπου επαγγελματικής σκέψης </a:t>
            </a:r>
            <a:r>
              <a:rPr lang="el-GR" sz="2400" b="1" dirty="0" smtClean="0">
                <a:solidFill>
                  <a:srgbClr val="C00000"/>
                </a:solidFill>
              </a:rPr>
              <a:t> έμπειρων Παθολογοανατόμων μέσω της  ενσωμάτωσης του χρήστη σε ένα  διαδραστικό διαδικτυακό </a:t>
            </a:r>
            <a:r>
              <a:rPr lang="el-GR" sz="2400" b="1" u="sng" dirty="0" smtClean="0">
                <a:solidFill>
                  <a:srgbClr val="C00000"/>
                </a:solidFill>
              </a:rPr>
              <a:t>περιβάλλον</a:t>
            </a:r>
            <a:r>
              <a:rPr lang="el-GR" sz="2400" b="1" dirty="0" smtClean="0">
                <a:solidFill>
                  <a:srgbClr val="C00000"/>
                </a:solidFill>
              </a:rPr>
              <a:t>, προσομοιωμένο με εκείνο της </a:t>
            </a:r>
            <a:r>
              <a:rPr lang="el-GR" sz="2400" b="1" u="sng" dirty="0" smtClean="0">
                <a:solidFill>
                  <a:srgbClr val="C00000"/>
                </a:solidFill>
              </a:rPr>
              <a:t>καθημερινής άσκησης της Παθολογικής Ανατομικής. </a:t>
            </a:r>
            <a:endParaRPr lang="en-US" sz="2400" b="1" u="sng" dirty="0" smtClean="0">
              <a:solidFill>
                <a:srgbClr val="C00000"/>
              </a:solidFill>
            </a:endParaRPr>
          </a:p>
        </p:txBody>
      </p:sp>
      <p:pic>
        <p:nvPicPr>
          <p:cNvPr id="1026" name="Picture 2" descr="C:\Documents and Settings\Administrator\Επιφάνεια εργασίας\TEACHING PAINTINGS\the-student-1919.jpg!HalfHD.jpg"/>
          <p:cNvPicPr>
            <a:picLocks noGrp="1" noChangeAspect="1" noChangeArrowheads="1"/>
          </p:cNvPicPr>
          <p:nvPr>
            <p:ph idx="1"/>
          </p:nvPr>
        </p:nvPicPr>
        <p:blipFill>
          <a:blip r:embed="rId2" cstate="print"/>
          <a:srcRect/>
          <a:stretch>
            <a:fillRect/>
          </a:stretch>
        </p:blipFill>
        <p:spPr bwMode="auto">
          <a:xfrm>
            <a:off x="4932040" y="540506"/>
            <a:ext cx="3672408" cy="490471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ssolve">
                                      <p:cBhvr>
                                        <p:cTn id="10" dur="500"/>
                                        <p:tgtEl>
                                          <p:spTgt spid="4">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dissolve">
                                      <p:cBhvr>
                                        <p:cTn id="13" dur="500"/>
                                        <p:tgtEl>
                                          <p:spTgt spid="4">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dissolve">
                                      <p:cBhvr>
                                        <p:cTn id="16" dur="500"/>
                                        <p:tgtEl>
                                          <p:spTgt spid="4">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dissolve">
                                      <p:cBhvr>
                                        <p:cTn id="19" dur="500"/>
                                        <p:tgtEl>
                                          <p:spTgt spid="4">
                                            <p:txEl>
                                              <p:pRg st="4" end="4"/>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dissolve">
                                      <p:cBhvr>
                                        <p:cTn id="22" dur="500"/>
                                        <p:tgtEl>
                                          <p:spTgt spid="4">
                                            <p:txEl>
                                              <p:pRg st="5" end="5"/>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dissolve">
                                      <p:cBhvr>
                                        <p:cTn id="25" dur="500"/>
                                        <p:tgtEl>
                                          <p:spTgt spid="4">
                                            <p:txEl>
                                              <p:pRg st="6" end="6"/>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dissolve">
                                      <p:cBhvr>
                                        <p:cTn id="28"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κειμένου"/>
          <p:cNvSpPr>
            <a:spLocks noGrp="1"/>
          </p:cNvSpPr>
          <p:nvPr>
            <p:ph type="body" sz="half" idx="2"/>
          </p:nvPr>
        </p:nvSpPr>
        <p:spPr>
          <a:xfrm>
            <a:off x="0" y="476672"/>
            <a:ext cx="4788024" cy="6381328"/>
          </a:xfrm>
        </p:spPr>
        <p:txBody>
          <a:bodyPr>
            <a:normAutofit fontScale="92500" lnSpcReduction="10000"/>
          </a:bodyPr>
          <a:lstStyle/>
          <a:p>
            <a:pPr algn="ctr"/>
            <a:endParaRPr lang="en-US" sz="2400" b="1" dirty="0" smtClean="0">
              <a:solidFill>
                <a:srgbClr val="FF0000"/>
              </a:solidFill>
              <a:effectLst>
                <a:outerShdw blurRad="38100" dist="38100" dir="2700000" algn="tl">
                  <a:srgbClr val="000000">
                    <a:alpha val="43137"/>
                  </a:srgbClr>
                </a:outerShdw>
              </a:effectLst>
            </a:endParaRPr>
          </a:p>
          <a:p>
            <a:pPr algn="just"/>
            <a:r>
              <a:rPr lang="el-GR" sz="2400" b="1" dirty="0" smtClean="0"/>
              <a:t>Η  μάθηση </a:t>
            </a:r>
            <a:r>
              <a:rPr lang="el-GR" sz="2400" dirty="0" smtClean="0"/>
              <a:t>δε διασφαλίζεται απλώς με την  απόκτηση εξαιρετικών βαθμών σε θεωρητικές εξετάσεις , αλλά  με την </a:t>
            </a:r>
            <a:r>
              <a:rPr lang="el-GR" sz="2400" u="sng" dirty="0" smtClean="0"/>
              <a:t/>
            </a:r>
            <a:br>
              <a:rPr lang="el-GR" sz="2400" u="sng" dirty="0" smtClean="0"/>
            </a:br>
            <a:r>
              <a:rPr lang="el-GR" sz="2400" u="sng" dirty="0" smtClean="0">
                <a:solidFill>
                  <a:srgbClr val="FF0000"/>
                </a:solidFill>
              </a:rPr>
              <a:t>α π ό κ τ η σ η  </a:t>
            </a:r>
            <a:r>
              <a:rPr lang="el-GR" sz="2400" u="sng" spc="600" dirty="0" smtClean="0">
                <a:solidFill>
                  <a:srgbClr val="FF0000"/>
                </a:solidFill>
                <a:effectLst>
                  <a:outerShdw blurRad="38100" dist="38100" dir="2700000" algn="tl">
                    <a:srgbClr val="000000">
                      <a:alpha val="43137"/>
                    </a:srgbClr>
                  </a:outerShdw>
                </a:effectLst>
              </a:rPr>
              <a:t>απτών</a:t>
            </a:r>
            <a:r>
              <a:rPr lang="el-GR" sz="2400" u="sng" dirty="0" smtClean="0">
                <a:solidFill>
                  <a:srgbClr val="FF0000"/>
                </a:solidFill>
                <a:effectLst>
                  <a:outerShdw blurRad="38100" dist="38100" dir="2700000" algn="tl">
                    <a:srgbClr val="000000">
                      <a:alpha val="43137"/>
                    </a:srgbClr>
                  </a:outerShdw>
                </a:effectLst>
              </a:rPr>
              <a:t>,  χ ρ ή σ ι μ ω ν           </a:t>
            </a:r>
            <a:r>
              <a:rPr lang="el-GR" sz="2400" b="1" u="sng" dirty="0" smtClean="0">
                <a:solidFill>
                  <a:srgbClr val="FF0000"/>
                </a:solidFill>
              </a:rPr>
              <a:t>δ ε ξ ι ο τ ή τ ω ν</a:t>
            </a:r>
            <a:r>
              <a:rPr lang="el-GR" sz="2400" b="1" dirty="0" smtClean="0">
                <a:solidFill>
                  <a:srgbClr val="FF0000"/>
                </a:solidFill>
              </a:rPr>
              <a:t>.</a:t>
            </a:r>
            <a:r>
              <a:rPr lang="el-GR" sz="2400" b="1" dirty="0" smtClean="0"/>
              <a:t> </a:t>
            </a:r>
            <a:r>
              <a:rPr lang="el-GR" sz="2400" dirty="0" smtClean="0"/>
              <a:t>Οι δεξιότητες αναπτύσσονται εν μέρει </a:t>
            </a:r>
            <a:r>
              <a:rPr lang="el-GR" sz="2400" b="1" dirty="0" smtClean="0">
                <a:solidFill>
                  <a:srgbClr val="FF0000"/>
                </a:solidFill>
              </a:rPr>
              <a:t>α</a:t>
            </a:r>
            <a:r>
              <a:rPr lang="el-GR" sz="2400" dirty="0" smtClean="0"/>
              <a:t>συνείδητα, καθώς οι εκπαιδευόμενοι προσλαμβάνουν, </a:t>
            </a:r>
            <a:r>
              <a:rPr lang="el-GR" sz="2400" dirty="0" smtClean="0">
                <a:solidFill>
                  <a:srgbClr val="FF0000"/>
                </a:solidFill>
                <a:effectLst>
                  <a:outerShdw blurRad="38100" dist="38100" dir="2700000" algn="tl">
                    <a:srgbClr val="000000">
                      <a:alpha val="43137"/>
                    </a:srgbClr>
                  </a:outerShdw>
                </a:effectLst>
              </a:rPr>
              <a:t>μέσω </a:t>
            </a:r>
            <a:r>
              <a:rPr lang="el-GR" sz="2400" b="1" dirty="0" smtClean="0">
                <a:solidFill>
                  <a:srgbClr val="FF0000"/>
                </a:solidFill>
                <a:effectLst>
                  <a:outerShdw blurRad="38100" dist="38100" dir="2700000" algn="tl">
                    <a:srgbClr val="000000">
                      <a:alpha val="43137"/>
                    </a:srgbClr>
                  </a:outerShdw>
                </a:effectLst>
              </a:rPr>
              <a:t>ώσμωσης</a:t>
            </a:r>
            <a:r>
              <a:rPr lang="el-GR" sz="2400" dirty="0" smtClean="0">
                <a:solidFill>
                  <a:srgbClr val="FF0000"/>
                </a:solidFill>
                <a:effectLst>
                  <a:outerShdw blurRad="38100" dist="38100" dir="2700000" algn="tl">
                    <a:srgbClr val="000000">
                      <a:alpha val="43137"/>
                    </a:srgbClr>
                  </a:outerShdw>
                </a:effectLst>
              </a:rPr>
              <a:t>,</a:t>
            </a:r>
            <a:r>
              <a:rPr lang="el-GR" sz="2400" dirty="0" smtClean="0"/>
              <a:t> τις πεποιθήσεις, τις στάσεις και τις αντιλήψεις  του </a:t>
            </a:r>
            <a:r>
              <a:rPr lang="el-GR" sz="2400" b="1" u="sng" dirty="0" smtClean="0">
                <a:solidFill>
                  <a:srgbClr val="FF0000"/>
                </a:solidFill>
              </a:rPr>
              <a:t>π ε ρ ι β ά λ </a:t>
            </a:r>
            <a:r>
              <a:rPr lang="el-GR" sz="2400" b="1" u="sng" dirty="0" err="1" smtClean="0">
                <a:solidFill>
                  <a:srgbClr val="FF0000"/>
                </a:solidFill>
              </a:rPr>
              <a:t>λ</a:t>
            </a:r>
            <a:r>
              <a:rPr lang="el-GR" sz="2400" b="1" u="sng" dirty="0" smtClean="0">
                <a:solidFill>
                  <a:srgbClr val="FF0000"/>
                </a:solidFill>
              </a:rPr>
              <a:t> ο ν τ ο ς </a:t>
            </a:r>
            <a:r>
              <a:rPr lang="el-GR" sz="2400" b="1" dirty="0" smtClean="0">
                <a:solidFill>
                  <a:srgbClr val="FF0000"/>
                </a:solidFill>
              </a:rPr>
              <a:t> μέσα στο οποίο κινούνται</a:t>
            </a:r>
            <a:r>
              <a:rPr lang="el-GR" sz="2400" dirty="0" smtClean="0">
                <a:solidFill>
                  <a:srgbClr val="FF0000"/>
                </a:solidFill>
              </a:rPr>
              <a:t>.</a:t>
            </a:r>
            <a:r>
              <a:rPr lang="el-GR" sz="2400" dirty="0" smtClean="0"/>
              <a:t>  </a:t>
            </a:r>
          </a:p>
          <a:p>
            <a:pPr algn="just"/>
            <a:endParaRPr lang="el-GR" sz="2400" dirty="0" smtClean="0"/>
          </a:p>
          <a:p>
            <a:pPr algn="just"/>
            <a:r>
              <a:rPr lang="el-GR" sz="2400" dirty="0" smtClean="0"/>
              <a:t>Ένα </a:t>
            </a:r>
            <a:r>
              <a:rPr lang="el-GR" sz="2400" b="1" dirty="0" smtClean="0">
                <a:solidFill>
                  <a:srgbClr val="FF0000"/>
                </a:solidFill>
              </a:rPr>
              <a:t>περιβάλλον</a:t>
            </a:r>
            <a:r>
              <a:rPr lang="el-GR" sz="2400" dirty="0" smtClean="0"/>
              <a:t> που </a:t>
            </a:r>
            <a:r>
              <a:rPr lang="el-GR" sz="2400" dirty="0" smtClean="0">
                <a:solidFill>
                  <a:srgbClr val="FF0000"/>
                </a:solidFill>
                <a:effectLst>
                  <a:outerShdw blurRad="38100" dist="38100" dir="2700000" algn="tl">
                    <a:srgbClr val="000000">
                      <a:alpha val="43137"/>
                    </a:srgbClr>
                  </a:outerShdw>
                </a:effectLst>
              </a:rPr>
              <a:t>κεντρίζει</a:t>
            </a:r>
            <a:r>
              <a:rPr lang="el-GR" sz="2400" dirty="0" smtClean="0"/>
              <a:t> και  </a:t>
            </a:r>
            <a:r>
              <a:rPr lang="el-GR" sz="2400" dirty="0" smtClean="0">
                <a:solidFill>
                  <a:srgbClr val="FF0000"/>
                </a:solidFill>
                <a:effectLst>
                  <a:outerShdw blurRad="38100" dist="38100" dir="2700000" algn="tl">
                    <a:srgbClr val="000000">
                      <a:alpha val="43137"/>
                    </a:srgbClr>
                  </a:outerShdw>
                </a:effectLst>
              </a:rPr>
              <a:t>επιταχύνει</a:t>
            </a:r>
            <a:r>
              <a:rPr lang="el-GR" sz="2400" dirty="0" smtClean="0"/>
              <a:t> την </a:t>
            </a:r>
            <a:r>
              <a:rPr lang="el-GR" sz="2400" dirty="0" smtClean="0">
                <a:solidFill>
                  <a:srgbClr val="FF0000"/>
                </a:solidFill>
              </a:rPr>
              <a:t>ικανότητά σας να μαθαίνετε,</a:t>
            </a:r>
            <a:r>
              <a:rPr lang="el-GR" sz="2400" dirty="0" smtClean="0"/>
              <a:t>  δρα ως  </a:t>
            </a:r>
            <a:r>
              <a:rPr lang="el-GR" sz="2400" b="1" dirty="0" smtClean="0">
                <a:solidFill>
                  <a:srgbClr val="FF0000"/>
                </a:solidFill>
              </a:rPr>
              <a:t>καταλύτης της νοημοσύνης</a:t>
            </a:r>
            <a:r>
              <a:rPr lang="el-GR" sz="2400" dirty="0" smtClean="0">
                <a:solidFill>
                  <a:srgbClr val="FF0000"/>
                </a:solidFill>
              </a:rPr>
              <a:t> </a:t>
            </a:r>
            <a:r>
              <a:rPr lang="el-GR" sz="2400" dirty="0" smtClean="0"/>
              <a:t>σας. Εάν έχετε ανάγκη  να αποκτήσετε </a:t>
            </a:r>
            <a:r>
              <a:rPr lang="el-GR" sz="2400" b="1" u="sng" dirty="0" smtClean="0">
                <a:solidFill>
                  <a:srgbClr val="FF0000"/>
                </a:solidFill>
              </a:rPr>
              <a:t>χρήσιμες δεξιότητες</a:t>
            </a:r>
            <a:r>
              <a:rPr lang="el-GR" sz="2400" dirty="0" smtClean="0"/>
              <a:t>, </a:t>
            </a:r>
            <a:r>
              <a:rPr lang="el-GR" sz="2400" b="1" dirty="0" smtClean="0"/>
              <a:t>επιβάλλεται </a:t>
            </a:r>
            <a:r>
              <a:rPr lang="el-GR" sz="2400" dirty="0" smtClean="0"/>
              <a:t>να χρησιμοποιήσετε έναν τέτοιο </a:t>
            </a:r>
            <a:r>
              <a:rPr lang="el-GR" sz="2400" dirty="0" smtClean="0">
                <a:solidFill>
                  <a:srgbClr val="FF0000"/>
                </a:solidFill>
              </a:rPr>
              <a:t>καταλύτη.</a:t>
            </a:r>
          </a:p>
        </p:txBody>
      </p:sp>
      <p:pic>
        <p:nvPicPr>
          <p:cNvPr id="1026" name="Picture 2" descr="C:\Documents and Settings\Administrator\Επιφάνεια εργασίας\TEACHING PAINTINGS\the-student-1919.jpg!HalfHD.jpg"/>
          <p:cNvPicPr>
            <a:picLocks noGrp="1" noChangeAspect="1" noChangeArrowheads="1"/>
          </p:cNvPicPr>
          <p:nvPr>
            <p:ph idx="1"/>
          </p:nvPr>
        </p:nvPicPr>
        <p:blipFill>
          <a:blip r:embed="rId2" cstate="print"/>
          <a:srcRect/>
          <a:stretch>
            <a:fillRect/>
          </a:stretch>
        </p:blipFill>
        <p:spPr bwMode="auto">
          <a:xfrm>
            <a:off x="4961110" y="571480"/>
            <a:ext cx="3643338" cy="4865893"/>
          </a:xfrm>
          <a:prstGeom prst="rect">
            <a:avLst/>
          </a:prstGeom>
          <a:noFill/>
        </p:spPr>
      </p:pic>
      <p:sp>
        <p:nvSpPr>
          <p:cNvPr id="5" name="Rectangle 4"/>
          <p:cNvSpPr/>
          <p:nvPr/>
        </p:nvSpPr>
        <p:spPr>
          <a:xfrm>
            <a:off x="4427984" y="5357826"/>
            <a:ext cx="4716016" cy="1446550"/>
          </a:xfrm>
          <a:prstGeom prst="rect">
            <a:avLst/>
          </a:prstGeom>
        </p:spPr>
        <p:txBody>
          <a:bodyPr wrap="square">
            <a:spAutoFit/>
          </a:bodyPr>
          <a:lstStyle/>
          <a:p>
            <a:pPr algn="ctr"/>
            <a:r>
              <a:rPr lang="el-GR" sz="2800" b="1" dirty="0" smtClean="0">
                <a:solidFill>
                  <a:srgbClr val="FF0000"/>
                </a:solidFill>
              </a:rPr>
              <a:t>Μάθηση μέσω ώσμωσης:</a:t>
            </a:r>
            <a:r>
              <a:rPr lang="el-GR" sz="2800" b="1" dirty="0" smtClean="0"/>
              <a:t/>
            </a:r>
            <a:br>
              <a:rPr lang="el-GR" sz="2800" b="1" dirty="0" smtClean="0"/>
            </a:br>
            <a:r>
              <a:rPr lang="el-GR" sz="2000" dirty="0" smtClean="0">
                <a:solidFill>
                  <a:srgbClr val="FF0000"/>
                </a:solidFill>
                <a:effectLst>
                  <a:outerShdw blurRad="38100" dist="38100" dir="2700000" algn="tl">
                    <a:srgbClr val="000000">
                      <a:alpha val="43137"/>
                    </a:srgbClr>
                  </a:outerShdw>
                </a:effectLst>
              </a:rPr>
              <a:t>Α ν ά γ κ η   </a:t>
            </a:r>
          </a:p>
          <a:p>
            <a:pPr algn="ctr"/>
            <a:r>
              <a:rPr lang="el-GR" sz="2000" i="1" dirty="0" smtClean="0">
                <a:solidFill>
                  <a:srgbClr val="FF0000"/>
                </a:solidFill>
                <a:effectLst>
                  <a:outerShdw blurRad="38100" dist="38100" dir="2700000" algn="tl">
                    <a:srgbClr val="000000">
                      <a:alpha val="43137"/>
                    </a:srgbClr>
                  </a:outerShdw>
                </a:effectLst>
              </a:rPr>
              <a:t>ά μ ε σ η ς  </a:t>
            </a:r>
            <a:r>
              <a:rPr lang="el-GR" sz="2000" dirty="0" smtClean="0">
                <a:solidFill>
                  <a:srgbClr val="FF0000"/>
                </a:solidFill>
                <a:effectLst>
                  <a:outerShdw blurRad="38100" dist="38100" dir="2700000" algn="tl">
                    <a:srgbClr val="000000">
                      <a:alpha val="43137"/>
                    </a:srgbClr>
                  </a:outerShdw>
                </a:effectLst>
              </a:rPr>
              <a:t>θ έ σ π ι σ η ς</a:t>
            </a:r>
          </a:p>
          <a:p>
            <a:pPr algn="ctr"/>
            <a:r>
              <a:rPr lang="el-GR" sz="2000" dirty="0" smtClean="0">
                <a:solidFill>
                  <a:srgbClr val="FF0000"/>
                </a:solidFill>
                <a:effectLst>
                  <a:outerShdw blurRad="38100" dist="38100" dir="2700000" algn="tl">
                    <a:srgbClr val="000000">
                      <a:alpha val="43137"/>
                    </a:srgbClr>
                  </a:outerShdw>
                </a:effectLst>
              </a:rPr>
              <a:t>  κ α ι  θ ε σ μ ο θ έ τ η σ η ς</a:t>
            </a:r>
            <a:endParaRPr lang="en-US" sz="2000" b="1" spc="600" dirty="0" smtClean="0">
              <a:solidFill>
                <a:srgbClr val="FF0000"/>
              </a:solidFill>
              <a:effectLst>
                <a:outerShdw blurRad="38100" dist="38100" dir="2700000" algn="tl">
                  <a:srgbClr val="000000">
                    <a:alpha val="43137"/>
                  </a:srgbClr>
                </a:outerShdw>
              </a:effectLst>
            </a:endParaRPr>
          </a:p>
        </p:txBody>
      </p:sp>
      <p:sp>
        <p:nvSpPr>
          <p:cNvPr id="7" name="Rectangle 6"/>
          <p:cNvSpPr/>
          <p:nvPr/>
        </p:nvSpPr>
        <p:spPr>
          <a:xfrm>
            <a:off x="0" y="0"/>
            <a:ext cx="9144000" cy="584775"/>
          </a:xfrm>
          <a:prstGeom prst="rect">
            <a:avLst/>
          </a:prstGeom>
        </p:spPr>
        <p:txBody>
          <a:bodyPr wrap="square">
            <a:spAutoFit/>
          </a:bodyPr>
          <a:lstStyle/>
          <a:p>
            <a:pPr algn="ctr"/>
            <a:r>
              <a:rPr lang="el-GR" sz="3200" dirty="0" smtClean="0">
                <a:solidFill>
                  <a:srgbClr val="FF0000"/>
                </a:solidFill>
              </a:rPr>
              <a:t>Το θεωρητικό υπόβαθρο του προγράμματος </a:t>
            </a:r>
            <a:r>
              <a:rPr lang="en-US" sz="3200" dirty="0" smtClean="0">
                <a:solidFill>
                  <a:srgbClr val="FF0000"/>
                </a:solidFill>
              </a:rPr>
              <a:t>HIPON</a:t>
            </a:r>
            <a:endParaRPr lang="el-GR" sz="3200" dirty="0" smtClean="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2295336"/>
          </a:xfrm>
        </p:spPr>
        <p:txBody>
          <a:bodyPr>
            <a:normAutofit fontScale="90000"/>
          </a:bodyPr>
          <a:lstStyle/>
          <a:p>
            <a:r>
              <a:rPr lang="en-US" sz="2000" dirty="0" smtClean="0">
                <a:effectLst>
                  <a:outerShdw blurRad="38100" dist="38100" dir="2700000" algn="tl">
                    <a:srgbClr val="000000">
                      <a:alpha val="43137"/>
                    </a:srgbClr>
                  </a:outerShdw>
                </a:effectLst>
              </a:rPr>
              <a:t>E</a:t>
            </a:r>
            <a:r>
              <a:rPr lang="el-GR" sz="2000" dirty="0" err="1" smtClean="0">
                <a:effectLst>
                  <a:outerShdw blurRad="38100" dist="38100" dir="2700000" algn="tl">
                    <a:srgbClr val="000000">
                      <a:alpha val="43137"/>
                    </a:srgbClr>
                  </a:outerShdw>
                </a:effectLst>
              </a:rPr>
              <a:t>ικόνες</a:t>
            </a:r>
            <a:r>
              <a:rPr lang="el-GR" sz="2000" dirty="0" smtClean="0">
                <a:effectLst>
                  <a:outerShdw blurRad="38100" dist="38100" dir="2700000" algn="tl">
                    <a:srgbClr val="000000">
                      <a:alpha val="43137"/>
                    </a:srgbClr>
                  </a:outerShdw>
                </a:effectLst>
              </a:rPr>
              <a:t> από εξετάσεις.</a:t>
            </a:r>
            <a:br>
              <a:rPr lang="el-GR" sz="2000" dirty="0" smtClean="0">
                <a:effectLst>
                  <a:outerShdw blurRad="38100" dist="38100" dir="2700000" algn="tl">
                    <a:srgbClr val="000000">
                      <a:alpha val="43137"/>
                    </a:srgbClr>
                  </a:outerShdw>
                </a:effectLst>
              </a:rPr>
            </a:br>
            <a:r>
              <a:rPr lang="el-GR" sz="2000" dirty="0" smtClean="0">
                <a:effectLst>
                  <a:outerShdw blurRad="38100" dist="38100" dir="2700000" algn="tl">
                    <a:srgbClr val="000000">
                      <a:alpha val="43137"/>
                    </a:srgbClr>
                  </a:outerShdw>
                </a:effectLst>
              </a:rPr>
              <a:t> Αποσπάσματα ανακοινώσεων από την ηλεκτρονική τάξη του μαθήματος.</a:t>
            </a:r>
            <a:br>
              <a:rPr lang="el-GR" sz="2000" dirty="0" smtClean="0">
                <a:effectLst>
                  <a:outerShdw blurRad="38100" dist="38100" dir="2700000" algn="tl">
                    <a:srgbClr val="000000">
                      <a:alpha val="43137"/>
                    </a:srgbClr>
                  </a:outerShdw>
                </a:effectLst>
              </a:rPr>
            </a:br>
            <a:r>
              <a:rPr lang="el-GR" sz="2400" dirty="0" smtClean="0"/>
              <a:t>Διάκριση έλκους-πολύποδα, φλεγμονωδών-καρκινικών κυττάρων.</a:t>
            </a:r>
            <a:r>
              <a:rPr lang="el-GR" sz="2400" dirty="0"/>
              <a:t/>
            </a:r>
            <a:br>
              <a:rPr lang="el-GR" sz="2400" dirty="0"/>
            </a:br>
            <a:r>
              <a:rPr lang="el-GR" sz="1600" dirty="0" smtClean="0"/>
              <a:t>Παροτρύνω </a:t>
            </a:r>
            <a:r>
              <a:rPr lang="el-GR" sz="1600" dirty="0"/>
              <a:t>ενθέρμως όσους </a:t>
            </a:r>
            <a:r>
              <a:rPr lang="el-GR" sz="1600" dirty="0" smtClean="0"/>
              <a:t>φοιτητές, μετά το πέρας της εκπαίδευσής τους στην Παθολογική </a:t>
            </a:r>
            <a:r>
              <a:rPr lang="el-GR" sz="1600" dirty="0"/>
              <a:t>Α</a:t>
            </a:r>
            <a:r>
              <a:rPr lang="el-GR" sz="1600" dirty="0" smtClean="0"/>
              <a:t>νατομική Ι, αδυνατούν </a:t>
            </a:r>
            <a:r>
              <a:rPr lang="el-GR" sz="1600" dirty="0"/>
              <a:t>να αναγνωρίσουν μια </a:t>
            </a:r>
            <a:r>
              <a:rPr lang="el-GR" sz="1600" dirty="0" err="1"/>
              <a:t>ελκωτική</a:t>
            </a:r>
            <a:r>
              <a:rPr lang="el-GR" sz="1600" dirty="0"/>
              <a:t> αλλοίωση ή συγχέουν τα κύτταρα της οξείας φλεγμονής με τα καρκινικά, εν όψει των μαθημάτων, των εργαστηριακών ασκήσεων και των </a:t>
            </a:r>
            <a:r>
              <a:rPr lang="el-GR" sz="1600" dirty="0" err="1"/>
              <a:t>κλινικοπαθολογοανατομικών</a:t>
            </a:r>
            <a:r>
              <a:rPr lang="el-GR" sz="1600" dirty="0"/>
              <a:t> φροντιστηρίων Συστηματικής Παθολογικής Ανατομικής </a:t>
            </a:r>
            <a:r>
              <a:rPr lang="el-GR" sz="1600" dirty="0" smtClean="0"/>
              <a:t>( ΙΙ )  </a:t>
            </a:r>
            <a:r>
              <a:rPr lang="el-GR" sz="1600" dirty="0"/>
              <a:t>και ενόψει της κλινικής τους άσκησης από το επόμενο ακαδημαϊκό έτος,  να </a:t>
            </a:r>
            <a:r>
              <a:rPr lang="el-GR" sz="1600" b="1" dirty="0"/>
              <a:t>ασχοληθούν σοβαρά </a:t>
            </a:r>
            <a:r>
              <a:rPr lang="el-GR" sz="1600" dirty="0"/>
              <a:t>με </a:t>
            </a:r>
            <a:r>
              <a:rPr lang="el-GR" sz="1600" b="1" dirty="0"/>
              <a:t>την απόκτηση πρακτικών δεξιοτήτων, συμμετέχοντας </a:t>
            </a:r>
            <a:r>
              <a:rPr lang="el-GR" sz="1600" b="1" dirty="0" smtClean="0"/>
              <a:t> </a:t>
            </a:r>
            <a:r>
              <a:rPr lang="el-GR" sz="1600" b="1" spc="600" dirty="0" smtClean="0"/>
              <a:t>ενεργά</a:t>
            </a:r>
            <a:r>
              <a:rPr lang="el-GR" sz="1600" b="1" dirty="0" smtClean="0"/>
              <a:t> </a:t>
            </a:r>
            <a:r>
              <a:rPr lang="el-GR" sz="1600" b="1" dirty="0"/>
              <a:t>στην εκπαιδευτική διαδικασία.</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55650" y="3091194"/>
            <a:ext cx="4422651"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2652166" y="2847018"/>
            <a:ext cx="4411339" cy="3307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Ορθογώνιο 2"/>
          <p:cNvSpPr/>
          <p:nvPr/>
        </p:nvSpPr>
        <p:spPr>
          <a:xfrm>
            <a:off x="0" y="188640"/>
            <a:ext cx="9144000" cy="2369880"/>
          </a:xfrm>
          <a:prstGeom prst="rect">
            <a:avLst/>
          </a:prstGeom>
        </p:spPr>
        <p:txBody>
          <a:bodyPr wrap="square">
            <a:spAutoFit/>
          </a:bodyPr>
          <a:lstStyle/>
          <a:p>
            <a:pPr algn="just"/>
            <a:r>
              <a:rPr lang="el-GR" sz="1400" dirty="0"/>
              <a:t>Παροτρύνω έντονα όσους φοιτητές,  παρά τις προσπάθειες των μελών ΔΕΠ </a:t>
            </a:r>
            <a:r>
              <a:rPr lang="el-GR" sz="1400" dirty="0" err="1"/>
              <a:t>καθόλο</a:t>
            </a:r>
            <a:r>
              <a:rPr lang="el-GR" sz="1400" dirty="0"/>
              <a:t> το ακαδημαϊκό </a:t>
            </a:r>
            <a:r>
              <a:rPr lang="el-GR" sz="1400" dirty="0" smtClean="0"/>
              <a:t>έτος,  </a:t>
            </a:r>
            <a:r>
              <a:rPr lang="el-GR" sz="1400" dirty="0"/>
              <a:t>δεν έχουν καταφέρει ακόμη να </a:t>
            </a:r>
            <a:r>
              <a:rPr lang="el-GR" sz="1400" u="sng" dirty="0"/>
              <a:t>εξοικειωθούν με το πρακτικό αντικείμενο της ιατρικής ειδικότητας της Παθολογικής Ανατομικής</a:t>
            </a:r>
            <a:r>
              <a:rPr lang="el-GR" sz="1400" dirty="0"/>
              <a:t> - λ.χ. εκείνους που συγχέουν μικροσκοπικώς τα φλεγμονώδη κύτταρα με τα  καρκινικά  και μάλιστα με τα καρκινικά κύτταρα υψηλόβαθμης κακοήθειας -  όταν ξεκινήσουν την κλινική τους άσκηση από το </a:t>
            </a:r>
            <a:r>
              <a:rPr lang="el-GR" sz="1400" dirty="0" smtClean="0"/>
              <a:t>επόμενο </a:t>
            </a:r>
            <a:r>
              <a:rPr lang="el-GR" sz="1400" dirty="0"/>
              <a:t>εξάμηνο, να φροντίσουν </a:t>
            </a:r>
            <a:r>
              <a:rPr lang="el-GR" sz="1400" b="1" dirty="0"/>
              <a:t>προσωπικά</a:t>
            </a:r>
            <a:r>
              <a:rPr lang="el-GR" sz="1400" dirty="0"/>
              <a:t> να </a:t>
            </a:r>
            <a:r>
              <a:rPr lang="el-GR" sz="1400" u="sng" dirty="0">
                <a:effectLst>
                  <a:outerShdw blurRad="38100" dist="38100" dir="2700000" algn="tl">
                    <a:srgbClr val="000000">
                      <a:alpha val="43137"/>
                    </a:srgbClr>
                  </a:outerShdw>
                </a:effectLst>
              </a:rPr>
              <a:t>ενσωματωθούν  ο ρ γ α ν ι κ ά  στην καθημερινή λειτουργία της νοσοκομειακής ιατρικής</a:t>
            </a:r>
            <a:r>
              <a:rPr lang="el-GR" sz="1400" dirty="0"/>
              <a:t> </a:t>
            </a:r>
            <a:r>
              <a:rPr lang="el-GR" sz="1400" dirty="0" smtClean="0"/>
              <a:t>, </a:t>
            </a:r>
            <a:r>
              <a:rPr lang="el-GR" sz="1400" i="1" dirty="0" smtClean="0"/>
              <a:t>παράλληλα</a:t>
            </a:r>
            <a:r>
              <a:rPr lang="el-GR" sz="1400" dirty="0" smtClean="0"/>
              <a:t> </a:t>
            </a:r>
            <a:r>
              <a:rPr lang="el-GR" sz="1400" dirty="0"/>
              <a:t>με τη μελέτη συγγραμμάτων και την εκπόνηση εργασιών κατ’ οίκον. Η </a:t>
            </a:r>
            <a:r>
              <a:rPr lang="el-GR" sz="1400" dirty="0" smtClean="0"/>
              <a:t> </a:t>
            </a:r>
            <a:r>
              <a:rPr lang="el-GR" sz="1400" b="1" spc="300" dirty="0" smtClean="0">
                <a:effectLst>
                  <a:outerShdw blurRad="38100" dist="38100" dir="2700000" algn="tl">
                    <a:srgbClr val="000000">
                      <a:alpha val="43137"/>
                    </a:srgbClr>
                  </a:outerShdw>
                </a:effectLst>
              </a:rPr>
              <a:t>εναρμόνιση </a:t>
            </a:r>
            <a:r>
              <a:rPr lang="el-GR" sz="1400" b="1" spc="300" dirty="0">
                <a:effectLst>
                  <a:outerShdw blurRad="38100" dist="38100" dir="2700000" algn="tl">
                    <a:srgbClr val="000000">
                      <a:alpha val="43137"/>
                    </a:srgbClr>
                  </a:outerShdw>
                </a:effectLst>
              </a:rPr>
              <a:t>βιωματικής και ακαδημαϊκής  γνώσης </a:t>
            </a:r>
            <a:r>
              <a:rPr lang="el-GR" sz="1400" dirty="0"/>
              <a:t>αποτελεί την πλέον σύγχρονη εκπαιδευτική πρόκληση και επιβάλλει την παράλληλη </a:t>
            </a:r>
            <a:r>
              <a:rPr lang="el-GR" sz="1400" b="1" dirty="0"/>
              <a:t>αφύπνιση </a:t>
            </a:r>
            <a:r>
              <a:rPr lang="el-GR" sz="1400" dirty="0"/>
              <a:t>τόσο των εκπαιδευτών όσο </a:t>
            </a:r>
            <a:r>
              <a:rPr lang="el-GR" sz="1400" dirty="0">
                <a:effectLst>
                  <a:outerShdw blurRad="38100" dist="38100" dir="2700000" algn="tl">
                    <a:srgbClr val="000000">
                      <a:alpha val="43137"/>
                    </a:srgbClr>
                  </a:outerShdw>
                </a:effectLst>
              </a:rPr>
              <a:t>και των εκπαιδευόμενων</a:t>
            </a:r>
            <a:r>
              <a:rPr lang="el-GR" sz="1400" dirty="0"/>
              <a:t>.</a:t>
            </a:r>
          </a:p>
          <a:p>
            <a:endParaRPr lang="el-GR" dirty="0"/>
          </a:p>
          <a:p>
            <a:r>
              <a:rPr lang="el-GR" dirty="0"/>
              <a:t> </a:t>
            </a:r>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1901" y="4501006"/>
            <a:ext cx="2454076" cy="1848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1901" y="2463104"/>
            <a:ext cx="2454076" cy="1827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566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08720"/>
            <a:ext cx="4357686" cy="5806428"/>
          </a:xfrm>
        </p:spPr>
        <p:txBody>
          <a:bodyPr>
            <a:noAutofit/>
          </a:bodyPr>
          <a:lstStyle/>
          <a:p>
            <a:pPr algn="ctr">
              <a:buNone/>
            </a:pPr>
            <a:r>
              <a:rPr lang="en-US" sz="2400" dirty="0" smtClean="0"/>
              <a:t>     </a:t>
            </a:r>
            <a:r>
              <a:rPr lang="el-GR" sz="2000" dirty="0" smtClean="0"/>
              <a:t>Φανταστείτε τον εαυτό σας να ακούει μια διάλεξη. </a:t>
            </a:r>
            <a:endParaRPr lang="en-US" sz="2000" dirty="0" smtClean="0"/>
          </a:p>
          <a:p>
            <a:pPr algn="ctr">
              <a:buNone/>
            </a:pPr>
            <a:r>
              <a:rPr lang="el-GR" sz="2000" dirty="0" smtClean="0"/>
              <a:t>Ακόμη και εάν το περιεχόμενο της διάλεξης είναι ενδιαφέρον για σας και ο παρουσιαστής κάνει ικανοποιητικό έργο, </a:t>
            </a:r>
            <a:endParaRPr lang="en-US" sz="2000" dirty="0" smtClean="0"/>
          </a:p>
          <a:p>
            <a:pPr algn="ctr">
              <a:buNone/>
            </a:pPr>
            <a:r>
              <a:rPr lang="el-GR" sz="2000" dirty="0" smtClean="0"/>
              <a:t>εσείς μπορεί να πιάνετε το λογισμό σας να περιπλανάται.</a:t>
            </a:r>
            <a:endParaRPr lang="en-US" sz="2000" dirty="0" smtClean="0"/>
          </a:p>
          <a:p>
            <a:pPr algn="ctr">
              <a:buNone/>
            </a:pPr>
            <a:r>
              <a:rPr lang="el-GR" sz="2000" dirty="0" smtClean="0"/>
              <a:t>Αυτό συμβαίνει επειδή η </a:t>
            </a:r>
            <a:r>
              <a:rPr lang="el-GR" sz="2000" b="1" dirty="0" smtClean="0"/>
              <a:t>μαθησιακή διεργασία</a:t>
            </a:r>
            <a:r>
              <a:rPr lang="el-GR" sz="2000" dirty="0" smtClean="0"/>
              <a:t>, η οποία, όσον αφορά μια διάλεξη, είναι ουσιαστικά </a:t>
            </a:r>
            <a:r>
              <a:rPr lang="el-GR" sz="2000" i="1" dirty="0" err="1" smtClean="0"/>
              <a:t>μονο</a:t>
            </a:r>
            <a:r>
              <a:rPr lang="el-GR" sz="2000" dirty="0" err="1" smtClean="0"/>
              <a:t>δρομική</a:t>
            </a:r>
            <a:r>
              <a:rPr lang="el-GR" sz="2000" dirty="0" smtClean="0"/>
              <a:t>, </a:t>
            </a:r>
            <a:endParaRPr lang="en-US" sz="2000" dirty="0" smtClean="0"/>
          </a:p>
          <a:p>
            <a:pPr algn="ctr">
              <a:buNone/>
            </a:pPr>
            <a:r>
              <a:rPr lang="el-GR" sz="2000" dirty="0" smtClean="0"/>
              <a:t>από τον εκπαιδευτή ως </a:t>
            </a:r>
            <a:r>
              <a:rPr lang="el-GR" sz="2000" dirty="0" err="1" smtClean="0"/>
              <a:t>πάροχο</a:t>
            </a:r>
            <a:r>
              <a:rPr lang="el-GR" sz="2000" dirty="0" smtClean="0"/>
              <a:t> πληροφοριών προς εσάς ως δέκτη, </a:t>
            </a:r>
          </a:p>
          <a:p>
            <a:pPr algn="ctr">
              <a:buNone/>
            </a:pPr>
            <a:r>
              <a:rPr lang="el-GR" sz="2000" b="1" u="sng" dirty="0" smtClean="0"/>
              <a:t>δεν </a:t>
            </a:r>
            <a:r>
              <a:rPr lang="el-GR" sz="2000" u="sng" dirty="0" smtClean="0"/>
              <a:t>απαιτεί</a:t>
            </a:r>
            <a:r>
              <a:rPr lang="el-GR" sz="2000" dirty="0" smtClean="0"/>
              <a:t>  την </a:t>
            </a:r>
            <a:r>
              <a:rPr lang="el-GR" sz="2000" dirty="0" smtClean="0">
                <a:solidFill>
                  <a:srgbClr val="FF0000"/>
                </a:solidFill>
                <a:effectLst>
                  <a:outerShdw blurRad="38100" dist="38100" dir="2700000" algn="tl">
                    <a:srgbClr val="000000">
                      <a:alpha val="43137"/>
                    </a:srgbClr>
                  </a:outerShdw>
                </a:effectLst>
              </a:rPr>
              <a:t>ενεργή σας συμμετοχή </a:t>
            </a:r>
            <a:r>
              <a:rPr lang="el-GR" sz="2000" dirty="0" smtClean="0"/>
              <a:t>για να εξελιχθεί· </a:t>
            </a:r>
          </a:p>
          <a:p>
            <a:pPr algn="ctr">
              <a:buNone/>
            </a:pPr>
            <a:r>
              <a:rPr lang="el-GR" sz="2000" dirty="0" smtClean="0"/>
              <a:t>εξελίσσεται  </a:t>
            </a:r>
            <a:r>
              <a:rPr lang="el-GR" sz="2000" i="1" dirty="0" smtClean="0"/>
              <a:t>ερήμην σας.</a:t>
            </a:r>
          </a:p>
        </p:txBody>
      </p:sp>
      <p:sp>
        <p:nvSpPr>
          <p:cNvPr id="4" name="Title 1"/>
          <p:cNvSpPr>
            <a:spLocks noGrp="1"/>
          </p:cNvSpPr>
          <p:nvPr>
            <p:ph type="title"/>
          </p:nvPr>
        </p:nvSpPr>
        <p:spPr>
          <a:xfrm>
            <a:off x="0" y="0"/>
            <a:ext cx="9144000" cy="928670"/>
          </a:xfrm>
        </p:spPr>
        <p:txBody>
          <a:bodyPr>
            <a:noAutofit/>
          </a:bodyPr>
          <a:lstStyle/>
          <a:p>
            <a:r>
              <a:rPr lang="el-GR" sz="2800" dirty="0" smtClean="0"/>
              <a:t>Η</a:t>
            </a:r>
            <a:r>
              <a:rPr lang="el-GR" sz="2800" b="1" dirty="0" smtClean="0"/>
              <a:t>  </a:t>
            </a:r>
            <a:r>
              <a:rPr lang="el-GR" sz="2800" b="1" spc="600" dirty="0" smtClean="0">
                <a:solidFill>
                  <a:srgbClr val="FF0000"/>
                </a:solidFill>
                <a:effectLst>
                  <a:outerShdw blurRad="38100" dist="38100" dir="2700000" algn="tl">
                    <a:srgbClr val="000000">
                      <a:alpha val="43137"/>
                    </a:srgbClr>
                  </a:outerShdw>
                </a:effectLst>
              </a:rPr>
              <a:t>ενεργός συμμετοχή </a:t>
            </a:r>
            <a:r>
              <a:rPr lang="el-GR" sz="2800" b="1" dirty="0" smtClean="0">
                <a:solidFill>
                  <a:srgbClr val="FF0000"/>
                </a:solidFill>
              </a:rPr>
              <a:t>του μαθητή </a:t>
            </a:r>
            <a:br>
              <a:rPr lang="el-GR" sz="2800" b="1" dirty="0" smtClean="0">
                <a:solidFill>
                  <a:srgbClr val="FF0000"/>
                </a:solidFill>
              </a:rPr>
            </a:br>
            <a:r>
              <a:rPr lang="el-GR" sz="2800" spc="300" dirty="0" smtClean="0">
                <a:effectLst>
                  <a:outerShdw blurRad="38100" dist="38100" dir="2700000" algn="tl">
                    <a:srgbClr val="000000">
                      <a:alpha val="43137"/>
                    </a:srgbClr>
                  </a:outerShdw>
                </a:effectLst>
              </a:rPr>
              <a:t>αυξάνει</a:t>
            </a:r>
            <a:r>
              <a:rPr lang="el-GR" sz="2800" dirty="0" smtClean="0"/>
              <a:t> τη </a:t>
            </a:r>
            <a:r>
              <a:rPr lang="el-GR" sz="2800" dirty="0" smtClean="0">
                <a:solidFill>
                  <a:srgbClr val="FF0000"/>
                </a:solidFill>
                <a:effectLst>
                  <a:outerShdw blurRad="38100" dist="38100" dir="2700000" algn="tl">
                    <a:srgbClr val="000000">
                      <a:alpha val="43137"/>
                    </a:srgbClr>
                  </a:outerShdw>
                </a:effectLst>
              </a:rPr>
              <a:t>μαθησιακή αξία.</a:t>
            </a:r>
            <a:endParaRPr lang="el-GR" sz="2800" dirty="0">
              <a:solidFill>
                <a:srgbClr val="FF0000"/>
              </a:solidFill>
              <a:effectLst>
                <a:outerShdw blurRad="38100" dist="38100" dir="2700000" algn="tl">
                  <a:srgbClr val="000000">
                    <a:alpha val="43137"/>
                  </a:srgbClr>
                </a:outerShdw>
              </a:effectLst>
            </a:endParaRPr>
          </a:p>
        </p:txBody>
      </p:sp>
      <p:pic>
        <p:nvPicPr>
          <p:cNvPr id="129026" name="Picture 2" descr="C:\Users\αγαπουλακι\Desktop\ΑΝΤΡΕΑΣ\TEACHING PAINTINGS\scholars-at-a-lecture.jpg!HD.jpg"/>
          <p:cNvPicPr>
            <a:picLocks noChangeAspect="1" noChangeArrowheads="1"/>
          </p:cNvPicPr>
          <p:nvPr/>
        </p:nvPicPr>
        <p:blipFill>
          <a:blip r:embed="rId2" cstate="print"/>
          <a:srcRect/>
          <a:stretch>
            <a:fillRect/>
          </a:stretch>
        </p:blipFill>
        <p:spPr bwMode="auto">
          <a:xfrm>
            <a:off x="4357686" y="1000108"/>
            <a:ext cx="4572032" cy="5342199"/>
          </a:xfrm>
          <a:prstGeom prst="rect">
            <a:avLst/>
          </a:prstGeom>
          <a:noFill/>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αγαπουλακι\Desktop\ΑΝΤΡΕΑΣ\TEACHING PAINTINGS\the-teacher-1645.jpg"/>
          <p:cNvPicPr>
            <a:picLocks noChangeAspect="1" noChangeArrowheads="1"/>
          </p:cNvPicPr>
          <p:nvPr/>
        </p:nvPicPr>
        <p:blipFill>
          <a:blip r:embed="rId2" cstate="print"/>
          <a:srcRect/>
          <a:stretch>
            <a:fillRect/>
          </a:stretch>
        </p:blipFill>
        <p:spPr bwMode="auto">
          <a:xfrm>
            <a:off x="5072066" y="1643050"/>
            <a:ext cx="3617207" cy="5072098"/>
          </a:xfrm>
          <a:prstGeom prst="rect">
            <a:avLst/>
          </a:prstGeom>
          <a:noFill/>
        </p:spPr>
      </p:pic>
      <p:pic>
        <p:nvPicPr>
          <p:cNvPr id="1027" name="Picture 3" descr="C:\Users\αγαπουλακι\Desktop\ΑΝΤΡΕΑΣ\TEACHING PAINTINGS\a-scholar-1631-λόγιος δάσκαλος.jpg"/>
          <p:cNvPicPr>
            <a:picLocks noChangeAspect="1" noChangeArrowheads="1"/>
          </p:cNvPicPr>
          <p:nvPr/>
        </p:nvPicPr>
        <p:blipFill>
          <a:blip r:embed="rId3" cstate="print"/>
          <a:srcRect/>
          <a:stretch>
            <a:fillRect/>
          </a:stretch>
        </p:blipFill>
        <p:spPr bwMode="auto">
          <a:xfrm>
            <a:off x="428596" y="1714488"/>
            <a:ext cx="4222377" cy="4857784"/>
          </a:xfrm>
          <a:prstGeom prst="rect">
            <a:avLst/>
          </a:prstGeom>
          <a:noFill/>
        </p:spPr>
      </p:pic>
      <p:sp>
        <p:nvSpPr>
          <p:cNvPr id="179201" name="Rectangle 1"/>
          <p:cNvSpPr>
            <a:spLocks noGrp="1" noChangeArrowheads="1"/>
          </p:cNvSpPr>
          <p:nvPr>
            <p:ph type="title"/>
          </p:nvPr>
        </p:nvSpPr>
        <p:spPr bwMode="auto">
          <a:xfrm>
            <a:off x="0" y="31268"/>
            <a:ext cx="9144000" cy="16927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l-GR" sz="2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Η </a:t>
            </a:r>
            <a:r>
              <a:rPr kumimoji="0" lang="el-GR" sz="2400" b="0" i="0" u="none" strike="noStrike" cap="none" normalizeH="0" baseline="0" dirty="0" smtClean="0">
                <a:ln>
                  <a:noFill/>
                </a:ln>
                <a:solidFill>
                  <a:srgbClr val="7030A0"/>
                </a:solidFill>
                <a:effectLst/>
                <a:latin typeface="Calibri" pitchFamily="34" charset="0"/>
                <a:ea typeface="Calibri" pitchFamily="34" charset="0"/>
                <a:cs typeface="Times New Roman" pitchFamily="18" charset="0"/>
              </a:rPr>
              <a:t>συμβατική, τυπική προσέγγιση </a:t>
            </a:r>
            <a:r>
              <a:rPr kumimoji="0" lang="el-GR" sz="2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της διδασκαλίας. </a:t>
            </a:r>
            <a:br>
              <a:rPr kumimoji="0" lang="el-GR" sz="2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br>
            <a:r>
              <a:rPr kumimoji="0" lang="el-G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Τρέχουσα  η ανάγκη για τον </a:t>
            </a:r>
            <a:br>
              <a:rPr kumimoji="0" lang="el-G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br>
            <a:r>
              <a:rPr kumimoji="0" lang="el-GR"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ε π α ν α π ρ ο σ δ ι ο ρ ι σ μ ό  </a:t>
            </a:r>
            <a:r>
              <a:rPr kumimoji="0" lang="el-G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και τον  </a:t>
            </a:r>
            <a:r>
              <a:rPr kumimoji="0" lang="el-GR"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ε μ π λ ο υ τ ι σ μ ό  </a:t>
            </a:r>
            <a:r>
              <a:rPr kumimoji="0" lang="el-G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r>
            <a:br>
              <a:rPr kumimoji="0" lang="el-G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br>
            <a:r>
              <a:rPr kumimoji="0" lang="el-G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του ρόλου του δασκάλου και του πολύπλευρου επαγγέλματός του,</a:t>
            </a:r>
            <a:br>
              <a:rPr kumimoji="0" lang="el-G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br>
            <a:r>
              <a:rPr kumimoji="0" lang="el-G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πέρα από το να εκπέμπει και να κυκλοφορεί απλώς πληροφορίες</a:t>
            </a:r>
            <a:r>
              <a:rPr lang="el-GR" sz="2000" dirty="0" smtClean="0">
                <a:latin typeface="Calibri" pitchFamily="34" charset="0"/>
                <a:ea typeface="Calibri" pitchFamily="34" charset="0"/>
                <a:cs typeface="Times New Roman" pitchFamily="18" charset="0"/>
              </a:rPr>
              <a:t>.</a:t>
            </a:r>
            <a:endParaRPr kumimoji="0" lang="el-GR"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780928"/>
            <a:ext cx="9144000" cy="4077072"/>
          </a:xfrm>
        </p:spPr>
        <p:txBody>
          <a:bodyPr>
            <a:normAutofit fontScale="70000" lnSpcReduction="20000"/>
          </a:bodyPr>
          <a:lstStyle/>
          <a:p>
            <a:pPr lvl="0" algn="ctr"/>
            <a:r>
              <a:rPr lang="el-GR" dirty="0" smtClean="0">
                <a:latin typeface="Calibri" pitchFamily="34" charset="0"/>
                <a:ea typeface="Calibri" pitchFamily="34" charset="0"/>
                <a:cs typeface="Times New Roman" pitchFamily="18" charset="0"/>
              </a:rPr>
              <a:t>Γενικά </a:t>
            </a:r>
            <a:r>
              <a:rPr lang="el-GR" b="1" dirty="0" smtClean="0">
                <a:latin typeface="Calibri" pitchFamily="34" charset="0"/>
                <a:ea typeface="Calibri" pitchFamily="34" charset="0"/>
                <a:cs typeface="Times New Roman" pitchFamily="18" charset="0"/>
              </a:rPr>
              <a:t>οι ασθενείς</a:t>
            </a:r>
            <a:r>
              <a:rPr lang="el-GR" dirty="0" smtClean="0">
                <a:latin typeface="Calibri" pitchFamily="34" charset="0"/>
                <a:ea typeface="Calibri" pitchFamily="34" charset="0"/>
                <a:cs typeface="Times New Roman" pitchFamily="18" charset="0"/>
              </a:rPr>
              <a:t> αποφασίζουν να μιλήσουν σε έναν παθολογοανατόμο, </a:t>
            </a:r>
          </a:p>
          <a:p>
            <a:pPr lvl="0" algn="ctr">
              <a:buNone/>
            </a:pPr>
            <a:r>
              <a:rPr lang="el-GR" dirty="0" smtClean="0">
                <a:latin typeface="Calibri" pitchFamily="34" charset="0"/>
                <a:ea typeface="Calibri" pitchFamily="34" charset="0"/>
                <a:cs typeface="Times New Roman" pitchFamily="18" charset="0"/>
              </a:rPr>
              <a:t>όταν αναζητούν πληροφορίες για την ιστοπαθολογική έκθεσή τους ,</a:t>
            </a:r>
          </a:p>
          <a:p>
            <a:pPr lvl="0" algn="ctr">
              <a:buNone/>
            </a:pPr>
            <a:r>
              <a:rPr lang="el-GR" dirty="0" smtClean="0">
                <a:latin typeface="Calibri" pitchFamily="34" charset="0"/>
                <a:ea typeface="Calibri" pitchFamily="34" charset="0"/>
                <a:cs typeface="Times New Roman" pitchFamily="18" charset="0"/>
              </a:rPr>
              <a:t>εφόσον  βέβαια αυτή έχει γνωστοποιηθεί  σε αυτούς από τον κλινικό ιατρό.</a:t>
            </a:r>
          </a:p>
          <a:p>
            <a:pPr lvl="0" algn="ctr">
              <a:buNone/>
            </a:pPr>
            <a:endParaRPr lang="el-GR" sz="1800" dirty="0" smtClean="0">
              <a:latin typeface="Arial" pitchFamily="34" charset="0"/>
              <a:cs typeface="Arial" pitchFamily="34" charset="0"/>
            </a:endParaRPr>
          </a:p>
          <a:p>
            <a:pPr lvl="0" algn="ctr"/>
            <a:r>
              <a:rPr lang="el-GR" dirty="0" smtClean="0">
                <a:effectLst>
                  <a:outerShdw blurRad="38100" dist="38100" dir="2700000" algn="tl">
                    <a:srgbClr val="000000">
                      <a:alpha val="43137"/>
                    </a:srgbClr>
                  </a:outerShdw>
                </a:effectLst>
                <a:latin typeface="Calibri" pitchFamily="34" charset="0"/>
                <a:ea typeface="Calibri" pitchFamily="34" charset="0"/>
                <a:cs typeface="Times New Roman" pitchFamily="18" charset="0"/>
              </a:rPr>
              <a:t>Θέματα συζήτησης </a:t>
            </a:r>
            <a:r>
              <a:rPr lang="el-GR" dirty="0" smtClean="0">
                <a:latin typeface="Calibri" pitchFamily="34" charset="0"/>
                <a:ea typeface="Calibri" pitchFamily="34" charset="0"/>
                <a:cs typeface="Times New Roman" pitchFamily="18" charset="0"/>
              </a:rPr>
              <a:t>δυνητικώς αποτελούν</a:t>
            </a:r>
            <a:r>
              <a:rPr lang="en-US" dirty="0" smtClean="0">
                <a:latin typeface="Calibri" pitchFamily="34" charset="0"/>
                <a:ea typeface="Calibri" pitchFamily="34" charset="0"/>
                <a:cs typeface="Times New Roman" pitchFamily="18" charset="0"/>
              </a:rPr>
              <a:t>:</a:t>
            </a:r>
            <a:r>
              <a:rPr lang="el-GR" dirty="0" smtClean="0">
                <a:latin typeface="Calibri" pitchFamily="34" charset="0"/>
                <a:ea typeface="Calibri" pitchFamily="34" charset="0"/>
                <a:cs typeface="Times New Roman" pitchFamily="18" charset="0"/>
              </a:rPr>
              <a:t> </a:t>
            </a:r>
          </a:p>
          <a:p>
            <a:pPr lvl="0" algn="just">
              <a:buNone/>
            </a:pPr>
            <a:r>
              <a:rPr lang="el-GR" dirty="0" smtClean="0">
                <a:latin typeface="Calibri" pitchFamily="34" charset="0"/>
                <a:ea typeface="Calibri" pitchFamily="34" charset="0"/>
                <a:cs typeface="Times New Roman" pitchFamily="18" charset="0"/>
              </a:rPr>
              <a:t>     ένα συγκεκριμένο σημείο της ιστοπαθολογικής έκθεσης που τους χορηγήθηκε, το πώς ο παθολογοανατόμος ερμήνευσε τα διαγνωστικά ευρήματα,   το εάν υπάρχει κάποια αβεβαιότητα για τη διάγνωση ή εάν δικαιολογείται  μια δεύτερη</a:t>
            </a:r>
            <a:r>
              <a:rPr lang="en-US" dirty="0" smtClean="0">
                <a:latin typeface="Calibri" pitchFamily="34" charset="0"/>
                <a:ea typeface="Calibri" pitchFamily="34" charset="0"/>
                <a:cs typeface="Times New Roman" pitchFamily="18" charset="0"/>
              </a:rPr>
              <a:t>,</a:t>
            </a:r>
            <a:r>
              <a:rPr lang="el-GR" dirty="0" smtClean="0">
                <a:latin typeface="Calibri" pitchFamily="34" charset="0"/>
                <a:ea typeface="Calibri" pitchFamily="34" charset="0"/>
                <a:cs typeface="Times New Roman" pitchFamily="18" charset="0"/>
              </a:rPr>
              <a:t> συμβουλευτική γνώμη από άλλο παθολογοανατόμο,  η  σκοπιμότητα εκτέλεσης πρόσθετων ειδικών τεχνικών σε υλικό όγκων  με το σκεπτικό  μιας νέας, εξατομικευμένης,  </a:t>
            </a:r>
            <a:r>
              <a:rPr lang="el-GR" dirty="0" err="1" smtClean="0">
                <a:latin typeface="Calibri" pitchFamily="34" charset="0"/>
                <a:ea typeface="Calibri" pitchFamily="34" charset="0"/>
                <a:cs typeface="Times New Roman" pitchFamily="18" charset="0"/>
              </a:rPr>
              <a:t>στοχοθετημένης</a:t>
            </a:r>
            <a:r>
              <a:rPr lang="el-GR" dirty="0" smtClean="0">
                <a:latin typeface="Calibri" pitchFamily="34" charset="0"/>
                <a:ea typeface="Calibri" pitchFamily="34" charset="0"/>
                <a:cs typeface="Times New Roman" pitchFamily="18" charset="0"/>
              </a:rPr>
              <a:t> θεραπευτικής  αγωγής  και η σημασία των  αποτελεσμάτων  των νεκροτομών για τα μέλη της οικογένειας του θανόντος. </a:t>
            </a:r>
            <a:endParaRPr lang="el-GR" sz="4800" dirty="0" smtClean="0">
              <a:latin typeface="Arial" pitchFamily="34" charset="0"/>
              <a:cs typeface="Arial" pitchFamily="34" charset="0"/>
            </a:endParaRPr>
          </a:p>
          <a:p>
            <a:pPr algn="just"/>
            <a:endParaRPr lang="el-GR" dirty="0">
              <a:latin typeface="Times New Roman" pitchFamily="18" charset="0"/>
              <a:cs typeface="Times New Roman" pitchFamily="18" charset="0"/>
            </a:endParaRPr>
          </a:p>
        </p:txBody>
      </p:sp>
      <p:pic>
        <p:nvPicPr>
          <p:cNvPr id="22530" name="Picture 2" descr="C:\Users\αγαπουλακι\Desktop\AMSTERDAM\AMSTERDAM PAINTINGS\patient asking doctor.jpg"/>
          <p:cNvPicPr>
            <a:picLocks noChangeAspect="1" noChangeArrowheads="1"/>
          </p:cNvPicPr>
          <p:nvPr/>
        </p:nvPicPr>
        <p:blipFill>
          <a:blip r:embed="rId2" cstate="print"/>
          <a:srcRect/>
          <a:stretch>
            <a:fillRect/>
          </a:stretch>
        </p:blipFill>
        <p:spPr bwMode="auto">
          <a:xfrm>
            <a:off x="3143240" y="116632"/>
            <a:ext cx="2857500" cy="26765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48680"/>
          </a:xfrm>
        </p:spPr>
        <p:txBody>
          <a:bodyPr>
            <a:normAutofit fontScale="90000"/>
          </a:bodyPr>
          <a:lstStyle/>
          <a:p>
            <a:r>
              <a:rPr lang="el-GR" u="sng" dirty="0" smtClean="0"/>
              <a:t/>
            </a:r>
            <a:br>
              <a:rPr lang="el-GR" u="sng" dirty="0" smtClean="0"/>
            </a:br>
            <a:r>
              <a:rPr lang="el-GR" u="sng" dirty="0"/>
              <a:t/>
            </a:r>
            <a:br>
              <a:rPr lang="el-GR" u="sng" dirty="0"/>
            </a:br>
            <a:r>
              <a:rPr lang="el-GR" u="sng" dirty="0" smtClean="0"/>
              <a:t>Επαναπροσδιορισμός </a:t>
            </a:r>
            <a:br>
              <a:rPr lang="el-GR" u="sng" dirty="0" smtClean="0"/>
            </a:br>
            <a:r>
              <a:rPr lang="el-GR" dirty="0" smtClean="0"/>
              <a:t>των εκπαιδευτικών αναγκών</a:t>
            </a:r>
            <a:r>
              <a:rPr lang="en-US" dirty="0" smtClean="0">
                <a:solidFill>
                  <a:srgbClr val="002060"/>
                </a:solidFill>
              </a:rPr>
              <a:t/>
            </a:r>
            <a:br>
              <a:rPr lang="en-US" dirty="0" smtClean="0">
                <a:solidFill>
                  <a:srgbClr val="002060"/>
                </a:solidFill>
              </a:rPr>
            </a:br>
            <a:endParaRPr lang="el-GR" dirty="0">
              <a:solidFill>
                <a:srgbClr val="002060"/>
              </a:solidFill>
            </a:endParaRPr>
          </a:p>
        </p:txBody>
      </p:sp>
      <p:sp>
        <p:nvSpPr>
          <p:cNvPr id="3" name="Rectangle 2"/>
          <p:cNvSpPr/>
          <p:nvPr/>
        </p:nvSpPr>
        <p:spPr>
          <a:xfrm>
            <a:off x="428596" y="0"/>
            <a:ext cx="8286808" cy="6863417"/>
          </a:xfrm>
          <a:prstGeom prst="rect">
            <a:avLst/>
          </a:prstGeom>
        </p:spPr>
        <p:txBody>
          <a:bodyPr wrap="square">
            <a:spAutoFit/>
          </a:bodyPr>
          <a:lstStyle/>
          <a:p>
            <a:endParaRPr lang="en-US" sz="2400" dirty="0" smtClean="0"/>
          </a:p>
          <a:p>
            <a:endParaRPr lang="en-US" sz="2400" dirty="0" smtClean="0"/>
          </a:p>
          <a:p>
            <a:pPr algn="ctr"/>
            <a:endParaRPr lang="el-GR" sz="2400" dirty="0" smtClean="0"/>
          </a:p>
          <a:p>
            <a:pPr algn="ctr"/>
            <a:r>
              <a:rPr lang="el-GR" sz="3200" b="1" dirty="0" smtClean="0">
                <a:solidFill>
                  <a:srgbClr val="C00000"/>
                </a:solidFill>
              </a:rPr>
              <a:t>Οι εκπαιδευόμενοι  θα πρέπει να μαθαίνουν </a:t>
            </a:r>
            <a:r>
              <a:rPr lang="el-GR" sz="3200" b="1" u="sng" dirty="0" smtClean="0">
                <a:solidFill>
                  <a:srgbClr val="C00000"/>
                </a:solidFill>
              </a:rPr>
              <a:t>και</a:t>
            </a:r>
            <a:r>
              <a:rPr lang="el-GR" sz="3200" b="1" dirty="0" smtClean="0">
                <a:solidFill>
                  <a:srgbClr val="C00000"/>
                </a:solidFill>
              </a:rPr>
              <a:t> μέσω της εμπειρίας.</a:t>
            </a:r>
          </a:p>
          <a:p>
            <a:pPr algn="ctr"/>
            <a:endParaRPr lang="el-GR" sz="2400" dirty="0" smtClean="0"/>
          </a:p>
          <a:p>
            <a:pPr algn="ctr"/>
            <a:r>
              <a:rPr lang="el-GR" sz="2800" dirty="0" smtClean="0"/>
              <a:t>Ο σημερινός κόσμος έχει πλημμυρίσει από </a:t>
            </a:r>
            <a:r>
              <a:rPr lang="el-GR" sz="2800" dirty="0" smtClean="0">
                <a:effectLst>
                  <a:outerShdw blurRad="38100" dist="38100" dir="2700000" algn="tl">
                    <a:srgbClr val="000000">
                      <a:alpha val="43137"/>
                    </a:srgbClr>
                  </a:outerShdw>
                </a:effectLst>
              </a:rPr>
              <a:t>πληροφορίες</a:t>
            </a:r>
            <a:r>
              <a:rPr lang="el-GR" sz="2800" dirty="0" smtClean="0"/>
              <a:t> που προέρχονται </a:t>
            </a:r>
          </a:p>
          <a:p>
            <a:pPr algn="ctr"/>
            <a:r>
              <a:rPr lang="el-GR" sz="2800" dirty="0" smtClean="0"/>
              <a:t>από </a:t>
            </a:r>
            <a:r>
              <a:rPr lang="el-GR" sz="2800" dirty="0" smtClean="0">
                <a:effectLst>
                  <a:outerShdw blurRad="38100" dist="38100" dir="2700000" algn="tl">
                    <a:srgbClr val="000000">
                      <a:alpha val="43137"/>
                    </a:srgbClr>
                  </a:outerShdw>
                </a:effectLst>
              </a:rPr>
              <a:t>έντυπες</a:t>
            </a:r>
            <a:r>
              <a:rPr lang="el-GR" sz="2800" dirty="0" smtClean="0"/>
              <a:t> και </a:t>
            </a:r>
            <a:r>
              <a:rPr lang="el-GR" sz="2800" dirty="0" smtClean="0">
                <a:effectLst>
                  <a:outerShdw blurRad="38100" dist="38100" dir="2700000" algn="tl">
                    <a:srgbClr val="000000">
                      <a:alpha val="43137"/>
                    </a:srgbClr>
                  </a:outerShdw>
                </a:effectLst>
              </a:rPr>
              <a:t>ηλεκτρονικές</a:t>
            </a:r>
            <a:r>
              <a:rPr lang="el-GR" sz="2800" dirty="0" smtClean="0"/>
              <a:t> πηγές</a:t>
            </a:r>
            <a:r>
              <a:rPr lang="en-US" sz="2800" dirty="0" smtClean="0"/>
              <a:t>. </a:t>
            </a:r>
            <a:endParaRPr lang="el-GR" sz="2800" dirty="0" smtClean="0"/>
          </a:p>
          <a:p>
            <a:pPr algn="ctr"/>
            <a:r>
              <a:rPr lang="el-GR" sz="2800" dirty="0" smtClean="0"/>
              <a:t>Η βάση της διδασκαλίας </a:t>
            </a:r>
          </a:p>
          <a:p>
            <a:pPr algn="ctr"/>
            <a:r>
              <a:rPr lang="el-GR" sz="2800" i="1" dirty="0" smtClean="0">
                <a:effectLst>
                  <a:outerShdw blurRad="38100" dist="38100" dir="2700000" algn="tl">
                    <a:srgbClr val="000000">
                      <a:alpha val="43137"/>
                    </a:srgbClr>
                  </a:outerShdw>
                </a:effectLst>
              </a:rPr>
              <a:t>δεν </a:t>
            </a:r>
            <a:r>
              <a:rPr lang="el-GR" sz="2800" dirty="0" smtClean="0"/>
              <a:t>είναι πλέον να </a:t>
            </a:r>
            <a:r>
              <a:rPr lang="el-GR" sz="2800" i="1" dirty="0" smtClean="0">
                <a:solidFill>
                  <a:srgbClr val="7030A0"/>
                </a:solidFill>
              </a:rPr>
              <a:t>«μεταδίδει» γνώσεις</a:t>
            </a:r>
            <a:r>
              <a:rPr lang="el-GR" sz="2800" dirty="0" smtClean="0"/>
              <a:t>, </a:t>
            </a:r>
          </a:p>
          <a:p>
            <a:pPr algn="ctr"/>
            <a:r>
              <a:rPr lang="el-GR" sz="2800" dirty="0" smtClean="0"/>
              <a:t>αλλά να </a:t>
            </a:r>
            <a:r>
              <a:rPr lang="el-GR" sz="2800" b="1" dirty="0" smtClean="0">
                <a:solidFill>
                  <a:srgbClr val="C00000"/>
                </a:solidFill>
                <a:effectLst>
                  <a:outerShdw blurRad="38100" dist="38100" dir="2700000" algn="tl">
                    <a:srgbClr val="000000">
                      <a:alpha val="43137"/>
                    </a:srgbClr>
                  </a:outerShdw>
                </a:effectLst>
              </a:rPr>
              <a:t>βοηθά τους μαθητές να τις </a:t>
            </a:r>
            <a:r>
              <a:rPr lang="el-GR" sz="2800" b="1" u="sng" dirty="0" smtClean="0">
                <a:solidFill>
                  <a:srgbClr val="C00000"/>
                </a:solidFill>
                <a:effectLst>
                  <a:outerShdw blurRad="38100" dist="38100" dir="2700000" algn="tl">
                    <a:srgbClr val="000000">
                      <a:alpha val="43137"/>
                    </a:srgbClr>
                  </a:outerShdw>
                </a:effectLst>
              </a:rPr>
              <a:t>χρησιμοποιούν</a:t>
            </a:r>
            <a:r>
              <a:rPr lang="el-GR" sz="2800" dirty="0" smtClean="0"/>
              <a:t>,</a:t>
            </a:r>
            <a:r>
              <a:rPr lang="en-US" sz="2800" dirty="0" smtClean="0"/>
              <a:t> </a:t>
            </a:r>
            <a:r>
              <a:rPr lang="el-GR" sz="2800" dirty="0" smtClean="0"/>
              <a:t>αναπτύσσοντας τις ικανότητές τους για </a:t>
            </a:r>
            <a:r>
              <a:rPr lang="el-GR" sz="2800" dirty="0" smtClean="0">
                <a:effectLst>
                  <a:outerShdw blurRad="38100" dist="38100" dir="2700000" algn="tl">
                    <a:srgbClr val="000000">
                      <a:alpha val="43137"/>
                    </a:srgbClr>
                  </a:outerShdw>
                </a:effectLst>
              </a:rPr>
              <a:t>κριτική σκέψη</a:t>
            </a:r>
            <a:r>
              <a:rPr lang="el-GR" sz="2800" dirty="0" smtClean="0"/>
              <a:t>, </a:t>
            </a:r>
            <a:r>
              <a:rPr lang="el-GR" sz="2800" dirty="0" smtClean="0">
                <a:effectLst>
                  <a:outerShdw blurRad="38100" dist="38100" dir="2700000" algn="tl">
                    <a:srgbClr val="000000">
                      <a:alpha val="43137"/>
                    </a:srgbClr>
                  </a:outerShdw>
                </a:effectLst>
              </a:rPr>
              <a:t>επίλυση προβλημάτων</a:t>
            </a:r>
            <a:r>
              <a:rPr lang="el-GR" sz="2800" dirty="0" smtClean="0"/>
              <a:t>, </a:t>
            </a:r>
          </a:p>
          <a:p>
            <a:pPr algn="ctr"/>
            <a:r>
              <a:rPr lang="el-GR" sz="2800" b="1" dirty="0" smtClean="0"/>
              <a:t>λήψη τεκμηριωμένων αποφάσεων </a:t>
            </a:r>
          </a:p>
          <a:p>
            <a:pPr algn="ctr"/>
            <a:r>
              <a:rPr lang="el-GR" sz="2800" dirty="0" smtClean="0"/>
              <a:t>και, </a:t>
            </a:r>
            <a:r>
              <a:rPr lang="el-GR" sz="2800" dirty="0" smtClean="0">
                <a:effectLst>
                  <a:outerShdw blurRad="38100" dist="38100" dir="2700000" algn="tl">
                    <a:srgbClr val="000000">
                      <a:alpha val="43137"/>
                    </a:srgbClr>
                  </a:outerShdw>
                </a:effectLst>
              </a:rPr>
              <a:t>περαιτέρω, δημιουργία νέας γνώσης</a:t>
            </a:r>
            <a:r>
              <a:rPr lang="el-GR" sz="2800" dirty="0" smtClean="0"/>
              <a:t>.</a:t>
            </a:r>
            <a:endParaRPr lang="el-GR" sz="2800" dirty="0"/>
          </a:p>
        </p:txBody>
      </p:sp>
    </p:spTree>
    <p:extLst>
      <p:ext uri="{BB962C8B-B14F-4D97-AF65-F5344CB8AC3E}">
        <p14:creationId xmlns:p14="http://schemas.microsoft.com/office/powerpoint/2010/main" val="370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dissolve">
                                      <p:cBhvr>
                                        <p:cTn id="12" dur="500"/>
                                        <p:tgtEl>
                                          <p:spTgt spid="3">
                                            <p:txEl>
                                              <p:pRg st="5" end="5"/>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dissolve">
                                      <p:cBhvr>
                                        <p:cTn id="15" dur="500"/>
                                        <p:tgtEl>
                                          <p:spTgt spid="3">
                                            <p:txEl>
                                              <p:pRg st="6" end="6"/>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dissolve">
                                      <p:cBhvr>
                                        <p:cTn id="18" dur="500"/>
                                        <p:tgtEl>
                                          <p:spTgt spid="3">
                                            <p:txEl>
                                              <p:pRg st="7" end="7"/>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dissolve">
                                      <p:cBhvr>
                                        <p:cTn id="21" dur="500"/>
                                        <p:tgtEl>
                                          <p:spTgt spid="3">
                                            <p:txEl>
                                              <p:pRg st="8" end="8"/>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Effect transition="in" filter="dissolve">
                                      <p:cBhvr>
                                        <p:cTn id="24" dur="500"/>
                                        <p:tgtEl>
                                          <p:spTgt spid="3">
                                            <p:txEl>
                                              <p:pRg st="9" end="9"/>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dissolve">
                                      <p:cBhvr>
                                        <p:cTn id="27" dur="500"/>
                                        <p:tgtEl>
                                          <p:spTgt spid="3">
                                            <p:txEl>
                                              <p:pRg st="10" end="10"/>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3">
                                            <p:txEl>
                                              <p:pRg st="11" end="11"/>
                                            </p:txEl>
                                          </p:spTgt>
                                        </p:tgtEl>
                                        <p:attrNameLst>
                                          <p:attrName>style.visibility</p:attrName>
                                        </p:attrNameLst>
                                      </p:cBhvr>
                                      <p:to>
                                        <p:strVal val="visible"/>
                                      </p:to>
                                    </p:set>
                                    <p:animEffect transition="in" filter="dissolve">
                                      <p:cBhvr>
                                        <p:cTn id="30"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8525411"/>
          </a:xfrm>
          <a:prstGeom prst="rect">
            <a:avLst/>
          </a:prstGeom>
        </p:spPr>
        <p:txBody>
          <a:bodyPr wrap="square">
            <a:spAutoFit/>
          </a:bodyPr>
          <a:lstStyle/>
          <a:p>
            <a:pPr algn="ctr"/>
            <a:r>
              <a:rPr lang="el-GR" sz="2800" dirty="0" smtClean="0"/>
              <a:t>Οι δάσκαλοι γνωρίζουν ότι, προκειμένου να κάνουν τους μαθητές να </a:t>
            </a:r>
            <a:r>
              <a:rPr lang="el-GR" sz="2800" dirty="0" smtClean="0">
                <a:effectLst>
                  <a:outerShdw blurRad="38100" dist="38100" dir="2700000" algn="tl">
                    <a:srgbClr val="000000">
                      <a:alpha val="43137"/>
                    </a:srgbClr>
                  </a:outerShdw>
                </a:effectLst>
              </a:rPr>
              <a:t>πάρουν στα σοβαρά</a:t>
            </a:r>
            <a:r>
              <a:rPr lang="el-GR" sz="2800" dirty="0" smtClean="0"/>
              <a:t>  την εκπαίδευσή τους </a:t>
            </a:r>
          </a:p>
          <a:p>
            <a:pPr algn="ctr"/>
            <a:r>
              <a:rPr lang="el-GR" sz="2800" dirty="0" smtClean="0"/>
              <a:t>και να τη θεωρήσουν πραγματικά </a:t>
            </a:r>
            <a:r>
              <a:rPr lang="el-GR" sz="2800" dirty="0" smtClean="0">
                <a:effectLst>
                  <a:outerShdw blurRad="38100" dist="38100" dir="2700000" algn="tl">
                    <a:srgbClr val="000000">
                      <a:alpha val="43137"/>
                    </a:srgbClr>
                  </a:outerShdw>
                </a:effectLst>
              </a:rPr>
              <a:t>δική τους</a:t>
            </a:r>
            <a:r>
              <a:rPr lang="el-GR" sz="2800" dirty="0" smtClean="0"/>
              <a:t>,: </a:t>
            </a:r>
          </a:p>
          <a:p>
            <a:pPr algn="ctr"/>
            <a:endParaRPr lang="el-GR" sz="2800" dirty="0" smtClean="0"/>
          </a:p>
          <a:p>
            <a:pPr>
              <a:buFontTx/>
              <a:buChar char="-"/>
            </a:pPr>
            <a:r>
              <a:rPr lang="el-GR" sz="2800" dirty="0" smtClean="0"/>
              <a:t>το  πρόγραμμα  σπουδών  τους πρέπει να έχει </a:t>
            </a:r>
            <a:r>
              <a:rPr lang="el-GR" sz="2800" dirty="0" smtClean="0">
                <a:solidFill>
                  <a:srgbClr val="FF0000"/>
                </a:solidFill>
              </a:rPr>
              <a:t>σχέση με τη μελλοντική επαγγελματική  ζωή των εκπαιδευόμενων</a:t>
            </a:r>
            <a:r>
              <a:rPr lang="el-GR" sz="2800" dirty="0" smtClean="0"/>
              <a:t>. Θα πρέπει να υπάρχει «</a:t>
            </a:r>
            <a:r>
              <a:rPr lang="el-GR" sz="2800" dirty="0" smtClean="0">
                <a:solidFill>
                  <a:srgbClr val="FF0000"/>
                </a:solidFill>
              </a:rPr>
              <a:t>νόημα</a:t>
            </a:r>
            <a:r>
              <a:rPr lang="el-GR" sz="2800" dirty="0" smtClean="0"/>
              <a:t>»  για το μαθητή στο εκάστοτε γνωστικό αντικείμενο.</a:t>
            </a:r>
          </a:p>
          <a:p>
            <a:r>
              <a:rPr lang="el-GR" sz="2800" dirty="0" smtClean="0"/>
              <a:t/>
            </a:r>
            <a:br>
              <a:rPr lang="el-GR" sz="2800" dirty="0" smtClean="0"/>
            </a:br>
            <a:r>
              <a:rPr lang="el-GR" sz="2800" dirty="0" smtClean="0"/>
              <a:t>- οι μαθησιακές δραστηριότητες πρέπει να </a:t>
            </a:r>
            <a:r>
              <a:rPr lang="el-GR" sz="2800" dirty="0" smtClean="0">
                <a:solidFill>
                  <a:srgbClr val="FF0000"/>
                </a:solidFill>
              </a:rPr>
              <a:t>κεντρίζουν τη φυσική  περιέργεια των μαθητών </a:t>
            </a:r>
            <a:r>
              <a:rPr lang="el-GR" sz="2800" dirty="0" smtClean="0"/>
              <a:t>και πρέπει να αφορούν  </a:t>
            </a:r>
            <a:r>
              <a:rPr lang="el-GR" sz="2800" dirty="0" smtClean="0">
                <a:solidFill>
                  <a:srgbClr val="FF0000"/>
                </a:solidFill>
              </a:rPr>
              <a:t>προσωπικά </a:t>
            </a:r>
            <a:r>
              <a:rPr lang="el-GR" sz="2800" dirty="0" smtClean="0"/>
              <a:t> τον  κάθε μαθητή.</a:t>
            </a:r>
          </a:p>
          <a:p>
            <a:r>
              <a:rPr lang="el-GR" sz="2800" dirty="0" smtClean="0"/>
              <a:t/>
            </a:r>
            <a:br>
              <a:rPr lang="el-GR" sz="2800" dirty="0" smtClean="0"/>
            </a:br>
            <a:r>
              <a:rPr lang="el-GR" sz="2800" dirty="0" smtClean="0"/>
              <a:t>-  η εξεταστική διαδικασία  πρέπει να αξιολογεί  τα   </a:t>
            </a:r>
            <a:r>
              <a:rPr lang="el-GR" sz="2800" dirty="0" smtClean="0">
                <a:solidFill>
                  <a:srgbClr val="FF0000"/>
                </a:solidFill>
              </a:rPr>
              <a:t>α λ η θ ι- ν ά  επιτεύγματα </a:t>
            </a:r>
            <a:r>
              <a:rPr lang="el-GR" sz="2800" dirty="0" smtClean="0"/>
              <a:t>των εκπαιδευομένων και να συνιστά και αυτή αναπόσπαστο μέρος της μάθησης.</a:t>
            </a:r>
          </a:p>
          <a:p>
            <a:pPr>
              <a:buFontTx/>
              <a:buChar char="-"/>
            </a:pPr>
            <a:endParaRPr lang="el-GR" sz="2000" dirty="0" smtClean="0"/>
          </a:p>
          <a:p>
            <a:pPr algn="just"/>
            <a:endParaRPr lang="el-GR" sz="2000" dirty="0" smtClean="0"/>
          </a:p>
          <a:p>
            <a:pPr algn="just"/>
            <a:endParaRPr lang="el-GR" sz="2000" dirty="0" smtClean="0"/>
          </a:p>
          <a:p>
            <a:pPr algn="just"/>
            <a:endParaRPr lang="el-GR" sz="2000" dirty="0" smtClean="0"/>
          </a:p>
          <a:p>
            <a:pPr algn="just"/>
            <a:endParaRPr lang="el-GR" sz="2000" dirty="0" smtClean="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N:\HIPON\ΕΝΗΜΕΡΩΤΙΚΟ ΥΛΙΚΟ ΠΡΟΓΡΑΜΜΑΤΟΣ HIPON\HIPON IMPACT\TEACHER ROLE\f96a20d32308266695909158c8931d5c.jpg"/>
          <p:cNvPicPr>
            <a:picLocks noChangeAspect="1" noChangeArrowheads="1"/>
          </p:cNvPicPr>
          <p:nvPr/>
        </p:nvPicPr>
        <p:blipFill>
          <a:blip r:embed="rId2" cstate="print"/>
          <a:srcRect/>
          <a:stretch>
            <a:fillRect/>
          </a:stretch>
        </p:blipFill>
        <p:spPr bwMode="auto">
          <a:xfrm>
            <a:off x="3563888" y="4005064"/>
            <a:ext cx="2088232" cy="2619138"/>
          </a:xfrm>
          <a:prstGeom prst="rect">
            <a:avLst/>
          </a:prstGeom>
          <a:noFill/>
        </p:spPr>
      </p:pic>
      <p:pic>
        <p:nvPicPr>
          <p:cNvPr id="39939" name="Picture 3" descr="N:\HIPON\ΕΝΗΜΕΡΩΤΙΚΟ ΥΛΙΚΟ ΠΡΟΓΡΑΜΜΑΤΟΣ HIPON\HIPON IMPACT\TEACHER ROLE\qualities-of-a-good-role-model.jpg"/>
          <p:cNvPicPr>
            <a:picLocks noChangeAspect="1" noChangeArrowheads="1"/>
          </p:cNvPicPr>
          <p:nvPr/>
        </p:nvPicPr>
        <p:blipFill>
          <a:blip r:embed="rId3" cstate="print"/>
          <a:srcRect/>
          <a:stretch>
            <a:fillRect/>
          </a:stretch>
        </p:blipFill>
        <p:spPr bwMode="auto">
          <a:xfrm>
            <a:off x="5796136" y="3140968"/>
            <a:ext cx="3124633" cy="3240360"/>
          </a:xfrm>
          <a:prstGeom prst="rect">
            <a:avLst/>
          </a:prstGeom>
          <a:noFill/>
        </p:spPr>
      </p:pic>
      <p:pic>
        <p:nvPicPr>
          <p:cNvPr id="39940" name="Picture 4" descr="N:\HIPON\ΕΝΗΜΕΡΩΤΙΚΟ ΥΛΙΚΟ ΠΡΟΓΡΑΜΜΑΤΟΣ HIPON\HIPON IMPACT\TEACHER ROLE\role-of-teacher-13-638.jpg"/>
          <p:cNvPicPr>
            <a:picLocks noChangeAspect="1" noChangeArrowheads="1"/>
          </p:cNvPicPr>
          <p:nvPr/>
        </p:nvPicPr>
        <p:blipFill>
          <a:blip r:embed="rId4" cstate="print"/>
          <a:srcRect/>
          <a:stretch>
            <a:fillRect/>
          </a:stretch>
        </p:blipFill>
        <p:spPr bwMode="auto">
          <a:xfrm>
            <a:off x="-180528" y="4005064"/>
            <a:ext cx="3644597" cy="2736304"/>
          </a:xfrm>
          <a:prstGeom prst="rect">
            <a:avLst/>
          </a:prstGeom>
          <a:noFill/>
        </p:spPr>
      </p:pic>
      <p:pic>
        <p:nvPicPr>
          <p:cNvPr id="39941" name="Picture 5" descr="N:\HIPON\ΕΝΗΜΕΡΩΤΙΚΟ ΥΛΙΚΟ ΠΡΟΓΡΑΜΜΑΤΟΣ HIPON\HIPON IMPACT\TEACHER ROLE\Teacher-Roles.jpg"/>
          <p:cNvPicPr>
            <a:picLocks noChangeAspect="1" noChangeArrowheads="1"/>
          </p:cNvPicPr>
          <p:nvPr/>
        </p:nvPicPr>
        <p:blipFill>
          <a:blip r:embed="rId5" cstate="print"/>
          <a:srcRect/>
          <a:stretch>
            <a:fillRect/>
          </a:stretch>
        </p:blipFill>
        <p:spPr bwMode="auto">
          <a:xfrm>
            <a:off x="5652120" y="404664"/>
            <a:ext cx="3240360" cy="2430270"/>
          </a:xfrm>
          <a:prstGeom prst="rect">
            <a:avLst/>
          </a:prstGeom>
          <a:noFill/>
        </p:spPr>
      </p:pic>
      <p:pic>
        <p:nvPicPr>
          <p:cNvPr id="39942" name="Picture 6" descr="N:\HIPON\ΕΝΗΜΕΡΩΤΙΚΟ ΥΛΙΚΟ ΠΡΟΓΡΑΜΜΑΤΟΣ HIPON\HIPON IMPACT\TEACHER ROLE\TEACHER ROLE .png"/>
          <p:cNvPicPr>
            <a:picLocks noChangeAspect="1" noChangeArrowheads="1"/>
          </p:cNvPicPr>
          <p:nvPr/>
        </p:nvPicPr>
        <p:blipFill>
          <a:blip r:embed="rId6" cstate="print"/>
          <a:srcRect/>
          <a:stretch>
            <a:fillRect/>
          </a:stretch>
        </p:blipFill>
        <p:spPr bwMode="auto">
          <a:xfrm>
            <a:off x="323528" y="116632"/>
            <a:ext cx="5123378" cy="3240360"/>
          </a:xfrm>
          <a:prstGeom prst="rect">
            <a:avLst/>
          </a:prstGeom>
          <a:noFill/>
        </p:spPr>
      </p:pic>
      <p:sp>
        <p:nvSpPr>
          <p:cNvPr id="8" name="7 - Δεξιό βέλος"/>
          <p:cNvSpPr/>
          <p:nvPr/>
        </p:nvSpPr>
        <p:spPr>
          <a:xfrm rot="245151">
            <a:off x="2562922" y="491790"/>
            <a:ext cx="432048" cy="2160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mc:AlternateContent xmlns:mc="http://schemas.openxmlformats.org/markup-compatibility/2006" xmlns:p14="http://schemas.microsoft.com/office/powerpoint/2010/main">
        <mc:Choice Requires="p14">
          <p:contentPart p14:bwMode="auto" r:id="rId7">
            <p14:nvContentPartPr>
              <p14:cNvPr id="97282" name="Ink 2"/>
              <p14:cNvContentPartPr>
                <a14:cpLocks xmlns:a14="http://schemas.microsoft.com/office/drawing/2010/main" noRot="1" noChangeAspect="1" noEditPoints="1" noChangeArrowheads="1" noChangeShapeType="1"/>
              </p14:cNvContentPartPr>
              <p14:nvPr/>
            </p14:nvContentPartPr>
            <p14:xfrm>
              <a:off x="228600" y="4729163"/>
              <a:ext cx="1700213" cy="965200"/>
            </p14:xfrm>
          </p:contentPart>
        </mc:Choice>
        <mc:Fallback xmlns="">
          <p:pic>
            <p:nvPicPr>
              <p:cNvPr id="97282" name="Ink 2"/>
              <p:cNvPicPr>
                <a:picLocks noRot="1" noChangeAspect="1" noEditPoints="1" noChangeArrowheads="1" noChangeShapeType="1"/>
              </p:cNvPicPr>
              <p:nvPr/>
            </p:nvPicPr>
            <p:blipFill>
              <a:blip r:embed="rId8"/>
              <a:stretch>
                <a:fillRect/>
              </a:stretch>
            </p:blipFill>
            <p:spPr>
              <a:xfrm>
                <a:off x="222120" y="4722685"/>
                <a:ext cx="1713172" cy="978156"/>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7283" name="Ink 3"/>
              <p14:cNvContentPartPr>
                <a14:cpLocks xmlns:a14="http://schemas.microsoft.com/office/drawing/2010/main" noRot="1" noChangeAspect="1" noEditPoints="1" noChangeArrowheads="1" noChangeShapeType="1"/>
              </p14:cNvContentPartPr>
              <p14:nvPr/>
            </p14:nvContentPartPr>
            <p14:xfrm>
              <a:off x="3014663" y="2428875"/>
              <a:ext cx="1314450" cy="636588"/>
            </p14:xfrm>
          </p:contentPart>
        </mc:Choice>
        <mc:Fallback xmlns="">
          <p:pic>
            <p:nvPicPr>
              <p:cNvPr id="97283" name="Ink 3"/>
              <p:cNvPicPr>
                <a:picLocks noRot="1" noChangeAspect="1" noEditPoints="1" noChangeArrowheads="1" noChangeShapeType="1"/>
              </p:cNvPicPr>
              <p:nvPr/>
            </p:nvPicPr>
            <p:blipFill>
              <a:blip r:embed="rId10"/>
              <a:stretch>
                <a:fillRect/>
              </a:stretch>
            </p:blipFill>
            <p:spPr>
              <a:xfrm>
                <a:off x="3008183" y="2422394"/>
                <a:ext cx="1327411" cy="64955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7284" name="Ink 4"/>
              <p14:cNvContentPartPr>
                <a14:cpLocks xmlns:a14="http://schemas.microsoft.com/office/drawing/2010/main" noRot="1" noChangeAspect="1" noEditPoints="1" noChangeArrowheads="1" noChangeShapeType="1"/>
              </p14:cNvContentPartPr>
              <p14:nvPr/>
            </p14:nvContentPartPr>
            <p14:xfrm>
              <a:off x="2320925" y="534988"/>
              <a:ext cx="2093913" cy="508000"/>
            </p14:xfrm>
          </p:contentPart>
        </mc:Choice>
        <mc:Fallback xmlns="">
          <p:pic>
            <p:nvPicPr>
              <p:cNvPr id="97284" name="Ink 4"/>
              <p:cNvPicPr>
                <a:picLocks noRot="1" noChangeAspect="1" noEditPoints="1" noChangeArrowheads="1" noChangeShapeType="1"/>
              </p:cNvPicPr>
              <p:nvPr/>
            </p:nvPicPr>
            <p:blipFill>
              <a:blip r:embed="rId12"/>
              <a:stretch>
                <a:fillRect/>
              </a:stretch>
            </p:blipFill>
            <p:spPr>
              <a:xfrm>
                <a:off x="2314445" y="528507"/>
                <a:ext cx="2106874" cy="520961"/>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rmAutofit fontScale="90000"/>
          </a:bodyPr>
          <a:lstStyle/>
          <a:p>
            <a:r>
              <a:rPr lang="el-GR" sz="3100" dirty="0" smtClean="0"/>
              <a:t>Στο πλαίσιο της </a:t>
            </a:r>
            <a:r>
              <a:rPr lang="el-GR" sz="3100" b="1" dirty="0" smtClean="0">
                <a:solidFill>
                  <a:srgbClr val="FF0000"/>
                </a:solidFill>
              </a:rPr>
              <a:t>βιωματικής εκπαίδευσης</a:t>
            </a:r>
            <a:r>
              <a:rPr lang="el-GR" sz="3100" dirty="0" smtClean="0"/>
              <a:t>, </a:t>
            </a:r>
            <a:br>
              <a:rPr lang="el-GR" sz="3100" dirty="0" smtClean="0"/>
            </a:br>
            <a:r>
              <a:rPr lang="el-GR" sz="3100" dirty="0" smtClean="0"/>
              <a:t>ο </a:t>
            </a:r>
            <a:r>
              <a:rPr lang="el-GR" sz="3100" b="1" dirty="0" smtClean="0"/>
              <a:t>ρόλος του </a:t>
            </a:r>
            <a:r>
              <a:rPr lang="el-GR" sz="3100" b="1" dirty="0" smtClean="0">
                <a:solidFill>
                  <a:srgbClr val="FF0000"/>
                </a:solidFill>
              </a:rPr>
              <a:t>δασκάλου - διαμεσολαβητή</a:t>
            </a:r>
            <a:r>
              <a:rPr lang="el-GR" sz="3100" dirty="0" smtClean="0"/>
              <a:t>  περιλαμβάνει:</a:t>
            </a:r>
            <a:r>
              <a:rPr lang="el-GR" dirty="0" smtClean="0"/>
              <a:t/>
            </a:r>
            <a:br>
              <a:rPr lang="el-GR" dirty="0" smtClean="0"/>
            </a:br>
            <a:endParaRPr lang="el-GR" dirty="0"/>
          </a:p>
        </p:txBody>
      </p:sp>
      <p:sp>
        <p:nvSpPr>
          <p:cNvPr id="3" name="2 - Ορθογώνιο"/>
          <p:cNvSpPr/>
          <p:nvPr/>
        </p:nvSpPr>
        <p:spPr>
          <a:xfrm>
            <a:off x="0" y="1268760"/>
            <a:ext cx="9144000" cy="5632311"/>
          </a:xfrm>
          <a:prstGeom prst="rect">
            <a:avLst/>
          </a:prstGeom>
        </p:spPr>
        <p:txBody>
          <a:bodyPr wrap="square">
            <a:spAutoFit/>
          </a:bodyPr>
          <a:lstStyle/>
          <a:p>
            <a:pPr lvl="0">
              <a:buFontTx/>
              <a:buChar char="-"/>
            </a:pPr>
            <a:r>
              <a:rPr lang="el-GR" sz="2400" dirty="0" smtClean="0"/>
              <a:t>να στοχεύει κατάλληλες </a:t>
            </a:r>
            <a:r>
              <a:rPr lang="el-GR" sz="2400" dirty="0" smtClean="0">
                <a:solidFill>
                  <a:srgbClr val="FF0000"/>
                </a:solidFill>
              </a:rPr>
              <a:t>εμπειρίες</a:t>
            </a:r>
            <a:r>
              <a:rPr lang="el-GR" sz="2400" dirty="0" smtClean="0"/>
              <a:t> με το </a:t>
            </a:r>
            <a:r>
              <a:rPr lang="el-GR" sz="2400" dirty="0" err="1" smtClean="0"/>
              <a:t>προπεριγραφέν</a:t>
            </a:r>
            <a:r>
              <a:rPr lang="el-GR" sz="2400" dirty="0" smtClean="0"/>
              <a:t> σκεπτικό.</a:t>
            </a:r>
          </a:p>
          <a:p>
            <a:pPr lvl="0">
              <a:buFontTx/>
              <a:buChar char="-"/>
            </a:pPr>
            <a:endParaRPr lang="el-GR" sz="2400" dirty="0" smtClean="0"/>
          </a:p>
          <a:p>
            <a:pPr lvl="0">
              <a:buFontTx/>
              <a:buChar char="-"/>
            </a:pPr>
            <a:r>
              <a:rPr lang="el-GR" sz="2400" dirty="0" smtClean="0"/>
              <a:t>να</a:t>
            </a:r>
            <a:r>
              <a:rPr lang="el-GR" sz="2400" b="1" dirty="0" smtClean="0"/>
              <a:t> </a:t>
            </a:r>
            <a:r>
              <a:rPr lang="el-GR" sz="2400" b="1" dirty="0" smtClean="0">
                <a:solidFill>
                  <a:srgbClr val="FF0000"/>
                </a:solidFill>
              </a:rPr>
              <a:t>θέτει προβλήματα</a:t>
            </a:r>
            <a:r>
              <a:rPr lang="el-GR" sz="2400" dirty="0" smtClean="0">
                <a:solidFill>
                  <a:srgbClr val="FF0000"/>
                </a:solidFill>
              </a:rPr>
              <a:t> </a:t>
            </a:r>
            <a:r>
              <a:rPr lang="el-GR" sz="2400" dirty="0" smtClean="0"/>
              <a:t>και το </a:t>
            </a:r>
            <a:r>
              <a:rPr lang="el-GR" sz="2400" dirty="0" smtClean="0">
                <a:solidFill>
                  <a:srgbClr val="FF0000"/>
                </a:solidFill>
              </a:rPr>
              <a:t>πλαίσιο δράσης </a:t>
            </a:r>
            <a:r>
              <a:rPr lang="el-GR" sz="2400" dirty="0" smtClean="0"/>
              <a:t>για την επίλυσή τους, να υποστηρίζει τους εκπαιδευόμενους, να  τους παρέχει κατάλληλα εφόδια, να εξασφαλίζει ασφαλές περιβάλλον γι αυτούς και να </a:t>
            </a:r>
            <a:r>
              <a:rPr lang="el-GR" sz="2400" b="1" dirty="0" smtClean="0">
                <a:solidFill>
                  <a:srgbClr val="FF0000"/>
                </a:solidFill>
              </a:rPr>
              <a:t>διευκολύνει</a:t>
            </a:r>
            <a:r>
              <a:rPr lang="el-GR" sz="2400" dirty="0" smtClean="0"/>
              <a:t> εν γένει τη μαθησιακή διεργασία.</a:t>
            </a:r>
          </a:p>
          <a:p>
            <a:pPr lvl="0">
              <a:buFontTx/>
              <a:buChar char="-"/>
            </a:pPr>
            <a:endParaRPr lang="el-GR" sz="2400" dirty="0" smtClean="0"/>
          </a:p>
          <a:p>
            <a:pPr lvl="0"/>
            <a:r>
              <a:rPr lang="el-GR" sz="2400" dirty="0" smtClean="0"/>
              <a:t>-να αναγνωρίζει και να ενθαρρύνει </a:t>
            </a:r>
            <a:r>
              <a:rPr lang="el-GR" sz="2400" dirty="0" smtClean="0">
                <a:solidFill>
                  <a:srgbClr val="FF0000"/>
                </a:solidFill>
              </a:rPr>
              <a:t>αυθόρμητες ευκαιρίες </a:t>
            </a:r>
            <a:r>
              <a:rPr lang="el-GR" sz="2400" dirty="0" smtClean="0"/>
              <a:t>για τη μάθηση, την εμπλοκή των εκπαιδευόμενων σε απαιτητικές καταστάσεις και πειραματισμούς (που σέβονται την οντότητα των συμμετεχόντων σε αυτούς) και την </a:t>
            </a:r>
            <a:r>
              <a:rPr lang="el-GR" sz="2400" dirty="0" smtClean="0">
                <a:solidFill>
                  <a:srgbClr val="FF0000"/>
                </a:solidFill>
              </a:rPr>
              <a:t>ανακάλυψη λύσεων</a:t>
            </a:r>
            <a:r>
              <a:rPr lang="el-GR" sz="2400" dirty="0" smtClean="0"/>
              <a:t>.</a:t>
            </a:r>
          </a:p>
          <a:p>
            <a:pPr lvl="0"/>
            <a:endParaRPr lang="el-GR" sz="2400" dirty="0" smtClean="0"/>
          </a:p>
          <a:p>
            <a:pPr lvl="0"/>
            <a:r>
              <a:rPr lang="el-GR" sz="2400" dirty="0" smtClean="0"/>
              <a:t>-να βοηθά τους εκπαιδευόμενους να ανακαλύπτουν </a:t>
            </a:r>
            <a:r>
              <a:rPr lang="el-GR" sz="2400" b="1" dirty="0" smtClean="0">
                <a:solidFill>
                  <a:srgbClr val="FF0000"/>
                </a:solidFill>
              </a:rPr>
              <a:t>τις συνδέσεις </a:t>
            </a:r>
            <a:r>
              <a:rPr lang="el-GR" sz="2400" dirty="0" smtClean="0"/>
              <a:t>μεταξύ ενός γνωστικού πεδίου και ενός άλλου, </a:t>
            </a:r>
            <a:r>
              <a:rPr lang="el-GR" sz="2400" b="1" dirty="0" smtClean="0">
                <a:solidFill>
                  <a:srgbClr val="FF0000"/>
                </a:solidFill>
              </a:rPr>
              <a:t>μεταξύ  της  θ ε ω ρ ί α ς  και  της (πρακτικής) π ε ί ρ α ς</a:t>
            </a:r>
            <a:r>
              <a:rPr lang="el-GR" sz="2400" b="1" dirty="0" smtClean="0"/>
              <a:t>  </a:t>
            </a:r>
            <a:r>
              <a:rPr lang="el-GR" sz="2400" dirty="0" smtClean="0"/>
              <a:t>και να ευνοεί αυτή τη </a:t>
            </a:r>
            <a:r>
              <a:rPr lang="el-GR" sz="2400" dirty="0" smtClean="0">
                <a:solidFill>
                  <a:srgbClr val="FF0000"/>
                </a:solidFill>
              </a:rPr>
              <a:t>συνεχή εξάσκηση</a:t>
            </a:r>
            <a:r>
              <a:rPr lang="el-GR" sz="2400" dirty="0" smtClean="0"/>
              <a:t>. </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290"/>
            <a:ext cx="9144000" cy="642942"/>
          </a:xfrm>
        </p:spPr>
        <p:txBody>
          <a:bodyPr>
            <a:noAutofit/>
          </a:bodyPr>
          <a:lstStyle/>
          <a:p>
            <a:r>
              <a:rPr lang="el-GR" sz="2800" b="1" dirty="0" smtClean="0"/>
              <a:t>Ο δάσκαλος ως  </a:t>
            </a:r>
            <a:r>
              <a:rPr lang="el-GR" sz="2800" b="1" dirty="0" smtClean="0">
                <a:solidFill>
                  <a:srgbClr val="FF0000"/>
                </a:solidFill>
              </a:rPr>
              <a:t>δ ι α μ ε σ ο λ α β η τ ή ς  </a:t>
            </a:r>
            <a:r>
              <a:rPr lang="el-GR" sz="2800" b="1" dirty="0" smtClean="0"/>
              <a:t>της μάθησης</a:t>
            </a:r>
            <a:r>
              <a:rPr lang="el-GR" sz="3200" dirty="0" smtClean="0"/>
              <a:t/>
            </a:r>
            <a:br>
              <a:rPr lang="el-GR" sz="3200" dirty="0" smtClean="0"/>
            </a:br>
            <a:endParaRPr lang="el-GR" sz="3200" dirty="0">
              <a:solidFill>
                <a:srgbClr val="FF0000"/>
              </a:solidFill>
              <a:effectLst>
                <a:outerShdw blurRad="38100" dist="38100" dir="2700000" algn="tl">
                  <a:srgbClr val="000000">
                    <a:alpha val="43137"/>
                  </a:srgbClr>
                </a:outerShdw>
              </a:effectLst>
            </a:endParaRPr>
          </a:p>
        </p:txBody>
      </p:sp>
      <p:sp>
        <p:nvSpPr>
          <p:cNvPr id="3" name="Rectangle 2"/>
          <p:cNvSpPr/>
          <p:nvPr/>
        </p:nvSpPr>
        <p:spPr>
          <a:xfrm>
            <a:off x="0" y="548680"/>
            <a:ext cx="9144000" cy="6370975"/>
          </a:xfrm>
          <a:prstGeom prst="rect">
            <a:avLst/>
          </a:prstGeom>
        </p:spPr>
        <p:txBody>
          <a:bodyPr wrap="square">
            <a:spAutoFit/>
          </a:bodyPr>
          <a:lstStyle/>
          <a:p>
            <a:pPr algn="just"/>
            <a:r>
              <a:rPr lang="el-GR" sz="2400" dirty="0" smtClean="0"/>
              <a:t>Ενίοτε η μετατόπιση του δασκάλου από τη θέση του  «ειδήμονος»  σε  εκείνη του </a:t>
            </a:r>
            <a:r>
              <a:rPr lang="el-GR" sz="2400" dirty="0" smtClean="0">
                <a:solidFill>
                  <a:srgbClr val="FF0000"/>
                </a:solidFill>
              </a:rPr>
              <a:t>διαμεσολαβητή </a:t>
            </a:r>
            <a:r>
              <a:rPr lang="el-GR" sz="2400" dirty="0" smtClean="0"/>
              <a:t>εκλαμβάνεται ως μείωση της ισχύος και του κύρους  του δασκάλου, όμως </a:t>
            </a:r>
            <a:r>
              <a:rPr lang="el-GR" sz="2400" b="1" dirty="0" smtClean="0"/>
              <a:t> </a:t>
            </a:r>
            <a:r>
              <a:rPr lang="el-GR" sz="2400" dirty="0" smtClean="0"/>
              <a:t>αυτό </a:t>
            </a:r>
            <a:r>
              <a:rPr lang="el-GR" sz="2400" i="1" dirty="0" smtClean="0"/>
              <a:t>δεν ισχύει</a:t>
            </a:r>
            <a:r>
              <a:rPr lang="el-GR" sz="2400" dirty="0" smtClean="0"/>
              <a:t>.</a:t>
            </a:r>
          </a:p>
          <a:p>
            <a:pPr algn="just"/>
            <a:r>
              <a:rPr lang="el-GR" sz="2400" dirty="0" smtClean="0"/>
              <a:t>Η </a:t>
            </a:r>
            <a:r>
              <a:rPr lang="el-GR" sz="2400" b="1" dirty="0" smtClean="0">
                <a:solidFill>
                  <a:srgbClr val="FF0000"/>
                </a:solidFill>
              </a:rPr>
              <a:t>διευκόλυνση</a:t>
            </a:r>
            <a:r>
              <a:rPr lang="el-GR" sz="2400" dirty="0" smtClean="0">
                <a:solidFill>
                  <a:srgbClr val="FF0000"/>
                </a:solidFill>
              </a:rPr>
              <a:t> της μάθησης </a:t>
            </a:r>
            <a:r>
              <a:rPr lang="el-GR" sz="2400" dirty="0" smtClean="0"/>
              <a:t>εμψυχώνει τόσο το μαθητευόμενο όσο και τον δάσκαλο και α π ε λ ε υ θ ε ρ ώ ν ε ι  το δάσκαλο από πολλές από τις επιβαρύνσεις που ενδέχεται να  συνεπάγεται η θέση του ως «ειδήμων». Παραδοσιακά,  θεωρείται αδυναμία για ένα δάσκαλο να απαντά «Δεν γνωρίζω, ας αναζητήσουμε την απάντηση.» ή « Προσωπικώς δε γνωρίζω· μήπως γνωρίζουν κάποιοι από τους μαθητές την απάντηση;»  Προφανώς, οι κλινικοί δάσκαλοι οφείλουν να γνωρίζουν περισσότερα από τους μαθητές ή τους ασκούμενούς τους  για πολλά θέματα, αλλά η ιατρική επιστήμη μεταβάλλεται με τέτοια ταχύτητα που κανείς δεν μπορεί να τα κατέχει όλα. Η εφαρμογή της επιστημονικής τεκμηρίωσης στην κλινική μάθηση και την ιατρική πρακτική προϋποθέτει την </a:t>
            </a:r>
            <a:r>
              <a:rPr lang="el-GR" sz="2400" dirty="0" smtClean="0">
                <a:effectLst>
                  <a:outerShdw blurRad="38100" dist="38100" dir="2700000" algn="tl">
                    <a:srgbClr val="000000">
                      <a:alpha val="43137"/>
                    </a:srgbClr>
                  </a:outerShdw>
                </a:effectLst>
              </a:rPr>
              <a:t>πλέον σύγχρονη ενημέρωση</a:t>
            </a:r>
            <a:r>
              <a:rPr lang="el-GR" sz="2400" dirty="0" smtClean="0"/>
              <a:t>. Οι δάσκαλοι, αποδεχόμενοι αυτή την προσέγγιση, </a:t>
            </a:r>
            <a:r>
              <a:rPr lang="el-GR" sz="2400" b="1" spc="600" dirty="0" smtClean="0">
                <a:solidFill>
                  <a:srgbClr val="FF0000"/>
                </a:solidFill>
              </a:rPr>
              <a:t>διευκολύνουν</a:t>
            </a:r>
            <a:r>
              <a:rPr lang="el-GR" sz="2400" b="1" spc="300" dirty="0" smtClean="0">
                <a:solidFill>
                  <a:srgbClr val="FF0000"/>
                </a:solidFill>
              </a:rPr>
              <a:t> </a:t>
            </a:r>
            <a:r>
              <a:rPr lang="el-GR" sz="2400" spc="300" dirty="0" smtClean="0">
                <a:solidFill>
                  <a:srgbClr val="FF0000"/>
                </a:solidFill>
              </a:rPr>
              <a:t> </a:t>
            </a:r>
            <a:r>
              <a:rPr lang="el-GR" sz="2400" dirty="0" smtClean="0"/>
              <a:t>τη </a:t>
            </a:r>
            <a:r>
              <a:rPr lang="el-GR" sz="2400" b="1" dirty="0" smtClean="0"/>
              <a:t>μάθηση</a:t>
            </a:r>
            <a:r>
              <a:rPr lang="el-GR" sz="2400" dirty="0" smtClean="0"/>
              <a:t>  τόσο  τη  δ ι κ ή  τ ο υ ς  όσο και των μαθητών/ασκούμενών  τους.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71546"/>
          </a:xfrm>
        </p:spPr>
        <p:txBody>
          <a:bodyPr>
            <a:noAutofit/>
          </a:bodyPr>
          <a:lstStyle/>
          <a:p>
            <a:r>
              <a:rPr lang="el-GR" sz="2400" b="1" dirty="0" smtClean="0"/>
              <a:t>Μια ιδιαίτερη </a:t>
            </a:r>
            <a:r>
              <a:rPr lang="el-GR" sz="2400" b="1" dirty="0" smtClean="0">
                <a:solidFill>
                  <a:srgbClr val="FF0000"/>
                </a:solidFill>
              </a:rPr>
              <a:t>στρατηγική</a:t>
            </a:r>
            <a:r>
              <a:rPr lang="el-GR" sz="2400" b="1" dirty="0" smtClean="0"/>
              <a:t> διδασκαλίας – </a:t>
            </a:r>
            <a:br>
              <a:rPr lang="el-GR" sz="2400" b="1" dirty="0" smtClean="0"/>
            </a:br>
            <a:r>
              <a:rPr lang="el-GR" sz="2400" b="1" dirty="0" smtClean="0"/>
              <a:t>ένας ιδιαίτερος, διακριτός </a:t>
            </a:r>
            <a:r>
              <a:rPr lang="el-GR" sz="2400" b="1" dirty="0" smtClean="0">
                <a:solidFill>
                  <a:srgbClr val="FF0000"/>
                </a:solidFill>
              </a:rPr>
              <a:t>ρόλος</a:t>
            </a:r>
            <a:r>
              <a:rPr lang="el-GR" sz="2400" b="1" dirty="0" smtClean="0"/>
              <a:t> του δασκάλου.</a:t>
            </a:r>
            <a:r>
              <a:rPr lang="el-GR" sz="2400" dirty="0" smtClean="0"/>
              <a:t/>
            </a:r>
            <a:br>
              <a:rPr lang="el-GR" sz="2400" dirty="0" smtClean="0"/>
            </a:br>
            <a:endParaRPr lang="el-GR" sz="2400" b="1" dirty="0">
              <a:solidFill>
                <a:srgbClr val="FF0000"/>
              </a:solidFill>
              <a:effectLst>
                <a:outerShdw blurRad="38100" dist="38100" dir="2700000" algn="tl">
                  <a:srgbClr val="000000">
                    <a:alpha val="43137"/>
                  </a:srgbClr>
                </a:outerShdw>
              </a:effectLst>
            </a:endParaRPr>
          </a:p>
        </p:txBody>
      </p:sp>
      <p:sp>
        <p:nvSpPr>
          <p:cNvPr id="3" name="Rectangle 2"/>
          <p:cNvSpPr/>
          <p:nvPr/>
        </p:nvSpPr>
        <p:spPr>
          <a:xfrm>
            <a:off x="0" y="714356"/>
            <a:ext cx="9144000" cy="6555641"/>
          </a:xfrm>
          <a:prstGeom prst="rect">
            <a:avLst/>
          </a:prstGeom>
        </p:spPr>
        <p:txBody>
          <a:bodyPr wrap="square">
            <a:spAutoFit/>
          </a:bodyPr>
          <a:lstStyle/>
          <a:p>
            <a:pPr algn="just">
              <a:buFontTx/>
              <a:buChar char="-"/>
            </a:pPr>
            <a:r>
              <a:rPr lang="el-GR" sz="2000" dirty="0" smtClean="0"/>
              <a:t>Η </a:t>
            </a:r>
            <a:r>
              <a:rPr lang="el-GR" sz="2000" dirty="0" smtClean="0">
                <a:effectLst>
                  <a:outerShdw blurRad="38100" dist="38100" dir="2700000" algn="tl">
                    <a:srgbClr val="000000">
                      <a:alpha val="43137"/>
                    </a:srgbClr>
                  </a:outerShdw>
                </a:effectLst>
              </a:rPr>
              <a:t>διδασκαλία</a:t>
            </a:r>
            <a:r>
              <a:rPr lang="el-GR" sz="2000" dirty="0" smtClean="0"/>
              <a:t> είναι μια δραστηριότητα που  </a:t>
            </a:r>
            <a:r>
              <a:rPr lang="el-GR" sz="2000" b="1" i="1" u="sng" spc="600" dirty="0" smtClean="0">
                <a:solidFill>
                  <a:srgbClr val="FF0000"/>
                </a:solidFill>
                <a:effectLst>
                  <a:outerShdw blurRad="38100" dist="38100" dir="2700000" algn="tl">
                    <a:srgbClr val="000000">
                      <a:alpha val="43137"/>
                    </a:srgbClr>
                  </a:outerShdw>
                </a:effectLst>
              </a:rPr>
              <a:t>τέρπει</a:t>
            </a:r>
            <a:r>
              <a:rPr lang="el-GR" sz="2000" b="1" u="sng" spc="600" dirty="0" smtClean="0">
                <a:solidFill>
                  <a:srgbClr val="FF0000"/>
                </a:solidFill>
                <a:effectLst>
                  <a:outerShdw blurRad="38100" dist="38100" dir="2700000" algn="tl">
                    <a:srgbClr val="000000">
                      <a:alpha val="43137"/>
                    </a:srgbClr>
                  </a:outerShdw>
                </a:effectLst>
              </a:rPr>
              <a:t> </a:t>
            </a:r>
            <a:r>
              <a:rPr lang="el-GR" sz="2000" b="1" u="sng" spc="600" dirty="0" smtClean="0">
                <a:solidFill>
                  <a:srgbClr val="FF0000"/>
                </a:solidFill>
              </a:rPr>
              <a:t>το μαθητή </a:t>
            </a:r>
            <a:r>
              <a:rPr lang="el-GR" sz="2000" b="1" u="sng" spc="600" dirty="0" smtClean="0">
                <a:solidFill>
                  <a:srgbClr val="FF0000"/>
                </a:solidFill>
                <a:effectLst>
                  <a:outerShdw blurRad="38100" dist="38100" dir="2700000" algn="tl">
                    <a:srgbClr val="000000">
                      <a:alpha val="43137"/>
                    </a:srgbClr>
                  </a:outerShdw>
                </a:effectLst>
              </a:rPr>
              <a:t>και τον ωθεί στη μάθηση</a:t>
            </a:r>
            <a:r>
              <a:rPr lang="el-GR" sz="2000" dirty="0" smtClean="0"/>
              <a:t>. Η </a:t>
            </a:r>
            <a:r>
              <a:rPr lang="el-GR" sz="2000" dirty="0" smtClean="0">
                <a:effectLst>
                  <a:outerShdw blurRad="38100" dist="38100" dir="2700000" algn="tl">
                    <a:srgbClr val="000000">
                      <a:alpha val="43137"/>
                    </a:srgbClr>
                  </a:outerShdw>
                </a:effectLst>
              </a:rPr>
              <a:t>διδασκαλία</a:t>
            </a:r>
            <a:r>
              <a:rPr lang="el-GR" sz="2000" dirty="0" smtClean="0"/>
              <a:t> και ο </a:t>
            </a:r>
            <a:r>
              <a:rPr lang="el-GR" sz="2000" dirty="0" smtClean="0">
                <a:effectLst>
                  <a:outerShdw blurRad="38100" dist="38100" dir="2700000" algn="tl">
                    <a:srgbClr val="000000">
                      <a:alpha val="43137"/>
                    </a:srgbClr>
                  </a:outerShdw>
                </a:effectLst>
              </a:rPr>
              <a:t>τρόπος μάθησης τροποποιούνται</a:t>
            </a:r>
            <a:r>
              <a:rPr lang="el-GR" sz="2000" dirty="0" smtClean="0"/>
              <a:t> λόγω εφαρμοζόμενων εκπαιδευτικών καινοτομιών. Οι δάσκαλοι πρέπει να αντιλαμβάνονται τις </a:t>
            </a:r>
            <a:r>
              <a:rPr lang="el-GR" sz="2000" dirty="0" smtClean="0">
                <a:effectLst>
                  <a:outerShdw blurRad="38100" dist="38100" dir="2700000" algn="tl">
                    <a:srgbClr val="000000">
                      <a:alpha val="43137"/>
                    </a:srgbClr>
                  </a:outerShdw>
                </a:effectLst>
              </a:rPr>
              <a:t>σύγχρονες τάσεις</a:t>
            </a:r>
            <a:r>
              <a:rPr lang="el-GR" sz="2000" dirty="0" smtClean="0"/>
              <a:t> στη διεργασία διδασκαλίας – μάθησης και να καθιστούν τη μάθηση </a:t>
            </a:r>
            <a:r>
              <a:rPr lang="el-GR" sz="2000" dirty="0" smtClean="0">
                <a:solidFill>
                  <a:srgbClr val="FF0000"/>
                </a:solidFill>
              </a:rPr>
              <a:t>πιο </a:t>
            </a:r>
            <a:r>
              <a:rPr lang="el-GR" sz="2000" b="1" dirty="0" smtClean="0">
                <a:solidFill>
                  <a:srgbClr val="FF0000"/>
                </a:solidFill>
              </a:rPr>
              <a:t>ενδιαφέρουσα και διαδραστική</a:t>
            </a:r>
            <a:r>
              <a:rPr lang="el-GR" sz="2000" b="1" dirty="0" smtClean="0"/>
              <a:t>, </a:t>
            </a:r>
            <a:r>
              <a:rPr lang="el-GR" sz="2000" dirty="0" smtClean="0"/>
              <a:t> έτσι ώστε να </a:t>
            </a:r>
            <a:r>
              <a:rPr lang="el-GR" sz="2000" b="1" dirty="0" smtClean="0">
                <a:solidFill>
                  <a:srgbClr val="FF0000"/>
                </a:solidFill>
              </a:rPr>
              <a:t>κινητοποιούν</a:t>
            </a:r>
            <a:r>
              <a:rPr lang="el-GR" sz="2000" dirty="0" smtClean="0"/>
              <a:t> τους μαθητές να μαθαίνουν και να μαθαίνουν </a:t>
            </a:r>
            <a:r>
              <a:rPr lang="el-GR" sz="2000" b="1" dirty="0" smtClean="0">
                <a:solidFill>
                  <a:srgbClr val="FF0000"/>
                </a:solidFill>
              </a:rPr>
              <a:t>καλύτερα</a:t>
            </a:r>
            <a:r>
              <a:rPr lang="el-GR" sz="2000" dirty="0" smtClean="0"/>
              <a:t>, αφού  </a:t>
            </a:r>
            <a:r>
              <a:rPr lang="el-GR" sz="2000" b="1" dirty="0" smtClean="0">
                <a:solidFill>
                  <a:srgbClr val="FF0000"/>
                </a:solidFill>
              </a:rPr>
              <a:t>βιώσουν</a:t>
            </a:r>
            <a:r>
              <a:rPr lang="el-GR" sz="2000" dirty="0" smtClean="0">
                <a:solidFill>
                  <a:srgbClr val="FF0000"/>
                </a:solidFill>
              </a:rPr>
              <a:t>  προσωπικά </a:t>
            </a:r>
            <a:r>
              <a:rPr lang="el-GR" sz="2000" dirty="0" smtClean="0"/>
              <a:t>την </a:t>
            </a:r>
            <a:r>
              <a:rPr lang="el-GR" sz="2000" dirty="0" smtClean="0">
                <a:effectLst>
                  <a:outerShdw blurRad="38100" dist="38100" dir="2700000" algn="tl">
                    <a:srgbClr val="000000">
                      <a:alpha val="43137"/>
                    </a:srgbClr>
                  </a:outerShdw>
                </a:effectLst>
              </a:rPr>
              <a:t>αξία του εκάστοτε γνωστικού αντικειμένου. </a:t>
            </a:r>
          </a:p>
          <a:p>
            <a:pPr algn="just">
              <a:buFontTx/>
              <a:buChar char="-"/>
            </a:pPr>
            <a:endParaRPr lang="el-GR" sz="2000" dirty="0" smtClean="0"/>
          </a:p>
          <a:p>
            <a:pPr algn="just">
              <a:buFontTx/>
              <a:buChar char="-"/>
            </a:pPr>
            <a:r>
              <a:rPr lang="el-GR" sz="2000" dirty="0" smtClean="0"/>
              <a:t>Κατά την εφαρμογή της </a:t>
            </a:r>
            <a:r>
              <a:rPr lang="el-GR" sz="2000" dirty="0" smtClean="0">
                <a:solidFill>
                  <a:srgbClr val="FF0000"/>
                </a:solidFill>
              </a:rPr>
              <a:t>βιωματικής μάθησης</a:t>
            </a:r>
            <a:r>
              <a:rPr lang="el-GR" sz="2000" dirty="0" smtClean="0"/>
              <a:t>, η  εκπαιδευτική  στρατηγική </a:t>
            </a:r>
            <a:r>
              <a:rPr lang="el-GR" sz="2000" b="1" dirty="0" smtClean="0">
                <a:solidFill>
                  <a:srgbClr val="FF0000"/>
                </a:solidFill>
              </a:rPr>
              <a:t>επικεντρώνεται σαφώς προς το μαθητή </a:t>
            </a:r>
            <a:r>
              <a:rPr lang="el-GR" sz="2000" dirty="0" smtClean="0"/>
              <a:t>και μεταβάλει ριζικά το  ρόλο του δασκάλου ιατρικής. Δεν θεωρείται πια ο </a:t>
            </a:r>
            <a:r>
              <a:rPr lang="el-GR" sz="2000" dirty="0" smtClean="0">
                <a:solidFill>
                  <a:srgbClr val="FF0000"/>
                </a:solidFill>
              </a:rPr>
              <a:t>δάσκαλος</a:t>
            </a:r>
            <a:r>
              <a:rPr lang="el-GR" sz="2000" dirty="0" smtClean="0"/>
              <a:t> κυρίως πάροχος πληροφοριών , αλλά μάλλον </a:t>
            </a:r>
            <a:br>
              <a:rPr lang="el-GR" sz="2000" dirty="0" smtClean="0"/>
            </a:br>
            <a:r>
              <a:rPr lang="el-GR" sz="2000" b="1" dirty="0" smtClean="0">
                <a:solidFill>
                  <a:srgbClr val="FF0000"/>
                </a:solidFill>
              </a:rPr>
              <a:t>διοργανωτής</a:t>
            </a:r>
            <a:r>
              <a:rPr lang="el-GR" sz="2000" dirty="0" smtClean="0">
                <a:solidFill>
                  <a:srgbClr val="FF0000"/>
                </a:solidFill>
              </a:rPr>
              <a:t> ή </a:t>
            </a:r>
            <a:r>
              <a:rPr lang="el-GR" sz="2000" b="1" dirty="0" smtClean="0">
                <a:solidFill>
                  <a:srgbClr val="FF0000"/>
                </a:solidFill>
              </a:rPr>
              <a:t>διαχειριστής</a:t>
            </a:r>
            <a:r>
              <a:rPr lang="el-GR" sz="2000" dirty="0" smtClean="0">
                <a:solidFill>
                  <a:srgbClr val="FF0000"/>
                </a:solidFill>
              </a:rPr>
              <a:t>  της μάθησης</a:t>
            </a:r>
            <a:r>
              <a:rPr lang="el-GR" sz="2000" dirty="0" smtClean="0"/>
              <a:t>. Ο </a:t>
            </a:r>
            <a:r>
              <a:rPr lang="el-GR" sz="2000" dirty="0" smtClean="0">
                <a:effectLst>
                  <a:outerShdw blurRad="38100" dist="38100" dir="2700000" algn="tl">
                    <a:srgbClr val="000000">
                      <a:alpha val="43137"/>
                    </a:srgbClr>
                  </a:outerShdw>
                </a:effectLst>
              </a:rPr>
              <a:t>ίδιος</a:t>
            </a:r>
            <a:r>
              <a:rPr lang="el-GR" sz="2000" dirty="0" smtClean="0"/>
              <a:t> ο μαθητευόμενος  αποτελεί έναν  </a:t>
            </a:r>
            <a:r>
              <a:rPr lang="el-GR" sz="2000" b="1" dirty="0" smtClean="0">
                <a:solidFill>
                  <a:srgbClr val="FF0000"/>
                </a:solidFill>
              </a:rPr>
              <a:t>αυτο</a:t>
            </a:r>
            <a:r>
              <a:rPr lang="el-GR" sz="2000" dirty="0" smtClean="0"/>
              <a:t>-δάσκαλο.</a:t>
            </a:r>
          </a:p>
          <a:p>
            <a:pPr algn="just"/>
            <a:endParaRPr lang="el-GR" sz="2000" dirty="0" smtClean="0"/>
          </a:p>
          <a:p>
            <a:pPr algn="just"/>
            <a:r>
              <a:rPr lang="el-GR" sz="2000" dirty="0" smtClean="0"/>
              <a:t>- Οι  </a:t>
            </a:r>
            <a:r>
              <a:rPr lang="el-GR" sz="2000" dirty="0" smtClean="0">
                <a:effectLst>
                  <a:outerShdw blurRad="38100" dist="38100" dir="2700000" algn="tl">
                    <a:srgbClr val="000000">
                      <a:alpha val="43137"/>
                    </a:srgbClr>
                  </a:outerShdw>
                </a:effectLst>
              </a:rPr>
              <a:t>ίδιοι</a:t>
            </a:r>
            <a:r>
              <a:rPr lang="el-GR" sz="2000" dirty="0" smtClean="0"/>
              <a:t> οι μαθητές πρέπει να  </a:t>
            </a:r>
            <a:r>
              <a:rPr lang="el-GR" sz="2000" dirty="0" smtClean="0">
                <a:solidFill>
                  <a:srgbClr val="FF0000"/>
                </a:solidFill>
                <a:effectLst>
                  <a:outerShdw blurRad="38100" dist="38100" dir="2700000" algn="tl">
                    <a:srgbClr val="000000">
                      <a:alpha val="43137"/>
                    </a:srgbClr>
                  </a:outerShdw>
                </a:effectLst>
              </a:rPr>
              <a:t>αναλαμβάνουν  τ ο ν  έ λ ε γ χ ο  </a:t>
            </a:r>
            <a:r>
              <a:rPr lang="el-GR" sz="2000" dirty="0" smtClean="0"/>
              <a:t>της </a:t>
            </a:r>
            <a:r>
              <a:rPr lang="el-GR" sz="2000" dirty="0" smtClean="0">
                <a:solidFill>
                  <a:srgbClr val="FF0000"/>
                </a:solidFill>
              </a:rPr>
              <a:t>δικής τους μάθησης</a:t>
            </a:r>
            <a:r>
              <a:rPr lang="el-GR" sz="2000" dirty="0" smtClean="0"/>
              <a:t>. Κατά τη </a:t>
            </a:r>
            <a:r>
              <a:rPr lang="el-GR" sz="2000" dirty="0" smtClean="0">
                <a:solidFill>
                  <a:srgbClr val="FF0000"/>
                </a:solidFill>
                <a:effectLst>
                  <a:outerShdw blurRad="38100" dist="38100" dir="2700000" algn="tl">
                    <a:srgbClr val="000000">
                      <a:alpha val="43137"/>
                    </a:srgbClr>
                  </a:outerShdw>
                </a:effectLst>
              </a:rPr>
              <a:t>βιωματική μαθησιακή διαδικασία</a:t>
            </a:r>
            <a:r>
              <a:rPr lang="el-GR" sz="2000" dirty="0" smtClean="0"/>
              <a:t>, ο δάσκαλος είναι ο </a:t>
            </a:r>
            <a:r>
              <a:rPr lang="el-GR" sz="2000" b="1" dirty="0" smtClean="0">
                <a:solidFill>
                  <a:srgbClr val="FF0000"/>
                </a:solidFill>
              </a:rPr>
              <a:t>οδηγός, ο ένθερμος  εμψυχωτής, η πηγή υποστήριξης του μαθητή</a:t>
            </a:r>
            <a:r>
              <a:rPr lang="el-GR" sz="2000" dirty="0" smtClean="0"/>
              <a:t>. Εμπειρίες με </a:t>
            </a:r>
            <a:r>
              <a:rPr lang="el-GR" sz="2000" dirty="0" smtClean="0">
                <a:effectLst>
                  <a:outerShdw blurRad="38100" dist="38100" dir="2700000" algn="tl">
                    <a:srgbClr val="000000">
                      <a:alpha val="43137"/>
                    </a:srgbClr>
                  </a:outerShdw>
                </a:effectLst>
              </a:rPr>
              <a:t>κατάλληλο </a:t>
            </a:r>
            <a:r>
              <a:rPr lang="el-GR" sz="2000" dirty="0" smtClean="0"/>
              <a:t>μαθησιακό δυναμικό   επιλέγονται με προσοχή από το δάσκαλο, ο οποίος </a:t>
            </a:r>
            <a:r>
              <a:rPr lang="el-GR" sz="2000" b="1" dirty="0" smtClean="0">
                <a:solidFill>
                  <a:srgbClr val="FF0000"/>
                </a:solidFill>
              </a:rPr>
              <a:t>ξεκινά</a:t>
            </a:r>
            <a:r>
              <a:rPr lang="el-GR" sz="2000" dirty="0" smtClean="0">
                <a:solidFill>
                  <a:srgbClr val="FF0000"/>
                </a:solidFill>
              </a:rPr>
              <a:t> την περιπέτεια  της κατάκτησης της γνώσης </a:t>
            </a:r>
            <a:r>
              <a:rPr lang="el-GR" sz="2000" dirty="0" smtClean="0"/>
              <a:t>και </a:t>
            </a:r>
            <a:r>
              <a:rPr lang="el-GR" sz="2000" b="1" dirty="0" smtClean="0">
                <a:solidFill>
                  <a:srgbClr val="FF0000"/>
                </a:solidFill>
              </a:rPr>
              <a:t>καθοδηγεί τους μαθητές</a:t>
            </a:r>
            <a:r>
              <a:rPr lang="el-GR" sz="2000" dirty="0" smtClean="0">
                <a:solidFill>
                  <a:srgbClr val="FF0000"/>
                </a:solidFill>
              </a:rPr>
              <a:t> </a:t>
            </a:r>
            <a:r>
              <a:rPr lang="el-GR" sz="2000" b="1" dirty="0" smtClean="0">
                <a:solidFill>
                  <a:srgbClr val="FF0000"/>
                </a:solidFill>
              </a:rPr>
              <a:t>να</a:t>
            </a:r>
            <a:br>
              <a:rPr lang="el-GR" sz="2000" b="1" dirty="0" smtClean="0">
                <a:solidFill>
                  <a:srgbClr val="FF0000"/>
                </a:solidFill>
              </a:rPr>
            </a:br>
            <a:r>
              <a:rPr lang="el-GR" sz="2000" b="1" dirty="0" smtClean="0">
                <a:solidFill>
                  <a:srgbClr val="FF0000"/>
                </a:solidFill>
              </a:rPr>
              <a:t>βρίσκουν  </a:t>
            </a:r>
            <a:r>
              <a:rPr lang="el-GR" sz="2000" b="1" spc="600" dirty="0" smtClean="0">
                <a:solidFill>
                  <a:srgbClr val="FF0000"/>
                </a:solidFill>
              </a:rPr>
              <a:t>οι ίδιοι </a:t>
            </a:r>
            <a:r>
              <a:rPr lang="el-GR" sz="2000" b="1" dirty="0" smtClean="0">
                <a:solidFill>
                  <a:srgbClr val="FF0000"/>
                </a:solidFill>
              </a:rPr>
              <a:t>και να αποδέχονται  λύσεις  </a:t>
            </a:r>
            <a:r>
              <a:rPr lang="el-GR" sz="2000" b="1" u="sng" dirty="0" smtClean="0">
                <a:solidFill>
                  <a:srgbClr val="FF0000"/>
                </a:solidFill>
              </a:rPr>
              <a:t>γ ι α   τ ο ν   ε α υ τ ό   τ ο υ ς</a:t>
            </a:r>
            <a:r>
              <a:rPr lang="el-GR" sz="2000" dirty="0" smtClean="0">
                <a:solidFill>
                  <a:srgbClr val="FF0000"/>
                </a:solidFill>
              </a:rPr>
              <a:t>.</a:t>
            </a:r>
          </a:p>
          <a:p>
            <a:pPr algn="just"/>
            <a:endParaRPr lang="el-GR" sz="2000" b="1" spc="300" dirty="0">
              <a:solidFill>
                <a:srgbClr val="FF0000"/>
              </a:solidFill>
              <a:effectLst>
                <a:outerShdw blurRad="38100" dist="38100" dir="2700000" algn="tl">
                  <a:srgbClr val="000000">
                    <a:alpha val="43137"/>
                  </a:srgbClr>
                </a:outerShdw>
              </a:effectLst>
            </a:endParaRPr>
          </a:p>
        </p:txBody>
      </p:sp>
      <mc:AlternateContent xmlns:mc="http://schemas.openxmlformats.org/markup-compatibility/2006" xmlns:p14="http://schemas.microsoft.com/office/powerpoint/2010/main">
        <mc:Choice Requires="p14">
          <p:contentPart p14:bwMode="auto" r:id="rId2">
            <p14:nvContentPartPr>
              <p14:cNvPr id="192514" name="Ink 2"/>
              <p14:cNvContentPartPr>
                <a14:cpLocks xmlns:a14="http://schemas.microsoft.com/office/drawing/2010/main" noRot="1" noChangeAspect="1" noEditPoints="1" noChangeArrowheads="1" noChangeShapeType="1"/>
              </p14:cNvContentPartPr>
              <p14:nvPr/>
            </p14:nvContentPartPr>
            <p14:xfrm>
              <a:off x="5187950" y="911225"/>
              <a:ext cx="1214438" cy="125413"/>
            </p14:xfrm>
          </p:contentPart>
        </mc:Choice>
        <mc:Fallback xmlns="">
          <p:pic>
            <p:nvPicPr>
              <p:cNvPr id="192514" name="Ink 2"/>
              <p:cNvPicPr>
                <a:picLocks noRot="1" noChangeAspect="1" noEditPoints="1" noChangeArrowheads="1" noChangeShapeType="1"/>
              </p:cNvPicPr>
              <p:nvPr/>
            </p:nvPicPr>
            <p:blipFill>
              <a:blip r:embed="rId3"/>
              <a:stretch>
                <a:fillRect/>
              </a:stretch>
            </p:blipFill>
            <p:spPr>
              <a:xfrm>
                <a:off x="5171748" y="847798"/>
                <a:ext cx="1246482" cy="252268"/>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92515" name="Ink 3"/>
              <p14:cNvContentPartPr>
                <a14:cpLocks xmlns:a14="http://schemas.microsoft.com/office/drawing/2010/main" noRot="1" noChangeAspect="1" noEditPoints="1" noChangeArrowheads="1" noChangeShapeType="1"/>
              </p14:cNvContentPartPr>
              <p14:nvPr/>
            </p14:nvContentPartPr>
            <p14:xfrm>
              <a:off x="866775" y="1143000"/>
              <a:ext cx="847725" cy="187325"/>
            </p14:xfrm>
          </p:contentPart>
        </mc:Choice>
        <mc:Fallback xmlns="">
          <p:pic>
            <p:nvPicPr>
              <p:cNvPr id="192515" name="Ink 3"/>
              <p:cNvPicPr>
                <a:picLocks noRot="1" noChangeAspect="1" noEditPoints="1" noChangeArrowheads="1" noChangeShapeType="1"/>
              </p:cNvPicPr>
              <p:nvPr/>
            </p:nvPicPr>
            <p:blipFill>
              <a:blip r:embed="rId5"/>
              <a:stretch>
                <a:fillRect/>
              </a:stretch>
            </p:blipFill>
            <p:spPr>
              <a:xfrm>
                <a:off x="850936" y="1079598"/>
                <a:ext cx="879762" cy="31449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7294305"/>
          </a:xfrm>
          <a:prstGeom prst="rect">
            <a:avLst/>
          </a:prstGeom>
        </p:spPr>
        <p:txBody>
          <a:bodyPr wrap="square">
            <a:spAutoFit/>
          </a:bodyPr>
          <a:lstStyle/>
          <a:p>
            <a:pPr algn="ctr"/>
            <a:r>
              <a:rPr lang="el-GR" sz="2400" b="1" dirty="0" smtClean="0"/>
              <a:t>Τεχνικές του Δασκάλου </a:t>
            </a:r>
            <a:r>
              <a:rPr lang="el-GR" sz="2400" dirty="0" smtClean="0"/>
              <a:t>στη </a:t>
            </a:r>
            <a:r>
              <a:rPr lang="el-GR" sz="2400" b="1" dirty="0" smtClean="0">
                <a:solidFill>
                  <a:srgbClr val="FF0000"/>
                </a:solidFill>
              </a:rPr>
              <a:t>Βιωματική</a:t>
            </a:r>
            <a:r>
              <a:rPr lang="el-GR" sz="2400" b="1" dirty="0" smtClean="0"/>
              <a:t> Μάθηση</a:t>
            </a:r>
            <a:endParaRPr lang="el-GR" sz="2000" dirty="0" smtClean="0"/>
          </a:p>
          <a:p>
            <a:pPr algn="ctr"/>
            <a:r>
              <a:rPr lang="el-GR" sz="2000" dirty="0" smtClean="0"/>
              <a:t>Στη </a:t>
            </a:r>
            <a:r>
              <a:rPr lang="el-GR" sz="2000" dirty="0" smtClean="0">
                <a:solidFill>
                  <a:srgbClr val="FF0000"/>
                </a:solidFill>
                <a:effectLst>
                  <a:outerShdw blurRad="38100" dist="38100" dir="2700000" algn="tl">
                    <a:srgbClr val="000000">
                      <a:alpha val="43137"/>
                    </a:srgbClr>
                  </a:outerShdw>
                </a:effectLst>
              </a:rPr>
              <a:t>βιωματική μάθηση</a:t>
            </a:r>
            <a:r>
              <a:rPr lang="el-GR" sz="2000" dirty="0" smtClean="0"/>
              <a:t>, ο εκπαιδευτής </a:t>
            </a:r>
            <a:r>
              <a:rPr lang="el-GR" sz="2000" b="1" dirty="0" smtClean="0">
                <a:solidFill>
                  <a:srgbClr val="FF0000"/>
                </a:solidFill>
              </a:rPr>
              <a:t>καθοδηγεί</a:t>
            </a:r>
          </a:p>
          <a:p>
            <a:pPr algn="ctr"/>
            <a:r>
              <a:rPr lang="el-GR" sz="2000" dirty="0" smtClean="0"/>
              <a:t> παρά  κυριαρχεί  στη μαθησιακή διεργασία, με δεδομένο  ότι</a:t>
            </a:r>
          </a:p>
          <a:p>
            <a:pPr algn="ctr"/>
            <a:r>
              <a:rPr lang="el-GR" sz="2000" dirty="0" smtClean="0"/>
              <a:t> οι  μαθητές  </a:t>
            </a:r>
            <a:r>
              <a:rPr lang="el-GR" sz="2000" i="1" dirty="0" smtClean="0">
                <a:effectLst>
                  <a:outerShdw blurRad="38100" dist="38100" dir="2700000" algn="tl">
                    <a:srgbClr val="000000">
                      <a:alpha val="43137"/>
                    </a:srgbClr>
                  </a:outerShdw>
                </a:effectLst>
              </a:rPr>
              <a:t>εκ φύσεως  </a:t>
            </a:r>
            <a:r>
              <a:rPr lang="el-GR" sz="2000" dirty="0" smtClean="0">
                <a:effectLst>
                  <a:outerShdw blurRad="38100" dist="38100" dir="2700000" algn="tl">
                    <a:srgbClr val="000000">
                      <a:alpha val="43137"/>
                    </a:srgbClr>
                  </a:outerShdw>
                </a:effectLst>
              </a:rPr>
              <a:t>ενδιαφέρονται </a:t>
            </a:r>
            <a:r>
              <a:rPr lang="el-GR" sz="2000" dirty="0" smtClean="0"/>
              <a:t>για τη μάθηση. Ο εκπαιδευτής αναλαμβάνει  το ρόλο του </a:t>
            </a:r>
            <a:r>
              <a:rPr lang="el-GR" sz="2000" b="1" dirty="0" smtClean="0">
                <a:solidFill>
                  <a:srgbClr val="FF0000"/>
                </a:solidFill>
              </a:rPr>
              <a:t>διαμεσολαβητή </a:t>
            </a:r>
            <a:r>
              <a:rPr lang="el-GR" sz="2000" dirty="0" smtClean="0"/>
              <a:t>και ακολουθεί έναν αριθμό βημάτων, </a:t>
            </a:r>
          </a:p>
          <a:p>
            <a:pPr algn="ctr"/>
            <a:r>
              <a:rPr lang="el-GR" sz="2000" dirty="0" smtClean="0"/>
              <a:t>κρίσιμων για τη </a:t>
            </a:r>
            <a:r>
              <a:rPr lang="el-GR" sz="2000" dirty="0" smtClean="0">
                <a:solidFill>
                  <a:srgbClr val="FF0000"/>
                </a:solidFill>
              </a:rPr>
              <a:t>βιωματική μάθηση</a:t>
            </a:r>
            <a:r>
              <a:rPr lang="el-GR" sz="2000" dirty="0" smtClean="0"/>
              <a:t>.  </a:t>
            </a:r>
          </a:p>
          <a:p>
            <a:pPr algn="ctr"/>
            <a:r>
              <a:rPr lang="el-GR" sz="2000" i="1" dirty="0" smtClean="0"/>
              <a:t>Δάσκαλοι,</a:t>
            </a:r>
            <a:r>
              <a:rPr lang="el-GR" sz="2000" dirty="0" smtClean="0"/>
              <a:t> να τι πρέπει να αναλογιστείτε</a:t>
            </a:r>
            <a:r>
              <a:rPr lang="en-US" sz="2000" dirty="0" smtClean="0"/>
              <a:t>:</a:t>
            </a:r>
            <a:endParaRPr lang="el-GR" sz="2000" dirty="0" smtClean="0"/>
          </a:p>
          <a:p>
            <a:r>
              <a:rPr lang="el-GR" dirty="0" smtClean="0"/>
              <a:t>1. Να είστε πρόθυμοι να δεχτείτε ένα ρόλο στην αίθουσα που επικεντρώνεται </a:t>
            </a:r>
            <a:r>
              <a:rPr lang="el-GR" i="1" dirty="0" smtClean="0">
                <a:effectLst>
                  <a:outerShdw blurRad="38100" dist="38100" dir="2700000" algn="tl">
                    <a:srgbClr val="000000">
                      <a:alpha val="43137"/>
                    </a:srgbClr>
                  </a:outerShdw>
                </a:effectLst>
              </a:rPr>
              <a:t>λιγότερο</a:t>
            </a:r>
            <a:r>
              <a:rPr lang="el-GR" dirty="0" smtClean="0"/>
              <a:t> στο δάσκαλο.</a:t>
            </a:r>
            <a:br>
              <a:rPr lang="el-GR" dirty="0" smtClean="0"/>
            </a:br>
            <a:r>
              <a:rPr lang="el-GR" dirty="0" smtClean="0"/>
              <a:t>2. Να προσεγγίζετε τη διδασκαλία με </a:t>
            </a:r>
            <a:r>
              <a:rPr lang="el-GR" dirty="0" smtClean="0">
                <a:effectLst>
                  <a:outerShdw blurRad="38100" dist="38100" dir="2700000" algn="tl">
                    <a:srgbClr val="000000">
                      <a:alpha val="43137"/>
                    </a:srgbClr>
                  </a:outerShdw>
                </a:effectLst>
              </a:rPr>
              <a:t>ανοικτή διάθεση,  </a:t>
            </a:r>
            <a:r>
              <a:rPr lang="el-GR" i="1" dirty="0" smtClean="0"/>
              <a:t>χωρίς δεσποτισμό</a:t>
            </a:r>
            <a:r>
              <a:rPr lang="el-GR" dirty="0" smtClean="0"/>
              <a:t>.</a:t>
            </a:r>
            <a:br>
              <a:rPr lang="el-GR" dirty="0" smtClean="0"/>
            </a:br>
            <a:r>
              <a:rPr lang="el-GR" dirty="0" smtClean="0"/>
              <a:t>3. Να αναγνωρίζετε  </a:t>
            </a:r>
            <a:r>
              <a:rPr lang="el-GR" dirty="0" smtClean="0">
                <a:effectLst>
                  <a:outerShdw blurRad="38100" dist="38100" dir="2700000" algn="tl">
                    <a:srgbClr val="000000">
                      <a:alpha val="43137"/>
                    </a:srgbClr>
                  </a:outerShdw>
                </a:effectLst>
              </a:rPr>
              <a:t>δοκιμασίες</a:t>
            </a:r>
            <a:r>
              <a:rPr lang="el-GR" dirty="0" smtClean="0"/>
              <a:t>  για τις  οποίες  οι μαθητές  πράγματι </a:t>
            </a:r>
            <a:r>
              <a:rPr lang="el-GR" dirty="0" smtClean="0">
                <a:effectLst>
                  <a:outerShdw blurRad="38100" dist="38100" dir="2700000" algn="tl">
                    <a:srgbClr val="000000">
                      <a:alpha val="43137"/>
                    </a:srgbClr>
                  </a:outerShdw>
                </a:effectLst>
              </a:rPr>
              <a:t>θα ενδιαφερθούν και θα  ασχοληθούν προσωπικά.</a:t>
            </a:r>
            <a:r>
              <a:rPr lang="el-GR" dirty="0" smtClean="0"/>
              <a:t/>
            </a:r>
            <a:br>
              <a:rPr lang="el-GR" dirty="0" smtClean="0"/>
            </a:br>
            <a:r>
              <a:rPr lang="el-GR" dirty="0" smtClean="0"/>
              <a:t>4. Να εξηγείτε το </a:t>
            </a:r>
            <a:r>
              <a:rPr lang="el-GR" dirty="0" smtClean="0">
                <a:effectLst>
                  <a:outerShdw blurRad="38100" dist="38100" dir="2700000" algn="tl">
                    <a:srgbClr val="000000">
                      <a:alpha val="43137"/>
                    </a:srgbClr>
                  </a:outerShdw>
                </a:effectLst>
              </a:rPr>
              <a:t>σκοπό</a:t>
            </a:r>
            <a:r>
              <a:rPr lang="el-GR" dirty="0" smtClean="0"/>
              <a:t> κάθε δοκιμασίας  </a:t>
            </a:r>
            <a:r>
              <a:rPr lang="el-GR" dirty="0" smtClean="0">
                <a:solidFill>
                  <a:srgbClr val="FF0000"/>
                </a:solidFill>
              </a:rPr>
              <a:t>βιωματικής μάθησης </a:t>
            </a:r>
            <a:r>
              <a:rPr lang="el-GR" dirty="0" smtClean="0"/>
              <a:t>στους μαθητές.</a:t>
            </a:r>
            <a:br>
              <a:rPr lang="el-GR" dirty="0" smtClean="0"/>
            </a:br>
            <a:r>
              <a:rPr lang="el-GR" dirty="0" smtClean="0"/>
              <a:t>5. Να  </a:t>
            </a:r>
            <a:r>
              <a:rPr lang="el-GR" dirty="0" smtClean="0">
                <a:effectLst>
                  <a:outerShdw blurRad="38100" dist="38100" dir="2700000" algn="tl">
                    <a:srgbClr val="000000">
                      <a:alpha val="43137"/>
                    </a:srgbClr>
                  </a:outerShdw>
                </a:effectLst>
              </a:rPr>
              <a:t>μ ο ι ρ ά ζ ε σ τ ε  τα συναισθήματα και τις σκέψεις σας </a:t>
            </a:r>
            <a:r>
              <a:rPr lang="el-GR" dirty="0" smtClean="0"/>
              <a:t>με τους μαθητές σας και να τους ενημερώνετε για το τι  μαθαίνετε και εσείς από τις δοκιμασίες που τους υποβάλλετε.</a:t>
            </a:r>
            <a:br>
              <a:rPr lang="el-GR" dirty="0" smtClean="0"/>
            </a:br>
            <a:r>
              <a:rPr lang="el-GR" dirty="0" smtClean="0"/>
              <a:t>6. Να συνδέετε τους </a:t>
            </a:r>
            <a:r>
              <a:rPr lang="el-GR" dirty="0" smtClean="0">
                <a:effectLst>
                  <a:outerShdw blurRad="38100" dist="38100" dir="2700000" algn="tl">
                    <a:srgbClr val="000000">
                      <a:alpha val="43137"/>
                    </a:srgbClr>
                  </a:outerShdw>
                </a:effectLst>
              </a:rPr>
              <a:t>στόχους εκμάθησης </a:t>
            </a:r>
            <a:r>
              <a:rPr lang="el-GR" dirty="0" smtClean="0"/>
              <a:t>με </a:t>
            </a:r>
            <a:r>
              <a:rPr lang="el-GR" dirty="0" smtClean="0">
                <a:effectLst>
                  <a:outerShdw blurRad="38100" dist="38100" dir="2700000" algn="tl">
                    <a:srgbClr val="000000">
                      <a:alpha val="43137"/>
                    </a:srgbClr>
                  </a:outerShdw>
                </a:effectLst>
              </a:rPr>
              <a:t>απτές δραστηριότητες </a:t>
            </a:r>
            <a:r>
              <a:rPr lang="el-GR" dirty="0" smtClean="0"/>
              <a:t>, ώστε να αντιλαμβάνονται οι μαθητές </a:t>
            </a:r>
            <a:r>
              <a:rPr lang="el-GR" dirty="0" smtClean="0">
                <a:effectLst>
                  <a:outerShdw blurRad="38100" dist="38100" dir="2700000" algn="tl">
                    <a:srgbClr val="000000">
                      <a:alpha val="43137"/>
                    </a:srgbClr>
                  </a:outerShdw>
                </a:effectLst>
              </a:rPr>
              <a:t>πώς</a:t>
            </a:r>
            <a:r>
              <a:rPr lang="el-GR" dirty="0" smtClean="0"/>
              <a:t> πρέπει </a:t>
            </a:r>
            <a:r>
              <a:rPr lang="el-GR" dirty="0" smtClean="0">
                <a:effectLst>
                  <a:outerShdw blurRad="38100" dist="38100" dir="2700000" algn="tl">
                    <a:srgbClr val="000000">
                      <a:alpha val="43137"/>
                    </a:srgbClr>
                  </a:outerShdw>
                </a:effectLst>
              </a:rPr>
              <a:t>να κινητοποιηθούν</a:t>
            </a:r>
            <a:r>
              <a:rPr lang="el-GR" dirty="0" smtClean="0"/>
              <a:t>.</a:t>
            </a:r>
            <a:br>
              <a:rPr lang="el-GR" dirty="0" smtClean="0"/>
            </a:br>
            <a:r>
              <a:rPr lang="el-GR" dirty="0" smtClean="0"/>
              <a:t>7. Να παρέχετε </a:t>
            </a:r>
            <a:r>
              <a:rPr lang="el-GR" dirty="0" smtClean="0">
                <a:effectLst>
                  <a:outerShdw blurRad="38100" dist="38100" dir="2700000" algn="tl">
                    <a:srgbClr val="000000">
                      <a:alpha val="43137"/>
                    </a:srgbClr>
                  </a:outerShdw>
                </a:effectLst>
              </a:rPr>
              <a:t>ουσιαστικά εφόδια </a:t>
            </a:r>
            <a:r>
              <a:rPr lang="el-GR" dirty="0" smtClean="0"/>
              <a:t>στους μαθητές, </a:t>
            </a:r>
            <a:r>
              <a:rPr lang="el-GR" dirty="0" smtClean="0">
                <a:solidFill>
                  <a:srgbClr val="FF0000"/>
                </a:solidFill>
                <a:effectLst>
                  <a:outerShdw blurRad="38100" dist="38100" dir="2700000" algn="tl">
                    <a:srgbClr val="000000">
                      <a:alpha val="43137"/>
                    </a:srgbClr>
                  </a:outerShdw>
                </a:effectLst>
              </a:rPr>
              <a:t>βοηθώντας </a:t>
            </a:r>
            <a:r>
              <a:rPr lang="el-GR" dirty="0" smtClean="0"/>
              <a:t>τους </a:t>
            </a:r>
            <a:r>
              <a:rPr lang="el-GR" dirty="0" smtClean="0">
                <a:solidFill>
                  <a:srgbClr val="FF0000"/>
                </a:solidFill>
                <a:effectLst>
                  <a:outerShdw blurRad="38100" dist="38100" dir="2700000" algn="tl">
                    <a:srgbClr val="000000">
                      <a:alpha val="43137"/>
                    </a:srgbClr>
                  </a:outerShdw>
                </a:effectLst>
              </a:rPr>
              <a:t>να επιτύχουν </a:t>
            </a:r>
            <a:r>
              <a:rPr lang="el-GR" dirty="0" smtClean="0"/>
              <a:t>στις δράσεις τους.</a:t>
            </a:r>
            <a:br>
              <a:rPr lang="el-GR" dirty="0" smtClean="0"/>
            </a:br>
            <a:r>
              <a:rPr lang="el-GR" dirty="0" smtClean="0"/>
              <a:t>8. Να επιτρέπετε στους μαθητές να </a:t>
            </a:r>
            <a:r>
              <a:rPr lang="el-GR" dirty="0" smtClean="0">
                <a:effectLst>
                  <a:outerShdw blurRad="38100" dist="38100" dir="2700000" algn="tl">
                    <a:srgbClr val="000000">
                      <a:alpha val="43137"/>
                    </a:srgbClr>
                  </a:outerShdw>
                </a:effectLst>
              </a:rPr>
              <a:t>πειραματίζονται</a:t>
            </a:r>
            <a:r>
              <a:rPr lang="el-GR" dirty="0" smtClean="0"/>
              <a:t> και να </a:t>
            </a:r>
            <a:r>
              <a:rPr lang="el-GR" dirty="0" smtClean="0">
                <a:effectLst>
                  <a:outerShdw blurRad="38100" dist="38100" dir="2700000" algn="tl">
                    <a:srgbClr val="000000">
                      <a:alpha val="43137"/>
                    </a:srgbClr>
                  </a:outerShdw>
                </a:effectLst>
              </a:rPr>
              <a:t>ανακαλύπτουν λύσεις </a:t>
            </a:r>
            <a:r>
              <a:rPr lang="el-GR" dirty="0" smtClean="0">
                <a:solidFill>
                  <a:srgbClr val="FF0000"/>
                </a:solidFill>
                <a:effectLst>
                  <a:outerShdw blurRad="38100" dist="38100" dir="2700000" algn="tl">
                    <a:srgbClr val="000000">
                      <a:alpha val="43137"/>
                    </a:srgbClr>
                  </a:outerShdw>
                </a:effectLst>
              </a:rPr>
              <a:t>από μόνοι τους.</a:t>
            </a:r>
            <a:r>
              <a:rPr lang="el-GR" dirty="0" smtClean="0"/>
              <a:t/>
            </a:r>
            <a:br>
              <a:rPr lang="el-GR" dirty="0" smtClean="0"/>
            </a:br>
            <a:r>
              <a:rPr lang="el-GR" dirty="0" smtClean="0"/>
              <a:t>9. Να αποκαταστήσετε  </a:t>
            </a:r>
            <a:r>
              <a:rPr lang="el-GR" dirty="0" smtClean="0">
                <a:effectLst>
                  <a:outerShdw blurRad="38100" dist="38100" dir="2700000" algn="tl">
                    <a:srgbClr val="000000">
                      <a:alpha val="43137"/>
                    </a:srgbClr>
                  </a:outerShdw>
                </a:effectLst>
              </a:rPr>
              <a:t>ισορροπία </a:t>
            </a:r>
            <a:r>
              <a:rPr lang="el-GR" dirty="0" smtClean="0"/>
              <a:t> μεταξύ των </a:t>
            </a:r>
            <a:r>
              <a:rPr lang="el-GR" dirty="0" smtClean="0">
                <a:solidFill>
                  <a:srgbClr val="7030A0"/>
                </a:solidFill>
              </a:rPr>
              <a:t>ακαδημαϊκών </a:t>
            </a:r>
            <a:r>
              <a:rPr lang="el-GR" dirty="0" smtClean="0"/>
              <a:t>και </a:t>
            </a:r>
            <a:r>
              <a:rPr lang="el-GR" dirty="0" smtClean="0">
                <a:solidFill>
                  <a:srgbClr val="FF0000"/>
                </a:solidFill>
              </a:rPr>
              <a:t>βιωματικών  </a:t>
            </a:r>
            <a:r>
              <a:rPr lang="el-GR" dirty="0" smtClean="0"/>
              <a:t>πρακτικών διδασκαλίας.</a:t>
            </a:r>
            <a:br>
              <a:rPr lang="el-GR" dirty="0" smtClean="0"/>
            </a:br>
            <a:r>
              <a:rPr lang="el-GR" dirty="0" smtClean="0"/>
              <a:t>10. Να </a:t>
            </a:r>
            <a:r>
              <a:rPr lang="el-GR" dirty="0" smtClean="0">
                <a:effectLst>
                  <a:outerShdw blurRad="38100" dist="38100" dir="2700000" algn="tl">
                    <a:srgbClr val="000000">
                      <a:alpha val="43137"/>
                    </a:srgbClr>
                  </a:outerShdw>
                </a:effectLst>
              </a:rPr>
              <a:t>διευκρινίζετε τους  </a:t>
            </a:r>
            <a:r>
              <a:rPr lang="el-GR" spc="600" dirty="0" smtClean="0">
                <a:effectLst>
                  <a:outerShdw blurRad="38100" dist="38100" dir="2700000" algn="tl">
                    <a:srgbClr val="000000">
                      <a:alpha val="43137"/>
                    </a:srgbClr>
                  </a:outerShdw>
                </a:effectLst>
              </a:rPr>
              <a:t>ρόλους</a:t>
            </a:r>
            <a:r>
              <a:rPr lang="el-GR" dirty="0" smtClean="0">
                <a:effectLst>
                  <a:outerShdw blurRad="38100" dist="38100" dir="2700000" algn="tl">
                    <a:srgbClr val="000000">
                      <a:alpha val="43137"/>
                    </a:srgbClr>
                  </a:outerShdw>
                </a:effectLst>
              </a:rPr>
              <a:t> </a:t>
            </a:r>
            <a:r>
              <a:rPr lang="el-GR" dirty="0" smtClean="0"/>
              <a:t>των μαθητών και του εκπαιδευτή-διαμεσολαβητή.</a:t>
            </a:r>
            <a:br>
              <a:rPr lang="el-GR" dirty="0" smtClean="0"/>
            </a:br>
            <a:endParaRPr lang="el-GR"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986528"/>
          </a:xfrm>
          <a:prstGeom prst="rect">
            <a:avLst/>
          </a:prstGeom>
        </p:spPr>
        <p:txBody>
          <a:bodyPr wrap="square">
            <a:spAutoFit/>
          </a:bodyPr>
          <a:lstStyle/>
          <a:p>
            <a:pPr algn="ctr"/>
            <a:r>
              <a:rPr lang="el-GR" sz="2800" b="1" dirty="0" smtClean="0"/>
              <a:t>Οι Ρόλοι του Μαθητή  στη  </a:t>
            </a:r>
            <a:r>
              <a:rPr lang="el-GR" sz="2800" b="1" spc="300" dirty="0" smtClean="0">
                <a:solidFill>
                  <a:srgbClr val="FF0000"/>
                </a:solidFill>
              </a:rPr>
              <a:t>Βιωματική  Μάθηση</a:t>
            </a:r>
          </a:p>
          <a:p>
            <a:pPr algn="just"/>
            <a:r>
              <a:rPr lang="el-GR" sz="2000" dirty="0" smtClean="0"/>
              <a:t>Σύμφωνα με τις αρχές της </a:t>
            </a:r>
            <a:r>
              <a:rPr lang="el-GR" sz="2000" dirty="0" smtClean="0">
                <a:solidFill>
                  <a:srgbClr val="FF0000"/>
                </a:solidFill>
              </a:rPr>
              <a:t>βιωματικής μάθησης</a:t>
            </a:r>
            <a:r>
              <a:rPr lang="el-GR" sz="2000" dirty="0" smtClean="0"/>
              <a:t>, οι μαθητές αποφασίζουν </a:t>
            </a:r>
            <a:r>
              <a:rPr lang="el-GR" sz="2000" dirty="0" smtClean="0">
                <a:solidFill>
                  <a:srgbClr val="FF0000"/>
                </a:solidFill>
              </a:rPr>
              <a:t>οι ίδιοι </a:t>
            </a:r>
            <a:r>
              <a:rPr lang="el-GR" sz="2000" dirty="0" smtClean="0"/>
              <a:t>να </a:t>
            </a:r>
            <a:r>
              <a:rPr lang="el-GR" sz="2000" u="sng" dirty="0" smtClean="0">
                <a:solidFill>
                  <a:srgbClr val="FF0000"/>
                </a:solidFill>
                <a:effectLst>
                  <a:outerShdw blurRad="38100" dist="38100" dir="2700000" algn="tl">
                    <a:srgbClr val="000000">
                      <a:alpha val="43137"/>
                    </a:srgbClr>
                  </a:outerShdw>
                </a:effectLst>
              </a:rPr>
              <a:t>συμμετέχουν προσωπικά </a:t>
            </a:r>
            <a:r>
              <a:rPr lang="el-GR" sz="2000" u="sng" dirty="0" smtClean="0"/>
              <a:t>στη </a:t>
            </a:r>
            <a:r>
              <a:rPr lang="el-GR" sz="2000" u="sng" dirty="0" smtClean="0">
                <a:solidFill>
                  <a:srgbClr val="FF0000"/>
                </a:solidFill>
                <a:effectLst>
                  <a:outerShdw blurRad="38100" dist="38100" dir="2700000" algn="tl">
                    <a:srgbClr val="000000">
                      <a:alpha val="43137"/>
                    </a:srgbClr>
                  </a:outerShdw>
                </a:effectLst>
              </a:rPr>
              <a:t>μαθησιακή εμπειρία</a:t>
            </a:r>
            <a:r>
              <a:rPr lang="el-GR" sz="2000" dirty="0" smtClean="0"/>
              <a:t> (οι μαθητές </a:t>
            </a:r>
            <a:r>
              <a:rPr lang="el-GR" sz="2000" dirty="0" smtClean="0">
                <a:solidFill>
                  <a:srgbClr val="FF0000"/>
                </a:solidFill>
              </a:rPr>
              <a:t>συμμετέχουν </a:t>
            </a:r>
            <a:r>
              <a:rPr lang="el-GR" sz="2000" b="1" dirty="0" smtClean="0">
                <a:solidFill>
                  <a:srgbClr val="FF0000"/>
                </a:solidFill>
              </a:rPr>
              <a:t>ενεργά</a:t>
            </a:r>
            <a:r>
              <a:rPr lang="el-GR" sz="2000" dirty="0" smtClean="0"/>
              <a:t> στη </a:t>
            </a:r>
            <a:r>
              <a:rPr lang="el-GR" sz="2000" b="1" dirty="0" smtClean="0">
                <a:solidFill>
                  <a:srgbClr val="FF0000"/>
                </a:solidFill>
              </a:rPr>
              <a:t>δική τους </a:t>
            </a:r>
            <a:r>
              <a:rPr lang="el-GR" sz="2000" dirty="0" smtClean="0"/>
              <a:t>μάθηση και έχουν </a:t>
            </a:r>
            <a:r>
              <a:rPr lang="el-GR" sz="2000" b="1" dirty="0" smtClean="0">
                <a:solidFill>
                  <a:srgbClr val="FF0000"/>
                </a:solidFill>
              </a:rPr>
              <a:t>προσωπικό</a:t>
            </a:r>
            <a:r>
              <a:rPr lang="el-GR" sz="2000" dirty="0" smtClean="0"/>
              <a:t> ρόλο στην </a:t>
            </a:r>
            <a:r>
              <a:rPr lang="el-GR" sz="2000" dirty="0" smtClean="0">
                <a:solidFill>
                  <a:srgbClr val="FF0000"/>
                </a:solidFill>
              </a:rPr>
              <a:t>κατεύθυνση</a:t>
            </a:r>
            <a:r>
              <a:rPr lang="el-GR" sz="2000" dirty="0" smtClean="0"/>
              <a:t> αυτής της μάθησης). Φυσικά, </a:t>
            </a:r>
            <a:r>
              <a:rPr lang="el-GR" sz="2000" i="1" dirty="0" smtClean="0">
                <a:effectLst>
                  <a:outerShdw blurRad="38100" dist="38100" dir="2700000" algn="tl">
                    <a:srgbClr val="000000">
                      <a:alpha val="43137"/>
                    </a:srgbClr>
                  </a:outerShdw>
                </a:effectLst>
              </a:rPr>
              <a:t>δεν</a:t>
            </a:r>
            <a:r>
              <a:rPr lang="el-GR" sz="2000" dirty="0" smtClean="0"/>
              <a:t> αφήνονται πλήρως οι μαθητές να διδάσκουν τους  εαυτούς  τους∙ ωστόσο,  ο </a:t>
            </a:r>
            <a:r>
              <a:rPr lang="el-GR" sz="2000" dirty="0" smtClean="0">
                <a:effectLst>
                  <a:outerShdw blurRad="38100" dist="38100" dir="2700000" algn="tl">
                    <a:srgbClr val="000000">
                      <a:alpha val="43137"/>
                    </a:srgbClr>
                  </a:outerShdw>
                </a:effectLst>
              </a:rPr>
              <a:t>εκπαιδευτής</a:t>
            </a:r>
            <a:r>
              <a:rPr lang="el-GR" sz="2000" dirty="0" smtClean="0"/>
              <a:t> αναλαμβάνει τον ρόλο του </a:t>
            </a:r>
            <a:r>
              <a:rPr lang="el-GR" sz="2000" dirty="0" smtClean="0">
                <a:solidFill>
                  <a:srgbClr val="FF0000"/>
                </a:solidFill>
              </a:rPr>
              <a:t>οδηγού </a:t>
            </a:r>
            <a:r>
              <a:rPr lang="el-GR" sz="2000" dirty="0" smtClean="0"/>
              <a:t>που </a:t>
            </a:r>
            <a:r>
              <a:rPr lang="el-GR" sz="2000" b="1" dirty="0" smtClean="0">
                <a:solidFill>
                  <a:srgbClr val="FF0000"/>
                </a:solidFill>
              </a:rPr>
              <a:t>διευκολύνει</a:t>
            </a:r>
            <a:r>
              <a:rPr lang="el-GR" sz="2000" dirty="0" smtClean="0"/>
              <a:t> τη μαθησιακή διεργασία.</a:t>
            </a:r>
          </a:p>
          <a:p>
            <a:pPr algn="just"/>
            <a:endParaRPr lang="el-GR" sz="2000" dirty="0" smtClean="0"/>
          </a:p>
          <a:p>
            <a:r>
              <a:rPr lang="el-GR" sz="2000" dirty="0" smtClean="0"/>
              <a:t>1. Οι μαθητές θα αντιμετωπίζουν </a:t>
            </a:r>
            <a:r>
              <a:rPr lang="el-GR" sz="2000" dirty="0" smtClean="0">
                <a:solidFill>
                  <a:srgbClr val="FF0000"/>
                </a:solidFill>
              </a:rPr>
              <a:t>προβλήματα</a:t>
            </a:r>
            <a:r>
              <a:rPr lang="el-GR" sz="2000" dirty="0" smtClean="0"/>
              <a:t> που είναι </a:t>
            </a:r>
            <a:r>
              <a:rPr lang="el-GR" sz="2000" dirty="0" smtClean="0">
                <a:solidFill>
                  <a:srgbClr val="FF0000"/>
                </a:solidFill>
              </a:rPr>
              <a:t>πρακτικά</a:t>
            </a:r>
            <a:r>
              <a:rPr lang="el-GR" sz="2000" dirty="0" smtClean="0"/>
              <a:t>, τόσο ομαδικά όσο και προσωπικά.</a:t>
            </a:r>
            <a:br>
              <a:rPr lang="el-GR" sz="2000" dirty="0" smtClean="0"/>
            </a:br>
            <a:r>
              <a:rPr lang="el-GR" sz="2000" dirty="0" smtClean="0"/>
              <a:t>2. Στους μαθητές θα επιτρέπεται </a:t>
            </a:r>
            <a:r>
              <a:rPr lang="el-GR" sz="2000" dirty="0" smtClean="0">
                <a:solidFill>
                  <a:srgbClr val="FF0000"/>
                </a:solidFill>
              </a:rPr>
              <a:t>ελευθερία</a:t>
            </a:r>
            <a:r>
              <a:rPr lang="el-GR" sz="2000" dirty="0" smtClean="0"/>
              <a:t> στην αίθουσα, </a:t>
            </a:r>
            <a:r>
              <a:rPr lang="el-GR" sz="2000" dirty="0" smtClean="0">
                <a:solidFill>
                  <a:srgbClr val="FF0000"/>
                </a:solidFill>
              </a:rPr>
              <a:t>εφόσον προοδεύουν  </a:t>
            </a:r>
            <a:r>
              <a:rPr lang="el-GR" sz="2000" dirty="0" smtClean="0"/>
              <a:t>στη μαθησιακή διεργασία.</a:t>
            </a:r>
            <a:br>
              <a:rPr lang="el-GR" sz="2000" dirty="0" smtClean="0"/>
            </a:br>
            <a:r>
              <a:rPr lang="el-GR" sz="2000" dirty="0" smtClean="0"/>
              <a:t>3. Συχνά οι μαθητές, ενώ ανακαλύπτουν τη γνώση , θα έρχονται αντιμέτωποι με </a:t>
            </a:r>
            <a:r>
              <a:rPr lang="el-GR" sz="2000" dirty="0" smtClean="0">
                <a:solidFill>
                  <a:srgbClr val="FF0000"/>
                </a:solidFill>
              </a:rPr>
              <a:t>δύσκολες και προκλητικές καταστάσεις</a:t>
            </a:r>
            <a:r>
              <a:rPr lang="el-GR" sz="2000" dirty="0" smtClean="0"/>
              <a:t>.</a:t>
            </a:r>
            <a:br>
              <a:rPr lang="el-GR" sz="2000" dirty="0" smtClean="0"/>
            </a:br>
            <a:r>
              <a:rPr lang="el-GR" sz="2000" dirty="0" smtClean="0"/>
              <a:t>4. Οι μαθητές θα </a:t>
            </a:r>
            <a:r>
              <a:rPr lang="el-GR" sz="2000" dirty="0" smtClean="0">
                <a:solidFill>
                  <a:srgbClr val="FF0000"/>
                </a:solidFill>
              </a:rPr>
              <a:t>αυτο-αξιολογούν</a:t>
            </a:r>
            <a:r>
              <a:rPr lang="el-GR" sz="2000" dirty="0" smtClean="0"/>
              <a:t> τη δική τους πρόοδο και επιτυχία στη μαθησιακή διεργασία  με στόχο αυτή η αυτοαξιολόγηση να καταστεί  </a:t>
            </a:r>
            <a:r>
              <a:rPr lang="el-GR" sz="2000" dirty="0" smtClean="0">
                <a:solidFill>
                  <a:srgbClr val="FF0000"/>
                </a:solidFill>
              </a:rPr>
              <a:t>το πρωταρχικό μέσο εκτίμησης της απόδοσής τους.</a:t>
            </a:r>
            <a:r>
              <a:rPr lang="el-GR" sz="2000" dirty="0" smtClean="0"/>
              <a:t/>
            </a:r>
            <a:br>
              <a:rPr lang="el-GR" sz="2000" dirty="0" smtClean="0"/>
            </a:br>
            <a:r>
              <a:rPr lang="el-GR" sz="2000" dirty="0" smtClean="0"/>
              <a:t>5. Οι μαθητές θα μαθαίνουν, κατά τη μαθησιακή διεργασία, να καθίστανται </a:t>
            </a:r>
            <a:r>
              <a:rPr lang="el-GR" sz="2000" dirty="0" smtClean="0">
                <a:solidFill>
                  <a:srgbClr val="FF0000"/>
                </a:solidFill>
                <a:effectLst>
                  <a:outerShdw blurRad="38100" dist="38100" dir="2700000" algn="tl">
                    <a:srgbClr val="000000">
                      <a:alpha val="43137"/>
                    </a:srgbClr>
                  </a:outerShdw>
                </a:effectLst>
              </a:rPr>
              <a:t>ανοικτοί </a:t>
            </a:r>
            <a:r>
              <a:rPr lang="el-GR" sz="2000" dirty="0" smtClean="0"/>
              <a:t>σε </a:t>
            </a:r>
            <a:r>
              <a:rPr lang="el-GR" sz="2000" dirty="0" smtClean="0">
                <a:effectLst>
                  <a:outerShdw blurRad="38100" dist="38100" dir="2700000" algn="tl">
                    <a:srgbClr val="000000">
                      <a:alpha val="43137"/>
                    </a:srgbClr>
                  </a:outerShdw>
                </a:effectLst>
              </a:rPr>
              <a:t>αλλαγές</a:t>
            </a:r>
            <a:r>
              <a:rPr lang="el-GR" sz="2000" dirty="0" smtClean="0"/>
              <a:t>. Οι  αλλαγές αυτές περιλαμβάνουν τη </a:t>
            </a:r>
            <a:r>
              <a:rPr lang="el-GR" sz="2000" dirty="0" smtClean="0">
                <a:solidFill>
                  <a:srgbClr val="FF0000"/>
                </a:solidFill>
              </a:rPr>
              <a:t>λιγότερη εξάρτησή τους από τον εκπαιδευτή και την </a:t>
            </a:r>
            <a:r>
              <a:rPr lang="el-GR" sz="2000" u="sng" dirty="0" smtClean="0">
                <a:solidFill>
                  <a:srgbClr val="FF0000"/>
                </a:solidFill>
              </a:rPr>
              <a:t>περισσότερη από τους </a:t>
            </a:r>
            <a:r>
              <a:rPr lang="el-GR" sz="2000" u="sng" dirty="0" smtClean="0">
                <a:solidFill>
                  <a:srgbClr val="FF0000"/>
                </a:solidFill>
                <a:effectLst>
                  <a:outerShdw blurRad="38100" dist="38100" dir="2700000" algn="tl">
                    <a:srgbClr val="000000">
                      <a:alpha val="43137"/>
                    </a:srgbClr>
                  </a:outerShdw>
                </a:effectLst>
              </a:rPr>
              <a:t>συμμαθητές</a:t>
            </a:r>
            <a:r>
              <a:rPr lang="el-GR" sz="2000" u="sng" dirty="0" smtClean="0">
                <a:solidFill>
                  <a:srgbClr val="FF0000"/>
                </a:solidFill>
              </a:rPr>
              <a:t> </a:t>
            </a:r>
            <a:r>
              <a:rPr lang="el-GR" sz="2000" dirty="0" smtClean="0">
                <a:solidFill>
                  <a:srgbClr val="FF0000"/>
                </a:solidFill>
              </a:rPr>
              <a:t>τους</a:t>
            </a:r>
            <a:r>
              <a:rPr lang="el-GR" sz="2000" dirty="0" smtClean="0"/>
              <a:t>,την ανάπτυξη δεξιοτήτων να </a:t>
            </a:r>
            <a:r>
              <a:rPr lang="el-GR" sz="2000" dirty="0" smtClean="0">
                <a:solidFill>
                  <a:srgbClr val="FF0000"/>
                </a:solidFill>
              </a:rPr>
              <a:t>διεξαγάγουν έρευνα,  </a:t>
            </a:r>
            <a:r>
              <a:rPr lang="el-GR" sz="2000" b="1" dirty="0" smtClean="0">
                <a:solidFill>
                  <a:srgbClr val="FF0000"/>
                </a:solidFill>
              </a:rPr>
              <a:t>να  διδάσκονται μέσα από  αυθεντικές εμπειρίες</a:t>
            </a:r>
            <a:r>
              <a:rPr lang="el-GR" sz="2000" dirty="0" smtClean="0">
                <a:solidFill>
                  <a:srgbClr val="FF0000"/>
                </a:solidFill>
              </a:rPr>
              <a:t>  </a:t>
            </a:r>
            <a:r>
              <a:rPr lang="el-GR" sz="2000" dirty="0" smtClean="0"/>
              <a:t>και την ικανότητα να </a:t>
            </a:r>
            <a:r>
              <a:rPr lang="el-GR" sz="2000" b="1" dirty="0" smtClean="0">
                <a:solidFill>
                  <a:srgbClr val="FF0000"/>
                </a:solidFill>
                <a:effectLst>
                  <a:outerShdw blurRad="38100" dist="38100" dir="2700000" algn="tl">
                    <a:srgbClr val="000000">
                      <a:alpha val="43137"/>
                    </a:srgbClr>
                  </a:outerShdw>
                </a:effectLst>
              </a:rPr>
              <a:t>αυτο</a:t>
            </a:r>
            <a:r>
              <a:rPr lang="el-GR" sz="2000" dirty="0" smtClean="0">
                <a:solidFill>
                  <a:srgbClr val="FF0000"/>
                </a:solidFill>
                <a:effectLst>
                  <a:outerShdw blurRad="38100" dist="38100" dir="2700000" algn="tl">
                    <a:srgbClr val="000000">
                      <a:alpha val="43137"/>
                    </a:srgbClr>
                  </a:outerShdw>
                </a:effectLst>
              </a:rPr>
              <a:t>αξιολογούν  </a:t>
            </a:r>
            <a:r>
              <a:rPr lang="el-GR" sz="2000" i="1" spc="300" dirty="0" smtClean="0">
                <a:solidFill>
                  <a:srgbClr val="FF0000"/>
                </a:solidFill>
                <a:effectLst>
                  <a:outerShdw blurRad="38100" dist="38100" dir="2700000" algn="tl">
                    <a:srgbClr val="000000">
                      <a:alpha val="43137"/>
                    </a:srgbClr>
                  </a:outerShdw>
                </a:effectLst>
              </a:rPr>
              <a:t>αντικειμενικά</a:t>
            </a:r>
            <a:r>
              <a:rPr lang="el-GR" sz="2000" dirty="0" smtClean="0">
                <a:solidFill>
                  <a:srgbClr val="FF0000"/>
                </a:solidFill>
                <a:effectLst>
                  <a:outerShdw blurRad="38100" dist="38100" dir="2700000" algn="tl">
                    <a:srgbClr val="000000">
                      <a:alpha val="43137"/>
                    </a:srgbClr>
                  </a:outerShdw>
                </a:effectLst>
              </a:rPr>
              <a:t> </a:t>
            </a:r>
            <a:r>
              <a:rPr lang="el-GR" sz="2000" dirty="0" smtClean="0"/>
              <a:t>τη δική τους  απόδοση.</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ChangeArrowheads="1"/>
          </p:cNvSpPr>
          <p:nvPr/>
        </p:nvSpPr>
        <p:spPr bwMode="auto">
          <a:xfrm>
            <a:off x="0" y="-214338"/>
            <a:ext cx="9144000" cy="72624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Γιατί είναι σημαντική η </a:t>
            </a:r>
            <a:r>
              <a:rPr kumimoji="0" lang="el-GR" sz="2800" b="1"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rPr>
              <a:t>βιωματική  μάθηση</a:t>
            </a:r>
            <a:r>
              <a:rPr kumimoji="0" lang="el-GR"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endParaRPr kumimoji="0" lang="el-GR"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Char char="-"/>
              <a:tabLst/>
            </a:pPr>
            <a:r>
              <a:rPr kumimoji="0" lang="el-GR" sz="2400" b="1"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Η  </a:t>
            </a:r>
            <a:r>
              <a:rPr kumimoji="0" lang="el-GR" sz="2400" b="1" i="0" u="sng" strike="noStrike" cap="none" normalizeH="0" baseline="0" dirty="0" smtClean="0">
                <a:ln>
                  <a:noFill/>
                </a:ln>
                <a:solidFill>
                  <a:srgbClr val="FF0000"/>
                </a:solidFill>
                <a:effectLst/>
                <a:latin typeface="Calibri" pitchFamily="34" charset="0"/>
                <a:ea typeface="Calibri" pitchFamily="34" charset="0"/>
                <a:cs typeface="Times New Roman" pitchFamily="18" charset="0"/>
              </a:rPr>
              <a:t>βιωματική</a:t>
            </a:r>
            <a:r>
              <a:rPr kumimoji="0" lang="el-GR" sz="2400" b="1" i="0" u="sng" strike="noStrike" cap="none" normalizeH="0" dirty="0" smtClean="0">
                <a:ln>
                  <a:noFill/>
                </a:ln>
                <a:solidFill>
                  <a:srgbClr val="FF0000"/>
                </a:solidFill>
                <a:effectLst/>
                <a:latin typeface="Calibri" pitchFamily="34" charset="0"/>
                <a:ea typeface="Calibri" pitchFamily="34" charset="0"/>
                <a:cs typeface="Times New Roman" pitchFamily="18" charset="0"/>
              </a:rPr>
              <a:t> </a:t>
            </a:r>
            <a:r>
              <a:rPr kumimoji="0" lang="el-GR" sz="2400" b="1" i="0" u="sng" strike="noStrike" cap="none" normalizeH="0" baseline="0" dirty="0" smtClean="0">
                <a:ln>
                  <a:noFill/>
                </a:ln>
                <a:solidFill>
                  <a:srgbClr val="FF0000"/>
                </a:solidFill>
                <a:effectLst/>
                <a:latin typeface="Calibri" pitchFamily="34" charset="0"/>
                <a:ea typeface="Calibri" pitchFamily="34" charset="0"/>
                <a:cs typeface="Times New Roman" pitchFamily="18" charset="0"/>
              </a:rPr>
              <a:t>μάθηση </a:t>
            </a:r>
            <a:r>
              <a:rPr kumimoji="0" lang="el-GR" sz="2400" b="1"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εφοδιάζει τους μαθητές με ικανότητες που χρειάζονται για την </a:t>
            </a:r>
            <a:r>
              <a:rPr kumimoji="0" lang="el-GR" sz="2400" b="1" i="0" u="sng" strike="noStrike" cap="none" normalizeH="0" dirty="0" smtClean="0">
                <a:ln>
                  <a:noFill/>
                </a:ln>
                <a:solidFill>
                  <a:schemeClr val="tx1"/>
                </a:solidFill>
                <a:effectLst/>
                <a:latin typeface="Calibri" pitchFamily="34" charset="0"/>
                <a:ea typeface="Calibri" pitchFamily="34" charset="0"/>
                <a:cs typeface="Times New Roman" pitchFamily="18" charset="0"/>
              </a:rPr>
              <a:t> </a:t>
            </a:r>
            <a:r>
              <a:rPr kumimoji="0" lang="el-GR" sz="2400" b="1" i="0" u="sng" strike="noStrike" cap="none" normalizeH="0" baseline="0" dirty="0" smtClean="0">
                <a:ln>
                  <a:noFill/>
                </a:ln>
                <a:solidFill>
                  <a:srgbClr val="FF0000"/>
                </a:solidFill>
                <a:effectLst/>
                <a:latin typeface="Calibri" pitchFamily="34" charset="0"/>
                <a:ea typeface="Calibri" pitchFamily="34" charset="0"/>
                <a:cs typeface="Times New Roman" pitchFamily="18" charset="0"/>
              </a:rPr>
              <a:t>ε π ι τ υ χ ί α</a:t>
            </a:r>
            <a:r>
              <a:rPr kumimoji="0" lang="el-GR" sz="2400" b="1"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  τους </a:t>
            </a:r>
          </a:p>
          <a:p>
            <a:pPr marL="0" marR="0" lvl="0" indent="0" algn="ctr" defTabSz="914400" rtl="0" eaLnBrk="0" fontAlgn="base" latinLnBrk="0" hangingPunct="0">
              <a:lnSpc>
                <a:spcPct val="100000"/>
              </a:lnSpc>
              <a:spcBef>
                <a:spcPct val="0"/>
              </a:spcBef>
              <a:spcAft>
                <a:spcPct val="0"/>
              </a:spcAft>
              <a:buClrTx/>
              <a:buSzTx/>
              <a:buFontTx/>
              <a:buChar char="-"/>
              <a:tabLst/>
            </a:pPr>
            <a:r>
              <a:rPr kumimoji="0" lang="el-GR" sz="2400" b="1"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στον</a:t>
            </a:r>
            <a:r>
              <a:rPr kumimoji="0" lang="el-GR" sz="2400" b="1" i="0" u="sng" strike="noStrike" cap="none" normalizeH="0" baseline="0" dirty="0" smtClean="0">
                <a:ln>
                  <a:noFill/>
                </a:ln>
                <a:solidFill>
                  <a:srgbClr val="FF0000"/>
                </a:solidFill>
                <a:effectLst/>
                <a:latin typeface="Calibri" pitchFamily="34" charset="0"/>
                <a:ea typeface="Calibri" pitchFamily="34" charset="0"/>
                <a:cs typeface="Times New Roman" pitchFamily="18" charset="0"/>
              </a:rPr>
              <a:t>   </a:t>
            </a:r>
            <a:r>
              <a:rPr kumimoji="0" lang="el-GR" sz="2400" b="1" i="0" u="sng" strike="noStrike" cap="none" spc="600" normalizeH="0" baseline="0" dirty="0" smtClean="0">
                <a:ln>
                  <a:noFill/>
                </a:ln>
                <a:solidFill>
                  <a:srgbClr val="FF0000"/>
                </a:solidFill>
                <a:effectLst/>
                <a:latin typeface="Calibri" pitchFamily="34" charset="0"/>
                <a:ea typeface="Calibri" pitchFamily="34" charset="0"/>
                <a:cs typeface="Times New Roman" pitchFamily="18" charset="0"/>
              </a:rPr>
              <a:t>π ρ α γ μ α τ ι κ ό </a:t>
            </a:r>
            <a:r>
              <a:rPr kumimoji="0" lang="el-GR" sz="2400" b="1" i="0" u="sng" strike="noStrike" cap="none" normalizeH="0" baseline="0" dirty="0" smtClean="0">
                <a:ln>
                  <a:noFill/>
                </a:ln>
                <a:solidFill>
                  <a:srgbClr val="FF0000"/>
                </a:solidFill>
                <a:effectLst/>
                <a:latin typeface="Calibri" pitchFamily="34" charset="0"/>
                <a:ea typeface="Calibri" pitchFamily="34" charset="0"/>
                <a:cs typeface="Times New Roman" pitchFamily="18" charset="0"/>
              </a:rPr>
              <a:t>κ ό σ μ ο </a:t>
            </a:r>
            <a:r>
              <a:rPr kumimoji="0" lang="el-GR" sz="2400" b="1" i="0"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r>
              <a:rPr kumimoji="0" lang="el-GR" sz="2400" b="1"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
            </a:r>
            <a:br>
              <a:rPr kumimoji="0" lang="el-GR" sz="2400" b="1"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br>
            <a:r>
              <a:rPr kumimoji="0" lang="el-GR" sz="2400" b="1" i="0"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r>
              <a:rPr kumimoji="0" lang="el-GR" sz="2400" b="1"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 Η </a:t>
            </a:r>
            <a:r>
              <a:rPr kumimoji="0" lang="el-GR" sz="2400" b="1" i="0" u="sng" strike="noStrike" cap="none" normalizeH="0" baseline="0" dirty="0" smtClean="0">
                <a:ln>
                  <a:noFill/>
                </a:ln>
                <a:solidFill>
                  <a:srgbClr val="FF0000"/>
                </a:solidFill>
                <a:effectLst/>
                <a:latin typeface="Calibri" pitchFamily="34" charset="0"/>
                <a:ea typeface="Calibri" pitchFamily="34" charset="0"/>
                <a:cs typeface="Times New Roman" pitchFamily="18" charset="0"/>
              </a:rPr>
              <a:t>βιωματική </a:t>
            </a:r>
            <a:r>
              <a:rPr kumimoji="0" lang="el-GR" sz="2400" b="1"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μάθηση </a:t>
            </a:r>
            <a:r>
              <a:rPr kumimoji="0" lang="el-GR" sz="2400" b="1" i="0" u="sng" strike="noStrike" cap="none" spc="300" normalizeH="0" baseline="0" dirty="0" smtClean="0">
                <a:ln>
                  <a:noFill/>
                </a:ln>
                <a:solidFill>
                  <a:srgbClr val="FF0000"/>
                </a:solidFill>
                <a:effectLst/>
                <a:latin typeface="Calibri" pitchFamily="34" charset="0"/>
                <a:ea typeface="Calibri" pitchFamily="34" charset="0"/>
                <a:cs typeface="Times New Roman" pitchFamily="18" charset="0"/>
              </a:rPr>
              <a:t>κινητοποιεί</a:t>
            </a:r>
            <a:r>
              <a:rPr kumimoji="0" lang="el-GR" sz="2400" b="1"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 τους μαθητές</a:t>
            </a:r>
            <a:r>
              <a:rPr kumimoji="0" lang="el-GR" sz="2400" b="1" i="0"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endParaRPr kumimoji="0" lang="el-GR" sz="2400" b="0" i="0"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tabLst/>
            </a:pPr>
            <a:r>
              <a:rPr kumimoji="0" lang="el-G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Η </a:t>
            </a:r>
            <a:r>
              <a:rPr kumimoji="0" lang="el-GR" sz="2000" b="0" i="0" u="none" strike="noStrike" cap="none" normalizeH="0" baseline="0" dirty="0" smtClean="0">
                <a:ln>
                  <a:noFill/>
                </a:ln>
                <a:solidFill>
                  <a:srgbClr val="FF0000"/>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βιωματική αντίληψη </a:t>
            </a:r>
            <a:r>
              <a:rPr kumimoji="0" lang="el-G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παρέχει τις συνθήκες ιδανικής υποστήριξης  της  μάθησης. Όταν οι μαθητές είναι απορροφημένοι σε </a:t>
            </a:r>
            <a:r>
              <a:rPr kumimoji="0" lang="el-GR"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μαθησιακές εμπειρίες </a:t>
            </a:r>
            <a:r>
              <a:rPr kumimoji="0" lang="el-G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που </a:t>
            </a:r>
            <a:r>
              <a:rPr kumimoji="0" lang="el-GR" sz="2000" b="1"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rPr>
              <a:t>αναγνωρίζουν κι εκτιμούν το νόημά τους</a:t>
            </a:r>
            <a:r>
              <a:rPr kumimoji="0" lang="el-G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αυξάνεται η  κινητοποίησή τους  για  να μάθουν. Οι μαθητές κινητοποιούνται επίσης, όταν τους παρέχονται ευκαιρίες για </a:t>
            </a:r>
            <a:r>
              <a:rPr kumimoji="0" lang="el-GR" sz="2000" b="0"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rPr>
              <a:t>εξάσκηση</a:t>
            </a:r>
            <a:r>
              <a:rPr kumimoji="0" lang="el-G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και </a:t>
            </a:r>
            <a:r>
              <a:rPr kumimoji="0" lang="el-GR" sz="2000" b="0"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rPr>
              <a:t>ανάδραση</a:t>
            </a:r>
            <a:r>
              <a:rPr kumimoji="0" lang="el-G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endParaRPr kumimoji="0" lang="el-GR"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2400" b="1"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Η </a:t>
            </a:r>
            <a:r>
              <a:rPr kumimoji="0" lang="el-GR" sz="2400" b="1" i="0" u="sng" strike="noStrike" cap="none" normalizeH="0" baseline="0" dirty="0" smtClean="0">
                <a:ln>
                  <a:noFill/>
                </a:ln>
                <a:solidFill>
                  <a:srgbClr val="FF0000"/>
                </a:solidFill>
                <a:effectLst/>
                <a:latin typeface="Calibri" pitchFamily="34" charset="0"/>
                <a:ea typeface="Calibri" pitchFamily="34" charset="0"/>
                <a:cs typeface="Times New Roman" pitchFamily="18" charset="0"/>
              </a:rPr>
              <a:t>βιωματική</a:t>
            </a:r>
            <a:r>
              <a:rPr kumimoji="0" lang="el-GR" sz="2400" b="1"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 μάθηση δημιουργεί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2400" b="1" i="0" u="sng" strike="noStrike" cap="none" normalizeH="0" baseline="0" dirty="0" smtClean="0">
                <a:ln>
                  <a:noFill/>
                </a:ln>
                <a:solidFill>
                  <a:srgbClr val="FF0000"/>
                </a:solidFill>
                <a:effectLst/>
                <a:latin typeface="Calibri" pitchFamily="34" charset="0"/>
                <a:ea typeface="Calibri" pitchFamily="34" charset="0"/>
                <a:cs typeface="Times New Roman" pitchFamily="18" charset="0"/>
              </a:rPr>
              <a:t> α υ τ ο–κ α τ ε υ θ υ ν ό μ ε ν ο υ ς  μαθητές</a:t>
            </a:r>
            <a:r>
              <a:rPr kumimoji="0" lang="el-GR" sz="2400" b="1" i="0" strike="noStrike" cap="none" normalizeH="0" baseline="0" dirty="0" smtClean="0">
                <a:ln>
                  <a:noFill/>
                </a:ln>
                <a:solidFill>
                  <a:srgbClr val="FF0000"/>
                </a:solidFill>
                <a:effectLst/>
                <a:latin typeface="Calibri" pitchFamily="34" charset="0"/>
                <a:ea typeface="Calibri" pitchFamily="34" charset="0"/>
                <a:cs typeface="Times New Roman" pitchFamily="18" charset="0"/>
              </a:rPr>
              <a:t>.</a:t>
            </a:r>
            <a:endParaRPr lang="el-GR" sz="2400" b="1" dirty="0" smtClean="0">
              <a:latin typeface="Calibri"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Κατά τη  </a:t>
            </a:r>
            <a:r>
              <a:rPr kumimoji="0" lang="el-GR" sz="2000" b="0" i="0" u="none" strike="noStrike" cap="none" normalizeH="0" baseline="0" dirty="0" smtClean="0">
                <a:ln>
                  <a:noFill/>
                </a:ln>
                <a:solidFill>
                  <a:srgbClr val="FF0000"/>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βιωματική μάθηση</a:t>
            </a:r>
            <a:r>
              <a:rPr kumimoji="0" lang="el-G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οι μαθητές αντιμετωπίζουν άγνωστες καταστάσεις και υποχρεώσεις στο  πλαίσιο του </a:t>
            </a:r>
            <a:r>
              <a:rPr kumimoji="0" lang="el-GR" sz="2000" b="0"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rPr>
              <a:t>πραγματικού κόσμου</a:t>
            </a:r>
            <a:r>
              <a:rPr kumimoji="0" lang="el-G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Για να ολοκληρώσουν αυτά τους τα καθήκοντα, οι μαθητές πρέπει να </a:t>
            </a:r>
            <a:r>
              <a:rPr kumimoji="0" lang="el-GR" sz="20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συνειδητοποιήσουν</a:t>
            </a:r>
            <a:r>
              <a:rPr kumimoji="0" lang="el-GR" sz="2000" b="0" i="1" u="none" strike="noStrike" cap="none" normalizeH="0" dirty="0" smtClean="0">
                <a:ln>
                  <a:noFill/>
                </a:ln>
                <a:solidFill>
                  <a:schemeClr val="tx1"/>
                </a:solidFill>
                <a:effectLst/>
                <a:latin typeface="Calibri" pitchFamily="34" charset="0"/>
                <a:ea typeface="Calibri" pitchFamily="34" charset="0"/>
                <a:cs typeface="Times New Roman" pitchFamily="18" charset="0"/>
              </a:rPr>
              <a:t> </a:t>
            </a:r>
            <a:r>
              <a:rPr kumimoji="0" lang="el-GR" sz="20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τι γνωρίζουν,</a:t>
            </a:r>
            <a:r>
              <a:rPr kumimoji="0" lang="el-GR" sz="2000" b="0" i="1" u="none" strike="noStrike" cap="none" normalizeH="0" dirty="0" smtClean="0">
                <a:ln>
                  <a:noFill/>
                </a:ln>
                <a:solidFill>
                  <a:schemeClr val="tx1"/>
                </a:solidFill>
                <a:effectLst/>
                <a:latin typeface="Calibri" pitchFamily="34" charset="0"/>
                <a:ea typeface="Calibri" pitchFamily="34" charset="0"/>
                <a:cs typeface="Times New Roman" pitchFamily="18" charset="0"/>
              </a:rPr>
              <a:t> </a:t>
            </a:r>
            <a:r>
              <a:rPr kumimoji="0" lang="el-GR" sz="20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τι δεν γνωρίζουν και πώς να το μάθουν.</a:t>
            </a:r>
            <a:r>
              <a:rPr kumimoji="0" lang="el-G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Αυτό απαιτεί οι μαθητές να αναλογιστούν  τις πρότερες γνώσεις τους και να τις εμβαθύνουν μέσω του </a:t>
            </a:r>
            <a:r>
              <a:rPr kumimoji="0" lang="el-GR" sz="2000" b="0"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rPr>
              <a:t>συλλογισμού</a:t>
            </a:r>
            <a:r>
              <a:rPr kumimoji="0" lang="el-G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να μεταφέρουν τις  </a:t>
            </a:r>
            <a:r>
              <a:rPr kumimoji="0" lang="el-GR"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κατεκτημένες γνώσεις  </a:t>
            </a:r>
            <a:r>
              <a:rPr kumimoji="0" lang="el-G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τους </a:t>
            </a:r>
            <a:r>
              <a:rPr kumimoji="0" lang="el-GR" sz="2000" b="0"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rPr>
              <a:t>σε νέο πλαίσιο</a:t>
            </a:r>
            <a:r>
              <a:rPr kumimoji="0" lang="el-G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να υιοθετήσουν με επιδεξιότητα  </a:t>
            </a:r>
            <a:r>
              <a:rPr kumimoji="0" lang="el-GR" sz="2000" b="0" i="0" u="none" strike="noStrike" cap="none" normalizeH="0" baseline="0" dirty="0" smtClean="0">
                <a:ln>
                  <a:noFill/>
                </a:ln>
                <a:solidFill>
                  <a:srgbClr val="FF0000"/>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νέες </a:t>
            </a:r>
            <a:r>
              <a:rPr kumimoji="0" lang="el-G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αντιλήψεις, αρχές και δεξιότητες και να είναι ικανοί να εκφράσουν πώς ανέπτυξαν την κάθε δεξιότητα. Τελικά, αυτές οι δεξιότητες δημιουργούν  πρόσωπα  που γίνονται</a:t>
            </a:r>
            <a:r>
              <a:rPr kumimoji="0" lang="el-GR" sz="20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a:t>
            </a:r>
            <a:r>
              <a:rPr kumimoji="0" lang="el-GR" sz="2000" b="0" i="0" u="none" strike="noStrike" cap="none" normalizeH="0" baseline="0" dirty="0" smtClean="0">
                <a:ln>
                  <a:noFill/>
                </a:ln>
                <a:solidFill>
                  <a:srgbClr val="FF0000"/>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αυτό-κατευθυνόμενοι,</a:t>
            </a:r>
            <a:r>
              <a:rPr kumimoji="0" lang="el-GR" sz="2000" b="0" i="0" u="none" strike="noStrike" cap="none" normalizeH="0" dirty="0" smtClean="0">
                <a:ln>
                  <a:noFill/>
                </a:ln>
                <a:solidFill>
                  <a:srgbClr val="FF0000"/>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 </a:t>
            </a:r>
            <a:r>
              <a:rPr kumimoji="0" lang="el-GR" sz="2000" b="0" i="0" u="none" strike="noStrike" cap="none" normalizeH="0" baseline="0" dirty="0" smtClean="0">
                <a:ln>
                  <a:noFill/>
                </a:ln>
                <a:solidFill>
                  <a:srgbClr val="FF0000"/>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διά βίου μαθητευόμενοι.</a:t>
            </a:r>
            <a:endParaRPr kumimoji="0" lang="el-GR" sz="2000" b="0" i="0"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1186">
                                            <p:txEl>
                                              <p:pRg st="1" end="1"/>
                                            </p:txEl>
                                          </p:spTgt>
                                        </p:tgtEl>
                                        <p:attrNameLst>
                                          <p:attrName>style.visibility</p:attrName>
                                        </p:attrNameLst>
                                      </p:cBhvr>
                                      <p:to>
                                        <p:strVal val="visible"/>
                                      </p:to>
                                    </p:set>
                                    <p:animEffect transition="in" filter="fade">
                                      <p:cBhvr>
                                        <p:cTn id="7" dur="500"/>
                                        <p:tgtEl>
                                          <p:spTgt spid="22118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21186">
                                            <p:txEl>
                                              <p:pRg st="2" end="2"/>
                                            </p:txEl>
                                          </p:spTgt>
                                        </p:tgtEl>
                                        <p:attrNameLst>
                                          <p:attrName>style.visibility</p:attrName>
                                        </p:attrNameLst>
                                      </p:cBhvr>
                                      <p:to>
                                        <p:strVal val="visible"/>
                                      </p:to>
                                    </p:set>
                                    <p:animEffect transition="in" filter="fade">
                                      <p:cBhvr>
                                        <p:cTn id="10" dur="500"/>
                                        <p:tgtEl>
                                          <p:spTgt spid="221186">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21186">
                                            <p:txEl>
                                              <p:pRg st="3" end="3"/>
                                            </p:txEl>
                                          </p:spTgt>
                                        </p:tgtEl>
                                        <p:attrNameLst>
                                          <p:attrName>style.visibility</p:attrName>
                                        </p:attrNameLst>
                                      </p:cBhvr>
                                      <p:to>
                                        <p:strVal val="visible"/>
                                      </p:to>
                                    </p:set>
                                    <p:animEffect transition="in" filter="fade">
                                      <p:cBhvr>
                                        <p:cTn id="13" dur="500"/>
                                        <p:tgtEl>
                                          <p:spTgt spid="221186">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21186">
                                            <p:txEl>
                                              <p:pRg st="4" end="4"/>
                                            </p:txEl>
                                          </p:spTgt>
                                        </p:tgtEl>
                                        <p:attrNameLst>
                                          <p:attrName>style.visibility</p:attrName>
                                        </p:attrNameLst>
                                      </p:cBhvr>
                                      <p:to>
                                        <p:strVal val="visible"/>
                                      </p:to>
                                    </p:set>
                                    <p:animEffect transition="in" filter="fade">
                                      <p:cBhvr>
                                        <p:cTn id="16" dur="500"/>
                                        <p:tgtEl>
                                          <p:spTgt spid="221186">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21186">
                                            <p:txEl>
                                              <p:pRg st="5" end="5"/>
                                            </p:txEl>
                                          </p:spTgt>
                                        </p:tgtEl>
                                        <p:attrNameLst>
                                          <p:attrName>style.visibility</p:attrName>
                                        </p:attrNameLst>
                                      </p:cBhvr>
                                      <p:to>
                                        <p:strVal val="visible"/>
                                      </p:to>
                                    </p:set>
                                    <p:animEffect transition="in" filter="fade">
                                      <p:cBhvr>
                                        <p:cTn id="19" dur="500"/>
                                        <p:tgtEl>
                                          <p:spTgt spid="221186">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21186">
                                            <p:txEl>
                                              <p:pRg st="6" end="6"/>
                                            </p:txEl>
                                          </p:spTgt>
                                        </p:tgtEl>
                                        <p:attrNameLst>
                                          <p:attrName>style.visibility</p:attrName>
                                        </p:attrNameLst>
                                      </p:cBhvr>
                                      <p:to>
                                        <p:strVal val="visible"/>
                                      </p:to>
                                    </p:set>
                                    <p:animEffect transition="in" filter="fade">
                                      <p:cBhvr>
                                        <p:cTn id="22" dur="500"/>
                                        <p:tgtEl>
                                          <p:spTgt spid="22118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tl.utexas.edu/sites/default/files/Doris%20Figure%20V2_0.png"/>
          <p:cNvPicPr>
            <a:picLocks noChangeAspect="1" noChangeArrowheads="1"/>
          </p:cNvPicPr>
          <p:nvPr/>
        </p:nvPicPr>
        <p:blipFill>
          <a:blip r:embed="rId2" cstate="print"/>
          <a:srcRect/>
          <a:stretch>
            <a:fillRect/>
          </a:stretch>
        </p:blipFill>
        <p:spPr bwMode="auto">
          <a:xfrm>
            <a:off x="428596" y="428604"/>
            <a:ext cx="8316416" cy="6089479"/>
          </a:xfrm>
          <a:prstGeom prst="rect">
            <a:avLst/>
          </a:prstGeom>
          <a:noFill/>
        </p:spPr>
      </p:pic>
      <mc:AlternateContent xmlns:mc="http://schemas.openxmlformats.org/markup-compatibility/2006" xmlns:p14="http://schemas.microsoft.com/office/powerpoint/2010/main">
        <mc:Choice Requires="p14">
          <p:contentPart p14:bwMode="auto" r:id="rId3">
            <p14:nvContentPartPr>
              <p14:cNvPr id="205826" name="Ink 2"/>
              <p14:cNvContentPartPr>
                <a14:cpLocks xmlns:a14="http://schemas.microsoft.com/office/drawing/2010/main" noRot="1" noChangeAspect="1" noEditPoints="1" noChangeArrowheads="1" noChangeShapeType="1"/>
              </p14:cNvContentPartPr>
              <p14:nvPr/>
            </p14:nvContentPartPr>
            <p14:xfrm>
              <a:off x="6224588" y="1455738"/>
              <a:ext cx="1839912" cy="179387"/>
            </p14:xfrm>
          </p:contentPart>
        </mc:Choice>
        <mc:Fallback xmlns="">
          <p:pic>
            <p:nvPicPr>
              <p:cNvPr id="205826" name="Ink 2"/>
              <p:cNvPicPr>
                <a:picLocks noRot="1" noChangeAspect="1" noEditPoints="1" noChangeArrowheads="1" noChangeShapeType="1"/>
              </p:cNvPicPr>
              <p:nvPr/>
            </p:nvPicPr>
            <p:blipFill>
              <a:blip r:embed="rId4" cstate="print"/>
              <a:stretch>
                <a:fillRect/>
              </a:stretch>
            </p:blipFill>
            <p:spPr>
              <a:xfrm>
                <a:off x="6208748" y="1391980"/>
                <a:ext cx="1871591" cy="306543"/>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05827" name="Ink 3"/>
              <p14:cNvContentPartPr>
                <a14:cpLocks xmlns:a14="http://schemas.microsoft.com/office/drawing/2010/main" noRot="1" noChangeAspect="1" noEditPoints="1" noChangeArrowheads="1" noChangeShapeType="1"/>
              </p14:cNvContentPartPr>
              <p14:nvPr/>
            </p14:nvContentPartPr>
            <p14:xfrm>
              <a:off x="7164388" y="1773238"/>
              <a:ext cx="608012" cy="19050"/>
            </p14:xfrm>
          </p:contentPart>
        </mc:Choice>
        <mc:Fallback xmlns="">
          <p:pic>
            <p:nvPicPr>
              <p:cNvPr id="205827" name="Ink 3"/>
              <p:cNvPicPr>
                <a:picLocks noRot="1" noChangeAspect="1" noEditPoints="1" noChangeArrowheads="1" noChangeShapeType="1"/>
              </p:cNvPicPr>
              <p:nvPr/>
            </p:nvPicPr>
            <p:blipFill>
              <a:blip r:embed="rId6" cstate="print"/>
              <a:stretch>
                <a:fillRect/>
              </a:stretch>
            </p:blipFill>
            <p:spPr>
              <a:xfrm>
                <a:off x="7148549" y="1709978"/>
                <a:ext cx="639691" cy="14593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5828" name="Ink 4"/>
              <p14:cNvContentPartPr>
                <a14:cpLocks xmlns:a14="http://schemas.microsoft.com/office/drawing/2010/main" noRot="1" noChangeAspect="1" noEditPoints="1" noChangeArrowheads="1" noChangeShapeType="1"/>
              </p14:cNvContentPartPr>
              <p14:nvPr/>
            </p14:nvContentPartPr>
            <p14:xfrm>
              <a:off x="6300788" y="2060575"/>
              <a:ext cx="822325" cy="36513"/>
            </p14:xfrm>
          </p:contentPart>
        </mc:Choice>
        <mc:Fallback xmlns="">
          <p:pic>
            <p:nvPicPr>
              <p:cNvPr id="205828" name="Ink 4"/>
              <p:cNvPicPr>
                <a:picLocks noRot="1" noChangeAspect="1" noEditPoints="1" noChangeArrowheads="1" noChangeShapeType="1"/>
              </p:cNvPicPr>
              <p:nvPr/>
            </p:nvPicPr>
            <p:blipFill>
              <a:blip r:embed="rId8" cstate="print"/>
              <a:stretch>
                <a:fillRect/>
              </a:stretch>
            </p:blipFill>
            <p:spPr>
              <a:xfrm>
                <a:off x="6284946" y="1980787"/>
                <a:ext cx="854008" cy="196088"/>
              </a:xfrm>
              <a:prstGeom prst="rect">
                <a:avLst/>
              </a:prstGeom>
            </p:spPr>
          </p:pic>
        </mc:Fallback>
      </mc:AlternateContent>
      <p:sp>
        <p:nvSpPr>
          <p:cNvPr id="220161" name="Rectangle 1"/>
          <p:cNvSpPr>
            <a:spLocks noChangeArrowheads="1"/>
          </p:cNvSpPr>
          <p:nvPr/>
        </p:nvSpPr>
        <p:spPr bwMode="auto">
          <a:xfrm>
            <a:off x="0" y="0"/>
            <a:ext cx="91440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Ο κύκλος της  </a:t>
            </a:r>
            <a:r>
              <a:rPr kumimoji="0" lang="el-GR" sz="2400" b="1" i="0" u="none" strike="noStrike" cap="none" spc="600" normalizeH="0" baseline="0" dirty="0" smtClean="0">
                <a:ln>
                  <a:noFill/>
                </a:ln>
                <a:solidFill>
                  <a:srgbClr val="FF0000"/>
                </a:solidFill>
                <a:effectLst/>
                <a:latin typeface="Calibri" pitchFamily="34" charset="0"/>
                <a:ea typeface="Calibri" pitchFamily="34" charset="0"/>
                <a:cs typeface="Times New Roman" pitchFamily="18" charset="0"/>
              </a:rPr>
              <a:t>βιωματικής</a:t>
            </a:r>
            <a:r>
              <a:rPr kumimoji="0" lang="el-GR" sz="2400" b="1"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rPr>
              <a:t> μάθησης  </a:t>
            </a:r>
            <a:r>
              <a:rPr kumimoji="0" lang="el-GR"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κατά </a:t>
            </a: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Kolb</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αγαπουλακι\Desktop\401_0117_Image2.png"/>
          <p:cNvPicPr>
            <a:picLocks noChangeAspect="1" noChangeArrowheads="1"/>
          </p:cNvPicPr>
          <p:nvPr/>
        </p:nvPicPr>
        <p:blipFill>
          <a:blip r:embed="rId2" cstate="print"/>
          <a:srcRect/>
          <a:stretch>
            <a:fillRect/>
          </a:stretch>
        </p:blipFill>
        <p:spPr bwMode="auto">
          <a:xfrm>
            <a:off x="1714480" y="214290"/>
            <a:ext cx="5738462" cy="3000396"/>
          </a:xfrm>
          <a:prstGeom prst="rect">
            <a:avLst/>
          </a:prstGeom>
          <a:noFill/>
        </p:spPr>
      </p:pic>
      <p:sp>
        <p:nvSpPr>
          <p:cNvPr id="5" name="Rectangle 4"/>
          <p:cNvSpPr/>
          <p:nvPr/>
        </p:nvSpPr>
        <p:spPr>
          <a:xfrm>
            <a:off x="0" y="3429000"/>
            <a:ext cx="9144000" cy="3539430"/>
          </a:xfrm>
          <a:prstGeom prst="rect">
            <a:avLst/>
          </a:prstGeom>
        </p:spPr>
        <p:txBody>
          <a:bodyPr wrap="square">
            <a:spAutoFit/>
          </a:bodyPr>
          <a:lstStyle/>
          <a:p>
            <a:pPr algn="ctr"/>
            <a:r>
              <a:rPr lang="el-GR" sz="1600" dirty="0" smtClean="0"/>
              <a:t>Ο </a:t>
            </a:r>
            <a:r>
              <a:rPr lang="el-GR" sz="1600" b="1" dirty="0" smtClean="0"/>
              <a:t>παθολογοανατόμος</a:t>
            </a:r>
            <a:r>
              <a:rPr lang="el-GR" sz="1600" dirty="0" smtClean="0"/>
              <a:t>, ως αναπόσπαστο μέλος της </a:t>
            </a:r>
            <a:r>
              <a:rPr lang="el-GR" sz="1600" b="1" dirty="0" smtClean="0"/>
              <a:t>ομάδας</a:t>
            </a:r>
            <a:r>
              <a:rPr lang="el-GR" sz="1600" dirty="0" smtClean="0"/>
              <a:t> φροντίδας υγείας, </a:t>
            </a:r>
          </a:p>
          <a:p>
            <a:pPr algn="ctr"/>
            <a:r>
              <a:rPr lang="el-GR" sz="1600" dirty="0" smtClean="0"/>
              <a:t>παρέχει συμβουλές για τη </a:t>
            </a:r>
            <a:r>
              <a:rPr lang="el-GR" sz="1600" dirty="0" smtClean="0">
                <a:effectLst>
                  <a:outerShdw blurRad="38100" dist="38100" dir="2700000" algn="tl">
                    <a:srgbClr val="000000">
                      <a:alpha val="43137"/>
                    </a:srgbClr>
                  </a:outerShdw>
                </a:effectLst>
              </a:rPr>
              <a:t>σωστή συλλογή του ιστού</a:t>
            </a:r>
            <a:r>
              <a:rPr lang="el-GR" sz="1600" dirty="0" smtClean="0"/>
              <a:t>,</a:t>
            </a:r>
          </a:p>
          <a:p>
            <a:pPr algn="ctr"/>
            <a:r>
              <a:rPr lang="el-GR" sz="1600" dirty="0" smtClean="0">
                <a:effectLst>
                  <a:outerShdw blurRad="38100" dist="38100" dir="2700000" algn="tl">
                    <a:srgbClr val="000000">
                      <a:alpha val="43137"/>
                    </a:srgbClr>
                  </a:outerShdw>
                </a:effectLst>
              </a:rPr>
              <a:t> αξιολογεί τα αποτελέσματα </a:t>
            </a:r>
            <a:r>
              <a:rPr lang="el-GR" sz="1600" dirty="0" smtClean="0"/>
              <a:t>της παθολογοανατομικής εξέτασης </a:t>
            </a:r>
          </a:p>
          <a:p>
            <a:pPr algn="ctr"/>
            <a:r>
              <a:rPr lang="el-GR" sz="1600" dirty="0" smtClean="0"/>
              <a:t>και είναι σε θέση να </a:t>
            </a:r>
            <a:r>
              <a:rPr lang="el-GR" sz="1600" b="1" dirty="0" smtClean="0"/>
              <a:t>εξηγήσει τα ευρήματα και τη σημασία τους </a:t>
            </a:r>
          </a:p>
          <a:p>
            <a:pPr algn="ctr"/>
            <a:r>
              <a:rPr lang="el-GR" sz="1600" dirty="0" smtClean="0"/>
              <a:t>τόσο στη λοιπή διεπιστημονική μονάδα όσο</a:t>
            </a:r>
            <a:r>
              <a:rPr lang="el-GR" sz="1600" b="1" dirty="0" smtClean="0"/>
              <a:t> και </a:t>
            </a:r>
            <a:r>
              <a:rPr lang="el-GR" sz="1600" u="sng" dirty="0" smtClean="0"/>
              <a:t>άμεσα στους ασθενείς</a:t>
            </a:r>
            <a:r>
              <a:rPr lang="el-GR" sz="1600" dirty="0" smtClean="0"/>
              <a:t>.</a:t>
            </a:r>
            <a:br>
              <a:rPr lang="el-GR" sz="1600" dirty="0" smtClean="0"/>
            </a:br>
            <a:r>
              <a:rPr lang="el-GR" sz="1600" dirty="0" smtClean="0"/>
              <a:t>Όταν οι ασθενείς αντιμετωπίζουν σοβαρή ασθένεια, βιώνουν συχνά έντονη ανησυχία και,  στην περίπτωσή τους, το ότι αναζητούν πληροφορίες εντάσσεται σε μια προσπάθεια να </a:t>
            </a:r>
            <a:r>
              <a:rPr lang="el-GR" sz="1600" dirty="0" smtClean="0">
                <a:effectLst>
                  <a:outerShdw blurRad="38100" dist="38100" dir="2700000" algn="tl">
                    <a:srgbClr val="000000">
                      <a:alpha val="43137"/>
                    </a:srgbClr>
                  </a:outerShdw>
                </a:effectLst>
              </a:rPr>
              <a:t>αντικειμενικοποιήσουν την κατάσταση ή να αποκτήσουν τον έλεγχό της</a:t>
            </a:r>
            <a:r>
              <a:rPr lang="el-GR" sz="1600" dirty="0" smtClean="0"/>
              <a:t>, παρά να τη διαχειριστούν μόνο συναισθηματικά.</a:t>
            </a:r>
            <a:br>
              <a:rPr lang="el-GR" sz="1600" dirty="0" smtClean="0"/>
            </a:br>
            <a:r>
              <a:rPr lang="el-GR" sz="1600" dirty="0" smtClean="0"/>
              <a:t>Ο ιατρός που συντάσσει τη διαγνωστική ιστοπαθολογική έκθεση είναι </a:t>
            </a:r>
            <a:r>
              <a:rPr lang="el-GR" sz="1600" b="1" dirty="0" smtClean="0"/>
              <a:t>καλύτερα εφοδιασμένος για την εξήγησή της</a:t>
            </a:r>
            <a:r>
              <a:rPr lang="el-GR" sz="1600" dirty="0" smtClean="0"/>
              <a:t> από έναν κλινικό ιατρό που συνήθως είναι εκείνος που καλείται να την ερμηνεύσει ενώπιον του ασθενούς  και  πιθανώς  να υστερεί στην κατανόηση της ιστοπαθολογικής ορολογίας. Φυσικά, ο παθολογοανατόμος θα πρέπει να  ε ν θ α ρ ρ ύ ν ε ι  την καλή επικοινωνία του ασθενούς με τον αρχικό κλινικό ιατρό του  και να  πληροφορεί τον τελευταίο για το  νόημα της πραγματοποιηθείσης συμβουλευτικής συνάντησης μεταξύ του παθολογοανατόμου και του ασθενούς.</a:t>
            </a:r>
            <a:endParaRPr lang="el-GR" sz="1600"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9144000" cy="1228998"/>
          </a:xfrm>
        </p:spPr>
        <p:txBody>
          <a:bodyPr>
            <a:noAutofit/>
          </a:bodyPr>
          <a:lstStyle/>
          <a:p>
            <a:r>
              <a:rPr lang="el-GR" sz="3200" dirty="0" smtClean="0">
                <a:effectLst>
                  <a:outerShdw blurRad="38100" dist="38100" dir="2700000" algn="tl">
                    <a:srgbClr val="000000">
                      <a:alpha val="43137"/>
                    </a:srgbClr>
                  </a:outerShdw>
                </a:effectLst>
              </a:rPr>
              <a:t>Εναρμόνιση - εξισορρόπηση</a:t>
            </a:r>
            <a:r>
              <a:rPr lang="el-GR" sz="3200" dirty="0" smtClean="0"/>
              <a:t> μεταξύ </a:t>
            </a:r>
            <a:br>
              <a:rPr lang="el-GR" sz="3200" dirty="0" smtClean="0"/>
            </a:br>
            <a:r>
              <a:rPr lang="el-GR" sz="2800" b="1" dirty="0" smtClean="0">
                <a:solidFill>
                  <a:srgbClr val="7030A0"/>
                </a:solidFill>
                <a:effectLst>
                  <a:outerShdw blurRad="38100" dist="38100" dir="2700000" algn="tl">
                    <a:srgbClr val="000000">
                      <a:alpha val="43137"/>
                    </a:srgbClr>
                  </a:outerShdw>
                </a:effectLst>
              </a:rPr>
              <a:t>ακαδημαϊκού-παραδοσιακού</a:t>
            </a:r>
            <a:r>
              <a:rPr lang="el-GR" sz="2800" dirty="0" smtClean="0">
                <a:solidFill>
                  <a:srgbClr val="7030A0"/>
                </a:solidFill>
              </a:rPr>
              <a:t> </a:t>
            </a:r>
            <a:r>
              <a:rPr lang="el-GR" sz="2800" dirty="0" smtClean="0"/>
              <a:t>και </a:t>
            </a:r>
            <a:r>
              <a:rPr lang="el-GR" sz="2800" b="1" dirty="0" smtClean="0">
                <a:solidFill>
                  <a:srgbClr val="C00000"/>
                </a:solidFill>
                <a:effectLst>
                  <a:outerShdw blurRad="38100" dist="38100" dir="2700000" algn="tl">
                    <a:srgbClr val="000000">
                      <a:alpha val="43137"/>
                    </a:srgbClr>
                  </a:outerShdw>
                </a:effectLst>
              </a:rPr>
              <a:t>βιωματικού-εμπειρικού</a:t>
            </a:r>
            <a:r>
              <a:rPr lang="el-GR" sz="2800" dirty="0" smtClean="0">
                <a:solidFill>
                  <a:srgbClr val="C00000"/>
                </a:solidFill>
                <a:effectLst>
                  <a:outerShdw blurRad="38100" dist="38100" dir="2700000" algn="tl">
                    <a:srgbClr val="000000">
                      <a:alpha val="43137"/>
                    </a:srgbClr>
                  </a:outerShdw>
                </a:effectLst>
              </a:rPr>
              <a:t> </a:t>
            </a:r>
            <a:r>
              <a:rPr lang="el-GR" sz="2800" dirty="0" smtClean="0">
                <a:solidFill>
                  <a:srgbClr val="C00000"/>
                </a:solidFill>
              </a:rPr>
              <a:t> </a:t>
            </a:r>
            <a:r>
              <a:rPr lang="el-GR" sz="3200" dirty="0" smtClean="0"/>
              <a:t/>
            </a:r>
            <a:br>
              <a:rPr lang="el-GR" sz="3200" dirty="0" smtClean="0"/>
            </a:br>
            <a:r>
              <a:rPr lang="el-GR" sz="3200" dirty="0" smtClean="0"/>
              <a:t>τρόπου διδασκαλίας και μάθησης .</a:t>
            </a:r>
            <a:endParaRPr lang="el-GR" sz="3200" dirty="0"/>
          </a:p>
        </p:txBody>
      </p:sp>
      <p:sp>
        <p:nvSpPr>
          <p:cNvPr id="3" name="Content Placeholder 2"/>
          <p:cNvSpPr>
            <a:spLocks noGrp="1"/>
          </p:cNvSpPr>
          <p:nvPr>
            <p:ph idx="1"/>
          </p:nvPr>
        </p:nvSpPr>
        <p:spPr>
          <a:xfrm>
            <a:off x="0" y="1556792"/>
            <a:ext cx="9144000" cy="5301208"/>
          </a:xfrm>
        </p:spPr>
        <p:txBody>
          <a:bodyPr>
            <a:noAutofit/>
          </a:bodyPr>
          <a:lstStyle/>
          <a:p>
            <a:r>
              <a:rPr lang="el-GR" sz="2000" dirty="0" smtClean="0">
                <a:solidFill>
                  <a:srgbClr val="7030A0"/>
                </a:solidFill>
              </a:rPr>
              <a:t>Ο πρώτος,  απαραίτητος για τη </a:t>
            </a:r>
            <a:r>
              <a:rPr lang="el-GR" sz="2000" b="1" u="sng" dirty="0" smtClean="0">
                <a:solidFill>
                  <a:srgbClr val="7030A0"/>
                </a:solidFill>
              </a:rPr>
              <a:t>δόμηση &amp; οργάνωση της επιστημονικής σκέψης</a:t>
            </a:r>
            <a:r>
              <a:rPr lang="el-GR" sz="2000" b="1" dirty="0" smtClean="0">
                <a:solidFill>
                  <a:srgbClr val="7030A0"/>
                </a:solidFill>
              </a:rPr>
              <a:t>, σαφώς συναρτάται με την κλασική μελέτη συγγραμμάτων .</a:t>
            </a:r>
          </a:p>
          <a:p>
            <a:endParaRPr lang="el-GR" sz="2000" b="1" dirty="0" smtClean="0">
              <a:solidFill>
                <a:srgbClr val="0070C0"/>
              </a:solidFill>
            </a:endParaRPr>
          </a:p>
          <a:p>
            <a:r>
              <a:rPr lang="el-GR" sz="2000" dirty="0" smtClean="0">
                <a:solidFill>
                  <a:srgbClr val="C00000"/>
                </a:solidFill>
              </a:rPr>
              <a:t>Ο δεύτερος, απαραίτητος για τη </a:t>
            </a:r>
            <a:r>
              <a:rPr lang="el-GR" sz="2000" b="1" u="sng" dirty="0" smtClean="0">
                <a:solidFill>
                  <a:srgbClr val="C00000"/>
                </a:solidFill>
              </a:rPr>
              <a:t>συγκρότηση  επαγγελματικής υπόστασης  &amp;  την επιτέλεση έργου</a:t>
            </a:r>
            <a:r>
              <a:rPr lang="el-GR" sz="2000" b="1" dirty="0" smtClean="0">
                <a:solidFill>
                  <a:srgbClr val="C00000"/>
                </a:solidFill>
              </a:rPr>
              <a:t>, συναρτάται με τη </a:t>
            </a:r>
            <a:r>
              <a:rPr lang="el-GR" sz="2000" b="1" dirty="0" err="1" smtClean="0">
                <a:solidFill>
                  <a:srgbClr val="C00000"/>
                </a:solidFill>
              </a:rPr>
              <a:t>διαδραστική</a:t>
            </a:r>
            <a:r>
              <a:rPr lang="el-GR" sz="2000" b="1" dirty="0" smtClean="0">
                <a:solidFill>
                  <a:srgbClr val="C00000"/>
                </a:solidFill>
              </a:rPr>
              <a:t> επικοινωνία διδάσκοντα-διδασκομένου.</a:t>
            </a:r>
          </a:p>
          <a:p>
            <a:endParaRPr lang="el-GR" sz="1800" dirty="0" smtClean="0">
              <a:solidFill>
                <a:srgbClr val="C00000"/>
              </a:solidFill>
            </a:endParaRPr>
          </a:p>
          <a:p>
            <a:pPr algn="ctr"/>
            <a:r>
              <a:rPr lang="en-US" sz="2000" dirty="0" smtClean="0"/>
              <a:t>H </a:t>
            </a:r>
            <a:r>
              <a:rPr lang="el-GR" sz="2000" dirty="0" smtClean="0"/>
              <a:t>μέγιστη σημασία της εκπαίδευσης δεν συνάδει με το να επαφίεται </a:t>
            </a:r>
          </a:p>
          <a:p>
            <a:pPr algn="ctr">
              <a:buNone/>
            </a:pPr>
            <a:r>
              <a:rPr lang="el-GR" sz="2000" dirty="0" smtClean="0"/>
              <a:t>μόνο στη χαρισματικότητα μεμονωμένων «ατόμων-δασκάλων».  </a:t>
            </a:r>
          </a:p>
          <a:p>
            <a:pPr algn="ctr"/>
            <a:r>
              <a:rPr lang="el-GR" sz="2000" dirty="0" smtClean="0"/>
              <a:t>Προβάλλει επιτακτικότερη από ποτέ η ανάγκη </a:t>
            </a:r>
          </a:p>
          <a:p>
            <a:pPr algn="ctr">
              <a:buNone/>
            </a:pPr>
            <a:r>
              <a:rPr lang="el-GR" sz="2000" b="1" i="1" u="sng" spc="300" dirty="0" smtClean="0">
                <a:effectLst>
                  <a:outerShdw blurRad="38100" dist="38100" dir="2700000" algn="tl">
                    <a:srgbClr val="000000">
                      <a:alpha val="43137"/>
                    </a:srgbClr>
                  </a:outerShdw>
                </a:effectLst>
              </a:rPr>
              <a:t>ορισμού</a:t>
            </a:r>
            <a:r>
              <a:rPr lang="el-GR" sz="2000" b="1" i="1" u="sng" spc="300" dirty="0" smtClean="0"/>
              <a:t> και </a:t>
            </a:r>
            <a:r>
              <a:rPr lang="el-GR" sz="2000" b="1" i="1" u="sng" spc="600" dirty="0" smtClean="0">
                <a:effectLst>
                  <a:outerShdw blurRad="38100" dist="38100" dir="2700000" algn="tl">
                    <a:srgbClr val="000000">
                      <a:alpha val="43137"/>
                    </a:srgbClr>
                  </a:outerShdw>
                </a:effectLst>
              </a:rPr>
              <a:t>θεσμοθέτησης/καθιέρωσης</a:t>
            </a:r>
            <a:r>
              <a:rPr lang="el-GR" sz="2000" dirty="0" smtClean="0"/>
              <a:t>  </a:t>
            </a:r>
          </a:p>
          <a:p>
            <a:pPr algn="ctr">
              <a:buNone/>
            </a:pPr>
            <a:r>
              <a:rPr lang="el-GR" sz="2000" dirty="0" smtClean="0"/>
              <a:t>με το ως άνω σκεπτικό και κατά το δυνατό  ανεξαρτήτως προσώπων , </a:t>
            </a:r>
          </a:p>
          <a:p>
            <a:pPr algn="ctr">
              <a:buNone/>
            </a:pPr>
            <a:r>
              <a:rPr lang="el-GR" sz="2000" b="1" spc="600" dirty="0" smtClean="0">
                <a:effectLst>
                  <a:outerShdw blurRad="38100" dist="38100" dir="2700000" algn="tl">
                    <a:srgbClr val="000000">
                      <a:alpha val="43137"/>
                    </a:srgbClr>
                  </a:outerShdw>
                </a:effectLst>
              </a:rPr>
              <a:t>αρχών</a:t>
            </a:r>
            <a:r>
              <a:rPr lang="el-GR" sz="2000" spc="600" dirty="0" smtClean="0">
                <a:effectLst>
                  <a:outerShdw blurRad="38100" dist="38100" dir="2700000" algn="tl">
                    <a:srgbClr val="000000">
                      <a:alpha val="43137"/>
                    </a:srgbClr>
                  </a:outerShdw>
                </a:effectLst>
              </a:rPr>
              <a:t> και </a:t>
            </a:r>
            <a:r>
              <a:rPr lang="el-GR" sz="2000" b="1" spc="600" dirty="0" smtClean="0">
                <a:effectLst>
                  <a:outerShdw blurRad="38100" dist="38100" dir="2700000" algn="tl">
                    <a:srgbClr val="000000">
                      <a:alpha val="43137"/>
                    </a:srgbClr>
                  </a:outerShdw>
                </a:effectLst>
              </a:rPr>
              <a:t>κανόνων διδασκαλίας</a:t>
            </a:r>
            <a:r>
              <a:rPr lang="el-GR" sz="2000" b="1" dirty="0" smtClean="0"/>
              <a:t>, </a:t>
            </a:r>
          </a:p>
          <a:p>
            <a:pPr algn="ctr">
              <a:buNone/>
            </a:pPr>
            <a:r>
              <a:rPr lang="el-GR" sz="2000" dirty="0" smtClean="0"/>
              <a:t>η  </a:t>
            </a:r>
            <a:r>
              <a:rPr lang="el-GR" sz="2000" b="1" u="sng" spc="600" dirty="0" smtClean="0">
                <a:effectLst>
                  <a:outerShdw blurRad="38100" dist="38100" dir="2700000" algn="tl">
                    <a:srgbClr val="000000">
                      <a:alpha val="43137"/>
                    </a:srgbClr>
                  </a:outerShdw>
                </a:effectLst>
              </a:rPr>
              <a:t>εφαρμογή</a:t>
            </a:r>
            <a:r>
              <a:rPr lang="el-GR" sz="2000" b="1" spc="600" dirty="0" smtClean="0"/>
              <a:t> </a:t>
            </a:r>
            <a:r>
              <a:rPr lang="el-GR" sz="2000" dirty="0" smtClean="0"/>
              <a:t>των οποίων θα υπόκειται </a:t>
            </a:r>
            <a:endParaRPr lang="en-US" sz="2000" dirty="0" smtClean="0"/>
          </a:p>
          <a:p>
            <a:pPr algn="ctr">
              <a:buNone/>
            </a:pPr>
            <a:r>
              <a:rPr lang="el-GR" sz="2000" dirty="0" smtClean="0"/>
              <a:t>σε </a:t>
            </a:r>
            <a:r>
              <a:rPr lang="el-GR" sz="2000" i="1" dirty="0" smtClean="0">
                <a:effectLst>
                  <a:outerShdw blurRad="38100" dist="38100" dir="2700000" algn="tl">
                    <a:srgbClr val="000000">
                      <a:alpha val="43137"/>
                    </a:srgbClr>
                  </a:outerShdw>
                </a:effectLst>
              </a:rPr>
              <a:t>τακτική,</a:t>
            </a:r>
            <a:r>
              <a:rPr lang="el-GR" sz="2000" dirty="0" smtClean="0"/>
              <a:t> </a:t>
            </a:r>
            <a:r>
              <a:rPr lang="el-GR" sz="2000" i="1" dirty="0" smtClean="0"/>
              <a:t>καλοπροαίρετη</a:t>
            </a:r>
            <a:r>
              <a:rPr lang="el-GR" sz="2000" dirty="0" smtClean="0"/>
              <a:t> </a:t>
            </a:r>
            <a:r>
              <a:rPr lang="el-GR" sz="2000" b="1" dirty="0" smtClean="0"/>
              <a:t>αξιολόγηση</a:t>
            </a:r>
            <a:r>
              <a:rPr lang="el-GR" sz="2000" dirty="0" smtClean="0"/>
              <a:t> και </a:t>
            </a:r>
            <a:r>
              <a:rPr lang="el-GR" sz="2000" b="1" spc="300" dirty="0" smtClean="0">
                <a:effectLst>
                  <a:outerShdw blurRad="38100" dist="38100" dir="2700000" algn="tl">
                    <a:srgbClr val="000000">
                      <a:alpha val="43137"/>
                    </a:srgbClr>
                  </a:outerShdw>
                </a:effectLst>
              </a:rPr>
              <a:t>διαπίστευση.</a:t>
            </a:r>
            <a:endParaRPr lang="en-US" sz="2000" b="1" spc="300" dirty="0" smtClean="0">
              <a:effectLst>
                <a:outerShdw blurRad="38100" dist="38100" dir="2700000" algn="tl">
                  <a:srgbClr val="000000">
                    <a:alpha val="43137"/>
                  </a:srgbClr>
                </a:outerShdw>
              </a:effectLst>
            </a:endParaRPr>
          </a:p>
          <a:p>
            <a:endParaRPr lang="el-GR" sz="1800" dirty="0" smtClean="0">
              <a:solidFill>
                <a:srgbClr val="C00000"/>
              </a:solidFill>
            </a:endParaRPr>
          </a:p>
          <a:p>
            <a:endParaRPr lang="el-GR" sz="1800"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dissolve">
                                      <p:cBhvr>
                                        <p:cTn id="20" dur="500"/>
                                        <p:tgtEl>
                                          <p:spTgt spid="3">
                                            <p:txEl>
                                              <p:pRg st="5" end="5"/>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dissolve">
                                      <p:cBhvr>
                                        <p:cTn id="23" dur="500"/>
                                        <p:tgtEl>
                                          <p:spTgt spid="3">
                                            <p:txEl>
                                              <p:pRg st="6" end="6"/>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dissolve">
                                      <p:cBhvr>
                                        <p:cTn id="26" dur="500"/>
                                        <p:tgtEl>
                                          <p:spTgt spid="3">
                                            <p:txEl>
                                              <p:pRg st="7" end="7"/>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dissolve">
                                      <p:cBhvr>
                                        <p:cTn id="29" dur="500"/>
                                        <p:tgtEl>
                                          <p:spTgt spid="3">
                                            <p:txEl>
                                              <p:pRg st="8" end="8"/>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dissolve">
                                      <p:cBhvr>
                                        <p:cTn id="32" dur="500"/>
                                        <p:tgtEl>
                                          <p:spTgt spid="3">
                                            <p:txEl>
                                              <p:pRg st="9" end="9"/>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dissolve">
                                      <p:cBhvr>
                                        <p:cTn id="35" dur="500"/>
                                        <p:tgtEl>
                                          <p:spTgt spid="3">
                                            <p:txEl>
                                              <p:pRg st="10" end="10"/>
                                            </p:txEl>
                                          </p:spTgt>
                                        </p:tgtEl>
                                      </p:cBhvr>
                                    </p:animEffect>
                                  </p:childTnLst>
                                </p:cTn>
                              </p:par>
                              <p:par>
                                <p:cTn id="36" presetID="9" presetClass="entr" presetSubtype="0" fill="hold" nodeType="with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animEffect transition="in" filter="dissolve">
                                      <p:cBhvr>
                                        <p:cTn id="38"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232"/>
          </a:xfrm>
        </p:spPr>
        <p:txBody>
          <a:bodyPr>
            <a:normAutofit/>
          </a:bodyPr>
          <a:lstStyle/>
          <a:p>
            <a:r>
              <a:rPr lang="el-GR" spc="600" dirty="0" smtClean="0"/>
              <a:t>Συγκρίσεις</a:t>
            </a:r>
            <a:r>
              <a:rPr lang="en-US" spc="600" dirty="0" smtClean="0"/>
              <a:t> </a:t>
            </a:r>
            <a:endParaRPr lang="el-GR" spc="600" dirty="0"/>
          </a:p>
        </p:txBody>
      </p:sp>
      <p:sp>
        <p:nvSpPr>
          <p:cNvPr id="3" name="Rectangle 2"/>
          <p:cNvSpPr/>
          <p:nvPr/>
        </p:nvSpPr>
        <p:spPr>
          <a:xfrm>
            <a:off x="0" y="785794"/>
            <a:ext cx="9144000" cy="6001643"/>
          </a:xfrm>
          <a:prstGeom prst="rect">
            <a:avLst/>
          </a:prstGeom>
        </p:spPr>
        <p:txBody>
          <a:bodyPr wrap="square">
            <a:spAutoFit/>
          </a:bodyPr>
          <a:lstStyle/>
          <a:p>
            <a:pPr algn="just"/>
            <a:r>
              <a:rPr lang="el-GR" sz="2400" dirty="0" smtClean="0"/>
              <a:t>Η </a:t>
            </a:r>
            <a:r>
              <a:rPr lang="el-GR" sz="2400" b="1" dirty="0" smtClean="0">
                <a:solidFill>
                  <a:srgbClr val="FF0000"/>
                </a:solidFill>
              </a:rPr>
              <a:t>βιωματική μάθηση </a:t>
            </a:r>
            <a:r>
              <a:rPr lang="el-GR" sz="2400" dirty="0" smtClean="0"/>
              <a:t>συγκρίνεται αναπόφευκτα με τη </a:t>
            </a:r>
            <a:r>
              <a:rPr lang="el-GR" sz="2400" dirty="0" smtClean="0">
                <a:solidFill>
                  <a:srgbClr val="7030A0"/>
                </a:solidFill>
              </a:rPr>
              <a:t>συμβατική, τυπική, </a:t>
            </a:r>
            <a:r>
              <a:rPr lang="el-GR" sz="2400" b="1" dirty="0" smtClean="0">
                <a:solidFill>
                  <a:srgbClr val="7030A0"/>
                </a:solidFill>
              </a:rPr>
              <a:t>ακαδημαϊκή μάθηση</a:t>
            </a:r>
            <a:r>
              <a:rPr lang="el-GR" sz="2400" dirty="0" smtClean="0">
                <a:solidFill>
                  <a:srgbClr val="7030A0"/>
                </a:solidFill>
              </a:rPr>
              <a:t>,</a:t>
            </a:r>
            <a:r>
              <a:rPr lang="el-GR" sz="2400" dirty="0" smtClean="0"/>
              <a:t> ήτοι τη διεργασία της απόκτησης γνώσεων μέσω της μελέτης ενός θέματος </a:t>
            </a:r>
            <a:r>
              <a:rPr lang="el-GR" sz="2400" i="1" dirty="0" smtClean="0">
                <a:solidFill>
                  <a:srgbClr val="7030A0"/>
                </a:solidFill>
              </a:rPr>
              <a:t>χωρίς</a:t>
            </a:r>
            <a:r>
              <a:rPr lang="el-GR" sz="2400" dirty="0" smtClean="0"/>
              <a:t> την αναγκαιότητα της άμεσης εμπειρίας. Ενώ οι </a:t>
            </a:r>
            <a:r>
              <a:rPr lang="el-GR" sz="2400" dirty="0" smtClean="0">
                <a:effectLst>
                  <a:outerShdw blurRad="38100" dist="38100" dir="2700000" algn="tl">
                    <a:srgbClr val="000000">
                      <a:alpha val="43137"/>
                    </a:srgbClr>
                  </a:outerShdw>
                </a:effectLst>
              </a:rPr>
              <a:t>αρχές</a:t>
            </a:r>
            <a:r>
              <a:rPr lang="el-GR" sz="2400" dirty="0" smtClean="0"/>
              <a:t> της </a:t>
            </a:r>
            <a:r>
              <a:rPr lang="el-GR" sz="2400" b="1" dirty="0" smtClean="0">
                <a:solidFill>
                  <a:srgbClr val="FF0000"/>
                </a:solidFill>
              </a:rPr>
              <a:t>βιωματικής μάθησης</a:t>
            </a:r>
            <a:r>
              <a:rPr lang="el-GR" sz="2400" dirty="0" smtClean="0">
                <a:solidFill>
                  <a:srgbClr val="FF0000"/>
                </a:solidFill>
              </a:rPr>
              <a:t> </a:t>
            </a:r>
            <a:r>
              <a:rPr lang="el-GR" sz="2400" dirty="0" smtClean="0"/>
              <a:t>είναι </a:t>
            </a:r>
            <a:r>
              <a:rPr lang="el-GR" sz="2400" dirty="0" smtClean="0">
                <a:solidFill>
                  <a:srgbClr val="FF0000"/>
                </a:solidFill>
              </a:rPr>
              <a:t>η ανάλυση, η πρωτοβουλία και η ώσμωση </a:t>
            </a:r>
            <a:r>
              <a:rPr lang="el-GR" sz="2400" dirty="0" smtClean="0"/>
              <a:t>, εκείνες της </a:t>
            </a:r>
            <a:r>
              <a:rPr lang="el-GR" sz="2400" b="1" dirty="0" smtClean="0">
                <a:solidFill>
                  <a:srgbClr val="7030A0"/>
                </a:solidFill>
              </a:rPr>
              <a:t>ακαδημαϊκής μάθησης</a:t>
            </a:r>
            <a:r>
              <a:rPr lang="el-GR" sz="2400" dirty="0" smtClean="0">
                <a:solidFill>
                  <a:srgbClr val="7030A0"/>
                </a:solidFill>
              </a:rPr>
              <a:t> </a:t>
            </a:r>
            <a:r>
              <a:rPr lang="el-GR" sz="2400" dirty="0" smtClean="0"/>
              <a:t>είναι η </a:t>
            </a:r>
            <a:r>
              <a:rPr lang="el-GR" sz="2400" dirty="0" smtClean="0">
                <a:solidFill>
                  <a:srgbClr val="7030A0"/>
                </a:solidFill>
              </a:rPr>
              <a:t>εποικοδομητική ερμηνεία και η αναπαραγωγή</a:t>
            </a:r>
            <a:r>
              <a:rPr lang="el-GR" sz="2400" dirty="0" smtClean="0"/>
              <a:t>.</a:t>
            </a:r>
          </a:p>
          <a:p>
            <a:pPr algn="just"/>
            <a:r>
              <a:rPr lang="el-GR" sz="2400" dirty="0" smtClean="0"/>
              <a:t/>
            </a:r>
            <a:br>
              <a:rPr lang="el-GR" sz="2400" dirty="0" smtClean="0"/>
            </a:br>
            <a:r>
              <a:rPr lang="el-GR" sz="2400" dirty="0" smtClean="0"/>
              <a:t>Αν και οι δυο μέθοδοι στοχεύουν στην </a:t>
            </a:r>
            <a:r>
              <a:rPr lang="el-GR" sz="2400" b="1" dirty="0" smtClean="0"/>
              <a:t>παροχή νέων γνώσεων</a:t>
            </a:r>
            <a:r>
              <a:rPr lang="el-GR" sz="2400" dirty="0" smtClean="0"/>
              <a:t> στο μαθητευόμενο, η </a:t>
            </a:r>
            <a:r>
              <a:rPr lang="el-GR" sz="2400" b="1" dirty="0" smtClean="0">
                <a:solidFill>
                  <a:srgbClr val="7030A0"/>
                </a:solidFill>
              </a:rPr>
              <a:t>ακαδημαϊκή μάθηση </a:t>
            </a:r>
            <a:r>
              <a:rPr lang="el-GR" sz="2400" dirty="0" smtClean="0"/>
              <a:t>το επιτυγχάνει μέσω πιο </a:t>
            </a:r>
            <a:r>
              <a:rPr lang="el-GR" sz="2400" dirty="0" smtClean="0">
                <a:solidFill>
                  <a:srgbClr val="7030A0"/>
                </a:solidFill>
              </a:rPr>
              <a:t>αφηρημένων</a:t>
            </a:r>
            <a:r>
              <a:rPr lang="el-GR" sz="2400" dirty="0" smtClean="0"/>
              <a:t> τεχνικών που επικεντρώνονται στην </a:t>
            </a:r>
            <a:r>
              <a:rPr lang="el-GR" sz="2400" dirty="0" smtClean="0">
                <a:solidFill>
                  <a:srgbClr val="7030A0"/>
                </a:solidFill>
              </a:rPr>
              <a:t>αίθουσα διδασκαλίας</a:t>
            </a:r>
            <a:r>
              <a:rPr lang="el-GR" sz="2400" dirty="0" smtClean="0"/>
              <a:t>, ενώ η </a:t>
            </a:r>
            <a:r>
              <a:rPr lang="el-GR" sz="2400" b="1" dirty="0" smtClean="0">
                <a:solidFill>
                  <a:srgbClr val="FF0000"/>
                </a:solidFill>
              </a:rPr>
              <a:t>βιωματική μάθηση </a:t>
            </a:r>
            <a:r>
              <a:rPr lang="el-GR" sz="2400" dirty="0" smtClean="0"/>
              <a:t>εμπλέκει  </a:t>
            </a:r>
            <a:r>
              <a:rPr lang="el-GR" sz="2400" dirty="0" smtClean="0">
                <a:solidFill>
                  <a:srgbClr val="FF0000"/>
                </a:solidFill>
              </a:rPr>
              <a:t>ε ν ε ρ γ ά  </a:t>
            </a:r>
            <a:r>
              <a:rPr lang="el-GR" sz="2400" dirty="0" smtClean="0"/>
              <a:t>τον μαθητευόμενο σε  </a:t>
            </a:r>
            <a:r>
              <a:rPr lang="el-GR" sz="2400" dirty="0" smtClean="0">
                <a:solidFill>
                  <a:srgbClr val="FF0000"/>
                </a:solidFill>
              </a:rPr>
              <a:t>χειροπιαστές εμπειρικές δοκιμασίες</a:t>
            </a:r>
            <a:r>
              <a:rPr lang="el-GR" sz="2400" dirty="0" smtClean="0"/>
              <a:t>. Οι </a:t>
            </a:r>
            <a:r>
              <a:rPr lang="el-GR" sz="2400" dirty="0" smtClean="0">
                <a:solidFill>
                  <a:srgbClr val="FF0000"/>
                </a:solidFill>
                <a:effectLst>
                  <a:outerShdw blurRad="38100" dist="38100" dir="2700000" algn="tl">
                    <a:srgbClr val="000000">
                      <a:alpha val="43137"/>
                    </a:srgbClr>
                  </a:outerShdw>
                </a:effectLst>
              </a:rPr>
              <a:t>βιωματικές δραστηριότητες</a:t>
            </a:r>
            <a:r>
              <a:rPr lang="el-GR" sz="2400" dirty="0" smtClean="0"/>
              <a:t> είναι εξορισμού  </a:t>
            </a:r>
            <a:r>
              <a:rPr lang="el-GR" sz="2400" b="1" dirty="0" smtClean="0">
                <a:solidFill>
                  <a:srgbClr val="FF0000"/>
                </a:solidFill>
                <a:effectLst>
                  <a:outerShdw blurRad="38100" dist="38100" dir="2700000" algn="tl">
                    <a:srgbClr val="000000">
                      <a:alpha val="43137"/>
                    </a:srgbClr>
                  </a:outerShdw>
                </a:effectLst>
              </a:rPr>
              <a:t>διαδραστικές και δυναμικές</a:t>
            </a:r>
            <a:r>
              <a:rPr lang="el-GR" sz="2400" dirty="0" smtClean="0"/>
              <a:t>∙ υπάρχουν αμέτρητοι τρόποι  που οι  εν λόγω μαθησιακές δραστηριότητες μπορούν  να  σχεδιαστούν και να εκτελεστούν, ιδίως στην  </a:t>
            </a:r>
            <a:r>
              <a:rPr lang="el-GR" sz="2400" spc="300" dirty="0" smtClean="0">
                <a:effectLst>
                  <a:outerShdw blurRad="38100" dist="38100" dir="2700000" algn="tl">
                    <a:srgbClr val="000000">
                      <a:alpha val="43137"/>
                    </a:srgbClr>
                  </a:outerShdw>
                </a:effectLst>
              </a:rPr>
              <a:t>επαγγελματική</a:t>
            </a:r>
            <a:r>
              <a:rPr lang="el-GR" sz="2400" dirty="0" smtClean="0"/>
              <a:t> εκπαίδευση.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2984"/>
          </a:xfrm>
        </p:spPr>
        <p:txBody>
          <a:bodyPr>
            <a:normAutofit fontScale="90000"/>
          </a:bodyPr>
          <a:lstStyle/>
          <a:p>
            <a:r>
              <a:rPr lang="el-GR" sz="2400" b="1" spc="600" dirty="0" smtClean="0"/>
              <a:t>Διαφορές </a:t>
            </a:r>
            <a:r>
              <a:rPr lang="el-GR" sz="2400" dirty="0" smtClean="0"/>
              <a:t>μεταξύ</a:t>
            </a:r>
            <a:br>
              <a:rPr lang="el-GR" sz="2400" dirty="0" smtClean="0"/>
            </a:br>
            <a:r>
              <a:rPr lang="el-GR" sz="2400" dirty="0" smtClean="0">
                <a:solidFill>
                  <a:srgbClr val="7030A0"/>
                </a:solidFill>
                <a:effectLst>
                  <a:outerShdw blurRad="38100" dist="38100" dir="2700000" algn="tl">
                    <a:srgbClr val="000000">
                      <a:alpha val="43137"/>
                    </a:srgbClr>
                  </a:outerShdw>
                </a:effectLst>
              </a:rPr>
              <a:t>συμβατικής, ακαδημαϊκής εκπαίδευσης  </a:t>
            </a:r>
            <a:r>
              <a:rPr lang="el-GR" sz="2400" dirty="0" smtClean="0"/>
              <a:t>και </a:t>
            </a:r>
            <a:r>
              <a:rPr lang="el-GR" sz="2400" dirty="0" smtClean="0">
                <a:solidFill>
                  <a:srgbClr val="FF0000"/>
                </a:solidFill>
                <a:effectLst>
                  <a:outerShdw blurRad="38100" dist="38100" dir="2700000" algn="tl">
                    <a:srgbClr val="000000">
                      <a:alpha val="43137"/>
                    </a:srgbClr>
                  </a:outerShdw>
                </a:effectLst>
              </a:rPr>
              <a:t> βιωματικής μάθησης</a:t>
            </a:r>
            <a:r>
              <a:rPr lang="el-GR" sz="2400" dirty="0" smtClean="0"/>
              <a:t/>
            </a:r>
            <a:br>
              <a:rPr lang="el-GR" sz="2400" dirty="0" smtClean="0"/>
            </a:br>
            <a:endParaRPr lang="el-GR" sz="2700" dirty="0"/>
          </a:p>
        </p:txBody>
      </p:sp>
      <p:graphicFrame>
        <p:nvGraphicFramePr>
          <p:cNvPr id="3" name="2 - Πίνακας"/>
          <p:cNvGraphicFramePr>
            <a:graphicFrameLocks noGrp="1"/>
          </p:cNvGraphicFramePr>
          <p:nvPr>
            <p:extLst>
              <p:ext uri="{D42A27DB-BD31-4B8C-83A1-F6EECF244321}">
                <p14:modId xmlns:p14="http://schemas.microsoft.com/office/powerpoint/2010/main" val="1522861567"/>
              </p:ext>
            </p:extLst>
          </p:nvPr>
        </p:nvGraphicFramePr>
        <p:xfrm>
          <a:off x="-32" y="836711"/>
          <a:ext cx="9144032" cy="7168501"/>
        </p:xfrm>
        <a:graphic>
          <a:graphicData uri="http://schemas.openxmlformats.org/drawingml/2006/table">
            <a:tbl>
              <a:tblPr/>
              <a:tblGrid>
                <a:gridCol w="4443846"/>
                <a:gridCol w="4700186"/>
              </a:tblGrid>
              <a:tr h="420754">
                <a:tc>
                  <a:txBody>
                    <a:bodyPr/>
                    <a:lstStyle/>
                    <a:p>
                      <a:pPr algn="ctr" fontAlgn="t"/>
                      <a:r>
                        <a:rPr lang="el-GR" sz="1800" b="1" kern="1200" spc="600" dirty="0" smtClean="0">
                          <a:solidFill>
                            <a:srgbClr val="7030A0"/>
                          </a:solidFill>
                          <a:latin typeface="+mn-lt"/>
                          <a:ea typeface="+mn-ea"/>
                          <a:cs typeface="+mn-cs"/>
                        </a:rPr>
                        <a:t>Συμβατική εκπαίδευση</a:t>
                      </a:r>
                      <a:endParaRPr lang="fr-FR" sz="1800" b="1" spc="600" dirty="0">
                        <a:solidFill>
                          <a:srgbClr val="7030A0"/>
                        </a:solidFill>
                        <a:latin typeface="+mn-lt"/>
                      </a:endParaRPr>
                    </a:p>
                  </a:txBody>
                  <a:tcPr marL="53182" marR="53182" marT="53182" marB="5318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CCFFFF"/>
                    </a:solidFill>
                  </a:tcPr>
                </a:tc>
                <a:tc>
                  <a:txBody>
                    <a:bodyPr/>
                    <a:lstStyle/>
                    <a:p>
                      <a:pPr algn="ctr" fontAlgn="t"/>
                      <a:r>
                        <a:rPr lang="el-GR" sz="2000" b="1" spc="600" dirty="0" smtClean="0">
                          <a:solidFill>
                            <a:srgbClr val="DD0000"/>
                          </a:solidFill>
                          <a:effectLst>
                            <a:outerShdw blurRad="38100" dist="38100" dir="2700000" algn="tl">
                              <a:srgbClr val="000000">
                                <a:alpha val="43137"/>
                              </a:srgbClr>
                            </a:outerShdw>
                          </a:effectLst>
                          <a:latin typeface="+mn-lt"/>
                        </a:rPr>
                        <a:t>Βιωματική</a:t>
                      </a:r>
                      <a:r>
                        <a:rPr lang="el-GR" sz="2000" b="1" spc="600" baseline="0" dirty="0" smtClean="0">
                          <a:solidFill>
                            <a:srgbClr val="DD0000"/>
                          </a:solidFill>
                          <a:effectLst>
                            <a:outerShdw blurRad="38100" dist="38100" dir="2700000" algn="tl">
                              <a:srgbClr val="000000">
                                <a:alpha val="43137"/>
                              </a:srgbClr>
                            </a:outerShdw>
                          </a:effectLst>
                          <a:latin typeface="+mn-lt"/>
                        </a:rPr>
                        <a:t> μάθηση</a:t>
                      </a:r>
                      <a:endParaRPr lang="fr-FR" sz="2000" b="1" spc="600" dirty="0">
                        <a:solidFill>
                          <a:srgbClr val="DD0000"/>
                        </a:solidFill>
                        <a:effectLst>
                          <a:outerShdw blurRad="38100" dist="38100" dir="2700000" algn="tl">
                            <a:srgbClr val="000000">
                              <a:alpha val="43137"/>
                            </a:srgbClr>
                          </a:outerShdw>
                        </a:effectLst>
                        <a:latin typeface="+mn-lt"/>
                      </a:endParaRPr>
                    </a:p>
                  </a:txBody>
                  <a:tcPr marL="53182" marR="53182" marT="53182" marB="5318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CC"/>
                    </a:solidFill>
                  </a:tcPr>
                </a:tc>
              </a:tr>
              <a:tr h="607900">
                <a:tc>
                  <a:txBody>
                    <a:bodyPr/>
                    <a:lstStyle/>
                    <a:p>
                      <a:pPr fontAlgn="t"/>
                      <a:r>
                        <a:rPr lang="el-GR" sz="1600" spc="300" dirty="0" smtClean="0">
                          <a:latin typeface="+mn-lt"/>
                        </a:rPr>
                        <a:t>Εστίαση</a:t>
                      </a:r>
                      <a:r>
                        <a:rPr lang="el-GR" sz="1600" spc="300" baseline="0" dirty="0" smtClean="0">
                          <a:latin typeface="+mn-lt"/>
                        </a:rPr>
                        <a:t> στη </a:t>
                      </a:r>
                      <a:r>
                        <a:rPr lang="el-GR" sz="1600" spc="300" baseline="0" dirty="0" smtClean="0">
                          <a:effectLst>
                            <a:outerShdw blurRad="38100" dist="38100" dir="2700000" algn="tl">
                              <a:srgbClr val="000000">
                                <a:alpha val="43137"/>
                              </a:srgbClr>
                            </a:outerShdw>
                          </a:effectLst>
                          <a:latin typeface="+mn-lt"/>
                        </a:rPr>
                        <a:t>θεωρία μέσω του δασκάλου</a:t>
                      </a:r>
                      <a:endParaRPr lang="fr-FR" sz="1600" spc="300" dirty="0">
                        <a:effectLst>
                          <a:outerShdw blurRad="38100" dist="38100" dir="2700000" algn="tl">
                            <a:srgbClr val="000000">
                              <a:alpha val="43137"/>
                            </a:srgbClr>
                          </a:outerShdw>
                        </a:effectLst>
                        <a:latin typeface="+mn-lt"/>
                      </a:endParaRPr>
                    </a:p>
                  </a:txBody>
                  <a:tcPr marL="53182" marR="53182" marT="53182" marB="5318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CCFFFF"/>
                    </a:solidFill>
                  </a:tcPr>
                </a:tc>
                <a:tc>
                  <a:txBody>
                    <a:bodyPr/>
                    <a:lstStyle/>
                    <a:p>
                      <a:pPr fontAlgn="t"/>
                      <a:r>
                        <a:rPr lang="el-GR" sz="1600" b="1" spc="300" dirty="0" smtClean="0">
                          <a:solidFill>
                            <a:srgbClr val="FF0000"/>
                          </a:solidFill>
                          <a:effectLst>
                            <a:outerShdw blurRad="38100" dist="38100" dir="2700000" algn="tl">
                              <a:srgbClr val="000000">
                                <a:alpha val="43137"/>
                              </a:srgbClr>
                            </a:outerShdw>
                          </a:effectLst>
                          <a:latin typeface="+mn-lt"/>
                        </a:rPr>
                        <a:t>Εστίαση στην πράξη μέσω του μαθητή</a:t>
                      </a:r>
                      <a:endParaRPr lang="fr-FR" sz="1600" b="1" spc="300" dirty="0">
                        <a:solidFill>
                          <a:srgbClr val="FF0000"/>
                        </a:solidFill>
                        <a:effectLst>
                          <a:outerShdw blurRad="38100" dist="38100" dir="2700000" algn="tl">
                            <a:srgbClr val="000000">
                              <a:alpha val="43137"/>
                            </a:srgbClr>
                          </a:outerShdw>
                        </a:effectLst>
                        <a:latin typeface="+mn-lt"/>
                      </a:endParaRPr>
                    </a:p>
                  </a:txBody>
                  <a:tcPr marL="53182" marR="53182" marT="53182" marB="5318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CC"/>
                    </a:solidFill>
                  </a:tcPr>
                </a:tc>
              </a:tr>
              <a:tr h="1106955">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l-GR" sz="1600" kern="1200" dirty="0" smtClean="0">
                          <a:solidFill>
                            <a:schemeClr val="tx1"/>
                          </a:solidFill>
                          <a:effectLst>
                            <a:outerShdw blurRad="38100" dist="38100" dir="2700000" algn="tl">
                              <a:srgbClr val="000000">
                                <a:alpha val="43137"/>
                              </a:srgbClr>
                            </a:outerShdw>
                          </a:effectLst>
                          <a:latin typeface="+mn-lt"/>
                          <a:ea typeface="+mn-ea"/>
                          <a:cs typeface="+mn-cs"/>
                        </a:rPr>
                        <a:t>Σταθερός</a:t>
                      </a:r>
                      <a:r>
                        <a:rPr lang="el-GR" sz="1600" kern="1200" dirty="0" smtClean="0">
                          <a:solidFill>
                            <a:schemeClr val="tx1"/>
                          </a:solidFill>
                          <a:latin typeface="+mn-lt"/>
                          <a:ea typeface="+mn-ea"/>
                          <a:cs typeface="+mn-cs"/>
                        </a:rPr>
                        <a:t> σχεδιασμός και περιεχόμενο</a:t>
                      </a:r>
                      <a:br>
                        <a:rPr lang="el-GR" sz="1600" kern="1200" dirty="0" smtClean="0">
                          <a:solidFill>
                            <a:schemeClr val="tx1"/>
                          </a:solidFill>
                          <a:latin typeface="+mn-lt"/>
                          <a:ea typeface="+mn-ea"/>
                          <a:cs typeface="+mn-cs"/>
                        </a:rPr>
                      </a:br>
                      <a:r>
                        <a:rPr lang="el-GR" sz="1600" kern="1200" dirty="0" smtClean="0">
                          <a:solidFill>
                            <a:schemeClr val="tx1"/>
                          </a:solidFill>
                          <a:latin typeface="+mn-lt"/>
                          <a:ea typeface="+mn-ea"/>
                          <a:cs typeface="+mn-cs"/>
                        </a:rPr>
                        <a:t>με  </a:t>
                      </a:r>
                      <a:r>
                        <a:rPr lang="el-GR" sz="1600" kern="1200" dirty="0" smtClean="0">
                          <a:solidFill>
                            <a:schemeClr val="tx1"/>
                          </a:solidFill>
                          <a:effectLst>
                            <a:outerShdw blurRad="38100" dist="38100" dir="2700000" algn="tl">
                              <a:srgbClr val="000000">
                                <a:alpha val="43137"/>
                              </a:srgbClr>
                            </a:outerShdw>
                          </a:effectLst>
                          <a:latin typeface="+mn-lt"/>
                          <a:ea typeface="+mn-ea"/>
                          <a:cs typeface="+mn-cs"/>
                        </a:rPr>
                        <a:t>εξωτερικές</a:t>
                      </a:r>
                      <a:r>
                        <a:rPr lang="el-GR" sz="1600" kern="1200" dirty="0" smtClean="0">
                          <a:solidFill>
                            <a:schemeClr val="tx1"/>
                          </a:solidFill>
                          <a:latin typeface="+mn-lt"/>
                          <a:ea typeface="+mn-ea"/>
                          <a:cs typeface="+mn-cs"/>
                        </a:rPr>
                        <a:t> </a:t>
                      </a:r>
                      <a:r>
                        <a:rPr lang="el-GR" sz="1600" kern="1200" baseline="0" dirty="0" smtClean="0">
                          <a:solidFill>
                            <a:schemeClr val="tx1"/>
                          </a:solidFill>
                          <a:latin typeface="+mn-lt"/>
                          <a:ea typeface="+mn-ea"/>
                          <a:cs typeface="+mn-cs"/>
                        </a:rPr>
                        <a:t> προϋποθέσεις</a:t>
                      </a:r>
                      <a:r>
                        <a:rPr lang="el-GR" sz="1600" kern="1200" dirty="0" smtClean="0">
                          <a:solidFill>
                            <a:schemeClr val="tx1"/>
                          </a:solidFill>
                          <a:latin typeface="+mn-lt"/>
                          <a:ea typeface="+mn-ea"/>
                          <a:cs typeface="+mn-cs"/>
                        </a:rPr>
                        <a:t> (</a:t>
                      </a:r>
                      <a:r>
                        <a:rPr lang="el-GR" sz="1600" kern="1200" baseline="0" dirty="0" smtClean="0">
                          <a:solidFill>
                            <a:schemeClr val="tx1"/>
                          </a:solidFill>
                          <a:latin typeface="+mn-lt"/>
                          <a:ea typeface="+mn-ea"/>
                          <a:cs typeface="+mn-cs"/>
                        </a:rPr>
                        <a:t> εκπαιδευτικά ιδρύματα </a:t>
                      </a:r>
                      <a:r>
                        <a:rPr lang="el-GR" sz="1600" kern="1200" dirty="0" smtClean="0">
                          <a:solidFill>
                            <a:schemeClr val="tx1"/>
                          </a:solidFill>
                          <a:latin typeface="+mn-lt"/>
                          <a:ea typeface="+mn-ea"/>
                          <a:cs typeface="+mn-cs"/>
                        </a:rPr>
                        <a:t>, ε ξ ε τ ά σ ε ι ς  κλπ.)</a:t>
                      </a:r>
                      <a:endParaRPr lang="fr-FR" sz="1600" dirty="0" smtClean="0">
                        <a:latin typeface="+mn-lt"/>
                      </a:endParaRPr>
                    </a:p>
                    <a:p>
                      <a:pPr fontAlgn="t"/>
                      <a:endParaRPr lang="en-US" sz="1600" dirty="0">
                        <a:latin typeface="+mn-lt"/>
                      </a:endParaRPr>
                    </a:p>
                  </a:txBody>
                  <a:tcPr marL="53182" marR="53182" marT="53182" marB="5318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CCFFFF"/>
                    </a:solidFill>
                  </a:tcPr>
                </a:tc>
                <a:tc>
                  <a:txBody>
                    <a:bodyPr/>
                    <a:lstStyle/>
                    <a:p>
                      <a:pPr fontAlgn="t"/>
                      <a:r>
                        <a:rPr lang="el-GR" sz="1600" b="1" spc="300" dirty="0" smtClean="0">
                          <a:solidFill>
                            <a:srgbClr val="FF0000"/>
                          </a:solidFill>
                          <a:effectLst>
                            <a:outerShdw blurRad="38100" dist="38100" dir="2700000" algn="tl">
                              <a:srgbClr val="000000">
                                <a:alpha val="43137"/>
                              </a:srgbClr>
                            </a:outerShdw>
                          </a:effectLst>
                          <a:latin typeface="+mn-lt"/>
                        </a:rPr>
                        <a:t>Ευέλικτος</a:t>
                      </a:r>
                      <a:r>
                        <a:rPr lang="el-GR" sz="1600" b="1" spc="300" baseline="0" dirty="0" smtClean="0">
                          <a:solidFill>
                            <a:srgbClr val="FF0000"/>
                          </a:solidFill>
                          <a:effectLst>
                            <a:outerShdw blurRad="38100" dist="38100" dir="2700000" algn="tl">
                              <a:srgbClr val="000000">
                                <a:alpha val="43137"/>
                              </a:srgbClr>
                            </a:outerShdw>
                          </a:effectLst>
                          <a:latin typeface="+mn-lt"/>
                        </a:rPr>
                        <a:t> σχεδιασμός δραστηριοτήτων  ανακάλυψης της γνώσης</a:t>
                      </a:r>
                      <a:endParaRPr lang="fr-FR" sz="1600" b="1" spc="300" dirty="0">
                        <a:solidFill>
                          <a:srgbClr val="FF0000"/>
                        </a:solidFill>
                        <a:effectLst>
                          <a:outerShdw blurRad="38100" dist="38100" dir="2700000" algn="tl">
                            <a:srgbClr val="000000">
                              <a:alpha val="43137"/>
                            </a:srgbClr>
                          </a:outerShdw>
                        </a:effectLst>
                        <a:latin typeface="+mn-lt"/>
                      </a:endParaRPr>
                    </a:p>
                  </a:txBody>
                  <a:tcPr marL="53182" marR="53182" marT="53182" marB="5318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CC"/>
                    </a:solidFill>
                  </a:tcPr>
                </a:tc>
              </a:tr>
              <a:tr h="607900">
                <a:tc>
                  <a:txBody>
                    <a:bodyPr/>
                    <a:lstStyle/>
                    <a:p>
                      <a:pPr fontAlgn="t"/>
                      <a:r>
                        <a:rPr lang="el-GR" sz="1600" dirty="0" smtClean="0">
                          <a:effectLst>
                            <a:outerShdw blurRad="38100" dist="38100" dir="2700000" algn="tl">
                              <a:srgbClr val="000000">
                                <a:alpha val="43137"/>
                              </a:srgbClr>
                            </a:outerShdw>
                          </a:effectLst>
                          <a:latin typeface="+mn-lt"/>
                        </a:rPr>
                        <a:t>Μετάδοση / εξήγηση </a:t>
                      </a:r>
                      <a:r>
                        <a:rPr lang="el-GR" sz="1600" dirty="0" smtClean="0">
                          <a:latin typeface="+mn-lt"/>
                        </a:rPr>
                        <a:t>γνώσης </a:t>
                      </a:r>
                      <a:endParaRPr lang="fr-FR" sz="1600" dirty="0">
                        <a:latin typeface="+mn-lt"/>
                      </a:endParaRPr>
                    </a:p>
                  </a:txBody>
                  <a:tcPr marL="53182" marR="53182" marT="53182" marB="5318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CCFFFF"/>
                    </a:solidFill>
                  </a:tcPr>
                </a:tc>
                <a:tc>
                  <a:txBody>
                    <a:bodyPr/>
                    <a:lstStyle/>
                    <a:p>
                      <a:pPr fontAlgn="t"/>
                      <a:r>
                        <a:rPr lang="el-GR" sz="1600" b="1" dirty="0" smtClean="0">
                          <a:solidFill>
                            <a:srgbClr val="FF0000"/>
                          </a:solidFill>
                          <a:effectLst>
                            <a:outerShdw blurRad="38100" dist="38100" dir="2700000" algn="tl">
                              <a:srgbClr val="000000">
                                <a:alpha val="43137"/>
                              </a:srgbClr>
                            </a:outerShdw>
                          </a:effectLst>
                          <a:latin typeface="+mn-lt"/>
                        </a:rPr>
                        <a:t>Προαγωγή</a:t>
                      </a:r>
                      <a:r>
                        <a:rPr lang="el-GR" sz="1600" b="1" baseline="0" dirty="0" smtClean="0">
                          <a:solidFill>
                            <a:srgbClr val="FF0000"/>
                          </a:solidFill>
                          <a:effectLst>
                            <a:outerShdw blurRad="38100" dist="38100" dir="2700000" algn="tl">
                              <a:srgbClr val="000000">
                                <a:alpha val="43137"/>
                              </a:srgbClr>
                            </a:outerShdw>
                          </a:effectLst>
                          <a:latin typeface="+mn-lt"/>
                        </a:rPr>
                        <a:t> μάθησης, δεξιοτήτων , συναισθημάτων μέσω  </a:t>
                      </a:r>
                      <a:r>
                        <a:rPr lang="el-GR" sz="1600" b="1" spc="600" baseline="0" dirty="0" smtClean="0">
                          <a:solidFill>
                            <a:srgbClr val="FF0000"/>
                          </a:solidFill>
                          <a:effectLst>
                            <a:outerShdw blurRad="38100" dist="38100" dir="2700000" algn="tl">
                              <a:srgbClr val="000000">
                                <a:alpha val="43137"/>
                              </a:srgbClr>
                            </a:outerShdw>
                          </a:effectLst>
                          <a:latin typeface="+mn-lt"/>
                        </a:rPr>
                        <a:t>εμπειρικών</a:t>
                      </a:r>
                      <a:r>
                        <a:rPr lang="el-GR" sz="1600" b="1" baseline="0" dirty="0" smtClean="0">
                          <a:solidFill>
                            <a:srgbClr val="FF0000"/>
                          </a:solidFill>
                          <a:effectLst>
                            <a:outerShdw blurRad="38100" dist="38100" dir="2700000" algn="tl">
                              <a:srgbClr val="000000">
                                <a:alpha val="43137"/>
                              </a:srgbClr>
                            </a:outerShdw>
                          </a:effectLst>
                          <a:latin typeface="+mn-lt"/>
                        </a:rPr>
                        <a:t> δοκιμασιών</a:t>
                      </a:r>
                      <a:endParaRPr lang="en-US" sz="1600" b="1" dirty="0">
                        <a:solidFill>
                          <a:srgbClr val="FF0000"/>
                        </a:solidFill>
                        <a:effectLst>
                          <a:outerShdw blurRad="38100" dist="38100" dir="2700000" algn="tl">
                            <a:srgbClr val="000000">
                              <a:alpha val="43137"/>
                            </a:srgbClr>
                          </a:outerShdw>
                        </a:effectLst>
                        <a:latin typeface="+mn-lt"/>
                      </a:endParaRPr>
                    </a:p>
                  </a:txBody>
                  <a:tcPr marL="53182" marR="53182" marT="53182" marB="5318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CC"/>
                    </a:solidFill>
                  </a:tcPr>
                </a:tc>
              </a:tr>
              <a:tr h="358372">
                <a:tc>
                  <a:txBody>
                    <a:bodyPr/>
                    <a:lstStyle/>
                    <a:p>
                      <a:pPr fontAlgn="t"/>
                      <a:r>
                        <a:rPr lang="el-GR" sz="1600" dirty="0" smtClean="0">
                          <a:effectLst>
                            <a:outerShdw blurRad="38100" dist="38100" dir="2700000" algn="tl">
                              <a:srgbClr val="000000">
                                <a:alpha val="43137"/>
                              </a:srgbClr>
                            </a:outerShdw>
                          </a:effectLst>
                          <a:latin typeface="+mn-lt"/>
                        </a:rPr>
                        <a:t>Σταθεροί</a:t>
                      </a:r>
                      <a:r>
                        <a:rPr lang="el-GR" sz="1600" baseline="0" dirty="0" smtClean="0">
                          <a:effectLst>
                            <a:outerShdw blurRad="38100" dist="38100" dir="2700000" algn="tl">
                              <a:srgbClr val="000000">
                                <a:alpha val="43137"/>
                              </a:srgbClr>
                            </a:outerShdw>
                          </a:effectLst>
                          <a:latin typeface="+mn-lt"/>
                        </a:rPr>
                        <a:t>  </a:t>
                      </a:r>
                      <a:r>
                        <a:rPr lang="el-GR" sz="1600" baseline="0" dirty="0" smtClean="0">
                          <a:latin typeface="+mn-lt"/>
                        </a:rPr>
                        <a:t>εκπαιδευτικοί  οργανισμοί</a:t>
                      </a:r>
                      <a:endParaRPr lang="fr-FR" sz="1600" dirty="0">
                        <a:latin typeface="+mn-lt"/>
                      </a:endParaRPr>
                    </a:p>
                  </a:txBody>
                  <a:tcPr marL="53182" marR="53182" marT="53182" marB="5318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CCFFFF"/>
                    </a:solidFill>
                  </a:tcPr>
                </a:tc>
                <a:tc>
                  <a:txBody>
                    <a:bodyPr/>
                    <a:lstStyle/>
                    <a:p>
                      <a:pPr fontAlgn="t"/>
                      <a:r>
                        <a:rPr lang="el-GR" sz="1600" b="1" spc="600" dirty="0" smtClean="0">
                          <a:solidFill>
                            <a:srgbClr val="FF0000"/>
                          </a:solidFill>
                          <a:effectLst>
                            <a:outerShdw blurRad="38100" dist="38100" dir="2700000" algn="tl">
                              <a:srgbClr val="000000">
                                <a:alpha val="43137"/>
                              </a:srgbClr>
                            </a:outerShdw>
                          </a:effectLst>
                          <a:latin typeface="+mn-lt"/>
                        </a:rPr>
                        <a:t>Μη</a:t>
                      </a:r>
                      <a:r>
                        <a:rPr lang="el-GR" sz="1600" b="1" spc="600" baseline="0" dirty="0" smtClean="0">
                          <a:solidFill>
                            <a:srgbClr val="FF0000"/>
                          </a:solidFill>
                          <a:effectLst>
                            <a:outerShdw blurRad="38100" dist="38100" dir="2700000" algn="tl">
                              <a:srgbClr val="000000">
                                <a:alpha val="43137"/>
                              </a:srgbClr>
                            </a:outerShdw>
                          </a:effectLst>
                          <a:latin typeface="+mn-lt"/>
                        </a:rPr>
                        <a:t> συμβατικές </a:t>
                      </a:r>
                      <a:r>
                        <a:rPr lang="el-GR" sz="1600" b="1" spc="0" baseline="0" dirty="0" smtClean="0">
                          <a:solidFill>
                            <a:srgbClr val="FF0000"/>
                          </a:solidFill>
                          <a:effectLst>
                            <a:outerShdw blurRad="38100" dist="38100" dir="2700000" algn="tl">
                              <a:srgbClr val="000000">
                                <a:alpha val="43137"/>
                              </a:srgbClr>
                            </a:outerShdw>
                          </a:effectLst>
                          <a:latin typeface="+mn-lt"/>
                        </a:rPr>
                        <a:t>εκπαιδευτικές δομές</a:t>
                      </a:r>
                      <a:endParaRPr lang="fr-FR" sz="1600" b="1" spc="0" dirty="0">
                        <a:solidFill>
                          <a:srgbClr val="FF0000"/>
                        </a:solidFill>
                        <a:effectLst>
                          <a:outerShdw blurRad="38100" dist="38100" dir="2700000" algn="tl">
                            <a:srgbClr val="000000">
                              <a:alpha val="43137"/>
                            </a:srgbClr>
                          </a:outerShdw>
                        </a:effectLst>
                        <a:latin typeface="+mn-lt"/>
                      </a:endParaRPr>
                    </a:p>
                  </a:txBody>
                  <a:tcPr marL="53182" marR="53182" marT="53182" marB="5318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CC"/>
                    </a:solidFill>
                  </a:tcPr>
                </a:tc>
              </a:tr>
              <a:tr h="358372">
                <a:tc>
                  <a:txBody>
                    <a:bodyPr/>
                    <a:lstStyle/>
                    <a:p>
                      <a:pPr fontAlgn="t"/>
                      <a:r>
                        <a:rPr lang="el-GR" sz="1600" dirty="0" smtClean="0">
                          <a:latin typeface="+mn-lt"/>
                        </a:rPr>
                        <a:t>Χρονικά</a:t>
                      </a:r>
                      <a:r>
                        <a:rPr lang="el-GR" sz="1600" dirty="0" smtClean="0">
                          <a:effectLst>
                            <a:outerShdw blurRad="38100" dist="38100" dir="2700000" algn="tl">
                              <a:srgbClr val="000000">
                                <a:alpha val="43137"/>
                              </a:srgbClr>
                            </a:outerShdw>
                          </a:effectLst>
                          <a:latin typeface="+mn-lt"/>
                        </a:rPr>
                        <a:t> μετρήσιμα </a:t>
                      </a:r>
                      <a:r>
                        <a:rPr lang="el-GR" sz="1600" dirty="0" smtClean="0">
                          <a:latin typeface="+mn-lt"/>
                        </a:rPr>
                        <a:t>στοιχεία (ως επί το πλείστον)</a:t>
                      </a:r>
                      <a:endParaRPr lang="fr-FR" sz="1600" dirty="0">
                        <a:latin typeface="+mn-lt"/>
                      </a:endParaRPr>
                    </a:p>
                  </a:txBody>
                  <a:tcPr marL="53182" marR="53182" marT="53182" marB="5318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CCFFFF"/>
                    </a:solidFill>
                  </a:tcPr>
                </a:tc>
                <a:tc>
                  <a:txBody>
                    <a:bodyPr/>
                    <a:lstStyle/>
                    <a:p>
                      <a:pPr fontAlgn="t"/>
                      <a:r>
                        <a:rPr lang="el-GR" sz="1600" dirty="0" smtClean="0">
                          <a:solidFill>
                            <a:srgbClr val="FF0000"/>
                          </a:solidFill>
                          <a:effectLst>
                            <a:outerShdw blurRad="38100" dist="38100" dir="2700000" algn="tl">
                              <a:srgbClr val="000000">
                                <a:alpha val="43137"/>
                              </a:srgbClr>
                            </a:outerShdw>
                          </a:effectLst>
                          <a:latin typeface="+mn-lt"/>
                        </a:rPr>
                        <a:t>Δύσκολα</a:t>
                      </a:r>
                      <a:r>
                        <a:rPr lang="el-GR" sz="1600" baseline="0" dirty="0" smtClean="0">
                          <a:solidFill>
                            <a:srgbClr val="FF0000"/>
                          </a:solidFill>
                          <a:effectLst>
                            <a:outerShdw blurRad="38100" dist="38100" dir="2700000" algn="tl">
                              <a:srgbClr val="000000">
                                <a:alpha val="43137"/>
                              </a:srgbClr>
                            </a:outerShdw>
                          </a:effectLst>
                          <a:latin typeface="+mn-lt"/>
                        </a:rPr>
                        <a:t> μετρήσιμα </a:t>
                      </a:r>
                      <a:r>
                        <a:rPr lang="el-GR" sz="1600" baseline="0" dirty="0" smtClean="0">
                          <a:solidFill>
                            <a:srgbClr val="FF0000"/>
                          </a:solidFill>
                          <a:latin typeface="+mn-lt"/>
                        </a:rPr>
                        <a:t>αποτελέσματα</a:t>
                      </a:r>
                      <a:endParaRPr lang="en-US" sz="1600" dirty="0">
                        <a:solidFill>
                          <a:srgbClr val="FF0000"/>
                        </a:solidFill>
                        <a:latin typeface="+mn-lt"/>
                      </a:endParaRPr>
                    </a:p>
                  </a:txBody>
                  <a:tcPr marL="53182" marR="53182" marT="53182" marB="5318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CC"/>
                    </a:solidFill>
                  </a:tcPr>
                </a:tc>
              </a:tr>
              <a:tr h="607900">
                <a:tc>
                  <a:txBody>
                    <a:bodyPr/>
                    <a:lstStyle/>
                    <a:p>
                      <a:pPr fontAlgn="t"/>
                      <a:r>
                        <a:rPr lang="el-GR" sz="1600" dirty="0" smtClean="0">
                          <a:latin typeface="+mn-lt"/>
                        </a:rPr>
                        <a:t>Κατάλληλη για </a:t>
                      </a:r>
                      <a:r>
                        <a:rPr lang="el-GR" sz="1600" dirty="0" smtClean="0">
                          <a:effectLst>
                            <a:outerShdw blurRad="38100" dist="38100" dir="2700000" algn="tl">
                              <a:srgbClr val="000000">
                                <a:alpha val="43137"/>
                              </a:srgbClr>
                            </a:outerShdw>
                          </a:effectLst>
                          <a:latin typeface="+mn-lt"/>
                        </a:rPr>
                        <a:t>ομάδες</a:t>
                      </a:r>
                      <a:r>
                        <a:rPr lang="el-GR" sz="1600" dirty="0" smtClean="0">
                          <a:latin typeface="+mn-lt"/>
                        </a:rPr>
                        <a:t> εκπαιδευόμενων  με </a:t>
                      </a:r>
                      <a:r>
                        <a:rPr lang="el-GR" sz="1600" dirty="0" smtClean="0">
                          <a:effectLst>
                            <a:outerShdw blurRad="38100" dist="38100" dir="2700000" algn="tl">
                              <a:srgbClr val="000000">
                                <a:alpha val="43137"/>
                              </a:srgbClr>
                            </a:outerShdw>
                          </a:effectLst>
                          <a:latin typeface="+mn-lt"/>
                        </a:rPr>
                        <a:t>προκαθορισμένους</a:t>
                      </a:r>
                      <a:r>
                        <a:rPr lang="el-GR" sz="1600" baseline="0" dirty="0" smtClean="0">
                          <a:effectLst>
                            <a:outerShdw blurRad="38100" dist="38100" dir="2700000" algn="tl">
                              <a:srgbClr val="000000">
                                <a:alpha val="43137"/>
                              </a:srgbClr>
                            </a:outerShdw>
                          </a:effectLst>
                          <a:latin typeface="+mn-lt"/>
                        </a:rPr>
                        <a:t> στόχους και</a:t>
                      </a:r>
                      <a:r>
                        <a:rPr lang="el-GR" sz="1600" dirty="0" smtClean="0">
                          <a:effectLst>
                            <a:outerShdw blurRad="38100" dist="38100" dir="2700000" algn="tl">
                              <a:srgbClr val="000000">
                                <a:alpha val="43137"/>
                              </a:srgbClr>
                            </a:outerShdw>
                          </a:effectLst>
                          <a:latin typeface="+mn-lt"/>
                        </a:rPr>
                        <a:t> εξέλιξη</a:t>
                      </a:r>
                      <a:endParaRPr lang="fr-FR" sz="1600" dirty="0">
                        <a:effectLst>
                          <a:outerShdw blurRad="38100" dist="38100" dir="2700000" algn="tl">
                            <a:srgbClr val="000000">
                              <a:alpha val="43137"/>
                            </a:srgbClr>
                          </a:outerShdw>
                        </a:effectLst>
                        <a:latin typeface="+mn-lt"/>
                      </a:endParaRPr>
                    </a:p>
                  </a:txBody>
                  <a:tcPr marL="53182" marR="53182" marT="53182" marB="5318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CCFFFF"/>
                    </a:solidFill>
                  </a:tcPr>
                </a:tc>
                <a:tc>
                  <a:txBody>
                    <a:bodyPr/>
                    <a:lstStyle/>
                    <a:p>
                      <a:pPr fontAlgn="t"/>
                      <a:r>
                        <a:rPr lang="el-GR" sz="1600" b="1" spc="600" dirty="0" smtClean="0">
                          <a:solidFill>
                            <a:srgbClr val="FF0000"/>
                          </a:solidFill>
                          <a:effectLst>
                            <a:outerShdw blurRad="38100" dist="38100" dir="2700000" algn="tl">
                              <a:srgbClr val="000000">
                                <a:alpha val="43137"/>
                              </a:srgbClr>
                            </a:outerShdw>
                          </a:effectLst>
                          <a:latin typeface="+mn-lt"/>
                        </a:rPr>
                        <a:t>Προσωπική </a:t>
                      </a:r>
                      <a:r>
                        <a:rPr lang="el-GR" sz="1600" b="0" spc="0" dirty="0" smtClean="0">
                          <a:solidFill>
                            <a:srgbClr val="FF0000"/>
                          </a:solidFill>
                          <a:effectLst>
                            <a:outerShdw blurRad="38100" dist="38100" dir="2700000" algn="tl">
                              <a:srgbClr val="000000">
                                <a:alpha val="43137"/>
                              </a:srgbClr>
                            </a:outerShdw>
                          </a:effectLst>
                          <a:latin typeface="+mn-lt"/>
                        </a:rPr>
                        <a:t>σ</a:t>
                      </a:r>
                      <a:r>
                        <a:rPr lang="el-GR" sz="1600" spc="0" dirty="0" smtClean="0">
                          <a:solidFill>
                            <a:srgbClr val="FF0000"/>
                          </a:solidFill>
                          <a:effectLst>
                            <a:outerShdw blurRad="38100" dist="38100" dir="2700000" algn="tl">
                              <a:srgbClr val="000000">
                                <a:alpha val="43137"/>
                              </a:srgbClr>
                            </a:outerShdw>
                          </a:effectLst>
                          <a:latin typeface="+mn-lt"/>
                        </a:rPr>
                        <a:t>τόχευση</a:t>
                      </a:r>
                      <a:r>
                        <a:rPr lang="el-GR" sz="1600" dirty="0" smtClean="0">
                          <a:solidFill>
                            <a:srgbClr val="FF0000"/>
                          </a:solidFill>
                          <a:effectLst>
                            <a:outerShdw blurRad="38100" dist="38100" dir="2700000" algn="tl">
                              <a:srgbClr val="000000">
                                <a:alpha val="43137"/>
                              </a:srgbClr>
                            </a:outerShdw>
                          </a:effectLst>
                          <a:latin typeface="+mn-lt"/>
                        </a:rPr>
                        <a:t>  κάθε μαθητή  </a:t>
                      </a:r>
                    </a:p>
                    <a:p>
                      <a:pPr fontAlgn="t"/>
                      <a:r>
                        <a:rPr lang="el-GR" sz="1600" dirty="0" smtClean="0">
                          <a:solidFill>
                            <a:srgbClr val="FF0000"/>
                          </a:solidFill>
                          <a:latin typeface="+mn-lt"/>
                        </a:rPr>
                        <a:t>με ανάλογες  </a:t>
                      </a:r>
                      <a:r>
                        <a:rPr lang="el-GR" sz="1600" b="1" spc="300" dirty="0" smtClean="0">
                          <a:solidFill>
                            <a:srgbClr val="FF0000"/>
                          </a:solidFill>
                          <a:effectLst>
                            <a:outerShdw blurRad="38100" dist="38100" dir="2700000" algn="tl">
                              <a:srgbClr val="000000">
                                <a:alpha val="43137"/>
                              </a:srgbClr>
                            </a:outerShdw>
                          </a:effectLst>
                          <a:latin typeface="+mn-lt"/>
                        </a:rPr>
                        <a:t>προσαρμογές </a:t>
                      </a:r>
                      <a:endParaRPr lang="en-US" sz="1600" b="1" spc="300" dirty="0">
                        <a:solidFill>
                          <a:srgbClr val="FF0000"/>
                        </a:solidFill>
                        <a:effectLst>
                          <a:outerShdw blurRad="38100" dist="38100" dir="2700000" algn="tl">
                            <a:srgbClr val="000000">
                              <a:alpha val="43137"/>
                            </a:srgbClr>
                          </a:outerShdw>
                        </a:effectLst>
                        <a:latin typeface="+mn-lt"/>
                      </a:endParaRPr>
                    </a:p>
                  </a:txBody>
                  <a:tcPr marL="53182" marR="53182" marT="53182" marB="5318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CC"/>
                    </a:solidFill>
                  </a:tcPr>
                </a:tc>
              </a:tr>
              <a:tr h="2728885">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l-GR" sz="1400" kern="1200" dirty="0" smtClean="0">
                          <a:solidFill>
                            <a:schemeClr val="tx1"/>
                          </a:solidFill>
                          <a:effectLst>
                            <a:outerShdw blurRad="38100" dist="38100" dir="2700000" algn="tl">
                              <a:srgbClr val="000000">
                                <a:alpha val="43137"/>
                              </a:srgbClr>
                            </a:outerShdw>
                          </a:effectLst>
                          <a:latin typeface="+mn-lt"/>
                          <a:ea typeface="+mn-ea"/>
                          <a:cs typeface="+mn-cs"/>
                        </a:rPr>
                        <a:t>Παραδείγματα: παρακολούθηση διαλέξεων, παρουσιάσεις  διαφανειών </a:t>
                      </a:r>
                      <a:r>
                        <a:rPr lang="en-US" sz="1400" kern="1200" dirty="0" err="1" smtClean="0">
                          <a:solidFill>
                            <a:schemeClr val="tx1"/>
                          </a:solidFill>
                          <a:effectLst>
                            <a:outerShdw blurRad="38100" dist="38100" dir="2700000" algn="tl">
                              <a:srgbClr val="000000">
                                <a:alpha val="43137"/>
                              </a:srgbClr>
                            </a:outerShdw>
                          </a:effectLst>
                          <a:latin typeface="+mn-lt"/>
                          <a:ea typeface="+mn-ea"/>
                          <a:cs typeface="+mn-cs"/>
                        </a:rPr>
                        <a:t>ppt</a:t>
                      </a:r>
                      <a:r>
                        <a:rPr lang="el-GR" sz="1400" kern="1200" dirty="0" smtClean="0">
                          <a:solidFill>
                            <a:schemeClr val="tx1"/>
                          </a:solidFill>
                          <a:effectLst>
                            <a:outerShdw blurRad="38100" dist="38100" dir="2700000" algn="tl">
                              <a:srgbClr val="000000">
                                <a:alpha val="43137"/>
                              </a:srgbClr>
                            </a:outerShdw>
                          </a:effectLst>
                          <a:latin typeface="+mn-lt"/>
                          <a:ea typeface="+mn-ea"/>
                          <a:cs typeface="+mn-cs"/>
                        </a:rPr>
                        <a:t>, αίθουσες</a:t>
                      </a:r>
                      <a:r>
                        <a:rPr lang="en-US" sz="1400" kern="1200" dirty="0" smtClean="0">
                          <a:solidFill>
                            <a:schemeClr val="tx1"/>
                          </a:solidFill>
                          <a:effectLst>
                            <a:outerShdw blurRad="38100" dist="38100" dir="2700000" algn="tl">
                              <a:srgbClr val="000000">
                                <a:alpha val="43137"/>
                              </a:srgbClr>
                            </a:outerShdw>
                          </a:effectLst>
                          <a:latin typeface="+mn-lt"/>
                          <a:ea typeface="+mn-ea"/>
                          <a:cs typeface="+mn-cs"/>
                        </a:rPr>
                        <a:t> </a:t>
                      </a:r>
                      <a:r>
                        <a:rPr lang="el-GR" sz="1400" kern="1200" dirty="0" smtClean="0">
                          <a:solidFill>
                            <a:schemeClr val="tx1"/>
                          </a:solidFill>
                          <a:effectLst>
                            <a:outerShdw blurRad="38100" dist="38100" dir="2700000" algn="tl">
                              <a:srgbClr val="000000">
                                <a:alpha val="43137"/>
                              </a:srgbClr>
                            </a:outerShdw>
                          </a:effectLst>
                          <a:latin typeface="+mn-lt"/>
                          <a:ea typeface="+mn-ea"/>
                          <a:cs typeface="+mn-cs"/>
                        </a:rPr>
                        <a:t> διδασκαλίας</a:t>
                      </a:r>
                      <a:r>
                        <a:rPr lang="el-GR" sz="1400" kern="1200" baseline="0" dirty="0" smtClean="0">
                          <a:solidFill>
                            <a:schemeClr val="tx1"/>
                          </a:solidFill>
                          <a:effectLst>
                            <a:outerShdw blurRad="38100" dist="38100" dir="2700000" algn="tl">
                              <a:srgbClr val="000000">
                                <a:alpha val="43137"/>
                              </a:srgbClr>
                            </a:outerShdw>
                          </a:effectLst>
                          <a:latin typeface="+mn-lt"/>
                          <a:ea typeface="+mn-ea"/>
                          <a:cs typeface="+mn-cs"/>
                        </a:rPr>
                        <a:t> με πίνακα </a:t>
                      </a:r>
                      <a:r>
                        <a:rPr lang="el-GR" sz="1400" kern="1200" dirty="0" smtClean="0">
                          <a:solidFill>
                            <a:schemeClr val="tx1"/>
                          </a:solidFill>
                          <a:effectLst>
                            <a:outerShdw blurRad="38100" dist="38100" dir="2700000" algn="tl">
                              <a:srgbClr val="000000">
                                <a:alpha val="43137"/>
                              </a:srgbClr>
                            </a:outerShdw>
                          </a:effectLst>
                          <a:latin typeface="+mn-lt"/>
                          <a:ea typeface="+mn-ea"/>
                          <a:cs typeface="+mn-cs"/>
                        </a:rPr>
                        <a:t>, </a:t>
                      </a:r>
                      <a:r>
                        <a:rPr lang="el-GR" sz="1400" kern="1200" baseline="0" dirty="0" smtClean="0">
                          <a:solidFill>
                            <a:schemeClr val="tx1"/>
                          </a:solidFill>
                          <a:effectLst>
                            <a:outerShdw blurRad="38100" dist="38100" dir="2700000" algn="tl">
                              <a:srgbClr val="000000">
                                <a:alpha val="43137"/>
                              </a:srgbClr>
                            </a:outerShdw>
                          </a:effectLst>
                          <a:latin typeface="+mn-lt"/>
                          <a:ea typeface="+mn-ea"/>
                          <a:cs typeface="+mn-cs"/>
                        </a:rPr>
                        <a:t> μελέτη συγγραμμάτων, </a:t>
                      </a:r>
                      <a:r>
                        <a:rPr lang="el-GR" sz="1400" kern="1200" dirty="0" smtClean="0">
                          <a:solidFill>
                            <a:schemeClr val="tx1"/>
                          </a:solidFill>
                          <a:effectLst>
                            <a:outerShdw blurRad="38100" dist="38100" dir="2700000" algn="tl">
                              <a:srgbClr val="000000">
                                <a:alpha val="43137"/>
                              </a:srgbClr>
                            </a:outerShdw>
                          </a:effectLst>
                          <a:latin typeface="+mn-lt"/>
                          <a:ea typeface="+mn-ea"/>
                          <a:cs typeface="+mn-cs"/>
                        </a:rPr>
                        <a:t>μελέτη για εξετάσεις, παρατήρηση</a:t>
                      </a:r>
                      <a:r>
                        <a:rPr lang="en-US" sz="1400" kern="1200" dirty="0" smtClean="0">
                          <a:solidFill>
                            <a:schemeClr val="tx1"/>
                          </a:solidFill>
                          <a:effectLst>
                            <a:outerShdw blurRad="38100" dist="38100" dir="2700000" algn="tl">
                              <a:srgbClr val="000000">
                                <a:alpha val="43137"/>
                              </a:srgbClr>
                            </a:outerShdw>
                          </a:effectLst>
                          <a:latin typeface="+mn-lt"/>
                          <a:ea typeface="+mn-ea"/>
                          <a:cs typeface="+mn-cs"/>
                        </a:rPr>
                        <a:t> </a:t>
                      </a:r>
                      <a:r>
                        <a:rPr lang="el-GR" sz="1400" kern="1200" baseline="0" dirty="0" smtClean="0">
                          <a:solidFill>
                            <a:schemeClr val="tx1"/>
                          </a:solidFill>
                          <a:effectLst>
                            <a:outerShdw blurRad="38100" dist="38100" dir="2700000" algn="tl">
                              <a:srgbClr val="000000">
                                <a:alpha val="43137"/>
                              </a:srgbClr>
                            </a:outerShdw>
                          </a:effectLst>
                          <a:latin typeface="+mn-lt"/>
                          <a:ea typeface="+mn-ea"/>
                          <a:cs typeface="+mn-cs"/>
                        </a:rPr>
                        <a:t>από απόσταση</a:t>
                      </a:r>
                      <a:r>
                        <a:rPr lang="el-GR" sz="1400" kern="1200" dirty="0" smtClean="0">
                          <a:solidFill>
                            <a:schemeClr val="tx1"/>
                          </a:solidFill>
                          <a:effectLst>
                            <a:outerShdw blurRad="38100" dist="38100" dir="2700000" algn="tl">
                              <a:srgbClr val="000000">
                                <a:alpha val="43137"/>
                              </a:srgbClr>
                            </a:outerShdw>
                          </a:effectLst>
                          <a:latin typeface="+mn-lt"/>
                          <a:ea typeface="+mn-ea"/>
                          <a:cs typeface="+mn-cs"/>
                        </a:rPr>
                        <a:t>, </a:t>
                      </a:r>
                      <a:r>
                        <a:rPr lang="el-GR" sz="1400" kern="1200" baseline="0" dirty="0" smtClean="0">
                          <a:solidFill>
                            <a:schemeClr val="tx1"/>
                          </a:solidFill>
                          <a:effectLst>
                            <a:outerShdw blurRad="38100" dist="38100" dir="2700000" algn="tl">
                              <a:srgbClr val="000000">
                                <a:alpha val="43137"/>
                              </a:srgbClr>
                            </a:outerShdw>
                          </a:effectLst>
                          <a:latin typeface="+mn-lt"/>
                          <a:ea typeface="+mn-ea"/>
                          <a:cs typeface="+mn-cs"/>
                        </a:rPr>
                        <a:t> </a:t>
                      </a:r>
                      <a:r>
                        <a:rPr lang="el-GR" sz="1400" kern="1200" dirty="0" smtClean="0">
                          <a:solidFill>
                            <a:schemeClr val="tx1"/>
                          </a:solidFill>
                          <a:effectLst>
                            <a:outerShdw blurRad="38100" dist="38100" dir="2700000" algn="tl">
                              <a:srgbClr val="000000">
                                <a:alpha val="43137"/>
                              </a:srgbClr>
                            </a:outerShdw>
                          </a:effectLst>
                          <a:latin typeface="+mn-lt"/>
                          <a:ea typeface="+mn-ea"/>
                          <a:cs typeface="+mn-cs"/>
                        </a:rPr>
                        <a:t> άσκηση θεωρητικής σκέψης , υποθέσεις, φανταστικά</a:t>
                      </a:r>
                      <a:r>
                        <a:rPr lang="el-GR" sz="1400" kern="1200" baseline="0" dirty="0" smtClean="0">
                          <a:solidFill>
                            <a:schemeClr val="tx1"/>
                          </a:solidFill>
                          <a:effectLst>
                            <a:outerShdw blurRad="38100" dist="38100" dir="2700000" algn="tl">
                              <a:srgbClr val="000000">
                                <a:alpha val="43137"/>
                              </a:srgbClr>
                            </a:outerShdw>
                          </a:effectLst>
                          <a:latin typeface="+mn-lt"/>
                          <a:ea typeface="+mn-ea"/>
                          <a:cs typeface="+mn-cs"/>
                        </a:rPr>
                        <a:t> σενάρια</a:t>
                      </a:r>
                      <a:r>
                        <a:rPr lang="el-GR" sz="1400" kern="1200" dirty="0" smtClean="0">
                          <a:solidFill>
                            <a:schemeClr val="tx1"/>
                          </a:solidFill>
                          <a:effectLst>
                            <a:outerShdw blurRad="38100" dist="38100" dir="2700000" algn="tl">
                              <a:srgbClr val="000000">
                                <a:alpha val="43137"/>
                              </a:srgbClr>
                            </a:outerShdw>
                          </a:effectLst>
                          <a:latin typeface="+mn-lt"/>
                          <a:ea typeface="+mn-ea"/>
                          <a:cs typeface="+mn-cs"/>
                        </a:rPr>
                        <a:t>.</a:t>
                      </a:r>
                    </a:p>
                    <a:p>
                      <a:pPr fontAlgn="t"/>
                      <a:endParaRPr lang="en-US" sz="1600" dirty="0">
                        <a:latin typeface="+mn-lt"/>
                      </a:endParaRPr>
                    </a:p>
                  </a:txBody>
                  <a:tcPr marL="53182" marR="53182" marT="53182" marB="5318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CCFFFF"/>
                    </a:solidFill>
                  </a:tcPr>
                </a:tc>
                <a:tc>
                  <a:txBody>
                    <a:bodyPr/>
                    <a:lstStyle/>
                    <a:p>
                      <a:pPr fontAlgn="t"/>
                      <a:r>
                        <a:rPr lang="el-GR" sz="1200" dirty="0" smtClean="0">
                          <a:solidFill>
                            <a:srgbClr val="FF0000"/>
                          </a:solidFill>
                          <a:effectLst>
                            <a:outerShdw blurRad="38100" dist="38100" dir="2700000" algn="tl">
                              <a:srgbClr val="000000">
                                <a:alpha val="43137"/>
                              </a:srgbClr>
                            </a:outerShdw>
                          </a:effectLst>
                          <a:latin typeface="+mn-lt"/>
                        </a:rPr>
                        <a:t>Παραδείγματα</a:t>
                      </a:r>
                      <a:r>
                        <a:rPr lang="en-US" sz="1200" dirty="0" smtClean="0">
                          <a:solidFill>
                            <a:srgbClr val="FF0000"/>
                          </a:solidFill>
                          <a:effectLst>
                            <a:outerShdw blurRad="38100" dist="38100" dir="2700000" algn="tl">
                              <a:srgbClr val="000000">
                                <a:alpha val="43137"/>
                              </a:srgbClr>
                            </a:outerShdw>
                          </a:effectLst>
                          <a:latin typeface="+mn-lt"/>
                        </a:rPr>
                        <a:t>:</a:t>
                      </a:r>
                      <a:r>
                        <a:rPr lang="en-US" sz="1200" baseline="0" dirty="0" smtClean="0">
                          <a:solidFill>
                            <a:srgbClr val="FF0000"/>
                          </a:solidFill>
                          <a:effectLst>
                            <a:outerShdw blurRad="38100" dist="38100" dir="2700000" algn="tl">
                              <a:srgbClr val="000000">
                                <a:alpha val="43137"/>
                              </a:srgbClr>
                            </a:outerShdw>
                          </a:effectLst>
                          <a:latin typeface="+mn-lt"/>
                        </a:rPr>
                        <a:t>  </a:t>
                      </a:r>
                      <a:r>
                        <a:rPr lang="el-GR" sz="1200" spc="300" baseline="0" dirty="0" smtClean="0">
                          <a:solidFill>
                            <a:srgbClr val="FF0000"/>
                          </a:solidFill>
                          <a:effectLst>
                            <a:outerShdw blurRad="38100" dist="38100" dir="2700000" algn="tl">
                              <a:srgbClr val="000000">
                                <a:alpha val="43137"/>
                              </a:srgbClr>
                            </a:outerShdw>
                          </a:effectLst>
                          <a:latin typeface="+mn-lt"/>
                        </a:rPr>
                        <a:t>φυσική δραστηριότητα,  ασκήσεις-παιχνίδια,  δραματουργική </a:t>
                      </a:r>
                      <a:r>
                        <a:rPr lang="el-GR" sz="1200" b="1" spc="300" baseline="0" dirty="0" smtClean="0">
                          <a:solidFill>
                            <a:srgbClr val="FF0000"/>
                          </a:solidFill>
                          <a:effectLst>
                            <a:outerShdw blurRad="38100" dist="38100" dir="2700000" algn="tl">
                              <a:srgbClr val="000000">
                                <a:alpha val="43137"/>
                              </a:srgbClr>
                            </a:outerShdw>
                          </a:effectLst>
                          <a:latin typeface="+mn-lt"/>
                        </a:rPr>
                        <a:t>αναπαράσταση καταστάσεων  προσομοίωσης</a:t>
                      </a:r>
                      <a:r>
                        <a:rPr lang="el-GR" sz="1200" spc="300" baseline="0" dirty="0" smtClean="0">
                          <a:solidFill>
                            <a:srgbClr val="FF0000"/>
                          </a:solidFill>
                          <a:effectLst>
                            <a:outerShdw blurRad="38100" dist="38100" dir="2700000" algn="tl">
                              <a:srgbClr val="000000">
                                <a:alpha val="43137"/>
                              </a:srgbClr>
                            </a:outerShdw>
                          </a:effectLst>
                          <a:latin typeface="+mn-lt"/>
                        </a:rPr>
                        <a:t> με διανομή </a:t>
                      </a:r>
                      <a:r>
                        <a:rPr lang="el-GR" sz="1200" b="1" spc="300" baseline="0" dirty="0" smtClean="0">
                          <a:solidFill>
                            <a:srgbClr val="FF0000"/>
                          </a:solidFill>
                          <a:effectLst>
                            <a:outerShdw blurRad="38100" dist="38100" dir="2700000" algn="tl">
                              <a:srgbClr val="000000">
                                <a:alpha val="43137"/>
                              </a:srgbClr>
                            </a:outerShdw>
                          </a:effectLst>
                          <a:latin typeface="+mn-lt"/>
                        </a:rPr>
                        <a:t>ρόλων – ηθοποιοί υποδυόμενοι ασθενείς καθιστούν δυνατή την καλλιέργεια και την αξιολόγηση της ικανότητα επικοινωνίας των νέων, πιθανώς υπό πρόσληψη, ιατρών με τους μελλοντικούς ασθενείς τους</a:t>
                      </a:r>
                      <a:r>
                        <a:rPr lang="el-GR" sz="1200" spc="300" baseline="0" dirty="0" smtClean="0">
                          <a:solidFill>
                            <a:srgbClr val="FF0000"/>
                          </a:solidFill>
                          <a:effectLst>
                            <a:outerShdw blurRad="38100" dist="38100" dir="2700000" algn="tl">
                              <a:srgbClr val="000000">
                                <a:alpha val="43137"/>
                              </a:srgbClr>
                            </a:outerShdw>
                          </a:effectLst>
                          <a:latin typeface="+mn-lt"/>
                        </a:rPr>
                        <a:t> , εκδηλώσεις εξωστρέφειας, </a:t>
                      </a:r>
                      <a:r>
                        <a:rPr lang="el-GR" sz="1200" b="1" i="1" spc="300" baseline="0" dirty="0" smtClean="0">
                          <a:solidFill>
                            <a:srgbClr val="FF0000"/>
                          </a:solidFill>
                          <a:effectLst>
                            <a:outerShdw blurRad="38100" dist="38100" dir="2700000" algn="tl">
                              <a:srgbClr val="000000">
                                <a:alpha val="43137"/>
                              </a:srgbClr>
                            </a:outerShdw>
                          </a:effectLst>
                          <a:latin typeface="+mn-lt"/>
                        </a:rPr>
                        <a:t>διδασκαλία</a:t>
                      </a:r>
                      <a:r>
                        <a:rPr lang="el-GR" sz="1200" i="1" spc="300" baseline="0" dirty="0" smtClean="0">
                          <a:solidFill>
                            <a:srgbClr val="FF0000"/>
                          </a:solidFill>
                          <a:effectLst>
                            <a:outerShdw blurRad="38100" dist="38100" dir="2700000" algn="tl">
                              <a:srgbClr val="000000">
                                <a:alpha val="43137"/>
                              </a:srgbClr>
                            </a:outerShdw>
                          </a:effectLst>
                          <a:latin typeface="+mn-lt"/>
                        </a:rPr>
                        <a:t> μαθητών </a:t>
                      </a:r>
                      <a:r>
                        <a:rPr lang="el-GR" sz="1200" b="1" i="1" spc="300" baseline="0" dirty="0" smtClean="0">
                          <a:solidFill>
                            <a:srgbClr val="FF0000"/>
                          </a:solidFill>
                          <a:effectLst>
                            <a:outerShdw blurRad="38100" dist="38100" dir="2700000" algn="tl">
                              <a:srgbClr val="000000">
                                <a:alpha val="43137"/>
                              </a:srgbClr>
                            </a:outerShdw>
                          </a:effectLst>
                          <a:latin typeface="+mn-lt"/>
                        </a:rPr>
                        <a:t>από άλλους μαθητές.</a:t>
                      </a:r>
                      <a:endParaRPr lang="fr-FR" sz="1200" b="1" i="1" spc="300" dirty="0">
                        <a:solidFill>
                          <a:srgbClr val="FF0000"/>
                        </a:solidFill>
                        <a:effectLst>
                          <a:outerShdw blurRad="38100" dist="38100" dir="2700000" algn="tl">
                            <a:srgbClr val="000000">
                              <a:alpha val="43137"/>
                            </a:srgbClr>
                          </a:outerShdw>
                        </a:effectLst>
                        <a:latin typeface="+mn-lt"/>
                      </a:endParaRPr>
                    </a:p>
                  </a:txBody>
                  <a:tcPr marL="53182" marR="53182" marT="53182" marB="5318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CC"/>
                    </a:solidFill>
                  </a:tcPr>
                </a:tc>
              </a:tr>
              <a:tr h="371463">
                <a:tc>
                  <a:txBody>
                    <a:bodyPr/>
                    <a:lstStyle/>
                    <a:p>
                      <a:pPr fontAlgn="t"/>
                      <a:endParaRPr lang="en-US" sz="1600" dirty="0">
                        <a:latin typeface="+mn-lt"/>
                      </a:endParaRPr>
                    </a:p>
                  </a:txBody>
                  <a:tcPr marL="53182" marR="53182" marT="53182" marB="5318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CCFFFF"/>
                    </a:solidFill>
                  </a:tcPr>
                </a:tc>
                <a:tc>
                  <a:txBody>
                    <a:bodyPr/>
                    <a:lstStyle/>
                    <a:p>
                      <a:pPr fontAlgn="t"/>
                      <a:endParaRPr lang="en-US" sz="1600" dirty="0">
                        <a:solidFill>
                          <a:srgbClr val="FF0000"/>
                        </a:solidFill>
                        <a:latin typeface="+mn-lt"/>
                      </a:endParaRPr>
                    </a:p>
                  </a:txBody>
                  <a:tcPr marL="53182" marR="53182" marT="53182" marB="5318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CC"/>
                    </a:solidFill>
                  </a:tcPr>
                </a:tc>
              </a:tr>
            </a:tbl>
          </a:graphicData>
        </a:graphic>
      </p:graphicFrame>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214810" cy="7643842"/>
          </a:xfrm>
        </p:spPr>
        <p:txBody>
          <a:bodyPr>
            <a:noAutofit/>
          </a:bodyPr>
          <a:lstStyle/>
          <a:p>
            <a:pPr algn="ctr"/>
            <a:r>
              <a:rPr lang="el-GR" b="0" dirty="0" smtClean="0">
                <a:effectLst>
                  <a:outerShdw blurRad="38100" dist="38100" dir="2700000" algn="tl">
                    <a:srgbClr val="000000">
                      <a:alpha val="43137"/>
                    </a:srgbClr>
                  </a:outerShdw>
                </a:effectLst>
              </a:rPr>
              <a:t>Παρά τα  αναμφισβήτητα </a:t>
            </a:r>
            <a:r>
              <a:rPr lang="el-GR" b="0" dirty="0" smtClean="0">
                <a:solidFill>
                  <a:srgbClr val="FF0000"/>
                </a:solidFill>
                <a:effectLst>
                  <a:outerShdw blurRad="38100" dist="38100" dir="2700000" algn="tl">
                    <a:srgbClr val="000000">
                      <a:alpha val="43137"/>
                    </a:srgbClr>
                  </a:outerShdw>
                </a:effectLst>
              </a:rPr>
              <a:t>οφέλη </a:t>
            </a:r>
            <a:r>
              <a:rPr lang="el-GR" b="0" dirty="0" smtClean="0">
                <a:effectLst>
                  <a:outerShdw blurRad="38100" dist="38100" dir="2700000" algn="tl">
                    <a:srgbClr val="000000">
                      <a:alpha val="43137"/>
                    </a:srgbClr>
                  </a:outerShdw>
                </a:effectLst>
              </a:rPr>
              <a:t>της </a:t>
            </a:r>
            <a:r>
              <a:rPr lang="el-GR" b="0" dirty="0" smtClean="0">
                <a:solidFill>
                  <a:srgbClr val="FF0000"/>
                </a:solidFill>
                <a:effectLst>
                  <a:outerShdw blurRad="38100" dist="38100" dir="2700000" algn="tl">
                    <a:srgbClr val="000000">
                      <a:alpha val="43137"/>
                    </a:srgbClr>
                  </a:outerShdw>
                </a:effectLst>
              </a:rPr>
              <a:t>βιωματικής  μάθησης και διδασκαλίας</a:t>
            </a:r>
            <a:r>
              <a:rPr lang="el-GR" b="0" dirty="0" smtClean="0">
                <a:effectLst>
                  <a:outerShdw blurRad="38100" dist="38100" dir="2700000" algn="tl">
                    <a:srgbClr val="000000">
                      <a:alpha val="43137"/>
                    </a:srgbClr>
                  </a:outerShdw>
                </a:effectLst>
              </a:rPr>
              <a:t>, είναι γεγονός ότι η </a:t>
            </a:r>
            <a:r>
              <a:rPr lang="el-GR" b="0" dirty="0" smtClean="0">
                <a:solidFill>
                  <a:srgbClr val="7030A0"/>
                </a:solidFill>
                <a:effectLst>
                  <a:outerShdw blurRad="38100" dist="38100" dir="2700000" algn="tl">
                    <a:srgbClr val="000000">
                      <a:alpha val="43137"/>
                    </a:srgbClr>
                  </a:outerShdw>
                </a:effectLst>
              </a:rPr>
              <a:t>συμβατική, ακαδημαϊκή  θεώρηση  της μάθησης και της διδασκαλίας</a:t>
            </a:r>
            <a:r>
              <a:rPr lang="el-GR" b="0" i="1" dirty="0" smtClean="0">
                <a:effectLst>
                  <a:outerShdw blurRad="38100" dist="38100" dir="2700000" algn="tl">
                    <a:srgbClr val="000000">
                      <a:alpha val="43137"/>
                    </a:srgbClr>
                  </a:outerShdw>
                </a:effectLst>
              </a:rPr>
              <a:t> επίσης </a:t>
            </a:r>
            <a:r>
              <a:rPr lang="el-GR" b="0" dirty="0" smtClean="0">
                <a:effectLst>
                  <a:outerShdw blurRad="38100" dist="38100" dir="2700000" algn="tl">
                    <a:srgbClr val="000000">
                      <a:alpha val="43137"/>
                    </a:srgbClr>
                  </a:outerShdw>
                </a:effectLst>
              </a:rPr>
              <a:t>έχει  </a:t>
            </a:r>
            <a:r>
              <a:rPr lang="el-GR" dirty="0" smtClean="0">
                <a:effectLst>
                  <a:outerShdw blurRad="38100" dist="38100" dir="2700000" algn="tl">
                    <a:srgbClr val="000000">
                      <a:alpha val="43137"/>
                    </a:srgbClr>
                  </a:outerShdw>
                </a:effectLst>
              </a:rPr>
              <a:t>παιδαγωγική  αξία</a:t>
            </a:r>
            <a:r>
              <a:rPr lang="el-GR" b="0" dirty="0" smtClean="0">
                <a:effectLst>
                  <a:outerShdw blurRad="38100" dist="38100" dir="2700000" algn="tl">
                    <a:srgbClr val="000000">
                      <a:alpha val="43137"/>
                    </a:srgbClr>
                  </a:outerShdw>
                </a:effectLst>
              </a:rPr>
              <a:t>,</a:t>
            </a:r>
            <a:r>
              <a:rPr lang="el-GR" dirty="0" smtClean="0">
                <a:effectLst>
                  <a:outerShdw blurRad="38100" dist="38100" dir="2700000" algn="tl">
                    <a:srgbClr val="000000">
                      <a:alpha val="43137"/>
                    </a:srgbClr>
                  </a:outerShdw>
                </a:effectLst>
              </a:rPr>
              <a:t> </a:t>
            </a:r>
            <a:r>
              <a:rPr lang="el-GR" b="0" dirty="0" smtClean="0">
                <a:effectLst>
                  <a:outerShdw blurRad="38100" dist="38100" dir="2700000" algn="tl">
                    <a:srgbClr val="000000">
                      <a:alpha val="43137"/>
                    </a:srgbClr>
                  </a:outerShdw>
                </a:effectLst>
              </a:rPr>
              <a:t>καθώς  συμβάλλει σημαντικά στην </a:t>
            </a:r>
            <a:r>
              <a:rPr lang="el-GR" dirty="0" smtClean="0">
                <a:solidFill>
                  <a:srgbClr val="7030A0"/>
                </a:solidFill>
                <a:effectLst>
                  <a:outerShdw blurRad="38100" dist="38100" dir="2700000" algn="tl">
                    <a:srgbClr val="000000">
                      <a:alpha val="43137"/>
                    </a:srgbClr>
                  </a:outerShdw>
                </a:effectLst>
              </a:rPr>
              <a:t>οργάνωση</a:t>
            </a:r>
            <a:r>
              <a:rPr lang="el-GR" b="0" dirty="0" smtClean="0">
                <a:solidFill>
                  <a:srgbClr val="7030A0"/>
                </a:solidFill>
                <a:effectLst>
                  <a:outerShdw blurRad="38100" dist="38100" dir="2700000" algn="tl">
                    <a:srgbClr val="000000">
                      <a:alpha val="43137"/>
                    </a:srgbClr>
                  </a:outerShdw>
                </a:effectLst>
              </a:rPr>
              <a:t> της </a:t>
            </a:r>
            <a:r>
              <a:rPr lang="el-GR" dirty="0" smtClean="0">
                <a:solidFill>
                  <a:srgbClr val="7030A0"/>
                </a:solidFill>
                <a:effectLst>
                  <a:outerShdw blurRad="38100" dist="38100" dir="2700000" algn="tl">
                    <a:srgbClr val="000000">
                      <a:alpha val="43137"/>
                    </a:srgbClr>
                  </a:outerShdw>
                </a:effectLst>
              </a:rPr>
              <a:t>σκέψης</a:t>
            </a:r>
            <a:r>
              <a:rPr lang="el-GR" b="0" dirty="0" smtClean="0">
                <a:solidFill>
                  <a:srgbClr val="7030A0"/>
                </a:solidFill>
                <a:effectLst>
                  <a:outerShdw blurRad="38100" dist="38100" dir="2700000" algn="tl">
                    <a:srgbClr val="000000">
                      <a:alpha val="43137"/>
                    </a:srgbClr>
                  </a:outerShdw>
                </a:effectLst>
              </a:rPr>
              <a:t> και στην άσκηση της μνήμης</a:t>
            </a:r>
            <a:r>
              <a:rPr lang="el-GR" b="0" dirty="0" smtClean="0">
                <a:effectLst>
                  <a:outerShdw blurRad="38100" dist="38100" dir="2700000" algn="tl">
                    <a:srgbClr val="000000">
                      <a:alpha val="43137"/>
                    </a:srgbClr>
                  </a:outerShdw>
                </a:effectLst>
              </a:rPr>
              <a:t> </a:t>
            </a:r>
            <a:br>
              <a:rPr lang="el-GR" b="0" dirty="0" smtClean="0">
                <a:effectLst>
                  <a:outerShdw blurRad="38100" dist="38100" dir="2700000" algn="tl">
                    <a:srgbClr val="000000">
                      <a:alpha val="43137"/>
                    </a:srgbClr>
                  </a:outerShdw>
                </a:effectLst>
              </a:rPr>
            </a:br>
            <a:r>
              <a:rPr lang="el-GR" b="0" dirty="0" smtClean="0">
                <a:effectLst>
                  <a:outerShdw blurRad="38100" dist="38100" dir="2700000" algn="tl">
                    <a:srgbClr val="000000">
                      <a:alpha val="43137"/>
                    </a:srgbClr>
                  </a:outerShdw>
                </a:effectLst>
              </a:rPr>
              <a:t>και βεβαίως έχει υπηρετηθεί,</a:t>
            </a:r>
            <a:br>
              <a:rPr lang="el-GR" b="0" dirty="0" smtClean="0">
                <a:effectLst>
                  <a:outerShdw blurRad="38100" dist="38100" dir="2700000" algn="tl">
                    <a:srgbClr val="000000">
                      <a:alpha val="43137"/>
                    </a:srgbClr>
                  </a:outerShdw>
                </a:effectLst>
              </a:rPr>
            </a:br>
            <a:r>
              <a:rPr lang="el-GR" b="0" dirty="0" smtClean="0">
                <a:effectLst>
                  <a:outerShdw blurRad="38100" dist="38100" dir="2700000" algn="tl">
                    <a:srgbClr val="000000">
                      <a:alpha val="43137"/>
                    </a:srgbClr>
                  </a:outerShdw>
                </a:effectLst>
              </a:rPr>
              <a:t>σε πολλές περιπτώσεις,</a:t>
            </a:r>
            <a:br>
              <a:rPr lang="el-GR" b="0" dirty="0" smtClean="0">
                <a:effectLst>
                  <a:outerShdw blurRad="38100" dist="38100" dir="2700000" algn="tl">
                    <a:srgbClr val="000000">
                      <a:alpha val="43137"/>
                    </a:srgbClr>
                  </a:outerShdw>
                </a:effectLst>
              </a:rPr>
            </a:br>
            <a:r>
              <a:rPr lang="el-GR" b="0" dirty="0" smtClean="0">
                <a:effectLst>
                  <a:outerShdw blurRad="38100" dist="38100" dir="2700000" algn="tl">
                    <a:srgbClr val="000000">
                      <a:alpha val="43137"/>
                    </a:srgbClr>
                  </a:outerShdw>
                </a:effectLst>
              </a:rPr>
              <a:t> από </a:t>
            </a:r>
            <a:r>
              <a:rPr lang="el-GR" b="0" i="1" dirty="0" smtClean="0">
                <a:effectLst>
                  <a:outerShdw blurRad="38100" dist="38100" dir="2700000" algn="tl">
                    <a:srgbClr val="000000">
                      <a:alpha val="43137"/>
                    </a:srgbClr>
                  </a:outerShdw>
                </a:effectLst>
              </a:rPr>
              <a:t>εμπνευσμένους</a:t>
            </a:r>
            <a:r>
              <a:rPr lang="el-GR" b="0" dirty="0" smtClean="0">
                <a:effectLst>
                  <a:outerShdw blurRad="38100" dist="38100" dir="2700000" algn="tl">
                    <a:srgbClr val="000000">
                      <a:alpha val="43137"/>
                    </a:srgbClr>
                  </a:outerShdw>
                </a:effectLst>
              </a:rPr>
              <a:t> και </a:t>
            </a:r>
            <a:r>
              <a:rPr lang="el-GR" b="0" i="1" dirty="0" smtClean="0">
                <a:effectLst>
                  <a:outerShdw blurRad="38100" dist="38100" dir="2700000" algn="tl">
                    <a:srgbClr val="000000">
                      <a:alpha val="43137"/>
                    </a:srgbClr>
                  </a:outerShdw>
                </a:effectLst>
              </a:rPr>
              <a:t>αποτελεσματικούς δασκάλους και αξιόλογα θεωρητικά συγγράμματα</a:t>
            </a:r>
            <a:r>
              <a:rPr lang="el-GR" b="0" dirty="0" smtClean="0">
                <a:effectLst>
                  <a:outerShdw blurRad="38100" dist="38100" dir="2700000" algn="tl">
                    <a:srgbClr val="000000">
                      <a:alpha val="43137"/>
                    </a:srgbClr>
                  </a:outerShdw>
                </a:effectLst>
              </a:rPr>
              <a:t>.</a:t>
            </a:r>
            <a:br>
              <a:rPr lang="el-GR" b="0" dirty="0" smtClean="0">
                <a:effectLst>
                  <a:outerShdw blurRad="38100" dist="38100" dir="2700000" algn="tl">
                    <a:srgbClr val="000000">
                      <a:alpha val="43137"/>
                    </a:srgbClr>
                  </a:outerShdw>
                </a:effectLst>
              </a:rPr>
            </a:br>
            <a:r>
              <a:rPr lang="el-GR" b="0" dirty="0">
                <a:effectLst>
                  <a:outerShdw blurRad="38100" dist="38100" dir="2700000" algn="tl">
                    <a:srgbClr val="000000">
                      <a:alpha val="43137"/>
                    </a:srgbClr>
                  </a:outerShdw>
                </a:effectLst>
              </a:rPr>
              <a:t/>
            </a:r>
            <a:br>
              <a:rPr lang="el-GR" b="0" dirty="0">
                <a:effectLst>
                  <a:outerShdw blurRad="38100" dist="38100" dir="2700000" algn="tl">
                    <a:srgbClr val="000000">
                      <a:alpha val="43137"/>
                    </a:srgbClr>
                  </a:outerShdw>
                </a:effectLst>
              </a:rPr>
            </a:br>
            <a:r>
              <a:rPr lang="el-GR" b="0" dirty="0" smtClean="0">
                <a:effectLst>
                  <a:outerShdw blurRad="38100" dist="38100" dir="2700000" algn="tl">
                    <a:srgbClr val="000000">
                      <a:alpha val="43137"/>
                    </a:srgbClr>
                  </a:outerShdw>
                </a:effectLst>
              </a:rPr>
              <a:t> </a:t>
            </a:r>
            <a:br>
              <a:rPr lang="el-GR" b="0" dirty="0" smtClean="0">
                <a:effectLst>
                  <a:outerShdw blurRad="38100" dist="38100" dir="2700000" algn="tl">
                    <a:srgbClr val="000000">
                      <a:alpha val="43137"/>
                    </a:srgbClr>
                  </a:outerShdw>
                </a:effectLst>
              </a:rPr>
            </a:br>
            <a:r>
              <a:rPr lang="el-GR" b="0" u="sng" dirty="0" smtClean="0">
                <a:effectLst>
                  <a:outerShdw blurRad="38100" dist="38100" dir="2700000" algn="tl">
                    <a:srgbClr val="000000">
                      <a:alpha val="43137"/>
                    </a:srgbClr>
                  </a:outerShdw>
                </a:effectLst>
              </a:rPr>
              <a:t>Ανεξαρτήτως</a:t>
            </a:r>
            <a:r>
              <a:rPr lang="el-GR" b="0" dirty="0" smtClean="0">
                <a:effectLst>
                  <a:outerShdw blurRad="38100" dist="38100" dir="2700000" algn="tl">
                    <a:srgbClr val="000000">
                      <a:alpha val="43137"/>
                    </a:srgbClr>
                  </a:outerShdw>
                </a:effectLst>
              </a:rPr>
              <a:t> </a:t>
            </a:r>
            <a:br>
              <a:rPr lang="el-GR" b="0" dirty="0" smtClean="0">
                <a:effectLst>
                  <a:outerShdw blurRad="38100" dist="38100" dir="2700000" algn="tl">
                    <a:srgbClr val="000000">
                      <a:alpha val="43137"/>
                    </a:srgbClr>
                  </a:outerShdw>
                </a:effectLst>
              </a:rPr>
            </a:br>
            <a:r>
              <a:rPr lang="el-GR" b="0" dirty="0" smtClean="0">
                <a:effectLst>
                  <a:outerShdw blurRad="38100" dist="38100" dir="2700000" algn="tl">
                    <a:srgbClr val="000000">
                      <a:alpha val="43137"/>
                    </a:srgbClr>
                  </a:outerShdw>
                </a:effectLst>
              </a:rPr>
              <a:t>της μεθόδου διδασκαλίας τους, οι </a:t>
            </a:r>
            <a:r>
              <a:rPr lang="el-GR" b="0" i="1" dirty="0" smtClean="0">
                <a:effectLst>
                  <a:outerShdw blurRad="38100" dist="38100" dir="2700000" algn="tl">
                    <a:srgbClr val="000000">
                      <a:alpha val="43137"/>
                    </a:srgbClr>
                  </a:outerShdw>
                </a:effectLst>
              </a:rPr>
              <a:t>εμπνευσμένοι δάσκαλοι </a:t>
            </a:r>
            <a:r>
              <a:rPr lang="el-GR" b="0" dirty="0" smtClean="0">
                <a:effectLst>
                  <a:outerShdw blurRad="38100" dist="38100" dir="2700000" algn="tl">
                    <a:srgbClr val="000000">
                      <a:alpha val="43137"/>
                    </a:srgbClr>
                  </a:outerShdw>
                </a:effectLst>
              </a:rPr>
              <a:t>έχουν  </a:t>
            </a:r>
            <a:r>
              <a:rPr lang="el-GR" dirty="0" smtClean="0">
                <a:effectLst>
                  <a:outerShdw blurRad="38100" dist="38100" dir="2700000" algn="tl">
                    <a:srgbClr val="000000">
                      <a:alpha val="43137"/>
                    </a:srgbClr>
                  </a:outerShdw>
                </a:effectLst>
              </a:rPr>
              <a:t>κοινό</a:t>
            </a:r>
            <a:r>
              <a:rPr lang="el-GR" b="0" dirty="0" smtClean="0">
                <a:effectLst>
                  <a:outerShdw blurRad="38100" dist="38100" dir="2700000" algn="tl">
                    <a:srgbClr val="000000">
                      <a:alpha val="43137"/>
                    </a:srgbClr>
                  </a:outerShdw>
                </a:effectLst>
              </a:rPr>
              <a:t>  </a:t>
            </a:r>
            <a:r>
              <a:rPr lang="el-GR" spc="300" dirty="0" smtClean="0">
                <a:effectLst>
                  <a:outerShdw blurRad="38100" dist="38100" dir="2700000" algn="tl">
                    <a:srgbClr val="000000">
                      <a:alpha val="43137"/>
                    </a:srgbClr>
                  </a:outerShdw>
                </a:effectLst>
              </a:rPr>
              <a:t>κίνητρο,</a:t>
            </a:r>
            <a:br>
              <a:rPr lang="el-GR" spc="300" dirty="0" smtClean="0">
                <a:effectLst>
                  <a:outerShdw blurRad="38100" dist="38100" dir="2700000" algn="tl">
                    <a:srgbClr val="000000">
                      <a:alpha val="43137"/>
                    </a:srgbClr>
                  </a:outerShdw>
                </a:effectLst>
              </a:rPr>
            </a:br>
            <a:r>
              <a:rPr lang="el-GR" sz="1800" dirty="0" smtClean="0"/>
              <a:t>όπως θα δούμε παρακάτω</a:t>
            </a:r>
            <a:r>
              <a:rPr lang="el-GR" sz="1800" b="0" dirty="0" smtClean="0"/>
              <a:t>.</a:t>
            </a:r>
            <a:r>
              <a:rPr lang="el-GR" sz="2400" b="0" dirty="0" smtClean="0"/>
              <a:t/>
            </a:r>
            <a:br>
              <a:rPr lang="el-GR" sz="2400" b="0" dirty="0" smtClean="0"/>
            </a:br>
            <a:r>
              <a:rPr lang="el-GR" sz="2400" b="0" dirty="0" smtClean="0"/>
              <a:t> </a:t>
            </a:r>
            <a:br>
              <a:rPr lang="el-GR" sz="2400" b="0" dirty="0" smtClean="0"/>
            </a:br>
            <a:endParaRPr lang="el-GR" sz="2800" b="0" dirty="0"/>
          </a:p>
        </p:txBody>
      </p:sp>
      <p:pic>
        <p:nvPicPr>
          <p:cNvPr id="1026" name="Picture 2" descr="C:\Users\αγαπουλακι\Desktop\ΑΝΤΡΕΑΣ\TEACHING PAINTINGS\portrait-of-k-i-golovachevsky-and-the-younger-pupils-of-the-academy.jpg"/>
          <p:cNvPicPr>
            <a:picLocks noGrp="1" noChangeAspect="1" noChangeArrowheads="1"/>
          </p:cNvPicPr>
          <p:nvPr>
            <p:ph idx="1"/>
          </p:nvPr>
        </p:nvPicPr>
        <p:blipFill>
          <a:blip r:embed="rId2" cstate="print"/>
          <a:srcRect/>
          <a:stretch>
            <a:fillRect/>
          </a:stretch>
        </p:blipFill>
        <p:spPr bwMode="auto">
          <a:xfrm>
            <a:off x="4143372" y="214290"/>
            <a:ext cx="4649257" cy="6357958"/>
          </a:xfrm>
          <a:prstGeom prst="rect">
            <a:avLst/>
          </a:prstGeom>
          <a:noFill/>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2554545"/>
          </a:xfrm>
          <a:prstGeom prst="rect">
            <a:avLst/>
          </a:prstGeom>
        </p:spPr>
        <p:txBody>
          <a:bodyPr wrap="square">
            <a:spAutoFit/>
          </a:bodyPr>
          <a:lstStyle/>
          <a:p>
            <a:pPr algn="ctr"/>
            <a:r>
              <a:rPr lang="el-GR" sz="2000" dirty="0" smtClean="0"/>
              <a:t>Παρά την εκπληκτική πρόοδο</a:t>
            </a:r>
            <a:r>
              <a:rPr lang="en-US" sz="2000" dirty="0" smtClean="0"/>
              <a:t> </a:t>
            </a:r>
            <a:r>
              <a:rPr lang="el-GR" sz="2000" dirty="0" smtClean="0"/>
              <a:t>στην Τεχνολογία της Πληροφορικής και της Επικοινωνίας</a:t>
            </a:r>
            <a:r>
              <a:rPr lang="en-US" sz="2000" dirty="0" smtClean="0"/>
              <a:t> (</a:t>
            </a:r>
            <a:r>
              <a:rPr lang="en-US" sz="2000" dirty="0" smtClean="0">
                <a:effectLst>
                  <a:outerShdw blurRad="38100" dist="38100" dir="2700000" algn="tl">
                    <a:srgbClr val="000000">
                      <a:alpha val="43137"/>
                    </a:srgbClr>
                  </a:outerShdw>
                </a:effectLst>
              </a:rPr>
              <a:t>ICT)</a:t>
            </a:r>
            <a:r>
              <a:rPr lang="en-US" sz="2000" dirty="0" smtClean="0"/>
              <a:t>, </a:t>
            </a:r>
            <a:r>
              <a:rPr lang="el-GR" sz="2000" dirty="0" smtClean="0"/>
              <a:t>οι  </a:t>
            </a:r>
            <a:r>
              <a:rPr lang="el-GR" sz="2000" b="1" u="sng" spc="600" dirty="0" smtClean="0">
                <a:effectLst>
                  <a:outerShdw blurRad="38100" dist="38100" dir="2700000" algn="tl">
                    <a:srgbClr val="000000">
                      <a:alpha val="43137"/>
                    </a:srgbClr>
                  </a:outerShdw>
                </a:effectLst>
              </a:rPr>
              <a:t>άνθρωποι</a:t>
            </a:r>
            <a:r>
              <a:rPr lang="el-GR" sz="2000" b="1" dirty="0" smtClean="0"/>
              <a:t> </a:t>
            </a:r>
            <a:r>
              <a:rPr lang="el-GR" sz="2000" dirty="0" smtClean="0"/>
              <a:t>παραμένουν </a:t>
            </a:r>
            <a:r>
              <a:rPr lang="el-GR" sz="2000" dirty="0" smtClean="0">
                <a:effectLst>
                  <a:outerShdw blurRad="38100" dist="38100" dir="2700000" algn="tl">
                    <a:srgbClr val="000000">
                      <a:alpha val="43137"/>
                    </a:srgbClr>
                  </a:outerShdw>
                </a:effectLst>
              </a:rPr>
              <a:t>ο πιο σημαντικός παράγοντας </a:t>
            </a:r>
            <a:r>
              <a:rPr lang="el-GR" sz="2000" dirty="0" smtClean="0"/>
              <a:t>του περιβάλλοντος που επιδρά στην εκπαίδευση σας.</a:t>
            </a:r>
          </a:p>
          <a:p>
            <a:pPr algn="ctr"/>
            <a:r>
              <a:rPr lang="el-GR" sz="2000" b="1" dirty="0" smtClean="0"/>
              <a:t>Χτίζοντας σχέσεις</a:t>
            </a:r>
            <a:r>
              <a:rPr lang="el-GR" sz="2000" dirty="0" smtClean="0"/>
              <a:t> με </a:t>
            </a:r>
            <a:r>
              <a:rPr lang="el-GR" sz="2000" dirty="0" smtClean="0">
                <a:effectLst>
                  <a:outerShdw blurRad="38100" dist="38100" dir="2700000" algn="tl">
                    <a:srgbClr val="000000">
                      <a:alpha val="43137"/>
                    </a:srgbClr>
                  </a:outerShdw>
                </a:effectLst>
              </a:rPr>
              <a:t>χαρισματικούς δασκάλους-μέντορες</a:t>
            </a:r>
            <a:r>
              <a:rPr lang="el-GR" sz="2000" dirty="0" smtClean="0"/>
              <a:t>, θα διαπιστώσετε ότι η </a:t>
            </a:r>
            <a:r>
              <a:rPr lang="el-GR" sz="2000" b="1" dirty="0" smtClean="0"/>
              <a:t>θετική τους αντίληψη για τα πράγματα </a:t>
            </a:r>
            <a:r>
              <a:rPr lang="el-GR" sz="2000" dirty="0" smtClean="0"/>
              <a:t>και οι </a:t>
            </a:r>
            <a:r>
              <a:rPr lang="el-GR" sz="2000" b="1" dirty="0" smtClean="0"/>
              <a:t>δημιουργικές δυνάμεις τους </a:t>
            </a:r>
            <a:r>
              <a:rPr lang="el-GR" sz="2000" dirty="0" smtClean="0"/>
              <a:t>,  </a:t>
            </a:r>
          </a:p>
          <a:p>
            <a:pPr algn="ctr"/>
            <a:r>
              <a:rPr lang="el-GR" sz="2000" dirty="0" smtClean="0"/>
              <a:t>μέσω  </a:t>
            </a:r>
            <a:r>
              <a:rPr lang="el-GR" sz="2000" b="1" spc="600" dirty="0" smtClean="0">
                <a:effectLst>
                  <a:outerShdw blurRad="38100" dist="38100" dir="2700000" algn="tl">
                    <a:srgbClr val="000000">
                      <a:alpha val="43137"/>
                    </a:srgbClr>
                  </a:outerShdw>
                </a:effectLst>
              </a:rPr>
              <a:t>ώσμωσης</a:t>
            </a:r>
            <a:r>
              <a:rPr lang="el-GR" sz="2000" dirty="0" smtClean="0"/>
              <a:t>, θα περνούν σιγά σιγά </a:t>
            </a:r>
            <a:r>
              <a:rPr lang="el-GR" sz="2000" b="1" dirty="0" smtClean="0"/>
              <a:t>και σε εσάς</a:t>
            </a:r>
            <a:r>
              <a:rPr lang="el-GR" sz="2000" dirty="0" smtClean="0"/>
              <a:t>.</a:t>
            </a:r>
          </a:p>
          <a:p>
            <a:pPr algn="ctr"/>
            <a:endParaRPr lang="en-US" sz="2000" dirty="0" smtClean="0">
              <a:solidFill>
                <a:srgbClr val="002060"/>
              </a:solidFill>
            </a:endParaRPr>
          </a:p>
          <a:p>
            <a:pPr algn="ctr"/>
            <a:r>
              <a:rPr lang="en-US" sz="2000" dirty="0" smtClean="0"/>
              <a:t> </a:t>
            </a:r>
            <a:endParaRPr lang="en-US" sz="2000" b="1" dirty="0" smtClean="0">
              <a:solidFill>
                <a:srgbClr val="1D035D"/>
              </a:solidFill>
            </a:endParaRPr>
          </a:p>
        </p:txBody>
      </p:sp>
      <p:pic>
        <p:nvPicPr>
          <p:cNvPr id="228354" name="Picture 2" descr="C:\Users\αγαπουλακι\Desktop\ΑΝΤΡΕΑΣ\TEACHING PAINTINGS\school-of-athens-detail-from-right-hand-side-showing-diogenes-on-the-steps-and-euclid-1511.jpg"/>
          <p:cNvPicPr>
            <a:picLocks noChangeAspect="1" noChangeArrowheads="1"/>
          </p:cNvPicPr>
          <p:nvPr/>
        </p:nvPicPr>
        <p:blipFill>
          <a:blip r:embed="rId2" cstate="print"/>
          <a:srcRect/>
          <a:stretch>
            <a:fillRect/>
          </a:stretch>
        </p:blipFill>
        <p:spPr bwMode="auto">
          <a:xfrm>
            <a:off x="1214414" y="2071678"/>
            <a:ext cx="6715172" cy="4478181"/>
          </a:xfrm>
          <a:prstGeom prst="rect">
            <a:avLst/>
          </a:prstGeom>
          <a:noFill/>
        </p:spPr>
      </p:pic>
    </p:spTree>
    <p:extLst>
      <p:ext uri="{BB962C8B-B14F-4D97-AF65-F5344CB8AC3E}">
        <p14:creationId xmlns:p14="http://schemas.microsoft.com/office/powerpoint/2010/main" val="347454980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71546"/>
          </a:xfrm>
        </p:spPr>
        <p:txBody>
          <a:bodyPr>
            <a:normAutofit fontScale="90000"/>
          </a:bodyPr>
          <a:lstStyle/>
          <a:p>
            <a:r>
              <a:rPr lang="el-GR" sz="3100" dirty="0" smtClean="0"/>
              <a:t/>
            </a:r>
            <a:br>
              <a:rPr lang="el-GR" sz="3100" dirty="0" smtClean="0"/>
            </a:br>
            <a:r>
              <a:rPr lang="el-GR" sz="3100" dirty="0"/>
              <a:t/>
            </a:r>
            <a:br>
              <a:rPr lang="el-GR" sz="3100" dirty="0"/>
            </a:br>
            <a:r>
              <a:rPr lang="el-GR" sz="3100" dirty="0" smtClean="0"/>
              <a:t/>
            </a:r>
            <a:br>
              <a:rPr lang="el-GR" sz="3100" dirty="0" smtClean="0"/>
            </a:br>
            <a:r>
              <a:rPr lang="el-GR" sz="3100" dirty="0" smtClean="0"/>
              <a:t>Το </a:t>
            </a:r>
            <a:r>
              <a:rPr lang="el-GR" sz="3100" dirty="0"/>
              <a:t>σύστημα εκπαίδευσης που περιλαμβάνει τη </a:t>
            </a:r>
            <a:r>
              <a:rPr lang="el-GR" sz="3100" b="1" u="sng" spc="300" dirty="0">
                <a:solidFill>
                  <a:srgbClr val="C00000"/>
                </a:solidFill>
              </a:rPr>
              <a:t>στενή σχέση</a:t>
            </a:r>
            <a:r>
              <a:rPr lang="el-GR" sz="3100" b="1" spc="300" dirty="0">
                <a:solidFill>
                  <a:srgbClr val="C00000"/>
                </a:solidFill>
              </a:rPr>
              <a:t> δασκάλου-μαθητευομένου</a:t>
            </a:r>
            <a:r>
              <a:rPr lang="el-GR" sz="3100" dirty="0"/>
              <a:t>, ακόμη και σήμερα, φαίνεται να είναι ο </a:t>
            </a:r>
            <a:r>
              <a:rPr lang="el-GR" sz="3100" u="sng" dirty="0">
                <a:effectLst>
                  <a:outerShdw blurRad="38100" dist="38100" dir="2700000" algn="tl">
                    <a:srgbClr val="000000">
                      <a:alpha val="43137"/>
                    </a:srgbClr>
                  </a:outerShdw>
                </a:effectLst>
              </a:rPr>
              <a:t>πιο σωστός και αποτελεσματικός τρόπος</a:t>
            </a:r>
            <a:r>
              <a:rPr lang="el-GR" sz="3100" dirty="0"/>
              <a:t> για να μάθει την τέχνη του ένας ιατρός.</a:t>
            </a:r>
            <a:br>
              <a:rPr lang="el-GR" sz="3100" dirty="0"/>
            </a:br>
            <a:endParaRPr lang="el-GR"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331640" y="1988840"/>
            <a:ext cx="6812260" cy="4555698"/>
          </a:xfrm>
          <a:prstGeom prst="rect">
            <a:avLst/>
          </a:prstGeom>
          <a:noFill/>
        </p:spPr>
      </p:pic>
    </p:spTree>
    <p:extLst>
      <p:ext uri="{BB962C8B-B14F-4D97-AF65-F5344CB8AC3E}">
        <p14:creationId xmlns:p14="http://schemas.microsoft.com/office/powerpoint/2010/main" val="97160510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786190"/>
            <a:ext cx="9144000" cy="2923877"/>
          </a:xfrm>
          <a:prstGeom prst="rect">
            <a:avLst/>
          </a:prstGeom>
        </p:spPr>
        <p:txBody>
          <a:bodyPr wrap="square">
            <a:spAutoFit/>
          </a:bodyPr>
          <a:lstStyle/>
          <a:p>
            <a:pPr algn="ctr"/>
            <a:r>
              <a:rPr lang="el-GR" sz="2000" dirty="0" smtClean="0"/>
              <a:t>Αν και με τη ραγδαία ανάπτυξη των ηλεκτρονικών μέσων ,</a:t>
            </a:r>
          </a:p>
          <a:p>
            <a:pPr algn="ctr"/>
            <a:r>
              <a:rPr lang="el-GR" sz="2000" dirty="0" smtClean="0"/>
              <a:t> τόσο η </a:t>
            </a:r>
            <a:r>
              <a:rPr lang="el-GR" sz="2000" dirty="0" smtClean="0">
                <a:solidFill>
                  <a:srgbClr val="7030A0"/>
                </a:solidFill>
              </a:rPr>
              <a:t>ακαδημαϊκή</a:t>
            </a:r>
            <a:r>
              <a:rPr lang="el-GR" sz="2000" dirty="0" smtClean="0"/>
              <a:t> όσο και η </a:t>
            </a:r>
            <a:r>
              <a:rPr lang="el-GR" sz="2000" dirty="0" smtClean="0">
                <a:solidFill>
                  <a:srgbClr val="C00000"/>
                </a:solidFill>
              </a:rPr>
              <a:t>βιωματική μάθηση</a:t>
            </a:r>
          </a:p>
          <a:p>
            <a:pPr algn="ctr"/>
            <a:r>
              <a:rPr lang="en-US" sz="2000" dirty="0" smtClean="0">
                <a:solidFill>
                  <a:srgbClr val="C00000"/>
                </a:solidFill>
              </a:rPr>
              <a:t> </a:t>
            </a:r>
            <a:r>
              <a:rPr lang="el-GR" sz="2000" i="1" dirty="0" smtClean="0"/>
              <a:t>δεν</a:t>
            </a:r>
            <a:r>
              <a:rPr lang="el-GR" sz="2000" dirty="0" smtClean="0"/>
              <a:t> προϋποθέτουν απαραιτήτως τη </a:t>
            </a:r>
            <a:r>
              <a:rPr lang="el-GR" sz="2000" i="1" dirty="0" smtClean="0"/>
              <a:t>φυσική  παρουσία </a:t>
            </a:r>
          </a:p>
          <a:p>
            <a:pPr algn="ctr"/>
            <a:r>
              <a:rPr lang="el-GR" sz="2000" dirty="0" smtClean="0"/>
              <a:t>ενός δασκάλου ή  οργανωτή,</a:t>
            </a:r>
            <a:r>
              <a:rPr lang="en-US" sz="2000" dirty="0" smtClean="0"/>
              <a:t> </a:t>
            </a:r>
            <a:endParaRPr lang="el-GR" sz="2000" dirty="0" smtClean="0"/>
          </a:p>
          <a:p>
            <a:pPr algn="ctr"/>
            <a:r>
              <a:rPr lang="el-GR" sz="2000" b="1" dirty="0" smtClean="0">
                <a:solidFill>
                  <a:srgbClr val="FF0000"/>
                </a:solidFill>
              </a:rPr>
              <a:t>η</a:t>
            </a:r>
            <a:r>
              <a:rPr lang="en-US" sz="2000" dirty="0" smtClean="0">
                <a:solidFill>
                  <a:srgbClr val="FFC000"/>
                </a:solidFill>
              </a:rPr>
              <a:t> </a:t>
            </a:r>
            <a:r>
              <a:rPr lang="el-GR" sz="2000" dirty="0" smtClean="0">
                <a:solidFill>
                  <a:srgbClr val="FFC000"/>
                </a:solidFill>
              </a:rPr>
              <a:t> </a:t>
            </a:r>
            <a:r>
              <a:rPr lang="en-US" sz="2000" dirty="0" smtClean="0">
                <a:solidFill>
                  <a:srgbClr val="FFC000"/>
                </a:solidFill>
              </a:rPr>
              <a:t> </a:t>
            </a:r>
            <a:r>
              <a:rPr lang="el-GR" sz="2400" b="1" spc="600" dirty="0" smtClean="0">
                <a:solidFill>
                  <a:srgbClr val="FF0000"/>
                </a:solidFill>
                <a:effectLst>
                  <a:outerShdw blurRad="38100" dist="38100" dir="2700000" algn="tl">
                    <a:srgbClr val="000000">
                      <a:alpha val="43137"/>
                    </a:srgbClr>
                  </a:outerShdw>
                </a:effectLst>
              </a:rPr>
              <a:t>φυσική παρουσία </a:t>
            </a:r>
          </a:p>
          <a:p>
            <a:pPr algn="ctr"/>
            <a:r>
              <a:rPr lang="el-GR" sz="2000" b="1" spc="600" dirty="0" smtClean="0">
                <a:solidFill>
                  <a:srgbClr val="FF0000"/>
                </a:solidFill>
                <a:effectLst>
                  <a:outerShdw blurRad="38100" dist="38100" dir="2700000" algn="tl">
                    <a:srgbClr val="000000">
                      <a:alpha val="43137"/>
                    </a:srgbClr>
                  </a:outerShdw>
                </a:effectLst>
              </a:rPr>
              <a:t>ενός χαρισματικού δασκάλου</a:t>
            </a:r>
            <a:r>
              <a:rPr lang="en-US" sz="2000" b="1" dirty="0" smtClean="0">
                <a:solidFill>
                  <a:srgbClr val="FF0000"/>
                </a:solidFill>
              </a:rPr>
              <a:t> </a:t>
            </a:r>
            <a:endParaRPr lang="el-GR" sz="2000" b="1" dirty="0" smtClean="0">
              <a:solidFill>
                <a:srgbClr val="FF0000"/>
              </a:solidFill>
            </a:endParaRPr>
          </a:p>
          <a:p>
            <a:pPr algn="ctr"/>
            <a:r>
              <a:rPr lang="el-GR" sz="2000" b="1" dirty="0" smtClean="0">
                <a:solidFill>
                  <a:srgbClr val="FF0000"/>
                </a:solidFill>
              </a:rPr>
              <a:t>παραμένει αναντικατάστατη </a:t>
            </a:r>
            <a:r>
              <a:rPr lang="el-GR" sz="2000" dirty="0" smtClean="0"/>
              <a:t>στην περιπέτεια της μάθησης, </a:t>
            </a:r>
          </a:p>
          <a:p>
            <a:pPr algn="ctr"/>
            <a:r>
              <a:rPr lang="el-GR" sz="2000" dirty="0" smtClean="0"/>
              <a:t>καθώς δυνητικώς </a:t>
            </a:r>
            <a:r>
              <a:rPr lang="en-US" sz="2000" dirty="0" smtClean="0"/>
              <a:t> </a:t>
            </a:r>
            <a:r>
              <a:rPr lang="el-GR" sz="2000" dirty="0" smtClean="0">
                <a:solidFill>
                  <a:srgbClr val="FF0000"/>
                </a:solidFill>
              </a:rPr>
              <a:t>ενθαρρύνει αποφασιστικά </a:t>
            </a:r>
          </a:p>
          <a:p>
            <a:pPr algn="ctr"/>
            <a:r>
              <a:rPr lang="el-GR" sz="2000" dirty="0" smtClean="0">
                <a:solidFill>
                  <a:srgbClr val="FF0000"/>
                </a:solidFill>
              </a:rPr>
              <a:t>την </a:t>
            </a:r>
            <a:r>
              <a:rPr lang="el-GR" sz="2000" b="1" u="sng" dirty="0" smtClean="0">
                <a:solidFill>
                  <a:srgbClr val="FF0000"/>
                </a:solidFill>
                <a:effectLst>
                  <a:outerShdw blurRad="38100" dist="38100" dir="2700000" algn="tl">
                    <a:srgbClr val="000000">
                      <a:alpha val="43137"/>
                    </a:srgbClr>
                  </a:outerShdw>
                </a:effectLst>
              </a:rPr>
              <a:t>έφεση</a:t>
            </a:r>
            <a:r>
              <a:rPr lang="el-GR" sz="2000" dirty="0" smtClean="0">
                <a:solidFill>
                  <a:srgbClr val="FF0000"/>
                </a:solidFill>
              </a:rPr>
              <a:t> </a:t>
            </a:r>
            <a:r>
              <a:rPr lang="el-GR" sz="2000" b="1" u="sng" dirty="0" smtClean="0">
                <a:solidFill>
                  <a:srgbClr val="FF0000"/>
                </a:solidFill>
              </a:rPr>
              <a:t>για τη γνώση </a:t>
            </a:r>
            <a:r>
              <a:rPr lang="el-GR" sz="2000" dirty="0" smtClean="0">
                <a:solidFill>
                  <a:srgbClr val="FF0000"/>
                </a:solidFill>
              </a:rPr>
              <a:t>και συνιστά πηγή </a:t>
            </a:r>
            <a:r>
              <a:rPr lang="el-GR" sz="2000" b="1" u="sng" dirty="0" smtClean="0">
                <a:solidFill>
                  <a:srgbClr val="FF0000"/>
                </a:solidFill>
                <a:effectLst>
                  <a:outerShdw blurRad="38100" dist="38100" dir="2700000" algn="tl">
                    <a:srgbClr val="000000">
                      <a:alpha val="43137"/>
                    </a:srgbClr>
                  </a:outerShdw>
                </a:effectLst>
              </a:rPr>
              <a:t>έμπνευσης</a:t>
            </a:r>
            <a:r>
              <a:rPr lang="el-GR" sz="2000" b="1" u="sng" dirty="0" smtClean="0">
                <a:solidFill>
                  <a:srgbClr val="FF0000"/>
                </a:solidFill>
              </a:rPr>
              <a:t> για δημιουργία</a:t>
            </a:r>
            <a:r>
              <a:rPr lang="el-GR" sz="2000" dirty="0" smtClean="0"/>
              <a:t>.</a:t>
            </a:r>
            <a:endParaRPr lang="el-GR" sz="2000" spc="600" dirty="0"/>
          </a:p>
        </p:txBody>
      </p:sp>
      <p:pic>
        <p:nvPicPr>
          <p:cNvPr id="229378" name="Picture 2" descr="C:\Users\αγαπουλακι\Desktop\ΑΝΤΡΕΑΣ\TEACHING PAINTINGS\the-underground-school-1885.jpg"/>
          <p:cNvPicPr>
            <a:picLocks noChangeAspect="1" noChangeArrowheads="1"/>
          </p:cNvPicPr>
          <p:nvPr/>
        </p:nvPicPr>
        <p:blipFill>
          <a:blip r:embed="rId2" cstate="print"/>
          <a:srcRect/>
          <a:stretch>
            <a:fillRect/>
          </a:stretch>
        </p:blipFill>
        <p:spPr bwMode="auto">
          <a:xfrm>
            <a:off x="2214546" y="142852"/>
            <a:ext cx="4857783" cy="3643338"/>
          </a:xfrm>
          <a:prstGeom prst="rect">
            <a:avLst/>
          </a:prstGeom>
          <a:noFill/>
        </p:spPr>
      </p:pic>
    </p:spTree>
    <p:extLst>
      <p:ext uri="{BB962C8B-B14F-4D97-AF65-F5344CB8AC3E}">
        <p14:creationId xmlns:p14="http://schemas.microsoft.com/office/powerpoint/2010/main" val="299912867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725602"/>
          </a:xfrm>
        </p:spPr>
        <p:txBody>
          <a:bodyPr>
            <a:normAutofit fontScale="90000"/>
          </a:bodyPr>
          <a:lstStyle/>
          <a:p>
            <a:r>
              <a:rPr lang="el-GR" sz="3600" dirty="0" smtClean="0"/>
              <a:t>Η διδασκαλία  θα είναι πιο </a:t>
            </a:r>
            <a:r>
              <a:rPr lang="el-GR" sz="3600" dirty="0" smtClean="0">
                <a:solidFill>
                  <a:srgbClr val="FF0000"/>
                </a:solidFill>
              </a:rPr>
              <a:t>πετυχημένη,</a:t>
            </a:r>
            <a:r>
              <a:rPr lang="el-GR" sz="3600" dirty="0" smtClean="0"/>
              <a:t> </a:t>
            </a:r>
            <a:br>
              <a:rPr lang="el-GR" sz="3600" dirty="0" smtClean="0"/>
            </a:br>
            <a:r>
              <a:rPr lang="el-GR" sz="3600" dirty="0" smtClean="0"/>
              <a:t> εάν ο </a:t>
            </a:r>
            <a:r>
              <a:rPr lang="el-GR" sz="3600" b="1" dirty="0" smtClean="0">
                <a:solidFill>
                  <a:srgbClr val="FF0000"/>
                </a:solidFill>
              </a:rPr>
              <a:t>δάσκαλος</a:t>
            </a:r>
            <a:r>
              <a:rPr lang="el-GR" sz="3600" dirty="0" smtClean="0">
                <a:solidFill>
                  <a:srgbClr val="FF0000"/>
                </a:solidFill>
              </a:rPr>
              <a:t>:</a:t>
            </a:r>
            <a:r>
              <a:rPr lang="el-GR" dirty="0" smtClean="0"/>
              <a:t/>
            </a:r>
            <a:br>
              <a:rPr lang="el-GR" dirty="0" smtClean="0"/>
            </a:br>
            <a:endParaRPr lang="el-GR" dirty="0"/>
          </a:p>
        </p:txBody>
      </p:sp>
      <p:sp>
        <p:nvSpPr>
          <p:cNvPr id="3" name="Content Placeholder 2"/>
          <p:cNvSpPr>
            <a:spLocks noGrp="1"/>
          </p:cNvSpPr>
          <p:nvPr>
            <p:ph idx="1"/>
          </p:nvPr>
        </p:nvSpPr>
        <p:spPr>
          <a:xfrm>
            <a:off x="0" y="1714488"/>
            <a:ext cx="9144000" cy="5143512"/>
          </a:xfrm>
        </p:spPr>
        <p:txBody>
          <a:bodyPr>
            <a:noAutofit/>
          </a:bodyPr>
          <a:lstStyle/>
          <a:p>
            <a:r>
              <a:rPr lang="el-GR" sz="2000" dirty="0" smtClean="0"/>
              <a:t>είναι </a:t>
            </a:r>
            <a:r>
              <a:rPr lang="el-GR" sz="2000" dirty="0" smtClean="0">
                <a:solidFill>
                  <a:srgbClr val="FF0000"/>
                </a:solidFill>
                <a:effectLst>
                  <a:outerShdw blurRad="38100" dist="38100" dir="2700000" algn="tl">
                    <a:srgbClr val="000000">
                      <a:alpha val="43137"/>
                    </a:srgbClr>
                  </a:outerShdw>
                </a:effectLst>
              </a:rPr>
              <a:t>ενθουσιώδης</a:t>
            </a:r>
          </a:p>
          <a:p>
            <a:r>
              <a:rPr lang="el-GR" sz="2000" dirty="0" smtClean="0"/>
              <a:t>έχει </a:t>
            </a:r>
            <a:r>
              <a:rPr lang="el-GR" sz="2000" dirty="0" smtClean="0">
                <a:solidFill>
                  <a:srgbClr val="FF0000"/>
                </a:solidFill>
                <a:effectLst>
                  <a:outerShdw blurRad="38100" dist="38100" dir="2700000" algn="tl">
                    <a:srgbClr val="000000">
                      <a:alpha val="43137"/>
                    </a:srgbClr>
                  </a:outerShdw>
                </a:effectLst>
              </a:rPr>
              <a:t>οργανώσει καλά </a:t>
            </a:r>
            <a:r>
              <a:rPr lang="el-GR" sz="2000" dirty="0" smtClean="0"/>
              <a:t>το μάθημα </a:t>
            </a:r>
          </a:p>
          <a:p>
            <a:r>
              <a:rPr lang="el-GR" sz="2000" dirty="0" smtClean="0"/>
              <a:t>έχει  </a:t>
            </a:r>
            <a:r>
              <a:rPr lang="el-GR" sz="2000" dirty="0" smtClean="0">
                <a:solidFill>
                  <a:srgbClr val="FF0000"/>
                </a:solidFill>
              </a:rPr>
              <a:t>συναίσθηση</a:t>
            </a:r>
            <a:r>
              <a:rPr lang="el-GR" sz="2000" dirty="0" smtClean="0"/>
              <a:t> του γνωστικού αντικειμένου και μπορεί να το </a:t>
            </a:r>
            <a:r>
              <a:rPr lang="el-GR" sz="2000" dirty="0" smtClean="0">
                <a:solidFill>
                  <a:srgbClr val="FF0000"/>
                </a:solidFill>
              </a:rPr>
              <a:t>σ υ λ λ α μ β ά ν ε ι  ορθά, ανάλογα με το μαθησιακό επίπεδο </a:t>
            </a:r>
            <a:r>
              <a:rPr lang="el-GR" sz="2000" dirty="0" smtClean="0"/>
              <a:t>των εκπαιδευομένων</a:t>
            </a:r>
          </a:p>
          <a:p>
            <a:r>
              <a:rPr lang="el-GR" sz="2000" dirty="0" smtClean="0"/>
              <a:t> είναι ικανός να </a:t>
            </a:r>
            <a:r>
              <a:rPr lang="el-GR" sz="2000" dirty="0" smtClean="0">
                <a:solidFill>
                  <a:srgbClr val="FF0000"/>
                </a:solidFill>
              </a:rPr>
              <a:t>δημιουργεί </a:t>
            </a:r>
            <a:r>
              <a:rPr lang="el-GR" sz="2000" b="1" u="sng" dirty="0" smtClean="0">
                <a:solidFill>
                  <a:srgbClr val="FF0000"/>
                </a:solidFill>
              </a:rPr>
              <a:t>ενεργό μαθησιακό περιβάλλον</a:t>
            </a:r>
            <a:r>
              <a:rPr lang="el-GR" sz="2000" dirty="0" smtClean="0">
                <a:solidFill>
                  <a:srgbClr val="FF0000"/>
                </a:solidFill>
              </a:rPr>
              <a:t> </a:t>
            </a:r>
            <a:r>
              <a:rPr lang="el-GR" sz="2000" dirty="0" smtClean="0"/>
              <a:t>στην τάξη του</a:t>
            </a:r>
          </a:p>
          <a:p>
            <a:r>
              <a:rPr lang="el-GR" sz="2000" dirty="0" smtClean="0"/>
              <a:t> μπορεί να </a:t>
            </a:r>
            <a:r>
              <a:rPr lang="el-GR" sz="2000" dirty="0" smtClean="0">
                <a:solidFill>
                  <a:srgbClr val="FF0000"/>
                </a:solidFill>
              </a:rPr>
              <a:t>αντιλαμβάνεται και να </a:t>
            </a:r>
            <a:r>
              <a:rPr lang="el-GR" sz="2000" b="1" dirty="0" smtClean="0">
                <a:solidFill>
                  <a:srgbClr val="FF0000"/>
                </a:solidFill>
              </a:rPr>
              <a:t>συμμερίζεται</a:t>
            </a:r>
            <a:r>
              <a:rPr lang="el-GR" sz="2000" dirty="0" smtClean="0">
                <a:solidFill>
                  <a:srgbClr val="FF0000"/>
                </a:solidFill>
              </a:rPr>
              <a:t> τα συναισθήματα </a:t>
            </a:r>
            <a:r>
              <a:rPr lang="el-GR" sz="2000" dirty="0" smtClean="0"/>
              <a:t>των μαθητευόμενων </a:t>
            </a:r>
          </a:p>
          <a:p>
            <a:r>
              <a:rPr lang="el-GR" sz="2000" dirty="0" smtClean="0"/>
              <a:t>αντιλαμβάνεται το </a:t>
            </a:r>
            <a:r>
              <a:rPr lang="el-GR" sz="2000" dirty="0" smtClean="0">
                <a:solidFill>
                  <a:srgbClr val="FF0000"/>
                </a:solidFill>
              </a:rPr>
              <a:t>πώς μαθαίνουν </a:t>
            </a:r>
            <a:r>
              <a:rPr lang="el-GR" sz="2000" dirty="0" smtClean="0"/>
              <a:t>οι άνθρωποι, σύμφωνα με τις </a:t>
            </a:r>
            <a:r>
              <a:rPr lang="el-GR" sz="2000" dirty="0" smtClean="0">
                <a:solidFill>
                  <a:srgbClr val="FF0000"/>
                </a:solidFill>
              </a:rPr>
              <a:t>σύγχρονες</a:t>
            </a:r>
            <a:r>
              <a:rPr lang="el-GR" sz="2000" dirty="0" smtClean="0"/>
              <a:t> τάσεις διδασκαλίας </a:t>
            </a:r>
          </a:p>
          <a:p>
            <a:r>
              <a:rPr lang="el-GR" sz="2000" dirty="0" smtClean="0"/>
              <a:t>διαθέτει ή προσπαθεί να αποκτήσει </a:t>
            </a:r>
            <a:r>
              <a:rPr lang="el-GR" sz="2000" dirty="0" smtClean="0">
                <a:solidFill>
                  <a:srgbClr val="FF0000"/>
                </a:solidFill>
              </a:rPr>
              <a:t>δεξιότητες </a:t>
            </a:r>
            <a:r>
              <a:rPr lang="el-GR" sz="2000" dirty="0" smtClean="0"/>
              <a:t>στη διδασκαλία και στη </a:t>
            </a:r>
            <a:r>
              <a:rPr lang="el-GR" sz="2000" dirty="0" smtClean="0">
                <a:solidFill>
                  <a:srgbClr val="FF0000"/>
                </a:solidFill>
              </a:rPr>
              <a:t>διαχείριση της μάθησης</a:t>
            </a:r>
          </a:p>
          <a:p>
            <a:r>
              <a:rPr lang="el-GR" sz="2000" dirty="0" smtClean="0"/>
              <a:t> βρίσκεται σε </a:t>
            </a:r>
            <a:r>
              <a:rPr lang="el-GR" sz="2000" dirty="0" smtClean="0">
                <a:solidFill>
                  <a:srgbClr val="FF0000"/>
                </a:solidFill>
              </a:rPr>
              <a:t>εγρήγορση</a:t>
            </a:r>
            <a:r>
              <a:rPr lang="el-GR" sz="2000" dirty="0" smtClean="0"/>
              <a:t> και έχει </a:t>
            </a:r>
            <a:r>
              <a:rPr lang="el-GR" sz="2000" dirty="0" smtClean="0">
                <a:solidFill>
                  <a:srgbClr val="FF0000"/>
                </a:solidFill>
              </a:rPr>
              <a:t>συνεχή επαφή </a:t>
            </a:r>
            <a:r>
              <a:rPr lang="el-GR" sz="2000" dirty="0" smtClean="0"/>
              <a:t>με τα τεκταινόμενα στην αίθουσα </a:t>
            </a:r>
          </a:p>
          <a:p>
            <a:r>
              <a:rPr lang="el-GR" sz="2000" dirty="0" smtClean="0"/>
              <a:t>υιοθετεί </a:t>
            </a:r>
            <a:r>
              <a:rPr lang="el-GR" sz="2000" dirty="0" smtClean="0">
                <a:solidFill>
                  <a:srgbClr val="FF0000"/>
                </a:solidFill>
              </a:rPr>
              <a:t>το κατάλληλο </a:t>
            </a:r>
            <a:r>
              <a:rPr lang="el-GR" sz="2000" dirty="0" smtClean="0"/>
              <a:t>ανά περίσταση </a:t>
            </a:r>
            <a:r>
              <a:rPr lang="el-GR" sz="2000" dirty="0" smtClean="0">
                <a:solidFill>
                  <a:srgbClr val="FF0000"/>
                </a:solidFill>
              </a:rPr>
              <a:t>διδακτικό ύφος </a:t>
            </a:r>
          </a:p>
          <a:p>
            <a:r>
              <a:rPr lang="el-GR" sz="2000" dirty="0" smtClean="0"/>
              <a:t>βοηθά τους μαθητές να  αποκτούν </a:t>
            </a:r>
            <a:r>
              <a:rPr lang="el-GR" sz="2000" dirty="0" smtClean="0">
                <a:solidFill>
                  <a:srgbClr val="FF0000"/>
                </a:solidFill>
              </a:rPr>
              <a:t>αίσθημα κυριότητας </a:t>
            </a:r>
            <a:r>
              <a:rPr lang="el-GR" sz="2000" dirty="0" smtClean="0"/>
              <a:t>για ό,τι έμαθαν.</a:t>
            </a:r>
            <a:r>
              <a:rPr lang="el-GR" sz="2400" dirty="0" smtClean="0"/>
              <a:t/>
            </a:r>
            <a:br>
              <a:rPr lang="el-GR" sz="2400" dirty="0" smtClean="0"/>
            </a:br>
            <a:r>
              <a:rPr lang="el-GR" sz="2400" dirty="0" smtClean="0"/>
              <a:t/>
            </a:r>
            <a:br>
              <a:rPr lang="el-GR" sz="2400" dirty="0" smtClean="0"/>
            </a:br>
            <a:r>
              <a:rPr lang="el-GR" sz="2400" dirty="0" smtClean="0"/>
              <a:t/>
            </a:r>
            <a:br>
              <a:rPr lang="el-GR" sz="2400" dirty="0" smtClean="0"/>
            </a:br>
            <a:r>
              <a:rPr lang="el-GR" sz="2400" dirty="0" smtClean="0"/>
              <a:t/>
            </a:r>
            <a:br>
              <a:rPr lang="el-GR" sz="2400" dirty="0" smtClean="0"/>
            </a:br>
            <a:r>
              <a:rPr lang="el-GR" sz="2400" dirty="0" smtClean="0"/>
              <a:t/>
            </a:r>
            <a:br>
              <a:rPr lang="el-GR" sz="2400" dirty="0" smtClean="0"/>
            </a:br>
            <a:r>
              <a:rPr lang="el-GR" sz="2400" dirty="0" smtClean="0"/>
              <a:t/>
            </a:r>
            <a:br>
              <a:rPr lang="el-GR" sz="2400" dirty="0" smtClean="0"/>
            </a:br>
            <a:r>
              <a:rPr lang="el-GR" sz="2000" dirty="0" smtClean="0"/>
              <a:t/>
            </a:r>
            <a:br>
              <a:rPr lang="el-GR" sz="2000" dirty="0" smtClean="0"/>
            </a:br>
            <a:r>
              <a:rPr lang="el-GR" sz="2000" dirty="0" smtClean="0"/>
              <a:t/>
            </a:r>
            <a:br>
              <a:rPr lang="el-GR" sz="2000" dirty="0" smtClean="0"/>
            </a:br>
            <a:endParaRPr lang="el-GR" sz="2000" dirty="0" smtClean="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476672"/>
            <a:ext cx="9144000" cy="2304256"/>
          </a:xfrm>
        </p:spPr>
        <p:txBody>
          <a:bodyPr>
            <a:normAutofit fontScale="90000"/>
          </a:bodyPr>
          <a:lstStyle/>
          <a:p>
            <a:r>
              <a:rPr lang="el-GR" sz="4800" dirty="0" smtClean="0"/>
              <a:t>Πώς εξηγείς </a:t>
            </a:r>
            <a:br>
              <a:rPr lang="el-GR" sz="4800" dirty="0" smtClean="0"/>
            </a:br>
            <a:r>
              <a:rPr lang="el-GR" sz="4800" dirty="0" smtClean="0"/>
              <a:t>το ότι αυτοί οι φοιτητές φαίνονται τόσο </a:t>
            </a:r>
            <a:br>
              <a:rPr lang="el-GR" sz="4800" dirty="0" smtClean="0"/>
            </a:br>
            <a:r>
              <a:rPr lang="el-GR" sz="4800" dirty="0" smtClean="0"/>
              <a:t>απρόθυμοι, αδιάφοροι, </a:t>
            </a:r>
            <a:br>
              <a:rPr lang="el-GR" sz="4800" dirty="0" smtClean="0"/>
            </a:br>
            <a:r>
              <a:rPr lang="el-GR" sz="4800" dirty="0" smtClean="0"/>
              <a:t>σκυθρωποί και αποκαρδιωμένοι;</a:t>
            </a:r>
            <a:br>
              <a:rPr lang="el-GR" sz="4800" dirty="0" smtClean="0"/>
            </a:br>
            <a:endParaRPr lang="el-GR" dirty="0"/>
          </a:p>
        </p:txBody>
      </p:sp>
      <p:pic>
        <p:nvPicPr>
          <p:cNvPr id="1026" name="Picture 2" descr="E:\HIPON\ΕΝΗΜΕΡΩΤΙΚΟ ΥΛΙΚΟ ΠΡΟΓΡΑΜΜΑΤΟΣ HIPON\HIPON IMPACT\TEACHING PAINTINGS\girl-student-1880.jpg!HD.jpg"/>
          <p:cNvPicPr>
            <a:picLocks noChangeAspect="1" noChangeArrowheads="1"/>
          </p:cNvPicPr>
          <p:nvPr/>
        </p:nvPicPr>
        <p:blipFill>
          <a:blip r:embed="rId2" cstate="print"/>
          <a:srcRect/>
          <a:stretch>
            <a:fillRect/>
          </a:stretch>
        </p:blipFill>
        <p:spPr bwMode="auto">
          <a:xfrm>
            <a:off x="0" y="2780928"/>
            <a:ext cx="2068790" cy="3672408"/>
          </a:xfrm>
          <a:prstGeom prst="rect">
            <a:avLst/>
          </a:prstGeom>
          <a:noFill/>
        </p:spPr>
      </p:pic>
      <p:pic>
        <p:nvPicPr>
          <p:cNvPr id="1027" name="Picture 3" descr="E:\HIPON\ΕΝΗΜΕΡΩΤΙΚΟ ΥΛΙΚΟ ΠΡΟΓΡΑΜΜΑΤΟΣ HIPON\HIPON IMPACT\TEACHING PAINTINGS\the-student-1881.jpg!HD.jpg"/>
          <p:cNvPicPr>
            <a:picLocks noChangeAspect="1" noChangeArrowheads="1"/>
          </p:cNvPicPr>
          <p:nvPr/>
        </p:nvPicPr>
        <p:blipFill>
          <a:blip r:embed="rId3" cstate="print"/>
          <a:srcRect/>
          <a:stretch>
            <a:fillRect/>
          </a:stretch>
        </p:blipFill>
        <p:spPr bwMode="auto">
          <a:xfrm>
            <a:off x="2195736" y="2780928"/>
            <a:ext cx="2230988" cy="3672408"/>
          </a:xfrm>
          <a:prstGeom prst="rect">
            <a:avLst/>
          </a:prstGeom>
          <a:noFill/>
        </p:spPr>
      </p:pic>
      <p:pic>
        <p:nvPicPr>
          <p:cNvPr id="1028" name="Picture 4" descr="E:\HIPON\ΕΝΗΜΕΡΩΤΙΚΟ ΥΛΙΚΟ ΠΡΟΓΡΑΜΜΑΤΟΣ HIPON\HIPON IMPACT\TEACHING PAINTINGS\the-student-1903.jpg!HD.jpg"/>
          <p:cNvPicPr>
            <a:picLocks noChangeAspect="1" noChangeArrowheads="1"/>
          </p:cNvPicPr>
          <p:nvPr/>
        </p:nvPicPr>
        <p:blipFill>
          <a:blip r:embed="rId4" cstate="print"/>
          <a:srcRect/>
          <a:stretch>
            <a:fillRect/>
          </a:stretch>
        </p:blipFill>
        <p:spPr bwMode="auto">
          <a:xfrm>
            <a:off x="4499992" y="2780928"/>
            <a:ext cx="2160240" cy="3672408"/>
          </a:xfrm>
          <a:prstGeom prst="rect">
            <a:avLst/>
          </a:prstGeom>
          <a:noFill/>
        </p:spPr>
      </p:pic>
      <p:pic>
        <p:nvPicPr>
          <p:cNvPr id="1029" name="Picture 5" descr="E:\HIPON\ΕΝΗΜΕΡΩΤΙΚΟ ΥΛΙΚΟ ΠΡΟΓΡΑΜΜΑΤΟΣ HIPON\HIPON IMPACT\TEACHING PAINTINGS\the-student-self-portrait.jpg!HD.jpg"/>
          <p:cNvPicPr>
            <a:picLocks noChangeAspect="1" noChangeArrowheads="1"/>
          </p:cNvPicPr>
          <p:nvPr/>
        </p:nvPicPr>
        <p:blipFill>
          <a:blip r:embed="rId5" cstate="print"/>
          <a:srcRect/>
          <a:stretch>
            <a:fillRect/>
          </a:stretch>
        </p:blipFill>
        <p:spPr bwMode="auto">
          <a:xfrm>
            <a:off x="6772236" y="2780928"/>
            <a:ext cx="2371764" cy="3672408"/>
          </a:xfrm>
          <a:prstGeom prst="rect">
            <a:avLst/>
          </a:prstGeom>
          <a:noFill/>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κειμένου"/>
          <p:cNvSpPr>
            <a:spLocks noGrp="1"/>
          </p:cNvSpPr>
          <p:nvPr>
            <p:ph type="body" sz="half" idx="2"/>
          </p:nvPr>
        </p:nvSpPr>
        <p:spPr>
          <a:xfrm>
            <a:off x="-108520" y="0"/>
            <a:ext cx="5400600" cy="6858000"/>
          </a:xfrm>
        </p:spPr>
        <p:txBody>
          <a:bodyPr>
            <a:noAutofit/>
          </a:bodyPr>
          <a:lstStyle/>
          <a:p>
            <a:pPr algn="ctr"/>
            <a:r>
              <a:rPr lang="el-GR" sz="1600" dirty="0" smtClean="0"/>
              <a:t>-Απροθυμία του δασκάλου να </a:t>
            </a:r>
            <a:r>
              <a:rPr lang="el-GR" sz="1600" b="1" dirty="0" smtClean="0"/>
              <a:t>μοιράζεται</a:t>
            </a:r>
            <a:r>
              <a:rPr lang="el-GR" sz="1600" dirty="0" smtClean="0"/>
              <a:t> γνώσεις </a:t>
            </a:r>
          </a:p>
          <a:p>
            <a:pPr algn="ctr"/>
            <a:r>
              <a:rPr lang="el-GR" sz="1600" dirty="0" smtClean="0"/>
              <a:t>(ή, στην πραγματικότητα, και οτιδήποτε άλλο…)</a:t>
            </a:r>
          </a:p>
          <a:p>
            <a:pPr algn="ctr"/>
            <a:r>
              <a:rPr lang="el-GR" sz="1600" b="1" dirty="0" smtClean="0"/>
              <a:t>-Άφθονη</a:t>
            </a:r>
            <a:r>
              <a:rPr lang="el-GR" sz="1600" dirty="0" smtClean="0"/>
              <a:t>  θ ε ω ρ η τ ι κ ο λ ο γ ί α : </a:t>
            </a:r>
          </a:p>
          <a:p>
            <a:pPr algn="ctr"/>
            <a:r>
              <a:rPr lang="el-GR" sz="1600" dirty="0" smtClean="0"/>
              <a:t>α π ο κ λ ε ι σ τ ι κ ή  εκμάθηση  </a:t>
            </a:r>
            <a:r>
              <a:rPr lang="el-GR" sz="1600" i="1" dirty="0" smtClean="0"/>
              <a:t>πληροφοριών </a:t>
            </a:r>
          </a:p>
          <a:p>
            <a:pPr algn="ctr"/>
            <a:r>
              <a:rPr lang="el-GR" sz="1600" dirty="0" smtClean="0"/>
              <a:t>μέσω μελέτης και  προβληματισμού </a:t>
            </a:r>
          </a:p>
          <a:p>
            <a:pPr algn="ctr"/>
            <a:r>
              <a:rPr lang="el-GR" sz="1600" dirty="0" smtClean="0"/>
              <a:t>βάσει </a:t>
            </a:r>
            <a:r>
              <a:rPr lang="el-GR" sz="1600" i="1" dirty="0" smtClean="0"/>
              <a:t>αφηρημένων </a:t>
            </a:r>
            <a:r>
              <a:rPr lang="el-GR" sz="1600" dirty="0" smtClean="0"/>
              <a:t>εννοιών.</a:t>
            </a:r>
          </a:p>
          <a:p>
            <a:pPr algn="ctr"/>
            <a:r>
              <a:rPr lang="el-GR" sz="1600" dirty="0" smtClean="0"/>
              <a:t>-Αίσθημα  απλής, </a:t>
            </a:r>
            <a:r>
              <a:rPr lang="el-GR" sz="1600" dirty="0" smtClean="0">
                <a:effectLst>
                  <a:outerShdw blurRad="38100" dist="38100" dir="2700000" algn="tl">
                    <a:srgbClr val="000000">
                      <a:alpha val="43137"/>
                    </a:srgbClr>
                  </a:outerShdw>
                </a:effectLst>
              </a:rPr>
              <a:t>τυπικής  διεκπεραίωσης </a:t>
            </a:r>
          </a:p>
          <a:p>
            <a:pPr algn="ctr"/>
            <a:r>
              <a:rPr lang="el-GR" sz="1600" dirty="0" smtClean="0"/>
              <a:t>του διδακτικού έργου.</a:t>
            </a:r>
            <a:br>
              <a:rPr lang="el-GR" sz="1600" dirty="0" smtClean="0"/>
            </a:br>
            <a:r>
              <a:rPr lang="el-GR" sz="1600" dirty="0" smtClean="0"/>
              <a:t>-Ν ω θ ρ ό τ η τ α  και  ε φ η σ υ χ α σ μ ό ς. </a:t>
            </a:r>
          </a:p>
          <a:p>
            <a:pPr algn="ctr"/>
            <a:r>
              <a:rPr lang="el-GR" sz="1600" dirty="0" smtClean="0">
                <a:effectLst>
                  <a:outerShdw blurRad="38100" dist="38100" dir="2700000" algn="tl">
                    <a:srgbClr val="000000">
                      <a:alpha val="43137"/>
                    </a:srgbClr>
                  </a:outerShdw>
                </a:effectLst>
              </a:rPr>
              <a:t>-Απώλεια</a:t>
            </a:r>
            <a:r>
              <a:rPr lang="el-GR" sz="1600" dirty="0" smtClean="0"/>
              <a:t>  ενδιαφέροντος, έμπνευσης, δημιουργικού ταλέντου, δ ι ά θ ε σ η ς  ε π ι κ ο ι ν ω ν ί α ς.</a:t>
            </a:r>
            <a:br>
              <a:rPr lang="el-GR" sz="1600" dirty="0" smtClean="0"/>
            </a:br>
            <a:r>
              <a:rPr lang="el-GR" sz="1600" dirty="0" smtClean="0"/>
              <a:t>-Δάσκαλοι</a:t>
            </a:r>
            <a:r>
              <a:rPr lang="en-US" sz="1600" dirty="0" smtClean="0"/>
              <a:t> </a:t>
            </a:r>
            <a:r>
              <a:rPr lang="el-GR" sz="1600" dirty="0" smtClean="0">
                <a:effectLst>
                  <a:outerShdw blurRad="38100" dist="38100" dir="2700000" algn="tl">
                    <a:srgbClr val="000000">
                      <a:alpha val="43137"/>
                    </a:srgbClr>
                  </a:outerShdw>
                </a:effectLst>
              </a:rPr>
              <a:t>απρόσιτοι, υπερόπτες, </a:t>
            </a:r>
            <a:r>
              <a:rPr lang="el-GR" sz="1600" dirty="0" err="1" smtClean="0">
                <a:effectLst>
                  <a:outerShdw blurRad="38100" dist="38100" dir="2700000" algn="tl">
                    <a:srgbClr val="000000">
                      <a:alpha val="43137"/>
                    </a:srgbClr>
                  </a:outerShdw>
                </a:effectLst>
              </a:rPr>
              <a:t>μεγαλομανείς,ναρκισσιστές</a:t>
            </a:r>
            <a:r>
              <a:rPr lang="el-GR" sz="1600" dirty="0" smtClean="0">
                <a:effectLst>
                  <a:outerShdw blurRad="38100" dist="38100" dir="2700000" algn="tl">
                    <a:srgbClr val="000000">
                      <a:alpha val="43137"/>
                    </a:srgbClr>
                  </a:outerShdw>
                </a:effectLst>
              </a:rPr>
              <a:t> </a:t>
            </a:r>
            <a:r>
              <a:rPr lang="el-GR" sz="1600" dirty="0" smtClean="0"/>
              <a:t>(τα τελευταία, εμφανή σε ευτυχώς λιγοστούς</a:t>
            </a:r>
            <a:r>
              <a:rPr lang="en-US" sz="1600" dirty="0"/>
              <a:t> </a:t>
            </a:r>
            <a:r>
              <a:rPr lang="en-US" sz="1600" dirty="0" smtClean="0"/>
              <a:t>–</a:t>
            </a:r>
            <a:r>
              <a:rPr lang="el-GR" sz="1600" dirty="0" smtClean="0"/>
              <a:t>θέλω να πιστεύω- ακαδημαϊκούς </a:t>
            </a:r>
            <a:r>
              <a:rPr lang="el-GR" sz="1600" dirty="0" err="1" smtClean="0"/>
              <a:t>δασκάλους),</a:t>
            </a:r>
            <a:r>
              <a:rPr lang="el-GR" sz="1600" i="1" dirty="0" err="1" smtClean="0"/>
              <a:t>χ</a:t>
            </a:r>
            <a:r>
              <a:rPr lang="el-GR" sz="1600" i="1" dirty="0" smtClean="0"/>
              <a:t> ω ρ ί ς </a:t>
            </a:r>
            <a:r>
              <a:rPr lang="el-GR" sz="1600" dirty="0" smtClean="0"/>
              <a:t>μεταδοτικότητα και χωρίς μετάδοση της έφεσης για μάθηση.</a:t>
            </a:r>
          </a:p>
          <a:p>
            <a:pPr algn="ctr">
              <a:buFontTx/>
              <a:buChar char="-"/>
            </a:pPr>
            <a:r>
              <a:rPr lang="el-GR" sz="1600" dirty="0" smtClean="0"/>
              <a:t>Α π ρ ο θ υ μ ί α  εφαρμογής καινοτόμων μεθόδων.</a:t>
            </a:r>
            <a:br>
              <a:rPr lang="el-GR" sz="1600" dirty="0" smtClean="0"/>
            </a:br>
            <a:r>
              <a:rPr lang="el-GR" sz="1600" dirty="0" smtClean="0"/>
              <a:t>- Το  μ ο ν α δ ι κ ό  κίνητρο για κάθε εκπαιδευτικό εγχείρημα είναι η </a:t>
            </a:r>
            <a:r>
              <a:rPr lang="el-GR" sz="1600" dirty="0" smtClean="0">
                <a:effectLst>
                  <a:outerShdw blurRad="38100" dist="38100" dir="2700000" algn="tl">
                    <a:srgbClr val="000000">
                      <a:alpha val="43137"/>
                    </a:srgbClr>
                  </a:outerShdw>
                </a:effectLst>
              </a:rPr>
              <a:t>ανταποδοτικότητα</a:t>
            </a:r>
            <a:r>
              <a:rPr lang="el-GR" sz="1600" dirty="0" smtClean="0"/>
              <a:t>,</a:t>
            </a:r>
          </a:p>
          <a:p>
            <a:pPr algn="ctr"/>
            <a:r>
              <a:rPr lang="el-GR" sz="1600" dirty="0" smtClean="0"/>
              <a:t> που αποτυπώνεται  </a:t>
            </a:r>
            <a:r>
              <a:rPr lang="el-GR" sz="1600" dirty="0" smtClean="0">
                <a:effectLst>
                  <a:outerShdw blurRad="38100" dist="38100" dir="2700000" algn="tl">
                    <a:srgbClr val="000000">
                      <a:alpha val="43137"/>
                    </a:srgbClr>
                  </a:outerShdw>
                </a:effectLst>
              </a:rPr>
              <a:t>αποκλειστικά</a:t>
            </a:r>
            <a:r>
              <a:rPr lang="el-GR" sz="1600" dirty="0" smtClean="0"/>
              <a:t>  σε οικονομικά μεγέθη.</a:t>
            </a:r>
          </a:p>
          <a:p>
            <a:pPr algn="ctr">
              <a:buFontTx/>
              <a:buChar char="-"/>
            </a:pPr>
            <a:r>
              <a:rPr lang="el-GR" sz="1600" dirty="0" smtClean="0"/>
              <a:t>Παρατεταμένη περίοδος έκπτωσης των ανθρωπιστικών αξιών, με  παραγκώνιση   κάθε  π ν ε υ μ α τ ι κ ό τ η τ α ς  στη ζωή. Από κοινωνιολογική άποψη: γενική κοινωνική και ατομική τάση προς τη συσσώρευση υλικών αγαθών (αποθέωση του καταναλωτισμού, ανούσιες ανέσεις,</a:t>
            </a:r>
          </a:p>
          <a:p>
            <a:pPr algn="ctr"/>
            <a:r>
              <a:rPr lang="el-GR" sz="1600" dirty="0" smtClean="0"/>
              <a:t>εμμονή στην πολυτελή διαβίωση).</a:t>
            </a:r>
          </a:p>
        </p:txBody>
      </p:sp>
      <p:pic>
        <p:nvPicPr>
          <p:cNvPr id="2050" name="Picture 2" descr="E:\HIPON\ΕΝΗΜΕΡΩΤΙΚΟ ΥΛΙΚΟ ΠΡΟΓΡΑΜΜΑΤΟΣ HIPON\HIPON IMPACT\TEACHING PAINTINGS\teacher-1882.jpg!HD.jpg"/>
          <p:cNvPicPr>
            <a:picLocks noGrp="1" noChangeAspect="1" noChangeArrowheads="1"/>
          </p:cNvPicPr>
          <p:nvPr>
            <p:ph idx="1"/>
          </p:nvPr>
        </p:nvPicPr>
        <p:blipFill>
          <a:blip r:embed="rId3" cstate="print"/>
          <a:srcRect/>
          <a:stretch>
            <a:fillRect/>
          </a:stretch>
        </p:blipFill>
        <p:spPr bwMode="auto">
          <a:xfrm>
            <a:off x="5131728" y="1500174"/>
            <a:ext cx="3797990" cy="4547649"/>
          </a:xfrm>
          <a:prstGeom prst="rect">
            <a:avLst/>
          </a:prstGeom>
          <a:noFill/>
        </p:spPr>
      </p:pic>
      <p:sp>
        <p:nvSpPr>
          <p:cNvPr id="5" name="1 - Τίτλος"/>
          <p:cNvSpPr>
            <a:spLocks noGrp="1"/>
          </p:cNvSpPr>
          <p:nvPr>
            <p:ph type="title"/>
          </p:nvPr>
        </p:nvSpPr>
        <p:spPr>
          <a:xfrm>
            <a:off x="7072330" y="1785926"/>
            <a:ext cx="1857388" cy="1500198"/>
          </a:xfrm>
        </p:spPr>
        <p:txBody>
          <a:bodyPr>
            <a:normAutofit fontScale="90000"/>
          </a:bodyPr>
          <a:lstStyle/>
          <a:p>
            <a:pPr algn="ctr"/>
            <a:r>
              <a:rPr lang="el-GR" sz="1800" dirty="0" smtClean="0">
                <a:solidFill>
                  <a:schemeClr val="accent5">
                    <a:lumMod val="60000"/>
                    <a:lumOff val="40000"/>
                  </a:schemeClr>
                </a:solidFill>
              </a:rPr>
              <a:t>Διαβάστε απ’ τα βιβλία σας, μελετήστε την ύλη και κατανοήστε την!</a:t>
            </a:r>
            <a:r>
              <a:rPr lang="en-US" sz="1800" dirty="0" smtClean="0">
                <a:solidFill>
                  <a:schemeClr val="accent5">
                    <a:lumMod val="60000"/>
                    <a:lumOff val="40000"/>
                  </a:schemeClr>
                </a:solidFill>
              </a:rPr>
              <a:t>;</a:t>
            </a:r>
            <a:r>
              <a:rPr lang="el-GR" sz="1800" dirty="0" smtClean="0">
                <a:solidFill>
                  <a:schemeClr val="accent5">
                    <a:lumMod val="60000"/>
                    <a:lumOff val="40000"/>
                  </a:schemeClr>
                </a:solidFill>
              </a:rPr>
              <a:t/>
            </a:r>
            <a:br>
              <a:rPr lang="el-GR" sz="1800" dirty="0" smtClean="0">
                <a:solidFill>
                  <a:schemeClr val="accent5">
                    <a:lumMod val="60000"/>
                    <a:lumOff val="40000"/>
                  </a:schemeClr>
                </a:solidFill>
              </a:rPr>
            </a:br>
            <a:endParaRPr lang="el-GR" sz="1800" dirty="0">
              <a:solidFill>
                <a:schemeClr val="accent5">
                  <a:lumMod val="60000"/>
                  <a:lumOff val="40000"/>
                </a:schemeClr>
              </a:solidFill>
            </a:endParaRPr>
          </a:p>
        </p:txBody>
      </p:sp>
      <p:sp>
        <p:nvSpPr>
          <p:cNvPr id="6" name="Rectangle 5"/>
          <p:cNvSpPr/>
          <p:nvPr/>
        </p:nvSpPr>
        <p:spPr>
          <a:xfrm>
            <a:off x="4929190" y="357166"/>
            <a:ext cx="4214810" cy="830997"/>
          </a:xfrm>
          <a:prstGeom prst="rect">
            <a:avLst/>
          </a:prstGeom>
        </p:spPr>
        <p:txBody>
          <a:bodyPr wrap="square">
            <a:spAutoFit/>
          </a:bodyPr>
          <a:lstStyle/>
          <a:p>
            <a:pPr algn="ctr"/>
            <a:r>
              <a:rPr lang="el-GR" sz="2400" b="1" dirty="0" smtClean="0"/>
              <a:t>Ασφαλώς, ο δάσκαλός τους κάπως ευθύνεται γι’ αυτό.</a:t>
            </a:r>
            <a:endParaRPr lang="en-US" sz="2400"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500"/>
                                        <p:tgtEl>
                                          <p:spTgt spid="4">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500"/>
                                        <p:tgtEl>
                                          <p:spTgt spid="4">
                                            <p:txEl>
                                              <p:pRg st="3" end="3"/>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fade">
                                      <p:cBhvr>
                                        <p:cTn id="30" dur="500"/>
                                        <p:tgtEl>
                                          <p:spTgt spid="4">
                                            <p:txEl>
                                              <p:pRg st="5" end="5"/>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Effect transition="in" filter="fade">
                                      <p:cBhvr>
                                        <p:cTn id="33" dur="500"/>
                                        <p:tgtEl>
                                          <p:spTgt spid="4">
                                            <p:txEl>
                                              <p:pRg st="6" end="6"/>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4">
                                            <p:txEl>
                                              <p:pRg st="7" end="7"/>
                                            </p:txEl>
                                          </p:spTgt>
                                        </p:tgtEl>
                                        <p:attrNameLst>
                                          <p:attrName>style.visibility</p:attrName>
                                        </p:attrNameLst>
                                      </p:cBhvr>
                                      <p:to>
                                        <p:strVal val="visible"/>
                                      </p:to>
                                    </p:set>
                                    <p:animEffect transition="in" filter="fade">
                                      <p:cBhvr>
                                        <p:cTn id="36" dur="500"/>
                                        <p:tgtEl>
                                          <p:spTgt spid="4">
                                            <p:txEl>
                                              <p:pRg st="7" end="7"/>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animEffect transition="in" filter="fade">
                                      <p:cBhvr>
                                        <p:cTn id="39" dur="500"/>
                                        <p:tgtEl>
                                          <p:spTgt spid="4">
                                            <p:txEl>
                                              <p:pRg st="8" end="8"/>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4">
                                            <p:txEl>
                                              <p:pRg st="9" end="9"/>
                                            </p:txEl>
                                          </p:spTgt>
                                        </p:tgtEl>
                                        <p:attrNameLst>
                                          <p:attrName>style.visibility</p:attrName>
                                        </p:attrNameLst>
                                      </p:cBhvr>
                                      <p:to>
                                        <p:strVal val="visible"/>
                                      </p:to>
                                    </p:set>
                                    <p:animEffect transition="in" filter="fade">
                                      <p:cBhvr>
                                        <p:cTn id="42" dur="500"/>
                                        <p:tgtEl>
                                          <p:spTgt spid="4">
                                            <p:txEl>
                                              <p:pRg st="9" end="9"/>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4">
                                            <p:txEl>
                                              <p:pRg st="10" end="10"/>
                                            </p:txEl>
                                          </p:spTgt>
                                        </p:tgtEl>
                                        <p:attrNameLst>
                                          <p:attrName>style.visibility</p:attrName>
                                        </p:attrNameLst>
                                      </p:cBhvr>
                                      <p:to>
                                        <p:strVal val="visible"/>
                                      </p:to>
                                    </p:set>
                                    <p:animEffect transition="in" filter="fade">
                                      <p:cBhvr>
                                        <p:cTn id="45" dur="500"/>
                                        <p:tgtEl>
                                          <p:spTgt spid="4">
                                            <p:txEl>
                                              <p:pRg st="10" end="10"/>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4">
                                            <p:txEl>
                                              <p:pRg st="11" end="11"/>
                                            </p:txEl>
                                          </p:spTgt>
                                        </p:tgtEl>
                                        <p:attrNameLst>
                                          <p:attrName>style.visibility</p:attrName>
                                        </p:attrNameLst>
                                      </p:cBhvr>
                                      <p:to>
                                        <p:strVal val="visible"/>
                                      </p:to>
                                    </p:set>
                                    <p:animEffect transition="in" filter="fade">
                                      <p:cBhvr>
                                        <p:cTn id="48" dur="500"/>
                                        <p:tgtEl>
                                          <p:spTgt spid="4">
                                            <p:txEl>
                                              <p:pRg st="11" end="11"/>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4">
                                            <p:txEl>
                                              <p:pRg st="12" end="12"/>
                                            </p:txEl>
                                          </p:spTgt>
                                        </p:tgtEl>
                                        <p:attrNameLst>
                                          <p:attrName>style.visibility</p:attrName>
                                        </p:attrNameLst>
                                      </p:cBhvr>
                                      <p:to>
                                        <p:strVal val="visible"/>
                                      </p:to>
                                    </p:set>
                                    <p:animEffect transition="in" filter="fade">
                                      <p:cBhvr>
                                        <p:cTn id="51"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αγαπουλακι\Desktop\Picture1.jpg"/>
          <p:cNvPicPr>
            <a:picLocks noChangeAspect="1" noChangeArrowheads="1"/>
          </p:cNvPicPr>
          <p:nvPr/>
        </p:nvPicPr>
        <p:blipFill>
          <a:blip r:embed="rId2" cstate="print"/>
          <a:srcRect/>
          <a:stretch>
            <a:fillRect/>
          </a:stretch>
        </p:blipFill>
        <p:spPr bwMode="auto">
          <a:xfrm>
            <a:off x="5715008" y="214290"/>
            <a:ext cx="2457449" cy="2554967"/>
          </a:xfrm>
          <a:prstGeom prst="rect">
            <a:avLst/>
          </a:prstGeom>
          <a:noFill/>
        </p:spPr>
      </p:pic>
      <p:sp>
        <p:nvSpPr>
          <p:cNvPr id="5" name="Rectangle 4"/>
          <p:cNvSpPr/>
          <p:nvPr/>
        </p:nvSpPr>
        <p:spPr>
          <a:xfrm>
            <a:off x="5143504" y="2714620"/>
            <a:ext cx="4000496" cy="461665"/>
          </a:xfrm>
          <a:prstGeom prst="rect">
            <a:avLst/>
          </a:prstGeom>
        </p:spPr>
        <p:txBody>
          <a:bodyPr wrap="square">
            <a:spAutoFit/>
          </a:bodyPr>
          <a:lstStyle/>
          <a:p>
            <a:pPr algn="ctr"/>
            <a:r>
              <a:rPr lang="en-US" sz="1200" dirty="0" smtClean="0"/>
              <a:t>R</a:t>
            </a:r>
            <a:r>
              <a:rPr lang="el-GR" sz="1200" dirty="0" smtClean="0"/>
              <a:t>. </a:t>
            </a:r>
            <a:r>
              <a:rPr lang="en-US" sz="1200" dirty="0" smtClean="0"/>
              <a:t>Pope</a:t>
            </a:r>
            <a:r>
              <a:rPr lang="el-GR" sz="1200" dirty="0" smtClean="0"/>
              <a:t>:</a:t>
            </a:r>
          </a:p>
          <a:p>
            <a:pPr algn="ctr"/>
            <a:r>
              <a:rPr lang="el-GR" sz="1200" dirty="0" smtClean="0"/>
              <a:t> Αναγγέλλεται στον κ. </a:t>
            </a:r>
            <a:r>
              <a:rPr lang="en-US" sz="1200" dirty="0" smtClean="0"/>
              <a:t>S</a:t>
            </a:r>
            <a:r>
              <a:rPr lang="el-GR" sz="1200" dirty="0" smtClean="0"/>
              <a:t> ότι πρόκειται να  πεθάνει</a:t>
            </a:r>
            <a:r>
              <a:rPr lang="en-GB" sz="1200" dirty="0" smtClean="0">
                <a:latin typeface="Times New Roman" pitchFamily="18" charset="0"/>
                <a:cs typeface="Times New Roman" pitchFamily="18" charset="0"/>
              </a:rPr>
              <a:t>, 1989</a:t>
            </a:r>
            <a:endParaRPr lang="el-GR" sz="1200" dirty="0">
              <a:latin typeface="Times New Roman" pitchFamily="18" charset="0"/>
              <a:cs typeface="Times New Roman" pitchFamily="18" charset="0"/>
            </a:endParaRPr>
          </a:p>
        </p:txBody>
      </p:sp>
      <p:sp>
        <p:nvSpPr>
          <p:cNvPr id="6" name="Rectangle 5"/>
          <p:cNvSpPr/>
          <p:nvPr/>
        </p:nvSpPr>
        <p:spPr>
          <a:xfrm>
            <a:off x="0" y="142852"/>
            <a:ext cx="5004048" cy="6740307"/>
          </a:xfrm>
          <a:prstGeom prst="rect">
            <a:avLst/>
          </a:prstGeom>
        </p:spPr>
        <p:txBody>
          <a:bodyPr wrap="square">
            <a:spAutoFit/>
          </a:bodyPr>
          <a:lstStyle/>
          <a:p>
            <a:pPr algn="just"/>
            <a:r>
              <a:rPr lang="el-GR" b="1" dirty="0" smtClean="0"/>
              <a:t>Οι παθολογοανατόμοι </a:t>
            </a:r>
            <a:r>
              <a:rPr lang="el-GR" dirty="0" smtClean="0"/>
              <a:t>θα πρέπει να είναι διαθέσιμοι</a:t>
            </a:r>
            <a:r>
              <a:rPr lang="el-GR" b="1" dirty="0" smtClean="0"/>
              <a:t> να συζητούν τα αποτελέσματα των εξετάσεων τους με τους ασθενείς, οι οποίοι θα έχουν έτσι τη δυνατότητα να εκφράζουν τις ανησυχίες τους</a:t>
            </a:r>
            <a:r>
              <a:rPr lang="el-GR" dirty="0" smtClean="0"/>
              <a:t>. Το δυσκολότερο μέρος αυτής της διεργασίας είναι να καθοριστεί </a:t>
            </a:r>
            <a:r>
              <a:rPr lang="el-GR" i="1" dirty="0" smtClean="0"/>
              <a:t>πού θα τίθεται το </a:t>
            </a:r>
            <a:r>
              <a:rPr lang="el-GR" i="1" dirty="0" smtClean="0">
                <a:effectLst>
                  <a:outerShdw blurRad="38100" dist="38100" dir="2700000" algn="tl">
                    <a:srgbClr val="000000">
                      <a:alpha val="43137"/>
                    </a:srgbClr>
                  </a:outerShdw>
                </a:effectLst>
              </a:rPr>
              <a:t>όριο</a:t>
            </a:r>
            <a:r>
              <a:rPr lang="el-GR" dirty="0" smtClean="0"/>
              <a:t> μεταξύ της εξήγησης των επιστημονικών  όρων των ιατρικών τους εκθέσεων και της παροχής κλινικής συμβουλής, η οποία είναι προφανώς σκοπιμότερο να δίνεται και να εξηγείται από τον </a:t>
            </a:r>
            <a:r>
              <a:rPr lang="el-GR" dirty="0" smtClean="0">
                <a:effectLst>
                  <a:outerShdw blurRad="38100" dist="38100" dir="2700000" algn="tl">
                    <a:srgbClr val="000000">
                      <a:alpha val="43137"/>
                    </a:srgbClr>
                  </a:outerShdw>
                </a:effectLst>
              </a:rPr>
              <a:t>κλινικό ιατρό</a:t>
            </a:r>
            <a:r>
              <a:rPr lang="el-GR" dirty="0" smtClean="0"/>
              <a:t>, συνηθέστερα από τον ογκολόγο/ χειρουργό.  Ο παθολογοανατόμος, όπως εξάλλου ο κάθε ιατρός, θα πρέπει να διαθέτει </a:t>
            </a:r>
            <a:r>
              <a:rPr lang="el-GR" b="1" u="sng" dirty="0" smtClean="0"/>
              <a:t>κατανόηση</a:t>
            </a:r>
            <a:r>
              <a:rPr lang="el-GR" b="1" dirty="0" smtClean="0"/>
              <a:t> και  </a:t>
            </a:r>
            <a:r>
              <a:rPr lang="el-GR" b="1" u="sng" spc="600" dirty="0" err="1" smtClean="0"/>
              <a:t>ενσυναίσθηση</a:t>
            </a:r>
            <a:r>
              <a:rPr lang="el-GR" b="1" spc="600" dirty="0" smtClean="0"/>
              <a:t>, </a:t>
            </a:r>
            <a:r>
              <a:rPr lang="el-GR" b="1" u="sng" spc="300" dirty="0" smtClean="0"/>
              <a:t>ήτοι    επέκταση </a:t>
            </a:r>
            <a:r>
              <a:rPr lang="el-GR" b="1" u="sng" spc="300" dirty="0"/>
              <a:t>της </a:t>
            </a:r>
            <a:r>
              <a:rPr lang="el-GR" b="1" u="sng" spc="300" dirty="0" smtClean="0"/>
              <a:t>αίσθησής του, </a:t>
            </a:r>
            <a:r>
              <a:rPr lang="el-GR" b="1" u="sng" spc="300" dirty="0"/>
              <a:t>πέρα από τον εαυτό </a:t>
            </a:r>
            <a:r>
              <a:rPr lang="el-GR" b="1" u="sng" spc="300" dirty="0" smtClean="0"/>
              <a:t>του</a:t>
            </a:r>
            <a:r>
              <a:rPr lang="el-GR" spc="300" dirty="0" smtClean="0"/>
              <a:t>,</a:t>
            </a:r>
            <a:r>
              <a:rPr lang="el-GR" b="1" spc="300" dirty="0" smtClean="0"/>
              <a:t> </a:t>
            </a:r>
            <a:r>
              <a:rPr lang="el-GR" b="1" dirty="0" smtClean="0"/>
              <a:t>για την κατάσταση του ασθενούς</a:t>
            </a:r>
            <a:r>
              <a:rPr lang="el-GR" dirty="0" smtClean="0"/>
              <a:t>, να είναι </a:t>
            </a:r>
            <a:r>
              <a:rPr lang="el-GR" b="1" u="sng" dirty="0" smtClean="0"/>
              <a:t>προσεκτικός</a:t>
            </a:r>
            <a:r>
              <a:rPr lang="el-GR" b="1" dirty="0" smtClean="0"/>
              <a:t> στον τρόπο που τον </a:t>
            </a:r>
            <a:r>
              <a:rPr lang="el-GR" b="1" u="sng" spc="300" dirty="0" smtClean="0"/>
              <a:t>ακούει</a:t>
            </a:r>
            <a:r>
              <a:rPr lang="el-GR" b="1" dirty="0" smtClean="0"/>
              <a:t> και στον τρόπο  που του </a:t>
            </a:r>
            <a:r>
              <a:rPr lang="el-GR" b="1" u="sng" dirty="0" smtClean="0"/>
              <a:t>μιλάει,</a:t>
            </a:r>
            <a:r>
              <a:rPr lang="el-GR" b="1" dirty="0" smtClean="0"/>
              <a:t> χρησιμοποιώντας την </a:t>
            </a:r>
            <a:r>
              <a:rPr lang="el-GR" b="1" u="sng" dirty="0" smtClean="0"/>
              <a:t>κατάλληλη γλώσσα </a:t>
            </a:r>
            <a:r>
              <a:rPr lang="el-GR" dirty="0" smtClean="0"/>
              <a:t>(αφού έχει αξιολογήσει το επίπεδο  επικοινωνίας του ασθενούς), </a:t>
            </a:r>
            <a:r>
              <a:rPr lang="el-GR" b="1" dirty="0" smtClean="0"/>
              <a:t>θα πρέπει να είναι </a:t>
            </a:r>
            <a:r>
              <a:rPr lang="el-GR" b="1" u="sng" dirty="0" smtClean="0"/>
              <a:t>ειλικρινής</a:t>
            </a:r>
            <a:r>
              <a:rPr lang="el-GR" b="1" dirty="0" smtClean="0"/>
              <a:t> για την ερμηνεία των ευρημάτων του και βέβαιος ότι οι όποιες </a:t>
            </a:r>
            <a:r>
              <a:rPr lang="el-GR" b="1" u="sng" dirty="0" smtClean="0"/>
              <a:t>θεραπευτικές συμβουλές</a:t>
            </a:r>
            <a:r>
              <a:rPr lang="el-GR" b="1" dirty="0" smtClean="0"/>
              <a:t> πιθανώς δώσει,  είναι </a:t>
            </a:r>
            <a:r>
              <a:rPr lang="el-GR" b="1" i="1" u="sng" dirty="0" smtClean="0"/>
              <a:t>πράγματι</a:t>
            </a:r>
            <a:r>
              <a:rPr lang="el-GR" b="1" dirty="0" smtClean="0"/>
              <a:t> οι κατάλληλες</a:t>
            </a:r>
            <a:r>
              <a:rPr lang="el-GR" dirty="0" smtClean="0"/>
              <a:t>.</a:t>
            </a:r>
            <a:endParaRPr lang="el-GR" dirty="0"/>
          </a:p>
        </p:txBody>
      </p:sp>
      <p:sp>
        <p:nvSpPr>
          <p:cNvPr id="16385" name="Rectangle 1"/>
          <p:cNvSpPr>
            <a:spLocks noChangeArrowheads="1"/>
          </p:cNvSpPr>
          <p:nvPr/>
        </p:nvSpPr>
        <p:spPr bwMode="auto">
          <a:xfrm>
            <a:off x="4929190" y="3143248"/>
            <a:ext cx="4214810" cy="38570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Εκτός από τα </a:t>
            </a:r>
            <a:r>
              <a:rPr kumimoji="0" lang="el-GR" sz="20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νοητικά και συναισθηματικά οφέλη</a:t>
            </a:r>
            <a:r>
              <a:rPr kumimoji="0" lang="el-G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που μπορεί να προκύψουν αθροιστικά </a:t>
            </a:r>
            <a:r>
              <a:rPr kumimoji="0" lang="el-GR" sz="20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στους ασθενείς</a:t>
            </a:r>
            <a:r>
              <a:rPr kumimoji="0" lang="el-G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τέτοιες συναντήσεις μπορεί να πλησιάσουν τους </a:t>
            </a:r>
            <a:r>
              <a:rPr kumimoji="0" lang="el-GR" sz="2000" b="0"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παθολογοανατόμους</a:t>
            </a:r>
            <a:r>
              <a:rPr kumimoji="0" lang="el-G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περισσότερο στην </a:t>
            </a:r>
            <a:r>
              <a:rPr kumimoji="0" lang="el-GR" sz="20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πηγή</a:t>
            </a:r>
            <a:r>
              <a:rPr kumimoji="0" lang="el-G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της καθημερινής τους εργασίας, δηλαδή στους ασθενείς, καθώς η χορήγηση βοήθειας σε αυτούς  μπορεί να αποκτήσει </a:t>
            </a:r>
            <a:r>
              <a:rPr lang="el-GR" sz="2000" dirty="0" smtClean="0">
                <a:latin typeface="Calibri" pitchFamily="34" charset="0"/>
                <a:ea typeface="Calibri" pitchFamily="34" charset="0"/>
                <a:cs typeface="Times New Roman" pitchFamily="18" charset="0"/>
              </a:rPr>
              <a:t>απτό</a:t>
            </a:r>
            <a:r>
              <a:rPr kumimoji="0" lang="el-G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περιεχόμενο, όταν έχουν τον ίδιο τον ασθενή δίπλα στο μικροσκόπιό τους.</a:t>
            </a:r>
            <a:endParaRPr kumimoji="0" lang="el-GR"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xEl>
                                              <p:pRg st="0" end="0"/>
                                            </p:txEl>
                                          </p:spTgt>
                                        </p:tgtEl>
                                      </p:cBhvr>
                                    </p:animEffect>
                                    <p:set>
                                      <p:cBhvr>
                                        <p:cTn id="12" dur="1" fill="hold">
                                          <p:stCondLst>
                                            <p:cond delay="499"/>
                                          </p:stCondLst>
                                        </p:cTn>
                                        <p:tgtEl>
                                          <p:spTgt spid="6">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385">
                                            <p:txEl>
                                              <p:pRg st="0" end="0"/>
                                            </p:txEl>
                                          </p:spTgt>
                                        </p:tgtEl>
                                        <p:attrNameLst>
                                          <p:attrName>style.visibility</p:attrName>
                                        </p:attrNameLst>
                                      </p:cBhvr>
                                      <p:to>
                                        <p:strVal val="visible"/>
                                      </p:to>
                                    </p:set>
                                    <p:animEffect transition="in" filter="fade">
                                      <p:cBhvr>
                                        <p:cTn id="17" dur="500"/>
                                        <p:tgtEl>
                                          <p:spTgt spid="163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8652"/>
            <a:ext cx="4857752" cy="1714512"/>
          </a:xfrm>
        </p:spPr>
        <p:txBody>
          <a:bodyPr>
            <a:noAutofit/>
          </a:bodyPr>
          <a:lstStyle/>
          <a:p>
            <a:pPr algn="ctr"/>
            <a:r>
              <a:rPr lang="el-GR" sz="2400" dirty="0" smtClean="0"/>
              <a:t>Η </a:t>
            </a:r>
            <a:r>
              <a:rPr lang="el-GR" sz="2400" dirty="0" smtClean="0">
                <a:solidFill>
                  <a:srgbClr val="FF0000"/>
                </a:solidFill>
              </a:rPr>
              <a:t>διδακτική λειτουργία</a:t>
            </a:r>
            <a:r>
              <a:rPr lang="el-GR" sz="2400" dirty="0" smtClean="0"/>
              <a:t>  αποτελεί  μια </a:t>
            </a:r>
            <a:r>
              <a:rPr lang="el-GR" sz="2400" dirty="0" smtClean="0">
                <a:solidFill>
                  <a:srgbClr val="FF0000"/>
                </a:solidFill>
              </a:rPr>
              <a:t>διεργασία  </a:t>
            </a:r>
            <a:r>
              <a:rPr lang="el-GR" sz="2400" spc="600" dirty="0" smtClean="0">
                <a:solidFill>
                  <a:srgbClr val="FF0000"/>
                </a:solidFill>
              </a:rPr>
              <a:t>μοιράσματος</a:t>
            </a:r>
            <a:r>
              <a:rPr lang="el-GR" sz="2400" dirty="0" smtClean="0">
                <a:solidFill>
                  <a:srgbClr val="FF0000"/>
                </a:solidFill>
              </a:rPr>
              <a:t>.</a:t>
            </a:r>
            <a:r>
              <a:rPr lang="el-GR" sz="2400" dirty="0" smtClean="0"/>
              <a:t/>
            </a:r>
            <a:br>
              <a:rPr lang="el-GR" sz="2400" dirty="0" smtClean="0"/>
            </a:br>
            <a:endParaRPr lang="el-GR" sz="2400" dirty="0">
              <a:solidFill>
                <a:srgbClr val="FF0000"/>
              </a:solidFill>
            </a:endParaRPr>
          </a:p>
        </p:txBody>
      </p:sp>
      <p:sp>
        <p:nvSpPr>
          <p:cNvPr id="4" name="Text Placeholder 3"/>
          <p:cNvSpPr>
            <a:spLocks noGrp="1"/>
          </p:cNvSpPr>
          <p:nvPr>
            <p:ph type="body" sz="half" idx="2"/>
          </p:nvPr>
        </p:nvSpPr>
        <p:spPr>
          <a:xfrm>
            <a:off x="0" y="764704"/>
            <a:ext cx="4714876" cy="2664296"/>
          </a:xfrm>
        </p:spPr>
        <p:txBody>
          <a:bodyPr>
            <a:noAutofit/>
          </a:bodyPr>
          <a:lstStyle/>
          <a:p>
            <a:pPr algn="ctr"/>
            <a:r>
              <a:rPr lang="el-GR" sz="1800" dirty="0" smtClean="0"/>
              <a:t>Στην πραγματικότητα,τι μπορεί ένας δάσκαλος να </a:t>
            </a:r>
            <a:r>
              <a:rPr lang="el-GR" sz="1800" b="1" dirty="0" smtClean="0">
                <a:solidFill>
                  <a:srgbClr val="FF0000"/>
                </a:solidFill>
              </a:rPr>
              <a:t>μοιραστεί</a:t>
            </a:r>
            <a:r>
              <a:rPr lang="el-GR" sz="1800" b="1" dirty="0" smtClean="0"/>
              <a:t> </a:t>
            </a:r>
            <a:r>
              <a:rPr lang="el-GR" sz="1800" dirty="0" smtClean="0"/>
              <a:t> με τους μαθητές του;</a:t>
            </a:r>
          </a:p>
          <a:p>
            <a:pPr algn="ctr"/>
            <a:r>
              <a:rPr lang="el-GR" sz="1800" dirty="0" smtClean="0"/>
              <a:t>Το  </a:t>
            </a:r>
            <a:r>
              <a:rPr lang="el-GR" sz="1800" b="1" dirty="0" smtClean="0"/>
              <a:t>πάθος για τη γνώση</a:t>
            </a:r>
            <a:r>
              <a:rPr lang="el-GR" sz="1800" dirty="0" smtClean="0"/>
              <a:t/>
            </a:r>
            <a:br>
              <a:rPr lang="el-GR" sz="1800" dirty="0" smtClean="0"/>
            </a:br>
            <a:r>
              <a:rPr lang="el-GR" sz="1800" dirty="0" smtClean="0"/>
              <a:t>Το  </a:t>
            </a:r>
            <a:r>
              <a:rPr lang="el-GR" sz="1800" b="1" dirty="0" smtClean="0"/>
              <a:t>θετικό</a:t>
            </a:r>
            <a:r>
              <a:rPr lang="el-GR" sz="1800" dirty="0" smtClean="0"/>
              <a:t>  </a:t>
            </a:r>
            <a:r>
              <a:rPr lang="el-GR" sz="1800" dirty="0" smtClean="0">
                <a:effectLst>
                  <a:outerShdw blurRad="38100" dist="38100" dir="2700000" algn="tl">
                    <a:srgbClr val="000000">
                      <a:alpha val="43137"/>
                    </a:srgbClr>
                  </a:outerShdw>
                </a:effectLst>
              </a:rPr>
              <a:t>τρόπο σκέψης</a:t>
            </a:r>
            <a:endParaRPr lang="el-GR" sz="1800" dirty="0" smtClean="0"/>
          </a:p>
          <a:p>
            <a:pPr algn="ctr"/>
            <a:r>
              <a:rPr lang="el-GR" sz="1800" dirty="0" smtClean="0"/>
              <a:t>Τον  </a:t>
            </a:r>
            <a:r>
              <a:rPr lang="el-GR" sz="1800" dirty="0" smtClean="0">
                <a:effectLst>
                  <a:outerShdw blurRad="38100" dist="38100" dir="2700000" algn="tl">
                    <a:srgbClr val="000000">
                      <a:alpha val="43137"/>
                    </a:srgbClr>
                  </a:outerShdw>
                </a:effectLst>
              </a:rPr>
              <a:t>ενθουσιασμό</a:t>
            </a:r>
            <a:r>
              <a:rPr lang="el-GR" sz="1800" dirty="0" smtClean="0"/>
              <a:t>  </a:t>
            </a:r>
          </a:p>
          <a:p>
            <a:pPr algn="ctr"/>
            <a:r>
              <a:rPr lang="el-GR" sz="1800" dirty="0" smtClean="0"/>
              <a:t>για   </a:t>
            </a:r>
            <a:r>
              <a:rPr lang="el-GR" sz="1800" dirty="0" smtClean="0">
                <a:effectLst>
                  <a:outerShdw blurRad="38100" dist="38100" dir="2700000" algn="tl">
                    <a:srgbClr val="000000">
                      <a:alpha val="43137"/>
                    </a:srgbClr>
                  </a:outerShdw>
                </a:effectLst>
              </a:rPr>
              <a:t>δ η μ ι ο υ ρ γ ι κ ή  ε ν α σ χ ό λ η σ η</a:t>
            </a:r>
            <a:endParaRPr lang="el-GR" sz="1800" dirty="0" smtClean="0"/>
          </a:p>
          <a:p>
            <a:pPr algn="ctr"/>
            <a:r>
              <a:rPr lang="el-GR" sz="1800" dirty="0" smtClean="0"/>
              <a:t>Τη  </a:t>
            </a:r>
            <a:r>
              <a:rPr lang="el-GR" sz="1800" dirty="0" smtClean="0">
                <a:effectLst>
                  <a:outerShdw blurRad="38100" dist="38100" dir="2700000" algn="tl">
                    <a:srgbClr val="000000">
                      <a:alpha val="43137"/>
                    </a:srgbClr>
                  </a:outerShdw>
                </a:effectLst>
              </a:rPr>
              <a:t>διάθεση</a:t>
            </a:r>
            <a:r>
              <a:rPr lang="el-GR" sz="1800" dirty="0" smtClean="0"/>
              <a:t>  για  </a:t>
            </a:r>
            <a:r>
              <a:rPr lang="el-GR" sz="1800" b="1" dirty="0" smtClean="0"/>
              <a:t>ε π ι κ ο ι ν ω ν ί α </a:t>
            </a:r>
          </a:p>
          <a:p>
            <a:pPr algn="ctr"/>
            <a:r>
              <a:rPr lang="el-GR" sz="1800" dirty="0" smtClean="0"/>
              <a:t> και  </a:t>
            </a:r>
            <a:r>
              <a:rPr lang="el-GR" sz="1800" b="1" dirty="0" smtClean="0"/>
              <a:t>π ρ ο σ φ ο ρ ά</a:t>
            </a:r>
          </a:p>
        </p:txBody>
      </p:sp>
      <p:pic>
        <p:nvPicPr>
          <p:cNvPr id="3074" name="Picture 2" descr="C:\Users\αγαπουλακι\Desktop\ΑΝΤΡΕΑΣ\TEACHING PAINTINGS\teacher-s-birthday-1.jpg"/>
          <p:cNvPicPr>
            <a:picLocks noGrp="1" noChangeAspect="1" noChangeArrowheads="1"/>
          </p:cNvPicPr>
          <p:nvPr>
            <p:ph idx="1"/>
          </p:nvPr>
        </p:nvPicPr>
        <p:blipFill>
          <a:blip r:embed="rId2" cstate="print"/>
          <a:srcRect/>
          <a:stretch>
            <a:fillRect/>
          </a:stretch>
        </p:blipFill>
        <p:spPr bwMode="auto">
          <a:xfrm>
            <a:off x="357158" y="3500438"/>
            <a:ext cx="4071966" cy="3143272"/>
          </a:xfrm>
          <a:prstGeom prst="rect">
            <a:avLst/>
          </a:prstGeom>
          <a:noFill/>
        </p:spPr>
      </p:pic>
      <p:pic>
        <p:nvPicPr>
          <p:cNvPr id="3075" name="Picture 3" descr="C:\Users\αγαπουλακι\Desktop\ΑΝΤΡΕΑΣ\TEACHING PAINTINGS\teacher-s-birthday.jpg"/>
          <p:cNvPicPr>
            <a:picLocks noChangeAspect="1" noChangeArrowheads="1"/>
          </p:cNvPicPr>
          <p:nvPr/>
        </p:nvPicPr>
        <p:blipFill>
          <a:blip r:embed="rId3" cstate="print"/>
          <a:srcRect/>
          <a:stretch>
            <a:fillRect/>
          </a:stretch>
        </p:blipFill>
        <p:spPr bwMode="auto">
          <a:xfrm>
            <a:off x="4714876" y="214289"/>
            <a:ext cx="4071966" cy="3184051"/>
          </a:xfrm>
          <a:prstGeom prst="rect">
            <a:avLst/>
          </a:prstGeom>
          <a:noFill/>
        </p:spPr>
      </p:pic>
      <p:pic>
        <p:nvPicPr>
          <p:cNvPr id="3076" name="Picture 4" descr="C:\Users\αγαπουλακι\Desktop\ΑΝΤΡΕΑΣ\TEACHING PAINTINGS\teacher-visitors.jpg"/>
          <p:cNvPicPr>
            <a:picLocks noChangeAspect="1" noChangeArrowheads="1"/>
          </p:cNvPicPr>
          <p:nvPr/>
        </p:nvPicPr>
        <p:blipFill>
          <a:blip r:embed="rId4" cstate="print"/>
          <a:srcRect/>
          <a:stretch>
            <a:fillRect/>
          </a:stretch>
        </p:blipFill>
        <p:spPr bwMode="auto">
          <a:xfrm>
            <a:off x="4714876" y="3500438"/>
            <a:ext cx="4072255" cy="314327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714876" cy="1268760"/>
          </a:xfrm>
        </p:spPr>
        <p:txBody>
          <a:bodyPr>
            <a:noAutofit/>
          </a:bodyPr>
          <a:lstStyle/>
          <a:p>
            <a:pPr algn="ctr"/>
            <a:r>
              <a:rPr lang="el-GR" sz="1800" dirty="0"/>
              <a:t>Η  απώλεια του ενδιαφέροντος για τη μάθηση είναι ένας βάσιμος </a:t>
            </a:r>
            <a:r>
              <a:rPr lang="el-GR" sz="1800" dirty="0" smtClean="0"/>
              <a:t>λόγος  </a:t>
            </a:r>
            <a:r>
              <a:rPr lang="el-GR" sz="1800" u="sng" dirty="0"/>
              <a:t>διαμαρτυρίας</a:t>
            </a:r>
            <a:r>
              <a:rPr lang="el-GR" sz="1800" dirty="0"/>
              <a:t>  </a:t>
            </a:r>
            <a:r>
              <a:rPr lang="el-GR" sz="1800" dirty="0" smtClean="0"/>
              <a:t/>
            </a:r>
            <a:br>
              <a:rPr lang="el-GR" sz="1800" dirty="0" smtClean="0"/>
            </a:br>
            <a:r>
              <a:rPr lang="el-GR" sz="1800" dirty="0" smtClean="0"/>
              <a:t>με </a:t>
            </a:r>
            <a:r>
              <a:rPr lang="el-GR" sz="1800" dirty="0"/>
              <a:t>στόχο </a:t>
            </a:r>
            <a:r>
              <a:rPr lang="el-GR" sz="1800" dirty="0" smtClean="0"/>
              <a:t>την  </a:t>
            </a:r>
            <a:r>
              <a:rPr lang="el-GR" sz="1800" spc="600" dirty="0">
                <a:effectLst>
                  <a:outerShdw blurRad="38100" dist="38100" dir="2700000" algn="tl">
                    <a:srgbClr val="000000">
                      <a:alpha val="43137"/>
                    </a:srgbClr>
                  </a:outerShdw>
                </a:effectLst>
              </a:rPr>
              <a:t>αναβάθμιση</a:t>
            </a:r>
            <a:r>
              <a:rPr lang="el-GR" sz="1800" dirty="0"/>
              <a:t> </a:t>
            </a:r>
            <a:r>
              <a:rPr lang="el-GR" sz="1800" dirty="0" smtClean="0"/>
              <a:t/>
            </a:r>
            <a:br>
              <a:rPr lang="el-GR" sz="1800" dirty="0" smtClean="0"/>
            </a:br>
            <a:r>
              <a:rPr lang="el-GR" sz="1800" dirty="0" smtClean="0"/>
              <a:t>δασκάλων </a:t>
            </a:r>
            <a:r>
              <a:rPr lang="el-GR" sz="1800" dirty="0"/>
              <a:t>και διδασκαλίας.</a:t>
            </a:r>
          </a:p>
        </p:txBody>
      </p:sp>
      <p:sp>
        <p:nvSpPr>
          <p:cNvPr id="4" name="Text Placeholder 3"/>
          <p:cNvSpPr>
            <a:spLocks noGrp="1"/>
          </p:cNvSpPr>
          <p:nvPr>
            <p:ph type="body" sz="half" idx="2"/>
          </p:nvPr>
        </p:nvSpPr>
        <p:spPr>
          <a:xfrm>
            <a:off x="0" y="1196752"/>
            <a:ext cx="4929190" cy="5661248"/>
          </a:xfrm>
        </p:spPr>
        <p:txBody>
          <a:bodyPr>
            <a:noAutofit/>
          </a:bodyPr>
          <a:lstStyle/>
          <a:p>
            <a:pPr algn="ctr"/>
            <a:r>
              <a:rPr lang="el-GR" spc="600" dirty="0">
                <a:solidFill>
                  <a:srgbClr val="FF0000"/>
                </a:solidFill>
                <a:effectLst>
                  <a:outerShdw blurRad="38100" dist="38100" dir="2700000" algn="tl">
                    <a:srgbClr val="000000">
                      <a:alpha val="43137"/>
                    </a:srgbClr>
                  </a:outerShdw>
                </a:effectLst>
              </a:rPr>
              <a:t>Γιατί  να  </a:t>
            </a:r>
            <a:r>
              <a:rPr lang="el-GR" spc="600" dirty="0" smtClean="0">
                <a:solidFill>
                  <a:srgbClr val="FF0000"/>
                </a:solidFill>
                <a:effectLst>
                  <a:outerShdw blurRad="38100" dist="38100" dir="2700000" algn="tl">
                    <a:srgbClr val="000000">
                      <a:alpha val="43137"/>
                    </a:srgbClr>
                  </a:outerShdw>
                </a:effectLst>
              </a:rPr>
              <a:t>ασχολείται   </a:t>
            </a:r>
            <a:r>
              <a:rPr lang="el-GR" spc="600" dirty="0">
                <a:solidFill>
                  <a:srgbClr val="FF0000"/>
                </a:solidFill>
                <a:effectLst>
                  <a:outerShdw blurRad="38100" dist="38100" dir="2700000" algn="tl">
                    <a:srgbClr val="000000">
                      <a:alpha val="43137"/>
                    </a:srgbClr>
                  </a:outerShdw>
                </a:effectLst>
              </a:rPr>
              <a:t>κανείς</a:t>
            </a:r>
            <a:r>
              <a:rPr lang="el-GR" spc="600" dirty="0" smtClean="0">
                <a:solidFill>
                  <a:srgbClr val="FF0000"/>
                </a:solidFill>
                <a:effectLst>
                  <a:outerShdw blurRad="38100" dist="38100" dir="2700000" algn="tl">
                    <a:srgbClr val="000000">
                      <a:alpha val="43137"/>
                    </a:srgbClr>
                  </a:outerShdw>
                </a:effectLst>
              </a:rPr>
              <a:t>;</a:t>
            </a:r>
          </a:p>
          <a:p>
            <a:pPr algn="ctr"/>
            <a:endParaRPr lang="el-GR" spc="600" dirty="0">
              <a:solidFill>
                <a:srgbClr val="FF0000"/>
              </a:solidFill>
              <a:effectLst>
                <a:outerShdw blurRad="38100" dist="38100" dir="2700000" algn="tl">
                  <a:srgbClr val="000000">
                    <a:alpha val="43137"/>
                  </a:srgbClr>
                </a:outerShdw>
              </a:effectLst>
            </a:endParaRPr>
          </a:p>
          <a:p>
            <a:r>
              <a:rPr lang="el-GR" spc="300" dirty="0" smtClean="0">
                <a:effectLst>
                  <a:outerShdw blurRad="38100" dist="38100" dir="2700000" algn="tl">
                    <a:srgbClr val="000000">
                      <a:alpha val="43137"/>
                    </a:srgbClr>
                  </a:outerShdw>
                </a:effectLst>
              </a:rPr>
              <a:t>Οι </a:t>
            </a:r>
            <a:r>
              <a:rPr lang="el-GR" spc="300" dirty="0">
                <a:effectLst>
                  <a:outerShdw blurRad="38100" dist="38100" dir="2700000" algn="tl">
                    <a:srgbClr val="000000">
                      <a:alpha val="43137"/>
                    </a:srgbClr>
                  </a:outerShdw>
                </a:effectLst>
              </a:rPr>
              <a:t>δάσκαλοι που μπορούν να </a:t>
            </a:r>
            <a:r>
              <a:rPr lang="el-GR" spc="300" dirty="0">
                <a:solidFill>
                  <a:srgbClr val="FF0000"/>
                </a:solidFill>
                <a:effectLst>
                  <a:outerShdw blurRad="38100" dist="38100" dir="2700000" algn="tl">
                    <a:srgbClr val="000000">
                      <a:alpha val="43137"/>
                    </a:srgbClr>
                  </a:outerShdw>
                </a:effectLst>
              </a:rPr>
              <a:t>αλλάξουν τη ζωή </a:t>
            </a:r>
            <a:r>
              <a:rPr lang="el-GR" spc="300" dirty="0" smtClean="0">
                <a:solidFill>
                  <a:srgbClr val="FF0000"/>
                </a:solidFill>
                <a:effectLst>
                  <a:outerShdw blurRad="38100" dist="38100" dir="2700000" algn="tl">
                    <a:srgbClr val="000000">
                      <a:alpha val="43137"/>
                    </a:srgbClr>
                  </a:outerShdw>
                </a:effectLst>
              </a:rPr>
              <a:t>σου,</a:t>
            </a:r>
            <a:r>
              <a:rPr lang="el-GR" spc="300" dirty="0" smtClean="0">
                <a:effectLst>
                  <a:outerShdw blurRad="38100" dist="38100" dir="2700000" algn="tl">
                    <a:srgbClr val="000000">
                      <a:alpha val="43137"/>
                    </a:srgbClr>
                  </a:outerShdw>
                </a:effectLst>
              </a:rPr>
              <a:t> </a:t>
            </a:r>
            <a:r>
              <a:rPr lang="el-GR" spc="300" dirty="0">
                <a:effectLst>
                  <a:outerShdw blurRad="38100" dist="38100" dir="2700000" algn="tl">
                    <a:srgbClr val="000000">
                      <a:alpha val="43137"/>
                    </a:srgbClr>
                  </a:outerShdw>
                </a:effectLst>
              </a:rPr>
              <a:t>είναι </a:t>
            </a:r>
            <a:r>
              <a:rPr lang="el-GR" b="1" u="sng" spc="600" dirty="0" smtClean="0">
                <a:effectLst>
                  <a:outerShdw blurRad="38100" dist="38100" dir="2700000" algn="tl">
                    <a:srgbClr val="000000">
                      <a:alpha val="43137"/>
                    </a:srgbClr>
                  </a:outerShdw>
                </a:effectLst>
              </a:rPr>
              <a:t>υπέρμαχοι </a:t>
            </a:r>
            <a:r>
              <a:rPr lang="el-GR" b="1" u="sng" spc="600" dirty="0">
                <a:effectLst>
                  <a:outerShdw blurRad="38100" dist="38100" dir="2700000" algn="tl">
                    <a:srgbClr val="000000">
                      <a:alpha val="43137"/>
                    </a:srgbClr>
                  </a:outerShdw>
                </a:effectLst>
              </a:rPr>
              <a:t>της </a:t>
            </a:r>
            <a:r>
              <a:rPr lang="el-GR" b="1" u="sng" spc="600" dirty="0" smtClean="0">
                <a:solidFill>
                  <a:srgbClr val="FF0000"/>
                </a:solidFill>
                <a:effectLst>
                  <a:outerShdw blurRad="38100" dist="38100" dir="2700000" algn="tl">
                    <a:srgbClr val="000000">
                      <a:alpha val="43137"/>
                    </a:srgbClr>
                  </a:outerShdw>
                </a:effectLst>
              </a:rPr>
              <a:t>αριστείας</a:t>
            </a:r>
            <a:r>
              <a:rPr lang="el-GR" b="1" u="sng" spc="600" dirty="0" smtClean="0">
                <a:effectLst>
                  <a:outerShdw blurRad="38100" dist="38100" dir="2700000" algn="tl">
                    <a:srgbClr val="000000">
                      <a:alpha val="43137"/>
                    </a:srgbClr>
                  </a:outerShdw>
                </a:effectLst>
              </a:rPr>
              <a:t> με στόχο του αριστούχου κυρίως το κοινό καλό</a:t>
            </a:r>
            <a:r>
              <a:rPr lang="el-GR" spc="300" dirty="0" smtClean="0">
                <a:effectLst>
                  <a:outerShdw blurRad="38100" dist="38100" dir="2700000" algn="tl">
                    <a:srgbClr val="000000">
                      <a:alpha val="43137"/>
                    </a:srgbClr>
                  </a:outerShdw>
                </a:effectLst>
              </a:rPr>
              <a:t> (κι όχι το ατομικό καλό), </a:t>
            </a:r>
            <a:r>
              <a:rPr lang="el-GR" spc="300" dirty="0">
                <a:effectLst>
                  <a:outerShdw blurRad="38100" dist="38100" dir="2700000" algn="tl">
                    <a:srgbClr val="000000">
                      <a:alpha val="43137"/>
                    </a:srgbClr>
                  </a:outerShdw>
                </a:effectLst>
              </a:rPr>
              <a:t>εμπνέουν και ενθαρρύνουν τους μαθητές </a:t>
            </a:r>
            <a:r>
              <a:rPr lang="el-GR" spc="300" dirty="0">
                <a:solidFill>
                  <a:srgbClr val="FF0000"/>
                </a:solidFill>
                <a:effectLst>
                  <a:outerShdw blurRad="38100" dist="38100" dir="2700000" algn="tl">
                    <a:srgbClr val="000000">
                      <a:alpha val="43137"/>
                    </a:srgbClr>
                  </a:outerShdw>
                </a:effectLst>
              </a:rPr>
              <a:t>να μοχθούν για το καλύτερο </a:t>
            </a:r>
            <a:r>
              <a:rPr lang="el-GR" spc="300" dirty="0">
                <a:effectLst>
                  <a:outerShdw blurRad="38100" dist="38100" dir="2700000" algn="tl">
                    <a:srgbClr val="000000">
                      <a:alpha val="43137"/>
                    </a:srgbClr>
                  </a:outerShdw>
                </a:effectLst>
              </a:rPr>
              <a:t>και </a:t>
            </a:r>
            <a:r>
              <a:rPr lang="el-GR" spc="300" dirty="0">
                <a:solidFill>
                  <a:srgbClr val="FF0000"/>
                </a:solidFill>
                <a:effectLst>
                  <a:outerShdw blurRad="38100" dist="38100" dir="2700000" algn="tl">
                    <a:srgbClr val="000000">
                      <a:alpha val="43137"/>
                    </a:srgbClr>
                  </a:outerShdw>
                </a:effectLst>
              </a:rPr>
              <a:t>να το ανακαλύπτουν στους εαυτούς τους</a:t>
            </a:r>
            <a:r>
              <a:rPr lang="el-GR" spc="300" dirty="0" smtClean="0">
                <a:effectLst>
                  <a:outerShdw blurRad="38100" dist="38100" dir="2700000" algn="tl">
                    <a:srgbClr val="000000">
                      <a:alpha val="43137"/>
                    </a:srgbClr>
                  </a:outerShdw>
                </a:effectLst>
              </a:rPr>
              <a:t>.</a:t>
            </a:r>
          </a:p>
          <a:p>
            <a:endParaRPr lang="el-GR" spc="300" dirty="0">
              <a:effectLst>
                <a:outerShdw blurRad="38100" dist="38100" dir="2700000" algn="tl">
                  <a:srgbClr val="000000">
                    <a:alpha val="43137"/>
                  </a:srgbClr>
                </a:outerShdw>
              </a:effectLst>
            </a:endParaRPr>
          </a:p>
          <a:p>
            <a:r>
              <a:rPr lang="el-GR" spc="300" dirty="0">
                <a:effectLst>
                  <a:outerShdw blurRad="38100" dist="38100" dir="2700000" algn="tl">
                    <a:srgbClr val="000000">
                      <a:alpha val="43137"/>
                    </a:srgbClr>
                  </a:outerShdw>
                </a:effectLst>
              </a:rPr>
              <a:t>Οι  καλοί δάσκαλοι είναι </a:t>
            </a:r>
            <a:r>
              <a:rPr lang="el-GR" b="1" spc="300" dirty="0">
                <a:solidFill>
                  <a:srgbClr val="FF0000"/>
                </a:solidFill>
                <a:effectLst>
                  <a:outerShdw blurRad="38100" dist="38100" dir="2700000" algn="tl">
                    <a:srgbClr val="000000">
                      <a:alpha val="43137"/>
                    </a:srgbClr>
                  </a:outerShdw>
                </a:effectLst>
              </a:rPr>
              <a:t>πηγές πείρας</a:t>
            </a:r>
            <a:r>
              <a:rPr lang="el-GR" spc="300" dirty="0">
                <a:effectLst>
                  <a:outerShdw blurRad="38100" dist="38100" dir="2700000" algn="tl">
                    <a:srgbClr val="000000">
                      <a:alpha val="43137"/>
                    </a:srgbClr>
                  </a:outerShdw>
                </a:effectLst>
              </a:rPr>
              <a:t>. Έχουν περάσει και οι ίδιοι από τα θρανία, έχουν βρεθεί σε ανάλογες </a:t>
            </a:r>
            <a:r>
              <a:rPr lang="el-GR" spc="300" dirty="0" smtClean="0">
                <a:effectLst>
                  <a:outerShdw blurRad="38100" dist="38100" dir="2700000" algn="tl">
                    <a:srgbClr val="000000">
                      <a:alpha val="43137"/>
                    </a:srgbClr>
                  </a:outerShdw>
                </a:effectLst>
              </a:rPr>
              <a:t>περιστάσεις </a:t>
            </a:r>
            <a:r>
              <a:rPr lang="el-GR" spc="300" dirty="0">
                <a:effectLst>
                  <a:outerShdw blurRad="38100" dist="38100" dir="2700000" algn="tl">
                    <a:srgbClr val="000000">
                      <a:alpha val="43137"/>
                    </a:srgbClr>
                  </a:outerShdw>
                </a:effectLst>
              </a:rPr>
              <a:t>με τους μαθητές τους και είναι σε θέση να μεταδίδουν μαθήματα, όχι μόνο σχετικά με κάποιο γνωστικό αντικείμενο αλλά </a:t>
            </a:r>
            <a:r>
              <a:rPr lang="el-GR" b="1" spc="300" dirty="0">
                <a:solidFill>
                  <a:srgbClr val="FF0000"/>
                </a:solidFill>
                <a:effectLst>
                  <a:outerShdw blurRad="38100" dist="38100" dir="2700000" algn="tl">
                    <a:srgbClr val="000000">
                      <a:alpha val="43137"/>
                    </a:srgbClr>
                  </a:outerShdw>
                </a:effectLst>
              </a:rPr>
              <a:t>μαθήματα  ζωής </a:t>
            </a:r>
            <a:r>
              <a:rPr lang="el-GR" spc="300" dirty="0" smtClean="0">
                <a:effectLst>
                  <a:outerShdw blurRad="38100" dist="38100" dir="2700000" algn="tl">
                    <a:srgbClr val="000000">
                      <a:alpha val="43137"/>
                    </a:srgbClr>
                  </a:outerShdw>
                </a:effectLst>
              </a:rPr>
              <a:t>.</a:t>
            </a:r>
          </a:p>
          <a:p>
            <a:endParaRPr lang="el-GR" spc="300" dirty="0">
              <a:effectLst>
                <a:outerShdw blurRad="38100" dist="38100" dir="2700000" algn="tl">
                  <a:srgbClr val="000000">
                    <a:alpha val="43137"/>
                  </a:srgbClr>
                </a:outerShdw>
              </a:effectLst>
            </a:endParaRPr>
          </a:p>
          <a:p>
            <a:r>
              <a:rPr lang="el-GR" spc="300" dirty="0">
                <a:effectLst>
                  <a:outerShdw blurRad="38100" dist="38100" dir="2700000" algn="tl">
                    <a:srgbClr val="000000">
                      <a:alpha val="43137"/>
                    </a:srgbClr>
                  </a:outerShdw>
                </a:effectLst>
              </a:rPr>
              <a:t>Οι δάσκαλοι πρέπει </a:t>
            </a:r>
            <a:r>
              <a:rPr lang="el-GR" spc="300" dirty="0" smtClean="0">
                <a:effectLst>
                  <a:outerShdw blurRad="38100" dist="38100" dir="2700000" algn="tl">
                    <a:srgbClr val="000000">
                      <a:alpha val="43137"/>
                    </a:srgbClr>
                  </a:outerShdw>
                </a:effectLst>
              </a:rPr>
              <a:t>διαρκώς να </a:t>
            </a:r>
            <a:r>
              <a:rPr lang="el-GR" spc="300" dirty="0">
                <a:solidFill>
                  <a:srgbClr val="FF0000"/>
                </a:solidFill>
                <a:effectLst>
                  <a:outerShdw blurRad="38100" dist="38100" dir="2700000" algn="tl">
                    <a:srgbClr val="000000">
                      <a:alpha val="43137"/>
                    </a:srgbClr>
                  </a:outerShdw>
                </a:effectLst>
              </a:rPr>
              <a:t>επανασχεδιάζουν</a:t>
            </a:r>
            <a:r>
              <a:rPr lang="el-GR" spc="300" dirty="0">
                <a:effectLst>
                  <a:outerShdw blurRad="38100" dist="38100" dir="2700000" algn="tl">
                    <a:srgbClr val="000000">
                      <a:alpha val="43137"/>
                    </a:srgbClr>
                  </a:outerShdw>
                </a:effectLst>
              </a:rPr>
              <a:t> τον εαυτό τους, το επάγγελμά τους, τα εργαλεία και τις τεχνικές που χρησιμοποιούν, τη σχέση τους με τους </a:t>
            </a:r>
            <a:r>
              <a:rPr lang="el-GR" spc="300" dirty="0" smtClean="0">
                <a:effectLst>
                  <a:outerShdw blurRad="38100" dist="38100" dir="2700000" algn="tl">
                    <a:srgbClr val="000000">
                      <a:alpha val="43137"/>
                    </a:srgbClr>
                  </a:outerShdw>
                </a:effectLst>
              </a:rPr>
              <a:t>μαθητές, </a:t>
            </a:r>
            <a:r>
              <a:rPr lang="el-GR" spc="300" dirty="0">
                <a:effectLst>
                  <a:outerShdw blurRad="38100" dist="38100" dir="2700000" algn="tl">
                    <a:srgbClr val="000000">
                      <a:alpha val="43137"/>
                    </a:srgbClr>
                  </a:outerShdw>
                </a:effectLst>
              </a:rPr>
              <a:t>με σκοπό να </a:t>
            </a:r>
            <a:r>
              <a:rPr lang="el-GR" spc="300" dirty="0" smtClean="0">
                <a:effectLst>
                  <a:outerShdw blurRad="38100" dist="38100" dir="2700000" algn="tl">
                    <a:srgbClr val="000000">
                      <a:alpha val="43137"/>
                    </a:srgbClr>
                  </a:outerShdw>
                </a:effectLst>
              </a:rPr>
              <a:t>υπηρετήσουν </a:t>
            </a:r>
            <a:r>
              <a:rPr lang="el-GR" spc="300" dirty="0">
                <a:effectLst>
                  <a:outerShdw blurRad="38100" dist="38100" dir="2700000" algn="tl">
                    <a:srgbClr val="000000">
                      <a:alpha val="43137"/>
                    </a:srgbClr>
                  </a:outerShdw>
                </a:effectLst>
              </a:rPr>
              <a:t>καλύτερα το κοινωνικό σύνολο</a:t>
            </a:r>
            <a:r>
              <a:rPr lang="el-GR" spc="300" dirty="0" smtClean="0">
                <a:effectLst>
                  <a:outerShdw blurRad="38100" dist="38100" dir="2700000" algn="tl">
                    <a:srgbClr val="000000">
                      <a:alpha val="43137"/>
                    </a:srgbClr>
                  </a:outerShdw>
                </a:effectLst>
              </a:rPr>
              <a:t>.</a:t>
            </a:r>
            <a:endParaRPr lang="el-GR" spc="300" dirty="0">
              <a:effectLst>
                <a:outerShdw blurRad="38100" dist="38100" dir="2700000" algn="tl">
                  <a:srgbClr val="000000">
                    <a:alpha val="43137"/>
                  </a:srgbClr>
                </a:outerShdw>
              </a:effectLst>
            </a:endParaRPr>
          </a:p>
        </p:txBody>
      </p:sp>
      <p:pic>
        <p:nvPicPr>
          <p:cNvPr id="2050" name="Picture 2" descr="C:\Users\αγαπουλακι\Desktop\ΑΝΤΡΕΑΣ\TEACHING PAINTINGS\brussels-students.jpg"/>
          <p:cNvPicPr>
            <a:picLocks noGrp="1" noChangeAspect="1" noChangeArrowheads="1"/>
          </p:cNvPicPr>
          <p:nvPr>
            <p:ph idx="1"/>
          </p:nvPr>
        </p:nvPicPr>
        <p:blipFill>
          <a:blip r:embed="rId2" cstate="print"/>
          <a:srcRect/>
          <a:stretch>
            <a:fillRect/>
          </a:stretch>
        </p:blipFill>
        <p:spPr bwMode="auto">
          <a:xfrm>
            <a:off x="4929190" y="214290"/>
            <a:ext cx="4071966" cy="647812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852"/>
            <a:ext cx="3635896" cy="1341932"/>
          </a:xfrm>
        </p:spPr>
        <p:txBody>
          <a:bodyPr>
            <a:noAutofit/>
          </a:bodyPr>
          <a:lstStyle/>
          <a:p>
            <a:pPr algn="ctr"/>
            <a:r>
              <a:rPr lang="el-GR" sz="3200" dirty="0" err="1"/>
              <a:t>Επανακαλύπτοντας</a:t>
            </a:r>
            <a:r>
              <a:rPr lang="el-GR" sz="3200" dirty="0"/>
              <a:t>  το ρόλο του </a:t>
            </a:r>
            <a:r>
              <a:rPr lang="el-GR" sz="3200" dirty="0" smtClean="0"/>
              <a:t>δασκάλου</a:t>
            </a:r>
            <a:endParaRPr lang="el-GR" sz="3200" dirty="0"/>
          </a:p>
        </p:txBody>
      </p:sp>
      <p:sp>
        <p:nvSpPr>
          <p:cNvPr id="3" name="Content Placeholder 2"/>
          <p:cNvSpPr>
            <a:spLocks noGrp="1"/>
          </p:cNvSpPr>
          <p:nvPr>
            <p:ph idx="1"/>
          </p:nvPr>
        </p:nvSpPr>
        <p:spPr>
          <a:xfrm>
            <a:off x="3575050" y="0"/>
            <a:ext cx="5568950" cy="6858000"/>
          </a:xfrm>
        </p:spPr>
        <p:txBody>
          <a:bodyPr>
            <a:normAutofit fontScale="85000" lnSpcReduction="20000"/>
          </a:bodyPr>
          <a:lstStyle/>
          <a:p>
            <a:pPr algn="just"/>
            <a:r>
              <a:rPr lang="el-GR" dirty="0"/>
              <a:t>Σήμερα ενθαρρύνονται πολλοί δάσκαλοι να προσαρμόζουν και να υιοθετούν καινοτόμες πρακτικές, που αναγνωρίζουν τόσο την </a:t>
            </a:r>
            <a:r>
              <a:rPr lang="el-GR" b="1" dirty="0">
                <a:solidFill>
                  <a:srgbClr val="FF0000"/>
                </a:solidFill>
              </a:rPr>
              <a:t>τέχνη</a:t>
            </a:r>
            <a:r>
              <a:rPr lang="el-GR" dirty="0"/>
              <a:t> όσο και την </a:t>
            </a:r>
            <a:r>
              <a:rPr lang="el-GR" b="1" dirty="0">
                <a:solidFill>
                  <a:srgbClr val="FF0000"/>
                </a:solidFill>
              </a:rPr>
              <a:t>επιστήμη</a:t>
            </a:r>
            <a:r>
              <a:rPr lang="el-GR" dirty="0"/>
              <a:t> της </a:t>
            </a:r>
            <a:r>
              <a:rPr lang="el-GR" dirty="0">
                <a:effectLst>
                  <a:outerShdw blurRad="38100" dist="38100" dir="2700000" algn="tl">
                    <a:srgbClr val="000000">
                      <a:alpha val="43137"/>
                    </a:srgbClr>
                  </a:outerShdw>
                </a:effectLst>
              </a:rPr>
              <a:t>μάθησης</a:t>
            </a:r>
            <a:r>
              <a:rPr lang="el-GR" dirty="0"/>
              <a:t>.</a:t>
            </a:r>
          </a:p>
          <a:p>
            <a:pPr algn="just"/>
            <a:r>
              <a:rPr lang="el-GR" dirty="0"/>
              <a:t>Οι δάσκαλοι αντιλαμβάνονται ότι η ουσία της εκπαίδευσης είναι μια </a:t>
            </a:r>
            <a:r>
              <a:rPr lang="el-GR" dirty="0">
                <a:effectLst>
                  <a:outerShdw blurRad="38100" dist="38100" dir="2700000" algn="tl">
                    <a:srgbClr val="000000">
                      <a:alpha val="43137"/>
                    </a:srgbClr>
                  </a:outerShdw>
                </a:effectLst>
              </a:rPr>
              <a:t>στενή σχέση </a:t>
            </a:r>
            <a:r>
              <a:rPr lang="el-GR" dirty="0"/>
              <a:t>μεταξύ ενός </a:t>
            </a:r>
            <a:r>
              <a:rPr lang="el-GR" dirty="0">
                <a:solidFill>
                  <a:srgbClr val="FF0000"/>
                </a:solidFill>
                <a:effectLst>
                  <a:outerShdw blurRad="38100" dist="38100" dir="2700000" algn="tl">
                    <a:srgbClr val="000000">
                      <a:alpha val="43137"/>
                    </a:srgbClr>
                  </a:outerShdw>
                </a:effectLst>
              </a:rPr>
              <a:t>μορφωμένου ενηλίκου που «</a:t>
            </a:r>
            <a:r>
              <a:rPr lang="el-GR" b="1" dirty="0">
                <a:solidFill>
                  <a:srgbClr val="FF0000"/>
                </a:solidFill>
                <a:effectLst>
                  <a:outerShdw blurRad="38100" dist="38100" dir="2700000" algn="tl">
                    <a:srgbClr val="000000">
                      <a:alpha val="43137"/>
                    </a:srgbClr>
                  </a:outerShdw>
                </a:effectLst>
              </a:rPr>
              <a:t>νοιάζεται</a:t>
            </a:r>
            <a:r>
              <a:rPr lang="el-GR" dirty="0">
                <a:solidFill>
                  <a:srgbClr val="FF0000"/>
                </a:solidFill>
                <a:effectLst>
                  <a:outerShdw blurRad="38100" dist="38100" dir="2700000" algn="tl">
                    <a:srgbClr val="000000">
                      <a:alpha val="43137"/>
                    </a:srgbClr>
                  </a:outerShdw>
                </a:effectLst>
              </a:rPr>
              <a:t>»</a:t>
            </a:r>
            <a:r>
              <a:rPr lang="el-GR" dirty="0"/>
              <a:t> και ενός </a:t>
            </a:r>
            <a:r>
              <a:rPr lang="el-GR" dirty="0">
                <a:solidFill>
                  <a:srgbClr val="FF0000"/>
                </a:solidFill>
                <a:effectLst>
                  <a:outerShdw blurRad="38100" dist="38100" dir="2700000" algn="tl">
                    <a:srgbClr val="000000">
                      <a:alpha val="43137"/>
                    </a:srgbClr>
                  </a:outerShdw>
                </a:effectLst>
              </a:rPr>
              <a:t>σίγουρου, κινητοποιημένου μαθητή</a:t>
            </a:r>
            <a:r>
              <a:rPr lang="el-GR" dirty="0"/>
              <a:t>. Κατανοούν ότι ο σημαντικότερος ρόλος τους είναι να εξοικειώνονται με κάθε μαθητή ως </a:t>
            </a:r>
            <a:r>
              <a:rPr lang="el-GR" dirty="0" smtClean="0"/>
              <a:t>οντότητα, </a:t>
            </a:r>
            <a:r>
              <a:rPr lang="el-GR" dirty="0"/>
              <a:t>ώστε να κατανοούν τις </a:t>
            </a:r>
            <a:r>
              <a:rPr lang="el-GR" dirty="0">
                <a:solidFill>
                  <a:srgbClr val="FF0000"/>
                </a:solidFill>
                <a:effectLst>
                  <a:outerShdw blurRad="38100" dist="38100" dir="2700000" algn="tl">
                    <a:srgbClr val="000000">
                      <a:alpha val="43137"/>
                    </a:srgbClr>
                  </a:outerShdw>
                </a:effectLst>
              </a:rPr>
              <a:t>προσωπικές</a:t>
            </a:r>
            <a:r>
              <a:rPr lang="el-GR" dirty="0"/>
              <a:t> του </a:t>
            </a:r>
            <a:r>
              <a:rPr lang="el-GR" dirty="0">
                <a:solidFill>
                  <a:srgbClr val="FF0000"/>
                </a:solidFill>
              </a:rPr>
              <a:t>ικανότητες</a:t>
            </a:r>
            <a:r>
              <a:rPr lang="el-GR" dirty="0"/>
              <a:t>. Οι </a:t>
            </a:r>
            <a:r>
              <a:rPr lang="el-GR" b="1" dirty="0">
                <a:solidFill>
                  <a:srgbClr val="FF0000"/>
                </a:solidFill>
              </a:rPr>
              <a:t>ενεργητικές  μεθοδολογίες μάθησης</a:t>
            </a:r>
            <a:r>
              <a:rPr lang="el-GR" dirty="0"/>
              <a:t> είναι πολύ αποτελεσματικές στο να ανακαλύπτουν τη </a:t>
            </a:r>
            <a:r>
              <a:rPr lang="el-GR" dirty="0">
                <a:solidFill>
                  <a:srgbClr val="FF0000"/>
                </a:solidFill>
              </a:rPr>
              <a:t>δημιουργικότητα</a:t>
            </a:r>
            <a:r>
              <a:rPr lang="el-GR" dirty="0"/>
              <a:t> και </a:t>
            </a:r>
            <a:r>
              <a:rPr lang="el-GR" dirty="0" smtClean="0"/>
              <a:t>τα </a:t>
            </a:r>
            <a:r>
              <a:rPr lang="el-GR" dirty="0" smtClean="0">
                <a:solidFill>
                  <a:srgbClr val="FF0000"/>
                </a:solidFill>
              </a:rPr>
              <a:t>χαρίσματα </a:t>
            </a:r>
            <a:r>
              <a:rPr lang="el-GR" dirty="0"/>
              <a:t>των μαθητών</a:t>
            </a:r>
            <a:r>
              <a:rPr lang="el-GR" dirty="0" smtClean="0"/>
              <a:t>.</a:t>
            </a:r>
            <a:endParaRPr lang="el-GR" dirty="0"/>
          </a:p>
        </p:txBody>
      </p:sp>
      <p:sp>
        <p:nvSpPr>
          <p:cNvPr id="4" name="Text Placeholder 3"/>
          <p:cNvSpPr>
            <a:spLocks noGrp="1"/>
          </p:cNvSpPr>
          <p:nvPr>
            <p:ph type="body" sz="half" idx="2"/>
          </p:nvPr>
        </p:nvSpPr>
        <p:spPr>
          <a:xfrm>
            <a:off x="214282" y="1435100"/>
            <a:ext cx="3286148" cy="5137172"/>
          </a:xfrm>
        </p:spPr>
        <p:txBody>
          <a:bodyPr/>
          <a:lstStyle/>
          <a:p>
            <a:endParaRPr lang="el-GR" dirty="0"/>
          </a:p>
        </p:txBody>
      </p:sp>
      <p:pic>
        <p:nvPicPr>
          <p:cNvPr id="1026" name="Picture 2" descr="C:\Users\αγαπουλακι\Desktop\ΑΝΤΡΕΑΣ\TEACHING PAINTINGS\schoolmaster-1665.jpg!HD.jpg"/>
          <p:cNvPicPr>
            <a:picLocks noChangeAspect="1" noChangeArrowheads="1"/>
          </p:cNvPicPr>
          <p:nvPr/>
        </p:nvPicPr>
        <p:blipFill>
          <a:blip r:embed="rId2" cstate="print"/>
          <a:srcRect/>
          <a:stretch>
            <a:fillRect/>
          </a:stretch>
        </p:blipFill>
        <p:spPr bwMode="auto">
          <a:xfrm>
            <a:off x="110340" y="1357298"/>
            <a:ext cx="3845864" cy="528641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xit" presetSubtype="0" fill="hold" nodeType="clickEffect">
                                  <p:stCondLst>
                                    <p:cond delay="0"/>
                                  </p:stCondLst>
                                  <p:childTnLst>
                                    <p:animEffect transition="out" filter="fade">
                                      <p:cBhvr>
                                        <p:cTn id="6" dur="500" accel="50000">
                                          <p:stCondLst>
                                            <p:cond delay="0"/>
                                          </p:stCondLst>
                                        </p:cTn>
                                        <p:tgtEl>
                                          <p:spTgt spid="1026"/>
                                        </p:tgtEl>
                                      </p:cBhvr>
                                    </p:animEffect>
                                    <p:anim calcmode="lin" valueType="num">
                                      <p:cBhvr>
                                        <p:cTn id="7" dur="250" accel="50000">
                                          <p:stCondLst>
                                            <p:cond delay="0"/>
                                          </p:stCondLst>
                                        </p:cTn>
                                        <p:tgtEl>
                                          <p:spTgt spid="1026"/>
                                        </p:tgtEl>
                                        <p:attrNameLst>
                                          <p:attrName>ppt_y</p:attrName>
                                        </p:attrNameLst>
                                      </p:cBhvr>
                                      <p:tavLst>
                                        <p:tav tm="0">
                                          <p:val>
                                            <p:strVal val="ppt_y"/>
                                          </p:val>
                                        </p:tav>
                                        <p:tav tm="100000">
                                          <p:val>
                                            <p:strVal val="ppt_y+.1"/>
                                          </p:val>
                                        </p:tav>
                                      </p:tavLst>
                                    </p:anim>
                                    <p:anim calcmode="lin" valueType="num">
                                      <p:cBhvr>
                                        <p:cTn id="8" dur="250" decel="50000">
                                          <p:stCondLst>
                                            <p:cond delay="250"/>
                                          </p:stCondLst>
                                        </p:cTn>
                                        <p:tgtEl>
                                          <p:spTgt spid="1026"/>
                                        </p:tgtEl>
                                        <p:attrNameLst>
                                          <p:attrName>ppt_y</p:attrName>
                                        </p:attrNameLst>
                                      </p:cBhvr>
                                      <p:tavLst>
                                        <p:tav tm="0">
                                          <p:val>
                                            <p:strVal val="ppt_y"/>
                                          </p:val>
                                        </p:tav>
                                        <p:tav tm="100000">
                                          <p:val>
                                            <p:strVal val="ppt_y-.1"/>
                                          </p:val>
                                        </p:tav>
                                      </p:tavLst>
                                    </p:anim>
                                    <p:anim calcmode="lin" valueType="num">
                                      <p:cBhvr>
                                        <p:cTn id="9" dur="250" accel="50000">
                                          <p:stCondLst>
                                            <p:cond delay="250"/>
                                          </p:stCondLst>
                                        </p:cTn>
                                        <p:tgtEl>
                                          <p:spTgt spid="1026"/>
                                        </p:tgtEl>
                                        <p:attrNameLst>
                                          <p:attrName>ppt_x</p:attrName>
                                        </p:attrNameLst>
                                      </p:cBhvr>
                                      <p:tavLst>
                                        <p:tav tm="0">
                                          <p:val>
                                            <p:strVal val="ppt_x"/>
                                          </p:val>
                                        </p:tav>
                                        <p:tav tm="100000">
                                          <p:val>
                                            <p:strVal val="ppt_x+.4"/>
                                          </p:val>
                                        </p:tav>
                                      </p:tavLst>
                                    </p:anim>
                                    <p:anim calcmode="lin" valueType="num">
                                      <p:cBhvr>
                                        <p:cTn id="10" dur="500"/>
                                        <p:tgtEl>
                                          <p:spTgt spid="1026"/>
                                        </p:tgtEl>
                                        <p:attrNameLst>
                                          <p:attrName>ppt_h</p:attrName>
                                        </p:attrNameLst>
                                      </p:cBhvr>
                                      <p:tavLst>
                                        <p:tav tm="0">
                                          <p:val>
                                            <p:strVal val="ppt_h"/>
                                          </p:val>
                                        </p:tav>
                                        <p:tav tm="100000">
                                          <p:val>
                                            <p:strVal val="ppt_h"/>
                                          </p:val>
                                        </p:tav>
                                      </p:tavLst>
                                    </p:anim>
                                    <p:anim calcmode="lin" valueType="num">
                                      <p:cBhvr>
                                        <p:cTn id="11" dur="250" accel="50000">
                                          <p:stCondLst>
                                            <p:cond delay="0"/>
                                          </p:stCondLst>
                                        </p:cTn>
                                        <p:tgtEl>
                                          <p:spTgt spid="1026"/>
                                        </p:tgtEl>
                                        <p:attrNameLst>
                                          <p:attrName>ppt_w</p:attrName>
                                        </p:attrNameLst>
                                      </p:cBhvr>
                                      <p:tavLst>
                                        <p:tav tm="0">
                                          <p:val>
                                            <p:strVal val="ppt_w"/>
                                          </p:val>
                                        </p:tav>
                                        <p:tav tm="100000">
                                          <p:val>
                                            <p:strVal val="ppt_w*.05"/>
                                          </p:val>
                                        </p:tav>
                                      </p:tavLst>
                                    </p:anim>
                                    <p:anim calcmode="lin" valueType="num">
                                      <p:cBhvr>
                                        <p:cTn id="12" dur="250" decel="50000">
                                          <p:stCondLst>
                                            <p:cond delay="250"/>
                                          </p:stCondLst>
                                        </p:cTn>
                                        <p:tgtEl>
                                          <p:spTgt spid="1026"/>
                                        </p:tgtEl>
                                        <p:attrNameLst>
                                          <p:attrName>ppt_w</p:attrName>
                                        </p:attrNameLst>
                                      </p:cBhvr>
                                      <p:tavLst>
                                        <p:tav tm="0">
                                          <p:val>
                                            <p:strVal val="ppt_w"/>
                                          </p:val>
                                        </p:tav>
                                        <p:tav tm="100000">
                                          <p:val>
                                            <p:strVal val="ppt_w/.05"/>
                                          </p:val>
                                        </p:tav>
                                      </p:tavLst>
                                    </p:anim>
                                    <p:anim calcmode="lin" valueType="num">
                                      <p:cBhvr>
                                        <p:cTn id="13" dur="250" accel="50000">
                                          <p:stCondLst>
                                            <p:cond delay="250"/>
                                          </p:stCondLst>
                                        </p:cTn>
                                        <p:tgtEl>
                                          <p:spTgt spid="1026"/>
                                        </p:tgtEl>
                                        <p:attrNameLst>
                                          <p:attrName>style.rotation</p:attrName>
                                        </p:attrNameLst>
                                      </p:cBhvr>
                                      <p:tavLst>
                                        <p:tav tm="0">
                                          <p:val>
                                            <p:fltVal val="0"/>
                                          </p:val>
                                        </p:tav>
                                        <p:tav tm="100000">
                                          <p:val>
                                            <p:fltVal val="-90"/>
                                          </p:val>
                                        </p:tav>
                                      </p:tavLst>
                                    </p:anim>
                                    <p:set>
                                      <p:cBhvr>
                                        <p:cTn id="14" dur="1" fill="hold">
                                          <p:stCondLst>
                                            <p:cond delay="499"/>
                                          </p:stCondLst>
                                        </p:cTn>
                                        <p:tgtEl>
                                          <p:spTgt spid="10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fade">
                                      <p:cBhvr>
                                        <p:cTn id="2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672"/>
            <a:ext cx="9144000" cy="1440160"/>
          </a:xfrm>
        </p:spPr>
        <p:txBody>
          <a:bodyPr>
            <a:noAutofit/>
          </a:bodyPr>
          <a:lstStyle/>
          <a:p>
            <a:r>
              <a:rPr lang="el-GR" sz="3200" dirty="0"/>
              <a:t>Τι </a:t>
            </a:r>
            <a:r>
              <a:rPr lang="el-GR" sz="3200" dirty="0">
                <a:effectLst>
                  <a:outerShdw blurRad="38100" dist="38100" dir="2700000" algn="tl">
                    <a:srgbClr val="000000">
                      <a:alpha val="43137"/>
                    </a:srgbClr>
                  </a:outerShdw>
                </a:effectLst>
              </a:rPr>
              <a:t>κίνητρα </a:t>
            </a:r>
            <a:r>
              <a:rPr lang="el-GR" sz="3200" dirty="0"/>
              <a:t>υπάρχουν για τη διδασκαλία;</a:t>
            </a:r>
            <a:br>
              <a:rPr lang="el-GR" sz="3200" dirty="0"/>
            </a:br>
            <a:r>
              <a:rPr lang="el-GR" sz="2000" dirty="0"/>
              <a:t>Πώς επωφελείται ο ίδιος ο δάσκαλος από την άσκηση του επαγγέλματός του;</a:t>
            </a:r>
            <a:br>
              <a:rPr lang="el-GR" sz="2000" dirty="0"/>
            </a:br>
            <a:r>
              <a:rPr lang="el-GR" sz="2000" dirty="0"/>
              <a:t/>
            </a:r>
            <a:br>
              <a:rPr lang="el-GR" sz="2000" dirty="0"/>
            </a:br>
            <a:r>
              <a:rPr lang="el-GR" sz="3200" dirty="0"/>
              <a:t/>
            </a:r>
            <a:br>
              <a:rPr lang="el-GR" sz="3200" dirty="0"/>
            </a:br>
            <a:r>
              <a:rPr lang="el-GR" sz="3200" dirty="0"/>
              <a:t/>
            </a:r>
            <a:br>
              <a:rPr lang="el-GR" sz="3200" dirty="0"/>
            </a:br>
            <a:endParaRPr lang="el-GR" sz="2400" dirty="0"/>
          </a:p>
        </p:txBody>
      </p:sp>
      <p:sp>
        <p:nvSpPr>
          <p:cNvPr id="3" name="Content Placeholder 2"/>
          <p:cNvSpPr>
            <a:spLocks noGrp="1"/>
          </p:cNvSpPr>
          <p:nvPr>
            <p:ph idx="1"/>
          </p:nvPr>
        </p:nvSpPr>
        <p:spPr>
          <a:xfrm rot="10800000" flipV="1">
            <a:off x="-108520" y="836712"/>
            <a:ext cx="9252520" cy="1512168"/>
          </a:xfrm>
        </p:spPr>
        <p:txBody>
          <a:bodyPr>
            <a:noAutofit/>
          </a:bodyPr>
          <a:lstStyle/>
          <a:p>
            <a:pPr marL="0" indent="0" algn="just">
              <a:buNone/>
            </a:pPr>
            <a:r>
              <a:rPr lang="el-GR" sz="2800" dirty="0"/>
              <a:t>•	</a:t>
            </a:r>
            <a:r>
              <a:rPr lang="el-GR" sz="2400" dirty="0"/>
              <a:t>Τη σήμερον ημέρα, η </a:t>
            </a:r>
            <a:r>
              <a:rPr lang="el-GR" sz="2400" dirty="0" smtClean="0"/>
              <a:t>αυτό-ψυχοθεραπεία </a:t>
            </a:r>
            <a:r>
              <a:rPr lang="el-GR" sz="2400" dirty="0"/>
              <a:t>των ανθρώπων μέσω της εργασίας τους συνδέεται με την απόκτηση όλο και περισσότερης περιουσίας, ισχύος, δόξας κλπ., συχνότατα </a:t>
            </a:r>
            <a:r>
              <a:rPr lang="el-GR" sz="2400" dirty="0">
                <a:effectLst>
                  <a:outerShdw blurRad="38100" dist="38100" dir="2700000" algn="tl">
                    <a:srgbClr val="000000">
                      <a:alpha val="43137"/>
                    </a:srgbClr>
                  </a:outerShdw>
                </a:effectLst>
              </a:rPr>
              <a:t>εις βάρος των άλλων</a:t>
            </a:r>
            <a:r>
              <a:rPr lang="el-GR" sz="2400" dirty="0"/>
              <a:t>, σύμφωνα με την κοσμοθεωρία του </a:t>
            </a:r>
            <a:r>
              <a:rPr lang="el-GR" sz="2400" dirty="0">
                <a:effectLst>
                  <a:outerShdw blurRad="38100" dist="38100" dir="2700000" algn="tl">
                    <a:srgbClr val="000000">
                      <a:alpha val="43137"/>
                    </a:srgbClr>
                  </a:outerShdw>
                </a:effectLst>
              </a:rPr>
              <a:t>ατομικισμού</a:t>
            </a:r>
            <a:r>
              <a:rPr lang="el-GR" sz="2400" dirty="0"/>
              <a:t>. </a:t>
            </a:r>
            <a:endParaRPr lang="el-GR" sz="2400" b="1" i="1" dirty="0">
              <a:solidFill>
                <a:srgbClr val="FF0000"/>
              </a:solidFill>
            </a:endParaRPr>
          </a:p>
        </p:txBody>
      </p:sp>
      <p:pic>
        <p:nvPicPr>
          <p:cNvPr id="1026" name="Picture 2" descr="C:\Users\αγαπουλακι\Desktop\NEW TEACHING PAINTINGS\christ-leading-the-apostles-to-mount-tabor-1512.jpg"/>
          <p:cNvPicPr>
            <a:picLocks noChangeAspect="1" noChangeArrowheads="1"/>
          </p:cNvPicPr>
          <p:nvPr/>
        </p:nvPicPr>
        <p:blipFill>
          <a:blip r:embed="rId2" cstate="print"/>
          <a:srcRect/>
          <a:stretch>
            <a:fillRect/>
          </a:stretch>
        </p:blipFill>
        <p:spPr bwMode="auto">
          <a:xfrm>
            <a:off x="2357422" y="4739868"/>
            <a:ext cx="4643470" cy="2118132"/>
          </a:xfrm>
          <a:prstGeom prst="rect">
            <a:avLst/>
          </a:prstGeom>
          <a:noFill/>
        </p:spPr>
      </p:pic>
      <p:sp>
        <p:nvSpPr>
          <p:cNvPr id="5" name="Rectangle 4"/>
          <p:cNvSpPr/>
          <p:nvPr/>
        </p:nvSpPr>
        <p:spPr>
          <a:xfrm>
            <a:off x="0" y="2571744"/>
            <a:ext cx="9144000" cy="2677656"/>
          </a:xfrm>
          <a:prstGeom prst="rect">
            <a:avLst/>
          </a:prstGeom>
        </p:spPr>
        <p:txBody>
          <a:bodyPr wrap="square">
            <a:spAutoFit/>
          </a:bodyPr>
          <a:lstStyle/>
          <a:p>
            <a:pPr algn="ctr"/>
            <a:r>
              <a:rPr lang="el-GR" sz="2400" dirty="0"/>
              <a:t>Όταν το </a:t>
            </a:r>
            <a:r>
              <a:rPr lang="el-GR" sz="2400" dirty="0">
                <a:effectLst>
                  <a:outerShdw blurRad="38100" dist="38100" dir="2700000" algn="tl">
                    <a:srgbClr val="000000">
                      <a:alpha val="43137"/>
                    </a:srgbClr>
                  </a:outerShdw>
                </a:effectLst>
              </a:rPr>
              <a:t>προσωπικό όφελος </a:t>
            </a:r>
            <a:r>
              <a:rPr lang="el-GR" sz="2400" dirty="0"/>
              <a:t>συνιστά το κίνητρο της ανθρώπινης δραστηριότητας, το άτομο </a:t>
            </a:r>
            <a:r>
              <a:rPr lang="el-GR" sz="2400" dirty="0" err="1" smtClean="0">
                <a:effectLst>
                  <a:outerShdw blurRad="38100" dist="38100" dir="2700000" algn="tl">
                    <a:srgbClr val="000000">
                      <a:alpha val="43137"/>
                    </a:srgbClr>
                  </a:outerShdw>
                </a:effectLst>
              </a:rPr>
              <a:t>αυτο</a:t>
            </a:r>
            <a:r>
              <a:rPr lang="el-GR" sz="2400" dirty="0" smtClean="0">
                <a:effectLst>
                  <a:outerShdw blurRad="38100" dist="38100" dir="2700000" algn="tl">
                    <a:srgbClr val="000000">
                      <a:alpha val="43137"/>
                    </a:srgbClr>
                  </a:outerShdw>
                </a:effectLst>
              </a:rPr>
              <a:t>-παγιδεύεται</a:t>
            </a:r>
            <a:r>
              <a:rPr lang="el-GR" sz="2400" dirty="0" smtClean="0"/>
              <a:t> </a:t>
            </a:r>
            <a:r>
              <a:rPr lang="el-GR" sz="2400" dirty="0"/>
              <a:t>σε </a:t>
            </a:r>
            <a:r>
              <a:rPr lang="el-GR" sz="2400" dirty="0" err="1" smtClean="0"/>
              <a:t>αυτό∙</a:t>
            </a:r>
            <a:r>
              <a:rPr lang="el-GR" sz="2400" dirty="0" smtClean="0"/>
              <a:t> </a:t>
            </a:r>
            <a:r>
              <a:rPr lang="el-GR" sz="2400" dirty="0"/>
              <a:t>βαθμιαία, γίνεται αδιάφορο για την ίδια τη δραστηριότητα και εγκλωβίζεται  στο πώς να ικανοποιεί αυτό το ολοένα και πιο </a:t>
            </a:r>
            <a:r>
              <a:rPr lang="el-GR" sz="2400" dirty="0">
                <a:effectLst>
                  <a:outerShdw blurRad="38100" dist="38100" dir="2700000" algn="tl">
                    <a:srgbClr val="000000">
                      <a:alpha val="43137"/>
                    </a:srgbClr>
                  </a:outerShdw>
                </a:effectLst>
              </a:rPr>
              <a:t>ακόρεστο</a:t>
            </a:r>
            <a:r>
              <a:rPr lang="el-GR" sz="2400" dirty="0"/>
              <a:t> κίνητρό του </a:t>
            </a:r>
            <a:endParaRPr lang="el-GR" sz="2400" dirty="0" smtClean="0"/>
          </a:p>
          <a:p>
            <a:pPr algn="ctr"/>
            <a:r>
              <a:rPr lang="el-GR" sz="2400" dirty="0" smtClean="0"/>
              <a:t>π.χ</a:t>
            </a:r>
            <a:r>
              <a:rPr lang="el-GR" sz="2400" dirty="0"/>
              <a:t>. όλο και περισσότερα χρήματα, όλο και μεγαλύτερη φήμη, </a:t>
            </a:r>
            <a:endParaRPr lang="el-GR" sz="2400" dirty="0" smtClean="0"/>
          </a:p>
          <a:p>
            <a:pPr algn="ctr"/>
            <a:r>
              <a:rPr lang="el-GR" sz="2400" dirty="0" smtClean="0"/>
              <a:t>   όλο </a:t>
            </a:r>
            <a:r>
              <a:rPr lang="el-GR" sz="2400" dirty="0"/>
              <a:t>και μεγαλύτερη δημοσιότητα κλπ</a:t>
            </a:r>
            <a:r>
              <a:rPr lang="el-GR" sz="2400" dirty="0" smtClean="0"/>
              <a:t>., </a:t>
            </a:r>
            <a:r>
              <a:rPr lang="el-GR" sz="2400" b="1" dirty="0" smtClean="0"/>
              <a:t>καταργώντας</a:t>
            </a:r>
            <a:r>
              <a:rPr lang="el-GR" sz="2400" dirty="0" smtClean="0"/>
              <a:t> έτσι το απολύτως απαραίτητο </a:t>
            </a:r>
            <a:r>
              <a:rPr lang="el-GR" sz="2400" dirty="0" smtClean="0">
                <a:effectLst>
                  <a:outerShdw blurRad="38100" dist="38100" dir="2700000" algn="tl">
                    <a:srgbClr val="000000">
                      <a:alpha val="43137"/>
                    </a:srgbClr>
                  </a:outerShdw>
                </a:effectLst>
              </a:rPr>
              <a:t>αίσθημα πληρότητας από τη ζωή του.</a:t>
            </a:r>
            <a:endParaRPr lang="en-US" sz="2400" dirty="0" smtClean="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xEl>
                                              <p:pRg st="0" end="0"/>
                                            </p:txEl>
                                          </p:spTgt>
                                        </p:tgtEl>
                                      </p:cBhvr>
                                    </p:animEffect>
                                    <p:set>
                                      <p:cBhvr>
                                        <p:cTn id="12"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5" grpId="0"/>
      <p:bldP spid="5" grpId="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76" y="116632"/>
            <a:ext cx="9144000" cy="1296144"/>
          </a:xfrm>
        </p:spPr>
        <p:txBody>
          <a:bodyPr>
            <a:noAutofit/>
          </a:bodyPr>
          <a:lstStyle/>
          <a:p>
            <a:r>
              <a:rPr lang="el-GR" sz="3200" dirty="0"/>
              <a:t>Τι </a:t>
            </a:r>
            <a:r>
              <a:rPr lang="el-GR" sz="3200" dirty="0">
                <a:effectLst>
                  <a:outerShdw blurRad="38100" dist="38100" dir="2700000" algn="tl">
                    <a:srgbClr val="000000">
                      <a:alpha val="43137"/>
                    </a:srgbClr>
                  </a:outerShdw>
                </a:effectLst>
              </a:rPr>
              <a:t>κίνητρα</a:t>
            </a:r>
            <a:r>
              <a:rPr lang="el-GR" sz="3200" dirty="0"/>
              <a:t> υπάρχουν για τη διδασκαλία;</a:t>
            </a:r>
            <a:br>
              <a:rPr lang="el-GR" sz="3200" dirty="0"/>
            </a:br>
            <a:r>
              <a:rPr lang="el-GR" sz="2000" dirty="0"/>
              <a:t>Πώς επωφελείται ο ίδιος ο δάσκαλος από την άσκηση του επαγγέλματός του;</a:t>
            </a:r>
            <a:br>
              <a:rPr lang="el-GR" sz="2000" dirty="0"/>
            </a:br>
            <a:r>
              <a:rPr lang="el-GR" sz="2400" dirty="0"/>
              <a:t/>
            </a:r>
            <a:br>
              <a:rPr lang="el-GR" sz="2400" dirty="0"/>
            </a:br>
            <a:endParaRPr lang="el-GR" sz="2400" dirty="0"/>
          </a:p>
        </p:txBody>
      </p:sp>
      <p:sp>
        <p:nvSpPr>
          <p:cNvPr id="3" name="Content Placeholder 2"/>
          <p:cNvSpPr>
            <a:spLocks noGrp="1"/>
          </p:cNvSpPr>
          <p:nvPr>
            <p:ph idx="1"/>
          </p:nvPr>
        </p:nvSpPr>
        <p:spPr>
          <a:xfrm>
            <a:off x="0" y="1340768"/>
            <a:ext cx="9144000" cy="588034"/>
          </a:xfrm>
        </p:spPr>
        <p:txBody>
          <a:bodyPr>
            <a:noAutofit/>
          </a:bodyPr>
          <a:lstStyle/>
          <a:p>
            <a:pPr algn="just"/>
            <a:r>
              <a:rPr lang="el-GR" sz="2000" dirty="0"/>
              <a:t>Αν και η άσκηση του διδακτικού έργου θα πρέπει φυσικά να σχετίζεται με σημαντικά οικονομικά οφέλη και κοινωνική </a:t>
            </a:r>
            <a:r>
              <a:rPr lang="el-GR" sz="2000" dirty="0" smtClean="0"/>
              <a:t>αναγνώριση (εξωγενείς απολαβές), </a:t>
            </a:r>
            <a:r>
              <a:rPr lang="el-GR" sz="2000" dirty="0"/>
              <a:t>το </a:t>
            </a:r>
            <a:r>
              <a:rPr lang="el-GR" sz="2000" b="1" dirty="0"/>
              <a:t>κίνητρο</a:t>
            </a:r>
            <a:r>
              <a:rPr lang="el-GR" sz="2000" dirty="0"/>
              <a:t> για διδασκαλία πρέπει </a:t>
            </a:r>
            <a:r>
              <a:rPr lang="el-GR" sz="2000" b="1" u="sng" dirty="0" smtClean="0"/>
              <a:t>πάντοτε</a:t>
            </a:r>
            <a:r>
              <a:rPr lang="el-GR" sz="2000" dirty="0" smtClean="0"/>
              <a:t> </a:t>
            </a:r>
            <a:r>
              <a:rPr lang="el-GR" sz="2000" dirty="0"/>
              <a:t>να είναι </a:t>
            </a:r>
            <a:r>
              <a:rPr lang="el-GR" sz="2000" b="1" spc="300" dirty="0" smtClean="0">
                <a:effectLst>
                  <a:outerShdw blurRad="38100" dist="38100" dir="2700000" algn="tl">
                    <a:srgbClr val="000000">
                      <a:alpha val="43137"/>
                    </a:srgbClr>
                  </a:outerShdw>
                </a:effectLst>
              </a:rPr>
              <a:t>εσωτερικό</a:t>
            </a:r>
            <a:r>
              <a:rPr lang="el-GR" sz="2000" dirty="0" smtClean="0"/>
              <a:t> </a:t>
            </a:r>
            <a:r>
              <a:rPr lang="el-GR" sz="2000" dirty="0"/>
              <a:t>και να σχετίζεται σταθερά με τη λαχτάρα για </a:t>
            </a:r>
            <a:r>
              <a:rPr lang="el-GR" sz="2000" b="1" dirty="0">
                <a:effectLst>
                  <a:outerShdw blurRad="38100" dist="38100" dir="2700000" algn="tl">
                    <a:srgbClr val="000000">
                      <a:alpha val="43137"/>
                    </a:srgbClr>
                  </a:outerShdw>
                </a:effectLst>
              </a:rPr>
              <a:t>προσφορά στους γύρω μας</a:t>
            </a:r>
            <a:r>
              <a:rPr lang="el-GR" sz="2000" dirty="0"/>
              <a:t>. Με αυτόν τον τρόπο, η αυτό-ψυχοθεραπεία που παίρνει ο ίδιος ο δάσκαλος από την εργασία του, συνδέεται με το </a:t>
            </a:r>
            <a:r>
              <a:rPr lang="el-GR" sz="2000" b="1" dirty="0">
                <a:solidFill>
                  <a:srgbClr val="FF0000"/>
                </a:solidFill>
                <a:effectLst>
                  <a:outerShdw blurRad="38100" dist="38100" dir="2700000" algn="tl">
                    <a:srgbClr val="000000">
                      <a:alpha val="43137"/>
                    </a:srgbClr>
                  </a:outerShdw>
                </a:effectLst>
              </a:rPr>
              <a:t>όφελος των άλλων</a:t>
            </a:r>
            <a:r>
              <a:rPr lang="el-GR" sz="2000" dirty="0"/>
              <a:t>, σύμφωνα με την </a:t>
            </a:r>
            <a:r>
              <a:rPr lang="el-GR" sz="2000" i="1" dirty="0" err="1">
                <a:effectLst>
                  <a:outerShdw blurRad="38100" dist="38100" dir="2700000" algn="tl">
                    <a:srgbClr val="000000">
                      <a:alpha val="43137"/>
                    </a:srgbClr>
                  </a:outerShdw>
                </a:effectLst>
              </a:rPr>
              <a:t>κοινωνιοκεντρική</a:t>
            </a:r>
            <a:r>
              <a:rPr lang="el-GR" sz="2000" i="1" dirty="0">
                <a:effectLst>
                  <a:outerShdw blurRad="38100" dist="38100" dir="2700000" algn="tl">
                    <a:srgbClr val="000000">
                      <a:alpha val="43137"/>
                    </a:srgbClr>
                  </a:outerShdw>
                </a:effectLst>
              </a:rPr>
              <a:t> κοσμοθεωρία</a:t>
            </a:r>
            <a:r>
              <a:rPr lang="el-GR" sz="2000" i="1" dirty="0"/>
              <a:t>.</a:t>
            </a:r>
            <a:r>
              <a:rPr lang="el-GR" sz="2000" dirty="0"/>
              <a:t> Οποιαδήποτε προσωπικά οφέλη θα πρέπει να είναι το </a:t>
            </a:r>
            <a:r>
              <a:rPr lang="el-GR" sz="2000" b="1" dirty="0">
                <a:effectLst>
                  <a:outerShdw blurRad="38100" dist="38100" dir="2700000" algn="tl">
                    <a:srgbClr val="000000">
                      <a:alpha val="43137"/>
                    </a:srgbClr>
                  </a:outerShdw>
                </a:effectLst>
              </a:rPr>
              <a:t>αποτέλεσμα</a:t>
            </a:r>
            <a:r>
              <a:rPr lang="el-GR" sz="2000" dirty="0"/>
              <a:t> της διδασκαλίας και </a:t>
            </a:r>
            <a:r>
              <a:rPr lang="el-GR" sz="2000" dirty="0" smtClean="0"/>
              <a:t> </a:t>
            </a:r>
            <a:r>
              <a:rPr lang="el-GR" sz="2000" i="1" spc="300" dirty="0" smtClean="0">
                <a:effectLst>
                  <a:outerShdw blurRad="38100" dist="38100" dir="2700000" algn="tl">
                    <a:srgbClr val="000000">
                      <a:alpha val="43137"/>
                    </a:srgbClr>
                  </a:outerShdw>
                </a:effectLst>
              </a:rPr>
              <a:t>όχι</a:t>
            </a:r>
            <a:r>
              <a:rPr lang="el-GR" sz="2000" i="1" dirty="0" smtClean="0"/>
              <a:t> </a:t>
            </a:r>
            <a:r>
              <a:rPr lang="el-GR" sz="2000" i="1" dirty="0"/>
              <a:t>το έναυσμα </a:t>
            </a:r>
            <a:r>
              <a:rPr lang="el-GR" sz="2000" i="1" dirty="0" smtClean="0"/>
              <a:t> </a:t>
            </a:r>
            <a:r>
              <a:rPr lang="el-GR" sz="2000" dirty="0" smtClean="0"/>
              <a:t>για </a:t>
            </a:r>
            <a:r>
              <a:rPr lang="el-GR" sz="2000" dirty="0"/>
              <a:t>διδασκαλία. </a:t>
            </a:r>
            <a:endParaRPr lang="el-GR" sz="2000" dirty="0" smtClean="0"/>
          </a:p>
          <a:p>
            <a:pPr algn="just"/>
            <a:r>
              <a:rPr lang="el-GR" sz="2000" dirty="0" smtClean="0"/>
              <a:t>Η πορεία του καθενός μας-και μάλιστα όχι μόνο η επαγγελματική- καθορίζεται</a:t>
            </a:r>
            <a:r>
              <a:rPr lang="en-US" sz="2000" dirty="0" smtClean="0"/>
              <a:t>,</a:t>
            </a:r>
            <a:r>
              <a:rPr lang="el-GR" sz="2000" dirty="0" smtClean="0"/>
              <a:t> σε μεγάλο βαθμό</a:t>
            </a:r>
            <a:r>
              <a:rPr lang="en-US" sz="2000" dirty="0" smtClean="0"/>
              <a:t>,</a:t>
            </a:r>
            <a:r>
              <a:rPr lang="el-GR" sz="2000" dirty="0" smtClean="0"/>
              <a:t> από το κατά πόσον η ίδια η </a:t>
            </a:r>
            <a:r>
              <a:rPr lang="el-GR" sz="2000" dirty="0" smtClean="0">
                <a:effectLst>
                  <a:outerShdw blurRad="38100" dist="38100" dir="2700000" algn="tl">
                    <a:srgbClr val="000000">
                      <a:alpha val="43137"/>
                    </a:srgbClr>
                  </a:outerShdw>
                </a:effectLst>
              </a:rPr>
              <a:t>φύση μας </a:t>
            </a:r>
            <a:r>
              <a:rPr lang="el-GR" sz="2000" dirty="0" smtClean="0"/>
              <a:t>και η διαμόρφωση της </a:t>
            </a:r>
            <a:r>
              <a:rPr lang="el-GR" sz="2000" dirty="0" smtClean="0">
                <a:effectLst>
                  <a:outerShdw blurRad="38100" dist="38100" dir="2700000" algn="tl">
                    <a:srgbClr val="000000">
                      <a:alpha val="43137"/>
                    </a:srgbClr>
                  </a:outerShdw>
                </a:effectLst>
              </a:rPr>
              <a:t>προσωπικότητάς μας </a:t>
            </a:r>
            <a:r>
              <a:rPr lang="el-GR" sz="2000" dirty="0" smtClean="0"/>
              <a:t>σχετίζεται με το </a:t>
            </a:r>
            <a:r>
              <a:rPr lang="el-GR" sz="2000" i="1" dirty="0" err="1" smtClean="0">
                <a:effectLst>
                  <a:outerShdw blurRad="38100" dist="38100" dir="2700000" algn="tl">
                    <a:srgbClr val="000000">
                      <a:alpha val="43137"/>
                    </a:srgbClr>
                  </a:outerShdw>
                </a:effectLst>
              </a:rPr>
              <a:t>κοινωνιοκεντρικό</a:t>
            </a:r>
            <a:r>
              <a:rPr lang="el-GR" sz="2000" dirty="0"/>
              <a:t> </a:t>
            </a:r>
            <a:r>
              <a:rPr lang="el-GR" sz="2000" dirty="0" smtClean="0"/>
              <a:t>πρότυπο</a:t>
            </a:r>
            <a:r>
              <a:rPr lang="en-US" sz="2000" dirty="0"/>
              <a:t> </a:t>
            </a:r>
            <a:r>
              <a:rPr lang="el-GR" sz="2000" dirty="0" smtClean="0"/>
              <a:t>ή με το </a:t>
            </a:r>
            <a:r>
              <a:rPr lang="el-GR" sz="2000" dirty="0" err="1" smtClean="0">
                <a:effectLst>
                  <a:outerShdw blurRad="38100" dist="38100" dir="2700000" algn="tl">
                    <a:srgbClr val="000000">
                      <a:alpha val="43137"/>
                    </a:srgbClr>
                  </a:outerShdw>
                </a:effectLst>
              </a:rPr>
              <a:t>ατομοκεντρικό</a:t>
            </a:r>
            <a:r>
              <a:rPr lang="el-GR" sz="2000" dirty="0">
                <a:effectLst>
                  <a:outerShdw blurRad="38100" dist="38100" dir="2700000" algn="tl">
                    <a:srgbClr val="000000">
                      <a:alpha val="43137"/>
                    </a:srgbClr>
                  </a:outerShdw>
                </a:effectLst>
              </a:rPr>
              <a:t>.</a:t>
            </a:r>
            <a:r>
              <a:rPr lang="el-GR" sz="2000" dirty="0"/>
              <a:t> </a:t>
            </a:r>
            <a:endParaRPr lang="el-GR" sz="2000" dirty="0" smtClean="0"/>
          </a:p>
          <a:p>
            <a:pPr marL="0" indent="0" algn="just">
              <a:buNone/>
            </a:pPr>
            <a:endParaRPr lang="el-GR" sz="2000" dirty="0"/>
          </a:p>
          <a:p>
            <a:pPr marL="0" indent="0" algn="ctr">
              <a:buNone/>
            </a:pPr>
            <a:r>
              <a:rPr lang="el-GR" sz="2000" dirty="0" smtClean="0"/>
              <a:t>Πιο απλά, σκεφτείτε </a:t>
            </a:r>
            <a:r>
              <a:rPr lang="el-GR" sz="2000" dirty="0"/>
              <a:t>τον εαυτό </a:t>
            </a:r>
            <a:r>
              <a:rPr lang="el-GR" sz="2000" dirty="0" smtClean="0"/>
              <a:t>σας </a:t>
            </a:r>
            <a:r>
              <a:rPr lang="el-GR" sz="2000" dirty="0"/>
              <a:t>παιδί. Τι σας άρεσε </a:t>
            </a:r>
            <a:r>
              <a:rPr lang="el-GR" sz="2000" dirty="0" smtClean="0"/>
              <a:t>περισσότερο</a:t>
            </a:r>
            <a:r>
              <a:rPr lang="en-US" sz="2000" dirty="0" smtClean="0"/>
              <a:t>; </a:t>
            </a:r>
            <a:r>
              <a:rPr lang="el-GR" sz="2000" dirty="0" err="1" smtClean="0"/>
              <a:t>Nα</a:t>
            </a:r>
            <a:r>
              <a:rPr lang="el-GR" sz="2000" dirty="0" smtClean="0"/>
              <a:t> </a:t>
            </a:r>
            <a:r>
              <a:rPr lang="el-GR" sz="2000" b="1" i="1" dirty="0"/>
              <a:t>προσφέρετε</a:t>
            </a:r>
            <a:r>
              <a:rPr lang="el-GR" sz="2000" b="1" dirty="0"/>
              <a:t> </a:t>
            </a:r>
            <a:r>
              <a:rPr lang="el-GR" sz="2000" dirty="0"/>
              <a:t>δώρα ή να </a:t>
            </a:r>
            <a:r>
              <a:rPr lang="el-GR" sz="2000" dirty="0">
                <a:effectLst>
                  <a:outerShdw blurRad="38100" dist="38100" dir="2700000" algn="tl">
                    <a:srgbClr val="000000">
                      <a:alpha val="43137"/>
                    </a:srgbClr>
                  </a:outerShdw>
                </a:effectLst>
              </a:rPr>
              <a:t>λαμβάνετε</a:t>
            </a:r>
            <a:r>
              <a:rPr lang="el-GR" sz="2000" dirty="0"/>
              <a:t> δώρα; </a:t>
            </a:r>
            <a:r>
              <a:rPr lang="el-GR" sz="2000" dirty="0" smtClean="0"/>
              <a:t>Στη </a:t>
            </a:r>
            <a:r>
              <a:rPr lang="el-GR" sz="2000" dirty="0"/>
              <a:t>δεύτερη </a:t>
            </a:r>
            <a:r>
              <a:rPr lang="el-GR" sz="2000" dirty="0" smtClean="0"/>
              <a:t>περίπτωση, απομακρύνεστε από </a:t>
            </a:r>
            <a:r>
              <a:rPr lang="el-GR" sz="2000" dirty="0"/>
              <a:t>το επάγγελμα του δασκάλου αλλά </a:t>
            </a:r>
            <a:r>
              <a:rPr lang="el-GR" sz="2000" dirty="0" smtClean="0"/>
              <a:t>προφανώς και </a:t>
            </a:r>
            <a:r>
              <a:rPr lang="el-GR" sz="2000" dirty="0"/>
              <a:t>του γιατρού… </a:t>
            </a:r>
          </a:p>
        </p:txBody>
      </p:sp>
      <p:pic>
        <p:nvPicPr>
          <p:cNvPr id="1026" name="Picture 2" descr="C:\Users\αγαπουλακι\Desktop\NEW TEACHING PAINTINGS\christ-leading-the-apostles-to-mount-tabor-1512.jpg"/>
          <p:cNvPicPr>
            <a:picLocks noChangeAspect="1" noChangeArrowheads="1"/>
          </p:cNvPicPr>
          <p:nvPr/>
        </p:nvPicPr>
        <p:blipFill>
          <a:blip r:embed="rId2" cstate="print"/>
          <a:srcRect/>
          <a:stretch>
            <a:fillRect/>
          </a:stretch>
        </p:blipFill>
        <p:spPr bwMode="auto">
          <a:xfrm>
            <a:off x="2404755" y="4766820"/>
            <a:ext cx="4643470" cy="211813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26"/>
                                        </p:tgtEl>
                                      </p:cBhvr>
                                    </p:animEffect>
                                    <p:set>
                                      <p:cBhvr>
                                        <p:cTn id="12" dur="1" fill="hold">
                                          <p:stCondLst>
                                            <p:cond delay="499"/>
                                          </p:stCondLst>
                                        </p:cTn>
                                        <p:tgtEl>
                                          <p:spTgt spid="10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290"/>
            <a:ext cx="9144000" cy="2714644"/>
          </a:xfrm>
        </p:spPr>
        <p:txBody>
          <a:bodyPr>
            <a:normAutofit fontScale="90000"/>
          </a:bodyPr>
          <a:lstStyle/>
          <a:p>
            <a:pPr algn="just"/>
            <a:r>
              <a:rPr lang="el-GR" sz="2800" dirty="0"/>
              <a:t>«Ένας αποτελεσματικός δάσκαλος είναι </a:t>
            </a:r>
            <a:r>
              <a:rPr lang="el-GR" sz="2800" dirty="0">
                <a:solidFill>
                  <a:srgbClr val="FF0000"/>
                </a:solidFill>
                <a:effectLst>
                  <a:outerShdw blurRad="38100" dist="38100" dir="2700000" algn="tl">
                    <a:srgbClr val="000000">
                      <a:alpha val="43137"/>
                    </a:srgbClr>
                  </a:outerShdw>
                </a:effectLst>
              </a:rPr>
              <a:t>παθιασμένος</a:t>
            </a:r>
            <a:r>
              <a:rPr lang="el-GR" sz="2800" dirty="0">
                <a:effectLst>
                  <a:outerShdw blurRad="38100" dist="38100" dir="2700000" algn="tl">
                    <a:srgbClr val="000000">
                      <a:alpha val="43137"/>
                    </a:srgbClr>
                  </a:outerShdw>
                </a:effectLst>
              </a:rPr>
              <a:t> για </a:t>
            </a:r>
            <a:r>
              <a:rPr lang="el-GR" sz="2800" dirty="0" smtClean="0">
                <a:effectLst>
                  <a:outerShdw blurRad="38100" dist="38100" dir="2700000" algn="tl">
                    <a:srgbClr val="000000">
                      <a:alpha val="43137"/>
                    </a:srgbClr>
                  </a:outerShdw>
                </a:effectLst>
              </a:rPr>
              <a:t> </a:t>
            </a:r>
            <a:r>
              <a:rPr lang="el-GR" sz="2800" dirty="0">
                <a:effectLst>
                  <a:outerShdw blurRad="38100" dist="38100" dir="2700000" algn="tl">
                    <a:srgbClr val="000000">
                      <a:alpha val="43137"/>
                    </a:srgbClr>
                  </a:outerShdw>
                </a:effectLst>
              </a:rPr>
              <a:t>διδασκαλία.</a:t>
            </a:r>
            <a:r>
              <a:rPr lang="el-GR" sz="2800" dirty="0"/>
              <a:t> Πρόκειται για </a:t>
            </a:r>
            <a:r>
              <a:rPr lang="el-GR" sz="2800" dirty="0">
                <a:solidFill>
                  <a:srgbClr val="FF0000"/>
                </a:solidFill>
              </a:rPr>
              <a:t>πάθος</a:t>
            </a:r>
            <a:r>
              <a:rPr lang="el-GR" sz="2800" dirty="0"/>
              <a:t> που είναι </a:t>
            </a:r>
            <a:r>
              <a:rPr lang="el-GR" sz="2800" dirty="0">
                <a:effectLst>
                  <a:outerShdw blurRad="38100" dist="38100" dir="2700000" algn="tl">
                    <a:srgbClr val="000000">
                      <a:alpha val="43137"/>
                    </a:srgbClr>
                  </a:outerShdw>
                </a:effectLst>
              </a:rPr>
              <a:t>εσωτερική επιταγή</a:t>
            </a:r>
            <a:r>
              <a:rPr lang="el-GR" sz="2800" dirty="0"/>
              <a:t>, η οποία </a:t>
            </a:r>
            <a:r>
              <a:rPr lang="el-GR" sz="2800" i="1" dirty="0"/>
              <a:t>δεν</a:t>
            </a:r>
            <a:r>
              <a:rPr lang="el-GR" sz="2800" dirty="0"/>
              <a:t> εξαρτάται από την </a:t>
            </a:r>
            <a:r>
              <a:rPr lang="el-GR" sz="2800" dirty="0" smtClean="0"/>
              <a:t>αποδοχή του, </a:t>
            </a:r>
            <a:r>
              <a:rPr lang="el-GR" sz="2800" dirty="0"/>
              <a:t>από φιλοφρονήσεις ή από  </a:t>
            </a:r>
            <a:r>
              <a:rPr lang="el-GR" sz="2800" dirty="0" smtClean="0"/>
              <a:t>άμεσα ορατά </a:t>
            </a:r>
            <a:r>
              <a:rPr lang="el-GR" sz="2800" dirty="0"/>
              <a:t>αποτελέσματα. Είναι πάθος που αναστέλλει την αποθάρρυνση ή την υπερκόπωση, καθώς πρόκειται για μια </a:t>
            </a:r>
            <a:r>
              <a:rPr lang="el-GR" sz="2800" spc="300" dirty="0">
                <a:solidFill>
                  <a:srgbClr val="FF0000"/>
                </a:solidFill>
                <a:effectLst>
                  <a:outerShdw blurRad="38100" dist="38100" dir="2700000" algn="tl">
                    <a:srgbClr val="000000">
                      <a:alpha val="43137"/>
                    </a:srgbClr>
                  </a:outerShdw>
                </a:effectLst>
              </a:rPr>
              <a:t>εσωτερική φωτιά </a:t>
            </a:r>
            <a:r>
              <a:rPr lang="el-GR" sz="2800" dirty="0"/>
              <a:t>που </a:t>
            </a:r>
            <a:r>
              <a:rPr lang="el-GR" sz="2800" dirty="0">
                <a:effectLst>
                  <a:outerShdw blurRad="38100" dist="38100" dir="2700000" algn="tl">
                    <a:srgbClr val="000000">
                      <a:alpha val="43137"/>
                    </a:srgbClr>
                  </a:outerShdw>
                </a:effectLst>
              </a:rPr>
              <a:t>παρακινεί</a:t>
            </a:r>
            <a:r>
              <a:rPr lang="el-GR" sz="2800" dirty="0"/>
              <a:t> και </a:t>
            </a:r>
            <a:r>
              <a:rPr lang="el-GR" sz="2800" dirty="0">
                <a:effectLst>
                  <a:outerShdw blurRad="38100" dist="38100" dir="2700000" algn="tl">
                    <a:srgbClr val="000000">
                      <a:alpha val="43137"/>
                    </a:srgbClr>
                  </a:outerShdw>
                </a:effectLst>
              </a:rPr>
              <a:t>ενεργοποιεί</a:t>
            </a:r>
            <a:r>
              <a:rPr lang="el-GR" sz="2800" dirty="0"/>
              <a:t>. Είναι </a:t>
            </a:r>
            <a:r>
              <a:rPr lang="el-GR" sz="2800" dirty="0">
                <a:solidFill>
                  <a:srgbClr val="FF0000"/>
                </a:solidFill>
                <a:effectLst>
                  <a:outerShdw blurRad="38100" dist="38100" dir="2700000" algn="tl">
                    <a:srgbClr val="000000">
                      <a:alpha val="43137"/>
                    </a:srgbClr>
                  </a:outerShdw>
                </a:effectLst>
              </a:rPr>
              <a:t>πάθος</a:t>
            </a:r>
            <a:r>
              <a:rPr lang="el-GR" sz="2800" dirty="0"/>
              <a:t> που επίσης </a:t>
            </a:r>
            <a:r>
              <a:rPr lang="el-GR" sz="2800" dirty="0">
                <a:effectLst>
                  <a:outerShdw blurRad="38100" dist="38100" dir="2700000" algn="tl">
                    <a:srgbClr val="000000">
                      <a:alpha val="43137"/>
                    </a:srgbClr>
                  </a:outerShdw>
                </a:effectLst>
              </a:rPr>
              <a:t>συναρπάζει </a:t>
            </a:r>
            <a:r>
              <a:rPr lang="el-GR" sz="2800" dirty="0"/>
              <a:t>και </a:t>
            </a:r>
            <a:r>
              <a:rPr lang="el-GR" sz="2800" dirty="0">
                <a:effectLst>
                  <a:outerShdw blurRad="38100" dist="38100" dir="2700000" algn="tl">
                    <a:srgbClr val="000000">
                      <a:alpha val="43137"/>
                    </a:srgbClr>
                  </a:outerShdw>
                </a:effectLst>
              </a:rPr>
              <a:t>εμπνέει </a:t>
            </a:r>
            <a:r>
              <a:rPr lang="el-GR" sz="2800" dirty="0"/>
              <a:t>τους μαθητές</a:t>
            </a:r>
            <a:r>
              <a:rPr lang="el-GR" sz="2800" dirty="0" smtClean="0"/>
              <a:t>».</a:t>
            </a:r>
            <a:endParaRPr lang="el-GR" sz="2800" dirty="0"/>
          </a:p>
        </p:txBody>
      </p:sp>
      <p:sp>
        <p:nvSpPr>
          <p:cNvPr id="3" name="Title 1"/>
          <p:cNvSpPr txBox="1">
            <a:spLocks/>
          </p:cNvSpPr>
          <p:nvPr/>
        </p:nvSpPr>
        <p:spPr>
          <a:xfrm>
            <a:off x="509558" y="3643314"/>
            <a:ext cx="8329642" cy="257176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28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Rectangle 3"/>
          <p:cNvSpPr/>
          <p:nvPr/>
        </p:nvSpPr>
        <p:spPr>
          <a:xfrm>
            <a:off x="0" y="2967334"/>
            <a:ext cx="9144000" cy="4031873"/>
          </a:xfrm>
          <a:prstGeom prst="rect">
            <a:avLst/>
          </a:prstGeom>
        </p:spPr>
        <p:txBody>
          <a:bodyPr wrap="square">
            <a:spAutoFit/>
          </a:bodyPr>
          <a:lstStyle/>
          <a:p>
            <a:pPr algn="ctr"/>
            <a:r>
              <a:rPr lang="el-GR" sz="3200" dirty="0"/>
              <a:t>Τελικά, όσο καλές και εάν </a:t>
            </a:r>
            <a:r>
              <a:rPr lang="el-GR" sz="3200" dirty="0" smtClean="0"/>
              <a:t>φαίνονται</a:t>
            </a:r>
          </a:p>
          <a:p>
            <a:pPr algn="ctr"/>
            <a:r>
              <a:rPr lang="el-GR" sz="3200" dirty="0" smtClean="0"/>
              <a:t> </a:t>
            </a:r>
            <a:r>
              <a:rPr lang="el-GR" sz="3200" dirty="0"/>
              <a:t>οι προθέσεις, οι σκέψεις και οι λέξεις</a:t>
            </a:r>
            <a:r>
              <a:rPr lang="el-GR" sz="3200" dirty="0" smtClean="0"/>
              <a:t>,</a:t>
            </a:r>
          </a:p>
          <a:p>
            <a:pPr algn="ctr"/>
            <a:r>
              <a:rPr lang="el-GR" sz="3200" dirty="0" smtClean="0"/>
              <a:t> </a:t>
            </a:r>
            <a:r>
              <a:rPr lang="el-GR" sz="3200" dirty="0"/>
              <a:t>το </a:t>
            </a:r>
            <a:r>
              <a:rPr lang="el-GR" sz="3200" dirty="0" smtClean="0"/>
              <a:t> </a:t>
            </a:r>
            <a:r>
              <a:rPr lang="el-GR" sz="3200" b="1" spc="300" dirty="0" smtClean="0">
                <a:solidFill>
                  <a:srgbClr val="FF0000"/>
                </a:solidFill>
                <a:effectLst>
                  <a:outerShdw blurRad="38100" dist="38100" dir="2700000" algn="tl">
                    <a:srgbClr val="000000">
                      <a:alpha val="43137"/>
                    </a:srgbClr>
                  </a:outerShdw>
                </a:effectLst>
              </a:rPr>
              <a:t>χειροπιαστό</a:t>
            </a:r>
            <a:r>
              <a:rPr lang="el-GR" sz="3200" b="1" dirty="0" smtClean="0">
                <a:solidFill>
                  <a:srgbClr val="FF0000"/>
                </a:solidFill>
                <a:effectLst>
                  <a:outerShdw blurRad="38100" dist="38100" dir="2700000" algn="tl">
                    <a:srgbClr val="000000">
                      <a:alpha val="43137"/>
                    </a:srgbClr>
                  </a:outerShdw>
                </a:effectLst>
              </a:rPr>
              <a:t>  έργο</a:t>
            </a:r>
            <a:r>
              <a:rPr lang="el-GR" sz="3200" dirty="0" smtClean="0"/>
              <a:t>  είναι </a:t>
            </a:r>
            <a:r>
              <a:rPr lang="el-GR" sz="3200" dirty="0"/>
              <a:t>αυτό που μετράει.</a:t>
            </a:r>
          </a:p>
          <a:p>
            <a:pPr algn="ctr"/>
            <a:r>
              <a:rPr lang="el-GR" sz="3200" dirty="0"/>
              <a:t>Ο δάσκαλος δεν είναι άξιος επαίνου </a:t>
            </a:r>
            <a:endParaRPr lang="el-GR" sz="3200" dirty="0" smtClean="0"/>
          </a:p>
          <a:p>
            <a:pPr algn="ctr"/>
            <a:r>
              <a:rPr lang="el-GR" sz="3200" dirty="0" smtClean="0"/>
              <a:t>λόγω </a:t>
            </a:r>
            <a:r>
              <a:rPr lang="el-GR" sz="3200" dirty="0"/>
              <a:t>των θεωρητικών του θέσεων, </a:t>
            </a:r>
            <a:endParaRPr lang="el-GR" sz="3200" dirty="0" smtClean="0"/>
          </a:p>
          <a:p>
            <a:pPr algn="ctr"/>
            <a:r>
              <a:rPr lang="el-GR" sz="3200" dirty="0" smtClean="0"/>
              <a:t>αλλά </a:t>
            </a:r>
            <a:r>
              <a:rPr lang="el-GR" sz="3200" dirty="0"/>
              <a:t>λόγω των </a:t>
            </a:r>
            <a:r>
              <a:rPr lang="el-GR" sz="3200" b="1" dirty="0">
                <a:solidFill>
                  <a:srgbClr val="FF0000"/>
                </a:solidFill>
              </a:rPr>
              <a:t>μαθημάτων</a:t>
            </a:r>
            <a:r>
              <a:rPr lang="el-GR" sz="3200" dirty="0"/>
              <a:t> </a:t>
            </a:r>
            <a:r>
              <a:rPr lang="el-GR" sz="3200" b="1" dirty="0">
                <a:solidFill>
                  <a:srgbClr val="FF0000"/>
                </a:solidFill>
                <a:effectLst>
                  <a:outerShdw blurRad="38100" dist="38100" dir="2700000" algn="tl">
                    <a:srgbClr val="000000">
                      <a:alpha val="43137"/>
                    </a:srgbClr>
                  </a:outerShdw>
                </a:effectLst>
              </a:rPr>
              <a:t>που </a:t>
            </a:r>
            <a:r>
              <a:rPr lang="el-GR" sz="3200" b="1" dirty="0" smtClean="0">
                <a:solidFill>
                  <a:srgbClr val="FF0000"/>
                </a:solidFill>
                <a:effectLst>
                  <a:outerShdw blurRad="38100" dist="38100" dir="2700000" algn="tl">
                    <a:srgbClr val="000000">
                      <a:alpha val="43137"/>
                    </a:srgbClr>
                  </a:outerShdw>
                </a:effectLst>
              </a:rPr>
              <a:t>διδάσκει </a:t>
            </a:r>
          </a:p>
          <a:p>
            <a:pPr algn="ctr"/>
            <a:r>
              <a:rPr lang="el-GR" sz="3200" dirty="0" smtClean="0"/>
              <a:t>είτε </a:t>
            </a:r>
            <a:r>
              <a:rPr lang="el-GR" sz="3200" dirty="0"/>
              <a:t>στην αίθουσα </a:t>
            </a:r>
            <a:endParaRPr lang="el-GR" sz="3200" dirty="0" smtClean="0"/>
          </a:p>
          <a:p>
            <a:pPr algn="ctr"/>
            <a:r>
              <a:rPr lang="el-GR" sz="3200" dirty="0" smtClean="0"/>
              <a:t>είτε </a:t>
            </a:r>
            <a:r>
              <a:rPr lang="el-GR" sz="3200" dirty="0"/>
              <a:t>μέσω του ηλεκτρονικού υπολογιστή.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500"/>
                                        <p:tgtEl>
                                          <p:spTgt spid="4">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animEffect transition="in" filter="fade">
                                      <p:cBhvr>
                                        <p:cTn id="4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6712"/>
          </a:xfrm>
        </p:spPr>
        <p:txBody>
          <a:bodyPr>
            <a:noAutofit/>
          </a:bodyPr>
          <a:lstStyle/>
          <a:p>
            <a:r>
              <a:rPr lang="el-GR" sz="2400" b="1" spc="300" dirty="0" smtClean="0">
                <a:effectLst>
                  <a:outerShdw blurRad="38100" dist="38100" dir="2700000" algn="tl">
                    <a:srgbClr val="000000">
                      <a:alpha val="43137"/>
                    </a:srgbClr>
                  </a:outerShdw>
                </a:effectLst>
              </a:rPr>
              <a:t>Πτυχές προσωπικότητας </a:t>
            </a:r>
            <a:r>
              <a:rPr lang="el-GR" sz="2400" dirty="0" smtClean="0">
                <a:effectLst>
                  <a:outerShdw blurRad="38100" dist="38100" dir="2700000" algn="tl">
                    <a:srgbClr val="000000">
                      <a:alpha val="43137"/>
                    </a:srgbClr>
                  </a:outerShdw>
                </a:effectLst>
              </a:rPr>
              <a:t>και </a:t>
            </a:r>
            <a:r>
              <a:rPr lang="el-GR" sz="2400" b="1" spc="300" dirty="0" smtClean="0">
                <a:effectLst>
                  <a:outerShdw blurRad="38100" dist="38100" dir="2700000" algn="tl">
                    <a:srgbClr val="000000">
                      <a:alpha val="43137"/>
                    </a:srgbClr>
                  </a:outerShdw>
                </a:effectLst>
              </a:rPr>
              <a:t>άσκηση διδασκαλίας</a:t>
            </a:r>
            <a:r>
              <a:rPr lang="el-GR" sz="2400" dirty="0" smtClean="0">
                <a:effectLst>
                  <a:outerShdw blurRad="38100" dist="38100" dir="2700000" algn="tl">
                    <a:srgbClr val="000000">
                      <a:alpha val="43137"/>
                    </a:srgbClr>
                  </a:outerShdw>
                </a:effectLst>
              </a:rPr>
              <a:t/>
            </a:r>
            <a:br>
              <a:rPr lang="el-GR" sz="2400" dirty="0" smtClean="0">
                <a:effectLst>
                  <a:outerShdw blurRad="38100" dist="38100" dir="2700000" algn="tl">
                    <a:srgbClr val="000000">
                      <a:alpha val="43137"/>
                    </a:srgbClr>
                  </a:outerShdw>
                </a:effectLst>
              </a:rPr>
            </a:br>
            <a:r>
              <a:rPr lang="el-GR" sz="2400" dirty="0" smtClean="0">
                <a:effectLst>
                  <a:outerShdw blurRad="38100" dist="38100" dir="2700000" algn="tl">
                    <a:srgbClr val="000000">
                      <a:alpha val="43137"/>
                    </a:srgbClr>
                  </a:outerShdw>
                </a:effectLst>
              </a:rPr>
              <a:t>σε ένα </a:t>
            </a:r>
            <a:r>
              <a:rPr lang="el-GR" sz="2400" b="1" dirty="0" smtClean="0">
                <a:effectLst>
                  <a:outerShdw blurRad="38100" dist="38100" dir="2700000" algn="tl">
                    <a:srgbClr val="000000">
                      <a:alpha val="43137"/>
                    </a:srgbClr>
                  </a:outerShdw>
                </a:effectLst>
              </a:rPr>
              <a:t>ανθρωποκεντρικό</a:t>
            </a:r>
            <a:r>
              <a:rPr lang="el-GR" sz="2400" dirty="0" smtClean="0">
                <a:effectLst>
                  <a:outerShdw blurRad="38100" dist="38100" dir="2700000" algn="tl">
                    <a:srgbClr val="000000">
                      <a:alpha val="43137"/>
                    </a:srgbClr>
                  </a:outerShdw>
                </a:effectLst>
              </a:rPr>
              <a:t> εκπαιδευτικό σύστημα.</a:t>
            </a:r>
            <a:br>
              <a:rPr lang="el-GR" sz="2400" dirty="0" smtClean="0">
                <a:effectLst>
                  <a:outerShdw blurRad="38100" dist="38100" dir="2700000" algn="tl">
                    <a:srgbClr val="000000">
                      <a:alpha val="43137"/>
                    </a:srgbClr>
                  </a:outerShdw>
                </a:effectLst>
              </a:rPr>
            </a:br>
            <a:r>
              <a:rPr lang="el-GR" sz="1400" spc="300" dirty="0" smtClean="0">
                <a:effectLst>
                  <a:outerShdw blurRad="38100" dist="38100" dir="2700000" algn="tl">
                    <a:srgbClr val="000000">
                      <a:alpha val="43137"/>
                    </a:srgbClr>
                  </a:outerShdw>
                </a:effectLst>
              </a:rPr>
              <a:t>Προσωπικές</a:t>
            </a:r>
            <a:r>
              <a:rPr lang="el-GR" sz="1400" dirty="0" smtClean="0">
                <a:effectLst>
                  <a:outerShdw blurRad="38100" dist="38100" dir="2700000" algn="tl">
                    <a:srgbClr val="000000">
                      <a:alpha val="43137"/>
                    </a:srgbClr>
                  </a:outerShdw>
                </a:effectLst>
              </a:rPr>
              <a:t> απόψεις μετά από </a:t>
            </a:r>
            <a:r>
              <a:rPr lang="el-GR" sz="1400" dirty="0" smtClean="0">
                <a:effectLst>
                  <a:outerShdw blurRad="38100" dist="38100" dir="2700000" algn="tl">
                    <a:srgbClr val="000000">
                      <a:alpha val="43137"/>
                    </a:srgbClr>
                  </a:outerShdw>
                </a:effectLst>
              </a:rPr>
              <a:t>&gt;40</a:t>
            </a:r>
            <a:r>
              <a:rPr lang="en-US" sz="1400" dirty="0" smtClean="0">
                <a:effectLst>
                  <a:outerShdw blurRad="38100" dist="38100" dir="2700000" algn="tl">
                    <a:srgbClr val="000000">
                      <a:alpha val="43137"/>
                    </a:srgbClr>
                  </a:outerShdw>
                </a:effectLst>
              </a:rPr>
              <a:t> </a:t>
            </a:r>
            <a:r>
              <a:rPr lang="el-GR" sz="1400" dirty="0" smtClean="0">
                <a:effectLst>
                  <a:outerShdw blurRad="38100" dist="38100" dir="2700000" algn="tl">
                    <a:srgbClr val="000000">
                      <a:alpha val="43137"/>
                    </a:srgbClr>
                  </a:outerShdw>
                </a:effectLst>
              </a:rPr>
              <a:t>χρόνια ενασχόλησης  με την εκπαίδευση,  τα </a:t>
            </a:r>
            <a:r>
              <a:rPr lang="el-GR" sz="1400" dirty="0" smtClean="0">
                <a:effectLst>
                  <a:outerShdw blurRad="38100" dist="38100" dir="2700000" algn="tl">
                    <a:srgbClr val="000000">
                      <a:alpha val="43137"/>
                    </a:srgbClr>
                  </a:outerShdw>
                </a:effectLst>
              </a:rPr>
              <a:t>23 </a:t>
            </a:r>
            <a:r>
              <a:rPr lang="el-GR" sz="1400" dirty="0" smtClean="0">
                <a:effectLst>
                  <a:outerShdw blurRad="38100" dist="38100" dir="2700000" algn="tl">
                    <a:srgbClr val="000000">
                      <a:alpha val="43137"/>
                    </a:srgbClr>
                  </a:outerShdw>
                </a:effectLst>
              </a:rPr>
              <a:t>από τα οποία, ως μέλος ΔΕΠ. </a:t>
            </a:r>
            <a:endParaRPr lang="el-GR" sz="14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1052736"/>
            <a:ext cx="9144000" cy="5805264"/>
          </a:xfrm>
        </p:spPr>
        <p:txBody>
          <a:bodyPr>
            <a:noAutofit/>
          </a:bodyPr>
          <a:lstStyle/>
          <a:p>
            <a:pPr algn="just"/>
            <a:r>
              <a:rPr lang="el-GR" sz="2000" b="1" u="sng" spc="300" dirty="0" smtClean="0">
                <a:solidFill>
                  <a:srgbClr val="FF0000"/>
                </a:solidFill>
                <a:effectLst>
                  <a:outerShdw blurRad="38100" dist="38100" dir="2700000" algn="tl">
                    <a:srgbClr val="000000">
                      <a:alpha val="43137"/>
                    </a:srgbClr>
                  </a:outerShdw>
                </a:effectLst>
              </a:rPr>
              <a:t>Υπεράνω όλων</a:t>
            </a:r>
            <a:r>
              <a:rPr lang="en-US" sz="2000" dirty="0" smtClean="0"/>
              <a:t>: </a:t>
            </a:r>
            <a:r>
              <a:rPr lang="el-GR" sz="2000" b="1" dirty="0" smtClean="0">
                <a:solidFill>
                  <a:srgbClr val="FF0000"/>
                </a:solidFill>
              </a:rPr>
              <a:t>ενεργός, δημιουργική διάθεση </a:t>
            </a:r>
            <a:r>
              <a:rPr lang="el-GR" sz="2000" b="1" u="sng" spc="600" dirty="0" smtClean="0">
                <a:solidFill>
                  <a:srgbClr val="FF0000"/>
                </a:solidFill>
              </a:rPr>
              <a:t>προσφοράς</a:t>
            </a:r>
            <a:r>
              <a:rPr lang="el-GR" sz="2000" dirty="0" smtClean="0">
                <a:solidFill>
                  <a:srgbClr val="FF0000"/>
                </a:solidFill>
              </a:rPr>
              <a:t> </a:t>
            </a:r>
            <a:r>
              <a:rPr lang="el-GR" sz="2000" dirty="0" smtClean="0"/>
              <a:t>στους εκπαιδευόμενους. Το </a:t>
            </a:r>
            <a:r>
              <a:rPr lang="el-GR" sz="2000" dirty="0" smtClean="0">
                <a:solidFill>
                  <a:srgbClr val="FF0000"/>
                </a:solidFill>
                <a:effectLst>
                  <a:outerShdw blurRad="38100" dist="38100" dir="2700000" algn="tl">
                    <a:srgbClr val="000000">
                      <a:alpha val="43137"/>
                    </a:srgbClr>
                  </a:outerShdw>
                </a:effectLst>
              </a:rPr>
              <a:t>έκδηλο ενδιαφέρον («μεράκι») </a:t>
            </a:r>
            <a:r>
              <a:rPr lang="el-GR" sz="2000" dirty="0" smtClean="0">
                <a:effectLst>
                  <a:outerShdw blurRad="38100" dist="38100" dir="2700000" algn="tl">
                    <a:srgbClr val="000000">
                      <a:alpha val="43137"/>
                    </a:srgbClr>
                  </a:outerShdw>
                </a:effectLst>
              </a:rPr>
              <a:t>του δασκάλου για τη δουλειά του </a:t>
            </a:r>
            <a:r>
              <a:rPr lang="el-GR" sz="2000" dirty="0" smtClean="0"/>
              <a:t>μετουσιώνεται στους μαθητές ως </a:t>
            </a:r>
            <a:r>
              <a:rPr lang="el-GR" sz="2000" b="1" spc="600" dirty="0" smtClean="0">
                <a:solidFill>
                  <a:srgbClr val="FF0000"/>
                </a:solidFill>
                <a:effectLst>
                  <a:outerShdw blurRad="38100" dist="38100" dir="2700000" algn="tl">
                    <a:srgbClr val="000000">
                      <a:alpha val="43137"/>
                    </a:srgbClr>
                  </a:outerShdw>
                </a:effectLst>
              </a:rPr>
              <a:t>θετική, δημιουργική στάση στη μελλοντική επαγγελματική τους δραστηριότητα</a:t>
            </a:r>
            <a:r>
              <a:rPr lang="el-GR" sz="2000" b="1" spc="600" dirty="0" smtClean="0">
                <a:solidFill>
                  <a:srgbClr val="FF0000"/>
                </a:solidFill>
              </a:rPr>
              <a:t>.</a:t>
            </a:r>
            <a:r>
              <a:rPr lang="el-GR" sz="2000" dirty="0" smtClean="0"/>
              <a:t> Η αδιαφορία του δασκάλου δυστυχώς επηρρεάζει  ανάλογα τη στάση των μαθητών στη μελλοντική επαγγελματική θεώρηση και πρακτική τους.</a:t>
            </a:r>
          </a:p>
          <a:p>
            <a:pPr algn="just"/>
            <a:r>
              <a:rPr lang="el-GR" sz="2000" dirty="0" smtClean="0">
                <a:solidFill>
                  <a:srgbClr val="FF0000"/>
                </a:solidFill>
                <a:effectLst>
                  <a:outerShdw blurRad="38100" dist="38100" dir="2700000" algn="tl">
                    <a:srgbClr val="000000">
                      <a:alpha val="43137"/>
                    </a:srgbClr>
                  </a:outerShdw>
                </a:effectLst>
              </a:rPr>
              <a:t>Θετική άποψη </a:t>
            </a:r>
            <a:r>
              <a:rPr lang="el-GR" sz="2000" dirty="0" smtClean="0">
                <a:solidFill>
                  <a:srgbClr val="FF0000"/>
                </a:solidFill>
              </a:rPr>
              <a:t>για την </a:t>
            </a:r>
            <a:r>
              <a:rPr lang="el-GR" sz="2000" dirty="0" smtClean="0">
                <a:solidFill>
                  <a:srgbClr val="FF0000"/>
                </a:solidFill>
                <a:effectLst>
                  <a:outerShdw blurRad="38100" dist="38100" dir="2700000" algn="tl">
                    <a:srgbClr val="000000">
                      <a:alpha val="43137"/>
                    </a:srgbClr>
                  </a:outerShdw>
                </a:effectLst>
              </a:rPr>
              <a:t>πραγματικότητα</a:t>
            </a:r>
            <a:r>
              <a:rPr lang="el-GR" sz="2000" dirty="0" smtClean="0">
                <a:solidFill>
                  <a:srgbClr val="FF0000"/>
                </a:solidFill>
              </a:rPr>
              <a:t> </a:t>
            </a:r>
            <a:r>
              <a:rPr lang="el-GR" sz="2000" dirty="0" smtClean="0"/>
              <a:t>στο βαθμό που μπορούμε να </a:t>
            </a:r>
            <a:r>
              <a:rPr lang="el-GR" sz="2000" dirty="0" smtClean="0">
                <a:effectLst>
                  <a:outerShdw blurRad="38100" dist="38100" dir="2700000" algn="tl">
                    <a:srgbClr val="000000">
                      <a:alpha val="43137"/>
                    </a:srgbClr>
                  </a:outerShdw>
                </a:effectLst>
              </a:rPr>
              <a:t>τη διαμορφώσουμε</a:t>
            </a:r>
            <a:r>
              <a:rPr lang="el-GR" sz="2000" dirty="0" smtClean="0"/>
              <a:t>.  </a:t>
            </a:r>
            <a:r>
              <a:rPr lang="el-GR" sz="2000" spc="600" dirty="0" smtClean="0">
                <a:effectLst>
                  <a:outerShdw blurRad="38100" dist="38100" dir="2700000" algn="tl">
                    <a:srgbClr val="000000">
                      <a:alpha val="43137"/>
                    </a:srgbClr>
                  </a:outerShdw>
                </a:effectLst>
              </a:rPr>
              <a:t>Όχι</a:t>
            </a:r>
            <a:r>
              <a:rPr lang="el-GR" sz="2000" dirty="0" smtClean="0"/>
              <a:t>  μηδενιστική, απαξιωτική  αντίληψη ότι τίποτα δεν αξίζει ή ότι τίποτα δεν επιδέχεται  βελτίωσης.</a:t>
            </a:r>
          </a:p>
          <a:p>
            <a:pPr algn="just"/>
            <a:r>
              <a:rPr lang="el-GR" sz="2000" dirty="0" smtClean="0"/>
              <a:t>Έλλειψη έπαρσης, βεντετισμού/ναρκισσισμού. Ουδείς πρέπει να αισθάνεται αναντικατάστατος, ακόμα και στην περίπτωση που είναι· αυτό θα το κρίνουν οι άλλοι, όχι ο ίδιος. Σεβασμός και αποδοχή της αξίας των άλλων, συνεργασιμότητα επί ίσοις όροις. Κάθε δάσκαλος έχει, ανάλογα με το χαρακτήρα του,  </a:t>
            </a:r>
            <a:r>
              <a:rPr lang="el-GR" sz="2000" b="1" dirty="0" smtClean="0">
                <a:effectLst>
                  <a:outerShdw blurRad="38100" dist="38100" dir="2700000" algn="tl">
                    <a:srgbClr val="000000">
                      <a:alpha val="43137"/>
                    </a:srgbClr>
                  </a:outerShdw>
                </a:effectLst>
              </a:rPr>
              <a:t>τον  </a:t>
            </a:r>
            <a:r>
              <a:rPr lang="el-GR" sz="2000" b="1" u="sng" spc="600" dirty="0" smtClean="0">
                <a:effectLst>
                  <a:outerShdw blurRad="38100" dist="38100" dir="2700000" algn="tl">
                    <a:srgbClr val="000000">
                      <a:alpha val="43137"/>
                    </a:srgbClr>
                  </a:outerShdw>
                </a:effectLst>
              </a:rPr>
              <a:t>δικό του</a:t>
            </a:r>
            <a:r>
              <a:rPr lang="el-GR" sz="2000" b="1" spc="600" dirty="0" smtClean="0">
                <a:effectLst>
                  <a:outerShdw blurRad="38100" dist="38100" dir="2700000" algn="tl">
                    <a:srgbClr val="000000">
                      <a:alpha val="43137"/>
                    </a:srgbClr>
                  </a:outerShdw>
                </a:effectLst>
              </a:rPr>
              <a:t> τρόπο </a:t>
            </a:r>
            <a:r>
              <a:rPr lang="el-GR" sz="2000" dirty="0" smtClean="0"/>
              <a:t>επιτυχούς διδασκαλίας, αρκεί να </a:t>
            </a:r>
            <a:r>
              <a:rPr lang="el-GR" sz="2000" b="1" dirty="0" err="1" smtClean="0">
                <a:solidFill>
                  <a:srgbClr val="FF0000"/>
                </a:solidFill>
                <a:effectLst>
                  <a:outerShdw blurRad="38100" dist="38100" dir="2700000" algn="tl">
                    <a:srgbClr val="000000">
                      <a:alpha val="43137"/>
                    </a:srgbClr>
                  </a:outerShdw>
                </a:effectLst>
              </a:rPr>
              <a:t>αυτο</a:t>
            </a:r>
            <a:r>
              <a:rPr lang="el-GR" sz="2000" b="1" dirty="0" smtClean="0">
                <a:solidFill>
                  <a:srgbClr val="FF0000"/>
                </a:solidFill>
                <a:effectLst>
                  <a:outerShdw blurRad="38100" dist="38100" dir="2700000" algn="tl">
                    <a:srgbClr val="000000">
                      <a:alpha val="43137"/>
                    </a:srgbClr>
                  </a:outerShdw>
                </a:effectLst>
              </a:rPr>
              <a:t>-κινητοποιηθεί</a:t>
            </a:r>
            <a:r>
              <a:rPr lang="el-GR" sz="2000" b="1" dirty="0" smtClean="0">
                <a:effectLst>
                  <a:outerShdw blurRad="38100" dist="38100" dir="2700000" algn="tl">
                    <a:srgbClr val="000000">
                      <a:alpha val="43137"/>
                    </a:srgbClr>
                  </a:outerShdw>
                </a:effectLst>
              </a:rPr>
              <a:t> να τον αναζητήσει, να τον καθορίσει και να τον εφαρμόσει. </a:t>
            </a:r>
            <a:r>
              <a:rPr lang="el-GR" sz="2000" dirty="0" smtClean="0">
                <a:effectLst>
                  <a:outerShdw blurRad="38100" dist="38100" dir="2700000" algn="tl">
                    <a:srgbClr val="000000">
                      <a:alpha val="43137"/>
                    </a:srgbClr>
                  </a:outerShdw>
                </a:effectLst>
              </a:rPr>
              <a:t>Το </a:t>
            </a:r>
            <a:r>
              <a:rPr lang="el-GR" sz="2000" b="1" dirty="0" smtClean="0">
                <a:effectLst>
                  <a:outerShdw blurRad="38100" dist="38100" dir="2700000" algn="tl">
                    <a:srgbClr val="000000">
                      <a:alpha val="43137"/>
                    </a:srgbClr>
                  </a:outerShdw>
                </a:effectLst>
              </a:rPr>
              <a:t>κίνητρο </a:t>
            </a:r>
            <a:r>
              <a:rPr lang="el-GR" sz="2000" dirty="0" smtClean="0">
                <a:effectLst>
                  <a:outerShdw blurRad="38100" dist="38100" dir="2700000" algn="tl">
                    <a:srgbClr val="000000">
                      <a:alpha val="43137"/>
                    </a:srgbClr>
                  </a:outerShdw>
                </a:effectLst>
              </a:rPr>
              <a:t>αυτής της προσπάθειας είναι</a:t>
            </a:r>
            <a:r>
              <a:rPr lang="en-US" sz="2000" dirty="0" smtClean="0">
                <a:effectLst>
                  <a:outerShdw blurRad="38100" dist="38100" dir="2700000" algn="tl">
                    <a:srgbClr val="000000">
                      <a:alpha val="43137"/>
                    </a:srgbClr>
                  </a:outerShdw>
                </a:effectLst>
              </a:rPr>
              <a:t>, </a:t>
            </a:r>
            <a:r>
              <a:rPr lang="el-GR" sz="2000" dirty="0" smtClean="0">
                <a:effectLst>
                  <a:outerShdw blurRad="38100" dist="38100" dir="2700000" algn="tl">
                    <a:srgbClr val="000000">
                      <a:alpha val="43137"/>
                    </a:srgbClr>
                  </a:outerShdw>
                </a:effectLst>
              </a:rPr>
              <a:t>όπως προαναφέρθηκε, πρωτίστως </a:t>
            </a:r>
            <a:r>
              <a:rPr lang="el-GR" sz="2000" b="1" dirty="0" smtClean="0">
                <a:solidFill>
                  <a:srgbClr val="FF0000"/>
                </a:solidFill>
                <a:effectLst>
                  <a:outerShdw blurRad="38100" dist="38100" dir="2700000" algn="tl">
                    <a:srgbClr val="000000">
                      <a:alpha val="43137"/>
                    </a:srgbClr>
                  </a:outerShdw>
                </a:effectLst>
              </a:rPr>
              <a:t>εσωτερικό</a:t>
            </a:r>
            <a:r>
              <a:rPr lang="el-GR" sz="2000" dirty="0" smtClean="0">
                <a:effectLst>
                  <a:outerShdw blurRad="38100" dist="38100" dir="2700000" algn="tl">
                    <a:srgbClr val="000000">
                      <a:alpha val="43137"/>
                    </a:srgbClr>
                  </a:outerShdw>
                </a:effectLst>
              </a:rPr>
              <a:t> (εσωτερική ανάγκη).</a:t>
            </a:r>
          </a:p>
          <a:p>
            <a:pPr algn="just"/>
            <a:endParaRPr lang="el-GR"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3">
                                            <p:txEl>
                                              <p:pRg st="0" end="0"/>
                                            </p:txEl>
                                          </p:spTgt>
                                        </p:tgtEl>
                                      </p:cBhvr>
                                    </p:animEffect>
                                    <p:set>
                                      <p:cBhvr>
                                        <p:cTn id="12"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nodeType="clickEffect">
                                  <p:stCondLst>
                                    <p:cond delay="0"/>
                                  </p:stCondLst>
                                  <p:childTnLst>
                                    <p:animEffect transition="out" filter="dissolve">
                                      <p:cBhvr>
                                        <p:cTn id="21" dur="500"/>
                                        <p:tgtEl>
                                          <p:spTgt spid="3">
                                            <p:txEl>
                                              <p:pRg st="1" end="1"/>
                                            </p:txEl>
                                          </p:spTgt>
                                        </p:tgtEl>
                                      </p:cBhvr>
                                    </p:animEffect>
                                    <p:set>
                                      <p:cBhvr>
                                        <p:cTn id="22"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dissolve">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23330"/>
          </a:xfrm>
          <a:prstGeom prst="rect">
            <a:avLst/>
          </a:prstGeom>
        </p:spPr>
        <p:txBody>
          <a:bodyPr wrap="square">
            <a:spAutoFit/>
          </a:bodyPr>
          <a:lstStyle/>
          <a:p>
            <a:pPr algn="ctr"/>
            <a:r>
              <a:rPr lang="el-GR" dirty="0" smtClean="0"/>
              <a:t>«Ο μέτριος δάσκαλος μιλάει. Ο καλός δάσκαλος </a:t>
            </a:r>
            <a:r>
              <a:rPr lang="el-GR" b="1" dirty="0" smtClean="0">
                <a:solidFill>
                  <a:srgbClr val="0070C0"/>
                </a:solidFill>
              </a:rPr>
              <a:t>εξηγεί</a:t>
            </a:r>
            <a:r>
              <a:rPr lang="el-GR" dirty="0" smtClean="0"/>
              <a:t>. Ο εξαιρετικός δάσκαλος </a:t>
            </a:r>
            <a:r>
              <a:rPr lang="el-GR" b="1" dirty="0" smtClean="0">
                <a:solidFill>
                  <a:srgbClr val="C00000"/>
                </a:solidFill>
              </a:rPr>
              <a:t>δείχνει</a:t>
            </a:r>
            <a:r>
              <a:rPr lang="el-GR" dirty="0" smtClean="0"/>
              <a:t>. </a:t>
            </a:r>
          </a:p>
          <a:p>
            <a:pPr algn="ctr"/>
            <a:r>
              <a:rPr lang="el-GR" dirty="0" smtClean="0"/>
              <a:t>Ο μεγάλος δάσκαλος  </a:t>
            </a:r>
            <a:r>
              <a:rPr lang="el-GR" b="1" u="sng" spc="600" dirty="0" smtClean="0">
                <a:solidFill>
                  <a:srgbClr val="FF0000"/>
                </a:solidFill>
                <a:effectLst>
                  <a:outerShdw blurRad="38100" dist="38100" dir="2700000" algn="tl">
                    <a:srgbClr val="000000">
                      <a:alpha val="43137"/>
                    </a:srgbClr>
                  </a:outerShdw>
                </a:effectLst>
              </a:rPr>
              <a:t>εμπνέει</a:t>
            </a:r>
            <a:r>
              <a:rPr lang="el-GR" dirty="0" smtClean="0"/>
              <a:t>».  </a:t>
            </a:r>
          </a:p>
          <a:p>
            <a:pPr algn="ctr"/>
            <a:r>
              <a:rPr lang="el-GR" dirty="0" smtClean="0"/>
              <a:t>William Arthur Ward, Αμερικανός συγγραφέας.</a:t>
            </a:r>
            <a:endParaRPr lang="el-GR" dirty="0"/>
          </a:p>
        </p:txBody>
      </p:sp>
      <p:sp>
        <p:nvSpPr>
          <p:cNvPr id="3" name="Rectangle 2"/>
          <p:cNvSpPr/>
          <p:nvPr/>
        </p:nvSpPr>
        <p:spPr>
          <a:xfrm>
            <a:off x="0" y="6429396"/>
            <a:ext cx="9144000" cy="369332"/>
          </a:xfrm>
          <a:prstGeom prst="rect">
            <a:avLst/>
          </a:prstGeom>
        </p:spPr>
        <p:txBody>
          <a:bodyPr wrap="square">
            <a:spAutoFit/>
          </a:bodyPr>
          <a:lstStyle/>
          <a:p>
            <a:pPr algn="ctr"/>
            <a:r>
              <a:rPr lang="en-US" dirty="0" smtClean="0"/>
              <a:t>N. </a:t>
            </a:r>
            <a:r>
              <a:rPr lang="el-GR" dirty="0" smtClean="0"/>
              <a:t>Ρόεριχ</a:t>
            </a:r>
            <a:r>
              <a:rPr lang="en-US" dirty="0" smtClean="0"/>
              <a:t>:  </a:t>
            </a:r>
            <a:r>
              <a:rPr lang="el-GR" dirty="0" smtClean="0"/>
              <a:t>Η Διαθήκη του Δασκάλου.</a:t>
            </a:r>
            <a:r>
              <a:rPr lang="en-US" dirty="0" smtClean="0"/>
              <a:t> </a:t>
            </a:r>
            <a:r>
              <a:rPr lang="el-GR" dirty="0" smtClean="0"/>
              <a:t>1947</a:t>
            </a:r>
            <a:endParaRPr lang="el-GR" dirty="0"/>
          </a:p>
        </p:txBody>
      </p:sp>
      <p:pic>
        <p:nvPicPr>
          <p:cNvPr id="1026" name="Picture 2" descr="C:\Users\αγαπουλακι\Desktop\testament-of-teacher-1947.jpg"/>
          <p:cNvPicPr>
            <a:picLocks noChangeAspect="1" noChangeArrowheads="1"/>
          </p:cNvPicPr>
          <p:nvPr/>
        </p:nvPicPr>
        <p:blipFill>
          <a:blip r:embed="rId2" cstate="print"/>
          <a:srcRect/>
          <a:stretch>
            <a:fillRect/>
          </a:stretch>
        </p:blipFill>
        <p:spPr bwMode="auto">
          <a:xfrm>
            <a:off x="1928794" y="1000108"/>
            <a:ext cx="5390507" cy="54292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71480"/>
          </a:xfrm>
          <a:ln>
            <a:gradFill>
              <a:gsLst>
                <a:gs pos="0">
                  <a:srgbClr val="FFF200"/>
                </a:gs>
                <a:gs pos="45000">
                  <a:srgbClr val="FF7A00"/>
                </a:gs>
                <a:gs pos="70000">
                  <a:srgbClr val="FF0300"/>
                </a:gs>
                <a:gs pos="100000">
                  <a:srgbClr val="4D0808"/>
                </a:gs>
              </a:gsLst>
              <a:lin ang="5400000" scaled="0"/>
            </a:gradFill>
          </a:ln>
          <a:effectLst>
            <a:outerShdw blurRad="50800" dist="38100" algn="l" rotWithShape="0">
              <a:prstClr val="black">
                <a:alpha val="40000"/>
              </a:prstClr>
            </a:outerShdw>
          </a:effectLst>
        </p:spPr>
        <p:txBody>
          <a:bodyPr>
            <a:noAutofit/>
          </a:bodyPr>
          <a:lstStyle/>
          <a:p>
            <a:pPr algn="ctr"/>
            <a:r>
              <a:rPr lang="el-GR" sz="3200" spc="600" dirty="0">
                <a:solidFill>
                  <a:srgbClr val="FF0000"/>
                </a:solidFill>
              </a:rPr>
              <a:t>Β ι ώ ν ο ν τ α ς  το </a:t>
            </a:r>
            <a:r>
              <a:rPr lang="el-GR" sz="3200" spc="600" dirty="0">
                <a:solidFill>
                  <a:srgbClr val="FFFF00"/>
                </a:solidFill>
                <a:effectLst>
                  <a:outerShdw blurRad="38100" dist="38100" dir="2700000" algn="tl">
                    <a:srgbClr val="000000">
                      <a:alpha val="43137"/>
                    </a:srgbClr>
                  </a:outerShdw>
                </a:effectLst>
              </a:rPr>
              <a:t>φως</a:t>
            </a:r>
            <a:r>
              <a:rPr lang="el-GR" sz="3200" spc="600" dirty="0">
                <a:solidFill>
                  <a:srgbClr val="FF0000"/>
                </a:solidFill>
              </a:rPr>
              <a:t> της </a:t>
            </a:r>
            <a:r>
              <a:rPr lang="el-GR" sz="3200" spc="600" dirty="0" smtClean="0">
                <a:solidFill>
                  <a:srgbClr val="FF0000"/>
                </a:solidFill>
              </a:rPr>
              <a:t>γνώσης</a:t>
            </a:r>
            <a:endParaRPr lang="el-GR" sz="3200" spc="600" dirty="0">
              <a:solidFill>
                <a:srgbClr val="FF0000"/>
              </a:solidFill>
            </a:endParaRPr>
          </a:p>
        </p:txBody>
      </p:sp>
      <p:sp>
        <p:nvSpPr>
          <p:cNvPr id="4" name="Text Placeholder 3"/>
          <p:cNvSpPr>
            <a:spLocks noGrp="1"/>
          </p:cNvSpPr>
          <p:nvPr>
            <p:ph type="body" sz="half" idx="2"/>
          </p:nvPr>
        </p:nvSpPr>
        <p:spPr>
          <a:xfrm>
            <a:off x="0" y="476672"/>
            <a:ext cx="4932040" cy="6264696"/>
          </a:xfrm>
        </p:spPr>
        <p:txBody>
          <a:bodyPr>
            <a:noAutofit/>
          </a:bodyPr>
          <a:lstStyle/>
          <a:p>
            <a:pPr algn="ctr"/>
            <a:r>
              <a:rPr lang="el-GR" sz="2400" dirty="0"/>
              <a:t>Για να συνοψίσουμε, οι δάσκαλοι γενικά όλο και περισσότερο αντιλαμβάνονται, ότι πρέπει </a:t>
            </a:r>
            <a:r>
              <a:rPr lang="el-GR" sz="2400" dirty="0" smtClean="0"/>
              <a:t>να </a:t>
            </a:r>
            <a:r>
              <a:rPr lang="el-GR" sz="2400" b="1" dirty="0" smtClean="0">
                <a:solidFill>
                  <a:srgbClr val="FF0000"/>
                </a:solidFill>
                <a:effectLst>
                  <a:outerShdw blurRad="38100" dist="38100" dir="2700000" algn="tl">
                    <a:srgbClr val="000000">
                      <a:alpha val="43137"/>
                    </a:srgbClr>
                  </a:outerShdw>
                </a:effectLst>
              </a:rPr>
              <a:t>εμπνέουν  </a:t>
            </a:r>
            <a:r>
              <a:rPr lang="el-GR" sz="2400" b="1" dirty="0">
                <a:solidFill>
                  <a:srgbClr val="FF0000"/>
                </a:solidFill>
                <a:effectLst>
                  <a:outerShdw blurRad="38100" dist="38100" dir="2700000" algn="tl">
                    <a:srgbClr val="000000">
                      <a:alpha val="43137"/>
                    </a:srgbClr>
                  </a:outerShdw>
                </a:effectLst>
              </a:rPr>
              <a:t>την αγάπη για μάθηση </a:t>
            </a:r>
            <a:r>
              <a:rPr lang="el-GR" sz="2400" dirty="0"/>
              <a:t>και να </a:t>
            </a:r>
            <a:r>
              <a:rPr lang="el-GR" sz="2400" b="1" dirty="0">
                <a:solidFill>
                  <a:srgbClr val="FF0000"/>
                </a:solidFill>
                <a:effectLst>
                  <a:outerShdw blurRad="38100" dist="38100" dir="2700000" algn="tl">
                    <a:srgbClr val="000000">
                      <a:alpha val="43137"/>
                    </a:srgbClr>
                  </a:outerShdw>
                </a:effectLst>
              </a:rPr>
              <a:t>μοιράζονται μια </a:t>
            </a:r>
            <a:r>
              <a:rPr lang="el-GR" sz="2400" b="1" u="sng" dirty="0">
                <a:solidFill>
                  <a:srgbClr val="FF0000"/>
                </a:solidFill>
                <a:effectLst>
                  <a:outerShdw blurRad="38100" dist="38100" dir="2700000" algn="tl">
                    <a:srgbClr val="000000">
                      <a:alpha val="43137"/>
                    </a:srgbClr>
                  </a:outerShdw>
                </a:effectLst>
              </a:rPr>
              <a:t>θετική</a:t>
            </a:r>
            <a:r>
              <a:rPr lang="el-GR" sz="2400" b="1" dirty="0">
                <a:solidFill>
                  <a:srgbClr val="FF0000"/>
                </a:solidFill>
                <a:effectLst>
                  <a:outerShdw blurRad="38100" dist="38100" dir="2700000" algn="tl">
                    <a:srgbClr val="000000">
                      <a:alpha val="43137"/>
                    </a:srgbClr>
                  </a:outerShdw>
                </a:effectLst>
              </a:rPr>
              <a:t> κοσμοθεωρία και αντίληψη με τους μαθητές τους.</a:t>
            </a:r>
            <a:r>
              <a:rPr lang="el-GR" sz="2400" dirty="0"/>
              <a:t> </a:t>
            </a:r>
            <a:r>
              <a:rPr lang="el-GR" sz="2400" dirty="0" smtClean="0"/>
              <a:t>Δεν </a:t>
            </a:r>
            <a:r>
              <a:rPr lang="el-GR" sz="2400" dirty="0"/>
              <a:t>βλέπουν πλέον τον πρωταρχικό τους ρόλο ως εκείνο ενός έστω καλοπροαίρετου δυνάστη, που αποφασίζει τι είναι καλύτερο για τους αδύναμους υφιστάμενους τη φροντίδα του. </a:t>
            </a:r>
            <a:r>
              <a:rPr lang="el-GR" sz="2400" dirty="0" smtClean="0"/>
              <a:t>Οι δάσκαλοι έχουν </a:t>
            </a:r>
            <a:r>
              <a:rPr lang="el-GR" sz="2400" dirty="0"/>
              <a:t>βρει ότι επιτυγχάνουν περισσότερα, εάν υιοθετούν κάπως τον ρόλο </a:t>
            </a:r>
            <a:r>
              <a:rPr lang="el-GR" sz="2400" b="1" dirty="0">
                <a:solidFill>
                  <a:srgbClr val="FF0000"/>
                </a:solidFill>
                <a:effectLst>
                  <a:outerShdw blurRad="38100" dist="38100" dir="2700000" algn="tl">
                    <a:srgbClr val="000000">
                      <a:alpha val="43137"/>
                    </a:srgbClr>
                  </a:outerShdw>
                </a:effectLst>
              </a:rPr>
              <a:t>οδηγών της εκπαίδευσης </a:t>
            </a:r>
            <a:r>
              <a:rPr lang="el-GR" sz="2400" dirty="0"/>
              <a:t>που </a:t>
            </a:r>
            <a:r>
              <a:rPr lang="el-GR" sz="2400" b="1" dirty="0">
                <a:solidFill>
                  <a:srgbClr val="FF0000"/>
                </a:solidFill>
              </a:rPr>
              <a:t>διευκολύνουν τη </a:t>
            </a:r>
            <a:r>
              <a:rPr lang="el-GR" sz="2400" b="1" dirty="0" smtClean="0">
                <a:solidFill>
                  <a:srgbClr val="FF0000"/>
                </a:solidFill>
              </a:rPr>
              <a:t>μάθηση, </a:t>
            </a:r>
            <a:r>
              <a:rPr lang="el-GR" sz="2400" dirty="0" smtClean="0"/>
              <a:t> συνεχίζοντας  </a:t>
            </a:r>
            <a:r>
              <a:rPr lang="el-GR" sz="2400" dirty="0"/>
              <a:t>να μαθαίνουν κι </a:t>
            </a:r>
            <a:r>
              <a:rPr lang="el-GR" sz="2400" dirty="0" smtClean="0"/>
              <a:t>οι </a:t>
            </a:r>
            <a:r>
              <a:rPr lang="el-GR" sz="2400" dirty="0"/>
              <a:t>ίδιοι . </a:t>
            </a:r>
          </a:p>
          <a:p>
            <a:pPr algn="ctr"/>
            <a:endParaRPr lang="el-GR" sz="2400" dirty="0"/>
          </a:p>
        </p:txBody>
      </p:sp>
      <p:pic>
        <p:nvPicPr>
          <p:cNvPr id="1026" name="Picture 2" descr="C:\Users\αγαπουλακι\Desktop\ΑΝΤΡΕΑΣ\TEACHING PAINTINGS\bird-experiencing-light-1969.jpg"/>
          <p:cNvPicPr>
            <a:picLocks noGrp="1" noChangeAspect="1" noChangeArrowheads="1"/>
          </p:cNvPicPr>
          <p:nvPr>
            <p:ph idx="1"/>
          </p:nvPr>
        </p:nvPicPr>
        <p:blipFill>
          <a:blip r:embed="rId2" cstate="print"/>
          <a:srcRect/>
          <a:stretch>
            <a:fillRect/>
          </a:stretch>
        </p:blipFill>
        <p:spPr bwMode="auto">
          <a:xfrm>
            <a:off x="4932040" y="1268760"/>
            <a:ext cx="4038941" cy="502174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124744"/>
            <a:ext cx="4387416" cy="1080120"/>
          </a:xfrm>
        </p:spPr>
        <p:txBody>
          <a:bodyPr>
            <a:noAutofit/>
          </a:bodyPr>
          <a:lstStyle/>
          <a:p>
            <a:pPr algn="ctr"/>
            <a:r>
              <a:rPr lang="en-US" sz="3200" dirty="0" smtClean="0">
                <a:solidFill>
                  <a:srgbClr val="FF0000"/>
                </a:solidFill>
              </a:rPr>
              <a:t/>
            </a:r>
            <a:br>
              <a:rPr lang="en-US" sz="3200" dirty="0" smtClean="0">
                <a:solidFill>
                  <a:srgbClr val="FF0000"/>
                </a:solidFill>
              </a:rPr>
            </a:br>
            <a:r>
              <a:rPr lang="en-US" sz="3200" dirty="0" smtClean="0">
                <a:solidFill>
                  <a:srgbClr val="FF0000"/>
                </a:solidFill>
              </a:rPr>
              <a:t/>
            </a:r>
            <a:br>
              <a:rPr lang="en-US" sz="3200" dirty="0" smtClean="0">
                <a:solidFill>
                  <a:srgbClr val="FF0000"/>
                </a:solidFill>
              </a:rPr>
            </a:br>
            <a:r>
              <a:rPr lang="en-US" sz="3200" dirty="0" smtClean="0">
                <a:solidFill>
                  <a:srgbClr val="FF0000"/>
                </a:solidFill>
              </a:rPr>
              <a:t/>
            </a:r>
            <a:br>
              <a:rPr lang="en-US" sz="3200" dirty="0" smtClean="0">
                <a:solidFill>
                  <a:srgbClr val="FF0000"/>
                </a:solidFill>
              </a:rPr>
            </a:br>
            <a:r>
              <a:rPr lang="en-US" sz="3200" dirty="0" smtClean="0">
                <a:solidFill>
                  <a:srgbClr val="FF0000"/>
                </a:solidFill>
              </a:rPr>
              <a:t/>
            </a:r>
            <a:br>
              <a:rPr lang="en-US" sz="3200" dirty="0" smtClean="0">
                <a:solidFill>
                  <a:srgbClr val="FF0000"/>
                </a:solidFill>
              </a:rPr>
            </a:br>
            <a:r>
              <a:rPr lang="en-US" sz="3200" dirty="0" smtClean="0">
                <a:solidFill>
                  <a:srgbClr val="FF0000"/>
                </a:solidFill>
              </a:rPr>
              <a:t/>
            </a:r>
            <a:br>
              <a:rPr lang="en-US" sz="3200" dirty="0" smtClean="0">
                <a:solidFill>
                  <a:srgbClr val="FF0000"/>
                </a:solidFill>
              </a:rPr>
            </a:br>
            <a:r>
              <a:rPr lang="en-US" sz="3200" dirty="0" smtClean="0">
                <a:solidFill>
                  <a:srgbClr val="FF0000"/>
                </a:solidFill>
              </a:rPr>
              <a:t/>
            </a:r>
            <a:br>
              <a:rPr lang="en-US" sz="3200" dirty="0" smtClean="0">
                <a:solidFill>
                  <a:srgbClr val="FF0000"/>
                </a:solidFill>
              </a:rPr>
            </a:br>
            <a:r>
              <a:rPr lang="en-US" sz="3200" dirty="0" smtClean="0">
                <a:solidFill>
                  <a:srgbClr val="FF0000"/>
                </a:solidFill>
              </a:rPr>
              <a:t/>
            </a:r>
            <a:br>
              <a:rPr lang="en-US" sz="3200" dirty="0" smtClean="0">
                <a:solidFill>
                  <a:srgbClr val="FF0000"/>
                </a:solidFill>
              </a:rPr>
            </a:br>
            <a:r>
              <a:rPr lang="en-US" sz="3200" dirty="0" smtClean="0">
                <a:solidFill>
                  <a:srgbClr val="FF0000"/>
                </a:solidFill>
              </a:rPr>
              <a:t/>
            </a:r>
            <a:br>
              <a:rPr lang="en-US" sz="3200" dirty="0" smtClean="0">
                <a:solidFill>
                  <a:srgbClr val="FF0000"/>
                </a:solidFill>
              </a:rPr>
            </a:br>
            <a:r>
              <a:rPr lang="en-US" sz="3200" dirty="0" smtClean="0">
                <a:solidFill>
                  <a:srgbClr val="FF0000"/>
                </a:solidFill>
              </a:rPr>
              <a:t/>
            </a:r>
            <a:br>
              <a:rPr lang="en-US" sz="3200" dirty="0" smtClean="0">
                <a:solidFill>
                  <a:srgbClr val="FF0000"/>
                </a:solidFill>
              </a:rPr>
            </a:br>
            <a:r>
              <a:rPr lang="en-US" sz="3200" dirty="0" smtClean="0">
                <a:solidFill>
                  <a:srgbClr val="FF0000"/>
                </a:solidFill>
              </a:rPr>
              <a:t/>
            </a:r>
            <a:br>
              <a:rPr lang="en-US" sz="3200" dirty="0" smtClean="0">
                <a:solidFill>
                  <a:srgbClr val="FF0000"/>
                </a:solidFill>
              </a:rPr>
            </a:br>
            <a:r>
              <a:rPr lang="en-US" sz="3200" dirty="0" smtClean="0">
                <a:solidFill>
                  <a:srgbClr val="FF0000"/>
                </a:solidFill>
              </a:rPr>
              <a:t/>
            </a:r>
            <a:br>
              <a:rPr lang="en-US" sz="3200" dirty="0" smtClean="0">
                <a:solidFill>
                  <a:srgbClr val="FF0000"/>
                </a:solidFill>
              </a:rPr>
            </a:br>
            <a:r>
              <a:rPr lang="en-US" sz="3200" dirty="0" smtClean="0">
                <a:solidFill>
                  <a:srgbClr val="FF0000"/>
                </a:solidFill>
              </a:rPr>
              <a:t/>
            </a:r>
            <a:br>
              <a:rPr lang="en-US" sz="3200" dirty="0" smtClean="0">
                <a:solidFill>
                  <a:srgbClr val="FF0000"/>
                </a:solidFill>
              </a:rPr>
            </a:br>
            <a:r>
              <a:rPr lang="en-US" sz="3200" dirty="0" smtClean="0">
                <a:solidFill>
                  <a:srgbClr val="FF0000"/>
                </a:solidFill>
              </a:rPr>
              <a:t/>
            </a:r>
            <a:br>
              <a:rPr lang="en-US" sz="3200" dirty="0" smtClean="0">
                <a:solidFill>
                  <a:srgbClr val="FF0000"/>
                </a:solidFill>
              </a:rPr>
            </a:br>
            <a:r>
              <a:rPr lang="el-GR" sz="1800" dirty="0" smtClean="0">
                <a:solidFill>
                  <a:schemeClr val="tx1">
                    <a:lumMod val="95000"/>
                    <a:lumOff val="5000"/>
                  </a:schemeClr>
                </a:solidFill>
              </a:rPr>
              <a:t>Εν κατακλείδι, </a:t>
            </a:r>
            <a:r>
              <a:rPr lang="el-GR" sz="1800" dirty="0"/>
              <a:t>η</a:t>
            </a:r>
            <a:r>
              <a:rPr lang="el-GR" sz="1800" dirty="0" smtClean="0"/>
              <a:t> </a:t>
            </a:r>
            <a:r>
              <a:rPr lang="el-GR" sz="1800" dirty="0"/>
              <a:t>θεσμική κατοχύρωση  της </a:t>
            </a:r>
            <a:r>
              <a:rPr lang="el-GR" sz="1800" dirty="0" smtClean="0"/>
              <a:t> </a:t>
            </a:r>
            <a:r>
              <a:rPr lang="el-GR" sz="1800" spc="600" dirty="0" smtClean="0">
                <a:solidFill>
                  <a:srgbClr val="FF0000"/>
                </a:solidFill>
              </a:rPr>
              <a:t>εμπειρικής/βιωματικής </a:t>
            </a:r>
            <a:r>
              <a:rPr lang="el-GR" sz="1800" dirty="0" smtClean="0">
                <a:solidFill>
                  <a:srgbClr val="FF0000"/>
                </a:solidFill>
              </a:rPr>
              <a:t> μάθησης  </a:t>
            </a:r>
            <a:r>
              <a:rPr lang="el-GR" sz="1800" dirty="0" smtClean="0"/>
              <a:t>π </a:t>
            </a:r>
            <a:r>
              <a:rPr lang="el-GR" sz="1800" dirty="0"/>
              <a:t>α ρ ά λ </a:t>
            </a:r>
            <a:r>
              <a:rPr lang="el-GR" sz="1800" dirty="0" err="1"/>
              <a:t>λ</a:t>
            </a:r>
            <a:r>
              <a:rPr lang="el-GR" sz="1800" dirty="0"/>
              <a:t> η λ α  </a:t>
            </a:r>
            <a:r>
              <a:rPr lang="el-GR" sz="1800" dirty="0" smtClean="0"/>
              <a:t> με </a:t>
            </a:r>
            <a:r>
              <a:rPr lang="el-GR" sz="1800" dirty="0">
                <a:solidFill>
                  <a:srgbClr val="FF0000"/>
                </a:solidFill>
              </a:rPr>
              <a:t/>
            </a:r>
            <a:br>
              <a:rPr lang="el-GR" sz="1800" dirty="0">
                <a:solidFill>
                  <a:srgbClr val="FF0000"/>
                </a:solidFill>
              </a:rPr>
            </a:br>
            <a:r>
              <a:rPr lang="el-GR" sz="1800" dirty="0" smtClean="0"/>
              <a:t>την </a:t>
            </a:r>
            <a:r>
              <a:rPr lang="el-GR" sz="1800" dirty="0" smtClean="0">
                <a:solidFill>
                  <a:srgbClr val="FF0000"/>
                </a:solidFill>
              </a:rPr>
              <a:t> </a:t>
            </a:r>
            <a:r>
              <a:rPr lang="el-GR" sz="1800" dirty="0" smtClean="0">
                <a:solidFill>
                  <a:srgbClr val="7030A0"/>
                </a:solidFill>
              </a:rPr>
              <a:t>παραδοσιακή ακαδημαϊκή </a:t>
            </a:r>
            <a:r>
              <a:rPr lang="el-GR" sz="1800" dirty="0">
                <a:solidFill>
                  <a:srgbClr val="7030A0"/>
                </a:solidFill>
              </a:rPr>
              <a:t>μάθηση </a:t>
            </a:r>
            <a:r>
              <a:rPr lang="el-GR" sz="1800" dirty="0">
                <a:solidFill>
                  <a:srgbClr val="FF0000"/>
                </a:solidFill>
              </a:rPr>
              <a:t/>
            </a:r>
            <a:br>
              <a:rPr lang="el-GR" sz="1800" dirty="0">
                <a:solidFill>
                  <a:srgbClr val="FF0000"/>
                </a:solidFill>
              </a:rPr>
            </a:br>
            <a:r>
              <a:rPr lang="el-GR" sz="1800" dirty="0"/>
              <a:t>είναι μια σύγχρονη </a:t>
            </a:r>
            <a:r>
              <a:rPr lang="el-GR" sz="1800" u="sng" dirty="0"/>
              <a:t>αναγκαιότητα</a:t>
            </a:r>
            <a:r>
              <a:rPr lang="el-GR" sz="1800" dirty="0"/>
              <a:t>.</a:t>
            </a:r>
            <a:br>
              <a:rPr lang="el-GR" sz="1800" dirty="0"/>
            </a:br>
            <a:r>
              <a:rPr lang="en-US" dirty="0" smtClean="0"/>
              <a:t/>
            </a:r>
            <a:br>
              <a:rPr lang="en-US" dirty="0" smtClean="0"/>
            </a:br>
            <a:endParaRPr lang="el-GR" dirty="0"/>
          </a:p>
        </p:txBody>
      </p:sp>
      <p:sp>
        <p:nvSpPr>
          <p:cNvPr id="4" name="3 - Θέση κειμένου"/>
          <p:cNvSpPr>
            <a:spLocks noGrp="1"/>
          </p:cNvSpPr>
          <p:nvPr>
            <p:ph type="body" sz="half" idx="2"/>
          </p:nvPr>
        </p:nvSpPr>
        <p:spPr>
          <a:xfrm>
            <a:off x="0" y="1772816"/>
            <a:ext cx="4214810" cy="5442398"/>
          </a:xfrm>
        </p:spPr>
        <p:txBody>
          <a:bodyPr>
            <a:normAutofit/>
          </a:bodyPr>
          <a:lstStyle/>
          <a:p>
            <a:pPr algn="ctr"/>
            <a:r>
              <a:rPr lang="el-GR" sz="1600" dirty="0" smtClean="0"/>
              <a:t>Πες μου και θα ξεχάσω. Δείξε μου και ίσως να θυμάμαι. </a:t>
            </a:r>
            <a:r>
              <a:rPr lang="el-GR" sz="1600" dirty="0" smtClean="0">
                <a:effectLst>
                  <a:outerShdw blurRad="38100" dist="38100" dir="2700000" algn="tl">
                    <a:srgbClr val="000000">
                      <a:alpha val="43137"/>
                    </a:srgbClr>
                  </a:outerShdw>
                </a:effectLst>
              </a:rPr>
              <a:t>Κάνε με </a:t>
            </a:r>
            <a:r>
              <a:rPr lang="el-GR" sz="1600" dirty="0" smtClean="0"/>
              <a:t>να το </a:t>
            </a:r>
            <a:r>
              <a:rPr lang="el-GR" sz="1600" dirty="0" smtClean="0">
                <a:effectLst>
                  <a:outerShdw blurRad="38100" dist="38100" dir="2700000" algn="tl">
                    <a:srgbClr val="000000">
                      <a:alpha val="43137"/>
                    </a:srgbClr>
                  </a:outerShdw>
                </a:effectLst>
              </a:rPr>
              <a:t>βιώσω</a:t>
            </a:r>
            <a:r>
              <a:rPr lang="el-GR" sz="1600" dirty="0" smtClean="0"/>
              <a:t> και θα το </a:t>
            </a:r>
            <a:r>
              <a:rPr lang="el-GR" sz="1600" dirty="0" smtClean="0">
                <a:effectLst>
                  <a:outerShdw blurRad="38100" dist="38100" dir="2700000" algn="tl">
                    <a:srgbClr val="000000">
                      <a:alpha val="43137"/>
                    </a:srgbClr>
                  </a:outerShdw>
                </a:effectLst>
              </a:rPr>
              <a:t>καταλάβω</a:t>
            </a:r>
            <a:r>
              <a:rPr lang="en-US" sz="1600" dirty="0" smtClean="0"/>
              <a:t>.</a:t>
            </a:r>
          </a:p>
          <a:p>
            <a:pPr algn="ctr"/>
            <a:r>
              <a:rPr lang="el-GR" sz="1600" b="1" dirty="0" smtClean="0"/>
              <a:t>Κομφούκιος</a:t>
            </a:r>
            <a:r>
              <a:rPr lang="en-US" sz="1600" dirty="0" smtClean="0"/>
              <a:t>, 450 </a:t>
            </a:r>
            <a:r>
              <a:rPr lang="el-GR" sz="1600" dirty="0" err="1" smtClean="0"/>
              <a:t>π.Χ.</a:t>
            </a:r>
            <a:endParaRPr lang="en-US" sz="1600" dirty="0" smtClean="0"/>
          </a:p>
          <a:p>
            <a:pPr algn="ctr"/>
            <a:endParaRPr lang="en-US" sz="1600" dirty="0" smtClean="0"/>
          </a:p>
          <a:p>
            <a:pPr algn="ctr"/>
            <a:r>
              <a:rPr lang="el-GR" sz="1600" dirty="0" smtClean="0"/>
              <a:t>Η εκπαίδευση που παίρνουμε</a:t>
            </a:r>
          </a:p>
          <a:p>
            <a:pPr algn="ctr"/>
            <a:r>
              <a:rPr lang="el-GR" sz="1600" dirty="0" smtClean="0"/>
              <a:t> από </a:t>
            </a:r>
            <a:r>
              <a:rPr lang="el-GR" sz="1600" dirty="0" smtClean="0">
                <a:effectLst>
                  <a:outerShdw blurRad="38100" dist="38100" dir="2700000" algn="tl">
                    <a:srgbClr val="000000">
                      <a:alpha val="43137"/>
                    </a:srgbClr>
                  </a:outerShdw>
                </a:effectLst>
              </a:rPr>
              <a:t>τις συνθήκες της ζωής </a:t>
            </a:r>
            <a:r>
              <a:rPr lang="el-GR" sz="1600" dirty="0" smtClean="0"/>
              <a:t>είναι ανώτερη </a:t>
            </a:r>
          </a:p>
          <a:p>
            <a:pPr algn="ctr"/>
            <a:r>
              <a:rPr lang="el-GR" sz="1600" dirty="0" smtClean="0"/>
              <a:t>από τη διδασκαλία του σχολείου.  </a:t>
            </a:r>
          </a:p>
          <a:p>
            <a:pPr algn="ctr"/>
            <a:r>
              <a:rPr lang="el-GR" sz="1600" b="1" dirty="0" smtClean="0"/>
              <a:t>Σενέκας</a:t>
            </a:r>
            <a:r>
              <a:rPr lang="en-US" sz="1600" b="1" dirty="0" smtClean="0"/>
              <a:t>, </a:t>
            </a:r>
            <a:r>
              <a:rPr lang="en-US" sz="1600" dirty="0" smtClean="0"/>
              <a:t>1o</a:t>
            </a:r>
            <a:r>
              <a:rPr lang="el-GR" sz="1600" dirty="0" smtClean="0"/>
              <a:t>ς αιώνας μ.Χ.</a:t>
            </a:r>
          </a:p>
          <a:p>
            <a:pPr algn="ctr"/>
            <a:endParaRPr lang="el-GR" sz="1600" b="1" dirty="0" smtClean="0"/>
          </a:p>
          <a:p>
            <a:pPr algn="ctr"/>
            <a:r>
              <a:rPr lang="el-GR" sz="1600" dirty="0" smtClean="0"/>
              <a:t>Ο κυριότερος </a:t>
            </a:r>
            <a:r>
              <a:rPr lang="el-GR" sz="1600" dirty="0" smtClean="0">
                <a:effectLst>
                  <a:outerShdw blurRad="38100" dist="38100" dir="2700000" algn="tl">
                    <a:srgbClr val="000000">
                      <a:alpha val="43137"/>
                    </a:srgbClr>
                  </a:outerShdw>
                </a:effectLst>
              </a:rPr>
              <a:t>στόχος </a:t>
            </a:r>
            <a:r>
              <a:rPr lang="el-GR" sz="1600" dirty="0" smtClean="0"/>
              <a:t>της εκπαίδευσης δεν είναι η γνώση, αλλά η </a:t>
            </a:r>
            <a:r>
              <a:rPr lang="el-GR" sz="1600" b="1" dirty="0" smtClean="0"/>
              <a:t>δράση</a:t>
            </a:r>
            <a:r>
              <a:rPr lang="el-GR" sz="1600" dirty="0" smtClean="0"/>
              <a:t>.  </a:t>
            </a:r>
          </a:p>
          <a:p>
            <a:pPr algn="ctr"/>
            <a:r>
              <a:rPr lang="el-GR" sz="1600" b="1" dirty="0" err="1" smtClean="0"/>
              <a:t>Herbert</a:t>
            </a:r>
            <a:r>
              <a:rPr lang="el-GR" sz="1600" b="1" dirty="0" smtClean="0"/>
              <a:t> Spencer</a:t>
            </a:r>
            <a:r>
              <a:rPr lang="en-US" sz="1600" b="1" dirty="0" smtClean="0"/>
              <a:t> </a:t>
            </a:r>
            <a:r>
              <a:rPr lang="en-US" sz="1600" dirty="0" smtClean="0"/>
              <a:t>(1820-1903)</a:t>
            </a:r>
          </a:p>
          <a:p>
            <a:pPr algn="ctr"/>
            <a:endParaRPr lang="en-US" sz="1600" dirty="0" smtClean="0"/>
          </a:p>
          <a:p>
            <a:pPr algn="ctr"/>
            <a:r>
              <a:rPr lang="el-GR" sz="1600" dirty="0"/>
              <a:t>Υπάρχει </a:t>
            </a:r>
            <a:r>
              <a:rPr lang="el-GR" sz="1600" dirty="0" smtClean="0"/>
              <a:t>μια </a:t>
            </a:r>
            <a:r>
              <a:rPr lang="el-GR" sz="1600" dirty="0" smtClean="0">
                <a:effectLst>
                  <a:outerShdw blurRad="38100" dist="38100" dir="2700000" algn="tl">
                    <a:srgbClr val="000000">
                      <a:alpha val="43137"/>
                    </a:srgbClr>
                  </a:outerShdw>
                </a:effectLst>
              </a:rPr>
              <a:t>στενή και </a:t>
            </a:r>
            <a:r>
              <a:rPr lang="el-GR" sz="1600" dirty="0">
                <a:effectLst>
                  <a:outerShdw blurRad="38100" dist="38100" dir="2700000" algn="tl">
                    <a:srgbClr val="000000">
                      <a:alpha val="43137"/>
                    </a:srgbClr>
                  </a:outerShdw>
                </a:effectLst>
              </a:rPr>
              <a:t>αναγκαία σχέση </a:t>
            </a:r>
            <a:r>
              <a:rPr lang="el-GR" sz="1600" dirty="0"/>
              <a:t>μεταξύ της διεργασίας της </a:t>
            </a:r>
            <a:r>
              <a:rPr lang="el-GR" sz="1600" b="1" dirty="0">
                <a:effectLst>
                  <a:outerShdw blurRad="38100" dist="38100" dir="2700000" algn="tl">
                    <a:srgbClr val="000000">
                      <a:alpha val="43137"/>
                    </a:srgbClr>
                  </a:outerShdw>
                </a:effectLst>
              </a:rPr>
              <a:t>πραγματικής εμπειρίας </a:t>
            </a:r>
            <a:r>
              <a:rPr lang="el-GR" sz="1600" i="1" dirty="0" smtClean="0">
                <a:effectLst>
                  <a:outerShdw blurRad="38100" dist="38100" dir="2700000" algn="tl">
                    <a:srgbClr val="000000">
                      <a:alpha val="43137"/>
                    </a:srgbClr>
                  </a:outerShdw>
                </a:effectLst>
              </a:rPr>
              <a:t>και</a:t>
            </a:r>
            <a:r>
              <a:rPr lang="el-GR" sz="1600" dirty="0" smtClean="0"/>
              <a:t> </a:t>
            </a:r>
            <a:r>
              <a:rPr lang="el-GR" sz="1600" dirty="0"/>
              <a:t>της </a:t>
            </a:r>
            <a:r>
              <a:rPr lang="el-GR" sz="1600" b="1" dirty="0">
                <a:effectLst>
                  <a:outerShdw blurRad="38100" dist="38100" dir="2700000" algn="tl">
                    <a:srgbClr val="000000">
                      <a:alpha val="43137"/>
                    </a:srgbClr>
                  </a:outerShdw>
                </a:effectLst>
              </a:rPr>
              <a:t>εκπαίδευσης</a:t>
            </a:r>
            <a:r>
              <a:rPr lang="el-GR" sz="1600" dirty="0"/>
              <a:t>.</a:t>
            </a:r>
          </a:p>
          <a:p>
            <a:pPr algn="ctr"/>
            <a:r>
              <a:rPr lang="en-US" sz="1600" b="1" dirty="0" smtClean="0"/>
              <a:t>John Dewey</a:t>
            </a:r>
            <a:r>
              <a:rPr lang="en-US" sz="1600" dirty="0" smtClean="0"/>
              <a:t>, 1938</a:t>
            </a:r>
          </a:p>
          <a:p>
            <a:endParaRPr lang="el-GR" sz="1800" dirty="0"/>
          </a:p>
        </p:txBody>
      </p:sp>
      <p:sp>
        <p:nvSpPr>
          <p:cNvPr id="6" name="1 - Τίτλος"/>
          <p:cNvSpPr txBox="1">
            <a:spLocks/>
          </p:cNvSpPr>
          <p:nvPr/>
        </p:nvSpPr>
        <p:spPr>
          <a:xfrm>
            <a:off x="4214810" y="0"/>
            <a:ext cx="4929190" cy="571480"/>
          </a:xfrm>
          <a:prstGeom prst="rect">
            <a:avLst/>
          </a:prstGeom>
        </p:spPr>
        <p:txBody>
          <a:bodyPr vert="horz" lIns="91440" tIns="45720" rIns="91440" bIns="45720" rtlCol="0" anchor="b">
            <a:normAutofit fontScale="77500" lnSpcReduction="20000"/>
          </a:bodyPr>
          <a:lstStyle/>
          <a:p>
            <a:pPr lvl="0" algn="ctr">
              <a:spcBef>
                <a:spcPct val="0"/>
              </a:spcBef>
              <a:defRPr/>
            </a:pPr>
            <a:r>
              <a:rPr lang="el-GR" sz="2400" b="1" dirty="0" smtClean="0">
                <a:latin typeface="+mj-lt"/>
                <a:ea typeface="+mj-ea"/>
                <a:cs typeface="+mj-cs"/>
              </a:rPr>
              <a:t>Έτσι θα δούμε  ένα  </a:t>
            </a:r>
            <a:r>
              <a:rPr lang="el-GR" sz="2400" b="1" dirty="0">
                <a:solidFill>
                  <a:srgbClr val="FF0000"/>
                </a:solidFill>
                <a:latin typeface="+mj-lt"/>
                <a:ea typeface="+mj-ea"/>
                <a:cs typeface="+mj-cs"/>
              </a:rPr>
              <a:t>χαμόγελο </a:t>
            </a:r>
            <a:r>
              <a:rPr lang="el-GR" sz="2400" b="1" dirty="0" smtClean="0">
                <a:solidFill>
                  <a:srgbClr val="FF0000"/>
                </a:solidFill>
                <a:latin typeface="+mj-lt"/>
                <a:ea typeface="+mj-ea"/>
                <a:cs typeface="+mj-cs"/>
              </a:rPr>
              <a:t>αισιοδοξίας </a:t>
            </a:r>
          </a:p>
          <a:p>
            <a:pPr lvl="0" algn="ctr">
              <a:spcBef>
                <a:spcPct val="0"/>
              </a:spcBef>
              <a:defRPr/>
            </a:pPr>
            <a:r>
              <a:rPr lang="el-GR" sz="2400" b="1" dirty="0" smtClean="0">
                <a:latin typeface="+mj-lt"/>
                <a:ea typeface="+mj-ea"/>
                <a:cs typeface="+mj-cs"/>
              </a:rPr>
              <a:t>στο </a:t>
            </a:r>
            <a:r>
              <a:rPr lang="el-GR" sz="2400" b="1" dirty="0">
                <a:latin typeface="+mj-lt"/>
                <a:ea typeface="+mj-ea"/>
                <a:cs typeface="+mj-cs"/>
              </a:rPr>
              <a:t>πρόσωπο </a:t>
            </a:r>
            <a:r>
              <a:rPr lang="el-GR" sz="2400" b="1" dirty="0" smtClean="0">
                <a:latin typeface="+mj-lt"/>
                <a:ea typeface="+mj-ea"/>
                <a:cs typeface="+mj-cs"/>
              </a:rPr>
              <a:t>των φοιτητών.</a:t>
            </a:r>
            <a:endParaRPr kumimoji="0" lang="el-GR" sz="2400" b="1" i="0" u="none" strike="noStrike" kern="1200" cap="none" spc="0" normalizeH="0" baseline="0" noProof="0" dirty="0">
              <a:ln>
                <a:noFill/>
              </a:ln>
              <a:solidFill>
                <a:schemeClr val="tx1"/>
              </a:solidFill>
              <a:effectLst/>
              <a:uLnTx/>
              <a:uFillTx/>
              <a:latin typeface="+mj-lt"/>
              <a:ea typeface="+mj-ea"/>
              <a:cs typeface="+mj-cs"/>
            </a:endParaRPr>
          </a:p>
        </p:txBody>
      </p:sp>
      <p:pic>
        <p:nvPicPr>
          <p:cNvPr id="128003" name="Picture 3" descr="C:\Users\αγαπουλακι\Desktop\ΑΝΤΡΕΑΣ\TEACHING PAINTINGS\portrait-of-a-student-1909.jpg"/>
          <p:cNvPicPr>
            <a:picLocks noGrp="1" noChangeAspect="1" noChangeArrowheads="1"/>
          </p:cNvPicPr>
          <p:nvPr>
            <p:ph idx="1"/>
          </p:nvPr>
        </p:nvPicPr>
        <p:blipFill>
          <a:blip r:embed="rId2" cstate="print"/>
          <a:srcRect/>
          <a:stretch>
            <a:fillRect/>
          </a:stretch>
        </p:blipFill>
        <p:spPr bwMode="auto">
          <a:xfrm>
            <a:off x="4357687" y="642894"/>
            <a:ext cx="4446604" cy="6000816"/>
          </a:xfrm>
          <a:prstGeom prst="rect">
            <a:avLst/>
          </a:prstGeom>
          <a:noFill/>
        </p:spPr>
      </p:pic>
      <p:pic>
        <p:nvPicPr>
          <p:cNvPr id="128004" name="Picture 4" descr="C:\Users\αγαπουλακι\Desktop\ΑΝΤΡΕΑΣ\TEACHING PAINTINGS\young-man-student-1919.jpg"/>
          <p:cNvPicPr>
            <a:picLocks noChangeAspect="1" noChangeArrowheads="1"/>
          </p:cNvPicPr>
          <p:nvPr/>
        </p:nvPicPr>
        <p:blipFill>
          <a:blip r:embed="rId3" cstate="print"/>
          <a:srcRect/>
          <a:stretch>
            <a:fillRect/>
          </a:stretch>
        </p:blipFill>
        <p:spPr bwMode="auto">
          <a:xfrm>
            <a:off x="4387416" y="544056"/>
            <a:ext cx="4654025" cy="614366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xit" presetSubtype="0" fill="hold" nodeType="clickEffect">
                                  <p:stCondLst>
                                    <p:cond delay="0"/>
                                  </p:stCondLst>
                                  <p:childTnLst>
                                    <p:animEffect transition="out" filter="fade">
                                      <p:cBhvr>
                                        <p:cTn id="6" dur="500" accel="50000">
                                          <p:stCondLst>
                                            <p:cond delay="0"/>
                                          </p:stCondLst>
                                        </p:cTn>
                                        <p:tgtEl>
                                          <p:spTgt spid="128004"/>
                                        </p:tgtEl>
                                      </p:cBhvr>
                                    </p:animEffect>
                                    <p:anim calcmode="lin" valueType="num">
                                      <p:cBhvr>
                                        <p:cTn id="7" dur="250" accel="50000">
                                          <p:stCondLst>
                                            <p:cond delay="0"/>
                                          </p:stCondLst>
                                        </p:cTn>
                                        <p:tgtEl>
                                          <p:spTgt spid="128004"/>
                                        </p:tgtEl>
                                        <p:attrNameLst>
                                          <p:attrName>ppt_y</p:attrName>
                                        </p:attrNameLst>
                                      </p:cBhvr>
                                      <p:tavLst>
                                        <p:tav tm="0">
                                          <p:val>
                                            <p:strVal val="ppt_y"/>
                                          </p:val>
                                        </p:tav>
                                        <p:tav tm="100000">
                                          <p:val>
                                            <p:strVal val="ppt_y+.1"/>
                                          </p:val>
                                        </p:tav>
                                      </p:tavLst>
                                    </p:anim>
                                    <p:anim calcmode="lin" valueType="num">
                                      <p:cBhvr>
                                        <p:cTn id="8" dur="250" decel="50000">
                                          <p:stCondLst>
                                            <p:cond delay="250"/>
                                          </p:stCondLst>
                                        </p:cTn>
                                        <p:tgtEl>
                                          <p:spTgt spid="128004"/>
                                        </p:tgtEl>
                                        <p:attrNameLst>
                                          <p:attrName>ppt_y</p:attrName>
                                        </p:attrNameLst>
                                      </p:cBhvr>
                                      <p:tavLst>
                                        <p:tav tm="0">
                                          <p:val>
                                            <p:strVal val="ppt_y"/>
                                          </p:val>
                                        </p:tav>
                                        <p:tav tm="100000">
                                          <p:val>
                                            <p:strVal val="ppt_y-.1"/>
                                          </p:val>
                                        </p:tav>
                                      </p:tavLst>
                                    </p:anim>
                                    <p:anim calcmode="lin" valueType="num">
                                      <p:cBhvr>
                                        <p:cTn id="9" dur="250" accel="50000">
                                          <p:stCondLst>
                                            <p:cond delay="250"/>
                                          </p:stCondLst>
                                        </p:cTn>
                                        <p:tgtEl>
                                          <p:spTgt spid="128004"/>
                                        </p:tgtEl>
                                        <p:attrNameLst>
                                          <p:attrName>ppt_x</p:attrName>
                                        </p:attrNameLst>
                                      </p:cBhvr>
                                      <p:tavLst>
                                        <p:tav tm="0">
                                          <p:val>
                                            <p:strVal val="ppt_x"/>
                                          </p:val>
                                        </p:tav>
                                        <p:tav tm="100000">
                                          <p:val>
                                            <p:strVal val="ppt_x+.4"/>
                                          </p:val>
                                        </p:tav>
                                      </p:tavLst>
                                    </p:anim>
                                    <p:anim calcmode="lin" valueType="num">
                                      <p:cBhvr>
                                        <p:cTn id="10" dur="500"/>
                                        <p:tgtEl>
                                          <p:spTgt spid="128004"/>
                                        </p:tgtEl>
                                        <p:attrNameLst>
                                          <p:attrName>ppt_h</p:attrName>
                                        </p:attrNameLst>
                                      </p:cBhvr>
                                      <p:tavLst>
                                        <p:tav tm="0">
                                          <p:val>
                                            <p:strVal val="ppt_h"/>
                                          </p:val>
                                        </p:tav>
                                        <p:tav tm="100000">
                                          <p:val>
                                            <p:strVal val="ppt_h"/>
                                          </p:val>
                                        </p:tav>
                                      </p:tavLst>
                                    </p:anim>
                                    <p:anim calcmode="lin" valueType="num">
                                      <p:cBhvr>
                                        <p:cTn id="11" dur="250" accel="50000">
                                          <p:stCondLst>
                                            <p:cond delay="0"/>
                                          </p:stCondLst>
                                        </p:cTn>
                                        <p:tgtEl>
                                          <p:spTgt spid="128004"/>
                                        </p:tgtEl>
                                        <p:attrNameLst>
                                          <p:attrName>ppt_w</p:attrName>
                                        </p:attrNameLst>
                                      </p:cBhvr>
                                      <p:tavLst>
                                        <p:tav tm="0">
                                          <p:val>
                                            <p:strVal val="ppt_w"/>
                                          </p:val>
                                        </p:tav>
                                        <p:tav tm="100000">
                                          <p:val>
                                            <p:strVal val="ppt_w*.05"/>
                                          </p:val>
                                        </p:tav>
                                      </p:tavLst>
                                    </p:anim>
                                    <p:anim calcmode="lin" valueType="num">
                                      <p:cBhvr>
                                        <p:cTn id="12" dur="250" decel="50000">
                                          <p:stCondLst>
                                            <p:cond delay="250"/>
                                          </p:stCondLst>
                                        </p:cTn>
                                        <p:tgtEl>
                                          <p:spTgt spid="128004"/>
                                        </p:tgtEl>
                                        <p:attrNameLst>
                                          <p:attrName>ppt_w</p:attrName>
                                        </p:attrNameLst>
                                      </p:cBhvr>
                                      <p:tavLst>
                                        <p:tav tm="0">
                                          <p:val>
                                            <p:strVal val="ppt_w"/>
                                          </p:val>
                                        </p:tav>
                                        <p:tav tm="100000">
                                          <p:val>
                                            <p:strVal val="ppt_w/.05"/>
                                          </p:val>
                                        </p:tav>
                                      </p:tavLst>
                                    </p:anim>
                                    <p:anim calcmode="lin" valueType="num">
                                      <p:cBhvr>
                                        <p:cTn id="13" dur="250" accel="50000">
                                          <p:stCondLst>
                                            <p:cond delay="250"/>
                                          </p:stCondLst>
                                        </p:cTn>
                                        <p:tgtEl>
                                          <p:spTgt spid="128004"/>
                                        </p:tgtEl>
                                        <p:attrNameLst>
                                          <p:attrName>style.rotation</p:attrName>
                                        </p:attrNameLst>
                                      </p:cBhvr>
                                      <p:tavLst>
                                        <p:tav tm="0">
                                          <p:val>
                                            <p:fltVal val="0"/>
                                          </p:val>
                                        </p:tav>
                                        <p:tav tm="100000">
                                          <p:val>
                                            <p:fltVal val="-90"/>
                                          </p:val>
                                        </p:tav>
                                      </p:tavLst>
                                    </p:anim>
                                    <p:set>
                                      <p:cBhvr>
                                        <p:cTn id="14" dur="1" fill="hold">
                                          <p:stCondLst>
                                            <p:cond delay="499"/>
                                          </p:stCondLst>
                                        </p:cTn>
                                        <p:tgtEl>
                                          <p:spTgt spid="12800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500"/>
                                        <p:tgtEl>
                                          <p:spTgt spid="4">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500"/>
                                        <p:tgtEl>
                                          <p:spTgt spid="4">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fade">
                                      <p:cBhvr>
                                        <p:cTn id="31" dur="500"/>
                                        <p:tgtEl>
                                          <p:spTgt spid="4">
                                            <p:txEl>
                                              <p:pRg st="5" end="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
                                            <p:txEl>
                                              <p:pRg st="6" end="6"/>
                                            </p:txEl>
                                          </p:spTgt>
                                        </p:tgtEl>
                                        <p:attrNameLst>
                                          <p:attrName>style.visibility</p:attrName>
                                        </p:attrNameLst>
                                      </p:cBhvr>
                                      <p:to>
                                        <p:strVal val="visible"/>
                                      </p:to>
                                    </p:set>
                                    <p:animEffect transition="in" filter="fade">
                                      <p:cBhvr>
                                        <p:cTn id="34" dur="500"/>
                                        <p:tgtEl>
                                          <p:spTgt spid="4">
                                            <p:txEl>
                                              <p:pRg st="6" end="6"/>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fade">
                                      <p:cBhvr>
                                        <p:cTn id="37" dur="500"/>
                                        <p:tgtEl>
                                          <p:spTgt spid="4">
                                            <p:txEl>
                                              <p:pRg st="8" end="8"/>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4">
                                            <p:txEl>
                                              <p:pRg st="9" end="9"/>
                                            </p:txEl>
                                          </p:spTgt>
                                        </p:tgtEl>
                                        <p:attrNameLst>
                                          <p:attrName>style.visibility</p:attrName>
                                        </p:attrNameLst>
                                      </p:cBhvr>
                                      <p:to>
                                        <p:strVal val="visible"/>
                                      </p:to>
                                    </p:set>
                                    <p:animEffect transition="in" filter="fade">
                                      <p:cBhvr>
                                        <p:cTn id="40" dur="500"/>
                                        <p:tgtEl>
                                          <p:spTgt spid="4">
                                            <p:txEl>
                                              <p:pRg st="9" end="9"/>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4">
                                            <p:txEl>
                                              <p:pRg st="11" end="11"/>
                                            </p:txEl>
                                          </p:spTgt>
                                        </p:tgtEl>
                                        <p:attrNameLst>
                                          <p:attrName>style.visibility</p:attrName>
                                        </p:attrNameLst>
                                      </p:cBhvr>
                                      <p:to>
                                        <p:strVal val="visible"/>
                                      </p:to>
                                    </p:set>
                                    <p:animEffect transition="in" filter="fade">
                                      <p:cBhvr>
                                        <p:cTn id="43" dur="500"/>
                                        <p:tgtEl>
                                          <p:spTgt spid="4">
                                            <p:txEl>
                                              <p:pRg st="11" end="11"/>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4">
                                            <p:txEl>
                                              <p:pRg st="12" end="12"/>
                                            </p:txEl>
                                          </p:spTgt>
                                        </p:tgtEl>
                                        <p:attrNameLst>
                                          <p:attrName>style.visibility</p:attrName>
                                        </p:attrNameLst>
                                      </p:cBhvr>
                                      <p:to>
                                        <p:strVal val="visible"/>
                                      </p:to>
                                    </p:set>
                                    <p:animEffect transition="in" filter="fade">
                                      <p:cBhvr>
                                        <p:cTn id="46" dur="500"/>
                                        <p:tgtEl>
                                          <p:spTgt spid="4">
                                            <p:txEl>
                                              <p:pRg st="12" end="1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500"/>
                                        <p:tgtEl>
                                          <p:spTgt spid="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28003"/>
                                        </p:tgtEl>
                                        <p:attrNameLst>
                                          <p:attrName>style.visibility</p:attrName>
                                        </p:attrNameLst>
                                      </p:cBhvr>
                                      <p:to>
                                        <p:strVal val="visible"/>
                                      </p:to>
                                    </p:set>
                                    <p:animEffect transition="in" filter="fade">
                                      <p:cBhvr>
                                        <p:cTn id="61" dur="500"/>
                                        <p:tgtEl>
                                          <p:spTgt spid="128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7554" y="0"/>
            <a:ext cx="5786446" cy="6858000"/>
          </a:xfrm>
        </p:spPr>
        <p:txBody>
          <a:bodyPr>
            <a:normAutofit fontScale="70000" lnSpcReduction="20000"/>
          </a:bodyPr>
          <a:lstStyle/>
          <a:p>
            <a:pPr algn="just"/>
            <a:r>
              <a:rPr lang="el-GR" dirty="0" smtClean="0"/>
              <a:t>Μέχρι τώρα, η σχέση ιατρού – ασθενούς ενείχε δυο σαφείς, διαφορετικούς ρόλους, με κάποιους από τους ιατρούς να αισθάνονται ορισμένες φορές σε θέση «ισχύος», καθώς η ασθένεια παραμένει σταθερά εκτός του δικού τους «εγώ» και εκτός των «εγώ» των αγαπημένων τους προσώπων. Παρ’ όλα αυτά, είναι βέβαιο  ότι ο </a:t>
            </a:r>
            <a:r>
              <a:rPr lang="el-GR" b="1" dirty="0" smtClean="0"/>
              <a:t>ιατρός </a:t>
            </a:r>
            <a:r>
              <a:rPr lang="el-GR" dirty="0" smtClean="0"/>
              <a:t>θα δει τον εαυτό του και τους οικείους του στη </a:t>
            </a:r>
            <a:r>
              <a:rPr lang="el-GR" b="1" dirty="0" smtClean="0"/>
              <a:t>θέση του ασθενούς</a:t>
            </a:r>
            <a:r>
              <a:rPr lang="el-GR" dirty="0" smtClean="0"/>
              <a:t> κάποια χρονική στιγμή, κάτι που, εφόσον το αναλογισθεί,  θα τον βοηθήσει να επιδείξει  την όλο και σπανιότερη στις μέρες μας, </a:t>
            </a:r>
            <a:r>
              <a:rPr lang="el-GR" b="1" u="sng" spc="600" dirty="0" smtClean="0"/>
              <a:t>ενσυναίσθηση</a:t>
            </a:r>
            <a:r>
              <a:rPr lang="el-GR" b="1" spc="600" dirty="0" smtClean="0"/>
              <a:t> </a:t>
            </a:r>
            <a:r>
              <a:rPr lang="el-GR" dirty="0" smtClean="0"/>
              <a:t>προς τον ασθενή. </a:t>
            </a:r>
          </a:p>
          <a:p>
            <a:pPr algn="just"/>
            <a:endParaRPr lang="el-GR" dirty="0" smtClean="0"/>
          </a:p>
          <a:p>
            <a:pPr algn="just"/>
            <a:r>
              <a:rPr lang="el-GR" dirty="0" smtClean="0"/>
              <a:t>Στην περίπτωση που ο </a:t>
            </a:r>
            <a:r>
              <a:rPr lang="el-GR" b="1" dirty="0" smtClean="0"/>
              <a:t>ιατρός</a:t>
            </a:r>
            <a:r>
              <a:rPr lang="el-GR" dirty="0" smtClean="0"/>
              <a:t> είναι </a:t>
            </a:r>
            <a:r>
              <a:rPr lang="el-GR" b="1" dirty="0" smtClean="0"/>
              <a:t>παθολογοανατόμος ο ίδιος</a:t>
            </a:r>
            <a:r>
              <a:rPr lang="el-GR" dirty="0" smtClean="0"/>
              <a:t>, θα πρέπει ενδεχομένως να εξετάσει δείγματα από τα δικά του όργανα, ιστούς και κύτταρα. Έτσι θα συνειδητοποιήσει μπροστά στα μάτια του με τον πιο ξεκάθαρο τρόπο, πόσο μοιάζει με τους ασθενείς του και πως, στο επίπεδο της μορφολογίας, μπορεί να είναι απολύτως  ταυτόσημος  μαζί τους. </a:t>
            </a:r>
          </a:p>
          <a:p>
            <a:pPr algn="just"/>
            <a:endParaRPr lang="el-GR" dirty="0">
              <a:latin typeface="Times New Roman" pitchFamily="18" charset="0"/>
              <a:cs typeface="Times New Roman" pitchFamily="18" charset="0"/>
            </a:endParaRPr>
          </a:p>
        </p:txBody>
      </p:sp>
      <p:pic>
        <p:nvPicPr>
          <p:cNvPr id="14338" name="Picture 2" descr="F:\HP GASTRITIS NIKON\F413\IMAGE000.JPG"/>
          <p:cNvPicPr>
            <a:picLocks noChangeAspect="1" noChangeArrowheads="1"/>
          </p:cNvPicPr>
          <p:nvPr/>
        </p:nvPicPr>
        <p:blipFill>
          <a:blip r:embed="rId2" cstate="print"/>
          <a:srcRect/>
          <a:stretch>
            <a:fillRect/>
          </a:stretch>
        </p:blipFill>
        <p:spPr bwMode="auto">
          <a:xfrm>
            <a:off x="1" y="1571612"/>
            <a:ext cx="3357554" cy="2571047"/>
          </a:xfrm>
          <a:prstGeom prst="rect">
            <a:avLst/>
          </a:prstGeom>
          <a:noFill/>
        </p:spPr>
      </p:pic>
      <p:pic>
        <p:nvPicPr>
          <p:cNvPr id="14339" name="Picture 3" descr="F:\HP GASTRITIS NIKON\F414\IMAGE000.JPG"/>
          <p:cNvPicPr>
            <a:picLocks noChangeAspect="1" noChangeArrowheads="1"/>
          </p:cNvPicPr>
          <p:nvPr/>
        </p:nvPicPr>
        <p:blipFill>
          <a:blip r:embed="rId3" cstate="print"/>
          <a:srcRect/>
          <a:stretch>
            <a:fillRect/>
          </a:stretch>
        </p:blipFill>
        <p:spPr bwMode="auto">
          <a:xfrm>
            <a:off x="0" y="4233389"/>
            <a:ext cx="3357554" cy="2624611"/>
          </a:xfrm>
          <a:prstGeom prst="rect">
            <a:avLst/>
          </a:prstGeom>
          <a:noFill/>
        </p:spPr>
      </p:pic>
      <p:pic>
        <p:nvPicPr>
          <p:cNvPr id="14344" name="Picture 8" descr="C:\Users\αγαπουλακι\Desktop\f7d609f3-ef28-47bd-a5a4-db089dab68a2.jpg"/>
          <p:cNvPicPr>
            <a:picLocks noChangeAspect="1" noChangeArrowheads="1"/>
          </p:cNvPicPr>
          <p:nvPr/>
        </p:nvPicPr>
        <p:blipFill>
          <a:blip r:embed="rId4" cstate="print"/>
          <a:srcRect/>
          <a:stretch>
            <a:fillRect/>
          </a:stretch>
        </p:blipFill>
        <p:spPr bwMode="auto">
          <a:xfrm>
            <a:off x="357158" y="857232"/>
            <a:ext cx="2947988" cy="4919821"/>
          </a:xfrm>
          <a:prstGeom prst="rect">
            <a:avLst/>
          </a:prstGeom>
          <a:noFill/>
        </p:spPr>
      </p:pic>
      <p:sp>
        <p:nvSpPr>
          <p:cNvPr id="4" name="Rectangle 8"/>
          <p:cNvSpPr>
            <a:spLocks noChangeArrowheads="1"/>
          </p:cNvSpPr>
          <p:nvPr/>
        </p:nvSpPr>
        <p:spPr bwMode="auto">
          <a:xfrm>
            <a:off x="0" y="0"/>
            <a:ext cx="3571868" cy="16004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Αριθμός παρασκευάσματος: 23984.16</a:t>
            </a:r>
            <a:br>
              <a:rPr kumimoji="0" lang="el-GR"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br>
            <a:r>
              <a:rPr kumimoji="0" lang="el-GR"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Είδος παρασκευάσματος: Γαστρική βιοψία</a:t>
            </a:r>
            <a:br>
              <a:rPr kumimoji="0" lang="el-GR"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br>
            <a:r>
              <a:rPr kumimoji="0" lang="el-GR"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Ονοματεπώνυμο ασθενούς:</a:t>
            </a: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Ανδρέας Χ. Λάζαρης</a:t>
            </a:r>
            <a:br>
              <a:rPr kumimoji="0" lang="el-GR"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br>
            <a:r>
              <a:rPr kumimoji="0" lang="el-GR"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Διάγνωση: Χρόνια ενεργός ελικοβακτηριακή γαστρίτιδα</a:t>
            </a:r>
            <a:br>
              <a:rPr kumimoji="0" lang="el-GR"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br>
            <a:r>
              <a:rPr kumimoji="0" lang="el-GR"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Παθολογοανατόμος: Ανδρέας Χ. Λάζαρης</a:t>
            </a:r>
            <a:endParaRPr kumimoji="0" lang="el-GR"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Rectangle 9"/>
          <p:cNvSpPr/>
          <p:nvPr/>
        </p:nvSpPr>
        <p:spPr>
          <a:xfrm>
            <a:off x="3500430" y="357166"/>
            <a:ext cx="5643570" cy="6555641"/>
          </a:xfrm>
          <a:prstGeom prst="rect">
            <a:avLst/>
          </a:prstGeom>
        </p:spPr>
        <p:txBody>
          <a:bodyPr wrap="square">
            <a:spAutoFit/>
          </a:bodyPr>
          <a:lstStyle/>
          <a:p>
            <a:pPr algn="just"/>
            <a:r>
              <a:rPr lang="el-GR" sz="2000" dirty="0" smtClean="0"/>
              <a:t>Οι ιστοί των ανθρώπων (αλλά και των ζώων) είναι </a:t>
            </a:r>
            <a:r>
              <a:rPr lang="el-GR" sz="2000" b="1" dirty="0" smtClean="0"/>
              <a:t>εντυπωσιακά ίδιοι σε μορφολογικό επίπεδο</a:t>
            </a:r>
            <a:r>
              <a:rPr lang="el-GR" sz="2000" dirty="0" smtClean="0"/>
              <a:t>  αλλά,  λόγω </a:t>
            </a:r>
            <a:r>
              <a:rPr lang="el-GR" sz="2000" b="1" dirty="0" smtClean="0"/>
              <a:t>διαφορών σε μικροσκοπικά μέρη του γονιδιώματος</a:t>
            </a:r>
            <a:r>
              <a:rPr lang="el-GR" sz="2000" dirty="0" smtClean="0"/>
              <a:t>, τα </a:t>
            </a:r>
            <a:r>
              <a:rPr lang="el-GR" sz="2000" b="1" dirty="0" smtClean="0"/>
              <a:t>αντίστοιχα όντα</a:t>
            </a:r>
            <a:r>
              <a:rPr lang="el-GR" sz="2000" dirty="0" smtClean="0"/>
              <a:t> καθίστανται σαφώς </a:t>
            </a:r>
            <a:r>
              <a:rPr lang="el-GR" sz="2000" b="1" dirty="0" smtClean="0"/>
              <a:t>μοναδικά  </a:t>
            </a:r>
            <a:r>
              <a:rPr lang="el-GR" sz="2000" dirty="0" smtClean="0"/>
              <a:t>και, ως εκ τούτου, μπορούν να θεωρηθούν τόσο </a:t>
            </a:r>
            <a:r>
              <a:rPr lang="el-GR" sz="2000" b="1" dirty="0" smtClean="0"/>
              <a:t>διαφορετικά </a:t>
            </a:r>
            <a:r>
              <a:rPr lang="el-GR" sz="2000" dirty="0" smtClean="0"/>
              <a:t>μεταξύ τους. Όλη η ανθρώπινη γενετική ποικιλομορφία περιορίζεται  στο </a:t>
            </a:r>
            <a:r>
              <a:rPr lang="el-GR" sz="2000" b="1" dirty="0" smtClean="0"/>
              <a:t>0,1%</a:t>
            </a:r>
            <a:r>
              <a:rPr lang="el-GR" sz="2000" dirty="0" smtClean="0"/>
              <a:t> του </a:t>
            </a:r>
            <a:r>
              <a:rPr lang="en-US" sz="2000" dirty="0" smtClean="0"/>
              <a:t>DNA</a:t>
            </a:r>
            <a:r>
              <a:rPr lang="el-GR" sz="2000" dirty="0" smtClean="0"/>
              <a:t> δυο σύγχρονων ανθρώπων.Κατά την προσωπική μου άποψη, η </a:t>
            </a:r>
            <a:r>
              <a:rPr lang="el-GR" sz="2000" b="1" dirty="0" smtClean="0"/>
              <a:t>παραδοσιακή, μορφολογική Παθολογική Ανατομική </a:t>
            </a:r>
            <a:r>
              <a:rPr lang="el-GR" sz="2000" dirty="0" smtClean="0"/>
              <a:t>τονίζει τη </a:t>
            </a:r>
            <a:r>
              <a:rPr lang="el-GR" sz="2000" b="1" dirty="0" smtClean="0"/>
              <a:t>φυσική ομοιότητα όλων των ανθρώπων</a:t>
            </a:r>
            <a:r>
              <a:rPr lang="el-GR" sz="2000" dirty="0" smtClean="0"/>
              <a:t>, ενώ η </a:t>
            </a:r>
            <a:r>
              <a:rPr lang="el-GR" sz="2000" b="1" dirty="0" smtClean="0"/>
              <a:t>Μοριακή Παθολογική Ανατομική</a:t>
            </a:r>
            <a:r>
              <a:rPr lang="el-GR" sz="2000" dirty="0" smtClean="0"/>
              <a:t> υπογραμμίζει την </a:t>
            </a:r>
            <a:r>
              <a:rPr lang="el-GR" sz="2000" dirty="0" smtClean="0">
                <a:effectLst>
                  <a:outerShdw blurRad="38100" dist="38100" dir="2700000" algn="tl">
                    <a:srgbClr val="000000">
                      <a:alpha val="43137"/>
                    </a:srgbClr>
                  </a:outerShdw>
                </a:effectLst>
              </a:rPr>
              <a:t>ιδιαίτερη, μοναδική</a:t>
            </a:r>
            <a:r>
              <a:rPr lang="el-GR" sz="2000" dirty="0" smtClean="0"/>
              <a:t> </a:t>
            </a:r>
            <a:r>
              <a:rPr lang="el-GR" sz="2000" b="1" dirty="0" smtClean="0"/>
              <a:t>ατομική υπόσταση του καθενός.</a:t>
            </a:r>
          </a:p>
          <a:p>
            <a:pPr algn="just"/>
            <a:endParaRPr lang="el-GR" sz="2000" b="1" dirty="0" smtClean="0"/>
          </a:p>
          <a:p>
            <a:pPr algn="just"/>
            <a:r>
              <a:rPr lang="el-GR" sz="2000" dirty="0" smtClean="0"/>
              <a:t> Ποια θα υποστηρίξει το κέντρο βάρους της ύπαρξής μας,  η  </a:t>
            </a:r>
            <a:r>
              <a:rPr lang="el-GR" sz="2000" b="1" dirty="0" smtClean="0"/>
              <a:t>ομοιότητα μας</a:t>
            </a:r>
            <a:r>
              <a:rPr lang="el-GR" sz="2000" dirty="0" smtClean="0"/>
              <a:t>  ή η  </a:t>
            </a:r>
            <a:r>
              <a:rPr lang="el-GR" sz="2000" b="1" dirty="0" smtClean="0"/>
              <a:t>ποικιλομορφία</a:t>
            </a:r>
            <a:r>
              <a:rPr lang="el-GR" sz="2000" dirty="0" smtClean="0"/>
              <a:t> μας;  Η προσήλωση στην </a:t>
            </a:r>
            <a:r>
              <a:rPr lang="el-GR" sz="2000" b="1" dirty="0" smtClean="0"/>
              <a:t>ομοιομορφία</a:t>
            </a:r>
            <a:r>
              <a:rPr lang="el-GR" sz="2000" dirty="0" smtClean="0"/>
              <a:t> μας  μας οδηγεί πάντοτε στην </a:t>
            </a:r>
            <a:r>
              <a:rPr lang="el-GR" sz="2000" b="1" dirty="0" smtClean="0"/>
              <a:t>ισοπέδωση</a:t>
            </a:r>
            <a:r>
              <a:rPr lang="el-GR" sz="2000" dirty="0" smtClean="0"/>
              <a:t>; Μας οδηγεί  απαραίτητα η συνειδητοποίηση της  </a:t>
            </a:r>
            <a:r>
              <a:rPr lang="el-GR" sz="2000" b="1" dirty="0" smtClean="0"/>
              <a:t>ποικιλομορφίας </a:t>
            </a:r>
            <a:r>
              <a:rPr lang="el-GR" sz="2000" dirty="0" smtClean="0"/>
              <a:t>μας</a:t>
            </a:r>
            <a:r>
              <a:rPr lang="el-GR" sz="2000" b="1" dirty="0" smtClean="0"/>
              <a:t> </a:t>
            </a:r>
            <a:r>
              <a:rPr lang="el-GR" sz="2000" dirty="0" smtClean="0"/>
              <a:t>στον </a:t>
            </a:r>
            <a:r>
              <a:rPr lang="el-GR" sz="2000" b="1" dirty="0" smtClean="0"/>
              <a:t>ατομικισμό</a:t>
            </a:r>
            <a:r>
              <a:rPr lang="el-GR" sz="2000" dirty="0" smtClean="0"/>
              <a:t>;</a:t>
            </a:r>
            <a:endParaRPr lang="el-GR" sz="2000" dirty="0"/>
          </a:p>
        </p:txBody>
      </p:sp>
      <mc:AlternateContent xmlns:mc="http://schemas.openxmlformats.org/markup-compatibility/2006" xmlns:p14="http://schemas.microsoft.com/office/powerpoint/2010/main">
        <mc:Choice Requires="p14">
          <p:contentPart p14:bwMode="auto" r:id="rId5">
            <p14:nvContentPartPr>
              <p14:cNvPr id="14342" name="Ink 6"/>
              <p14:cNvContentPartPr>
                <a14:cpLocks xmlns:a14="http://schemas.microsoft.com/office/drawing/2010/main" noRot="1" noChangeAspect="1" noEditPoints="1" noChangeArrowheads="1" noChangeShapeType="1"/>
              </p14:cNvContentPartPr>
              <p14:nvPr/>
            </p14:nvContentPartPr>
            <p14:xfrm>
              <a:off x="611188" y="4868863"/>
              <a:ext cx="820737" cy="1238250"/>
            </p14:xfrm>
          </p:contentPart>
        </mc:Choice>
        <mc:Fallback xmlns="">
          <p:pic>
            <p:nvPicPr>
              <p:cNvPr id="14342" name="Ink 6"/>
              <p:cNvPicPr>
                <a:picLocks noRot="1" noChangeAspect="1" noEditPoints="1" noChangeArrowheads="1" noChangeShapeType="1"/>
              </p:cNvPicPr>
              <p:nvPr/>
            </p:nvPicPr>
            <p:blipFill>
              <a:blip r:embed="rId6"/>
              <a:stretch>
                <a:fillRect/>
              </a:stretch>
            </p:blipFill>
            <p:spPr>
              <a:xfrm>
                <a:off x="601829" y="4859504"/>
                <a:ext cx="839456" cy="1256968"/>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338"/>
                                        </p:tgtEl>
                                      </p:cBhvr>
                                    </p:animEffect>
                                    <p:set>
                                      <p:cBhvr>
                                        <p:cTn id="17" dur="1" fill="hold">
                                          <p:stCondLst>
                                            <p:cond delay="499"/>
                                          </p:stCondLst>
                                        </p:cTn>
                                        <p:tgtEl>
                                          <p:spTgt spid="14338"/>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14339"/>
                                        </p:tgtEl>
                                      </p:cBhvr>
                                    </p:animEffect>
                                    <p:set>
                                      <p:cBhvr>
                                        <p:cTn id="20" dur="1" fill="hold">
                                          <p:stCondLst>
                                            <p:cond delay="499"/>
                                          </p:stCondLst>
                                        </p:cTn>
                                        <p:tgtEl>
                                          <p:spTgt spid="1433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4342"/>
                                        </p:tgtEl>
                                      </p:cBhvr>
                                    </p:animEffect>
                                    <p:set>
                                      <p:cBhvr>
                                        <p:cTn id="25" dur="1" fill="hold">
                                          <p:stCondLst>
                                            <p:cond delay="499"/>
                                          </p:stCondLst>
                                        </p:cTn>
                                        <p:tgtEl>
                                          <p:spTgt spid="1434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3">
                                            <p:txEl>
                                              <p:pRg st="0" end="0"/>
                                            </p:txEl>
                                          </p:spTgt>
                                        </p:tgtEl>
                                      </p:cBhvr>
                                    </p:animEffect>
                                    <p:set>
                                      <p:cBhvr>
                                        <p:cTn id="33"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3">
                                            <p:txEl>
                                              <p:pRg st="2" end="2"/>
                                            </p:txEl>
                                          </p:spTgt>
                                        </p:tgtEl>
                                      </p:cBhvr>
                                    </p:animEffect>
                                    <p:set>
                                      <p:cBhvr>
                                        <p:cTn id="38"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344"/>
                                        </p:tgtEl>
                                        <p:attrNameLst>
                                          <p:attrName>style.visibility</p:attrName>
                                        </p:attrNameLst>
                                      </p:cBhvr>
                                      <p:to>
                                        <p:strVal val="visible"/>
                                      </p:to>
                                    </p:set>
                                    <p:animEffect transition="in" filter="fade">
                                      <p:cBhvr>
                                        <p:cTn id="43" dur="500"/>
                                        <p:tgtEl>
                                          <p:spTgt spid="1434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4"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7166"/>
            <a:ext cx="9144000" cy="142876"/>
          </a:xfrm>
        </p:spPr>
        <p:txBody>
          <a:bodyPr>
            <a:normAutofit fontScale="90000"/>
          </a:bodyPr>
          <a:lstStyle/>
          <a:p>
            <a:r>
              <a:rPr lang="el-GR" sz="2700" b="1" dirty="0" smtClean="0"/>
              <a:t>Η  </a:t>
            </a:r>
            <a:r>
              <a:rPr lang="el-GR" sz="2700" b="1" spc="300" dirty="0" smtClean="0"/>
              <a:t>ελληνική</a:t>
            </a:r>
            <a:r>
              <a:rPr lang="el-GR" sz="2700" b="1" dirty="0" smtClean="0"/>
              <a:t> ιδέα  περί της φιλοσοφίας ως   </a:t>
            </a:r>
            <a:r>
              <a:rPr lang="el-GR" sz="2700" b="1" spc="600" dirty="0" smtClean="0"/>
              <a:t>τρόπου </a:t>
            </a:r>
            <a:r>
              <a:rPr lang="el-GR" sz="2700" b="1" u="sng" spc="600" dirty="0" smtClean="0"/>
              <a:t>ζωής</a:t>
            </a:r>
            <a:r>
              <a:rPr lang="el-GR" sz="3200" dirty="0" smtClean="0"/>
              <a:t/>
            </a:r>
            <a:br>
              <a:rPr lang="el-GR" sz="3200" dirty="0" smtClean="0"/>
            </a:br>
            <a:endParaRPr lang="el-GR" sz="3200" dirty="0">
              <a:latin typeface="Times New Roman" pitchFamily="18" charset="0"/>
              <a:cs typeface="Times New Roman" pitchFamily="18" charset="0"/>
            </a:endParaRPr>
          </a:p>
        </p:txBody>
      </p:sp>
      <p:pic>
        <p:nvPicPr>
          <p:cNvPr id="14338" name="Picture 2" descr="C:\Users\αγαπουλακι\Desktop\the-death-of-socrates-1787.jpg!Large.jpg"/>
          <p:cNvPicPr>
            <a:picLocks noChangeAspect="1" noChangeArrowheads="1"/>
          </p:cNvPicPr>
          <p:nvPr/>
        </p:nvPicPr>
        <p:blipFill>
          <a:blip r:embed="rId2" cstate="print"/>
          <a:srcRect/>
          <a:stretch>
            <a:fillRect/>
          </a:stretch>
        </p:blipFill>
        <p:spPr bwMode="auto">
          <a:xfrm>
            <a:off x="4283158" y="413771"/>
            <a:ext cx="4721056" cy="3071834"/>
          </a:xfrm>
          <a:prstGeom prst="rect">
            <a:avLst/>
          </a:prstGeom>
          <a:noFill/>
        </p:spPr>
      </p:pic>
      <p:sp>
        <p:nvSpPr>
          <p:cNvPr id="4" name="Rectangle 3"/>
          <p:cNvSpPr/>
          <p:nvPr/>
        </p:nvSpPr>
        <p:spPr>
          <a:xfrm>
            <a:off x="4929190" y="3500438"/>
            <a:ext cx="4000528" cy="307777"/>
          </a:xfrm>
          <a:prstGeom prst="rect">
            <a:avLst/>
          </a:prstGeom>
        </p:spPr>
        <p:txBody>
          <a:bodyPr wrap="square">
            <a:spAutoFit/>
          </a:bodyPr>
          <a:lstStyle/>
          <a:p>
            <a:r>
              <a:rPr lang="en-GB" sz="1400" dirty="0" smtClean="0">
                <a:latin typeface="+mj-lt"/>
                <a:cs typeface="Times New Roman" pitchFamily="18" charset="0"/>
              </a:rPr>
              <a:t>J – L David : </a:t>
            </a:r>
            <a:r>
              <a:rPr lang="el-GR" sz="1400" dirty="0" smtClean="0">
                <a:latin typeface="+mj-lt"/>
                <a:cs typeface="Times New Roman" pitchFamily="18" charset="0"/>
              </a:rPr>
              <a:t>Ο θάνατος του Σωκράτη</a:t>
            </a:r>
            <a:r>
              <a:rPr lang="en-GB" sz="1400" dirty="0" smtClean="0">
                <a:latin typeface="+mj-lt"/>
                <a:cs typeface="Times New Roman" pitchFamily="18" charset="0"/>
              </a:rPr>
              <a:t>, 1787</a:t>
            </a:r>
            <a:endParaRPr lang="el-GR" sz="1400" dirty="0">
              <a:latin typeface="+mj-lt"/>
              <a:cs typeface="Times New Roman" pitchFamily="18" charset="0"/>
            </a:endParaRPr>
          </a:p>
        </p:txBody>
      </p:sp>
      <p:sp>
        <p:nvSpPr>
          <p:cNvPr id="5" name="Text Placeholder 3"/>
          <p:cNvSpPr txBox="1">
            <a:spLocks/>
          </p:cNvSpPr>
          <p:nvPr/>
        </p:nvSpPr>
        <p:spPr>
          <a:xfrm>
            <a:off x="0" y="357166"/>
            <a:ext cx="4071934" cy="6500834"/>
          </a:xfrm>
          <a:prstGeom prst="rect">
            <a:avLst/>
          </a:prstGeom>
        </p:spPr>
        <p:txBody>
          <a:bodyPr>
            <a:noAutofit/>
          </a:bodyPr>
          <a:lstStyle/>
          <a:p>
            <a:pPr lvl="0" algn="just"/>
            <a:r>
              <a:rPr lang="el-GR" dirty="0" smtClean="0"/>
              <a:t>Η φιλοσοφία δεν θα πρέπει να θεωρείται πρωτίστως ως μια προσπάθεια να ερευνήσουμε και να κατανοήσουμε τον εαυτό μας ή τον κόσμο ή ως ένα ειδικό επάγγελμα που αφορά μόνο λίγους. Μάλλον, </a:t>
            </a:r>
            <a:r>
              <a:rPr lang="el-GR" b="1" dirty="0" smtClean="0"/>
              <a:t>η φιλοσοφία θα πρέπει να θεωρείται ως πλήρως ενταγμένη εντός της ζωής</a:t>
            </a:r>
            <a:r>
              <a:rPr lang="el-GR" dirty="0" smtClean="0"/>
              <a:t>.  Βέβαια, μπορεί κατ’ ανάγκη να υπάρχουν επαγγελματίες φιλόσοφοι, που αναπτύσσουν μια σύνθετη σειρά μεθόδων και αντιλήψεων, όμως </a:t>
            </a:r>
            <a:r>
              <a:rPr lang="el-GR" b="1" dirty="0" smtClean="0"/>
              <a:t>η ζωή μπορεί να </a:t>
            </a:r>
            <a:r>
              <a:rPr lang="el-GR" b="1" u="sng" dirty="0" smtClean="0">
                <a:effectLst>
                  <a:outerShdw blurRad="38100" dist="38100" dir="2700000" algn="tl">
                    <a:srgbClr val="000000">
                      <a:alpha val="43137"/>
                    </a:srgbClr>
                  </a:outerShdw>
                </a:effectLst>
              </a:rPr>
              <a:t>βιώνεται φιλοσοφικά</a:t>
            </a:r>
            <a:r>
              <a:rPr lang="el-GR" b="1" dirty="0" smtClean="0"/>
              <a:t> </a:t>
            </a:r>
            <a:r>
              <a:rPr lang="el-GR" b="1" i="1" dirty="0" smtClean="0"/>
              <a:t>χωρίς την τεχνική γνώση </a:t>
            </a:r>
            <a:r>
              <a:rPr lang="el-GR" b="1" dirty="0" smtClean="0"/>
              <a:t>της φιλοσοφίας</a:t>
            </a:r>
            <a:r>
              <a:rPr lang="el-GR" dirty="0" smtClean="0"/>
              <a:t>.</a:t>
            </a:r>
          </a:p>
          <a:p>
            <a:pPr lvl="0" algn="just"/>
            <a:r>
              <a:rPr lang="el-GR" dirty="0" smtClean="0"/>
              <a:t>Κατά τον 19</a:t>
            </a:r>
            <a:r>
              <a:rPr lang="el-GR" baseline="30000" dirty="0" smtClean="0"/>
              <a:t>ο</a:t>
            </a:r>
            <a:r>
              <a:rPr lang="el-GR" dirty="0" smtClean="0"/>
              <a:t> αιώνα, είναι ευρέως γνωστό ότι ο  </a:t>
            </a:r>
            <a:r>
              <a:rPr lang="en-US" dirty="0" smtClean="0"/>
              <a:t>Marx</a:t>
            </a:r>
            <a:r>
              <a:rPr lang="el-GR" dirty="0" smtClean="0"/>
              <a:t> άσκησε κριτική στην προγενέστερη φιλοσοφία, λέγοντας ότι </a:t>
            </a:r>
            <a:r>
              <a:rPr lang="el-GR" b="1" dirty="0" smtClean="0"/>
              <a:t>ο σκοπός της φιλοσοφίας </a:t>
            </a:r>
            <a:r>
              <a:rPr lang="el-GR" dirty="0" smtClean="0"/>
              <a:t>δεν είναι να γνωρίζουμε τα πράγματα - όσο κι αν αυτό έχει ενεργητικό χαρακτήρα - αλλά να τα </a:t>
            </a:r>
            <a:r>
              <a:rPr lang="el-GR" dirty="0" smtClean="0">
                <a:effectLst>
                  <a:outerShdw blurRad="38100" dist="38100" dir="2700000" algn="tl">
                    <a:srgbClr val="000000">
                      <a:alpha val="43137"/>
                    </a:srgbClr>
                  </a:outerShdw>
                </a:effectLst>
              </a:rPr>
              <a:t>αλλάζουμε</a:t>
            </a:r>
            <a:r>
              <a:rPr lang="el-GR" dirty="0" smtClean="0"/>
              <a:t>.</a:t>
            </a:r>
          </a:p>
          <a:p>
            <a:pPr algn="just"/>
            <a:r>
              <a:rPr lang="el-GR" dirty="0" smtClean="0"/>
              <a:t>Κατά τον </a:t>
            </a:r>
            <a:r>
              <a:rPr lang="en-US" dirty="0" smtClean="0"/>
              <a:t>Kierkegaard</a:t>
            </a:r>
            <a:r>
              <a:rPr lang="el-GR" dirty="0" smtClean="0"/>
              <a:t>, οι </a:t>
            </a:r>
            <a:r>
              <a:rPr lang="el-GR" b="1" dirty="0" smtClean="0"/>
              <a:t>αλήθειες της ύπαρξης </a:t>
            </a:r>
            <a:r>
              <a:rPr lang="el-GR" dirty="0" smtClean="0"/>
              <a:t>βιώνονται </a:t>
            </a:r>
            <a:r>
              <a:rPr lang="el-GR" b="1" dirty="0" smtClean="0"/>
              <a:t>άμεσα</a:t>
            </a:r>
            <a:r>
              <a:rPr lang="el-GR" dirty="0" smtClean="0"/>
              <a:t>, γίνονται </a:t>
            </a:r>
            <a:r>
              <a:rPr lang="el-GR" b="1" dirty="0" smtClean="0"/>
              <a:t>αισθητές</a:t>
            </a:r>
            <a:r>
              <a:rPr lang="el-GR" dirty="0" smtClean="0"/>
              <a:t> και τίθενται </a:t>
            </a:r>
            <a:r>
              <a:rPr lang="el-GR" b="1" dirty="0" smtClean="0"/>
              <a:t>σε  </a:t>
            </a:r>
            <a:r>
              <a:rPr lang="el-GR" b="1" spc="300" dirty="0" smtClean="0"/>
              <a:t>λειτουργία</a:t>
            </a:r>
            <a:r>
              <a:rPr lang="el-GR" dirty="0" smtClean="0"/>
              <a:t>. </a:t>
            </a:r>
          </a:p>
          <a:p>
            <a:pPr algn="just"/>
            <a:endParaRPr kumimoji="0" lang="el-GR"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algn="just"/>
            <a:endParaRPr lang="el-GR" dirty="0" smtClean="0">
              <a:latin typeface="Times New Roman" pitchFamily="18" charset="0"/>
              <a:cs typeface="Times New Roman" pitchFamily="18" charset="0"/>
            </a:endParaRPr>
          </a:p>
        </p:txBody>
      </p:sp>
      <p:sp>
        <p:nvSpPr>
          <p:cNvPr id="6" name="Rectangle 5"/>
          <p:cNvSpPr/>
          <p:nvPr/>
        </p:nvSpPr>
        <p:spPr>
          <a:xfrm>
            <a:off x="4214810" y="3786191"/>
            <a:ext cx="4929190" cy="1200329"/>
          </a:xfrm>
          <a:prstGeom prst="rect">
            <a:avLst/>
          </a:prstGeom>
        </p:spPr>
        <p:txBody>
          <a:bodyPr wrap="square">
            <a:spAutoFit/>
          </a:bodyPr>
          <a:lstStyle/>
          <a:p>
            <a:pPr algn="just"/>
            <a:r>
              <a:rPr lang="el-GR" dirty="0" smtClean="0"/>
              <a:t>Γι’  αυτήν την ιδέα περί φιλοσοφίας αποτέλεσε πρότυπο το πρόσωπο του Σωκράτη, ο οποίος δεν έγραψε πραγματείες, αλλά </a:t>
            </a:r>
            <a:r>
              <a:rPr lang="el-GR" dirty="0"/>
              <a:t> </a:t>
            </a:r>
            <a:r>
              <a:rPr lang="el-GR" dirty="0" smtClean="0"/>
              <a:t>προτίμησε ο ίδιος να πεθάνει για τις ιδέες του. </a:t>
            </a:r>
            <a:endParaRPr lang="el-GR" dirty="0">
              <a:latin typeface="Times New Roman" pitchFamily="18" charset="0"/>
              <a:cs typeface="Times New Roman" pitchFamily="18" charset="0"/>
            </a:endParaRPr>
          </a:p>
        </p:txBody>
      </p:sp>
      <p:sp>
        <p:nvSpPr>
          <p:cNvPr id="7" name="Rectangle 6"/>
          <p:cNvSpPr/>
          <p:nvPr/>
        </p:nvSpPr>
        <p:spPr>
          <a:xfrm>
            <a:off x="3923928" y="5072074"/>
            <a:ext cx="5220072" cy="1508105"/>
          </a:xfrm>
          <a:prstGeom prst="rect">
            <a:avLst/>
          </a:prstGeom>
        </p:spPr>
        <p:txBody>
          <a:bodyPr wrap="square">
            <a:spAutoFit/>
          </a:bodyPr>
          <a:lstStyle/>
          <a:p>
            <a:pPr algn="ctr"/>
            <a:r>
              <a:rPr lang="el-GR" sz="2400" dirty="0" smtClean="0"/>
              <a:t>Οι φιλοσοφικές πραγματείες είναι πολύτιμες στο βαθμό που </a:t>
            </a:r>
            <a:r>
              <a:rPr lang="el-GR" sz="2400" b="1" dirty="0" smtClean="0"/>
              <a:t>εξυπηρετούν μια </a:t>
            </a:r>
            <a:r>
              <a:rPr lang="el-GR" sz="2400" b="1" dirty="0" smtClean="0">
                <a:effectLst>
                  <a:outerShdw blurRad="38100" dist="38100" dir="2700000" algn="tl">
                    <a:srgbClr val="000000">
                      <a:alpha val="43137"/>
                    </a:srgbClr>
                  </a:outerShdw>
                </a:effectLst>
              </a:rPr>
              <a:t>πετυχημένη, ευτυχισμένη  ζωή</a:t>
            </a:r>
            <a:r>
              <a:rPr lang="el-GR" sz="2400" b="1" dirty="0" smtClean="0"/>
              <a:t>, </a:t>
            </a:r>
          </a:p>
          <a:p>
            <a:pPr algn="ctr"/>
            <a:r>
              <a:rPr lang="el-GR" sz="2000" i="1" dirty="0" smtClean="0"/>
              <a:t>όχι</a:t>
            </a:r>
            <a:r>
              <a:rPr lang="el-GR" sz="2000" dirty="0" smtClean="0"/>
              <a:t> ως ακαδημαϊκές ασκήσεις.</a:t>
            </a:r>
          </a:p>
        </p:txBody>
      </p:sp>
      <p:sp>
        <p:nvSpPr>
          <p:cNvPr id="79873" name="Rectangle 1"/>
          <p:cNvSpPr>
            <a:spLocks noChangeArrowheads="1"/>
          </p:cNvSpPr>
          <p:nvPr/>
        </p:nvSpPr>
        <p:spPr bwMode="auto">
          <a:xfrm>
            <a:off x="0" y="2000240"/>
            <a:ext cx="4283158"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Οι περισσότεροι υπαρξιστές επίσης κατανοούσαν τη </a:t>
            </a:r>
            <a:r>
              <a:rPr kumimoji="0" lang="el-GR"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φιλοσοφία ως </a:t>
            </a:r>
            <a:r>
              <a:rPr kumimoji="0" lang="el-GR" sz="2400" b="1"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πρακτική</a:t>
            </a:r>
            <a:r>
              <a:rPr kumimoji="0" lang="el-GR" sz="2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πολύπλοκη </a:t>
            </a:r>
            <a:r>
              <a:rPr kumimoji="0" lang="el-GR"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δράση </a:t>
            </a:r>
            <a:r>
              <a:rPr kumimoji="0" lang="el-GR" sz="2400" b="1"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μέσα</a:t>
            </a:r>
            <a:r>
              <a:rPr kumimoji="0" lang="el-GR"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στον κόσμο</a:t>
            </a:r>
            <a:r>
              <a:rPr kumimoji="0" lang="el-GR" sz="2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και </a:t>
            </a:r>
            <a:r>
              <a:rPr kumimoji="0" lang="el-GR"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συμμετοχή στην πορεία της Ιστορίας.</a:t>
            </a:r>
            <a:r>
              <a:rPr kumimoji="0" lang="el-GR" sz="2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r>
            <a:br>
              <a:rPr kumimoji="0" lang="el-GR" sz="2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br>
            <a:r>
              <a:rPr kumimoji="0" lang="el-GR" sz="2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r>
            <a:br>
              <a:rPr kumimoji="0" lang="el-GR" sz="2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br>
            <a:endParaRPr kumimoji="0" lang="el-GR"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500"/>
                                        <p:tgtEl>
                                          <p:spTgt spid="143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9873"/>
                                        </p:tgtEl>
                                        <p:attrNameLst>
                                          <p:attrName>style.visibility</p:attrName>
                                        </p:attrNameLst>
                                      </p:cBhvr>
                                      <p:to>
                                        <p:strVal val="visible"/>
                                      </p:to>
                                    </p:set>
                                    <p:animEffect transition="in" filter="fade">
                                      <p:cBhvr>
                                        <p:cTn id="32" dur="500"/>
                                        <p:tgtEl>
                                          <p:spTgt spid="798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6" grpId="1"/>
      <p:bldP spid="7" grpId="0"/>
      <p:bldP spid="7987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290"/>
            <a:ext cx="3500430" cy="642942"/>
          </a:xfrm>
        </p:spPr>
        <p:txBody>
          <a:bodyPr>
            <a:normAutofit fontScale="90000"/>
          </a:bodyPr>
          <a:lstStyle/>
          <a:p>
            <a:r>
              <a:rPr lang="el-GR" sz="3600" dirty="0" smtClean="0"/>
              <a:t> Εγώ και οι άλλοι</a:t>
            </a:r>
            <a:br>
              <a:rPr lang="el-GR" sz="3600" dirty="0" smtClean="0"/>
            </a:br>
            <a:endParaRPr lang="el-GR" sz="3600" dirty="0">
              <a:latin typeface="Times New Roman" pitchFamily="18" charset="0"/>
              <a:cs typeface="Times New Roman" pitchFamily="18" charset="0"/>
            </a:endParaRPr>
          </a:p>
        </p:txBody>
      </p:sp>
      <p:pic>
        <p:nvPicPr>
          <p:cNvPr id="18434" name="Picture 2" descr="C:\Users\αγαπουλακι\Desktop\self-portrait-with-others-1959.jpg!Large.jpg"/>
          <p:cNvPicPr>
            <a:picLocks noChangeAspect="1" noChangeArrowheads="1"/>
          </p:cNvPicPr>
          <p:nvPr/>
        </p:nvPicPr>
        <p:blipFill>
          <a:blip r:embed="rId2" cstate="print"/>
          <a:srcRect/>
          <a:stretch>
            <a:fillRect/>
          </a:stretch>
        </p:blipFill>
        <p:spPr bwMode="auto">
          <a:xfrm>
            <a:off x="285720" y="714356"/>
            <a:ext cx="2819400" cy="5715000"/>
          </a:xfrm>
          <a:prstGeom prst="rect">
            <a:avLst/>
          </a:prstGeom>
          <a:noFill/>
        </p:spPr>
      </p:pic>
      <p:sp>
        <p:nvSpPr>
          <p:cNvPr id="6" name="Rectangle 5"/>
          <p:cNvSpPr/>
          <p:nvPr/>
        </p:nvSpPr>
        <p:spPr>
          <a:xfrm>
            <a:off x="214282" y="6357958"/>
            <a:ext cx="3571867" cy="261610"/>
          </a:xfrm>
          <a:prstGeom prst="rect">
            <a:avLst/>
          </a:prstGeom>
        </p:spPr>
        <p:txBody>
          <a:bodyPr wrap="square">
            <a:spAutoFit/>
          </a:bodyPr>
          <a:lstStyle/>
          <a:p>
            <a:r>
              <a:rPr lang="en-GB" sz="1100" dirty="0" smtClean="0">
                <a:latin typeface="+mj-lt"/>
                <a:cs typeface="Times New Roman" pitchFamily="18" charset="0"/>
              </a:rPr>
              <a:t>J  </a:t>
            </a:r>
            <a:r>
              <a:rPr lang="en-GB" sz="1100" dirty="0" err="1" smtClean="0">
                <a:latin typeface="+mj-lt"/>
                <a:cs typeface="Times New Roman" pitchFamily="18" charset="0"/>
              </a:rPr>
              <a:t>Bratby</a:t>
            </a:r>
            <a:r>
              <a:rPr lang="en-GB" sz="1100" dirty="0" smtClean="0">
                <a:latin typeface="+mj-lt"/>
                <a:cs typeface="Times New Roman" pitchFamily="18" charset="0"/>
              </a:rPr>
              <a:t> : </a:t>
            </a:r>
            <a:r>
              <a:rPr lang="el-GR" sz="1100" dirty="0" smtClean="0">
                <a:latin typeface="+mj-lt"/>
              </a:rPr>
              <a:t>Αυτοπροσωπογραφία με άλλους</a:t>
            </a:r>
            <a:r>
              <a:rPr lang="el-GR" sz="1100" dirty="0" smtClean="0">
                <a:latin typeface="+mj-lt"/>
                <a:cs typeface="Times New Roman" pitchFamily="18" charset="0"/>
              </a:rPr>
              <a:t>,</a:t>
            </a:r>
            <a:r>
              <a:rPr lang="en-GB" sz="1100" dirty="0" smtClean="0">
                <a:latin typeface="+mj-lt"/>
                <a:cs typeface="Times New Roman" pitchFamily="18" charset="0"/>
              </a:rPr>
              <a:t>1959</a:t>
            </a:r>
            <a:endParaRPr lang="el-GR" sz="1100" dirty="0">
              <a:latin typeface="+mj-lt"/>
              <a:cs typeface="Times New Roman" pitchFamily="18" charset="0"/>
            </a:endParaRPr>
          </a:p>
        </p:txBody>
      </p:sp>
      <p:sp>
        <p:nvSpPr>
          <p:cNvPr id="78849" name="Rectangle 1"/>
          <p:cNvSpPr>
            <a:spLocks noChangeArrowheads="1"/>
          </p:cNvSpPr>
          <p:nvPr/>
        </p:nvSpPr>
        <p:spPr bwMode="auto">
          <a:xfrm>
            <a:off x="3000364" y="-123111"/>
            <a:ext cx="6143636" cy="71096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Το </a:t>
            </a:r>
            <a:r>
              <a:rPr kumimoji="0" lang="el-GR" sz="20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κίνημα του </a:t>
            </a:r>
            <a:r>
              <a:rPr kumimoji="0" lang="en-US" sz="20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Hegel </a:t>
            </a:r>
            <a:endParaRPr kumimoji="0" lang="el-GR" sz="20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παραμένει μια από τις πιο συναρπαστικές στιγμές</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στην ιστορία της φιλοσοφίας, καθώς, για πρώτη φορά,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η</a:t>
            </a:r>
            <a:r>
              <a:rPr kumimoji="0" lang="el-GR" sz="2400" b="1" i="0" u="none" strike="noStrike" cap="none" normalizeH="0" dirty="0" smtClean="0">
                <a:ln>
                  <a:noFill/>
                </a:ln>
                <a:solidFill>
                  <a:schemeClr val="tx1"/>
                </a:solidFill>
                <a:effectLst/>
                <a:latin typeface="Calibri" pitchFamily="34" charset="0"/>
                <a:ea typeface="Calibri" pitchFamily="34" charset="0"/>
                <a:cs typeface="Times New Roman" pitchFamily="18" charset="0"/>
              </a:rPr>
              <a:t> </a:t>
            </a:r>
            <a:r>
              <a:rPr kumimoji="0" lang="el-GR"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σ υ γ κ ρ ό τ η σ η  τ ο υ  ε α υ τ ο ύ</a:t>
            </a:r>
            <a:r>
              <a:rPr kumimoji="0" lang="el-GR" sz="2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lang="el-GR" sz="2000" i="1" dirty="0" smtClean="0">
                <a:latin typeface="Calibri" pitchFamily="34" charset="0"/>
                <a:ea typeface="Calibri" pitchFamily="34" charset="0"/>
                <a:cs typeface="Times New Roman" pitchFamily="18" charset="0"/>
              </a:rPr>
              <a:t>δ</a:t>
            </a:r>
            <a:r>
              <a:rPr kumimoji="0" lang="el-GR" sz="2000" b="0" i="1" strike="noStrike" cap="none" normalizeH="0" baseline="0" dirty="0" smtClean="0">
                <a:ln>
                  <a:noFill/>
                </a:ln>
                <a:solidFill>
                  <a:schemeClr val="tx1"/>
                </a:solidFill>
                <a:latin typeface="Calibri" pitchFamily="34" charset="0"/>
                <a:ea typeface="Calibri" pitchFamily="34" charset="0"/>
                <a:cs typeface="Times New Roman" pitchFamily="18" charset="0"/>
              </a:rPr>
              <a:t>εν</a:t>
            </a:r>
            <a:r>
              <a:rPr kumimoji="0" lang="el-GR" sz="2000" b="0" i="0"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l-GR" sz="20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π ρ α γ μ α τ ο π ο ι ε ί τ α ι</a:t>
            </a:r>
            <a:r>
              <a:rPr kumimoji="0" lang="el-G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από το εσωτερικό του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(όπως συμβαίνει κατά τον </a:t>
            </a:r>
            <a:r>
              <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Descartes</a:t>
            </a:r>
            <a:r>
              <a:rPr kumimoji="0" lang="el-GR"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,σύμφωνα με τον οποίο,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η μόνη αλήθεια είναι η αλήθεια της ύπαρξής </a:t>
            </a:r>
            <a:r>
              <a:rPr kumimoji="0" lang="el-GR" sz="1600" b="0" i="1"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μου</a:t>
            </a:r>
            <a:r>
              <a:rPr kumimoji="0" lang="el-GR" sz="16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ή κατά τον </a:t>
            </a:r>
            <a:r>
              <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Leibniz</a:t>
            </a:r>
            <a:r>
              <a:rPr kumimoji="0" lang="el-GR"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κατά τον οποίο,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οι μονάδες του εαυτού μας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είναι  «</a:t>
            </a:r>
            <a:r>
              <a:rPr kumimoji="0" lang="el-GR"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χωρίς</a:t>
            </a:r>
            <a:r>
              <a:rPr kumimoji="0" lang="el-GR"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παράθυρα προς τα έξω» </a:t>
            </a:r>
          </a:p>
          <a:p>
            <a:pPr marL="0" marR="0" lvl="0" indent="0" algn="ctr" defTabSz="914400" rtl="0" eaLnBrk="1" fontAlgn="base" latinLnBrk="0" hangingPunct="1">
              <a:lnSpc>
                <a:spcPct val="100000"/>
              </a:lnSpc>
              <a:spcBef>
                <a:spcPct val="0"/>
              </a:spcBef>
              <a:spcAft>
                <a:spcPct val="0"/>
              </a:spcAft>
              <a:buClrTx/>
              <a:buSzTx/>
              <a:buFontTx/>
              <a:buNone/>
              <a:tabLst/>
            </a:pPr>
            <a:r>
              <a:rPr lang="el-GR" sz="1600" baseline="0" dirty="0" smtClean="0">
                <a:latin typeface="Calibri" pitchFamily="34" charset="0"/>
                <a:ea typeface="Calibri" pitchFamily="34" charset="0"/>
                <a:cs typeface="Times New Roman" pitchFamily="18" charset="0"/>
              </a:rPr>
              <a:t>ή</a:t>
            </a:r>
            <a:r>
              <a:rPr lang="el-GR" sz="1600" dirty="0" smtClean="0">
                <a:latin typeface="Calibri" pitchFamily="34" charset="0"/>
                <a:ea typeface="Calibri" pitchFamily="34" charset="0"/>
                <a:cs typeface="Times New Roman" pitchFamily="18" charset="0"/>
              </a:rPr>
              <a:t> </a:t>
            </a:r>
            <a:r>
              <a:rPr kumimoji="0" lang="el-GR"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κατά τον </a:t>
            </a:r>
            <a:r>
              <a:rPr kumimoji="0" 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Fichte</a:t>
            </a:r>
            <a:r>
              <a:rPr kumimoji="0" lang="el-GR"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,σύμφωνα με τον οποίο,</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το «εγώ» είναι απολύτως </a:t>
            </a:r>
            <a:r>
              <a:rPr kumimoji="0" lang="el-GR"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αυτο</a:t>
            </a:r>
            <a:r>
              <a:rPr kumimoji="0" lang="el-GR"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συνειδησιακό) </a:t>
            </a:r>
          </a:p>
          <a:p>
            <a:pPr marL="0" marR="0" lvl="0" indent="0" algn="ctr" defTabSz="914400" rtl="0" eaLnBrk="1" fontAlgn="base" latinLnBrk="0" hangingPunct="1">
              <a:lnSpc>
                <a:spcPct val="100000"/>
              </a:lnSpc>
              <a:spcBef>
                <a:spcPct val="0"/>
              </a:spcBef>
              <a:spcAft>
                <a:spcPct val="0"/>
              </a:spcAft>
              <a:buClrTx/>
              <a:buSzTx/>
              <a:buFontTx/>
              <a:buNone/>
              <a:tabLst/>
            </a:pPr>
            <a:endParaRPr lang="el-GR" sz="2000" dirty="0" smtClean="0">
              <a:latin typeface="Calibri" pitchFamily="34"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el-GR" sz="2000" dirty="0" smtClean="0">
                <a:latin typeface="Calibri" pitchFamily="34" charset="0"/>
                <a:ea typeface="Calibri" pitchFamily="34" charset="0"/>
                <a:cs typeface="Times New Roman" pitchFamily="18" charset="0"/>
              </a:rPr>
              <a:t>α</a:t>
            </a:r>
            <a:r>
              <a:rPr kumimoji="0" lang="el-G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λλά  </a:t>
            </a:r>
            <a:r>
              <a:rPr kumimoji="0" lang="el-GR" sz="2400" b="1" i="0" u="sng" strike="noStrike" cap="none" spc="600" normalizeH="0" baseline="0" dirty="0" smtClean="0">
                <a:ln>
                  <a:noFill/>
                </a:ln>
                <a:solidFill>
                  <a:schemeClr val="tx1"/>
                </a:solidFill>
                <a:effectLst/>
                <a:latin typeface="Calibri" pitchFamily="34" charset="0"/>
                <a:ea typeface="Calibri" pitchFamily="34" charset="0"/>
                <a:cs typeface="Times New Roman" pitchFamily="18" charset="0"/>
              </a:rPr>
              <a:t>εκ των έξ</a:t>
            </a:r>
            <a:r>
              <a:rPr kumimoji="0" lang="el-GR" sz="2400" b="1"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ω</a:t>
            </a:r>
            <a:r>
              <a:rPr kumimoji="0" lang="el-GR" sz="2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Κατά τον </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Hegel</a:t>
            </a:r>
            <a:r>
              <a:rPr kumimoji="0" lang="el-G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είναι μόνο επειδή</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l-GR" sz="2000" b="1"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κάποιος </a:t>
            </a:r>
            <a:r>
              <a:rPr kumimoji="0" lang="el-GR" sz="2000" b="1" i="0" u="sng" strike="noStrike" cap="none" normalizeH="0" dirty="0" smtClean="0">
                <a:ln>
                  <a:noFill/>
                </a:ln>
                <a:solidFill>
                  <a:schemeClr val="tx1"/>
                </a:solidFill>
                <a:effectLst/>
                <a:latin typeface="Calibri" pitchFamily="34" charset="0"/>
                <a:ea typeface="Calibri" pitchFamily="34" charset="0"/>
                <a:cs typeface="Times New Roman" pitchFamily="18" charset="0"/>
              </a:rPr>
              <a:t> </a:t>
            </a:r>
            <a:r>
              <a:rPr kumimoji="0" lang="el-GR" sz="2000" b="1"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άλλος</a:t>
            </a:r>
            <a:r>
              <a:rPr kumimoji="0" lang="el-GR" sz="20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l-G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με αναγνωρίζει ως υποκείμενο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που </a:t>
            </a:r>
            <a:r>
              <a:rPr kumimoji="0" lang="el-GR" sz="20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εγώ </a:t>
            </a:r>
            <a:r>
              <a:rPr kumimoji="0" lang="el-G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μπορώ να αποκτήσω νόημα ως τέτοιο.</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l-GR" sz="20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Έξω από τη στιγμή της αναγνώρισης από τον άλλον</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l-G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δ ε ν υπάρχει α υ τ ο σ υ ν ε ί δ η σ η. Μάλλον ο </a:t>
            </a:r>
            <a:r>
              <a:rPr kumimoji="0" lang="en-US" sz="20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Heideger</a:t>
            </a:r>
            <a:r>
              <a:rPr kumimoji="0" lang="el-G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είχε δίκιο να θεωρεί  τ ο  να είναι κάποιος  </a:t>
            </a:r>
            <a:r>
              <a:rPr kumimoji="0" lang="el-GR" sz="2000" b="0"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με </a:t>
            </a:r>
            <a:r>
              <a:rPr kumimoji="0" lang="el-GR" sz="2000" b="0" i="0" u="sng"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άλλους</a:t>
            </a:r>
            <a:r>
              <a:rPr kumimoji="0" lang="el-GR" sz="2000" b="0"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ως ένα </a:t>
            </a:r>
            <a:r>
              <a:rPr kumimoji="0" lang="el-GR" sz="20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ουσιαστικό στοιχείο</a:t>
            </a:r>
            <a:r>
              <a:rPr kumimoji="0" lang="el-G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του να είναι άνθρωπος.</a:t>
            </a:r>
            <a:endParaRPr kumimoji="0" lang="el-GR"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8849"/>
                                        </p:tgtEl>
                                        <p:attrNameLst>
                                          <p:attrName>style.visibility</p:attrName>
                                        </p:attrNameLst>
                                      </p:cBhvr>
                                      <p:to>
                                        <p:strVal val="visible"/>
                                      </p:to>
                                    </p:set>
                                    <p:animEffect transition="in" filter="fade">
                                      <p:cBhvr>
                                        <p:cTn id="12" dur="500"/>
                                        <p:tgtEl>
                                          <p:spTgt spid="788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884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ChangeArrowheads="1"/>
          </p:cNvSpPr>
          <p:nvPr/>
        </p:nvSpPr>
        <p:spPr bwMode="auto">
          <a:xfrm>
            <a:off x="0" y="-415497"/>
            <a:ext cx="9144000" cy="49859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endParaRPr lang="el-GR" sz="2400" b="1" dirty="0" smtClean="0"/>
          </a:p>
          <a:p>
            <a:pPr algn="ctr"/>
            <a:r>
              <a:rPr lang="en-US" sz="2400" b="1" dirty="0" smtClean="0"/>
              <a:t>OMOIOTHTA  </a:t>
            </a:r>
            <a:r>
              <a:rPr lang="el-GR" sz="2400" b="1" dirty="0" smtClean="0"/>
              <a:t>ή  ΠΟΙΚΙΛΟΜΟΡΦΙΑ ;</a:t>
            </a:r>
            <a:endParaRPr lang="el-GR" sz="2400" dirty="0" smtClean="0"/>
          </a:p>
          <a:p>
            <a:pPr algn="just"/>
            <a:r>
              <a:rPr lang="el-GR" dirty="0" smtClean="0"/>
              <a:t>Το «εγώ» μου είναι η ατομικότητά μου, η οποία με καθιστά  διαφορετικό, μοναδικό και αναντικατάστατο, που με κάνει να έχω ένα όνομα, μια συγκεκριμένη εμφάνιση, μια προτίμηση, κάποια συναισθήματα, μία προσωπικότητα και έναν τρόπο σκέψης που ανήκουν αποκλειστικά σε μένα. Ο «έτερος», ο «άλλος»,  είναι το πρόσωπο που </a:t>
            </a:r>
            <a:r>
              <a:rPr lang="el-GR" i="1" dirty="0" smtClean="0"/>
              <a:t>δεν</a:t>
            </a:r>
            <a:r>
              <a:rPr lang="el-GR" dirty="0" smtClean="0"/>
              <a:t> είμαι εγώ, που διαθέτει ένα σώμα και ένα πνεύμα που </a:t>
            </a:r>
            <a:r>
              <a:rPr lang="el-GR" i="1" dirty="0" smtClean="0"/>
              <a:t>δεν</a:t>
            </a:r>
            <a:r>
              <a:rPr lang="el-GR" dirty="0" smtClean="0"/>
              <a:t> είναι δικό μου. Και, όπως κι εγώ, ο «άλλος» έχει ένα όνομα, μια συγκεκριμένη εμφάνιση, γούστα, συναισθήματα, προσωπικότητα και τρόπο σκέψης που ανήκουν μόνο σε αυτόν/αυτήν.                          Έτσι γεννάται η ακόλουθη </a:t>
            </a:r>
            <a:r>
              <a:rPr lang="el-GR" b="1" dirty="0" smtClean="0"/>
              <a:t>φιλοσοφική αντίθεση</a:t>
            </a:r>
            <a:r>
              <a:rPr lang="el-GR" dirty="0" smtClean="0"/>
              <a:t>:</a:t>
            </a:r>
          </a:p>
          <a:p>
            <a:pPr algn="ctr"/>
            <a:r>
              <a:rPr lang="el-GR" dirty="0" smtClean="0"/>
              <a:t> Είναι ο καθένας μας ένα </a:t>
            </a:r>
            <a:r>
              <a:rPr lang="el-GR" b="1" dirty="0" smtClean="0"/>
              <a:t>μοναδικό</a:t>
            </a:r>
            <a:r>
              <a:rPr lang="el-GR" dirty="0" smtClean="0"/>
              <a:t> «εγώ» </a:t>
            </a:r>
          </a:p>
          <a:p>
            <a:pPr algn="ctr"/>
            <a:r>
              <a:rPr lang="el-GR" dirty="0" smtClean="0"/>
              <a:t>ή ένα «εγώ» που </a:t>
            </a:r>
            <a:r>
              <a:rPr lang="el-GR" b="1" dirty="0" smtClean="0"/>
              <a:t>μοιάζει με όλα τα άλλα </a:t>
            </a:r>
            <a:r>
              <a:rPr lang="el-GR" dirty="0" smtClean="0"/>
              <a:t>«εγώ»; </a:t>
            </a:r>
          </a:p>
          <a:p>
            <a:pPr algn="ctr"/>
            <a:r>
              <a:rPr lang="el-GR" dirty="0" smtClean="0"/>
              <a:t>Τι αντίκτυπο μπορεί να έχει κάθε μια από αυτές τις δυο εκτιμήσεις </a:t>
            </a:r>
          </a:p>
          <a:p>
            <a:pPr algn="ctr"/>
            <a:r>
              <a:rPr lang="el-GR" dirty="0" smtClean="0"/>
              <a:t>στην καθημερινή μας ζωή;</a:t>
            </a:r>
          </a:p>
          <a:p>
            <a:pPr algn="ctr"/>
            <a:r>
              <a:rPr lang="el-GR" dirty="0" smtClean="0"/>
              <a:t>Η </a:t>
            </a:r>
            <a:r>
              <a:rPr lang="el-GR" b="1" dirty="0" smtClean="0"/>
              <a:t>φροντίδα του «εγώ» μας </a:t>
            </a:r>
            <a:r>
              <a:rPr lang="el-GR" dirty="0" smtClean="0"/>
              <a:t>είναι απόλυτα θεμιτή και σύμφυτη με την ίδια τη ζωή του καθενός μας. Από εκεί και πέρα, τα περίπου 15.000  χρόνια καταγεγραμμένου ανθρώπινου πολιτισμού σε τι βαθμό έχουν καταφέρει να θέσουν δίπλα στο ένστικτο της αυτοσυντήρησ</a:t>
            </a:r>
            <a:r>
              <a:rPr lang="el-GR" dirty="0"/>
              <a:t>ή</a:t>
            </a:r>
            <a:r>
              <a:rPr lang="el-GR" dirty="0" smtClean="0"/>
              <a:t>ς μας </a:t>
            </a:r>
          </a:p>
          <a:p>
            <a:pPr algn="ctr"/>
            <a:r>
              <a:rPr lang="el-GR" dirty="0"/>
              <a:t>τ</a:t>
            </a:r>
            <a:r>
              <a:rPr lang="el-GR" dirty="0" smtClean="0"/>
              <a:t>η  </a:t>
            </a:r>
            <a:r>
              <a:rPr lang="el-GR" b="1" spc="600" dirty="0" smtClean="0"/>
              <a:t>διάθεση</a:t>
            </a:r>
            <a:r>
              <a:rPr lang="el-GR" b="1" dirty="0" smtClean="0"/>
              <a:t> για προσφορά μας στους «</a:t>
            </a:r>
            <a:r>
              <a:rPr lang="el-GR" b="1" dirty="0"/>
              <a:t>ά</a:t>
            </a:r>
            <a:r>
              <a:rPr lang="el-GR" b="1" dirty="0" smtClean="0"/>
              <a:t>λλους»</a:t>
            </a:r>
            <a:r>
              <a:rPr lang="en-US" dirty="0" smtClean="0"/>
              <a:t>;</a:t>
            </a:r>
            <a:r>
              <a:rPr lang="el-GR" dirty="0" smtClean="0"/>
              <a:t> </a:t>
            </a:r>
          </a:p>
        </p:txBody>
      </p:sp>
      <p:sp>
        <p:nvSpPr>
          <p:cNvPr id="3" name="Rectangle 2"/>
          <p:cNvSpPr/>
          <p:nvPr/>
        </p:nvSpPr>
        <p:spPr>
          <a:xfrm>
            <a:off x="3491880" y="4625779"/>
            <a:ext cx="4680520" cy="2031325"/>
          </a:xfrm>
          <a:prstGeom prst="rect">
            <a:avLst/>
          </a:prstGeom>
        </p:spPr>
        <p:txBody>
          <a:bodyPr wrap="square">
            <a:spAutoFit/>
          </a:bodyPr>
          <a:lstStyle/>
          <a:p>
            <a:pPr algn="ctr"/>
            <a:r>
              <a:rPr lang="en-US" sz="1400" dirty="0" smtClean="0"/>
              <a:t>Sally </a:t>
            </a:r>
            <a:r>
              <a:rPr lang="en-US" sz="1400" dirty="0" err="1" smtClean="0"/>
              <a:t>Jasmin</a:t>
            </a:r>
            <a:r>
              <a:rPr lang="en-US" sz="1400" dirty="0" smtClean="0"/>
              <a:t> </a:t>
            </a:r>
            <a:r>
              <a:rPr lang="en-US" sz="1400" dirty="0" err="1" smtClean="0"/>
              <a:t>Sarma</a:t>
            </a:r>
            <a:r>
              <a:rPr lang="el-GR" sz="1400" dirty="0" smtClean="0"/>
              <a:t> στο </a:t>
            </a:r>
            <a:r>
              <a:rPr lang="en-US" sz="1400" dirty="0" smtClean="0"/>
              <a:t>Twitter</a:t>
            </a:r>
            <a:r>
              <a:rPr lang="el-GR" sz="1400" dirty="0" smtClean="0"/>
              <a:t>:</a:t>
            </a:r>
            <a:br>
              <a:rPr lang="el-GR" sz="1400" dirty="0" smtClean="0"/>
            </a:br>
            <a:r>
              <a:rPr lang="el-GR" sz="1400" dirty="0" smtClean="0"/>
              <a:t>«Καθένας πρέπει να αποφασίσει,</a:t>
            </a:r>
          </a:p>
          <a:p>
            <a:pPr algn="ctr"/>
            <a:r>
              <a:rPr lang="el-GR" sz="1400" dirty="0" smtClean="0"/>
              <a:t> εάν θα περπατήσει</a:t>
            </a:r>
          </a:p>
          <a:p>
            <a:pPr algn="ctr"/>
            <a:r>
              <a:rPr lang="el-GR" sz="1400" dirty="0" smtClean="0"/>
              <a:t> κάτω από το φως</a:t>
            </a:r>
          </a:p>
          <a:p>
            <a:pPr algn="ctr"/>
            <a:r>
              <a:rPr lang="el-GR" sz="1400" dirty="0" smtClean="0"/>
              <a:t> του δημιουργικού αλτρουισμού </a:t>
            </a:r>
          </a:p>
          <a:p>
            <a:pPr algn="ctr"/>
            <a:r>
              <a:rPr lang="el-GR" sz="1400" b="1" dirty="0" smtClean="0"/>
              <a:t>ή </a:t>
            </a:r>
          </a:p>
          <a:p>
            <a:pPr algn="ctr"/>
            <a:r>
              <a:rPr lang="el-GR" sz="1400" dirty="0" smtClean="0"/>
              <a:t>μέσα στο σκοτάδι </a:t>
            </a:r>
          </a:p>
          <a:p>
            <a:pPr algn="ctr"/>
            <a:r>
              <a:rPr lang="el-GR" sz="1400" dirty="0" smtClean="0"/>
              <a:t>του καταστροφικού εγωκεντρισμού.»</a:t>
            </a:r>
            <a:br>
              <a:rPr lang="el-GR" sz="1400" dirty="0" smtClean="0"/>
            </a:br>
            <a:r>
              <a:rPr lang="el-GR" sz="1400" dirty="0" smtClean="0"/>
              <a:t>Martin Luther King Jr</a:t>
            </a:r>
          </a:p>
        </p:txBody>
      </p:sp>
      <p:pic>
        <p:nvPicPr>
          <p:cNvPr id="26626" name="Picture 2" descr="C:\Users\αγαπουλακι\Desktop\AMSTERDAM\AMSTERDAM PAINTINGS\ChErPPoWgAEuSWX.jpg"/>
          <p:cNvPicPr>
            <a:picLocks noChangeAspect="1" noChangeArrowheads="1"/>
          </p:cNvPicPr>
          <p:nvPr/>
        </p:nvPicPr>
        <p:blipFill>
          <a:blip r:embed="rId2" cstate="print"/>
          <a:srcRect/>
          <a:stretch>
            <a:fillRect/>
          </a:stretch>
        </p:blipFill>
        <p:spPr bwMode="auto">
          <a:xfrm>
            <a:off x="2051720" y="4625779"/>
            <a:ext cx="2053000" cy="205984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fade">
                                      <p:cBhvr>
                                        <p:cTn id="7" dur="500"/>
                                        <p:tgtEl>
                                          <p:spTgt spid="266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5572132" cy="6863417"/>
          </a:xfrm>
          <a:prstGeom prst="rect">
            <a:avLst/>
          </a:prstGeom>
        </p:spPr>
        <p:txBody>
          <a:bodyPr wrap="square">
            <a:spAutoFit/>
          </a:bodyPr>
          <a:lstStyle/>
          <a:p>
            <a:pPr algn="just"/>
            <a:r>
              <a:rPr lang="el-GR" sz="2000" dirty="0" smtClean="0"/>
              <a:t>Καθένας από μας είναι μοναδικός∙ πρέπει </a:t>
            </a:r>
            <a:r>
              <a:rPr lang="el-GR" sz="2000" b="1" dirty="0" smtClean="0"/>
              <a:t>να αναγνωρίζουμε και να σεβόμαστε την </a:t>
            </a:r>
            <a:br>
              <a:rPr lang="el-GR" sz="2000" b="1" dirty="0" smtClean="0"/>
            </a:br>
            <a:r>
              <a:rPr lang="el-GR" sz="2000" b="1" dirty="0" smtClean="0"/>
              <a:t>α τ ο μ ι κ ό τ η τ α</a:t>
            </a:r>
            <a:r>
              <a:rPr lang="el-GR" sz="2000" dirty="0" smtClean="0"/>
              <a:t> του καθενός μας. </a:t>
            </a:r>
            <a:br>
              <a:rPr lang="el-GR" sz="2000" dirty="0" smtClean="0"/>
            </a:br>
            <a:r>
              <a:rPr lang="el-GR" sz="2000" dirty="0" smtClean="0"/>
              <a:t>Παρ’ όλα αυτά, επειδή όλοι ανήκουμε στο ανθρώπινο είδος, επειδή όλοι αποτελούμαστε από μορφολογικά παρόμοιους ιστούς και κύτταρα, επειδή ζούμε σε οικογένειες και κοινωνίες, </a:t>
            </a:r>
            <a:r>
              <a:rPr lang="el-GR" sz="2000" b="1" dirty="0" smtClean="0"/>
              <a:t>έχουμε πολλά κοινά μεταξύ μας</a:t>
            </a:r>
            <a:r>
              <a:rPr lang="el-GR" sz="2000" dirty="0" smtClean="0"/>
              <a:t>. Πολλές ομοιότητες μεταξύ των ατόμων οφείλονται στην κοινή τους καλλιέργεια/κουλτούρα. </a:t>
            </a:r>
            <a:r>
              <a:rPr lang="el-GR" sz="2000" b="1" dirty="0" smtClean="0"/>
              <a:t>Συνδεόμαστε</a:t>
            </a:r>
            <a:r>
              <a:rPr lang="el-GR" sz="2000" dirty="0" smtClean="0"/>
              <a:t> μεταξύ μας. Κανείς δεν μπορεί να υφίσταται από μόνος του, καθώς οι άνθρωποι είναι εκ φύσεως «</a:t>
            </a:r>
            <a:r>
              <a:rPr lang="el-GR" sz="2000" b="1" dirty="0" smtClean="0"/>
              <a:t>κοινωνικά  όντα»</a:t>
            </a:r>
            <a:r>
              <a:rPr lang="el-GR" sz="2000" dirty="0" smtClean="0"/>
              <a:t>.</a:t>
            </a:r>
          </a:p>
          <a:p>
            <a:pPr algn="just"/>
            <a:r>
              <a:rPr lang="el-GR" sz="2000" dirty="0" smtClean="0"/>
              <a:t>Παρ’ όλα αυτά, συχνά οι άλλοι δεν μας κατανοούν. Επίσης είναι γεγονός, ότι ενίοτε και εμείς δεν μπορούμε να κατανοήσουμε τον ίδιο τον εαυτό μας και, ακόμη,  ο εαυτός μας μπορεί να μας εκπλήξει, αρνητικά ή θετικά.</a:t>
            </a:r>
          </a:p>
          <a:p>
            <a:pPr algn="just"/>
            <a:r>
              <a:rPr lang="el-GR" sz="2000" dirty="0" smtClean="0"/>
              <a:t>Όμως, συμβαίνει να </a:t>
            </a:r>
            <a:r>
              <a:rPr lang="el-GR" sz="2000" b="1" dirty="0" smtClean="0"/>
              <a:t>αναγνωρίζουμε τους εαυτούς μας στους άλλους</a:t>
            </a:r>
            <a:r>
              <a:rPr lang="el-GR" sz="2000" dirty="0" smtClean="0"/>
              <a:t>, όταν </a:t>
            </a:r>
            <a:r>
              <a:rPr lang="el-GR" sz="2000" b="1" dirty="0" smtClean="0"/>
              <a:t>οι άλλοι </a:t>
            </a:r>
            <a:r>
              <a:rPr lang="el-GR" sz="2000" b="1" u="sng" dirty="0" smtClean="0"/>
              <a:t>μας προσελκύουν</a:t>
            </a:r>
            <a:r>
              <a:rPr lang="el-GR" sz="2000" dirty="0" smtClean="0"/>
              <a:t>, όταν οι άλλοι </a:t>
            </a:r>
            <a:r>
              <a:rPr lang="el-GR" sz="2000" u="sng" dirty="0" smtClean="0"/>
              <a:t>υποφέρουν</a:t>
            </a:r>
            <a:r>
              <a:rPr lang="el-GR" sz="2000" dirty="0" smtClean="0"/>
              <a:t> ή όταν οι άλλοι </a:t>
            </a:r>
            <a:r>
              <a:rPr lang="el-GR" sz="2000" u="sng" dirty="0" smtClean="0"/>
              <a:t>σκέπτονται σαν εμάς</a:t>
            </a:r>
            <a:r>
              <a:rPr lang="el-GR" sz="2000" dirty="0" smtClean="0"/>
              <a:t>.</a:t>
            </a:r>
          </a:p>
        </p:txBody>
      </p:sp>
      <p:pic>
        <p:nvPicPr>
          <p:cNvPr id="27650" name="Picture 2" descr="C:\Users\αγαπουλακι\Desktop\AMSTERDAM\AMSTERDAM PAINTINGS\belisarius-begging-for-alms-1781.jpg!Large.jpg"/>
          <p:cNvPicPr>
            <a:picLocks noChangeAspect="1" noChangeArrowheads="1"/>
          </p:cNvPicPr>
          <p:nvPr/>
        </p:nvPicPr>
        <p:blipFill>
          <a:blip r:embed="rId2" cstate="print"/>
          <a:srcRect/>
          <a:stretch>
            <a:fillRect/>
          </a:stretch>
        </p:blipFill>
        <p:spPr bwMode="auto">
          <a:xfrm>
            <a:off x="5786446" y="3571876"/>
            <a:ext cx="3090862" cy="2857500"/>
          </a:xfrm>
          <a:prstGeom prst="rect">
            <a:avLst/>
          </a:prstGeom>
          <a:noFill/>
        </p:spPr>
      </p:pic>
      <p:sp>
        <p:nvSpPr>
          <p:cNvPr id="4" name="Rectangle 3"/>
          <p:cNvSpPr/>
          <p:nvPr/>
        </p:nvSpPr>
        <p:spPr>
          <a:xfrm>
            <a:off x="5572132" y="6429396"/>
            <a:ext cx="3929090" cy="307777"/>
          </a:xfrm>
          <a:prstGeom prst="rect">
            <a:avLst/>
          </a:prstGeom>
        </p:spPr>
        <p:txBody>
          <a:bodyPr wrap="square">
            <a:spAutoFit/>
          </a:bodyPr>
          <a:lstStyle/>
          <a:p>
            <a:r>
              <a:rPr lang="en-GB" sz="1400" dirty="0" smtClean="0">
                <a:latin typeface="+mj-lt"/>
                <a:cs typeface="Times New Roman" pitchFamily="18" charset="0"/>
              </a:rPr>
              <a:t>J-L David : </a:t>
            </a:r>
            <a:r>
              <a:rPr lang="el-GR" sz="1400" dirty="0" smtClean="0">
                <a:latin typeface="+mj-lt"/>
                <a:cs typeface="Times New Roman" pitchFamily="18" charset="0"/>
              </a:rPr>
              <a:t>Ο Βελισάριος ζητά ελεημοσύνη</a:t>
            </a:r>
            <a:r>
              <a:rPr lang="en-GB" sz="1400" dirty="0" smtClean="0">
                <a:latin typeface="+mj-lt"/>
                <a:cs typeface="Times New Roman" pitchFamily="18" charset="0"/>
              </a:rPr>
              <a:t>,1781</a:t>
            </a:r>
            <a:endParaRPr lang="el-GR" sz="1400" dirty="0">
              <a:latin typeface="+mj-lt"/>
              <a:cs typeface="Times New Roman" pitchFamily="18" charset="0"/>
            </a:endParaRPr>
          </a:p>
        </p:txBody>
      </p:sp>
      <p:pic>
        <p:nvPicPr>
          <p:cNvPr id="27651" name="Picture 3" descr="C:\Users\αγαπουλακι\Desktop\AMSTERDAM\AMSTERDAM PAINTINGS\natural-attraction-1943.jpg"/>
          <p:cNvPicPr>
            <a:picLocks noChangeAspect="1" noChangeArrowheads="1"/>
          </p:cNvPicPr>
          <p:nvPr/>
        </p:nvPicPr>
        <p:blipFill>
          <a:blip r:embed="rId3" cstate="print"/>
          <a:srcRect/>
          <a:stretch>
            <a:fillRect/>
          </a:stretch>
        </p:blipFill>
        <p:spPr bwMode="auto">
          <a:xfrm>
            <a:off x="5572132" y="357166"/>
            <a:ext cx="3411071" cy="2286016"/>
          </a:xfrm>
          <a:prstGeom prst="rect">
            <a:avLst/>
          </a:prstGeom>
          <a:noFill/>
        </p:spPr>
      </p:pic>
      <p:sp>
        <p:nvSpPr>
          <p:cNvPr id="6" name="Rectangle 5"/>
          <p:cNvSpPr/>
          <p:nvPr/>
        </p:nvSpPr>
        <p:spPr>
          <a:xfrm>
            <a:off x="5929322" y="2643182"/>
            <a:ext cx="3214678" cy="307777"/>
          </a:xfrm>
          <a:prstGeom prst="rect">
            <a:avLst/>
          </a:prstGeom>
        </p:spPr>
        <p:txBody>
          <a:bodyPr wrap="square">
            <a:spAutoFit/>
          </a:bodyPr>
          <a:lstStyle/>
          <a:p>
            <a:r>
              <a:rPr lang="en-GB" sz="1400" dirty="0" smtClean="0">
                <a:latin typeface="+mj-lt"/>
                <a:cs typeface="Times New Roman" pitchFamily="18" charset="0"/>
              </a:rPr>
              <a:t>C  Maddox : </a:t>
            </a:r>
            <a:r>
              <a:rPr lang="el-GR" sz="1400" dirty="0" smtClean="0">
                <a:latin typeface="+mj-lt"/>
                <a:cs typeface="Times New Roman" pitchFamily="18" charset="0"/>
              </a:rPr>
              <a:t> Φυσική έλξη</a:t>
            </a:r>
            <a:r>
              <a:rPr lang="en-GB" sz="1400" dirty="0" smtClean="0">
                <a:latin typeface="+mj-lt"/>
                <a:cs typeface="Times New Roman" pitchFamily="18" charset="0"/>
              </a:rPr>
              <a:t>,</a:t>
            </a:r>
            <a:r>
              <a:rPr lang="el-GR" sz="1400" dirty="0" smtClean="0">
                <a:latin typeface="+mj-lt"/>
                <a:cs typeface="Times New Roman" pitchFamily="18" charset="0"/>
              </a:rPr>
              <a:t> </a:t>
            </a:r>
            <a:r>
              <a:rPr lang="en-GB" sz="1400" dirty="0" smtClean="0">
                <a:latin typeface="+mj-lt"/>
                <a:cs typeface="Times New Roman" pitchFamily="18" charset="0"/>
              </a:rPr>
              <a:t>1943</a:t>
            </a:r>
            <a:endParaRPr lang="el-GR" sz="1400" dirty="0">
              <a:latin typeface="+mj-lt"/>
              <a:cs typeface="Times New Roman" pitchFamily="18" charset="0"/>
            </a:endParaRPr>
          </a:p>
        </p:txBody>
      </p:sp>
      <p:pic>
        <p:nvPicPr>
          <p:cNvPr id="27652" name="Picture 4" descr="C:\Users\αγαπουλακι\Desktop\AMSTERDAM\AMSTERDAM PAINTINGS\thinking-woman.jpg!Large.jpg"/>
          <p:cNvPicPr>
            <a:picLocks noChangeAspect="1" noChangeArrowheads="1"/>
          </p:cNvPicPr>
          <p:nvPr/>
        </p:nvPicPr>
        <p:blipFill>
          <a:blip r:embed="rId4" cstate="print"/>
          <a:srcRect/>
          <a:stretch>
            <a:fillRect/>
          </a:stretch>
        </p:blipFill>
        <p:spPr bwMode="auto">
          <a:xfrm>
            <a:off x="5643570" y="1142984"/>
            <a:ext cx="3247095" cy="4000528"/>
          </a:xfrm>
          <a:prstGeom prst="rect">
            <a:avLst/>
          </a:prstGeom>
          <a:noFill/>
        </p:spPr>
      </p:pic>
      <p:sp>
        <p:nvSpPr>
          <p:cNvPr id="8" name="Rectangle 7"/>
          <p:cNvSpPr/>
          <p:nvPr/>
        </p:nvSpPr>
        <p:spPr>
          <a:xfrm>
            <a:off x="5572132" y="5214950"/>
            <a:ext cx="3571869" cy="307777"/>
          </a:xfrm>
          <a:prstGeom prst="rect">
            <a:avLst/>
          </a:prstGeom>
        </p:spPr>
        <p:txBody>
          <a:bodyPr wrap="square">
            <a:spAutoFit/>
          </a:bodyPr>
          <a:lstStyle/>
          <a:p>
            <a:r>
              <a:rPr lang="en-GB" sz="1400" dirty="0" smtClean="0">
                <a:latin typeface="+mj-lt"/>
                <a:cs typeface="Times New Roman" pitchFamily="18" charset="0"/>
              </a:rPr>
              <a:t>T </a:t>
            </a:r>
            <a:r>
              <a:rPr lang="en-GB" sz="1400" dirty="0" err="1" smtClean="0">
                <a:latin typeface="+mj-lt"/>
                <a:cs typeface="Times New Roman" pitchFamily="18" charset="0"/>
              </a:rPr>
              <a:t>Pallady</a:t>
            </a:r>
            <a:r>
              <a:rPr lang="en-GB" sz="1400" dirty="0" smtClean="0">
                <a:latin typeface="+mj-lt"/>
                <a:cs typeface="Times New Roman" pitchFamily="18" charset="0"/>
              </a:rPr>
              <a:t>  (1871-1956) : </a:t>
            </a:r>
            <a:r>
              <a:rPr lang="el-GR" sz="1400" dirty="0" smtClean="0">
                <a:latin typeface="+mj-lt"/>
                <a:cs typeface="Times New Roman" pitchFamily="18" charset="0"/>
              </a:rPr>
              <a:t>Σκεπτόμενη γυναίκα</a:t>
            </a:r>
            <a:r>
              <a:rPr lang="en-GB" sz="1400" dirty="0" smtClean="0">
                <a:latin typeface="+mj-lt"/>
                <a:cs typeface="Times New Roman" pitchFamily="18" charset="0"/>
              </a:rPr>
              <a:t> </a:t>
            </a:r>
            <a:endParaRPr lang="el-GR" sz="1400" dirty="0">
              <a:latin typeface="+mj-l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fade">
                                      <p:cBhvr>
                                        <p:cTn id="7" dur="500"/>
                                        <p:tgtEl>
                                          <p:spTgt spid="276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650"/>
                                        </p:tgtEl>
                                        <p:attrNameLst>
                                          <p:attrName>style.visibility</p:attrName>
                                        </p:attrNameLst>
                                      </p:cBhvr>
                                      <p:to>
                                        <p:strVal val="visible"/>
                                      </p:to>
                                    </p:set>
                                    <p:animEffect transition="in" filter="fade">
                                      <p:cBhvr>
                                        <p:cTn id="15" dur="500"/>
                                        <p:tgtEl>
                                          <p:spTgt spid="2765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27651"/>
                                        </p:tgtEl>
                                      </p:cBhvr>
                                    </p:animEffect>
                                    <p:set>
                                      <p:cBhvr>
                                        <p:cTn id="23" dur="1" fill="hold">
                                          <p:stCondLst>
                                            <p:cond delay="499"/>
                                          </p:stCondLst>
                                        </p:cTn>
                                        <p:tgtEl>
                                          <p:spTgt spid="27651"/>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27650"/>
                                        </p:tgtEl>
                                      </p:cBhvr>
                                    </p:animEffect>
                                    <p:set>
                                      <p:cBhvr>
                                        <p:cTn id="29" dur="1" fill="hold">
                                          <p:stCondLst>
                                            <p:cond delay="499"/>
                                          </p:stCondLst>
                                        </p:cTn>
                                        <p:tgtEl>
                                          <p:spTgt spid="27650"/>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652"/>
                                        </p:tgtEl>
                                        <p:attrNameLst>
                                          <p:attrName>style.visibility</p:attrName>
                                        </p:attrNameLst>
                                      </p:cBhvr>
                                      <p:to>
                                        <p:strVal val="visible"/>
                                      </p:to>
                                    </p:set>
                                    <p:animEffect transition="in" filter="fade">
                                      <p:cBhvr>
                                        <p:cTn id="37" dur="500"/>
                                        <p:tgtEl>
                                          <p:spTgt spid="2765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rot="10800000" flipV="1">
            <a:off x="0" y="1916832"/>
            <a:ext cx="9144000" cy="4941168"/>
          </a:xfrm>
        </p:spPr>
        <p:txBody>
          <a:bodyPr>
            <a:normAutofit fontScale="90000"/>
          </a:bodyPr>
          <a:lstStyle/>
          <a:p>
            <a:r>
              <a:rPr lang="el-GR" sz="3100" spc="300" dirty="0" smtClean="0">
                <a:effectLst>
                  <a:outerShdw blurRad="38100" dist="38100" dir="2700000" algn="tl">
                    <a:srgbClr val="000000">
                      <a:alpha val="43137"/>
                    </a:srgbClr>
                  </a:outerShdw>
                </a:effectLst>
              </a:rPr>
              <a:t>Η ΠΑΘΟΛΟΓΙΚΗ ΑΝΑΤΟΜΙΚΗ </a:t>
            </a:r>
            <a:br>
              <a:rPr lang="el-GR" sz="3100" spc="300" dirty="0" smtClean="0">
                <a:effectLst>
                  <a:outerShdw blurRad="38100" dist="38100" dir="2700000" algn="tl">
                    <a:srgbClr val="000000">
                      <a:alpha val="43137"/>
                    </a:srgbClr>
                  </a:outerShdw>
                </a:effectLst>
              </a:rPr>
            </a:br>
            <a:r>
              <a:rPr lang="el-GR" sz="3100" spc="300" dirty="0" smtClean="0">
                <a:effectLst>
                  <a:outerShdw blurRad="38100" dist="38100" dir="2700000" algn="tl">
                    <a:srgbClr val="000000">
                      <a:alpha val="43137"/>
                    </a:srgbClr>
                  </a:outerShdw>
                </a:effectLst>
              </a:rPr>
              <a:t>&amp; ΟΙ ΠΡΟΕΚΤΑΣΕΙΣ ΤΗΣ </a:t>
            </a:r>
            <a:br>
              <a:rPr lang="el-GR" sz="3100" spc="300" dirty="0" smtClean="0">
                <a:effectLst>
                  <a:outerShdw blurRad="38100" dist="38100" dir="2700000" algn="tl">
                    <a:srgbClr val="000000">
                      <a:alpha val="43137"/>
                    </a:srgbClr>
                  </a:outerShdw>
                </a:effectLst>
              </a:rPr>
            </a:br>
            <a:r>
              <a:rPr lang="el-GR" sz="3100" dirty="0" smtClean="0">
                <a:effectLst>
                  <a:outerShdw blurRad="38100" dist="38100" dir="2700000" algn="tl">
                    <a:srgbClr val="000000">
                      <a:alpha val="43137"/>
                    </a:srgbClr>
                  </a:outerShdw>
                </a:effectLst>
              </a:rPr>
              <a:t/>
            </a:r>
            <a:br>
              <a:rPr lang="el-GR" sz="3100" dirty="0" smtClean="0">
                <a:effectLst>
                  <a:outerShdw blurRad="38100" dist="38100" dir="2700000" algn="tl">
                    <a:srgbClr val="000000">
                      <a:alpha val="43137"/>
                    </a:srgbClr>
                  </a:outerShdw>
                </a:effectLst>
              </a:rPr>
            </a:br>
            <a:r>
              <a:rPr lang="el-GR" sz="3100" dirty="0" smtClean="0">
                <a:effectLst>
                  <a:outerShdw blurRad="38100" dist="38100" dir="2700000" algn="tl">
                    <a:srgbClr val="000000">
                      <a:alpha val="43137"/>
                    </a:srgbClr>
                  </a:outerShdw>
                </a:effectLst>
              </a:rPr>
              <a:t/>
            </a:r>
            <a:br>
              <a:rPr lang="el-GR" sz="3100" dirty="0" smtClean="0">
                <a:effectLst>
                  <a:outerShdw blurRad="38100" dist="38100" dir="2700000" algn="tl">
                    <a:srgbClr val="000000">
                      <a:alpha val="43137"/>
                    </a:srgbClr>
                  </a:outerShdw>
                </a:effectLst>
              </a:rPr>
            </a:br>
            <a:r>
              <a:rPr lang="el-GR" sz="3100" dirty="0" smtClean="0">
                <a:effectLst>
                  <a:outerShdw blurRad="38100" dist="38100" dir="2700000" algn="tl">
                    <a:srgbClr val="000000">
                      <a:alpha val="43137"/>
                    </a:srgbClr>
                  </a:outerShdw>
                </a:effectLst>
              </a:rPr>
              <a:t>Η  </a:t>
            </a:r>
            <a:r>
              <a:rPr lang="el-GR" sz="3100" b="1" spc="600" dirty="0" smtClean="0">
                <a:ln>
                  <a:solidFill>
                    <a:schemeClr val="accent1">
                      <a:lumMod val="75000"/>
                    </a:schemeClr>
                  </a:solidFill>
                </a:ln>
                <a:effectLst>
                  <a:outerShdw blurRad="38100" dist="38100" dir="2700000" algn="tl">
                    <a:srgbClr val="000000">
                      <a:alpha val="43137"/>
                    </a:srgbClr>
                  </a:outerShdw>
                </a:effectLst>
              </a:rPr>
              <a:t>ιστοπαθολογία</a:t>
            </a:r>
            <a:r>
              <a:rPr lang="el-GR" sz="3100" b="1" spc="300" dirty="0" smtClean="0">
                <a:ln>
                  <a:solidFill>
                    <a:schemeClr val="accent1">
                      <a:lumMod val="75000"/>
                    </a:schemeClr>
                  </a:solidFill>
                </a:ln>
                <a:effectLst>
                  <a:outerShdw blurRad="38100" dist="38100" dir="2700000" algn="tl">
                    <a:srgbClr val="000000">
                      <a:alpha val="43137"/>
                    </a:srgbClr>
                  </a:outerShdw>
                </a:effectLst>
              </a:rPr>
              <a:t> και η </a:t>
            </a:r>
            <a:r>
              <a:rPr lang="el-GR" sz="3100" b="1" spc="600" dirty="0" smtClean="0">
                <a:ln>
                  <a:solidFill>
                    <a:schemeClr val="accent1">
                      <a:lumMod val="75000"/>
                    </a:schemeClr>
                  </a:solidFill>
                </a:ln>
                <a:effectLst>
                  <a:outerShdw blurRad="38100" dist="38100" dir="2700000" algn="tl">
                    <a:srgbClr val="000000">
                      <a:alpha val="43137"/>
                    </a:srgbClr>
                  </a:outerShdw>
                </a:effectLst>
              </a:rPr>
              <a:t>κυτταρολογία</a:t>
            </a:r>
            <a:r>
              <a:rPr lang="el-GR" sz="3100" spc="600" dirty="0" smtClean="0">
                <a:ln>
                  <a:solidFill>
                    <a:schemeClr val="accent1">
                      <a:lumMod val="75000"/>
                    </a:schemeClr>
                  </a:solidFill>
                </a:ln>
                <a:effectLst>
                  <a:outerShdw blurRad="38100" dist="38100" dir="2700000" algn="tl">
                    <a:srgbClr val="000000">
                      <a:alpha val="43137"/>
                    </a:srgbClr>
                  </a:outerShdw>
                </a:effectLst>
              </a:rPr>
              <a:t> </a:t>
            </a:r>
            <a:r>
              <a:rPr lang="el-GR" sz="3100" dirty="0" smtClean="0">
                <a:effectLst>
                  <a:outerShdw blurRad="38100" dist="38100" dir="2700000" algn="tl">
                    <a:srgbClr val="000000">
                      <a:alpha val="43137"/>
                    </a:srgbClr>
                  </a:outerShdw>
                </a:effectLst>
              </a:rPr>
              <a:t> </a:t>
            </a:r>
            <a:br>
              <a:rPr lang="el-GR" sz="3100" dirty="0" smtClean="0">
                <a:effectLst>
                  <a:outerShdw blurRad="38100" dist="38100" dir="2700000" algn="tl">
                    <a:srgbClr val="000000">
                      <a:alpha val="43137"/>
                    </a:srgbClr>
                  </a:outerShdw>
                </a:effectLst>
              </a:rPr>
            </a:br>
            <a:r>
              <a:rPr lang="el-GR" sz="3100" dirty="0" smtClean="0">
                <a:effectLst>
                  <a:outerShdw blurRad="38100" dist="38100" dir="2700000" algn="tl">
                    <a:srgbClr val="000000">
                      <a:alpha val="43137"/>
                    </a:srgbClr>
                  </a:outerShdw>
                </a:effectLst>
              </a:rPr>
              <a:t>ως  </a:t>
            </a:r>
            <a:r>
              <a:rPr lang="el-GR" sz="3100" b="1" spc="600" dirty="0" smtClean="0">
                <a:effectLst>
                  <a:outerShdw blurRad="38100" dist="38100" dir="2700000" algn="tl">
                    <a:srgbClr val="000000">
                      <a:alpha val="43137"/>
                    </a:srgbClr>
                  </a:outerShdw>
                </a:effectLst>
              </a:rPr>
              <a:t>ερεθίσματα</a:t>
            </a:r>
            <a:r>
              <a:rPr lang="el-GR" sz="3100" spc="600" dirty="0" smtClean="0">
                <a:effectLst>
                  <a:outerShdw blurRad="38100" dist="38100" dir="2700000" algn="tl">
                    <a:srgbClr val="000000">
                      <a:alpha val="43137"/>
                    </a:srgbClr>
                  </a:outerShdw>
                </a:effectLst>
              </a:rPr>
              <a:t>  </a:t>
            </a:r>
            <a:r>
              <a:rPr lang="el-GR" sz="3100" dirty="0" smtClean="0">
                <a:effectLst>
                  <a:outerShdw blurRad="38100" dist="38100" dir="2700000" algn="tl">
                    <a:srgbClr val="000000">
                      <a:alpha val="43137"/>
                    </a:srgbClr>
                  </a:outerShdw>
                </a:effectLst>
              </a:rPr>
              <a:t/>
            </a:r>
            <a:br>
              <a:rPr lang="el-GR" sz="3100" dirty="0" smtClean="0">
                <a:effectLst>
                  <a:outerShdw blurRad="38100" dist="38100" dir="2700000" algn="tl">
                    <a:srgbClr val="000000">
                      <a:alpha val="43137"/>
                    </a:srgbClr>
                  </a:outerShdw>
                </a:effectLst>
              </a:rPr>
            </a:br>
            <a:r>
              <a:rPr lang="el-GR" sz="3100" spc="600" dirty="0" smtClean="0">
                <a:ln cmpd="dbl">
                  <a:solidFill>
                    <a:schemeClr val="tx1"/>
                  </a:solidFill>
                </a:ln>
                <a:solidFill>
                  <a:schemeClr val="accent2">
                    <a:lumMod val="75000"/>
                  </a:schemeClr>
                </a:solidFill>
                <a:effectLst>
                  <a:outerShdw blurRad="38100" dist="38100" dir="2700000" algn="tl">
                    <a:srgbClr val="000000">
                      <a:alpha val="43137"/>
                    </a:srgbClr>
                  </a:outerShdw>
                </a:effectLst>
              </a:rPr>
              <a:t>φιλοσοφικού προβληματισμού</a:t>
            </a:r>
            <a:r>
              <a:rPr lang="el-GR" sz="3100" spc="300" dirty="0" smtClean="0">
                <a:effectLst>
                  <a:outerShdw blurRad="38100" dist="38100" dir="2700000" algn="tl">
                    <a:srgbClr val="000000">
                      <a:alpha val="43137"/>
                    </a:srgbClr>
                  </a:outerShdw>
                </a:effectLst>
              </a:rPr>
              <a:t>,</a:t>
            </a:r>
            <a:br>
              <a:rPr lang="el-GR" sz="3100" spc="300" dirty="0" smtClean="0">
                <a:effectLst>
                  <a:outerShdw blurRad="38100" dist="38100" dir="2700000" algn="tl">
                    <a:srgbClr val="000000">
                      <a:alpha val="43137"/>
                    </a:srgbClr>
                  </a:outerShdw>
                </a:effectLst>
              </a:rPr>
            </a:br>
            <a:r>
              <a:rPr lang="el-GR" sz="3100" spc="300" dirty="0" smtClean="0">
                <a:solidFill>
                  <a:schemeClr val="accent2">
                    <a:lumMod val="75000"/>
                  </a:schemeClr>
                </a:solidFill>
                <a:effectLst>
                  <a:outerShdw blurRad="38100" dist="38100" dir="2700000" algn="tl">
                    <a:srgbClr val="000000">
                      <a:alpha val="43137"/>
                    </a:srgbClr>
                  </a:outerShdw>
                </a:effectLst>
              </a:rPr>
              <a:t> </a:t>
            </a:r>
            <a:r>
              <a:rPr lang="el-GR" sz="3100" spc="600" dirty="0" smtClean="0">
                <a:ln cmpd="dbl">
                  <a:solidFill>
                    <a:schemeClr val="tx1"/>
                  </a:solidFill>
                </a:ln>
                <a:solidFill>
                  <a:schemeClr val="accent2">
                    <a:lumMod val="75000"/>
                  </a:schemeClr>
                </a:solidFill>
                <a:effectLst>
                  <a:outerShdw blurRad="38100" dist="38100" dir="2700000" algn="tl">
                    <a:srgbClr val="000000">
                      <a:alpha val="43137"/>
                    </a:srgbClr>
                  </a:outerShdw>
                </a:effectLst>
              </a:rPr>
              <a:t>καλλιτεχνικής έμπνευσης</a:t>
            </a:r>
            <a:r>
              <a:rPr lang="el-GR" sz="3100" spc="600" dirty="0" smtClean="0">
                <a:solidFill>
                  <a:schemeClr val="accent2">
                    <a:lumMod val="75000"/>
                  </a:schemeClr>
                </a:solidFill>
                <a:effectLst>
                  <a:outerShdw blurRad="38100" dist="38100" dir="2700000" algn="tl">
                    <a:srgbClr val="000000">
                      <a:alpha val="43137"/>
                    </a:srgbClr>
                  </a:outerShdw>
                </a:effectLst>
              </a:rPr>
              <a:t>  </a:t>
            </a:r>
            <a:r>
              <a:rPr lang="el-GR" sz="3100" dirty="0" smtClean="0">
                <a:effectLst>
                  <a:outerShdw blurRad="38100" dist="38100" dir="2700000" algn="tl">
                    <a:srgbClr val="000000">
                      <a:alpha val="43137"/>
                    </a:srgbClr>
                  </a:outerShdw>
                </a:effectLst>
              </a:rPr>
              <a:t>και </a:t>
            </a:r>
            <a:br>
              <a:rPr lang="el-GR" sz="3100" dirty="0" smtClean="0">
                <a:effectLst>
                  <a:outerShdw blurRad="38100" dist="38100" dir="2700000" algn="tl">
                    <a:srgbClr val="000000">
                      <a:alpha val="43137"/>
                    </a:srgbClr>
                  </a:outerShdw>
                </a:effectLst>
              </a:rPr>
            </a:br>
            <a:r>
              <a:rPr lang="el-GR" sz="3100" spc="600" dirty="0" smtClean="0">
                <a:ln cmpd="dbl">
                  <a:solidFill>
                    <a:schemeClr val="tx1"/>
                  </a:solidFill>
                </a:ln>
                <a:solidFill>
                  <a:schemeClr val="accent2">
                    <a:lumMod val="75000"/>
                  </a:schemeClr>
                </a:solidFill>
                <a:effectLst>
                  <a:outerShdw blurRad="38100" dist="38100" dir="2700000" algn="tl">
                    <a:srgbClr val="000000">
                      <a:alpha val="43137"/>
                    </a:srgbClr>
                  </a:outerShdw>
                </a:effectLst>
              </a:rPr>
              <a:t>εκπαιδευτικής καινοτομίας</a:t>
            </a:r>
            <a:r>
              <a:rPr lang="el-GR" sz="3100" dirty="0" smtClean="0">
                <a:effectLst>
                  <a:outerShdw blurRad="38100" dist="38100" dir="2700000" algn="tl">
                    <a:srgbClr val="000000">
                      <a:alpha val="43137"/>
                    </a:srgbClr>
                  </a:outerShdw>
                </a:effectLst>
              </a:rPr>
              <a:t/>
            </a:r>
            <a:br>
              <a:rPr lang="el-GR" sz="3100" dirty="0" smtClean="0">
                <a:effectLst>
                  <a:outerShdw blurRad="38100" dist="38100" dir="2700000" algn="tl">
                    <a:srgbClr val="000000">
                      <a:alpha val="43137"/>
                    </a:srgbClr>
                  </a:outerShdw>
                </a:effectLst>
              </a:rPr>
            </a:br>
            <a:r>
              <a:rPr lang="el-GR" sz="3100" dirty="0" smtClean="0">
                <a:effectLst>
                  <a:outerShdw blurRad="38100" dist="38100" dir="2700000" algn="tl">
                    <a:srgbClr val="000000">
                      <a:alpha val="43137"/>
                    </a:srgbClr>
                  </a:outerShdw>
                </a:effectLst>
              </a:rPr>
              <a:t/>
            </a:r>
            <a:br>
              <a:rPr lang="el-GR" sz="3100" dirty="0" smtClean="0">
                <a:effectLst>
                  <a:outerShdw blurRad="38100" dist="38100" dir="2700000" algn="tl">
                    <a:srgbClr val="000000">
                      <a:alpha val="43137"/>
                    </a:srgbClr>
                  </a:outerShdw>
                </a:effectLst>
              </a:rPr>
            </a:br>
            <a:r>
              <a:rPr lang="el-GR" sz="3100" dirty="0" smtClean="0">
                <a:effectLst>
                  <a:outerShdw blurRad="38100" dist="38100" dir="2700000" algn="tl">
                    <a:srgbClr val="000000">
                      <a:alpha val="43137"/>
                    </a:srgbClr>
                  </a:outerShdw>
                </a:effectLst>
              </a:rPr>
              <a:t/>
            </a:r>
            <a:br>
              <a:rPr lang="el-GR" sz="3100" dirty="0" smtClean="0">
                <a:effectLst>
                  <a:outerShdw blurRad="38100" dist="38100" dir="2700000" algn="tl">
                    <a:srgbClr val="000000">
                      <a:alpha val="43137"/>
                    </a:srgbClr>
                  </a:outerShdw>
                </a:effectLst>
              </a:rPr>
            </a:br>
            <a:r>
              <a:rPr lang="el-GR" sz="3100" dirty="0" smtClean="0">
                <a:effectLst>
                  <a:outerShdw blurRad="38100" dist="38100" dir="2700000" algn="tl">
                    <a:srgbClr val="000000">
                      <a:alpha val="43137"/>
                    </a:srgbClr>
                  </a:outerShdw>
                </a:effectLst>
              </a:rPr>
              <a:t/>
            </a:r>
            <a:br>
              <a:rPr lang="el-GR" sz="3100" dirty="0" smtClean="0">
                <a:effectLst>
                  <a:outerShdw blurRad="38100" dist="38100" dir="2700000" algn="tl">
                    <a:srgbClr val="000000">
                      <a:alpha val="43137"/>
                    </a:srgbClr>
                  </a:outerShdw>
                </a:effectLst>
              </a:rPr>
            </a:br>
            <a:r>
              <a:rPr lang="el-GR" sz="3100" dirty="0" smtClean="0"/>
              <a:t/>
            </a:r>
            <a:br>
              <a:rPr lang="el-GR" sz="3100" dirty="0" smtClean="0"/>
            </a:br>
            <a:r>
              <a:rPr lang="el-GR" sz="3100" b="1" dirty="0" smtClean="0"/>
              <a:t/>
            </a:r>
            <a:br>
              <a:rPr lang="el-GR" sz="3100" b="1" dirty="0" smtClean="0"/>
            </a:br>
            <a:r>
              <a:rPr lang="el-GR" dirty="0" smtClean="0"/>
              <a:t/>
            </a:r>
            <a:br>
              <a:rPr lang="el-GR" dirty="0" smtClean="0"/>
            </a:br>
            <a:r>
              <a:rPr lang="el-GR" dirty="0" smtClean="0"/>
              <a:t/>
            </a:r>
            <a:br>
              <a:rPr lang="el-GR" dirty="0" smtClean="0"/>
            </a:br>
            <a:r>
              <a:rPr lang="el-GR" dirty="0" smtClean="0"/>
              <a:t/>
            </a:r>
            <a:br>
              <a:rPr lang="el-GR" dirty="0" smtClean="0"/>
            </a:br>
            <a:endParaRPr lang="el-GR" sz="3100" dirty="0"/>
          </a:p>
        </p:txBody>
      </p:sp>
      <p:sp>
        <p:nvSpPr>
          <p:cNvPr id="3" name="2 - Υπότιτλος"/>
          <p:cNvSpPr>
            <a:spLocks noGrp="1"/>
          </p:cNvSpPr>
          <p:nvPr>
            <p:ph type="subTitle" idx="1"/>
          </p:nvPr>
        </p:nvSpPr>
        <p:spPr>
          <a:xfrm>
            <a:off x="1371600" y="4572008"/>
            <a:ext cx="6400800" cy="2285992"/>
          </a:xfrm>
        </p:spPr>
        <p:txBody>
          <a:bodyPr>
            <a:normAutofit fontScale="70000" lnSpcReduction="20000"/>
          </a:bodyPr>
          <a:lstStyle/>
          <a:p>
            <a:r>
              <a:rPr lang="el-GR" sz="3400" dirty="0" smtClean="0">
                <a:solidFill>
                  <a:schemeClr val="accent1">
                    <a:lumMod val="50000"/>
                  </a:schemeClr>
                </a:solidFill>
                <a:effectLst>
                  <a:outerShdw blurRad="38100" dist="38100" dir="2700000" algn="tl">
                    <a:srgbClr val="000000">
                      <a:alpha val="43137"/>
                    </a:srgbClr>
                  </a:outerShdw>
                </a:effectLst>
              </a:rPr>
              <a:t>Ανδρέας </a:t>
            </a:r>
            <a:r>
              <a:rPr lang="en-US" sz="3400" dirty="0" smtClean="0">
                <a:solidFill>
                  <a:schemeClr val="accent1">
                    <a:lumMod val="50000"/>
                  </a:schemeClr>
                </a:solidFill>
                <a:effectLst>
                  <a:outerShdw blurRad="38100" dist="38100" dir="2700000" algn="tl">
                    <a:srgbClr val="000000">
                      <a:alpha val="43137"/>
                    </a:srgbClr>
                  </a:outerShdw>
                </a:effectLst>
              </a:rPr>
              <a:t> </a:t>
            </a:r>
            <a:r>
              <a:rPr lang="el-GR" sz="3400" dirty="0" smtClean="0">
                <a:solidFill>
                  <a:schemeClr val="accent1">
                    <a:lumMod val="50000"/>
                  </a:schemeClr>
                </a:solidFill>
                <a:effectLst>
                  <a:outerShdw blurRad="38100" dist="38100" dir="2700000" algn="tl">
                    <a:srgbClr val="000000">
                      <a:alpha val="43137"/>
                    </a:srgbClr>
                  </a:outerShdw>
                </a:effectLst>
              </a:rPr>
              <a:t>Χ. </a:t>
            </a:r>
            <a:r>
              <a:rPr lang="el-GR" sz="3400" dirty="0" err="1" smtClean="0">
                <a:solidFill>
                  <a:schemeClr val="accent1">
                    <a:lumMod val="50000"/>
                  </a:schemeClr>
                </a:solidFill>
                <a:effectLst>
                  <a:outerShdw blurRad="38100" dist="38100" dir="2700000" algn="tl">
                    <a:srgbClr val="000000">
                      <a:alpha val="43137"/>
                    </a:srgbClr>
                  </a:outerShdw>
                </a:effectLst>
              </a:rPr>
              <a:t>Λάζαρης</a:t>
            </a:r>
            <a:r>
              <a:rPr lang="el-GR" sz="3400" dirty="0" smtClean="0">
                <a:solidFill>
                  <a:schemeClr val="accent1">
                    <a:lumMod val="50000"/>
                  </a:schemeClr>
                </a:solidFill>
                <a:effectLst>
                  <a:outerShdw blurRad="38100" dist="38100" dir="2700000" algn="tl">
                    <a:srgbClr val="000000">
                      <a:alpha val="43137"/>
                    </a:srgbClr>
                  </a:outerShdw>
                </a:effectLst>
              </a:rPr>
              <a:t> </a:t>
            </a:r>
            <a:endParaRPr lang="en-US" sz="3400" dirty="0" smtClean="0">
              <a:solidFill>
                <a:schemeClr val="accent1">
                  <a:lumMod val="50000"/>
                </a:schemeClr>
              </a:solidFill>
              <a:effectLst>
                <a:outerShdw blurRad="38100" dist="38100" dir="2700000" algn="tl">
                  <a:srgbClr val="000000">
                    <a:alpha val="43137"/>
                  </a:srgbClr>
                </a:outerShdw>
              </a:effectLst>
            </a:endParaRPr>
          </a:p>
          <a:p>
            <a:r>
              <a:rPr lang="el-GR" sz="2800" dirty="0" smtClean="0">
                <a:solidFill>
                  <a:schemeClr val="accent1">
                    <a:lumMod val="50000"/>
                  </a:schemeClr>
                </a:solidFill>
                <a:effectLst>
                  <a:outerShdw blurRad="38100" dist="38100" dir="2700000" algn="tl">
                    <a:srgbClr val="000000">
                      <a:alpha val="43137"/>
                    </a:srgbClr>
                  </a:outerShdw>
                </a:effectLst>
              </a:rPr>
              <a:t>Ιατρός – </a:t>
            </a:r>
            <a:r>
              <a:rPr lang="el-GR" sz="2800" dirty="0" err="1" smtClean="0">
                <a:solidFill>
                  <a:schemeClr val="accent1">
                    <a:lumMod val="50000"/>
                  </a:schemeClr>
                </a:solidFill>
                <a:effectLst>
                  <a:outerShdw blurRad="38100" dist="38100" dir="2700000" algn="tl">
                    <a:srgbClr val="000000">
                      <a:alpha val="43137"/>
                    </a:srgbClr>
                  </a:outerShdw>
                </a:effectLst>
              </a:rPr>
              <a:t>Ιστοπαθολόγος</a:t>
            </a:r>
            <a:endParaRPr lang="en-US" sz="2800" dirty="0" smtClean="0">
              <a:solidFill>
                <a:schemeClr val="accent1">
                  <a:lumMod val="50000"/>
                </a:schemeClr>
              </a:solidFill>
              <a:effectLst>
                <a:outerShdw blurRad="38100" dist="38100" dir="2700000" algn="tl">
                  <a:srgbClr val="000000">
                    <a:alpha val="43137"/>
                  </a:srgbClr>
                </a:outerShdw>
              </a:effectLst>
            </a:endParaRPr>
          </a:p>
          <a:p>
            <a:r>
              <a:rPr lang="el-GR" sz="2800" dirty="0" smtClean="0">
                <a:solidFill>
                  <a:schemeClr val="accent1">
                    <a:lumMod val="50000"/>
                  </a:schemeClr>
                </a:solidFill>
                <a:effectLst>
                  <a:outerShdw blurRad="38100" dist="38100" dir="2700000" algn="tl">
                    <a:srgbClr val="000000">
                      <a:alpha val="43137"/>
                    </a:srgbClr>
                  </a:outerShdw>
                </a:effectLst>
              </a:rPr>
              <a:t>Καθηγητής Παθολογικής Ανατομικής</a:t>
            </a:r>
          </a:p>
          <a:p>
            <a:r>
              <a:rPr lang="el-GR" sz="2800" dirty="0" smtClean="0">
                <a:solidFill>
                  <a:schemeClr val="accent1">
                    <a:lumMod val="50000"/>
                  </a:schemeClr>
                </a:solidFill>
                <a:effectLst>
                  <a:outerShdw blurRad="38100" dist="38100" dir="2700000" algn="tl">
                    <a:srgbClr val="000000">
                      <a:alpha val="43137"/>
                    </a:srgbClr>
                  </a:outerShdw>
                </a:effectLst>
              </a:rPr>
              <a:t>Διευθυντής Α’ Εργαστηρίου Παθολογικής Ανατομικής, Ιατρική Σχολή ΕΚΠΑ</a:t>
            </a:r>
            <a:endParaRPr lang="en-US" sz="2800" dirty="0" smtClean="0">
              <a:solidFill>
                <a:schemeClr val="accent1">
                  <a:lumMod val="50000"/>
                </a:schemeClr>
              </a:solidFill>
              <a:effectLst>
                <a:outerShdw blurRad="38100" dist="38100" dir="2700000" algn="tl">
                  <a:srgbClr val="000000">
                    <a:alpha val="43137"/>
                  </a:srgbClr>
                </a:outerShdw>
              </a:effectLst>
            </a:endParaRPr>
          </a:p>
          <a:p>
            <a:endParaRPr lang="en-US" sz="2800" dirty="0" smtClean="0">
              <a:solidFill>
                <a:schemeClr val="accent1">
                  <a:lumMod val="50000"/>
                </a:schemeClr>
              </a:solidFill>
              <a:effectLst>
                <a:outerShdw blurRad="38100" dist="38100" dir="2700000" algn="tl">
                  <a:srgbClr val="000000">
                    <a:alpha val="43137"/>
                  </a:srgbClr>
                </a:outerShdw>
              </a:effectLst>
            </a:endParaRPr>
          </a:p>
          <a:p>
            <a:r>
              <a:rPr lang="el-GR" sz="2600" dirty="0" smtClean="0">
                <a:solidFill>
                  <a:schemeClr val="accent1">
                    <a:lumMod val="50000"/>
                  </a:schemeClr>
                </a:solidFill>
                <a:effectLst>
                  <a:outerShdw blurRad="38100" dist="38100" dir="2700000" algn="tl">
                    <a:srgbClr val="000000">
                      <a:alpha val="43137"/>
                    </a:srgbClr>
                  </a:outerShdw>
                </a:effectLst>
              </a:rPr>
              <a:t> </a:t>
            </a:r>
            <a:r>
              <a:rPr lang="en-GB" sz="2600" dirty="0" smtClean="0">
                <a:solidFill>
                  <a:schemeClr val="accent1">
                    <a:lumMod val="50000"/>
                  </a:schemeClr>
                </a:solidFill>
                <a:effectLst>
                  <a:outerShdw blurRad="38100" dist="38100" dir="2700000" algn="tl">
                    <a:srgbClr val="000000">
                      <a:alpha val="43137"/>
                    </a:srgbClr>
                  </a:outerShdw>
                </a:effectLst>
              </a:rPr>
              <a:t>https://www.facebook.com/aclazaris/</a:t>
            </a:r>
            <a:endParaRPr lang="en-US" sz="2600" dirty="0" smtClean="0">
              <a:solidFill>
                <a:schemeClr val="accent1">
                  <a:lumMod val="50000"/>
                </a:schemeClr>
              </a:solidFill>
              <a:effectLst>
                <a:outerShdw blurRad="38100" dist="38100" dir="2700000" algn="tl">
                  <a:srgbClr val="000000">
                    <a:alpha val="43137"/>
                  </a:srgbClr>
                </a:outerShdw>
              </a:effectLst>
            </a:endParaRPr>
          </a:p>
          <a:p>
            <a:endParaRPr lang="el-GR" sz="2800" b="1" dirty="0">
              <a:solidFill>
                <a:schemeClr val="accent1">
                  <a:lumMod val="5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28670"/>
          </a:xfrm>
        </p:spPr>
        <p:txBody>
          <a:bodyPr>
            <a:normAutofit fontScale="90000"/>
          </a:bodyPr>
          <a:lstStyle/>
          <a:p>
            <a:r>
              <a:rPr lang="el-GR" sz="2800" dirty="0" smtClean="0"/>
              <a:t>Πώς ορίζεται η </a:t>
            </a:r>
            <a:r>
              <a:rPr lang="el-GR" sz="2800" b="1" dirty="0" smtClean="0"/>
              <a:t>ποικιλία / διαφορετικότητα ;</a:t>
            </a:r>
            <a:r>
              <a:rPr lang="el-GR" sz="2800" dirty="0" smtClean="0"/>
              <a:t/>
            </a:r>
            <a:br>
              <a:rPr lang="el-GR" sz="2800" dirty="0" smtClean="0"/>
            </a:br>
            <a:endParaRPr lang="el-GR" sz="3200" dirty="0">
              <a:latin typeface="Times New Roman" pitchFamily="18" charset="0"/>
              <a:cs typeface="Times New Roman" pitchFamily="18" charset="0"/>
            </a:endParaRPr>
          </a:p>
        </p:txBody>
      </p:sp>
      <p:sp>
        <p:nvSpPr>
          <p:cNvPr id="3" name="Content Placeholder 2"/>
          <p:cNvSpPr>
            <a:spLocks noGrp="1"/>
          </p:cNvSpPr>
          <p:nvPr>
            <p:ph idx="1"/>
          </p:nvPr>
        </p:nvSpPr>
        <p:spPr>
          <a:xfrm>
            <a:off x="0" y="571480"/>
            <a:ext cx="9144000" cy="6286520"/>
          </a:xfrm>
        </p:spPr>
        <p:txBody>
          <a:bodyPr>
            <a:normAutofit/>
          </a:bodyPr>
          <a:lstStyle/>
          <a:p>
            <a:pPr algn="just"/>
            <a:r>
              <a:rPr lang="el-GR" sz="2000" dirty="0" smtClean="0"/>
              <a:t>Οι διαφορές ανάμεσα στις ομάδες των ανθρώπων και στα άτομα, βασίζονται: στην εθνικότητα, τη φυλή, το φύλο, τη γεωγραφική περιοχή, την ηλικία, τον σεξουαλικό προσανατολισμό, την κοινωνικο-οικονομική κατάσταση, το εκπαιδευτικό, επαγγελματικό και προσωπικό υπόβαθρο, τα ενδιαφέροντα, την καλλιέργεια, τις απόψεις για τον κόσμο και τη ζωή, τις εμπειρίες της ζωής,τις δεξιότητες, τα επαγγελματικά ενδιαφέροντα,την κλίση, τις αντιλήψεις,τα χόμπι,τα ιδιαίτερα χαρίσματα, τη γλώσσα, τις πολιτικές πεποιθήσεις, τη θρησκεία κλπ.</a:t>
            </a:r>
          </a:p>
          <a:p>
            <a:pPr algn="just"/>
            <a:endParaRPr lang="el-GR" sz="2000" dirty="0" smtClean="0"/>
          </a:p>
          <a:p>
            <a:pPr algn="just"/>
            <a:r>
              <a:rPr lang="el-GR" sz="2000" b="1" dirty="0" smtClean="0"/>
              <a:t>Η ζωή είναι πλουραλισμός, ο θάνατος είναι μονοτονία</a:t>
            </a:r>
            <a:r>
              <a:rPr lang="el-GR" sz="2000" dirty="0" smtClean="0"/>
              <a:t>.</a:t>
            </a:r>
          </a:p>
          <a:p>
            <a:pPr algn="just"/>
            <a:endParaRPr lang="el-GR" sz="2000" dirty="0" smtClean="0"/>
          </a:p>
          <a:p>
            <a:pPr algn="just"/>
            <a:r>
              <a:rPr lang="el-GR" sz="2000" dirty="0" smtClean="0"/>
              <a:t>Όμως, η διατήρηση της ποικιλίας/διαφορετικότητας  </a:t>
            </a:r>
            <a:r>
              <a:rPr lang="el-GR" sz="2000" i="1" dirty="0" smtClean="0"/>
              <a:t>δεν είναι πάντοτε </a:t>
            </a:r>
            <a:r>
              <a:rPr lang="el-GR" sz="2000" dirty="0" smtClean="0"/>
              <a:t>δίκαιη.</a:t>
            </a:r>
          </a:p>
          <a:p>
            <a:pPr algn="just">
              <a:buNone/>
            </a:pPr>
            <a:r>
              <a:rPr lang="el-GR" sz="2000" dirty="0" smtClean="0"/>
              <a:t>      Με τον ίδιο τρόπο που η προώθηση της φτώχειας σε υποανάπτυκτες περιοχές ως «έκφραση πολιτιστικής ποικιλομορφίας» είναι </a:t>
            </a:r>
            <a:r>
              <a:rPr lang="el-GR" sz="2000" i="1" dirty="0" smtClean="0"/>
              <a:t>ανήθικη</a:t>
            </a:r>
            <a:r>
              <a:rPr lang="el-GR" sz="2000" dirty="0" smtClean="0"/>
              <a:t>, είναι </a:t>
            </a:r>
            <a:r>
              <a:rPr lang="el-GR" sz="2000" i="1" dirty="0" smtClean="0"/>
              <a:t>ανήθικο</a:t>
            </a:r>
            <a:r>
              <a:rPr lang="el-GR" sz="2000" dirty="0" smtClean="0"/>
              <a:t> να προάγουμε όλες ανεξαιρέτως τις θρησκευτικές πρακτικές, απλώς επειδή θεωρείται ότι συμβάλλουν στην πολιτιστική ποικιλομορφία. Συγκεκριμένες θρησκευτικές πρακτικές αναγνωρίζονται από την ΠΟΥ και τον ΟΗΕ   ως ανήθικες, συμπεριλαμβανομένου του ακρωτηριασμού των γυναικείων γεννητικών οργάνων, της πολυγαμίας, των κοριτσιών- νυφών και της ανθρωποθυσίας.</a:t>
            </a:r>
          </a:p>
        </p:txBody>
      </p:sp>
      <p:pic>
        <p:nvPicPr>
          <p:cNvPr id="14338" name="Picture 2" descr="C:\Users\αγαπουλακι\Desktop\AMSTERDAM\AMSTERDAM PAINTINGS\M Ballocco Reticolo-nero-diversi-blu-rosso-verso-destra-1948.jpg"/>
          <p:cNvPicPr>
            <a:picLocks noChangeAspect="1" noChangeArrowheads="1"/>
          </p:cNvPicPr>
          <p:nvPr/>
        </p:nvPicPr>
        <p:blipFill>
          <a:blip r:embed="rId2" cstate="print"/>
          <a:srcRect/>
          <a:stretch>
            <a:fillRect/>
          </a:stretch>
        </p:blipFill>
        <p:spPr bwMode="auto">
          <a:xfrm>
            <a:off x="2285984" y="214290"/>
            <a:ext cx="4556102" cy="3214710"/>
          </a:xfrm>
          <a:prstGeom prst="rect">
            <a:avLst/>
          </a:prstGeom>
          <a:noFill/>
        </p:spPr>
      </p:pic>
      <p:sp>
        <p:nvSpPr>
          <p:cNvPr id="5" name="Rectangle 4"/>
          <p:cNvSpPr/>
          <p:nvPr/>
        </p:nvSpPr>
        <p:spPr>
          <a:xfrm rot="10800000" flipV="1">
            <a:off x="2285984" y="3429000"/>
            <a:ext cx="13001716" cy="316503"/>
          </a:xfrm>
          <a:prstGeom prst="rect">
            <a:avLst/>
          </a:prstGeom>
        </p:spPr>
        <p:txBody>
          <a:bodyPr wrap="square">
            <a:spAutoFit/>
          </a:bodyPr>
          <a:lstStyle/>
          <a:p>
            <a:r>
              <a:rPr lang="en-GB" sz="1400" dirty="0" smtClean="0">
                <a:latin typeface="+mj-lt"/>
                <a:cs typeface="Times New Roman" pitchFamily="18" charset="0"/>
              </a:rPr>
              <a:t>M </a:t>
            </a:r>
            <a:r>
              <a:rPr lang="en-GB" sz="1400" dirty="0" err="1" smtClean="0">
                <a:latin typeface="+mj-lt"/>
                <a:cs typeface="Times New Roman" pitchFamily="18" charset="0"/>
              </a:rPr>
              <a:t>Ballocco</a:t>
            </a:r>
            <a:r>
              <a:rPr lang="en-GB" sz="1400" dirty="0" smtClean="0">
                <a:latin typeface="+mj-lt"/>
                <a:cs typeface="Times New Roman" pitchFamily="18" charset="0"/>
              </a:rPr>
              <a:t> : </a:t>
            </a:r>
            <a:r>
              <a:rPr lang="el-GR" sz="1400" dirty="0" smtClean="0">
                <a:latin typeface="+mj-lt"/>
                <a:cs typeface="Times New Roman" pitchFamily="18" charset="0"/>
              </a:rPr>
              <a:t>Κόκκινα, μπλε και μαύρα μοτίβα στα δεξιά</a:t>
            </a:r>
            <a:r>
              <a:rPr lang="en-GB" sz="1400" dirty="0" smtClean="0">
                <a:latin typeface="+mj-lt"/>
                <a:cs typeface="Times New Roman" pitchFamily="18" charset="0"/>
              </a:rPr>
              <a:t>, 1948</a:t>
            </a:r>
            <a:endParaRPr lang="el-GR" sz="1400" dirty="0">
              <a:latin typeface="+mj-lt"/>
              <a:cs typeface="Times New Roman" pitchFamily="18" charset="0"/>
            </a:endParaRPr>
          </a:p>
        </p:txBody>
      </p:sp>
      <p:sp>
        <p:nvSpPr>
          <p:cNvPr id="6" name="Rectangle 5"/>
          <p:cNvSpPr/>
          <p:nvPr/>
        </p:nvSpPr>
        <p:spPr>
          <a:xfrm>
            <a:off x="0" y="3643314"/>
            <a:ext cx="9144000" cy="3170099"/>
          </a:xfrm>
          <a:prstGeom prst="rect">
            <a:avLst/>
          </a:prstGeom>
        </p:spPr>
        <p:txBody>
          <a:bodyPr wrap="square">
            <a:spAutoFit/>
          </a:bodyPr>
          <a:lstStyle/>
          <a:p>
            <a:pPr algn="ctr"/>
            <a:r>
              <a:rPr lang="el-GR" sz="2000" dirty="0" smtClean="0"/>
              <a:t>Παρότι πρέπει να ληφθούν  υπ’ όψη  οι προαναφερθέντες ενδοιασμοί,</a:t>
            </a:r>
          </a:p>
          <a:p>
            <a:pPr algn="ctr"/>
            <a:r>
              <a:rPr lang="el-GR" sz="2000" dirty="0" smtClean="0"/>
              <a:t> η ποικιλομορφία θα έπρεπε γενικώς να μη συνεπάγεται</a:t>
            </a:r>
          </a:p>
          <a:p>
            <a:pPr algn="ctr"/>
            <a:r>
              <a:rPr lang="el-GR" sz="2000" b="1" dirty="0" smtClean="0"/>
              <a:t>απλώς  το σεβασμό</a:t>
            </a:r>
            <a:r>
              <a:rPr lang="el-GR" sz="2000" dirty="0" smtClean="0"/>
              <a:t> και την </a:t>
            </a:r>
            <a:r>
              <a:rPr lang="el-GR" sz="2000" b="1" dirty="0" smtClean="0"/>
              <a:t>ανοχή</a:t>
            </a:r>
            <a:r>
              <a:rPr lang="el-GR" sz="2000" dirty="0" smtClean="0"/>
              <a:t> </a:t>
            </a:r>
            <a:r>
              <a:rPr lang="el-GR" sz="2000" b="1" dirty="0" smtClean="0"/>
              <a:t>για το διαφορετικό</a:t>
            </a:r>
            <a:r>
              <a:rPr lang="el-GR" sz="2000" dirty="0" smtClean="0"/>
              <a:t>, </a:t>
            </a:r>
          </a:p>
          <a:p>
            <a:pPr algn="ctr"/>
            <a:r>
              <a:rPr lang="el-GR" sz="2000" dirty="0" smtClean="0"/>
              <a:t>δηλαδή  ένα είδος </a:t>
            </a:r>
            <a:r>
              <a:rPr lang="el-GR" sz="2000" b="1" dirty="0" smtClean="0"/>
              <a:t>θετικής αποδοχής </a:t>
            </a:r>
            <a:r>
              <a:rPr lang="el-GR" sz="2000" dirty="0" smtClean="0"/>
              <a:t>μιας διαφορετικής πεποίθησης από τη δική μας, που εξακολουθούμε  να βρίσκουμε ότι δεν είναι τόσο ελκυστική όσο αυτή που εμείς κατέχουμε, αλλά, επίσης, θα έπρεπε να συνεπάγεται την </a:t>
            </a:r>
            <a:r>
              <a:rPr lang="el-GR" sz="2000" b="1" dirty="0" smtClean="0"/>
              <a:t>ένταξη</a:t>
            </a:r>
            <a:r>
              <a:rPr lang="el-GR" sz="2000" dirty="0" smtClean="0"/>
              <a:t> </a:t>
            </a:r>
            <a:r>
              <a:rPr lang="el-GR" sz="2000" b="1" u="sng" spc="300" dirty="0" smtClean="0"/>
              <a:t>αυτών</a:t>
            </a:r>
            <a:r>
              <a:rPr lang="el-GR" sz="2000" dirty="0" smtClean="0"/>
              <a:t> που δεν είναι η πλειονότητα, </a:t>
            </a:r>
            <a:r>
              <a:rPr lang="el-GR" sz="2000" dirty="0" smtClean="0">
                <a:effectLst>
                  <a:outerShdw blurRad="38100" dist="38100" dir="2700000" algn="tl">
                    <a:srgbClr val="000000">
                      <a:alpha val="43137"/>
                    </a:srgbClr>
                  </a:outerShdw>
                </a:effectLst>
              </a:rPr>
              <a:t>μαζί με εμάς τους πολλούς</a:t>
            </a:r>
            <a:r>
              <a:rPr lang="el-GR" sz="2000" dirty="0" smtClean="0"/>
              <a:t>, </a:t>
            </a:r>
            <a:r>
              <a:rPr lang="el-GR" sz="2000" b="1" dirty="0" smtClean="0"/>
              <a:t>όπως όμως </a:t>
            </a:r>
            <a:r>
              <a:rPr lang="el-GR" sz="2000" b="1" u="sng" spc="300" dirty="0" smtClean="0"/>
              <a:t>αυτοί</a:t>
            </a:r>
            <a:r>
              <a:rPr lang="el-GR" sz="2000" b="1" spc="300" dirty="0" smtClean="0"/>
              <a:t> είναι</a:t>
            </a:r>
            <a:r>
              <a:rPr lang="el-GR" sz="2000" b="1" dirty="0" smtClean="0"/>
              <a:t>, </a:t>
            </a:r>
          </a:p>
          <a:p>
            <a:pPr algn="ctr"/>
            <a:r>
              <a:rPr lang="el-GR" sz="2000" b="1" dirty="0" smtClean="0"/>
              <a:t>χωρίς  δηλ. να επιζητούμε  να  απορροφήσουμε τη μειονότητα  </a:t>
            </a:r>
          </a:p>
          <a:p>
            <a:pPr algn="ctr"/>
            <a:r>
              <a:rPr lang="el-GR" sz="2000" b="1" dirty="0" smtClean="0"/>
              <a:t>στους ορίζοντες αυτοκατανόησης της δικής μας πλειονότητας  </a:t>
            </a:r>
          </a:p>
          <a:p>
            <a:pPr algn="ctr"/>
            <a:r>
              <a:rPr lang="el-GR" sz="2000" b="1" dirty="0" smtClean="0"/>
              <a:t>(ενότητα  μέσω της  ποικιλομορφίας και  </a:t>
            </a:r>
            <a:r>
              <a:rPr lang="el-GR" sz="2000" b="1" i="1" dirty="0" smtClean="0"/>
              <a:t>όχι  </a:t>
            </a:r>
            <a:r>
              <a:rPr lang="el-GR" sz="2000" b="1" dirty="0" smtClean="0"/>
              <a:t>της </a:t>
            </a:r>
            <a:r>
              <a:rPr lang="el-GR" sz="2000" b="1" i="1" dirty="0" smtClean="0"/>
              <a:t>ομοιομορφίας</a:t>
            </a:r>
            <a:r>
              <a:rPr lang="el-GR" sz="2000" b="1" dirty="0" smtClean="0"/>
              <a:t>).</a:t>
            </a:r>
            <a:endParaRPr lang="el-GR" sz="20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3">
                                            <p:txEl>
                                              <p:pRg st="0" end="0"/>
                                            </p:txEl>
                                          </p:spTgt>
                                        </p:tgtEl>
                                      </p:cBhvr>
                                    </p:animEffect>
                                    <p:set>
                                      <p:cBhvr>
                                        <p:cTn id="32"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3">
                                            <p:txEl>
                                              <p:pRg st="2" end="2"/>
                                            </p:txEl>
                                          </p:spTgt>
                                        </p:tgtEl>
                                      </p:cBhvr>
                                    </p:animEffect>
                                    <p:set>
                                      <p:cBhvr>
                                        <p:cTn id="37"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
                                            <p:txEl>
                                              <p:pRg st="4" end="4"/>
                                            </p:txEl>
                                          </p:spTgt>
                                        </p:tgtEl>
                                      </p:cBhvr>
                                    </p:animEffect>
                                    <p:set>
                                      <p:cBhvr>
                                        <p:cTn id="42" dur="1" fill="hold">
                                          <p:stCondLst>
                                            <p:cond delay="499"/>
                                          </p:stCondLst>
                                        </p:cTn>
                                        <p:tgtEl>
                                          <p:spTgt spid="3">
                                            <p:txEl>
                                              <p:pRg st="4" end="4"/>
                                            </p:tx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3">
                                            <p:txEl>
                                              <p:pRg st="5" end="5"/>
                                            </p:txEl>
                                          </p:spTgt>
                                        </p:tgtEl>
                                      </p:cBhvr>
                                    </p:animEffect>
                                    <p:set>
                                      <p:cBhvr>
                                        <p:cTn id="47" dur="1" fill="hold">
                                          <p:stCondLst>
                                            <p:cond delay="499"/>
                                          </p:stCondLst>
                                        </p:cTn>
                                        <p:tgtEl>
                                          <p:spTgt spid="3">
                                            <p:txEl>
                                              <p:pRg st="5" end="5"/>
                                            </p:txEl>
                                          </p:spTgt>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4338"/>
                                        </p:tgtEl>
                                        <p:attrNameLst>
                                          <p:attrName>style.visibility</p:attrName>
                                        </p:attrNameLst>
                                      </p:cBhvr>
                                      <p:to>
                                        <p:strVal val="visible"/>
                                      </p:to>
                                    </p:set>
                                    <p:animEffect transition="in" filter="fade">
                                      <p:cBhvr>
                                        <p:cTn id="52" dur="500"/>
                                        <p:tgtEl>
                                          <p:spTgt spid="1433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ChangeArrowheads="1"/>
          </p:cNvSpPr>
          <p:nvPr/>
        </p:nvSpPr>
        <p:spPr bwMode="auto">
          <a:xfrm>
            <a:off x="0" y="0"/>
            <a:ext cx="9144000"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l-GR" dirty="0" smtClean="0"/>
              <a:t>Όταν </a:t>
            </a:r>
            <a:r>
              <a:rPr lang="el-GR" b="1" dirty="0" smtClean="0"/>
              <a:t>συγκρίνουμε τους εαυτούς μας με τους άλλους</a:t>
            </a:r>
            <a:r>
              <a:rPr lang="el-GR" dirty="0" smtClean="0"/>
              <a:t>, αντιλαμβανόμαστε σε τι μοιάζουμε </a:t>
            </a:r>
            <a:r>
              <a:rPr lang="el-GR" b="1" dirty="0" smtClean="0"/>
              <a:t>και</a:t>
            </a:r>
            <a:r>
              <a:rPr lang="el-GR" dirty="0" smtClean="0"/>
              <a:t> σε τι διαφέρουμε από αυτούς κι έτσι κατορθώνουμε να </a:t>
            </a:r>
            <a:r>
              <a:rPr lang="el-GR" b="1" dirty="0" smtClean="0"/>
              <a:t>κατανοήσουμε καλύτερα ποιοι είμαστε</a:t>
            </a:r>
            <a:r>
              <a:rPr lang="el-GR" dirty="0" smtClean="0"/>
              <a:t>. Ωστόσο, όταν  η  </a:t>
            </a:r>
            <a:r>
              <a:rPr lang="el-GR" b="1" dirty="0" smtClean="0"/>
              <a:t>κοινωνική σύγκριση </a:t>
            </a:r>
            <a:r>
              <a:rPr lang="el-GR" dirty="0" smtClean="0"/>
              <a:t>καθίσταται  κυρίαρχη στον</a:t>
            </a:r>
            <a:r>
              <a:rPr lang="el-GR" b="1" dirty="0" smtClean="0"/>
              <a:t>  τρόπο  της σκέψης και της λειτουργίας μας, </a:t>
            </a:r>
            <a:r>
              <a:rPr lang="el-GR" dirty="0" smtClean="0"/>
              <a:t>είναι πιθανότερο να </a:t>
            </a:r>
            <a:r>
              <a:rPr lang="el-GR" b="1" dirty="0" smtClean="0"/>
              <a:t>βλάψουμε</a:t>
            </a:r>
            <a:r>
              <a:rPr lang="el-GR" dirty="0" smtClean="0"/>
              <a:t> τους εαυτούς μας με αυτή, παρά να βοηθηθούμε. Η χρόνια «σύγκριση» αρχίζει να γίνεται επιζήμια, όταν μας αφήνει συνεχώς </a:t>
            </a:r>
            <a:r>
              <a:rPr lang="el-GR" b="1" dirty="0" smtClean="0"/>
              <a:t>να αισθανόμαστε  ότι  υστερούμε σε </a:t>
            </a:r>
            <a:r>
              <a:rPr lang="el-GR" b="1" dirty="0" err="1" smtClean="0"/>
              <a:t>ό,τι</a:t>
            </a:r>
            <a:r>
              <a:rPr lang="el-GR" b="1" dirty="0" smtClean="0"/>
              <a:t> όλοι οι άλλοι φαίνεται να διαθέτουν</a:t>
            </a:r>
            <a:r>
              <a:rPr lang="el-GR" dirty="0" smtClean="0"/>
              <a:t>. </a:t>
            </a:r>
          </a:p>
        </p:txBody>
      </p:sp>
      <p:pic>
        <p:nvPicPr>
          <p:cNvPr id="23554" name="Picture 2" descr="C:\Users\αγαπουλακι\Desktop\AMSTERDAM\AMSTERDAM PAINTINGS\comparisons-1892.jpg!Large.jpg"/>
          <p:cNvPicPr>
            <a:picLocks noChangeAspect="1" noChangeArrowheads="1"/>
          </p:cNvPicPr>
          <p:nvPr/>
        </p:nvPicPr>
        <p:blipFill>
          <a:blip r:embed="rId2" cstate="print"/>
          <a:srcRect/>
          <a:stretch>
            <a:fillRect/>
          </a:stretch>
        </p:blipFill>
        <p:spPr bwMode="auto">
          <a:xfrm>
            <a:off x="285720" y="2000240"/>
            <a:ext cx="5532005" cy="3857652"/>
          </a:xfrm>
          <a:prstGeom prst="rect">
            <a:avLst/>
          </a:prstGeom>
          <a:noFill/>
        </p:spPr>
      </p:pic>
      <p:sp>
        <p:nvSpPr>
          <p:cNvPr id="4" name="Rectangle 3"/>
          <p:cNvSpPr/>
          <p:nvPr/>
        </p:nvSpPr>
        <p:spPr>
          <a:xfrm>
            <a:off x="0" y="5929330"/>
            <a:ext cx="9144000" cy="923330"/>
          </a:xfrm>
          <a:prstGeom prst="rect">
            <a:avLst/>
          </a:prstGeom>
        </p:spPr>
        <p:txBody>
          <a:bodyPr wrap="square">
            <a:spAutoFit/>
          </a:bodyPr>
          <a:lstStyle/>
          <a:p>
            <a:pPr algn="ctr"/>
            <a:r>
              <a:rPr lang="el-GR" dirty="0" smtClean="0"/>
              <a:t>Η στωική και η σύγχρονη φιλοσοφία, η ψυχολογική έρευνα και η θρησκεία εξηγούν </a:t>
            </a:r>
          </a:p>
          <a:p>
            <a:pPr algn="ctr"/>
            <a:r>
              <a:rPr lang="el-GR" dirty="0" smtClean="0"/>
              <a:t>πώς να απαλείψουμε ή τουλάχιστον να τιθασεύσουμε την ύπουλη κοινωνική σύγκριση</a:t>
            </a:r>
          </a:p>
          <a:p>
            <a:pPr algn="ctr"/>
            <a:r>
              <a:rPr lang="el-GR" dirty="0" smtClean="0"/>
              <a:t> και να δημιουργήσουμε  προϋποθέσεις  για  </a:t>
            </a:r>
            <a:r>
              <a:rPr lang="el-GR" b="1" dirty="0" smtClean="0"/>
              <a:t>μια  πιο φιλοσοφημένη στάση  ζωής.</a:t>
            </a:r>
            <a:r>
              <a:rPr lang="el-GR" dirty="0" smtClean="0"/>
              <a:t> </a:t>
            </a:r>
          </a:p>
        </p:txBody>
      </p:sp>
      <p:sp>
        <p:nvSpPr>
          <p:cNvPr id="5" name="Rectangle 4"/>
          <p:cNvSpPr/>
          <p:nvPr/>
        </p:nvSpPr>
        <p:spPr>
          <a:xfrm>
            <a:off x="5857884" y="5500702"/>
            <a:ext cx="3071834" cy="307777"/>
          </a:xfrm>
          <a:prstGeom prst="rect">
            <a:avLst/>
          </a:prstGeom>
        </p:spPr>
        <p:txBody>
          <a:bodyPr wrap="square">
            <a:spAutoFit/>
          </a:bodyPr>
          <a:lstStyle/>
          <a:p>
            <a:r>
              <a:rPr lang="en-GB" sz="1400" dirty="0" smtClean="0">
                <a:latin typeface="+mj-lt"/>
                <a:cs typeface="Times New Roman" pitchFamily="18" charset="0"/>
              </a:rPr>
              <a:t>Sir L Alma-Tadema: </a:t>
            </a:r>
            <a:r>
              <a:rPr lang="el-GR" sz="1400" dirty="0" smtClean="0">
                <a:latin typeface="+mj-lt"/>
                <a:cs typeface="Times New Roman" pitchFamily="18" charset="0"/>
              </a:rPr>
              <a:t>Συγκρίσεις</a:t>
            </a:r>
            <a:r>
              <a:rPr lang="en-GB" sz="1400" dirty="0" smtClean="0">
                <a:latin typeface="+mj-lt"/>
                <a:cs typeface="Times New Roman" pitchFamily="18" charset="0"/>
              </a:rPr>
              <a:t>,1892</a:t>
            </a:r>
            <a:endParaRPr lang="el-GR" sz="1400" dirty="0">
              <a:latin typeface="+mj-lt"/>
              <a:cs typeface="Times New Roman" pitchFamily="18" charset="0"/>
            </a:endParaRPr>
          </a:p>
        </p:txBody>
      </p:sp>
      <p:sp>
        <p:nvSpPr>
          <p:cNvPr id="6" name="Title 1"/>
          <p:cNvSpPr txBox="1">
            <a:spLocks/>
          </p:cNvSpPr>
          <p:nvPr/>
        </p:nvSpPr>
        <p:spPr>
          <a:xfrm>
            <a:off x="5786446" y="2000240"/>
            <a:ext cx="3357554" cy="4071966"/>
          </a:xfrm>
          <a:prstGeom prst="rect">
            <a:avLst/>
          </a:prstGeom>
        </p:spPr>
        <p:txBody>
          <a:bodyPr>
            <a:normAutofit fontScale="55000" lnSpcReduction="20000"/>
          </a:bodyPr>
          <a:lstStyle/>
          <a:p>
            <a:pPr algn="ctr"/>
            <a:r>
              <a:rPr lang="el-GR" sz="3600" b="1" spc="300" dirty="0" smtClean="0"/>
              <a:t>Οι διαφορές </a:t>
            </a:r>
          </a:p>
          <a:p>
            <a:pPr algn="ctr"/>
            <a:r>
              <a:rPr lang="el-GR" sz="3600" b="1" spc="300" dirty="0" smtClean="0"/>
              <a:t>συχνά πυροδοτούν συγκρίσεις</a:t>
            </a:r>
            <a:endParaRPr lang="el-GR" sz="3600" spc="300" dirty="0" smtClean="0"/>
          </a:p>
          <a:p>
            <a:pPr algn="just"/>
            <a:r>
              <a:rPr lang="el-GR" sz="3300" dirty="0" smtClean="0"/>
              <a:t>Περισσότερο από δυο χιλιάδες χρόνια πριν, οι Έλληνες φιλόσοφοι Πλάτων και Αριστοτέλης ασχολήθηκαν  ήδη για το πώς οι άνθρωποι </a:t>
            </a:r>
            <a:r>
              <a:rPr lang="el-GR" sz="3300" dirty="0" smtClean="0">
                <a:effectLst>
                  <a:outerShdw blurRad="38100" dist="38100" dir="2700000" algn="tl">
                    <a:srgbClr val="000000">
                      <a:alpha val="43137"/>
                    </a:srgbClr>
                  </a:outerShdw>
                </a:effectLst>
              </a:rPr>
              <a:t>συγκρίνουν</a:t>
            </a:r>
            <a:r>
              <a:rPr lang="el-GR" sz="3300" dirty="0" smtClean="0"/>
              <a:t> τον εαυτό τους με τους άλλους. Για μεγάλο χρονικό διάστημα  περνάμε τη ζωή μας κοιτάζοντας  τους  ά λ λ ο υ ς ανθρώπους, για να </a:t>
            </a:r>
            <a:r>
              <a:rPr lang="el-GR" sz="3300" dirty="0" smtClean="0">
                <a:effectLst>
                  <a:outerShdw blurRad="38100" dist="38100" dir="2700000" algn="tl">
                    <a:srgbClr val="000000">
                      <a:alpha val="43137"/>
                    </a:srgbClr>
                  </a:outerShdw>
                </a:effectLst>
              </a:rPr>
              <a:t>αποκτήσουμε  την  αίσθηση της  δικής μας αξίας.</a:t>
            </a:r>
          </a:p>
          <a:p>
            <a:pPr algn="just"/>
            <a:endParaRPr lang="el-GR" sz="3300" dirty="0" smtClean="0">
              <a:effectLst>
                <a:outerShdw blurRad="38100" dist="38100" dir="2700000" algn="tl">
                  <a:srgbClr val="000000">
                    <a:alpha val="43137"/>
                  </a:srgbClr>
                </a:outerShdw>
              </a:effectLst>
            </a:endParaRPr>
          </a:p>
          <a:p>
            <a:pPr algn="just"/>
            <a:endParaRPr lang="el-GR" sz="3300" dirty="0" smtClean="0">
              <a:effectLst>
                <a:outerShdw blurRad="38100" dist="38100" dir="2700000" algn="tl">
                  <a:srgbClr val="000000">
                    <a:alpha val="43137"/>
                  </a:srgbClr>
                </a:outerShdw>
              </a:effectLst>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32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057">
                                            <p:txEl>
                                              <p:pRg st="0" end="0"/>
                                            </p:txEl>
                                          </p:spTgt>
                                        </p:tgtEl>
                                        <p:attrNameLst>
                                          <p:attrName>style.visibility</p:attrName>
                                        </p:attrNameLst>
                                      </p:cBhvr>
                                      <p:to>
                                        <p:strVal val="visible"/>
                                      </p:to>
                                    </p:set>
                                    <p:animEffect transition="in" filter="fade">
                                      <p:cBhvr>
                                        <p:cTn id="7" dur="500"/>
                                        <p:tgtEl>
                                          <p:spTgt spid="450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αγαπουλακι\Desktop\AMSTERDAM\AMSTERDAM PAINTINGS\G Myasoyedov By happiness of others Two fates, 19th-20th century.jpg"/>
          <p:cNvPicPr>
            <a:picLocks noChangeAspect="1" noChangeArrowheads="1"/>
          </p:cNvPicPr>
          <p:nvPr/>
        </p:nvPicPr>
        <p:blipFill>
          <a:blip r:embed="rId2" cstate="print"/>
          <a:srcRect/>
          <a:stretch>
            <a:fillRect/>
          </a:stretch>
        </p:blipFill>
        <p:spPr bwMode="auto">
          <a:xfrm>
            <a:off x="214282" y="1428736"/>
            <a:ext cx="4143404" cy="3359875"/>
          </a:xfrm>
          <a:prstGeom prst="rect">
            <a:avLst/>
          </a:prstGeom>
          <a:noFill/>
        </p:spPr>
      </p:pic>
      <p:sp>
        <p:nvSpPr>
          <p:cNvPr id="3" name="Rectangle 2"/>
          <p:cNvSpPr/>
          <p:nvPr/>
        </p:nvSpPr>
        <p:spPr>
          <a:xfrm rot="10800000" flipV="1">
            <a:off x="0" y="4787647"/>
            <a:ext cx="4429124" cy="923330"/>
          </a:xfrm>
          <a:prstGeom prst="rect">
            <a:avLst/>
          </a:prstGeom>
        </p:spPr>
        <p:txBody>
          <a:bodyPr wrap="square">
            <a:spAutoFit/>
          </a:bodyPr>
          <a:lstStyle/>
          <a:p>
            <a:pPr algn="ctr"/>
            <a:r>
              <a:rPr lang="en-US" dirty="0" smtClean="0">
                <a:latin typeface="+mj-lt"/>
                <a:cs typeface="Times New Roman" pitchFamily="18" charset="0"/>
              </a:rPr>
              <a:t>G </a:t>
            </a:r>
            <a:r>
              <a:rPr lang="en-US" dirty="0" err="1" smtClean="0">
                <a:latin typeface="+mj-lt"/>
                <a:cs typeface="Times New Roman" pitchFamily="18" charset="0"/>
              </a:rPr>
              <a:t>Myasoyedov</a:t>
            </a:r>
            <a:r>
              <a:rPr lang="en-US" dirty="0" smtClean="0">
                <a:latin typeface="+mj-lt"/>
                <a:cs typeface="Times New Roman" pitchFamily="18" charset="0"/>
              </a:rPr>
              <a:t> (1834-1911) :</a:t>
            </a:r>
          </a:p>
          <a:p>
            <a:pPr algn="ctr"/>
            <a:r>
              <a:rPr lang="en-US" dirty="0" smtClean="0">
                <a:latin typeface="+mj-lt"/>
                <a:cs typeface="Times New Roman" pitchFamily="18" charset="0"/>
              </a:rPr>
              <a:t> </a:t>
            </a:r>
            <a:r>
              <a:rPr lang="el-GR" dirty="0" smtClean="0">
                <a:latin typeface="+mj-lt"/>
              </a:rPr>
              <a:t>Μέσω της ευτυχίας των άλλων</a:t>
            </a:r>
          </a:p>
          <a:p>
            <a:pPr algn="ctr"/>
            <a:r>
              <a:rPr lang="el-GR" dirty="0" smtClean="0">
                <a:latin typeface="+mj-lt"/>
              </a:rPr>
              <a:t> (Δυο πεπρωμένα)</a:t>
            </a:r>
          </a:p>
        </p:txBody>
      </p:sp>
      <p:sp>
        <p:nvSpPr>
          <p:cNvPr id="4" name="Rectangle 3"/>
          <p:cNvSpPr/>
          <p:nvPr/>
        </p:nvSpPr>
        <p:spPr>
          <a:xfrm>
            <a:off x="4429124" y="0"/>
            <a:ext cx="4714876" cy="6863417"/>
          </a:xfrm>
          <a:prstGeom prst="rect">
            <a:avLst/>
          </a:prstGeom>
        </p:spPr>
        <p:txBody>
          <a:bodyPr wrap="square">
            <a:spAutoFit/>
          </a:bodyPr>
          <a:lstStyle/>
          <a:p>
            <a:pPr algn="just" eaLnBrk="0" fontAlgn="base" hangingPunct="0">
              <a:spcBef>
                <a:spcPct val="0"/>
              </a:spcBef>
              <a:spcAft>
                <a:spcPct val="0"/>
              </a:spcAft>
            </a:pPr>
            <a:r>
              <a:rPr lang="el-GR" sz="2000" dirty="0" smtClean="0"/>
              <a:t>Η θεωρία των «</a:t>
            </a:r>
            <a:r>
              <a:rPr lang="el-GR" sz="2000" b="1" dirty="0" smtClean="0"/>
              <a:t>κοινωνικών συγκρίσεων»</a:t>
            </a:r>
            <a:r>
              <a:rPr lang="el-GR" sz="2000" dirty="0" smtClean="0"/>
              <a:t> διατυπώνει, βασικά, ότι υπάρχει ένας φυσικός δυναμισμός στο εσωτερικό των ανθρώπων να αξιοποιούν τις δικές τους ιδιαιτερότητές (εμφάνιση, περιουσία, δυνατότητες), κοιτάζοντας τους άλλους. Φυσικά, δύσκολα μπορεί να θεωρηθεί απόλυτο αντικειμενικό κριτήριο, αλλά η άποψή μας  για το πώς ευμενώς (ή δυσμενώς) συγκρινόμαστε με τους άλλους, αποτελεί συχνά παράγοντα που συμβάλλει στο επίπεδο της </a:t>
            </a:r>
            <a:r>
              <a:rPr lang="el-GR" sz="2000" b="1" spc="300" dirty="0" smtClean="0">
                <a:effectLst>
                  <a:outerShdw blurRad="38100" dist="38100" dir="2700000" algn="tl">
                    <a:srgbClr val="000000">
                      <a:alpha val="43137"/>
                    </a:srgbClr>
                  </a:outerShdw>
                </a:effectLst>
              </a:rPr>
              <a:t>αυτοεκτίμησής</a:t>
            </a:r>
            <a:r>
              <a:rPr lang="el-GR" sz="2000" dirty="0" smtClean="0"/>
              <a:t> μας.</a:t>
            </a:r>
            <a:br>
              <a:rPr lang="el-GR" sz="2000" dirty="0" smtClean="0"/>
            </a:br>
            <a:r>
              <a:rPr lang="el-GR" sz="2000" dirty="0" smtClean="0"/>
              <a:t>Παρότι φαίνεστε αρκετά δυνατός, υπάρχει </a:t>
            </a:r>
            <a:r>
              <a:rPr lang="el-GR" sz="2000" i="1" dirty="0" smtClean="0"/>
              <a:t>πάντα</a:t>
            </a:r>
            <a:r>
              <a:rPr lang="el-GR" sz="2000" dirty="0" smtClean="0"/>
              <a:t> κάποιος δυνατό</a:t>
            </a:r>
            <a:r>
              <a:rPr lang="el-GR" sz="2000" b="1" dirty="0" smtClean="0"/>
              <a:t>τερος</a:t>
            </a:r>
            <a:r>
              <a:rPr lang="el-GR" sz="2000" dirty="0" smtClean="0"/>
              <a:t>, μεγαλύ</a:t>
            </a:r>
            <a:r>
              <a:rPr lang="el-GR" sz="2000" b="1" dirty="0" smtClean="0"/>
              <a:t>τερος</a:t>
            </a:r>
            <a:r>
              <a:rPr lang="el-GR" sz="2000" dirty="0" smtClean="0"/>
              <a:t>, πλουσιό</a:t>
            </a:r>
            <a:r>
              <a:rPr lang="el-GR" sz="2000" b="1" dirty="0" smtClean="0"/>
              <a:t>τερος</a:t>
            </a:r>
            <a:r>
              <a:rPr lang="el-GR" sz="2000" dirty="0" smtClean="0"/>
              <a:t>,ομορφό</a:t>
            </a:r>
            <a:r>
              <a:rPr lang="el-GR" sz="2000" b="1" dirty="0" smtClean="0"/>
              <a:t>τερος</a:t>
            </a:r>
            <a:r>
              <a:rPr lang="el-GR" sz="2000" dirty="0" smtClean="0"/>
              <a:t>/γοητευτικό</a:t>
            </a:r>
            <a:r>
              <a:rPr lang="el-GR" sz="2000" b="1" dirty="0" smtClean="0"/>
              <a:t>τε-ρος</a:t>
            </a:r>
            <a:r>
              <a:rPr lang="el-GR" sz="2000" dirty="0" smtClean="0"/>
              <a:t>, εξυπνό</a:t>
            </a:r>
            <a:r>
              <a:rPr lang="el-GR" sz="2000" b="1" dirty="0" smtClean="0"/>
              <a:t>τερος</a:t>
            </a:r>
            <a:r>
              <a:rPr lang="el-GR" sz="2000" dirty="0" smtClean="0"/>
              <a:t>, ευτυχέσ</a:t>
            </a:r>
            <a:r>
              <a:rPr lang="el-GR" sz="2000" b="1" dirty="0" smtClean="0"/>
              <a:t>τερος </a:t>
            </a:r>
            <a:r>
              <a:rPr lang="el-GR" sz="2000" dirty="0" smtClean="0"/>
              <a:t>(τουλάχιστον εξωτερικά), από όσο εσείς θεωρείτε ότι είστε. </a:t>
            </a:r>
          </a:p>
          <a:p>
            <a:pPr algn="just" eaLnBrk="0" fontAlgn="base" hangingPunct="0">
              <a:spcBef>
                <a:spcPct val="0"/>
              </a:spcBef>
              <a:spcAft>
                <a:spcPct val="0"/>
              </a:spcAft>
            </a:pPr>
            <a:endParaRPr lang="el-GR" sz="2000" dirty="0" smtClean="0"/>
          </a:p>
          <a:p>
            <a:pPr algn="just" eaLnBrk="0" fontAlgn="base" hangingPunct="0">
              <a:spcBef>
                <a:spcPct val="0"/>
              </a:spcBef>
              <a:spcAft>
                <a:spcPct val="0"/>
              </a:spcAft>
            </a:pPr>
            <a:r>
              <a:rPr lang="el-GR" sz="2000" dirty="0" smtClean="0"/>
              <a:t>Μερικοί άνθρωποι </a:t>
            </a:r>
            <a:r>
              <a:rPr lang="el-GR" sz="2000" b="1" i="1" dirty="0" smtClean="0"/>
              <a:t>υπερ-</a:t>
            </a:r>
            <a:r>
              <a:rPr lang="el-GR" sz="2000" b="1" dirty="0" smtClean="0"/>
              <a:t>εκτιμούν τις ιδιότητες των άλλων, </a:t>
            </a:r>
            <a:r>
              <a:rPr lang="el-GR" sz="2000" dirty="0" smtClean="0"/>
              <a:t>ενώ </a:t>
            </a:r>
            <a:r>
              <a:rPr lang="el-GR" sz="2000" b="1" i="1" dirty="0" smtClean="0"/>
              <a:t>υπο</a:t>
            </a:r>
            <a:r>
              <a:rPr lang="el-GR" sz="2000" b="1" dirty="0" smtClean="0"/>
              <a:t>-εκτιμούν τα δικά τους  χαρίσματα.</a:t>
            </a:r>
            <a:endParaRPr lang="el-GR" sz="20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ChangeArrowheads="1"/>
          </p:cNvSpPr>
          <p:nvPr/>
        </p:nvSpPr>
        <p:spPr bwMode="auto">
          <a:xfrm>
            <a:off x="3357554" y="0"/>
            <a:ext cx="5786446" cy="82484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l-GR" sz="2800" dirty="0" smtClean="0"/>
              <a:t>Οικονομικές μελέτες έχουν δείξει, </a:t>
            </a:r>
          </a:p>
          <a:p>
            <a:pPr algn="ctr"/>
            <a:r>
              <a:rPr lang="el-GR" sz="2800" dirty="0" smtClean="0"/>
              <a:t>για παράδειγμα, ότι μόλις βγάζουν ένα συγκεκριμένο ποσό χρημάτων </a:t>
            </a:r>
          </a:p>
          <a:p>
            <a:pPr algn="ctr"/>
            <a:r>
              <a:rPr lang="el-GR" sz="2800" dirty="0" smtClean="0"/>
              <a:t>για να καλύψουν τα βασικά, </a:t>
            </a:r>
          </a:p>
          <a:p>
            <a:pPr algn="ctr"/>
            <a:r>
              <a:rPr lang="el-GR" sz="2800" dirty="0" smtClean="0"/>
              <a:t>οι περισσότεροι άνθρωποι ενδιαφέρονται περισσότερο για το </a:t>
            </a:r>
            <a:r>
              <a:rPr lang="el-GR" sz="2800" b="1" dirty="0" smtClean="0"/>
              <a:t>σχετικό</a:t>
            </a:r>
            <a:r>
              <a:rPr lang="el-GR" sz="2800" dirty="0" smtClean="0"/>
              <a:t> μάλλον, παρά για το απόλυτο εισόδημά τους∙ δηλ. οι περισσότεροι από εμάς αισθανόμαστε καλύτερα</a:t>
            </a:r>
          </a:p>
          <a:p>
            <a:pPr algn="ctr"/>
            <a:r>
              <a:rPr lang="el-GR" sz="2800" dirty="0" smtClean="0"/>
              <a:t> εάν βγάζουμε, ας πούμε, 100.000 $,</a:t>
            </a:r>
          </a:p>
          <a:p>
            <a:pPr algn="ctr"/>
            <a:r>
              <a:rPr lang="el-GR" sz="2800" dirty="0" smtClean="0"/>
              <a:t> όταν η πλειονότητα των γειτόνων μας βγάζει 75.000 $,</a:t>
            </a:r>
          </a:p>
          <a:p>
            <a:pPr algn="ctr"/>
            <a:r>
              <a:rPr lang="el-GR" sz="2800" dirty="0" smtClean="0"/>
              <a:t> παρά όταν κερδίζουμε 150.000 $, όταν οι περισσότεροι από τους φίλους μας βγάζουν 200.000 $.</a:t>
            </a:r>
          </a:p>
          <a:p>
            <a:pPr algn="just"/>
            <a:endParaRPr lang="en-US" sz="2800" dirty="0" smtClean="0">
              <a:cs typeface="Times New Roman" pitchFamily="18" charset="0"/>
            </a:endParaRPr>
          </a:p>
          <a:p>
            <a:endParaRPr lang="el-GR" sz="2800" dirty="0" smtClean="0">
              <a:cs typeface="Times New Roman" pitchFamily="18" charset="0"/>
            </a:endParaRPr>
          </a:p>
          <a:p>
            <a:pPr eaLnBrk="0" fontAlgn="base" hangingPunct="0">
              <a:spcBef>
                <a:spcPct val="0"/>
              </a:spcBef>
              <a:spcAft>
                <a:spcPct val="0"/>
              </a:spcAft>
            </a:pPr>
            <a:endParaRPr lang="el-GR" dirty="0" smtClean="0">
              <a:latin typeface="Times New Roman" pitchFamily="18" charset="0"/>
              <a:cs typeface="Times New Roman" pitchFamily="18" charset="0"/>
            </a:endParaRPr>
          </a:p>
          <a:p>
            <a:pPr eaLnBrk="0" fontAlgn="base" hangingPunct="0">
              <a:spcBef>
                <a:spcPct val="0"/>
              </a:spcBef>
              <a:spcAft>
                <a:spcPct val="0"/>
              </a:spcAft>
            </a:pPr>
            <a:endParaRPr lang="el-GR" dirty="0" smtClean="0">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25602" name="Picture 2" descr="C:\Users\αγαπουλακι\Desktop\AMSTERDAM\AMSTERDAM PAINTINGS\the-wicked-rich-and-the-poor-lazarus-1878.jpg!PinterestLarge.jpg"/>
          <p:cNvPicPr>
            <a:picLocks noChangeAspect="1" noChangeArrowheads="1"/>
          </p:cNvPicPr>
          <p:nvPr/>
        </p:nvPicPr>
        <p:blipFill>
          <a:blip r:embed="rId2" cstate="print"/>
          <a:srcRect/>
          <a:stretch>
            <a:fillRect/>
          </a:stretch>
        </p:blipFill>
        <p:spPr bwMode="auto">
          <a:xfrm>
            <a:off x="500034" y="785794"/>
            <a:ext cx="2667000" cy="4886325"/>
          </a:xfrm>
          <a:prstGeom prst="rect">
            <a:avLst/>
          </a:prstGeom>
          <a:noFill/>
        </p:spPr>
      </p:pic>
      <p:sp>
        <p:nvSpPr>
          <p:cNvPr id="4" name="Rectangle 3"/>
          <p:cNvSpPr/>
          <p:nvPr/>
        </p:nvSpPr>
        <p:spPr>
          <a:xfrm rot="10800000" flipV="1">
            <a:off x="0" y="5656567"/>
            <a:ext cx="3571868" cy="923330"/>
          </a:xfrm>
          <a:prstGeom prst="rect">
            <a:avLst/>
          </a:prstGeom>
        </p:spPr>
        <p:txBody>
          <a:bodyPr wrap="square">
            <a:spAutoFit/>
          </a:bodyPr>
          <a:lstStyle/>
          <a:p>
            <a:pPr algn="ctr" fontAlgn="base"/>
            <a:r>
              <a:rPr lang="en-US" dirty="0" smtClean="0">
                <a:latin typeface="+mj-lt"/>
                <a:cs typeface="Times New Roman" pitchFamily="18" charset="0"/>
              </a:rPr>
              <a:t>G Moreau : </a:t>
            </a:r>
            <a:endParaRPr lang="el-GR" dirty="0" smtClean="0">
              <a:latin typeface="+mj-lt"/>
              <a:cs typeface="Times New Roman" pitchFamily="18" charset="0"/>
            </a:endParaRPr>
          </a:p>
          <a:p>
            <a:pPr algn="ctr" fontAlgn="base"/>
            <a:r>
              <a:rPr lang="el-GR" dirty="0" smtClean="0"/>
              <a:t>Ο αισχρός πλούσιος και</a:t>
            </a:r>
          </a:p>
          <a:p>
            <a:pPr algn="ctr" fontAlgn="base"/>
            <a:r>
              <a:rPr lang="el-GR" dirty="0" smtClean="0"/>
              <a:t> ο φτωχός Λάζαρος</a:t>
            </a:r>
            <a:r>
              <a:rPr lang="en-US" dirty="0" smtClean="0">
                <a:latin typeface="+mj-lt"/>
                <a:cs typeface="Times New Roman" pitchFamily="18" charset="0"/>
              </a:rPr>
              <a:t>, 1875-78</a:t>
            </a:r>
            <a:endParaRPr lang="en-US" dirty="0">
              <a:latin typeface="+mj-lt"/>
              <a:cs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357694"/>
            <a:ext cx="9144000" cy="2554545"/>
          </a:xfrm>
          <a:prstGeom prst="rect">
            <a:avLst/>
          </a:prstGeom>
        </p:spPr>
        <p:txBody>
          <a:bodyPr wrap="square">
            <a:spAutoFit/>
          </a:bodyPr>
          <a:lstStyle/>
          <a:p>
            <a:pPr algn="just"/>
            <a:r>
              <a:rPr lang="el-GR" sz="2000" dirty="0" smtClean="0"/>
              <a:t>Υπάρχουν επίσης υπέρ και κατά στο να συγκρίνουμε τους εαυτούς μας με ανθρώπους σε χειρότερη μοίρα από τους εαυτούς μας. Αυτές οι </a:t>
            </a:r>
            <a:r>
              <a:rPr lang="el-GR" sz="2000" b="1" dirty="0" smtClean="0"/>
              <a:t>κατιούσες συγκρίσεις</a:t>
            </a:r>
            <a:r>
              <a:rPr lang="el-GR" sz="2000" dirty="0" smtClean="0"/>
              <a:t>  </a:t>
            </a:r>
            <a:r>
              <a:rPr lang="el-GR" sz="2000" b="1" dirty="0" smtClean="0"/>
              <a:t>δεν ωφελούν, </a:t>
            </a:r>
            <a:r>
              <a:rPr lang="el-GR" sz="2000" dirty="0" smtClean="0"/>
              <a:t> εάν απλώς προσπαθούμε να κερδίσουμε </a:t>
            </a:r>
            <a:r>
              <a:rPr lang="el-GR" sz="2000" b="1" dirty="0" smtClean="0"/>
              <a:t>ένα αίσθημα ανωτερότητας ή εάν, εξαιτίας τους,  αποφεύγουμε να προκαλέσουμε τους εαυτούς να προσπαθήσουμε για κάτι καλύτερο</a:t>
            </a:r>
            <a:r>
              <a:rPr lang="el-GR" sz="2000" dirty="0" smtClean="0"/>
              <a:t>.  Πάντως,  τέτοιου είδους </a:t>
            </a:r>
            <a:r>
              <a:rPr lang="el-GR" sz="2000" b="1" dirty="0" smtClean="0"/>
              <a:t>κατιούσες συγκρίσεις</a:t>
            </a:r>
            <a:r>
              <a:rPr lang="el-GR" sz="2000" dirty="0" smtClean="0"/>
              <a:t> μπορούν να μας θυμίσουν </a:t>
            </a:r>
            <a:r>
              <a:rPr lang="el-GR" sz="2000" b="1" spc="300" dirty="0" smtClean="0"/>
              <a:t>πόσο καλή τελικά </a:t>
            </a:r>
            <a:r>
              <a:rPr lang="el-GR" sz="2000" dirty="0" smtClean="0"/>
              <a:t>είναι η  δική μας μοίρα, ιδιαίτερα όταν συλλογιζόμαστε  πράγματα  του εαυτού μας που μας ενοχλούν, αλλά δεν μπορούμε να τα αλλάξουμε.</a:t>
            </a:r>
          </a:p>
        </p:txBody>
      </p:sp>
      <p:pic>
        <p:nvPicPr>
          <p:cNvPr id="26626" name="Picture 2" descr="C:\Users\αγαπουλακι\Desktop\AMSTERDAM\AMSTERDAM PAINTINGS\tennis-game-by-the-sea-1901.jpg!Large.jpg"/>
          <p:cNvPicPr>
            <a:picLocks noChangeAspect="1" noChangeArrowheads="1"/>
          </p:cNvPicPr>
          <p:nvPr/>
        </p:nvPicPr>
        <p:blipFill>
          <a:blip r:embed="rId3" cstate="print"/>
          <a:srcRect/>
          <a:stretch>
            <a:fillRect/>
          </a:stretch>
        </p:blipFill>
        <p:spPr bwMode="auto">
          <a:xfrm>
            <a:off x="4357686" y="285728"/>
            <a:ext cx="4516195" cy="3143272"/>
          </a:xfrm>
          <a:prstGeom prst="rect">
            <a:avLst/>
          </a:prstGeom>
          <a:noFill/>
        </p:spPr>
      </p:pic>
      <p:sp>
        <p:nvSpPr>
          <p:cNvPr id="4" name="Rectangle 3"/>
          <p:cNvSpPr/>
          <p:nvPr/>
        </p:nvSpPr>
        <p:spPr>
          <a:xfrm rot="10800000" flipV="1">
            <a:off x="4357685" y="3454272"/>
            <a:ext cx="4500593" cy="646331"/>
          </a:xfrm>
          <a:prstGeom prst="rect">
            <a:avLst/>
          </a:prstGeom>
        </p:spPr>
        <p:txBody>
          <a:bodyPr wrap="square">
            <a:spAutoFit/>
          </a:bodyPr>
          <a:lstStyle/>
          <a:p>
            <a:pPr algn="ctr" fontAlgn="base"/>
            <a:r>
              <a:rPr lang="en-US" dirty="0" smtClean="0">
                <a:latin typeface="+mj-lt"/>
                <a:cs typeface="Times New Roman" pitchFamily="18" charset="0"/>
              </a:rPr>
              <a:t>M Liebermann : </a:t>
            </a:r>
          </a:p>
          <a:p>
            <a:pPr algn="ctr" fontAlgn="base"/>
            <a:r>
              <a:rPr lang="el-GR" dirty="0" smtClean="0"/>
              <a:t>Παιχνίδι τένις κοντά στη θάλασσα</a:t>
            </a:r>
            <a:r>
              <a:rPr lang="en-US" dirty="0" smtClean="0">
                <a:latin typeface="+mj-lt"/>
                <a:cs typeface="Times New Roman" pitchFamily="18" charset="0"/>
              </a:rPr>
              <a:t>,  1901</a:t>
            </a:r>
            <a:endParaRPr lang="en-US" dirty="0">
              <a:latin typeface="+mj-lt"/>
              <a:cs typeface="Times New Roman" pitchFamily="18" charset="0"/>
            </a:endParaRPr>
          </a:p>
        </p:txBody>
      </p:sp>
      <p:sp>
        <p:nvSpPr>
          <p:cNvPr id="5" name="Rectangle 4"/>
          <p:cNvSpPr/>
          <p:nvPr/>
        </p:nvSpPr>
        <p:spPr>
          <a:xfrm>
            <a:off x="13521" y="-20825"/>
            <a:ext cx="4414463" cy="6863417"/>
          </a:xfrm>
          <a:prstGeom prst="rect">
            <a:avLst/>
          </a:prstGeom>
        </p:spPr>
        <p:txBody>
          <a:bodyPr wrap="square">
            <a:spAutoFit/>
          </a:bodyPr>
          <a:lstStyle/>
          <a:p>
            <a:pPr algn="just"/>
            <a:r>
              <a:rPr lang="el-GR" sz="2000" dirty="0" smtClean="0"/>
              <a:t>Σύμφωνα με την </a:t>
            </a:r>
            <a:r>
              <a:rPr lang="en-US" sz="2000" dirty="0" smtClean="0"/>
              <a:t>H</a:t>
            </a:r>
            <a:r>
              <a:rPr lang="el-GR" sz="2000" dirty="0" smtClean="0"/>
              <a:t>.</a:t>
            </a:r>
            <a:r>
              <a:rPr lang="en-US" sz="2000" dirty="0" smtClean="0"/>
              <a:t>G</a:t>
            </a:r>
            <a:r>
              <a:rPr lang="el-GR" sz="2000" dirty="0" smtClean="0"/>
              <a:t>. </a:t>
            </a:r>
            <a:r>
              <a:rPr lang="en-US" sz="2000" dirty="0" smtClean="0"/>
              <a:t>Halvorson</a:t>
            </a:r>
            <a:r>
              <a:rPr lang="el-GR" sz="2000" dirty="0" smtClean="0"/>
              <a:t>, η </a:t>
            </a:r>
            <a:r>
              <a:rPr lang="el-GR" sz="2000" b="1" dirty="0" smtClean="0"/>
              <a:t>ανιούσα σύγκριση</a:t>
            </a:r>
            <a:r>
              <a:rPr lang="el-GR" sz="2000" dirty="0" smtClean="0"/>
              <a:t> μπορεί να αποβεί βασανιστική και να σε κάνει να νοιώθεις απαίσια, αλλά δεν αποκλείεται να κοιτάξεις προς τα πάνω για να </a:t>
            </a:r>
            <a:r>
              <a:rPr lang="el-GR" sz="2000" b="1" dirty="0" smtClean="0"/>
              <a:t>διδαχθείς και να κινητοποιηθείς.</a:t>
            </a:r>
            <a:r>
              <a:rPr lang="el-GR" sz="2000" dirty="0" smtClean="0"/>
              <a:t> Εάν αισθανόμαστε άσχημα, για παράδειγμα,  για το πόσο κακά παίξαμε σε έναν αγώνα τένις, μπορούμε να ρίξουμε μια ματιά σε αυτούς που έπαιξαν χειρότερα, για να αισθανθούμε καλύτερα, και να αποφύγουμε να κοιτάξουμε τους σχεδόν επαγγελματίες τεννίστες στο άλλο γήπεδο. Εναλλακτικά,  εάν πιστεύουμε ότι μπορούμε να βελτιωθούμε και να μάθουμε παρακολουθώντας τους  τελευταίους,  και όχι απλώς να αισθανόμαστε κατώτεροι επειδή παίξαμε χειρότερα από αυτούς, τότε μπορούμε να παρακολουθήσουμε και να διδαχθούμε από τους καλύτερους παίκτες.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14346" y="2571744"/>
            <a:ext cx="4071965" cy="285752"/>
          </a:xfrm>
          <a:prstGeom prst="rect">
            <a:avLst/>
          </a:prstGeom>
        </p:spPr>
        <p:txBody>
          <a:bodyPr vert="horz" lIns="91440" tIns="45720" rIns="91440" bIns="45720" rtlCol="0" anchor="ct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1400" dirty="0" smtClean="0">
                <a:latin typeface="Times New Roman" pitchFamily="18" charset="0"/>
                <a:ea typeface="+mj-ea"/>
                <a:cs typeface="Times New Roman" pitchFamily="18" charset="0"/>
              </a:rPr>
              <a:t>Ιεραρχία</a:t>
            </a:r>
            <a:r>
              <a:rPr kumimoji="0" lang="en-US" sz="14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a:t>
            </a:r>
            <a:r>
              <a:rPr kumimoji="0" lang="el-GR" sz="14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r>
              <a:rPr lang="el-GR" sz="1400" dirty="0" smtClean="0">
                <a:latin typeface="Times New Roman" pitchFamily="18" charset="0"/>
                <a:ea typeface="+mj-ea"/>
                <a:cs typeface="Times New Roman" pitchFamily="18" charset="0"/>
              </a:rPr>
              <a:t> Έργο του </a:t>
            </a:r>
            <a:r>
              <a:rPr kumimoji="0" lang="en-US" sz="1400" b="0" i="0" u="none" strike="noStrike" kern="1200" cap="none" spc="0" normalizeH="0" noProof="0" dirty="0" smtClean="0">
                <a:ln>
                  <a:noFill/>
                </a:ln>
                <a:solidFill>
                  <a:schemeClr val="tx1"/>
                </a:solidFill>
                <a:effectLst/>
                <a:uLnTx/>
                <a:uFillTx/>
                <a:latin typeface="Times New Roman" pitchFamily="18" charset="0"/>
                <a:ea typeface="+mj-ea"/>
                <a:cs typeface="Times New Roman" pitchFamily="18" charset="0"/>
              </a:rPr>
              <a:t> A Costa.</a:t>
            </a:r>
            <a:endParaRPr kumimoji="0" lang="el-GR" sz="14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
        <p:nvSpPr>
          <p:cNvPr id="5" name="Rectangle 4"/>
          <p:cNvSpPr/>
          <p:nvPr/>
        </p:nvSpPr>
        <p:spPr>
          <a:xfrm>
            <a:off x="3419872" y="0"/>
            <a:ext cx="5724128" cy="6863417"/>
          </a:xfrm>
          <a:prstGeom prst="rect">
            <a:avLst/>
          </a:prstGeom>
        </p:spPr>
        <p:txBody>
          <a:bodyPr wrap="square">
            <a:spAutoFit/>
          </a:bodyPr>
          <a:lstStyle/>
          <a:p>
            <a:pPr algn="ctr"/>
            <a:r>
              <a:rPr lang="el-GR" sz="2000" dirty="0" smtClean="0"/>
              <a:t>Στο «παιχνίδι της κοινωνικής ιεραρχίας» </a:t>
            </a:r>
            <a:r>
              <a:rPr lang="el-GR" sz="2000" b="1" dirty="0" smtClean="0"/>
              <a:t>συγκρίνουμε τους εαυτούς μας με τους γύρω μας</a:t>
            </a:r>
            <a:r>
              <a:rPr lang="el-GR" sz="2000" dirty="0" smtClean="0"/>
              <a:t>, για να βεβαιωθούμε ότι τα καταφέρνουμε καλά ή καλύτερα από τους ομότιμούς μας  ή και χρησιμοποιούμε την </a:t>
            </a:r>
            <a:r>
              <a:rPr lang="el-GR" sz="2000" b="1" dirty="0" smtClean="0"/>
              <a:t>αυτοπροβολή</a:t>
            </a:r>
            <a:r>
              <a:rPr lang="el-GR" sz="2000" dirty="0" smtClean="0"/>
              <a:t> ως μέθοδο για να αναρριχηθούμε την κοινωνική κλίμακα. </a:t>
            </a:r>
          </a:p>
          <a:p>
            <a:pPr algn="ctr"/>
            <a:r>
              <a:rPr lang="el-GR" sz="2000" dirty="0" smtClean="0"/>
              <a:t>Παρ’ όλα αυτά, το επάγγελμά  μας, λ.χ., </a:t>
            </a:r>
          </a:p>
          <a:p>
            <a:pPr algn="ctr"/>
            <a:r>
              <a:rPr lang="el-GR" sz="2000" b="1" dirty="0" smtClean="0"/>
              <a:t>δεν θα έπρεπε αυτό καθαυτό</a:t>
            </a:r>
            <a:r>
              <a:rPr lang="el-GR" sz="2000" dirty="0" smtClean="0"/>
              <a:t> να χαρακτηρίζει εμάς ή οποιονδήποτε άλλον∙  ούτε θα έπρεπε κάποιες δουλειές να εκτιμώνται περισσότερο από άλλες. </a:t>
            </a:r>
            <a:r>
              <a:rPr lang="el-GR" sz="2000" b="1" dirty="0" smtClean="0"/>
              <a:t>Στην εργασία μας έχει αξία αυτό που </a:t>
            </a:r>
            <a:r>
              <a:rPr lang="el-GR" sz="2000" b="1" u="sng" dirty="0" smtClean="0">
                <a:effectLst>
                  <a:outerShdw blurRad="38100" dist="38100" dir="2700000" algn="tl">
                    <a:srgbClr val="000000">
                      <a:alpha val="43137"/>
                    </a:srgbClr>
                  </a:outerShdw>
                </a:effectLst>
              </a:rPr>
              <a:t>κάνουμε</a:t>
            </a:r>
            <a:r>
              <a:rPr lang="el-GR" sz="2000" b="1" dirty="0" smtClean="0"/>
              <a:t> και όχι το όνομα του επαγγέλματός  μας </a:t>
            </a:r>
          </a:p>
          <a:p>
            <a:pPr algn="ctr"/>
            <a:r>
              <a:rPr lang="el-GR" sz="2000" b="1" dirty="0" smtClean="0"/>
              <a:t>αυτό καθαυτό</a:t>
            </a:r>
            <a:r>
              <a:rPr lang="el-GR" sz="2000" dirty="0" smtClean="0"/>
              <a:t>.</a:t>
            </a:r>
            <a:br>
              <a:rPr lang="el-GR" sz="2000" dirty="0" smtClean="0"/>
            </a:br>
            <a:r>
              <a:rPr lang="el-GR" sz="2000" dirty="0" smtClean="0"/>
              <a:t>Όλοι μας καθημερινά αδράχνουμε τις ευκαιρίες να φανούμε πιο έξυπνοι, πιο πνευματώδεις, πιο καλλιεργημένοι ή πιο έμπιστοι ή κυνικοί, ανάλογα δηλ. με το τι  εκτιμάται στον κύκλο μας.</a:t>
            </a:r>
            <a:br>
              <a:rPr lang="el-GR" sz="2000" dirty="0" smtClean="0"/>
            </a:br>
            <a:r>
              <a:rPr lang="el-GR" sz="2000" dirty="0" smtClean="0"/>
              <a:t>Ωστόσο, ακόμη και αυτοί που φαίνονται  ιδιαίτερα πετυχημένοι, συγκρίνουν συνήθως δυσμενώς τον εαυτό τους με άλλους του ίδιου πεδίου. </a:t>
            </a:r>
            <a:r>
              <a:rPr lang="el-GR" sz="2000" i="1" dirty="0" smtClean="0"/>
              <a:t>Ενίοτε</a:t>
            </a:r>
            <a:r>
              <a:rPr lang="el-GR" sz="2000" dirty="0" smtClean="0"/>
              <a:t> η ζήλια μπορεί να κινητοποιεί∙ </a:t>
            </a:r>
            <a:r>
              <a:rPr lang="el-GR" sz="2000" b="1" dirty="0" smtClean="0"/>
              <a:t>όμως η εμμονή στη  σύγκριση ποτέ </a:t>
            </a:r>
            <a:r>
              <a:rPr lang="el-GR" sz="2000" b="1" dirty="0" smtClean="0"/>
              <a:t>δεν </a:t>
            </a:r>
            <a:r>
              <a:rPr lang="el-GR" sz="2000" b="1" dirty="0" smtClean="0"/>
              <a:t>βγαίνει σε καλό</a:t>
            </a:r>
            <a:r>
              <a:rPr lang="el-GR" sz="2000" dirty="0" smtClean="0"/>
              <a:t>.</a:t>
            </a:r>
          </a:p>
        </p:txBody>
      </p:sp>
      <p:sp>
        <p:nvSpPr>
          <p:cNvPr id="8" name="Rectangle 7"/>
          <p:cNvSpPr/>
          <p:nvPr/>
        </p:nvSpPr>
        <p:spPr>
          <a:xfrm>
            <a:off x="0" y="2857496"/>
            <a:ext cx="3786182" cy="4062651"/>
          </a:xfrm>
          <a:prstGeom prst="rect">
            <a:avLst/>
          </a:prstGeom>
        </p:spPr>
        <p:txBody>
          <a:bodyPr wrap="square">
            <a:spAutoFit/>
          </a:bodyPr>
          <a:lstStyle/>
          <a:p>
            <a:pPr algn="ctr"/>
            <a:r>
              <a:rPr lang="el-GR" sz="2000" b="1" dirty="0" smtClean="0"/>
              <a:t>Οι καλύτερες στρατηγικές  </a:t>
            </a:r>
          </a:p>
          <a:p>
            <a:pPr algn="ctr"/>
            <a:r>
              <a:rPr lang="el-GR" sz="2000" b="1" dirty="0" smtClean="0"/>
              <a:t>αυτοεκτίμησης</a:t>
            </a:r>
            <a:endParaRPr lang="el-GR" sz="2000" dirty="0" smtClean="0"/>
          </a:p>
          <a:p>
            <a:pPr algn="ctr"/>
            <a:r>
              <a:rPr lang="el-GR" sz="2000" b="1" dirty="0" smtClean="0"/>
              <a:t/>
            </a:r>
            <a:br>
              <a:rPr lang="el-GR" sz="2000" b="1" dirty="0" smtClean="0"/>
            </a:br>
            <a:r>
              <a:rPr lang="el-GR" b="1" dirty="0" smtClean="0"/>
              <a:t>Μελέτησε τον εαυτό σου και στη συνέχεια μην ασχολείσαι με τη γνώμη που εκφράζουν  οι περισσότεροι άλλοι άνθρωποι για σένα.</a:t>
            </a:r>
            <a:br>
              <a:rPr lang="el-GR" b="1" dirty="0" smtClean="0"/>
            </a:br>
            <a:r>
              <a:rPr lang="el-GR" b="1" dirty="0" smtClean="0"/>
              <a:t/>
            </a:r>
            <a:br>
              <a:rPr lang="el-GR" b="1" dirty="0" smtClean="0"/>
            </a:br>
            <a:r>
              <a:rPr lang="el-GR" b="1" dirty="0" smtClean="0"/>
              <a:t>Άλλαξε το πλαίσιο της σκέψης </a:t>
            </a:r>
            <a:endParaRPr lang="el-GR" b="1" dirty="0" smtClean="0"/>
          </a:p>
          <a:p>
            <a:pPr algn="ctr"/>
            <a:r>
              <a:rPr lang="el-GR" b="1" dirty="0" smtClean="0"/>
              <a:t>και </a:t>
            </a:r>
            <a:r>
              <a:rPr lang="el-GR" b="1" dirty="0" smtClean="0"/>
              <a:t>της δράσης σου.</a:t>
            </a:r>
            <a:br>
              <a:rPr lang="el-GR" b="1" dirty="0" smtClean="0"/>
            </a:br>
            <a:r>
              <a:rPr lang="el-GR" b="1" dirty="0" smtClean="0"/>
              <a:t/>
            </a:r>
            <a:br>
              <a:rPr lang="el-GR" b="1" dirty="0" smtClean="0"/>
            </a:br>
            <a:r>
              <a:rPr lang="el-GR" b="1" dirty="0" smtClean="0"/>
              <a:t>Υπενθύμιζε στον εαυτό σου τα πράγματα  για τα οποία τον εκτιμάς.</a:t>
            </a:r>
            <a:endParaRPr lang="el-GR" dirty="0" smtClean="0"/>
          </a:p>
        </p:txBody>
      </p:sp>
      <p:sp>
        <p:nvSpPr>
          <p:cNvPr id="10" name="Rectangle 9"/>
          <p:cNvSpPr/>
          <p:nvPr/>
        </p:nvSpPr>
        <p:spPr>
          <a:xfrm>
            <a:off x="3563888" y="116632"/>
            <a:ext cx="5580112" cy="6555641"/>
          </a:xfrm>
          <a:prstGeom prst="rect">
            <a:avLst/>
          </a:prstGeom>
        </p:spPr>
        <p:txBody>
          <a:bodyPr wrap="square">
            <a:spAutoFit/>
          </a:bodyPr>
          <a:lstStyle/>
          <a:p>
            <a:pPr algn="just"/>
            <a:r>
              <a:rPr lang="el-GR" sz="2000" dirty="0" smtClean="0"/>
              <a:t>Οι γνήσιοι </a:t>
            </a:r>
            <a:r>
              <a:rPr lang="el-GR" sz="2000" b="1" dirty="0" smtClean="0"/>
              <a:t>Στωϊκοί</a:t>
            </a:r>
            <a:r>
              <a:rPr lang="el-GR" sz="2000" dirty="0" smtClean="0"/>
              <a:t> που πίστευαν στον </a:t>
            </a:r>
            <a:r>
              <a:rPr lang="el-GR" sz="2000" b="1" dirty="0" smtClean="0"/>
              <a:t>εξισωτισμό </a:t>
            </a:r>
            <a:r>
              <a:rPr lang="el-GR" sz="2000" dirty="0" smtClean="0"/>
              <a:t>ως αξία, δεν μιλούσαν πολύ για αυτή καθαυτή την ευτυχία, αλλά φιλοδοξούσαν να βιώνουν  μια συνεχή κατάσταση </a:t>
            </a:r>
            <a:r>
              <a:rPr lang="el-GR" sz="2000" b="1" dirty="0" smtClean="0"/>
              <a:t>ηρεμίας</a:t>
            </a:r>
            <a:r>
              <a:rPr lang="el-GR" sz="2000" dirty="0" smtClean="0"/>
              <a:t> και αναγνώριζαν  ότι,  για πολλούς ανθρώπους,  το παιχνίδι της κοινωνικής ιεραρχίας ήταν φραγμός γι αυτό. Ευτυχώς, η τάση να συγκρινόμαστε με τους άλλους φαίνεται να </a:t>
            </a:r>
            <a:r>
              <a:rPr lang="el-GR" sz="2000" i="1" dirty="0" smtClean="0"/>
              <a:t>μειώνεται</a:t>
            </a:r>
            <a:r>
              <a:rPr lang="el-GR" sz="2000" dirty="0" smtClean="0"/>
              <a:t> με την ηλικία μας.</a:t>
            </a:r>
          </a:p>
          <a:p>
            <a:pPr algn="just"/>
            <a:r>
              <a:rPr lang="el-GR" sz="2000" dirty="0" smtClean="0"/>
              <a:t/>
            </a:r>
            <a:br>
              <a:rPr lang="el-GR" sz="2000" dirty="0" smtClean="0"/>
            </a:br>
            <a:r>
              <a:rPr lang="el-GR" sz="2000" dirty="0" smtClean="0"/>
              <a:t>Κατά τον </a:t>
            </a:r>
            <a:r>
              <a:rPr lang="en-US" sz="2000" dirty="0" smtClean="0"/>
              <a:t>Irvine</a:t>
            </a:r>
            <a:r>
              <a:rPr lang="el-GR" sz="2000" dirty="0" smtClean="0"/>
              <a:t>, ένα από τα τεχνάσματα για μια καλή ζωή  είναι η συνειδητοποίηση  ότι </a:t>
            </a:r>
            <a:r>
              <a:rPr lang="el-GR" sz="2000" b="1" dirty="0" smtClean="0"/>
              <a:t>υπάρχουν κάποιοι άνθρωποι που για τη γνώμη τους θα πρέπει να ενδιαφερόμαστε, αλλά υπάρχει μεγάλο πλήθος ανθρώπων που η γνώμη τους δεν πρέπει να έχει καμιά σημασία για εμάς</a:t>
            </a:r>
            <a:r>
              <a:rPr lang="el-GR" sz="2000" dirty="0" smtClean="0"/>
              <a:t>.  Όταν αντιμετωπίζουμε συγκαλυμμένες προσβολές από άτομα που επιζητούν να κερδίσουν το πάνω χέρι, </a:t>
            </a:r>
            <a:r>
              <a:rPr lang="el-GR" sz="2000" b="1" dirty="0" smtClean="0"/>
              <a:t>αφοπλίζουμε  </a:t>
            </a:r>
            <a:r>
              <a:rPr lang="el-GR" sz="2000" dirty="0" smtClean="0"/>
              <a:t>τις «μπηχτές» τους  είτε  κρίνοντας τον εαυτό μας  δήθεν πιο αυστηρά  από αυτά  τα άτομα  είτε  αγνοώντας  πλήρως τα κακόβουλα σχόλιά τους. </a:t>
            </a:r>
          </a:p>
        </p:txBody>
      </p:sp>
      <p:pic>
        <p:nvPicPr>
          <p:cNvPr id="2" name="Picture 2" descr="C:\Users\αγαπουλακι\Desktop\AMSTERDAM\AMSTERDAM PAINTINGS\hierachy (1).gif"/>
          <p:cNvPicPr>
            <a:picLocks noChangeAspect="1" noChangeArrowheads="1" noCrop="1"/>
          </p:cNvPicPr>
          <p:nvPr/>
        </p:nvPicPr>
        <p:blipFill>
          <a:blip r:embed="rId2" cstate="print"/>
          <a:srcRect/>
          <a:stretch>
            <a:fillRect/>
          </a:stretch>
        </p:blipFill>
        <p:spPr bwMode="auto">
          <a:xfrm>
            <a:off x="285720" y="285728"/>
            <a:ext cx="2994781" cy="2309805"/>
          </a:xfrm>
          <a:prstGeom prst="rect">
            <a:avLst/>
          </a:prstGeom>
          <a:noFill/>
        </p:spPr>
      </p:pic>
      <p:pic>
        <p:nvPicPr>
          <p:cNvPr id="23556" name="Picture 4" descr="C:\Users\αγαπουλακι\Desktop\AMSTERDAM\AMSTERDAM PAINTINGS\hierachy (1).gif"/>
          <p:cNvPicPr>
            <a:picLocks noChangeAspect="1" noChangeArrowheads="1" noCrop="1"/>
          </p:cNvPicPr>
          <p:nvPr/>
        </p:nvPicPr>
        <p:blipFill>
          <a:blip r:embed="rId3" cstate="print"/>
          <a:srcRect/>
          <a:stretch>
            <a:fillRect/>
          </a:stretch>
        </p:blipFill>
        <p:spPr bwMode="auto">
          <a:xfrm>
            <a:off x="0" y="0"/>
            <a:ext cx="9144000" cy="6905626"/>
          </a:xfrm>
          <a:prstGeom prst="rect">
            <a:avLst/>
          </a:prstGeom>
          <a:noFill/>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9" fill="hold" nodeType="clickEffect">
                                  <p:stCondLst>
                                    <p:cond delay="0"/>
                                  </p:stCondLst>
                                  <p:childTnLst>
                                    <p:anim calcmode="lin" valueType="num">
                                      <p:cBhvr additive="base">
                                        <p:cTn id="6" dur="5000"/>
                                        <p:tgtEl>
                                          <p:spTgt spid="23556"/>
                                        </p:tgtEl>
                                        <p:attrNameLst>
                                          <p:attrName>ppt_x</p:attrName>
                                        </p:attrNameLst>
                                      </p:cBhvr>
                                      <p:tavLst>
                                        <p:tav tm="0">
                                          <p:val>
                                            <p:strVal val="ppt_x"/>
                                          </p:val>
                                        </p:tav>
                                        <p:tav tm="100000">
                                          <p:val>
                                            <p:strVal val="0-ppt_w/2"/>
                                          </p:val>
                                        </p:tav>
                                      </p:tavLst>
                                    </p:anim>
                                    <p:anim calcmode="lin" valueType="num">
                                      <p:cBhvr additive="base">
                                        <p:cTn id="7" dur="5000"/>
                                        <p:tgtEl>
                                          <p:spTgt spid="23556"/>
                                        </p:tgtEl>
                                        <p:attrNameLst>
                                          <p:attrName>ppt_y</p:attrName>
                                        </p:attrNameLst>
                                      </p:cBhvr>
                                      <p:tavLst>
                                        <p:tav tm="0">
                                          <p:val>
                                            <p:strVal val="ppt_y"/>
                                          </p:val>
                                        </p:tav>
                                        <p:tav tm="100000">
                                          <p:val>
                                            <p:strVal val="0-ppt_h/2"/>
                                          </p:val>
                                        </p:tav>
                                      </p:tavLst>
                                    </p:anim>
                                    <p:set>
                                      <p:cBhvr>
                                        <p:cTn id="8" dur="1" fill="hold">
                                          <p:stCondLst>
                                            <p:cond delay="4999"/>
                                          </p:stCondLst>
                                        </p:cTn>
                                        <p:tgtEl>
                                          <p:spTgt spid="2355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071802" y="500042"/>
            <a:ext cx="6072198" cy="3286148"/>
          </a:xfrm>
        </p:spPr>
        <p:txBody>
          <a:bodyPr>
            <a:normAutofit fontScale="90000"/>
          </a:bodyPr>
          <a:lstStyle/>
          <a:p>
            <a:pPr fontAlgn="base">
              <a:spcAft>
                <a:spcPct val="0"/>
              </a:spcAft>
            </a:pPr>
            <a:r>
              <a:rPr lang="el-GR" sz="2400" dirty="0" smtClean="0"/>
              <a:t>Πώς </a:t>
            </a:r>
            <a:r>
              <a:rPr lang="el-GR" sz="2400" b="1" dirty="0" smtClean="0"/>
              <a:t>να σταματάτε</a:t>
            </a:r>
            <a:r>
              <a:rPr lang="el-GR" sz="2400" dirty="0" smtClean="0"/>
              <a:t> να αποθαρρύνετε τον εαυτό σας συγκρίνοντάς τον με τους άλλους</a:t>
            </a:r>
            <a:r>
              <a:rPr lang="en-US" sz="2400" dirty="0" smtClean="0"/>
              <a:t>;</a:t>
            </a:r>
            <a:r>
              <a:rPr lang="el-GR" sz="2400" dirty="0" smtClean="0"/>
              <a:t/>
            </a:r>
            <a:br>
              <a:rPr lang="el-GR" sz="2400" dirty="0" smtClean="0"/>
            </a:br>
            <a:r>
              <a:rPr lang="el-GR" sz="2400" dirty="0" smtClean="0"/>
              <a:t>Εάν θέλετε να περιορίσετε τις αυτοσυγκρίσεις σας</a:t>
            </a:r>
            <a:r>
              <a:rPr lang="en-US" sz="2400" dirty="0" smtClean="0"/>
              <a:t/>
            </a:r>
            <a:br>
              <a:rPr lang="en-US" sz="2400" dirty="0" smtClean="0"/>
            </a:br>
            <a:r>
              <a:rPr lang="el-GR" sz="2400" dirty="0" smtClean="0"/>
              <a:t> και να </a:t>
            </a:r>
            <a:r>
              <a:rPr lang="el-GR" sz="2400" b="1" u="sng" dirty="0" smtClean="0">
                <a:effectLst>
                  <a:outerShdw blurRad="38100" dist="38100" dir="2700000" algn="tl">
                    <a:srgbClr val="000000">
                      <a:alpha val="43137"/>
                    </a:srgbClr>
                  </a:outerShdw>
                </a:effectLst>
              </a:rPr>
              <a:t>ελευθερώσετε</a:t>
            </a:r>
            <a:r>
              <a:rPr lang="el-GR" sz="2400" dirty="0" smtClean="0"/>
              <a:t>  </a:t>
            </a:r>
            <a:r>
              <a:rPr lang="el-GR" sz="2400" b="1" dirty="0" smtClean="0"/>
              <a:t>τ ο ν  ε α υ τ ό  σ α ς </a:t>
            </a:r>
            <a:r>
              <a:rPr lang="el-GR" sz="2400" dirty="0" smtClean="0"/>
              <a:t> </a:t>
            </a:r>
            <a:r>
              <a:rPr lang="en-US" sz="2400" dirty="0" smtClean="0"/>
              <a:t/>
            </a:r>
            <a:br>
              <a:rPr lang="en-US" sz="2400" dirty="0" smtClean="0"/>
            </a:br>
            <a:r>
              <a:rPr lang="el-GR" sz="2400" dirty="0" smtClean="0"/>
              <a:t>να γίνει το πρόσωπο που άξιζε να γίνει, </a:t>
            </a:r>
            <a:r>
              <a:rPr lang="en-US" sz="2400" dirty="0" smtClean="0"/>
              <a:t/>
            </a:r>
            <a:br>
              <a:rPr lang="en-US" sz="2400" dirty="0" smtClean="0"/>
            </a:br>
            <a:r>
              <a:rPr lang="el-GR" sz="2400" dirty="0" smtClean="0"/>
              <a:t>να τι να κάνετε:</a:t>
            </a:r>
            <a:r>
              <a:rPr lang="el-GR" sz="2000" dirty="0" smtClean="0"/>
              <a:t/>
            </a:r>
            <a:br>
              <a:rPr lang="el-GR" sz="2000" dirty="0" smtClean="0"/>
            </a:br>
            <a:r>
              <a:rPr lang="en-US" sz="2400" b="1" spc="300" dirty="0" smtClean="0"/>
              <a:t/>
            </a:r>
            <a:br>
              <a:rPr lang="en-US" sz="2400" b="1" spc="300" dirty="0" smtClean="0"/>
            </a:br>
            <a:endParaRPr lang="el-GR" sz="2400" spc="300" dirty="0"/>
          </a:p>
        </p:txBody>
      </p:sp>
      <p:pic>
        <p:nvPicPr>
          <p:cNvPr id="1026" name="Picture 2" descr="I'll never be as beautiful as you!"/>
          <p:cNvPicPr>
            <a:picLocks noChangeAspect="1" noChangeArrowheads="1"/>
          </p:cNvPicPr>
          <p:nvPr/>
        </p:nvPicPr>
        <p:blipFill>
          <a:blip r:embed="rId2" cstate="print"/>
          <a:srcRect/>
          <a:stretch>
            <a:fillRect/>
          </a:stretch>
        </p:blipFill>
        <p:spPr bwMode="auto">
          <a:xfrm>
            <a:off x="500034" y="357166"/>
            <a:ext cx="2357422" cy="1357298"/>
          </a:xfrm>
          <a:prstGeom prst="rect">
            <a:avLst/>
          </a:prstGeom>
          <a:noFill/>
        </p:spPr>
      </p:pic>
      <p:sp>
        <p:nvSpPr>
          <p:cNvPr id="4" name="3 - Ορθογώνιο"/>
          <p:cNvSpPr/>
          <p:nvPr/>
        </p:nvSpPr>
        <p:spPr>
          <a:xfrm>
            <a:off x="-252536" y="1857364"/>
            <a:ext cx="3824404" cy="1077218"/>
          </a:xfrm>
          <a:prstGeom prst="rect">
            <a:avLst/>
          </a:prstGeom>
        </p:spPr>
        <p:txBody>
          <a:bodyPr wrap="square">
            <a:spAutoFit/>
          </a:bodyPr>
          <a:lstStyle/>
          <a:p>
            <a:pPr algn="ctr"/>
            <a:r>
              <a:rPr lang="el-GR" sz="1600" spc="300" dirty="0" smtClean="0">
                <a:latin typeface="Times New Roman" pitchFamily="18" charset="0"/>
                <a:cs typeface="Times New Roman" pitchFamily="18" charset="0"/>
              </a:rPr>
              <a:t>  </a:t>
            </a:r>
            <a:r>
              <a:rPr lang="el-GR" sz="1600" dirty="0" smtClean="0"/>
              <a:t>«</a:t>
            </a:r>
            <a:r>
              <a:rPr lang="el-GR" sz="1600" b="1" dirty="0" smtClean="0"/>
              <a:t>Εγώ</a:t>
            </a:r>
            <a:r>
              <a:rPr lang="el-GR" sz="1600" dirty="0" smtClean="0"/>
              <a:t> ποτέ δεν θα είμαι όμορφη </a:t>
            </a:r>
          </a:p>
          <a:p>
            <a:pPr algn="ctr"/>
            <a:r>
              <a:rPr lang="el-GR" sz="1600" dirty="0" smtClean="0"/>
              <a:t>σαν </a:t>
            </a:r>
            <a:r>
              <a:rPr lang="el-GR" sz="1600" b="1" dirty="0" smtClean="0"/>
              <a:t>εσένα</a:t>
            </a:r>
            <a:r>
              <a:rPr lang="el-GR" sz="1600" dirty="0" smtClean="0"/>
              <a:t>!»</a:t>
            </a:r>
            <a:br>
              <a:rPr lang="el-GR" sz="1600" dirty="0" smtClean="0"/>
            </a:br>
            <a:r>
              <a:rPr lang="el-GR" sz="1600" dirty="0" smtClean="0"/>
              <a:t/>
            </a:r>
            <a:br>
              <a:rPr lang="el-GR" sz="1600" dirty="0" smtClean="0"/>
            </a:br>
            <a:endParaRPr lang="el-GR" sz="1600" spc="300" dirty="0">
              <a:latin typeface="Times New Roman" pitchFamily="18" charset="0"/>
              <a:cs typeface="Times New Roman" pitchFamily="18" charset="0"/>
            </a:endParaRPr>
          </a:p>
        </p:txBody>
      </p:sp>
      <p:pic>
        <p:nvPicPr>
          <p:cNvPr id="6" name="Picture 2" descr="https://static01.nyt.com/images/2011/07/02/your-money/02shortcuts/02shortcuts-jumbo.jpg"/>
          <p:cNvPicPr>
            <a:picLocks noChangeAspect="1" noChangeArrowheads="1"/>
          </p:cNvPicPr>
          <p:nvPr/>
        </p:nvPicPr>
        <p:blipFill>
          <a:blip r:embed="rId3" cstate="print"/>
          <a:srcRect/>
          <a:stretch>
            <a:fillRect/>
          </a:stretch>
        </p:blipFill>
        <p:spPr bwMode="auto">
          <a:xfrm>
            <a:off x="214282" y="3143248"/>
            <a:ext cx="4453730" cy="2857520"/>
          </a:xfrm>
          <a:prstGeom prst="rect">
            <a:avLst/>
          </a:prstGeom>
          <a:noFill/>
        </p:spPr>
      </p:pic>
      <p:sp>
        <p:nvSpPr>
          <p:cNvPr id="7" name="2 - Ορθογώνιο"/>
          <p:cNvSpPr/>
          <p:nvPr/>
        </p:nvSpPr>
        <p:spPr>
          <a:xfrm>
            <a:off x="4643438" y="3071810"/>
            <a:ext cx="4500562" cy="3857091"/>
          </a:xfrm>
          <a:prstGeom prst="rect">
            <a:avLst/>
          </a:prstGeom>
        </p:spPr>
        <p:txBody>
          <a:bodyPr wrap="square">
            <a:spAutoFit/>
          </a:bodyPr>
          <a:lstStyle/>
          <a:p>
            <a:pPr algn="ctr"/>
            <a:r>
              <a:rPr lang="el-GR" sz="2000" dirty="0" smtClean="0"/>
              <a:t>Νεαρές  χορεύτριες μπαλέτου</a:t>
            </a:r>
            <a:endParaRPr lang="en-US" sz="2000" dirty="0" smtClean="0"/>
          </a:p>
          <a:p>
            <a:pPr algn="ctr"/>
            <a:r>
              <a:rPr lang="el-GR" sz="2000" dirty="0" smtClean="0"/>
              <a:t> στο </a:t>
            </a:r>
            <a:r>
              <a:rPr lang="en-US" sz="2000" dirty="0" smtClean="0"/>
              <a:t>Lincoln Center </a:t>
            </a:r>
          </a:p>
          <a:p>
            <a:pPr algn="ctr"/>
            <a:r>
              <a:rPr lang="el-GR" sz="2000" b="1" dirty="0" smtClean="0"/>
              <a:t>συγκρίνουν</a:t>
            </a:r>
            <a:r>
              <a:rPr lang="el-GR" sz="2000" dirty="0" smtClean="0"/>
              <a:t> το ύψος τους.</a:t>
            </a:r>
            <a:br>
              <a:rPr lang="el-GR" sz="2000" dirty="0" smtClean="0"/>
            </a:br>
            <a:r>
              <a:rPr lang="el-GR" sz="2000" dirty="0" smtClean="0"/>
              <a:t>Το να βλέπετε εάν είστε </a:t>
            </a:r>
          </a:p>
          <a:p>
            <a:pPr algn="ctr"/>
            <a:r>
              <a:rPr lang="el-GR" sz="2000" dirty="0" smtClean="0"/>
              <a:t>στο </a:t>
            </a:r>
            <a:r>
              <a:rPr lang="el-GR" sz="2000" dirty="0" smtClean="0">
                <a:effectLst>
                  <a:outerShdw blurRad="38100" dist="38100" dir="2700000" algn="tl">
                    <a:srgbClr val="000000">
                      <a:alpha val="43137"/>
                    </a:srgbClr>
                  </a:outerShdw>
                </a:effectLst>
              </a:rPr>
              <a:t>ίδιο επίπεδο με τους άλλους </a:t>
            </a:r>
          </a:p>
          <a:p>
            <a:pPr algn="ctr"/>
            <a:r>
              <a:rPr lang="el-GR" sz="2000" dirty="0" smtClean="0"/>
              <a:t> όσον αφορά στα </a:t>
            </a:r>
            <a:r>
              <a:rPr lang="el-GR" sz="2000" b="1" dirty="0" smtClean="0"/>
              <a:t>υλικά αγαθά και στα επιτεύγματά σας</a:t>
            </a:r>
            <a:r>
              <a:rPr lang="el-GR" sz="2000" dirty="0" smtClean="0"/>
              <a:t>, μπορεί να είναι καλός τρόπος  </a:t>
            </a:r>
            <a:r>
              <a:rPr lang="el-GR" sz="2000" b="1" dirty="0" smtClean="0"/>
              <a:t>να προκαλείτε  τον  εαυτό σας </a:t>
            </a:r>
            <a:r>
              <a:rPr lang="el-GR" sz="2000" dirty="0" smtClean="0"/>
              <a:t> για να </a:t>
            </a:r>
            <a:r>
              <a:rPr lang="el-GR" sz="2000" b="1" dirty="0" smtClean="0"/>
              <a:t>βελτιωθείτε</a:t>
            </a:r>
            <a:r>
              <a:rPr lang="el-GR" sz="2000" dirty="0" smtClean="0"/>
              <a:t>∙ μπορεί όμως </a:t>
            </a:r>
          </a:p>
          <a:p>
            <a:pPr algn="ctr"/>
            <a:r>
              <a:rPr lang="el-GR" sz="2000" dirty="0" smtClean="0"/>
              <a:t>να αποβαίνει  </a:t>
            </a:r>
            <a:r>
              <a:rPr lang="el-GR" sz="2000" b="1" dirty="0" smtClean="0"/>
              <a:t>αποκαρδιωτικό</a:t>
            </a:r>
            <a:r>
              <a:rPr lang="el-GR" sz="2000" dirty="0" smtClean="0"/>
              <a:t>.</a:t>
            </a:r>
            <a:br>
              <a:rPr lang="el-GR" sz="2000" dirty="0" smtClean="0"/>
            </a:br>
            <a:r>
              <a:rPr lang="el-GR" sz="2000" dirty="0" smtClean="0"/>
              <a:t/>
            </a:r>
            <a:br>
              <a:rPr lang="el-GR" sz="2000" dirty="0" smtClean="0"/>
            </a:br>
            <a:endParaRPr lang="el-GR" sz="20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85728"/>
            <a:ext cx="9144000" cy="6572272"/>
          </a:xfrm>
        </p:spPr>
        <p:txBody>
          <a:bodyPr>
            <a:noAutofit/>
          </a:bodyPr>
          <a:lstStyle/>
          <a:p>
            <a:pPr lvl="0"/>
            <a:r>
              <a:rPr lang="el-GR" sz="1600" dirty="0" smtClean="0"/>
              <a:t>Να θυμάστε ότι η κοινωνική σύγκριση είναι απλώς ένα εργαλείο που </a:t>
            </a:r>
            <a:r>
              <a:rPr lang="el-GR" sz="1600" i="1" dirty="0" smtClean="0"/>
              <a:t> μόνο  ε ν ί ο τ ε </a:t>
            </a:r>
            <a:r>
              <a:rPr lang="el-GR" sz="1600" dirty="0" smtClean="0"/>
              <a:t> αποβαίνει χρήσιμο. Παρατηρείστε τον εαυτό σας, έχοντας επίγνωση πως το κάνετε.</a:t>
            </a:r>
            <a:br>
              <a:rPr lang="el-GR" sz="1600" dirty="0" smtClean="0"/>
            </a:br>
            <a:endParaRPr lang="el-GR" sz="1600" dirty="0" smtClean="0"/>
          </a:p>
          <a:p>
            <a:pPr lvl="0"/>
            <a:r>
              <a:rPr lang="el-GR" sz="1600" dirty="0" smtClean="0"/>
              <a:t>Επίσης να θυμάστε ότι όλοι έχουμε </a:t>
            </a:r>
            <a:r>
              <a:rPr lang="el-GR" sz="1600" b="1" dirty="0" smtClean="0"/>
              <a:t>καθήκον</a:t>
            </a:r>
            <a:r>
              <a:rPr lang="el-GR" sz="1600" dirty="0" smtClean="0"/>
              <a:t> να </a:t>
            </a:r>
            <a:r>
              <a:rPr lang="el-GR" sz="1600" b="1" dirty="0" smtClean="0"/>
              <a:t>είμαστε ο εαυτός μας στη ζωή</a:t>
            </a:r>
            <a:r>
              <a:rPr lang="el-GR" sz="1600" dirty="0" smtClean="0"/>
              <a:t>. Η μέρα που θα σταματήσετε  να ανακαλύπτετε  διαφορές μεταξύ του εαυτού σας και των άλλων, είναι η μέρα που θα σταματήσετε  να είστε μοναδικός. </a:t>
            </a:r>
          </a:p>
          <a:p>
            <a:pPr>
              <a:buNone/>
            </a:pPr>
            <a:endParaRPr lang="el-GR" sz="1600" dirty="0" smtClean="0"/>
          </a:p>
          <a:p>
            <a:pPr lvl="0"/>
            <a:r>
              <a:rPr lang="el-GR" sz="1600" b="1" dirty="0" smtClean="0"/>
              <a:t>Περιορίστε</a:t>
            </a:r>
            <a:r>
              <a:rPr lang="el-GR" sz="1600" dirty="0" smtClean="0"/>
              <a:t> τον χρόνο που εκτίθεστε σε καταστάσεις «μαζικής καθοδήγησης της σκέψης», όπως  η παρακολούθηση τηλεόρασης ή η ανάγνωση περιοδικών ή εφημερίδων.  Δυνητικώς υφιστάμεθα  πλύση εγκεφάλου μέσω της έκθεσής  μας σε στερεότυπα.</a:t>
            </a:r>
            <a:br>
              <a:rPr lang="el-GR" sz="1600" dirty="0" smtClean="0"/>
            </a:br>
            <a:endParaRPr lang="el-GR" sz="1600" dirty="0" smtClean="0"/>
          </a:p>
          <a:p>
            <a:pPr lvl="0"/>
            <a:r>
              <a:rPr lang="el-GR" sz="1600" dirty="0" smtClean="0"/>
              <a:t>Ελέγξτε την τελειομανία σας. Οι υψηλοί στόχοι είναι εξαιρετικοί αλλά μπορεί να έχετε κατασκευάσει  μέσα σας ένα «φάντασμα»  τελειότητας που σας καταδιώκει σε κάθε σας δραστηριότητα.  Η συνεχής σύγκριση του εαυτού σας με αυτή την τέλεια εσωτερική δομή μπορεί να σας αφήνει πάντοτε να υπολείπεσθε.  Δόξα τω Θεώ, είστε άνθρωπος, όχι Θεός.</a:t>
            </a:r>
            <a:br>
              <a:rPr lang="el-GR" sz="1600" dirty="0" smtClean="0"/>
            </a:br>
            <a:endParaRPr lang="el-GR" sz="1600" dirty="0" smtClean="0"/>
          </a:p>
          <a:p>
            <a:pPr lvl="0"/>
            <a:r>
              <a:rPr lang="el-GR" sz="1600" dirty="0" smtClean="0"/>
              <a:t>Να διακρίνετε μεταξύ των </a:t>
            </a:r>
            <a:r>
              <a:rPr lang="el-GR" sz="1600" b="1" dirty="0" smtClean="0"/>
              <a:t>μετρήσιμων </a:t>
            </a:r>
            <a:r>
              <a:rPr lang="el-GR" sz="1600" dirty="0" smtClean="0"/>
              <a:t>χαρακτηριστικών, όπως ύψος, περιουσία, βάρος κλπ.  και των </a:t>
            </a:r>
            <a:r>
              <a:rPr lang="el-GR" sz="1600" b="1" dirty="0" smtClean="0"/>
              <a:t>ποιοτικών, λιγότερο μετρήσιμων</a:t>
            </a:r>
            <a:r>
              <a:rPr lang="el-GR" sz="1600" dirty="0" smtClean="0"/>
              <a:t>, όπως γοητεία, χιούμορ, ακόμη και ομορφιά.</a:t>
            </a:r>
            <a:br>
              <a:rPr lang="el-GR" sz="1600" dirty="0" smtClean="0"/>
            </a:br>
            <a:endParaRPr lang="el-GR" sz="1600" dirty="0" smtClean="0"/>
          </a:p>
          <a:p>
            <a:pPr lvl="0"/>
            <a:r>
              <a:rPr lang="el-GR" sz="1600" dirty="0" smtClean="0"/>
              <a:t>Να ορίσετε  χρονικά διαστήματα μέσα στην ημέρα σας που </a:t>
            </a:r>
            <a:r>
              <a:rPr lang="el-GR" sz="1600" b="1" dirty="0" smtClean="0"/>
              <a:t>ηρεμείτε</a:t>
            </a:r>
            <a:r>
              <a:rPr lang="el-GR" sz="1600" dirty="0" smtClean="0"/>
              <a:t> και βρίσκετε ευκολότερο να είστε ο εαυτός σας. Θυμηθείτε αυτή την αίσθηση  και κάντε πρόβες ώστε να αποκτάτε αυτή την αίσθηση  συχνότερα. Φανταστείτε,  έντονα και επανειλημμένα,  ότι είστε </a:t>
            </a:r>
            <a:r>
              <a:rPr lang="el-GR" sz="1600" b="1" dirty="0" smtClean="0"/>
              <a:t>ε λ ε ύ θ ε ρ ο ι</a:t>
            </a:r>
            <a:r>
              <a:rPr lang="el-GR" sz="1600" dirty="0" smtClean="0"/>
              <a:t> για περισσότερο χρόνο.</a:t>
            </a:r>
            <a:br>
              <a:rPr lang="el-GR" sz="1600" dirty="0" smtClean="0"/>
            </a:br>
            <a:endParaRPr lang="el-GR" sz="1600" dirty="0" smtClean="0"/>
          </a:p>
          <a:p>
            <a:r>
              <a:rPr lang="el-GR" sz="1600" dirty="0" smtClean="0"/>
              <a:t>Τέλος, να θυμάστε, ότι χρωστάτε στον κόσμο να είστε </a:t>
            </a:r>
            <a:r>
              <a:rPr lang="el-GR" sz="1600" b="1" dirty="0" smtClean="0"/>
              <a:t>ο προσωπικός  σας εαυτός</a:t>
            </a:r>
            <a:r>
              <a:rPr lang="el-GR" sz="1600" dirty="0" smtClean="0"/>
              <a:t>.</a:t>
            </a:r>
            <a:r>
              <a:rPr lang="en-US" sz="1600" dirty="0" smtClean="0"/>
              <a:t> </a:t>
            </a:r>
            <a:r>
              <a:rPr lang="el-GR" sz="1600" dirty="0" smtClean="0"/>
              <a:t>Είναι απώλεια χρόνου και ενέργειας να προσπαθείτε να βιώσετε </a:t>
            </a:r>
            <a:r>
              <a:rPr lang="el-GR" sz="1600" dirty="0" err="1" smtClean="0"/>
              <a:t>ό,τι</a:t>
            </a:r>
            <a:r>
              <a:rPr lang="el-GR" sz="1600" dirty="0" smtClean="0"/>
              <a:t> ουσιαστικά είναι η ζωή κάποιου άλλου.</a:t>
            </a:r>
            <a:br>
              <a:rPr lang="el-GR" sz="1600" dirty="0" smtClean="0"/>
            </a:br>
            <a:endParaRPr lang="el-GR" sz="1600" dirty="0"/>
          </a:p>
        </p:txBody>
      </p:sp>
    </p:spTree>
    <p:extLst>
      <p:ext uri="{BB962C8B-B14F-4D97-AF65-F5344CB8AC3E}">
        <p14:creationId xmlns:p14="http://schemas.microsoft.com/office/powerpoint/2010/main" val="103151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5357818" cy="7540526"/>
          </a:xfrm>
          <a:prstGeom prst="rect">
            <a:avLst/>
          </a:prstGeom>
        </p:spPr>
        <p:txBody>
          <a:bodyPr wrap="square">
            <a:spAutoFit/>
          </a:bodyPr>
          <a:lstStyle/>
          <a:p>
            <a:pPr algn="just"/>
            <a:r>
              <a:rPr lang="el-GR" sz="2000" dirty="0" smtClean="0"/>
              <a:t>Ο </a:t>
            </a:r>
            <a:r>
              <a:rPr lang="el-GR" sz="2000" b="1" dirty="0" smtClean="0"/>
              <a:t>υπαρξισμός</a:t>
            </a:r>
            <a:r>
              <a:rPr lang="el-GR" sz="2000" dirty="0" smtClean="0"/>
              <a:t> αποτελεί το έργο συγκεκριμένων Ευρωπαίων φιλοσόφων του όψιμου 19ου και του 20ου αιώνα, οι οποίοι, παρά τις ουσιαστικές δογματικές διαφορές τους, συμμερίζονταν την πεποίθηση ότι η </a:t>
            </a:r>
            <a:r>
              <a:rPr lang="el-GR" sz="2000" dirty="0" smtClean="0">
                <a:effectLst>
                  <a:outerShdw blurRad="38100" dist="38100" dir="2700000" algn="tl">
                    <a:srgbClr val="000000">
                      <a:alpha val="43137"/>
                    </a:srgbClr>
                  </a:outerShdw>
                </a:effectLst>
              </a:rPr>
              <a:t>φιλοσοφική σκέψη αρχίζει </a:t>
            </a:r>
            <a:r>
              <a:rPr lang="el-GR" sz="2000" dirty="0" smtClean="0"/>
              <a:t>με το </a:t>
            </a:r>
            <a:r>
              <a:rPr lang="el-GR" sz="2000" dirty="0" smtClean="0">
                <a:effectLst>
                  <a:outerShdw blurRad="38100" dist="38100" dir="2700000" algn="tl">
                    <a:srgbClr val="000000">
                      <a:alpha val="43137"/>
                    </a:srgbClr>
                  </a:outerShdw>
                </a:effectLst>
              </a:rPr>
              <a:t>ανθρώπινο υποκείμενο</a:t>
            </a:r>
            <a:r>
              <a:rPr lang="el-GR" sz="2000" dirty="0" smtClean="0"/>
              <a:t>, όχι απλώς το σκεπτόμενο υποκείμενο, αλλά το </a:t>
            </a:r>
            <a:r>
              <a:rPr lang="el-GR" sz="2000" dirty="0" smtClean="0">
                <a:effectLst>
                  <a:outerShdw blurRad="38100" dist="38100" dir="2700000" algn="tl">
                    <a:srgbClr val="000000">
                      <a:alpha val="43137"/>
                    </a:srgbClr>
                  </a:outerShdw>
                </a:effectLst>
              </a:rPr>
              <a:t>ανθρώπινο άτομο που </a:t>
            </a:r>
            <a:r>
              <a:rPr lang="el-GR" sz="2000" dirty="0" smtClean="0">
                <a:solidFill>
                  <a:srgbClr val="FF0000"/>
                </a:solidFill>
                <a:effectLst>
                  <a:outerShdw blurRad="38100" dist="38100" dir="2700000" algn="tl">
                    <a:srgbClr val="000000">
                      <a:alpha val="43137"/>
                    </a:srgbClr>
                  </a:outerShdw>
                </a:effectLst>
              </a:rPr>
              <a:t>ενεργεί, αισθάνεται και  βιώνει.</a:t>
            </a:r>
            <a:r>
              <a:rPr lang="el-GR" sz="2000" dirty="0" smtClean="0">
                <a:solidFill>
                  <a:srgbClr val="FF0000"/>
                </a:solidFill>
              </a:rPr>
              <a:t> </a:t>
            </a:r>
            <a:r>
              <a:rPr lang="el-GR" sz="2000" dirty="0" smtClean="0"/>
              <a:t>Ταυτόχρονα, ενώ η</a:t>
            </a:r>
            <a:r>
              <a:rPr lang="el-GR" sz="2000" b="1" dirty="0" smtClean="0"/>
              <a:t> ελευθερία </a:t>
            </a:r>
            <a:r>
              <a:rPr lang="el-GR" sz="2000" dirty="0" smtClean="0"/>
              <a:t>αναγνωρίζεται συνήθως ως </a:t>
            </a:r>
            <a:r>
              <a:rPr lang="el-GR" sz="2000" b="1" dirty="0" smtClean="0"/>
              <a:t>εξέχουσα αξία</a:t>
            </a:r>
            <a:r>
              <a:rPr lang="el-GR" sz="2000" dirty="0" smtClean="0"/>
              <a:t> της υπαρξιστικής σκέψης,η </a:t>
            </a:r>
            <a:r>
              <a:rPr lang="el-GR" sz="2000" b="1" dirty="0" smtClean="0"/>
              <a:t>αρχική </a:t>
            </a:r>
            <a:r>
              <a:rPr lang="el-GR" sz="2000" dirty="0" smtClean="0"/>
              <a:t>της </a:t>
            </a:r>
            <a:r>
              <a:rPr lang="el-GR" sz="2000" b="1" dirty="0" smtClean="0"/>
              <a:t>α ρ ε τ ή</a:t>
            </a:r>
            <a:r>
              <a:rPr lang="el-GR" sz="2000" dirty="0" smtClean="0"/>
              <a:t> είναι η </a:t>
            </a:r>
            <a:r>
              <a:rPr lang="el-GR" sz="2000" b="1" u="sng" spc="300" dirty="0" smtClean="0"/>
              <a:t>α υ θ ε ν τ ι κ ό τ η τ α</a:t>
            </a:r>
            <a:r>
              <a:rPr lang="el-GR" sz="2000" b="1" spc="300" dirty="0" smtClean="0"/>
              <a:t>.</a:t>
            </a:r>
            <a:r>
              <a:rPr lang="el-GR" sz="2000" spc="300" dirty="0" smtClean="0"/>
              <a:t> </a:t>
            </a:r>
            <a:r>
              <a:rPr lang="el-GR" sz="2000" dirty="0" smtClean="0"/>
              <a:t>Πολλοί υπαρξιστές έχουν θεωρήσει τις παραδοσιακές ή συστηματικές φιλοσοφίες, όσον αφορά τόσο στο ύφος όσο και στο περιεχόμενό τους, ως ιδιαιτέρως ασαφείς και δυσπρόσιτες από πλευράς χειροπιαστής  ανθρώπινης  πείρας.</a:t>
            </a:r>
            <a:br>
              <a:rPr lang="el-GR" sz="2000" dirty="0" smtClean="0"/>
            </a:br>
            <a:r>
              <a:rPr lang="el-GR" sz="2000" dirty="0" smtClean="0"/>
              <a:t>Γενικά,  ο </a:t>
            </a:r>
            <a:r>
              <a:rPr lang="en-US" sz="2000" b="1" dirty="0" smtClean="0"/>
              <a:t>Kierkegaard</a:t>
            </a:r>
            <a:r>
              <a:rPr lang="el-GR" sz="2000" dirty="0" smtClean="0"/>
              <a:t> θεωρείται ως ο πρώτος υπαρξιστής φιλόσοφος. Πρότεινε ότι το </a:t>
            </a:r>
            <a:r>
              <a:rPr lang="el-GR" sz="2000" b="1" dirty="0" smtClean="0"/>
              <a:t>κάθε άτομο</a:t>
            </a:r>
            <a:r>
              <a:rPr lang="el-GR" sz="2000" dirty="0" smtClean="0"/>
              <a:t> – ούτε η κοινωνία  ούτε η θρησκεία – είναι </a:t>
            </a:r>
            <a:r>
              <a:rPr lang="el-GR" sz="2000" b="1" dirty="0" smtClean="0"/>
              <a:t>αποκλειστικά υπεύθυνο για να δίνει νόημα στη ζωή του και να τη βιώνει με πάθος και ειλικρίνεια ή, αλλιώς, </a:t>
            </a:r>
            <a:r>
              <a:rPr lang="el-GR" sz="2000" b="1" spc="300" dirty="0" smtClean="0"/>
              <a:t>«αυθεντικά».</a:t>
            </a:r>
            <a:r>
              <a:rPr lang="el-GR" sz="2000" dirty="0" smtClean="0"/>
              <a:t/>
            </a:r>
            <a:br>
              <a:rPr lang="el-GR" sz="2000" dirty="0" smtClean="0"/>
            </a:br>
            <a:endParaRPr lang="el-GR" sz="2000" dirty="0" smtClean="0"/>
          </a:p>
          <a:p>
            <a:pPr algn="just"/>
            <a:endParaRPr lang="en-US" sz="2400" b="1" dirty="0">
              <a:latin typeface="Times New Roman" pitchFamily="18" charset="0"/>
              <a:cs typeface="Times New Roman" pitchFamily="18" charset="0"/>
            </a:endParaRPr>
          </a:p>
        </p:txBody>
      </p:sp>
      <p:pic>
        <p:nvPicPr>
          <p:cNvPr id="17410" name="Picture 2" descr="C:\Users\αγαπουλακι\Desktop\individualized-altimetry-of-stripes-1930.jpg"/>
          <p:cNvPicPr>
            <a:picLocks noChangeAspect="1" noChangeArrowheads="1"/>
          </p:cNvPicPr>
          <p:nvPr/>
        </p:nvPicPr>
        <p:blipFill>
          <a:blip r:embed="rId2" cstate="print"/>
          <a:srcRect/>
          <a:stretch>
            <a:fillRect/>
          </a:stretch>
        </p:blipFill>
        <p:spPr bwMode="auto">
          <a:xfrm>
            <a:off x="5429256" y="857232"/>
            <a:ext cx="3409950" cy="4524375"/>
          </a:xfrm>
          <a:prstGeom prst="rect">
            <a:avLst/>
          </a:prstGeom>
          <a:noFill/>
        </p:spPr>
      </p:pic>
      <p:sp>
        <p:nvSpPr>
          <p:cNvPr id="4" name="Rectangle 3"/>
          <p:cNvSpPr/>
          <p:nvPr/>
        </p:nvSpPr>
        <p:spPr>
          <a:xfrm>
            <a:off x="5357818" y="5286388"/>
            <a:ext cx="3571900" cy="1200329"/>
          </a:xfrm>
          <a:prstGeom prst="rect">
            <a:avLst/>
          </a:prstGeom>
        </p:spPr>
        <p:txBody>
          <a:bodyPr wrap="square">
            <a:spAutoFit/>
          </a:bodyPr>
          <a:lstStyle/>
          <a:p>
            <a:pPr algn="ctr"/>
            <a:r>
              <a:rPr lang="en-GB" dirty="0" smtClean="0">
                <a:latin typeface="+mj-lt"/>
                <a:cs typeface="Times New Roman" pitchFamily="18" charset="0"/>
              </a:rPr>
              <a:t>P Klee : </a:t>
            </a:r>
          </a:p>
          <a:p>
            <a:pPr algn="ctr"/>
            <a:r>
              <a:rPr lang="el-GR" dirty="0" smtClean="0"/>
              <a:t>Εξατομικευμένη υψομετρική θέση τριπλετών</a:t>
            </a:r>
            <a:r>
              <a:rPr lang="en-GB" dirty="0" smtClean="0">
                <a:latin typeface="+mj-lt"/>
                <a:cs typeface="Times New Roman" pitchFamily="18" charset="0"/>
              </a:rPr>
              <a:t>,</a:t>
            </a:r>
          </a:p>
          <a:p>
            <a:pPr algn="ctr"/>
            <a:r>
              <a:rPr lang="en-GB" dirty="0" smtClean="0">
                <a:latin typeface="+mj-lt"/>
                <a:cs typeface="Times New Roman" pitchFamily="18" charset="0"/>
              </a:rPr>
              <a:t>1930</a:t>
            </a:r>
            <a:endParaRPr lang="el-GR" dirty="0">
              <a:latin typeface="+mj-l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xEl>
                                              <p:pRg st="0" end="0"/>
                                            </p:txEl>
                                          </p:spTgt>
                                        </p:tgtEl>
                                      </p:cBhvr>
                                    </p:animEffect>
                                    <p:set>
                                      <p:cBhvr>
                                        <p:cTn id="7" dur="1" fill="hold">
                                          <p:stCondLst>
                                            <p:cond delay="499"/>
                                          </p:stCondLst>
                                        </p:cTn>
                                        <p:tgtEl>
                                          <p:spTgt spid="2">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fade">
                                      <p:cBhvr>
                                        <p:cTn id="12" dur="500"/>
                                        <p:tgtEl>
                                          <p:spTgt spid="174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00108"/>
          </a:xfrm>
        </p:spPr>
        <p:txBody>
          <a:bodyPr>
            <a:normAutofit fontScale="90000"/>
          </a:bodyPr>
          <a:lstStyle/>
          <a:p>
            <a:r>
              <a:rPr lang="el-GR" sz="3200" dirty="0" smtClean="0"/>
              <a:t>Η  </a:t>
            </a:r>
            <a:r>
              <a:rPr lang="el-GR" sz="3200" b="1" spc="300" dirty="0" smtClean="0"/>
              <a:t>αυθεντικότητα</a:t>
            </a:r>
            <a:r>
              <a:rPr lang="el-GR" sz="3200" dirty="0" smtClean="0"/>
              <a:t> ως κύριο θέμα του υπαρξισμού</a:t>
            </a:r>
            <a:br>
              <a:rPr lang="el-GR" sz="3200" dirty="0" smtClean="0"/>
            </a:br>
            <a:endParaRPr lang="el-GR" sz="3200" dirty="0">
              <a:latin typeface="Times New Roman" pitchFamily="18" charset="0"/>
              <a:cs typeface="Times New Roman" pitchFamily="18" charset="0"/>
            </a:endParaRPr>
          </a:p>
        </p:txBody>
      </p:sp>
      <p:sp>
        <p:nvSpPr>
          <p:cNvPr id="3" name="Rectangle 2"/>
          <p:cNvSpPr/>
          <p:nvPr/>
        </p:nvSpPr>
        <p:spPr>
          <a:xfrm>
            <a:off x="0" y="428604"/>
            <a:ext cx="9144000" cy="3416320"/>
          </a:xfrm>
          <a:prstGeom prst="rect">
            <a:avLst/>
          </a:prstGeom>
        </p:spPr>
        <p:txBody>
          <a:bodyPr wrap="square">
            <a:spAutoFit/>
          </a:bodyPr>
          <a:lstStyle/>
          <a:p>
            <a:pPr algn="just" fontAlgn="base"/>
            <a:r>
              <a:rPr lang="en-US" dirty="0" smtClean="0"/>
              <a:t> </a:t>
            </a:r>
            <a:r>
              <a:rPr lang="el-GR" sz="2400" dirty="0" smtClean="0"/>
              <a:t>Η έννοια της </a:t>
            </a:r>
            <a:r>
              <a:rPr lang="el-GR" sz="2400" b="1" dirty="0" smtClean="0"/>
              <a:t>αυθεντικότητας</a:t>
            </a:r>
            <a:r>
              <a:rPr lang="el-GR" sz="2400" dirty="0" smtClean="0"/>
              <a:t> συνιστά την ερμηνεία του υπαρξισμού στην ελληνική έννοια του </a:t>
            </a:r>
            <a:r>
              <a:rPr lang="el-GR" sz="2400" b="1" dirty="0" smtClean="0"/>
              <a:t>«ευ ζειν»</a:t>
            </a:r>
            <a:r>
              <a:rPr lang="el-GR" sz="2400" dirty="0" smtClean="0"/>
              <a:t>. Το </a:t>
            </a:r>
            <a:r>
              <a:rPr lang="el-GR" sz="2400" b="1" u="sng" dirty="0" smtClean="0"/>
              <a:t>αυθεντικό ον</a:t>
            </a:r>
            <a:r>
              <a:rPr lang="el-GR" sz="2400" dirty="0" smtClean="0"/>
              <a:t> δεν αναγνωρίζει τη </a:t>
            </a:r>
            <a:r>
              <a:rPr lang="el-GR" sz="2400" b="1" dirty="0" smtClean="0"/>
              <a:t>φύση της ύπαρξής</a:t>
            </a:r>
            <a:r>
              <a:rPr lang="el-GR" sz="2400" dirty="0" smtClean="0"/>
              <a:t> του ως ένα διανοητικό γεγονός αποδεσμευμένο από τη ζωή, αλλά απλώς </a:t>
            </a:r>
            <a:r>
              <a:rPr lang="el-GR" sz="2400" b="1" u="sng" dirty="0" smtClean="0"/>
              <a:t>ζει σε συμφωνία με αυτή τη φύση του</a:t>
            </a:r>
            <a:r>
              <a:rPr lang="el-GR" sz="2400" dirty="0" smtClean="0"/>
              <a:t>. Για πολλούς υπαρξιστές, οι συνθήκες του σύγχρονου κόσμου καθιστούν την αυθεντικότητα εξαιρετικά  δυσεύρετη. Κατά τον 19</a:t>
            </a:r>
            <a:r>
              <a:rPr lang="el-GR" sz="2400" baseline="30000" dirty="0" smtClean="0"/>
              <a:t>ο</a:t>
            </a:r>
            <a:r>
              <a:rPr lang="el-GR" sz="2400" dirty="0" smtClean="0"/>
              <a:t> και 20</a:t>
            </a:r>
            <a:r>
              <a:rPr lang="el-GR" sz="2400" baseline="30000" dirty="0" smtClean="0"/>
              <a:t>ο</a:t>
            </a:r>
            <a:r>
              <a:rPr lang="el-GR" sz="2400" dirty="0" smtClean="0"/>
              <a:t> αιώνα εμφανίστηκε ένα σύνολο από ιδεολογίες μαζικής πολιτικής, που θα μπορούσαν να θεωρηθούν ότι δημιούργησαν ένα ιδιαιτέρως  </a:t>
            </a:r>
            <a:r>
              <a:rPr lang="el-GR" sz="2400" i="1" dirty="0" smtClean="0"/>
              <a:t>αρνητικό</a:t>
            </a:r>
            <a:r>
              <a:rPr lang="el-GR" sz="2400" dirty="0" smtClean="0"/>
              <a:t>  περιβάλλον για την αυθεντική και ελεύθερη ύπαρξη.</a:t>
            </a:r>
          </a:p>
        </p:txBody>
      </p:sp>
      <p:pic>
        <p:nvPicPr>
          <p:cNvPr id="15362" name="Picture 2" descr="C:\Users\αγαπουλακι\Desktop\struggle-for-emancipation-1961.jpg"/>
          <p:cNvPicPr>
            <a:picLocks noChangeAspect="1" noChangeArrowheads="1"/>
          </p:cNvPicPr>
          <p:nvPr/>
        </p:nvPicPr>
        <p:blipFill>
          <a:blip r:embed="rId2" cstate="print"/>
          <a:srcRect/>
          <a:stretch>
            <a:fillRect/>
          </a:stretch>
        </p:blipFill>
        <p:spPr bwMode="auto">
          <a:xfrm>
            <a:off x="1428728" y="3929066"/>
            <a:ext cx="3786214" cy="2702951"/>
          </a:xfrm>
          <a:prstGeom prst="rect">
            <a:avLst/>
          </a:prstGeom>
          <a:noFill/>
        </p:spPr>
      </p:pic>
      <p:sp>
        <p:nvSpPr>
          <p:cNvPr id="5" name="Rectangle 4"/>
          <p:cNvSpPr/>
          <p:nvPr/>
        </p:nvSpPr>
        <p:spPr>
          <a:xfrm>
            <a:off x="5286380" y="6000768"/>
            <a:ext cx="3286148" cy="646331"/>
          </a:xfrm>
          <a:prstGeom prst="rect">
            <a:avLst/>
          </a:prstGeom>
        </p:spPr>
        <p:txBody>
          <a:bodyPr wrap="square">
            <a:spAutoFit/>
          </a:bodyPr>
          <a:lstStyle/>
          <a:p>
            <a:r>
              <a:rPr lang="en-GB" dirty="0" smtClean="0">
                <a:latin typeface="+mj-lt"/>
                <a:cs typeface="Times New Roman" pitchFamily="18" charset="0"/>
              </a:rPr>
              <a:t>David Alfaro Siqueiros : </a:t>
            </a:r>
          </a:p>
          <a:p>
            <a:r>
              <a:rPr lang="el-GR" dirty="0" smtClean="0">
                <a:latin typeface="+mj-lt"/>
              </a:rPr>
              <a:t>Αγώνας για χειραφέτηση</a:t>
            </a:r>
            <a:r>
              <a:rPr lang="en-GB" dirty="0" smtClean="0">
                <a:latin typeface="+mj-lt"/>
                <a:cs typeface="Times New Roman" pitchFamily="18" charset="0"/>
              </a:rPr>
              <a:t>, 1961 </a:t>
            </a:r>
            <a:endParaRPr lang="el-GR" dirty="0">
              <a:latin typeface="+mj-l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500"/>
                                        <p:tgtEl>
                                          <p:spTgt spid="153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28604"/>
          </a:xfrm>
        </p:spPr>
        <p:txBody>
          <a:bodyPr>
            <a:noAutofit/>
          </a:bodyPr>
          <a:lstStyle/>
          <a:p>
            <a:r>
              <a:rPr lang="el-GR" sz="2400" dirty="0" smtClean="0"/>
              <a:t>Προκαταρκτικά σχόλια</a:t>
            </a:r>
            <a:endParaRPr lang="el-GR" sz="2400" dirty="0"/>
          </a:p>
        </p:txBody>
      </p:sp>
      <p:sp>
        <p:nvSpPr>
          <p:cNvPr id="3" name="Content Placeholder 2"/>
          <p:cNvSpPr>
            <a:spLocks noGrp="1"/>
          </p:cNvSpPr>
          <p:nvPr>
            <p:ph idx="1"/>
          </p:nvPr>
        </p:nvSpPr>
        <p:spPr>
          <a:xfrm>
            <a:off x="0" y="428604"/>
            <a:ext cx="9144000" cy="6143668"/>
          </a:xfrm>
        </p:spPr>
        <p:txBody>
          <a:bodyPr>
            <a:noAutofit/>
          </a:bodyPr>
          <a:lstStyle/>
          <a:p>
            <a:pPr algn="just"/>
            <a:r>
              <a:rPr lang="el-GR" sz="1200" dirty="0" smtClean="0"/>
              <a:t>Η παρούσα εναρκτήρια παράδοση του μαθήματος «Παθολογική Ανατομική Ι» βασίζεται σε </a:t>
            </a:r>
            <a:r>
              <a:rPr lang="el-GR" sz="1200" dirty="0" smtClean="0">
                <a:effectLst>
                  <a:outerShdw blurRad="38100" dist="38100" dir="2700000" algn="tl">
                    <a:srgbClr val="000000">
                      <a:alpha val="43137"/>
                    </a:srgbClr>
                  </a:outerShdw>
                </a:effectLst>
              </a:rPr>
              <a:t>τρεις</a:t>
            </a:r>
            <a:r>
              <a:rPr lang="el-GR" sz="1200" dirty="0" smtClean="0"/>
              <a:t> ξενόγλωσσες διαλέξεις μου σχετικά με τη δυνητική σχέση της Παθολογικής Ανατομικής με τη φιλοσοφία, την τέχνη και την εκπαίδευση, που δόθηκαν, κατόπιν πρόσκλησης,  στο πλαίσιο των εργασιών των Πανευρωπαϊκών Συνεδρίων Παθολογικής Ανατομικής στο Άμστερνταμ το 2017</a:t>
            </a:r>
            <a:r>
              <a:rPr lang="en-US" sz="1200" dirty="0" smtClean="0"/>
              <a:t>,</a:t>
            </a:r>
            <a:r>
              <a:rPr lang="el-GR" sz="1200" dirty="0" smtClean="0"/>
              <a:t> στην Κολωνία το 2016 και στο Βελιγράδι το 2015, αντίστοιχα. Οι αναγγελίες των τριών διαλέξεων, με δυνατότητα πρόσβασης στις αντίστοιχες διαφάνειες </a:t>
            </a:r>
            <a:r>
              <a:rPr lang="en-US" sz="1200" dirty="0" err="1" smtClean="0"/>
              <a:t>ppt</a:t>
            </a:r>
            <a:r>
              <a:rPr lang="en-US" sz="1200" dirty="0" smtClean="0"/>
              <a:t>,</a:t>
            </a:r>
            <a:r>
              <a:rPr lang="el-GR" sz="1200" dirty="0" smtClean="0"/>
              <a:t> αναρτήθηκαν ηλεκτρονικά στο δημοφιλέστερο μέσο κοινωνικής δικτύωσης. Συνολικά, </a:t>
            </a:r>
            <a:r>
              <a:rPr lang="en-US" sz="1200" dirty="0" smtClean="0"/>
              <a:t>5.561</a:t>
            </a:r>
            <a:r>
              <a:rPr lang="el-GR" sz="1200" dirty="0" smtClean="0"/>
              <a:t> χρήστες του δήλωσαν ότι τους άρεσαν οι τρεις αναγγελίες, αλλά μόλις 47 από αυτούς ( ποσοστό 0,84 % </a:t>
            </a:r>
            <a:r>
              <a:rPr lang="el-GR" sz="1200" dirty="0" smtClean="0">
                <a:solidFill>
                  <a:srgbClr val="FF0000"/>
                </a:solidFill>
              </a:rPr>
              <a:t>!</a:t>
            </a:r>
            <a:r>
              <a:rPr lang="el-GR" sz="1200" dirty="0" smtClean="0"/>
              <a:t> ) φαίνεται να ασχολήθηκαν με το να «ανοίξουν» τα αντίστοιχα αρχεία διαφανειών για να δουν περί τίνος πρόκειται… Ο καταιγισμός των ερεθισμάτων που προσλαμβάνουμε καθημερινά είναι αναπόφευκτα ισοπεδωτικός και ενάντιος σε οποιαδήποτε </a:t>
            </a:r>
            <a:r>
              <a:rPr lang="el-GR" sz="1200" dirty="0" smtClean="0">
                <a:effectLst>
                  <a:outerShdw blurRad="38100" dist="38100" dir="2700000" algn="tl">
                    <a:srgbClr val="000000">
                      <a:alpha val="43137"/>
                    </a:srgbClr>
                  </a:outerShdw>
                </a:effectLst>
              </a:rPr>
              <a:t>σε βάθος ενασχόληση με κάποιο θέμα</a:t>
            </a:r>
            <a:r>
              <a:rPr lang="el-GR" sz="1200" dirty="0" smtClean="0"/>
              <a:t>.  Απύθμενη  μοιάζει, πλέον, η… ρηχότητα της «σκέψης».</a:t>
            </a:r>
          </a:p>
          <a:p>
            <a:pPr algn="just"/>
            <a:endParaRPr lang="el-GR" sz="1200" dirty="0" smtClean="0"/>
          </a:p>
          <a:p>
            <a:pPr algn="just"/>
            <a:r>
              <a:rPr lang="el-GR" sz="1200" dirty="0" smtClean="0"/>
              <a:t>Οι τρεις εν λόγω ξενόγλωσσες παρουσιάσεις </a:t>
            </a:r>
            <a:r>
              <a:rPr lang="en-US" sz="1200" dirty="0" err="1" smtClean="0"/>
              <a:t>ppt</a:t>
            </a:r>
            <a:r>
              <a:rPr lang="el-GR" sz="1200" dirty="0" smtClean="0"/>
              <a:t>  και η παρούσα, μεταφρασμένη παρουσίαση </a:t>
            </a:r>
            <a:r>
              <a:rPr lang="en-US" sz="1200" dirty="0" err="1" smtClean="0"/>
              <a:t>ppt</a:t>
            </a:r>
            <a:r>
              <a:rPr lang="en-US" sz="1200" dirty="0" smtClean="0"/>
              <a:t> </a:t>
            </a:r>
            <a:r>
              <a:rPr lang="el-GR" sz="1200" dirty="0" smtClean="0"/>
              <a:t>- όλες, συχνά παραφορτωμένες </a:t>
            </a:r>
            <a:r>
              <a:rPr lang="el-GR" sz="1200" dirty="0"/>
              <a:t>μ</a:t>
            </a:r>
            <a:r>
              <a:rPr lang="el-GR" sz="1200" dirty="0" smtClean="0"/>
              <a:t>ε κείμενο, ομολογώ, - διαμορφώθηκαν μετά από προσωπική, επίπονη εργασία και φροντίδα αρκετών μηνών∙ πλην όμως, εμφανίζουν όλες το εξής βασικό και μάλλον αναπόφευκτο </a:t>
            </a:r>
            <a:r>
              <a:rPr lang="el-GR" sz="1200" dirty="0" smtClean="0">
                <a:effectLst>
                  <a:outerShdw blurRad="38100" dist="38100" dir="2700000" algn="tl">
                    <a:srgbClr val="000000">
                      <a:alpha val="43137"/>
                    </a:srgbClr>
                  </a:outerShdw>
                </a:effectLst>
              </a:rPr>
              <a:t>μειονέκτημα</a:t>
            </a:r>
            <a:r>
              <a:rPr lang="en-US" sz="1200" dirty="0" smtClean="0"/>
              <a:t>: </a:t>
            </a:r>
            <a:r>
              <a:rPr lang="el-GR" sz="1200" dirty="0" smtClean="0"/>
              <a:t>κάνουν χρήση </a:t>
            </a:r>
            <a:r>
              <a:rPr lang="el-GR" sz="1200" i="1" dirty="0" smtClean="0"/>
              <a:t>λέξεων</a:t>
            </a:r>
            <a:r>
              <a:rPr lang="el-GR" sz="1200" dirty="0" smtClean="0"/>
              <a:t> για να προσεγγίσουν και να περιγράψουν </a:t>
            </a:r>
            <a:r>
              <a:rPr lang="el-GR" sz="1200" dirty="0" smtClean="0">
                <a:effectLst>
                  <a:outerShdw blurRad="38100" dist="38100" dir="2700000" algn="tl">
                    <a:srgbClr val="000000">
                      <a:alpha val="43137"/>
                    </a:srgbClr>
                  </a:outerShdw>
                </a:effectLst>
              </a:rPr>
              <a:t>διεργασίες    </a:t>
            </a:r>
            <a:r>
              <a:rPr lang="el-GR" sz="1200" dirty="0" smtClean="0"/>
              <a:t>(  φιλοσοφικός στοχασμός, καλλιτεχνική συγκίνηση  και εκπαιδευτική λειτουργία )  </a:t>
            </a:r>
            <a:r>
              <a:rPr lang="el-GR" sz="1200" dirty="0" smtClean="0">
                <a:effectLst>
                  <a:outerShdw blurRad="38100" dist="38100" dir="2700000" algn="tl">
                    <a:srgbClr val="000000">
                      <a:alpha val="43137"/>
                    </a:srgbClr>
                  </a:outerShdw>
                </a:effectLst>
              </a:rPr>
              <a:t>κατεξοχήν</a:t>
            </a:r>
            <a:r>
              <a:rPr lang="el-GR" sz="1200" dirty="0" smtClean="0"/>
              <a:t>  </a:t>
            </a:r>
            <a:r>
              <a:rPr lang="el-GR" sz="1200" b="1" spc="600" dirty="0" smtClean="0">
                <a:solidFill>
                  <a:srgbClr val="FF0000"/>
                </a:solidFill>
                <a:effectLst>
                  <a:outerShdw blurRad="38100" dist="38100" dir="2700000" algn="tl">
                    <a:srgbClr val="000000">
                      <a:alpha val="43137"/>
                    </a:srgbClr>
                  </a:outerShdw>
                </a:effectLst>
              </a:rPr>
              <a:t>βιωματικές</a:t>
            </a:r>
            <a:r>
              <a:rPr lang="el-GR" sz="1200" dirty="0" smtClean="0"/>
              <a:t>.  Μακάρι, πέρα από τις «σοφές ρήσεις και σύγχρονες κοινοτοπίες», που συνέθεσα, αφού διερεύνησα ποικίλες πηγές, και που συνάδουν με τη «φρόνιμη» ηλικία μου, ο </a:t>
            </a:r>
            <a:r>
              <a:rPr lang="el-GR" sz="1200" i="1" dirty="0" smtClean="0">
                <a:effectLst>
                  <a:outerShdw blurRad="38100" dist="38100" dir="2700000" algn="tl">
                    <a:srgbClr val="000000">
                      <a:alpha val="43137"/>
                    </a:srgbClr>
                  </a:outerShdw>
                </a:effectLst>
              </a:rPr>
              <a:t>καλο</a:t>
            </a:r>
            <a:r>
              <a:rPr lang="el-GR" sz="1200" dirty="0" smtClean="0"/>
              <a:t>προαίρετος μελετητής να ανακαλύψει ερεθίσματα για προβληματισμό και, προ παντός, για</a:t>
            </a:r>
            <a:r>
              <a:rPr lang="en-US" sz="1200" dirty="0" smtClean="0"/>
              <a:t>  </a:t>
            </a:r>
            <a:r>
              <a:rPr lang="el-GR" sz="1200" b="1" spc="300" dirty="0" smtClean="0">
                <a:effectLst>
                  <a:outerShdw blurRad="38100" dist="38100" dir="2700000" algn="tl">
                    <a:srgbClr val="000000">
                      <a:alpha val="43137"/>
                    </a:srgbClr>
                  </a:outerShdw>
                </a:effectLst>
              </a:rPr>
              <a:t>έμπρακτη αυτοβελτίωση</a:t>
            </a:r>
            <a:r>
              <a:rPr lang="el-GR" sz="1200" dirty="0" smtClean="0"/>
              <a:t>.</a:t>
            </a:r>
          </a:p>
          <a:p>
            <a:pPr algn="just"/>
            <a:endParaRPr lang="el-GR" sz="1200" dirty="0"/>
          </a:p>
          <a:p>
            <a:pPr algn="just"/>
            <a:r>
              <a:rPr lang="el-GR" sz="1200" dirty="0" smtClean="0"/>
              <a:t>Η θεματολογία της εν λόγω παρουσίασης μέσα στο πρόγραμμα προπτυχιακής εκπαίδευσης στην Παθολογική Ανατομική Ι, το εντάσσει σε συγγενές γνωστικό πεδίο με εκείνο των λεγόμενων «θεωρητικών» επιστημών και το εναρμονίζει με την </a:t>
            </a:r>
            <a:r>
              <a:rPr lang="el-GR" sz="1200" b="1" dirty="0" smtClean="0"/>
              <a:t>ανθρωπιστική διάσταση </a:t>
            </a:r>
            <a:r>
              <a:rPr lang="el-GR" sz="1200" dirty="0" smtClean="0"/>
              <a:t>των </a:t>
            </a:r>
            <a:r>
              <a:rPr lang="el-GR" sz="1200" dirty="0" smtClean="0">
                <a:effectLst>
                  <a:outerShdw blurRad="38100" dist="38100" dir="2700000" algn="tl">
                    <a:srgbClr val="000000">
                      <a:alpha val="43137"/>
                    </a:srgbClr>
                  </a:outerShdw>
                </a:effectLst>
              </a:rPr>
              <a:t>Ιατρικών Σπουδών,</a:t>
            </a:r>
            <a:r>
              <a:rPr lang="el-GR" sz="1200" dirty="0" smtClean="0"/>
              <a:t>  η οποία κερδίζει ολοένα και </a:t>
            </a:r>
            <a:r>
              <a:rPr lang="el-GR" sz="1200" dirty="0"/>
              <a:t>περισσότερο έδαφος </a:t>
            </a:r>
            <a:r>
              <a:rPr lang="el-GR" sz="1200" dirty="0" smtClean="0"/>
              <a:t>ως ένας εκ των στόχων των</a:t>
            </a:r>
            <a:r>
              <a:rPr lang="el-GR" sz="1200" dirty="0" smtClean="0">
                <a:effectLst>
                  <a:outerShdw blurRad="38100" dist="38100" dir="2700000" algn="tl">
                    <a:srgbClr val="000000">
                      <a:alpha val="43137"/>
                    </a:srgbClr>
                  </a:outerShdw>
                </a:effectLst>
              </a:rPr>
              <a:t> σύγχρονων προγραμμάτων σπουδών διεθνώς </a:t>
            </a:r>
            <a:r>
              <a:rPr lang="el-GR" sz="1200" dirty="0">
                <a:effectLst>
                  <a:outerShdw blurRad="38100" dist="38100" dir="2700000" algn="tl">
                    <a:srgbClr val="000000">
                      <a:alpha val="43137"/>
                    </a:srgbClr>
                  </a:outerShdw>
                </a:effectLst>
              </a:rPr>
              <a:t>καταξιωμένων Ιατρικών </a:t>
            </a:r>
            <a:r>
              <a:rPr lang="el-GR" sz="1200" dirty="0" smtClean="0">
                <a:effectLst>
                  <a:outerShdw blurRad="38100" dist="38100" dir="2700000" algn="tl">
                    <a:srgbClr val="000000">
                      <a:alpha val="43137"/>
                    </a:srgbClr>
                  </a:outerShdw>
                </a:effectLst>
              </a:rPr>
              <a:t>Σχολών </a:t>
            </a:r>
            <a:r>
              <a:rPr lang="el-GR" sz="1200" dirty="0" smtClean="0"/>
              <a:t>( γιατί άραγε</a:t>
            </a:r>
            <a:r>
              <a:rPr lang="en-US" sz="1200" dirty="0" smtClean="0"/>
              <a:t>; ).</a:t>
            </a:r>
            <a:r>
              <a:rPr lang="el-GR" sz="1200" dirty="0" smtClean="0"/>
              <a:t> Ενώ στις μέρες μας ορθώς θεωρείται απόλυτα φυσικό να προσεγγίζονται πτυχές της ιατρικής με όρους της οικονομικής επιστήμης ( π.χ. μεταρρυθμίσεις τύπου, «οιονεί» αγορών, οικονομική, τεχνική ή </a:t>
            </a:r>
            <a:r>
              <a:rPr lang="el-GR" sz="1200" dirty="0" err="1" smtClean="0"/>
              <a:t>κατανεμητική</a:t>
            </a:r>
            <a:r>
              <a:rPr lang="el-GR" sz="1200" dirty="0" smtClean="0"/>
              <a:t>  αποδοτικότητα, ανάλυση κόστους-οφέλους υγειονομικών προγραμμάτων), η προσέγγιση της Ιατρικής μέσα από το πρίσμα των ανθρωπιστικών επιστημών, γενικά, μάλλον τείνει να ξενίζει, να γεννά δυσπιστία ή να θεωρείται παρωχημένη και «γραφική» (γιατί άραγε</a:t>
            </a:r>
            <a:r>
              <a:rPr lang="en-US" sz="1200" dirty="0" smtClean="0"/>
              <a:t>;</a:t>
            </a:r>
            <a:r>
              <a:rPr lang="el-GR" sz="1200" dirty="0"/>
              <a:t>). </a:t>
            </a:r>
            <a:r>
              <a:rPr lang="el-GR" sz="1200" dirty="0" smtClean="0"/>
              <a:t>Σκεφτείτε ότι πολλά άτομα ασχολούμενα με την Ιατρική, </a:t>
            </a:r>
            <a:r>
              <a:rPr lang="el-GR" sz="1200" dirty="0"/>
              <a:t>με πολύ υψηλό δείκτη </a:t>
            </a:r>
            <a:r>
              <a:rPr lang="el-GR" sz="1200" dirty="0" smtClean="0"/>
              <a:t>νοημοσύνης (Ι</a:t>
            </a:r>
            <a:r>
              <a:rPr lang="en-US" sz="1200" dirty="0" smtClean="0"/>
              <a:t>Q)</a:t>
            </a:r>
            <a:r>
              <a:rPr lang="el-GR" sz="1200" dirty="0"/>
              <a:t>,</a:t>
            </a:r>
            <a:r>
              <a:rPr lang="el-GR" sz="1200" dirty="0" smtClean="0"/>
              <a:t> </a:t>
            </a:r>
            <a:r>
              <a:rPr lang="el-GR" sz="1200" dirty="0"/>
              <a:t>φαίνεται να είναι </a:t>
            </a:r>
            <a:r>
              <a:rPr lang="el-GR" sz="1200" dirty="0" smtClean="0"/>
              <a:t>περιορισμένα </a:t>
            </a:r>
            <a:r>
              <a:rPr lang="el-GR" sz="1200" dirty="0"/>
              <a:t>από την άποψη των </a:t>
            </a:r>
            <a:r>
              <a:rPr lang="el-GR" sz="1200" b="1" dirty="0"/>
              <a:t>κοινωνικών δεξιοτήτων </a:t>
            </a:r>
            <a:r>
              <a:rPr lang="el-GR" sz="1200" dirty="0"/>
              <a:t>και της </a:t>
            </a:r>
            <a:r>
              <a:rPr lang="el-GR" sz="1200" b="1" dirty="0"/>
              <a:t>συναισθηματικής </a:t>
            </a:r>
            <a:r>
              <a:rPr lang="el-GR" sz="1200" b="1" dirty="0" smtClean="0"/>
              <a:t>αναγνώρισης-νοημοσύνης (</a:t>
            </a:r>
            <a:r>
              <a:rPr lang="en-US" sz="1200" b="1" dirty="0" smtClean="0"/>
              <a:t>EQ)</a:t>
            </a:r>
            <a:r>
              <a:rPr lang="el-GR" sz="1200" dirty="0" smtClean="0"/>
              <a:t>....</a:t>
            </a:r>
            <a:r>
              <a:rPr lang="en-US" sz="1200" dirty="0" smtClean="0"/>
              <a:t> H </a:t>
            </a:r>
            <a:r>
              <a:rPr lang="el-GR" sz="1200" dirty="0" smtClean="0"/>
              <a:t> </a:t>
            </a:r>
            <a:r>
              <a:rPr lang="el-GR" sz="1200" b="1" dirty="0" smtClean="0">
                <a:effectLst>
                  <a:outerShdw blurRad="38100" dist="38100" dir="2700000" algn="tl">
                    <a:srgbClr val="000000">
                      <a:alpha val="43137"/>
                    </a:srgbClr>
                  </a:outerShdw>
                </a:effectLst>
              </a:rPr>
              <a:t>πνευματική και ψυχική </a:t>
            </a:r>
            <a:r>
              <a:rPr lang="el-GR" sz="1200" b="1" dirty="0" smtClean="0"/>
              <a:t>καλλιέργεια, η οποία κατεξοχήν συνδέεται με τις ανθρωπιστικές σπουδές,  </a:t>
            </a:r>
            <a:r>
              <a:rPr lang="el-GR" sz="1200" dirty="0" smtClean="0"/>
              <a:t>άπτεται του δείκτη </a:t>
            </a:r>
            <a:r>
              <a:rPr lang="en-US" sz="1200" dirty="0" smtClean="0"/>
              <a:t>EQ. </a:t>
            </a:r>
            <a:r>
              <a:rPr lang="el-GR" sz="1200" dirty="0" smtClean="0"/>
              <a:t> Πρόσφατες </a:t>
            </a:r>
            <a:r>
              <a:rPr lang="el-GR" sz="1200" dirty="0"/>
              <a:t>μελέτες ισχυρίζονται πως </a:t>
            </a:r>
            <a:r>
              <a:rPr lang="el-GR" sz="1200" dirty="0" smtClean="0"/>
              <a:t>ο </a:t>
            </a:r>
            <a:r>
              <a:rPr lang="el-GR" sz="1200" dirty="0"/>
              <a:t>υψηλός δείκτης </a:t>
            </a:r>
            <a:r>
              <a:rPr lang="el-GR" sz="1200" b="1" dirty="0"/>
              <a:t>EQ</a:t>
            </a:r>
            <a:r>
              <a:rPr lang="el-GR" sz="1200" dirty="0"/>
              <a:t> έχει </a:t>
            </a:r>
            <a:r>
              <a:rPr lang="el-GR" sz="1200" dirty="0">
                <a:effectLst>
                  <a:outerShdw blurRad="38100" dist="38100" dir="2700000" algn="tl">
                    <a:srgbClr val="000000">
                      <a:alpha val="43137"/>
                    </a:srgbClr>
                  </a:outerShdw>
                </a:effectLst>
              </a:rPr>
              <a:t>μεγαλύτερο</a:t>
            </a:r>
            <a:r>
              <a:rPr lang="el-GR" sz="1200" dirty="0"/>
              <a:t> αντίκτυπο στην </a:t>
            </a:r>
            <a:r>
              <a:rPr lang="el-GR" sz="1200" b="1" dirty="0"/>
              <a:t>επιτυχία </a:t>
            </a:r>
            <a:r>
              <a:rPr lang="el-GR" sz="1200" dirty="0"/>
              <a:t>ενός ατόμου </a:t>
            </a:r>
            <a:r>
              <a:rPr lang="el-GR" sz="1200" dirty="0" smtClean="0"/>
              <a:t>απ</a:t>
            </a:r>
            <a:r>
              <a:rPr lang="en-US" sz="1200" dirty="0" smtClean="0"/>
              <a:t>’ </a:t>
            </a:r>
            <a:r>
              <a:rPr lang="el-GR" sz="1200" dirty="0" smtClean="0"/>
              <a:t>ότι  </a:t>
            </a:r>
            <a:r>
              <a:rPr lang="el-GR" sz="1200" dirty="0"/>
              <a:t>το </a:t>
            </a:r>
            <a:r>
              <a:rPr lang="el-GR" sz="1200" dirty="0" smtClean="0"/>
              <a:t>IQ</a:t>
            </a:r>
            <a:r>
              <a:rPr lang="en-US" sz="1200" dirty="0" smtClean="0"/>
              <a:t>. </a:t>
            </a:r>
            <a:r>
              <a:rPr lang="el-GR" sz="1200" dirty="0" smtClean="0"/>
              <a:t>Το </a:t>
            </a:r>
            <a:r>
              <a:rPr lang="el-GR" sz="1200" dirty="0"/>
              <a:t>κύριο </a:t>
            </a:r>
            <a:r>
              <a:rPr lang="el-GR" sz="1200" dirty="0" smtClean="0"/>
              <a:t>επιχείρημά </a:t>
            </a:r>
            <a:r>
              <a:rPr lang="el-GR" sz="1200" dirty="0"/>
              <a:t>τους συνοψίζεται στην έννοια του «ενστίκτου». </a:t>
            </a:r>
            <a:r>
              <a:rPr lang="el-GR" sz="1200" dirty="0" smtClean="0"/>
              <a:t>Όταν </a:t>
            </a:r>
            <a:r>
              <a:rPr lang="el-GR" sz="1200" dirty="0"/>
              <a:t>ο άνθρωπος βρίσκεται μπροστά σε μια νέα εμπειρία, τότε θα λειτουργήσει με βάση το </a:t>
            </a:r>
            <a:r>
              <a:rPr lang="el-GR" sz="1200" dirty="0">
                <a:effectLst>
                  <a:outerShdw blurRad="38100" dist="38100" dir="2700000" algn="tl">
                    <a:srgbClr val="000000">
                      <a:alpha val="43137"/>
                    </a:srgbClr>
                  </a:outerShdw>
                </a:effectLst>
              </a:rPr>
              <a:t>ένστικτο</a:t>
            </a:r>
            <a:r>
              <a:rPr lang="el-GR" sz="1200" dirty="0"/>
              <a:t>, δηλαδή το </a:t>
            </a:r>
            <a:r>
              <a:rPr lang="el-GR" sz="1200" dirty="0" smtClean="0"/>
              <a:t>συναίσθημα </a:t>
            </a:r>
            <a:r>
              <a:rPr lang="el-GR" sz="1200" dirty="0"/>
              <a:t>και όχι την αυστηρή λογική. Εκτός </a:t>
            </a:r>
            <a:r>
              <a:rPr lang="el-GR" sz="1200" dirty="0" smtClean="0"/>
              <a:t>αυτού, </a:t>
            </a:r>
            <a:r>
              <a:rPr lang="el-GR" sz="1200" dirty="0"/>
              <a:t>σε ένα εκ φύσεως κοινωνικό </a:t>
            </a:r>
            <a:r>
              <a:rPr lang="el-GR" sz="1200" dirty="0" smtClean="0"/>
              <a:t>ον </a:t>
            </a:r>
            <a:r>
              <a:rPr lang="el-GR" sz="1200" dirty="0"/>
              <a:t>όπως ο άνθρωπος, είναι </a:t>
            </a:r>
            <a:r>
              <a:rPr lang="el-GR" sz="1200" dirty="0" smtClean="0"/>
              <a:t>απαραίτητες οι  </a:t>
            </a:r>
            <a:r>
              <a:rPr lang="el-GR" sz="1200" dirty="0" smtClean="0">
                <a:effectLst>
                  <a:outerShdw blurRad="38100" dist="38100" dir="2700000" algn="tl">
                    <a:srgbClr val="000000">
                      <a:alpha val="43137"/>
                    </a:srgbClr>
                  </a:outerShdw>
                </a:effectLst>
              </a:rPr>
              <a:t>κοινωνικές δεξιότητες</a:t>
            </a:r>
            <a:r>
              <a:rPr lang="en-US" sz="1200" dirty="0" smtClean="0">
                <a:effectLst>
                  <a:outerShdw blurRad="38100" dist="38100" dir="2700000" algn="tl">
                    <a:srgbClr val="000000">
                      <a:alpha val="43137"/>
                    </a:srgbClr>
                  </a:outerShdw>
                </a:effectLst>
              </a:rPr>
              <a:t>,</a:t>
            </a:r>
            <a:r>
              <a:rPr lang="el-GR" sz="1200" dirty="0" smtClean="0">
                <a:effectLst>
                  <a:outerShdw blurRad="38100" dist="38100" dir="2700000" algn="tl">
                    <a:srgbClr val="000000">
                      <a:alpha val="43137"/>
                    </a:srgbClr>
                  </a:outerShdw>
                </a:effectLst>
              </a:rPr>
              <a:t> </a:t>
            </a:r>
            <a:r>
              <a:rPr lang="el-GR" sz="1200" dirty="0" smtClean="0"/>
              <a:t>πέρα από τη </a:t>
            </a:r>
            <a:r>
              <a:rPr lang="el-GR" sz="1200" dirty="0"/>
              <a:t>βασική χρήση της </a:t>
            </a:r>
            <a:r>
              <a:rPr lang="el-GR" sz="1200" dirty="0" smtClean="0"/>
              <a:t>λογικής. </a:t>
            </a:r>
            <a:r>
              <a:rPr lang="el-GR" sz="1200" b="1" dirty="0" smtClean="0">
                <a:effectLst>
                  <a:outerShdw blurRad="38100" dist="38100" dir="2700000" algn="tl">
                    <a:srgbClr val="000000">
                      <a:alpha val="43137"/>
                    </a:srgbClr>
                  </a:outerShdw>
                </a:effectLst>
              </a:rPr>
              <a:t>Η </a:t>
            </a:r>
            <a:r>
              <a:rPr lang="el-GR" sz="1200" b="1" dirty="0">
                <a:effectLst>
                  <a:outerShdw blurRad="38100" dist="38100" dir="2700000" algn="tl">
                    <a:srgbClr val="000000">
                      <a:alpha val="43137"/>
                    </a:srgbClr>
                  </a:outerShdw>
                </a:effectLst>
              </a:rPr>
              <a:t>κοινωνικότητα και η</a:t>
            </a:r>
            <a:r>
              <a:rPr lang="el-GR" sz="1200" b="1" dirty="0" smtClean="0">
                <a:effectLst>
                  <a:outerShdw blurRad="38100" dist="38100" dir="2700000" algn="tl">
                    <a:srgbClr val="000000">
                      <a:alpha val="43137"/>
                    </a:srgbClr>
                  </a:outerShdw>
                </a:effectLst>
              </a:rPr>
              <a:t> </a:t>
            </a:r>
            <a:r>
              <a:rPr lang="el-GR" sz="1200" b="1" dirty="0">
                <a:effectLst>
                  <a:outerShdw blurRad="38100" dist="38100" dir="2700000" algn="tl">
                    <a:srgbClr val="000000">
                      <a:alpha val="43137"/>
                    </a:srgbClr>
                  </a:outerShdw>
                </a:effectLst>
              </a:rPr>
              <a:t>καλή διαχείριση των συναισθημάτων βοηθούν σε όλους τους βασικούς τομείς της </a:t>
            </a:r>
            <a:r>
              <a:rPr lang="el-GR" sz="1200" b="1" dirty="0" smtClean="0">
                <a:effectLst>
                  <a:outerShdw blurRad="38100" dist="38100" dir="2700000" algn="tl">
                    <a:srgbClr val="000000">
                      <a:alpha val="43137"/>
                    </a:srgbClr>
                  </a:outerShdw>
                </a:effectLst>
              </a:rPr>
              <a:t>ζωής</a:t>
            </a:r>
            <a:r>
              <a:rPr lang="en-US" sz="1200" b="1" dirty="0">
                <a:effectLst>
                  <a:outerShdw blurRad="38100" dist="38100" dir="2700000" algn="tl">
                    <a:srgbClr val="000000">
                      <a:alpha val="43137"/>
                    </a:srgbClr>
                  </a:outerShdw>
                </a:effectLst>
              </a:rPr>
              <a:t> </a:t>
            </a:r>
            <a:r>
              <a:rPr lang="el-GR" sz="1200" b="1" dirty="0" smtClean="0">
                <a:effectLst>
                  <a:outerShdw blurRad="38100" dist="38100" dir="2700000" algn="tl">
                    <a:srgbClr val="000000">
                      <a:alpha val="43137"/>
                    </a:srgbClr>
                  </a:outerShdw>
                </a:effectLst>
              </a:rPr>
              <a:t>μας.</a:t>
            </a:r>
            <a:endParaRPr lang="el-GR" sz="1200" b="1" dirty="0">
              <a:effectLst>
                <a:outerShdw blurRad="38100" dist="38100" dir="2700000" algn="tl">
                  <a:srgbClr val="000000">
                    <a:alpha val="43137"/>
                  </a:srgbClr>
                </a:outerShdw>
              </a:effectLst>
            </a:endParaRPr>
          </a:p>
          <a:p>
            <a:pPr algn="just"/>
            <a:endParaRPr lang="el-GR" sz="1200" dirty="0"/>
          </a:p>
          <a:p>
            <a:pPr algn="just"/>
            <a:endParaRPr lang="el-GR" sz="1200" dirty="0" smtClean="0"/>
          </a:p>
          <a:p>
            <a:pPr algn="just"/>
            <a:endParaRPr lang="el-GR" sz="1200" dirty="0"/>
          </a:p>
        </p:txBody>
      </p:sp>
    </p:spTree>
    <p:extLst>
      <p:ext uri="{BB962C8B-B14F-4D97-AF65-F5344CB8AC3E}">
        <p14:creationId xmlns:p14="http://schemas.microsoft.com/office/powerpoint/2010/main" val="171646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xEl>
                                              <p:pRg st="2" end="2"/>
                                            </p:txEl>
                                          </p:spTgt>
                                        </p:tgtEl>
                                      </p:cBhvr>
                                    </p:animEffect>
                                    <p:set>
                                      <p:cBhvr>
                                        <p:cTn id="17"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
                                            <p:txEl>
                                              <p:pRg st="4" end="4"/>
                                            </p:txEl>
                                          </p:spTgt>
                                        </p:tgtEl>
                                      </p:cBhvr>
                                    </p:animEffect>
                                    <p:set>
                                      <p:cBhvr>
                                        <p:cTn id="27" dur="1" fill="hold">
                                          <p:stCondLst>
                                            <p:cond delay="499"/>
                                          </p:stCondLst>
                                        </p:cTn>
                                        <p:tgtEl>
                                          <p:spTgt spid="3">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9392"/>
            <a:ext cx="4572000" cy="7355860"/>
          </a:xfrm>
          <a:prstGeom prst="rect">
            <a:avLst/>
          </a:prstGeom>
        </p:spPr>
        <p:txBody>
          <a:bodyPr wrap="square">
            <a:spAutoFit/>
          </a:bodyPr>
          <a:lstStyle/>
          <a:p>
            <a:pPr algn="just" fontAlgn="base"/>
            <a:endParaRPr lang="el-GR" dirty="0" smtClean="0"/>
          </a:p>
          <a:p>
            <a:pPr algn="just" fontAlgn="base"/>
            <a:r>
              <a:rPr lang="el-GR" sz="1600" dirty="0" smtClean="0"/>
              <a:t>Η έννοια της </a:t>
            </a:r>
            <a:r>
              <a:rPr lang="el-GR" sz="1600" b="1" dirty="0" smtClean="0"/>
              <a:t>αυθεντικότητας</a:t>
            </a:r>
            <a:r>
              <a:rPr lang="el-GR" sz="1600" dirty="0" smtClean="0"/>
              <a:t> ενίοτε θεωρείται ότι συνδέεται με τον </a:t>
            </a:r>
            <a:r>
              <a:rPr lang="el-GR" sz="1600" b="1" dirty="0" smtClean="0"/>
              <a:t>ατομικισμό</a:t>
            </a:r>
            <a:r>
              <a:rPr lang="el-GR" sz="1600" dirty="0" smtClean="0"/>
              <a:t>. Αυτό ενισχύεται μέσω της </a:t>
            </a:r>
            <a:r>
              <a:rPr lang="el-GR" sz="1600" u="sng" dirty="0" smtClean="0"/>
              <a:t>αντίθεσης</a:t>
            </a:r>
            <a:r>
              <a:rPr lang="el-GR" sz="1600" dirty="0" smtClean="0"/>
              <a:t> </a:t>
            </a:r>
            <a:r>
              <a:rPr lang="el-GR" sz="1600" u="sng" dirty="0" smtClean="0"/>
              <a:t>του ατόμου</a:t>
            </a:r>
            <a:r>
              <a:rPr lang="el-GR" sz="1600" dirty="0" smtClean="0"/>
              <a:t> με το </a:t>
            </a:r>
            <a:r>
              <a:rPr lang="el-GR" sz="1600" b="1" dirty="0" smtClean="0"/>
              <a:t>« π λ ή θ ο ς »</a:t>
            </a:r>
            <a:r>
              <a:rPr lang="el-GR" sz="1600" dirty="0" smtClean="0"/>
              <a:t>. </a:t>
            </a:r>
          </a:p>
          <a:p>
            <a:pPr algn="just" fontAlgn="base"/>
            <a:endParaRPr lang="el-GR" sz="1600" dirty="0" smtClean="0"/>
          </a:p>
          <a:p>
            <a:pPr algn="just" fontAlgn="base"/>
            <a:r>
              <a:rPr lang="el-GR" sz="1600" dirty="0" smtClean="0"/>
              <a:t>Βεβαίως, εάν η αυθεντικότητα σημαίνει «να αισθάνεται ο καθένας βολικά με τον εαυτό του», τότε  φαίνεται να υπάρχει κάποια αξία στην ανακήρυξη και διατήρηση </a:t>
            </a:r>
            <a:r>
              <a:rPr lang="el-GR" sz="1600" b="1" dirty="0" smtClean="0"/>
              <a:t>της διαφορετικότητας του καθενός και της ανεξαρτησίας του από τους άλλους</a:t>
            </a:r>
            <a:r>
              <a:rPr lang="el-GR" sz="1600" dirty="0" smtClean="0"/>
              <a:t>. </a:t>
            </a:r>
          </a:p>
          <a:p>
            <a:pPr algn="just" fontAlgn="base"/>
            <a:r>
              <a:rPr lang="el-GR" sz="1600" dirty="0" smtClean="0"/>
              <a:t>Η </a:t>
            </a:r>
            <a:r>
              <a:rPr lang="el-GR" sz="1600" i="1" dirty="0" smtClean="0"/>
              <a:t>μη-αυθεντικότητα</a:t>
            </a:r>
            <a:r>
              <a:rPr lang="el-GR" sz="1600" dirty="0" smtClean="0"/>
              <a:t> εκδηλώνεται ως ένας </a:t>
            </a:r>
            <a:br>
              <a:rPr lang="el-GR" sz="1600" dirty="0" smtClean="0"/>
            </a:br>
            <a:r>
              <a:rPr lang="el-GR" sz="1600" i="1" dirty="0" smtClean="0"/>
              <a:t>μη-εξατομικευμένος</a:t>
            </a:r>
            <a:r>
              <a:rPr lang="el-GR" sz="1600" dirty="0" smtClean="0"/>
              <a:t> ή </a:t>
            </a:r>
            <a:r>
              <a:rPr lang="el-GR" sz="1600" i="1" dirty="0" smtClean="0"/>
              <a:t>απρόσωπος τρόπος ζωής</a:t>
            </a:r>
            <a:r>
              <a:rPr lang="el-GR" sz="1600" dirty="0" smtClean="0"/>
              <a:t>∙ αντί να μορφοποιούνται </a:t>
            </a:r>
            <a:r>
              <a:rPr lang="el-GR" sz="1600" b="1" dirty="0" smtClean="0"/>
              <a:t>αυθεντικά στο πλαίσιο της ελευθερίας</a:t>
            </a:r>
            <a:r>
              <a:rPr lang="el-GR" sz="1600" dirty="0" smtClean="0"/>
              <a:t>, οι αξίες ζωής γίνονται απλώς αποδεκτές από το μη αυθεντικό άτομο, επειδή </a:t>
            </a:r>
            <a:r>
              <a:rPr lang="el-GR" sz="1600" i="1" dirty="0" smtClean="0">
                <a:effectLst>
                  <a:outerShdw blurRad="38100" dist="38100" dir="2700000" algn="tl">
                    <a:srgbClr val="000000">
                      <a:alpha val="43137"/>
                    </a:srgbClr>
                  </a:outerShdw>
                </a:effectLst>
              </a:rPr>
              <a:t>«αυτό είναι ό, τι κάνουν όλοι»</a:t>
            </a:r>
            <a:r>
              <a:rPr lang="el-GR" sz="1600" dirty="0" smtClean="0"/>
              <a:t>.  </a:t>
            </a:r>
          </a:p>
          <a:p>
            <a:pPr algn="just" fontAlgn="base"/>
            <a:r>
              <a:rPr lang="el-GR" sz="1600" dirty="0" smtClean="0"/>
              <a:t>Πολλοί υπαρξιστές θεωρούν τον ατομικισμό ως ιστορική και πολιτισμική τάση (π.χ. ο </a:t>
            </a:r>
            <a:r>
              <a:rPr lang="en-US" sz="1600" dirty="0" smtClean="0"/>
              <a:t>Nietzsche</a:t>
            </a:r>
            <a:r>
              <a:rPr lang="el-GR" sz="1600" dirty="0" smtClean="0"/>
              <a:t>) ή ως αβέβαιη πολιτική αξία (ο </a:t>
            </a:r>
            <a:r>
              <a:rPr lang="en-US" sz="1600" dirty="0" smtClean="0"/>
              <a:t>Camus</a:t>
            </a:r>
            <a:r>
              <a:rPr lang="el-GR" sz="1600" dirty="0" smtClean="0"/>
              <a:t>), παρά ως αναγκαίο στοιχείο της αυθεντικής ύπαρξης. </a:t>
            </a:r>
          </a:p>
          <a:p>
            <a:pPr algn="just" fontAlgn="base"/>
            <a:endParaRPr lang="el-GR" sz="1600" dirty="0" smtClean="0"/>
          </a:p>
          <a:p>
            <a:pPr algn="just" fontAlgn="base"/>
            <a:r>
              <a:rPr lang="el-GR" sz="1600" dirty="0" smtClean="0"/>
              <a:t>Ο </a:t>
            </a:r>
            <a:r>
              <a:rPr lang="el-GR" sz="1600" dirty="0" smtClean="0">
                <a:effectLst>
                  <a:outerShdw blurRad="38100" dist="38100" dir="2700000" algn="tl">
                    <a:srgbClr val="000000">
                      <a:alpha val="43137"/>
                    </a:srgbClr>
                  </a:outerShdw>
                </a:effectLst>
              </a:rPr>
              <a:t>ατομικισμός και η σχετιζόμενη με αυτόν, εσφαλμένη αντίληψη περί αριστείας</a:t>
            </a:r>
            <a:r>
              <a:rPr lang="el-GR" sz="1600" dirty="0" smtClean="0"/>
              <a:t> τείνει να </a:t>
            </a:r>
            <a:r>
              <a:rPr lang="el-GR" sz="1600" i="1" spc="300" dirty="0" smtClean="0"/>
              <a:t>υποσκάπτει</a:t>
            </a:r>
            <a:r>
              <a:rPr lang="el-GR" sz="1600" i="1" dirty="0" smtClean="0"/>
              <a:t> </a:t>
            </a:r>
            <a:r>
              <a:rPr lang="el-GR" sz="1600" dirty="0" smtClean="0"/>
              <a:t> ιδιαίτερες, σημαντικές μορφές </a:t>
            </a:r>
          </a:p>
          <a:p>
            <a:pPr algn="just" fontAlgn="base"/>
            <a:r>
              <a:rPr lang="el-GR" b="1" spc="300" dirty="0" smtClean="0"/>
              <a:t>σ υ λ λ ο γ ι κ ό τ η τ α ς  /  σ υ- </a:t>
            </a:r>
          </a:p>
          <a:p>
            <a:pPr algn="just" fontAlgn="base"/>
            <a:r>
              <a:rPr lang="el-GR" b="1" spc="300" dirty="0" smtClean="0"/>
              <a:t>ν α δ ε λ φ ι κ ό τ η τ α ς</a:t>
            </a:r>
            <a:r>
              <a:rPr lang="el-GR" sz="1600" spc="300" dirty="0" smtClean="0"/>
              <a:t>.</a:t>
            </a:r>
          </a:p>
          <a:p>
            <a:pPr algn="just" fontAlgn="base"/>
            <a:endParaRPr lang="en-US" sz="1600" b="1" dirty="0" smtClean="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4338" name="Picture 2" descr="C:\Users\αγαπουλακι\Desktop\the-genius-and-the-crowd-1909(1).jpg!Large.jpg"/>
          <p:cNvPicPr>
            <a:picLocks noChangeAspect="1" noChangeArrowheads="1"/>
          </p:cNvPicPr>
          <p:nvPr/>
        </p:nvPicPr>
        <p:blipFill>
          <a:blip r:embed="rId2" cstate="print"/>
          <a:srcRect/>
          <a:stretch>
            <a:fillRect/>
          </a:stretch>
        </p:blipFill>
        <p:spPr bwMode="auto">
          <a:xfrm>
            <a:off x="4572000" y="2000240"/>
            <a:ext cx="4288899" cy="4429156"/>
          </a:xfrm>
          <a:prstGeom prst="rect">
            <a:avLst/>
          </a:prstGeom>
          <a:noFill/>
        </p:spPr>
      </p:pic>
      <p:sp>
        <p:nvSpPr>
          <p:cNvPr id="5" name="Rectangle 4"/>
          <p:cNvSpPr/>
          <p:nvPr/>
        </p:nvSpPr>
        <p:spPr>
          <a:xfrm>
            <a:off x="4357686" y="6429396"/>
            <a:ext cx="4786314" cy="369332"/>
          </a:xfrm>
          <a:prstGeom prst="rect">
            <a:avLst/>
          </a:prstGeom>
        </p:spPr>
        <p:txBody>
          <a:bodyPr wrap="square">
            <a:spAutoFit/>
          </a:bodyPr>
          <a:lstStyle/>
          <a:p>
            <a:r>
              <a:rPr lang="en-GB" dirty="0" smtClean="0"/>
              <a:t> </a:t>
            </a:r>
            <a:r>
              <a:rPr lang="en-GB" dirty="0" smtClean="0">
                <a:latin typeface="+mj-lt"/>
                <a:cs typeface="Times New Roman" pitchFamily="18" charset="0"/>
              </a:rPr>
              <a:t>Y </a:t>
            </a:r>
            <a:r>
              <a:rPr lang="en-GB" dirty="0" err="1" smtClean="0">
                <a:latin typeface="+mj-lt"/>
                <a:cs typeface="Times New Roman" pitchFamily="18" charset="0"/>
              </a:rPr>
              <a:t>Tadevosyan</a:t>
            </a:r>
            <a:r>
              <a:rPr lang="en-GB" dirty="0" smtClean="0">
                <a:latin typeface="+mj-lt"/>
                <a:cs typeface="Times New Roman" pitchFamily="18" charset="0"/>
              </a:rPr>
              <a:t> : </a:t>
            </a:r>
            <a:r>
              <a:rPr lang="el-GR" dirty="0" smtClean="0">
                <a:latin typeface="+mj-lt"/>
              </a:rPr>
              <a:t>Ο  ιδιοφυής  και το πλήθος,</a:t>
            </a:r>
            <a:r>
              <a:rPr lang="en-GB" dirty="0" smtClean="0">
                <a:latin typeface="+mj-lt"/>
                <a:cs typeface="Times New Roman" pitchFamily="18" charset="0"/>
              </a:rPr>
              <a:t>1909</a:t>
            </a:r>
            <a:endParaRPr lang="el-GR" dirty="0">
              <a:latin typeface="+mj-lt"/>
              <a:cs typeface="Times New Roman" pitchFamily="18" charset="0"/>
            </a:endParaRPr>
          </a:p>
        </p:txBody>
      </p:sp>
      <p:sp>
        <p:nvSpPr>
          <p:cNvPr id="6" name="Rectangle 5"/>
          <p:cNvSpPr/>
          <p:nvPr/>
        </p:nvSpPr>
        <p:spPr>
          <a:xfrm>
            <a:off x="4429124" y="0"/>
            <a:ext cx="4714876" cy="2062103"/>
          </a:xfrm>
          <a:prstGeom prst="rect">
            <a:avLst/>
          </a:prstGeom>
        </p:spPr>
        <p:txBody>
          <a:bodyPr wrap="square">
            <a:spAutoFit/>
          </a:bodyPr>
          <a:lstStyle/>
          <a:p>
            <a:pPr algn="just"/>
            <a:r>
              <a:rPr lang="el-GR" sz="1600" dirty="0" smtClean="0"/>
              <a:t>Κατά τον </a:t>
            </a:r>
            <a:r>
              <a:rPr lang="en-US" sz="1600" dirty="0" smtClean="0"/>
              <a:t>Heidegger</a:t>
            </a:r>
            <a:r>
              <a:rPr lang="el-GR" sz="1600" dirty="0" smtClean="0"/>
              <a:t>, το να ζει κανείς </a:t>
            </a:r>
            <a:r>
              <a:rPr lang="el-GR" sz="1600" i="1" u="sng" dirty="0" smtClean="0"/>
              <a:t>μη αυθεντικά </a:t>
            </a:r>
            <a:r>
              <a:rPr lang="el-GR" sz="1600" dirty="0" smtClean="0"/>
              <a:t>είναι το </a:t>
            </a:r>
            <a:r>
              <a:rPr lang="el-GR" sz="1600" u="sng" dirty="0" smtClean="0"/>
              <a:t>να απορροφάται σε έναν </a:t>
            </a:r>
            <a:r>
              <a:rPr lang="el-GR" sz="1600" i="1" u="sng" dirty="0" smtClean="0"/>
              <a:t>τρόπο ζωής που δημιουργείται από άλλους</a:t>
            </a:r>
            <a:r>
              <a:rPr lang="el-GR" sz="1600" dirty="0" smtClean="0"/>
              <a:t>. Ωστόσο, η </a:t>
            </a:r>
            <a:r>
              <a:rPr lang="el-GR" sz="1600" i="1" dirty="0" smtClean="0"/>
              <a:t>μη-αυθεντικότητα</a:t>
            </a:r>
            <a:r>
              <a:rPr lang="el-GR" sz="1600" dirty="0" smtClean="0"/>
              <a:t> μπορεί, σε ορισμένους ανθρώπους, να </a:t>
            </a:r>
            <a:r>
              <a:rPr lang="el-GR" sz="1600" i="1" dirty="0" smtClean="0"/>
              <a:t>είναι εγγεγραμμένη  στη λειτουργία του «είναι» τους</a:t>
            </a:r>
            <a:r>
              <a:rPr lang="el-GR" sz="1600" dirty="0" smtClean="0"/>
              <a:t>∙ σε αυτή την περίπτωση,  η </a:t>
            </a:r>
            <a:r>
              <a:rPr lang="el-GR" sz="1600" i="1" dirty="0" smtClean="0"/>
              <a:t>μη-αυθεντικότητα</a:t>
            </a:r>
            <a:r>
              <a:rPr lang="el-GR" sz="1600" dirty="0" smtClean="0"/>
              <a:t> </a:t>
            </a:r>
            <a:r>
              <a:rPr lang="el-GR" sz="1600" dirty="0" smtClean="0">
                <a:effectLst>
                  <a:outerShdw blurRad="38100" dist="38100" dir="2700000" algn="tl">
                    <a:srgbClr val="000000">
                      <a:alpha val="43137"/>
                    </a:srgbClr>
                  </a:outerShdw>
                </a:effectLst>
              </a:rPr>
              <a:t>δεν</a:t>
            </a:r>
            <a:r>
              <a:rPr lang="el-GR" sz="1600" dirty="0" smtClean="0"/>
              <a:t> προέρχεται εκ των έξω ως κακή επιρροή που θα μπορούσε να διαγραφεί.</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357562"/>
            <a:ext cx="9144000" cy="3416320"/>
          </a:xfrm>
          <a:prstGeom prst="rect">
            <a:avLst/>
          </a:prstGeom>
        </p:spPr>
        <p:txBody>
          <a:bodyPr wrap="square">
            <a:spAutoFit/>
          </a:bodyPr>
          <a:lstStyle/>
          <a:p>
            <a:pPr algn="just"/>
            <a:r>
              <a:rPr lang="el-GR" sz="2400" dirty="0" smtClean="0"/>
              <a:t>Πολλοί υπαρξιστές,  στην προσπάθειά τους να διαφοροποιήσουν την αξία της </a:t>
            </a:r>
            <a:r>
              <a:rPr lang="el-GR" sz="2400" b="1" dirty="0" smtClean="0"/>
              <a:t>προσωπικής  ύπαρξης</a:t>
            </a:r>
            <a:r>
              <a:rPr lang="el-GR" sz="2400" dirty="0" smtClean="0"/>
              <a:t> από τις αλλοτριωτικές  επιπτώσεις της «μάζας», σχημάτισαν μια αβέβαιη εικόνα σχετικά με την αξία του «</a:t>
            </a:r>
            <a:r>
              <a:rPr lang="el-GR" sz="2400" dirty="0" smtClean="0">
                <a:effectLst>
                  <a:outerShdw blurRad="38100" dist="38100" dir="2700000" algn="tl">
                    <a:srgbClr val="000000">
                      <a:alpha val="43137"/>
                    </a:srgbClr>
                  </a:outerShdw>
                </a:effectLst>
              </a:rPr>
              <a:t>καθημερινού, συνηθισμένου ανθρώπου</a:t>
            </a:r>
            <a:r>
              <a:rPr lang="el-GR" sz="2400" dirty="0" smtClean="0"/>
              <a:t>». Ο «συνήθης» άνθρωπος θεωρήθηκε ότι </a:t>
            </a:r>
            <a:r>
              <a:rPr lang="el-GR" sz="2400" i="1" dirty="0" smtClean="0"/>
              <a:t>στερείται</a:t>
            </a:r>
            <a:r>
              <a:rPr lang="el-GR" sz="2400" dirty="0" smtClean="0"/>
              <a:t> προσωπικής βούλησης, γούστου σε θέματα  αισθητικής,  και  προσωπικής  υπόστασης,  υπό την έννοια  ότι η υπαρξιακή του υπόσταση  συνδέεται αποκλειστικά  από τη συμμετοχή του σε μεγαλύτερες ομάδες ατόμων,  όπου δεσπόζει </a:t>
            </a:r>
            <a:r>
              <a:rPr lang="el-GR" sz="2400" dirty="0" smtClean="0">
                <a:effectLst>
                  <a:outerShdw blurRad="38100" dist="38100" dir="2700000" algn="tl">
                    <a:srgbClr val="000000">
                      <a:alpha val="43137"/>
                    </a:srgbClr>
                  </a:outerShdw>
                </a:effectLst>
              </a:rPr>
              <a:t>το πνεύμα της  «αγέλης»</a:t>
            </a:r>
            <a:r>
              <a:rPr lang="el-GR" sz="2400" dirty="0" smtClean="0"/>
              <a:t>, το οποίο οι ομάδες αυτές εμφυσούν στα  μέλη τους.</a:t>
            </a:r>
          </a:p>
        </p:txBody>
      </p:sp>
      <p:pic>
        <p:nvPicPr>
          <p:cNvPr id="14338" name="Picture 2" descr="C:\Users\αγαπουλακι\Desktop\an-ordinary-man-walking-with-his-dogs-1978.jpg"/>
          <p:cNvPicPr>
            <a:picLocks noChangeAspect="1" noChangeArrowheads="1"/>
          </p:cNvPicPr>
          <p:nvPr/>
        </p:nvPicPr>
        <p:blipFill>
          <a:blip r:embed="rId2" cstate="print"/>
          <a:srcRect/>
          <a:stretch>
            <a:fillRect/>
          </a:stretch>
        </p:blipFill>
        <p:spPr bwMode="auto">
          <a:xfrm>
            <a:off x="1071538" y="285728"/>
            <a:ext cx="3947889" cy="3000396"/>
          </a:xfrm>
          <a:prstGeom prst="rect">
            <a:avLst/>
          </a:prstGeom>
          <a:noFill/>
        </p:spPr>
      </p:pic>
      <p:sp>
        <p:nvSpPr>
          <p:cNvPr id="4" name="Rectangle 3"/>
          <p:cNvSpPr/>
          <p:nvPr/>
        </p:nvSpPr>
        <p:spPr>
          <a:xfrm>
            <a:off x="0" y="3272534"/>
            <a:ext cx="9144000" cy="3477875"/>
          </a:xfrm>
          <a:prstGeom prst="rect">
            <a:avLst/>
          </a:prstGeom>
        </p:spPr>
        <p:txBody>
          <a:bodyPr wrap="square">
            <a:spAutoFit/>
          </a:bodyPr>
          <a:lstStyle/>
          <a:p>
            <a:pPr algn="ctr"/>
            <a:r>
              <a:rPr lang="el-GR" sz="2000" dirty="0" smtClean="0"/>
              <a:t>Ο </a:t>
            </a:r>
            <a:r>
              <a:rPr lang="en-US" sz="2000" dirty="0" smtClean="0"/>
              <a:t>Nietzsche</a:t>
            </a:r>
            <a:r>
              <a:rPr lang="el-GR" sz="2000" dirty="0" smtClean="0"/>
              <a:t> πίστευε ότι οι άνθρωποι στην κοινωνία διαιρούνται και καθορίζονται </a:t>
            </a:r>
            <a:r>
              <a:rPr lang="el-GR" sz="2000" b="1" dirty="0" smtClean="0"/>
              <a:t>σύμφωνα με την προθυμία  και την ικανότητά τους </a:t>
            </a:r>
          </a:p>
          <a:p>
            <a:pPr algn="ctr"/>
            <a:r>
              <a:rPr lang="el-GR" sz="2000" b="1" dirty="0" smtClean="0"/>
              <a:t>να συμμετέχουν </a:t>
            </a:r>
            <a:r>
              <a:rPr lang="el-GR" sz="2000" dirty="0" smtClean="0"/>
              <a:t>σε μια ζωή </a:t>
            </a:r>
            <a:r>
              <a:rPr lang="el-GR" sz="2000" dirty="0" smtClean="0">
                <a:effectLst>
                  <a:outerShdw blurRad="38100" dist="38100" dir="2700000" algn="tl">
                    <a:srgbClr val="000000">
                      <a:alpha val="43137"/>
                    </a:srgbClr>
                  </a:outerShdw>
                </a:effectLst>
              </a:rPr>
              <a:t>πνευματικής και πολιτιστικής μεταμόρφωσης</a:t>
            </a:r>
            <a:r>
              <a:rPr lang="el-GR" sz="2000" dirty="0" smtClean="0"/>
              <a:t>. Βεβαίως,  δεν επιθυμούν όλοι  οι άνθρωποι αυτή τη συμμετοχή και η καταδίκη του </a:t>
            </a:r>
            <a:r>
              <a:rPr lang="en-US" sz="2000" dirty="0" smtClean="0"/>
              <a:t>Nietzsche</a:t>
            </a:r>
            <a:r>
              <a:rPr lang="el-GR" sz="2000" dirty="0" smtClean="0"/>
              <a:t> σε  αυτούς που είναι απρόθυμοι να αμφισβητήσουν  τις  τετριμμένες θεμελιώδεις  πεποιθήσεις τους, είναι σκληρή. Παρόλα αυτά,  θα ήταν λάθος να πιστέψουμε  ότι ο </a:t>
            </a:r>
            <a:r>
              <a:rPr lang="en-US" sz="2000" dirty="0" smtClean="0"/>
              <a:t>Nietzsche </a:t>
            </a:r>
            <a:r>
              <a:rPr lang="el-GR" sz="2000" dirty="0" smtClean="0"/>
              <a:t>θεωρούσε την παρουσία αυτών των κοινών ανθρώπων περιττή. </a:t>
            </a:r>
          </a:p>
          <a:p>
            <a:pPr algn="ctr"/>
            <a:r>
              <a:rPr lang="el-GR" sz="2000" dirty="0" smtClean="0"/>
              <a:t>Σε διάφορους αφορισμούς του,  τονίζει τη σημασία των </a:t>
            </a:r>
          </a:p>
          <a:p>
            <a:pPr algn="ctr"/>
            <a:r>
              <a:rPr lang="el-GR" sz="2000" dirty="0" smtClean="0"/>
              <a:t> </a:t>
            </a:r>
            <a:r>
              <a:rPr lang="el-GR" sz="2000" b="1" dirty="0" smtClean="0"/>
              <a:t>«κοινών»  και </a:t>
            </a:r>
            <a:r>
              <a:rPr lang="en-US" sz="2000" b="1" dirty="0" smtClean="0"/>
              <a:t> </a:t>
            </a:r>
            <a:r>
              <a:rPr lang="el-GR" sz="2000" b="1" dirty="0" smtClean="0"/>
              <a:t>των  «συνηθισμένων» </a:t>
            </a:r>
          </a:p>
          <a:p>
            <a:pPr algn="ctr"/>
            <a:r>
              <a:rPr lang="el-GR" sz="2000" dirty="0" smtClean="0"/>
              <a:t>ως  </a:t>
            </a:r>
            <a:r>
              <a:rPr lang="el-GR" sz="2000" b="1" dirty="0" smtClean="0"/>
              <a:t>α π α ρ α ί τ η τ ο υ   π ρ ο α π α ι τ ο ύ μ ε ν ο υ  τ ό σ ο  γ ι α  τ η ν  α ν ά π τ υ ξ η </a:t>
            </a:r>
          </a:p>
          <a:p>
            <a:pPr algn="ctr"/>
            <a:r>
              <a:rPr lang="el-GR" sz="2000" b="1" dirty="0" smtClean="0"/>
              <a:t>ό σ ο  κ α ι  γ ι </a:t>
            </a:r>
            <a:r>
              <a:rPr lang="el-GR" sz="2000" b="1" spc="300" dirty="0" smtClean="0"/>
              <a:t>α τη στάθμιση </a:t>
            </a:r>
            <a:r>
              <a:rPr lang="el-GR" sz="2000" b="1" dirty="0" smtClean="0"/>
              <a:t>της  α ξ ί α ς  τ ω ν  αρίστων, των </a:t>
            </a:r>
            <a:r>
              <a:rPr lang="el-GR" sz="2000" b="1" spc="-150" dirty="0" smtClean="0"/>
              <a:t>ε ξ α ι ρ ε τ ι κ ώ ν.</a:t>
            </a:r>
            <a:endParaRPr lang="el-GR" sz="2000" spc="-150" dirty="0" smtClean="0"/>
          </a:p>
        </p:txBody>
      </p:sp>
      <p:sp>
        <p:nvSpPr>
          <p:cNvPr id="5" name="Rectangle 4"/>
          <p:cNvSpPr/>
          <p:nvPr/>
        </p:nvSpPr>
        <p:spPr>
          <a:xfrm>
            <a:off x="5000628" y="2571744"/>
            <a:ext cx="4143372" cy="646331"/>
          </a:xfrm>
          <a:prstGeom prst="rect">
            <a:avLst/>
          </a:prstGeom>
        </p:spPr>
        <p:txBody>
          <a:bodyPr wrap="square">
            <a:spAutoFit/>
          </a:bodyPr>
          <a:lstStyle/>
          <a:p>
            <a:r>
              <a:rPr lang="en-GB" dirty="0" smtClean="0">
                <a:latin typeface="+mj-lt"/>
                <a:cs typeface="Times New Roman" pitchFamily="18" charset="0"/>
              </a:rPr>
              <a:t>G </a:t>
            </a:r>
            <a:r>
              <a:rPr lang="en-GB" dirty="0" err="1" smtClean="0">
                <a:latin typeface="+mj-lt"/>
                <a:cs typeface="Times New Roman" pitchFamily="18" charset="0"/>
              </a:rPr>
              <a:t>Freist</a:t>
            </a:r>
            <a:r>
              <a:rPr lang="en-GB" dirty="0" smtClean="0">
                <a:latin typeface="+mj-lt"/>
                <a:cs typeface="Times New Roman" pitchFamily="18" charset="0"/>
              </a:rPr>
              <a:t> : </a:t>
            </a:r>
            <a:r>
              <a:rPr lang="el-GR" dirty="0" smtClean="0">
                <a:latin typeface="+mj-lt"/>
              </a:rPr>
              <a:t> Ένας συνηθισμένος άνθρωπος περπατά με τα σκυλιά του,</a:t>
            </a:r>
            <a:r>
              <a:rPr lang="en-GB" dirty="0" smtClean="0">
                <a:latin typeface="+mj-lt"/>
                <a:cs typeface="Times New Roman" pitchFamily="18" charset="0"/>
              </a:rPr>
              <a:t> 1978</a:t>
            </a:r>
            <a:endParaRPr lang="el-GR" dirty="0">
              <a:latin typeface="+mj-l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7166"/>
            <a:ext cx="9144000" cy="1060472"/>
          </a:xfrm>
        </p:spPr>
        <p:txBody>
          <a:bodyPr>
            <a:noAutofit/>
          </a:bodyPr>
          <a:lstStyle/>
          <a:p>
            <a:pPr algn="just"/>
            <a:r>
              <a:rPr lang="el-GR" sz="2000" dirty="0" smtClean="0"/>
              <a:t>Κάθε  έμπρακτη εκδήλωση της αυθεντικότητας του ανθρώπου εμπεριέχει μια </a:t>
            </a:r>
            <a:r>
              <a:rPr lang="el-GR" sz="2000" i="1" u="sng" dirty="0" smtClean="0"/>
              <a:t>ελάχιστη</a:t>
            </a:r>
            <a:r>
              <a:rPr lang="el-GR" sz="2000" i="1" dirty="0" smtClean="0"/>
              <a:t> </a:t>
            </a:r>
            <a:r>
              <a:rPr lang="el-GR" sz="2000" dirty="0" smtClean="0"/>
              <a:t>προϋπόθεση: όποια κι αν είναι η αυθεντική δράση μου, </a:t>
            </a:r>
            <a:r>
              <a:rPr lang="el-GR" sz="2000" b="1" i="1" dirty="0" smtClean="0"/>
              <a:t>πρέπει  </a:t>
            </a:r>
            <a:r>
              <a:rPr lang="el-GR" sz="2000" b="1" dirty="0" smtClean="0"/>
              <a:t>να είναι μια δράση  </a:t>
            </a:r>
            <a:r>
              <a:rPr lang="el-GR" sz="2000" b="1" spc="300" dirty="0" smtClean="0"/>
              <a:t>ελευθερίας</a:t>
            </a:r>
            <a:r>
              <a:rPr lang="el-GR" sz="2000" b="1" dirty="0" smtClean="0"/>
              <a:t> τόσο για τον εαυτό μου (ελεύθερη έκφραση του αυθεντικού εαυτού μου)  όσο </a:t>
            </a:r>
            <a:r>
              <a:rPr lang="el-GR" sz="2000" b="1" u="sng" dirty="0" smtClean="0"/>
              <a:t>και</a:t>
            </a:r>
            <a:r>
              <a:rPr lang="el-GR" sz="2000" b="1" dirty="0" smtClean="0"/>
              <a:t> για τους άλλους (σεβασμός της ελευθερίας τους από εμένα)</a:t>
            </a:r>
            <a:r>
              <a:rPr lang="el-GR" sz="2000" dirty="0" smtClean="0"/>
              <a:t>.</a:t>
            </a:r>
            <a:br>
              <a:rPr lang="el-GR" sz="2000" dirty="0" smtClean="0"/>
            </a:br>
            <a:endParaRPr lang="el-GR" sz="2000" dirty="0"/>
          </a:p>
        </p:txBody>
      </p:sp>
      <p:sp>
        <p:nvSpPr>
          <p:cNvPr id="3" name="Rectangle 2"/>
          <p:cNvSpPr/>
          <p:nvPr/>
        </p:nvSpPr>
        <p:spPr>
          <a:xfrm>
            <a:off x="0" y="1571612"/>
            <a:ext cx="5143504" cy="5324535"/>
          </a:xfrm>
          <a:prstGeom prst="rect">
            <a:avLst/>
          </a:prstGeom>
        </p:spPr>
        <p:txBody>
          <a:bodyPr wrap="square">
            <a:spAutoFit/>
          </a:bodyPr>
          <a:lstStyle/>
          <a:p>
            <a:pPr algn="just"/>
            <a:r>
              <a:rPr lang="el-GR" sz="2000" dirty="0" smtClean="0"/>
              <a:t>Ενώ τόσο ο </a:t>
            </a:r>
            <a:r>
              <a:rPr lang="en-US" sz="2000" dirty="0" smtClean="0"/>
              <a:t>Nietzsche</a:t>
            </a:r>
            <a:r>
              <a:rPr lang="el-GR" sz="2000" dirty="0" smtClean="0"/>
              <a:t> όσο και ο </a:t>
            </a:r>
            <a:r>
              <a:rPr lang="en-US" sz="2000" dirty="0" smtClean="0"/>
              <a:t>Heidegger</a:t>
            </a:r>
            <a:r>
              <a:rPr lang="el-GR" sz="2000" dirty="0" smtClean="0"/>
              <a:t> προτείνουν την πιθανότητα της  </a:t>
            </a:r>
            <a:r>
              <a:rPr lang="el-GR" sz="2000" b="1" dirty="0" smtClean="0"/>
              <a:t>αυθεντικής</a:t>
            </a:r>
            <a:r>
              <a:rPr lang="el-GR" sz="2000" dirty="0" smtClean="0"/>
              <a:t> </a:t>
            </a:r>
            <a:r>
              <a:rPr lang="el-GR" sz="2000" b="1" dirty="0" smtClean="0"/>
              <a:t>ύπαρξης </a:t>
            </a:r>
            <a:r>
              <a:rPr lang="el-GR" sz="2000" dirty="0" smtClean="0"/>
              <a:t> κάθε ανθρώπου </a:t>
            </a:r>
            <a:r>
              <a:rPr lang="el-GR" sz="2000" b="1" dirty="0" smtClean="0"/>
              <a:t>σε κοινωνία  </a:t>
            </a:r>
            <a:r>
              <a:rPr lang="el-GR" sz="2000" dirty="0" smtClean="0"/>
              <a:t>με τους </a:t>
            </a:r>
            <a:r>
              <a:rPr lang="el-GR" sz="2000" b="1" dirty="0" smtClean="0"/>
              <a:t>άλλους, </a:t>
            </a:r>
            <a:r>
              <a:rPr lang="el-GR" sz="2000" dirty="0" smtClean="0"/>
              <a:t>και οι δυο δεν την αναλύουν επαρκώς.</a:t>
            </a:r>
          </a:p>
          <a:p>
            <a:pPr algn="just"/>
            <a:r>
              <a:rPr lang="el-GR" sz="2000" dirty="0" smtClean="0"/>
              <a:t/>
            </a:r>
            <a:br>
              <a:rPr lang="el-GR" sz="2000" dirty="0" smtClean="0"/>
            </a:br>
            <a:r>
              <a:rPr lang="el-GR" sz="2000" dirty="0" smtClean="0"/>
              <a:t>Μια από τις βασικές ιδέες στα «Σημειωματάρια για μια Ηθική» του Σαρτρ είναι ότι </a:t>
            </a:r>
            <a:r>
              <a:rPr lang="el-GR" sz="2000" b="1" dirty="0" smtClean="0"/>
              <a:t>οι δράσεις μου μπορούν να υλοποιηθούν   μ ό ν ο  με τη </a:t>
            </a:r>
            <a:r>
              <a:rPr lang="el-GR" sz="2000" b="1" u="sng" dirty="0" smtClean="0"/>
              <a:t>συνεργασία των άλλων</a:t>
            </a:r>
            <a:r>
              <a:rPr lang="el-GR" sz="2000" dirty="0" smtClean="0"/>
              <a:t>. Η συνεργασία αυτή προϋποθέτει την</a:t>
            </a:r>
            <a:r>
              <a:rPr lang="el-GR" sz="2000" b="1" dirty="0" smtClean="0"/>
              <a:t> </a:t>
            </a:r>
            <a:r>
              <a:rPr lang="el-GR" sz="2000" b="1" u="sng" dirty="0" smtClean="0"/>
              <a:t>ελευθερία των άλλων</a:t>
            </a:r>
            <a:r>
              <a:rPr lang="el-GR" sz="2000" b="1" dirty="0" smtClean="0"/>
              <a:t>  και την </a:t>
            </a:r>
            <a:r>
              <a:rPr lang="el-GR" sz="2000" b="1" u="sng" dirty="0" smtClean="0"/>
              <a:t>ελεύθερη έκφραση της άποψής τους</a:t>
            </a:r>
            <a:r>
              <a:rPr lang="el-GR" sz="2000" dirty="0" smtClean="0"/>
              <a:t>∙ αυτή  δε η άποψή των συνεργατών μου για εμένα πρέπει να με απασχολεί τουλάχιστον </a:t>
            </a:r>
            <a:r>
              <a:rPr lang="el-GR" sz="2000" u="sng" dirty="0" smtClean="0"/>
              <a:t>σε κάποιον βαθμό</a:t>
            </a:r>
            <a:r>
              <a:rPr lang="el-GR" sz="2000" dirty="0" smtClean="0"/>
              <a:t>. </a:t>
            </a:r>
            <a:r>
              <a:rPr lang="el-GR" sz="2000" b="1" dirty="0" smtClean="0"/>
              <a:t>Η διασφάλιση  και η ευόδωση  της </a:t>
            </a:r>
            <a:r>
              <a:rPr lang="el-GR" sz="2000" b="1" spc="600" dirty="0" smtClean="0"/>
              <a:t>ελευθερίας των άλλων</a:t>
            </a:r>
            <a:r>
              <a:rPr lang="el-GR" sz="2000" spc="600" dirty="0" smtClean="0"/>
              <a:t> </a:t>
            </a:r>
            <a:r>
              <a:rPr lang="el-GR" sz="2000" dirty="0" smtClean="0"/>
              <a:t>πρέπει να συνιστά </a:t>
            </a:r>
            <a:r>
              <a:rPr lang="el-GR" sz="2000" b="1" dirty="0" smtClean="0"/>
              <a:t>κομβικό σημείο</a:t>
            </a:r>
            <a:r>
              <a:rPr lang="el-GR" sz="2000" dirty="0" smtClean="0"/>
              <a:t> σε </a:t>
            </a:r>
            <a:r>
              <a:rPr lang="el-GR" sz="2000" dirty="0" smtClean="0">
                <a:effectLst>
                  <a:outerShdw blurRad="38100" dist="38100" dir="2700000" algn="tl">
                    <a:srgbClr val="000000">
                      <a:alpha val="43137"/>
                    </a:srgbClr>
                  </a:outerShdw>
                </a:effectLst>
              </a:rPr>
              <a:t>όλες τις δράσεις μου</a:t>
            </a:r>
            <a:r>
              <a:rPr lang="el-GR" sz="2000" dirty="0" smtClean="0"/>
              <a:t>. </a:t>
            </a:r>
          </a:p>
        </p:txBody>
      </p:sp>
      <p:pic>
        <p:nvPicPr>
          <p:cNvPr id="19458" name="Picture 2" descr="C:\Users\αγαπουλακι\Desktop\freedom-of-mind-1948(1).jpg!Large.jpg"/>
          <p:cNvPicPr>
            <a:picLocks noChangeAspect="1" noChangeArrowheads="1"/>
          </p:cNvPicPr>
          <p:nvPr/>
        </p:nvPicPr>
        <p:blipFill>
          <a:blip r:embed="rId2" cstate="print"/>
          <a:srcRect/>
          <a:stretch>
            <a:fillRect/>
          </a:stretch>
        </p:blipFill>
        <p:spPr bwMode="auto">
          <a:xfrm>
            <a:off x="5286380" y="1571612"/>
            <a:ext cx="3599016" cy="4714868"/>
          </a:xfrm>
          <a:prstGeom prst="rect">
            <a:avLst/>
          </a:prstGeom>
          <a:noFill/>
        </p:spPr>
      </p:pic>
      <p:sp>
        <p:nvSpPr>
          <p:cNvPr id="5" name="Title 1"/>
          <p:cNvSpPr txBox="1">
            <a:spLocks/>
          </p:cNvSpPr>
          <p:nvPr/>
        </p:nvSpPr>
        <p:spPr>
          <a:xfrm rot="10800000" flipV="1">
            <a:off x="5072066" y="6000768"/>
            <a:ext cx="4071932" cy="857232"/>
          </a:xfrm>
          <a:prstGeom prst="rect">
            <a:avLst/>
          </a:prstGeom>
        </p:spPr>
        <p:txBody>
          <a:bodyPr vert="horz" lIns="91440" tIns="45720" rIns="91440" bIns="45720" rtlCol="0" anchor="ctr">
            <a:noAutofit/>
          </a:bodyPr>
          <a:lstStyle/>
          <a:p>
            <a:pPr lvl="0" algn="ctr">
              <a:spcBef>
                <a:spcPct val="0"/>
              </a:spcBef>
              <a:defRPr/>
            </a:pPr>
            <a:r>
              <a:rPr kumimoji="0" lang="en-US" sz="1600" b="0" i="0" u="none" strike="noStrike" kern="1200" cap="none" spc="0" normalizeH="0" baseline="0" noProof="0" dirty="0" smtClean="0">
                <a:ln>
                  <a:noFill/>
                </a:ln>
                <a:solidFill>
                  <a:schemeClr val="tx1"/>
                </a:solidFill>
                <a:effectLst/>
                <a:uLnTx/>
                <a:uFillTx/>
                <a:latin typeface="+mj-lt"/>
                <a:ea typeface="+mj-ea"/>
                <a:cs typeface="Times New Roman" pitchFamily="18" charset="0"/>
              </a:rPr>
              <a:t>R Magritte: </a:t>
            </a:r>
            <a:r>
              <a:rPr lang="el-GR" sz="1600" dirty="0" smtClean="0">
                <a:latin typeface="+mj-lt"/>
              </a:rPr>
              <a:t>Ελευθερία του πνεύματος</a:t>
            </a:r>
            <a:r>
              <a:rPr kumimoji="0" lang="en-US" sz="1600" b="0" i="0" u="none" strike="noStrike" kern="1200" cap="none" spc="0" normalizeH="0" baseline="0" noProof="0" dirty="0" smtClean="0">
                <a:ln>
                  <a:noFill/>
                </a:ln>
                <a:solidFill>
                  <a:schemeClr val="tx1"/>
                </a:solidFill>
                <a:effectLst/>
                <a:uLnTx/>
                <a:uFillTx/>
                <a:latin typeface="+mj-lt"/>
                <a:ea typeface="+mj-ea"/>
                <a:cs typeface="Times New Roman" pitchFamily="18" charset="0"/>
              </a:rPr>
              <a:t>, 1948.</a:t>
            </a:r>
            <a:endParaRPr kumimoji="0" lang="el-GR" sz="1600" b="0" i="0" u="none" strike="noStrike" kern="1200" cap="none" spc="0" normalizeH="0" baseline="0" noProof="0" dirty="0">
              <a:ln>
                <a:noFill/>
              </a:ln>
              <a:solidFill>
                <a:schemeClr val="tx1"/>
              </a:solidFill>
              <a:effectLst/>
              <a:uLnTx/>
              <a:uFillTx/>
              <a:latin typeface="+mj-lt"/>
              <a:ea typeface="+mj-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14290"/>
            <a:ext cx="5214942" cy="6740307"/>
          </a:xfrm>
          <a:prstGeom prst="rect">
            <a:avLst/>
          </a:prstGeom>
        </p:spPr>
        <p:txBody>
          <a:bodyPr wrap="square">
            <a:spAutoFit/>
          </a:bodyPr>
          <a:lstStyle/>
          <a:p>
            <a:pPr algn="just"/>
            <a:r>
              <a:rPr lang="el-GR" sz="2400" dirty="0" smtClean="0"/>
              <a:t>Στο βιβλίο του Καμύ «Ο επαναστάτης», ο σκλάβος του βασιλιά ξεκινά εκλιπαρώντας για δικαιοσύνη και καταλήγει θέλοντας να φορέσει ο ίδιος  μια  κορόνα∙ θέλει  δηλ.    κι   αυτός    να  </a:t>
            </a:r>
          </a:p>
          <a:p>
            <a:pPr algn="just"/>
            <a:r>
              <a:rPr lang="el-GR" sz="2400" dirty="0" smtClean="0">
                <a:effectLst>
                  <a:outerShdw blurRad="38100" dist="38100" dir="2700000" algn="tl">
                    <a:srgbClr val="000000">
                      <a:alpha val="43137"/>
                    </a:srgbClr>
                  </a:outerShdw>
                </a:effectLst>
              </a:rPr>
              <a:t>κ υ ρ ι α ρ χ ε ί. </a:t>
            </a:r>
            <a:r>
              <a:rPr lang="el-GR" sz="2400" dirty="0" smtClean="0"/>
              <a:t/>
            </a:r>
            <a:br>
              <a:rPr lang="el-GR" sz="2400" dirty="0" smtClean="0"/>
            </a:br>
            <a:r>
              <a:rPr lang="el-GR" sz="2400" dirty="0" smtClean="0"/>
              <a:t>Το πρόβλημα έγκειται στο ότι, ενώ ο άνθρωπος ειλικρινά επαναστατεί εναντίον  τόσο  των άδικων κοινωνικών συνθηκών όσο και, όπως λέει ο Καμύ, εναντίον του συνόλου της δημιουργίας, παρόλα αυτά, κατά τη </a:t>
            </a:r>
            <a:r>
              <a:rPr lang="el-GR" sz="2400" dirty="0" smtClean="0">
                <a:effectLst>
                  <a:outerShdw blurRad="38100" dist="38100" dir="2700000" algn="tl">
                    <a:srgbClr val="000000">
                      <a:alpha val="43137"/>
                    </a:srgbClr>
                  </a:outerShdw>
                </a:effectLst>
              </a:rPr>
              <a:t>διαχείριση μιας τέτοιας επανάστασης στην </a:t>
            </a:r>
            <a:r>
              <a:rPr lang="el-GR" sz="2400" i="1" dirty="0" smtClean="0">
                <a:effectLst>
                  <a:outerShdw blurRad="38100" dist="38100" dir="2700000" algn="tl">
                    <a:srgbClr val="000000">
                      <a:alpha val="43137"/>
                    </a:srgbClr>
                  </a:outerShdw>
                </a:effectLst>
              </a:rPr>
              <a:t>πράξη</a:t>
            </a:r>
            <a:r>
              <a:rPr lang="el-GR" sz="2400" dirty="0" smtClean="0"/>
              <a:t>,</a:t>
            </a:r>
            <a:r>
              <a:rPr lang="el-GR" sz="2400" b="1" dirty="0" smtClean="0"/>
              <a:t>  ο άνθρωπος καταλήγει να </a:t>
            </a:r>
            <a:r>
              <a:rPr lang="el-GR" sz="2400" b="1" i="1" dirty="0" smtClean="0"/>
              <a:t>αρνηθεί</a:t>
            </a:r>
            <a:r>
              <a:rPr lang="el-GR" sz="2400" b="1" dirty="0" smtClean="0"/>
              <a:t> την ανθρωπιά και την ελευθερία των άλλων,</a:t>
            </a:r>
            <a:r>
              <a:rPr lang="el-GR" sz="2400" dirty="0" smtClean="0"/>
              <a:t> σε μια προσπάθεια </a:t>
            </a:r>
            <a:r>
              <a:rPr lang="el-GR" sz="2400" b="1" dirty="0" smtClean="0"/>
              <a:t>να  επιβάλει στους άλλους τη δική του </a:t>
            </a:r>
            <a:br>
              <a:rPr lang="el-GR" sz="2400" b="1" dirty="0" smtClean="0"/>
            </a:br>
            <a:r>
              <a:rPr lang="el-GR" sz="2400" b="1" dirty="0" smtClean="0"/>
              <a:t>ατομικότητα.</a:t>
            </a:r>
            <a:endParaRPr lang="el-GR" sz="2400" dirty="0" smtClean="0"/>
          </a:p>
        </p:txBody>
      </p:sp>
      <p:pic>
        <p:nvPicPr>
          <p:cNvPr id="20482" name="Picture 2" descr="C:\Users\αγαπουλακι\Desktop\rebel-1885.jpg!Large.jpg"/>
          <p:cNvPicPr>
            <a:picLocks noChangeAspect="1" noChangeArrowheads="1"/>
          </p:cNvPicPr>
          <p:nvPr/>
        </p:nvPicPr>
        <p:blipFill>
          <a:blip r:embed="rId2" cstate="print"/>
          <a:srcRect/>
          <a:stretch>
            <a:fillRect/>
          </a:stretch>
        </p:blipFill>
        <p:spPr bwMode="auto">
          <a:xfrm>
            <a:off x="5286380" y="928670"/>
            <a:ext cx="3462106" cy="4786322"/>
          </a:xfrm>
          <a:prstGeom prst="rect">
            <a:avLst/>
          </a:prstGeom>
          <a:noFill/>
        </p:spPr>
      </p:pic>
      <p:sp>
        <p:nvSpPr>
          <p:cNvPr id="5" name="Rectangle 4"/>
          <p:cNvSpPr/>
          <p:nvPr/>
        </p:nvSpPr>
        <p:spPr>
          <a:xfrm>
            <a:off x="5357818" y="5643578"/>
            <a:ext cx="3786181" cy="369332"/>
          </a:xfrm>
          <a:prstGeom prst="rect">
            <a:avLst/>
          </a:prstGeom>
        </p:spPr>
        <p:txBody>
          <a:bodyPr wrap="square">
            <a:spAutoFit/>
          </a:bodyPr>
          <a:lstStyle/>
          <a:p>
            <a:r>
              <a:rPr lang="en-GB" dirty="0" smtClean="0">
                <a:latin typeface="+mj-lt"/>
                <a:cs typeface="Times New Roman" pitchFamily="18" charset="0"/>
              </a:rPr>
              <a:t>F </a:t>
            </a:r>
            <a:r>
              <a:rPr lang="en-GB" dirty="0" err="1" smtClean="0">
                <a:latin typeface="+mj-lt"/>
                <a:cs typeface="Times New Roman" pitchFamily="18" charset="0"/>
              </a:rPr>
              <a:t>Bronnikov</a:t>
            </a:r>
            <a:r>
              <a:rPr lang="en-GB" dirty="0" smtClean="0">
                <a:latin typeface="+mj-lt"/>
                <a:cs typeface="Times New Roman" pitchFamily="18" charset="0"/>
              </a:rPr>
              <a:t> : </a:t>
            </a:r>
            <a:r>
              <a:rPr lang="el-GR" dirty="0" smtClean="0">
                <a:latin typeface="+mj-lt"/>
                <a:cs typeface="Times New Roman" pitchFamily="18" charset="0"/>
              </a:rPr>
              <a:t>Επαναστάτης</a:t>
            </a:r>
            <a:r>
              <a:rPr lang="en-GB" dirty="0" smtClean="0">
                <a:latin typeface="+mj-lt"/>
                <a:cs typeface="Times New Roman" pitchFamily="18" charset="0"/>
              </a:rPr>
              <a:t>, 1885</a:t>
            </a:r>
            <a:endParaRPr lang="el-GR" dirty="0">
              <a:latin typeface="+mj-lt"/>
              <a:cs typeface="Times New Roman" pitchFamily="18" charset="0"/>
            </a:endParaRPr>
          </a:p>
        </p:txBody>
      </p:sp>
      <p:pic>
        <p:nvPicPr>
          <p:cNvPr id="20483" name="Picture 3" descr="C:\Users\αγαπουλακι\Desktop\carnival-of-mexican-life-dictatorship-1936.jpg!Large.jpg"/>
          <p:cNvPicPr>
            <a:picLocks noChangeAspect="1" noChangeArrowheads="1"/>
          </p:cNvPicPr>
          <p:nvPr/>
        </p:nvPicPr>
        <p:blipFill>
          <a:blip r:embed="rId3" cstate="print"/>
          <a:srcRect/>
          <a:stretch>
            <a:fillRect/>
          </a:stretch>
        </p:blipFill>
        <p:spPr bwMode="auto">
          <a:xfrm>
            <a:off x="5500694" y="285728"/>
            <a:ext cx="3076575" cy="5715000"/>
          </a:xfrm>
          <a:prstGeom prst="rect">
            <a:avLst/>
          </a:prstGeom>
          <a:noFill/>
        </p:spPr>
      </p:pic>
      <p:sp>
        <p:nvSpPr>
          <p:cNvPr id="7" name="Rectangle 6"/>
          <p:cNvSpPr/>
          <p:nvPr/>
        </p:nvSpPr>
        <p:spPr>
          <a:xfrm>
            <a:off x="5000628" y="6000768"/>
            <a:ext cx="4143372" cy="646331"/>
          </a:xfrm>
          <a:prstGeom prst="rect">
            <a:avLst/>
          </a:prstGeom>
        </p:spPr>
        <p:txBody>
          <a:bodyPr wrap="square">
            <a:spAutoFit/>
          </a:bodyPr>
          <a:lstStyle/>
          <a:p>
            <a:pPr algn="ctr"/>
            <a:r>
              <a:rPr lang="en-US" dirty="0" smtClean="0">
                <a:latin typeface="+mj-lt"/>
                <a:cs typeface="Times New Roman" pitchFamily="18" charset="0"/>
              </a:rPr>
              <a:t>D Rivera : </a:t>
            </a:r>
            <a:r>
              <a:rPr lang="el-GR" dirty="0" smtClean="0">
                <a:latin typeface="+mj-lt"/>
              </a:rPr>
              <a:t>Καρναβάλι της Μεξικάνικης Ζωής. Η Δικτατορία</a:t>
            </a:r>
            <a:r>
              <a:rPr lang="en-US" dirty="0" smtClean="0">
                <a:latin typeface="+mj-lt"/>
                <a:cs typeface="Times New Roman" pitchFamily="18" charset="0"/>
              </a:rPr>
              <a:t>,1936</a:t>
            </a:r>
            <a:endParaRPr lang="el-GR" dirty="0">
              <a:latin typeface="+mj-l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482"/>
                                        </p:tgtEl>
                                      </p:cBhvr>
                                    </p:animEffect>
                                    <p:set>
                                      <p:cBhvr>
                                        <p:cTn id="7" dur="1" fill="hold">
                                          <p:stCondLst>
                                            <p:cond delay="499"/>
                                          </p:stCondLst>
                                        </p:cTn>
                                        <p:tgtEl>
                                          <p:spTgt spid="2048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483"/>
                                        </p:tgtEl>
                                        <p:attrNameLst>
                                          <p:attrName>style.visibility</p:attrName>
                                        </p:attrNameLst>
                                      </p:cBhvr>
                                      <p:to>
                                        <p:strVal val="visible"/>
                                      </p:to>
                                    </p:set>
                                    <p:animEffect transition="in" filter="fade">
                                      <p:cBhvr>
                                        <p:cTn id="15" dur="500"/>
                                        <p:tgtEl>
                                          <p:spTgt spid="2048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αγαπουλακι\Desktop\AMSTERDAM\AMSTERDAM PAINTINGS\N Graves Variability of similar forms,1970..jpg"/>
          <p:cNvPicPr>
            <a:picLocks noChangeAspect="1" noChangeArrowheads="1"/>
          </p:cNvPicPr>
          <p:nvPr/>
        </p:nvPicPr>
        <p:blipFill>
          <a:blip r:embed="rId2" cstate="print"/>
          <a:srcRect/>
          <a:stretch>
            <a:fillRect/>
          </a:stretch>
        </p:blipFill>
        <p:spPr bwMode="auto">
          <a:xfrm>
            <a:off x="214282" y="1000108"/>
            <a:ext cx="4953008" cy="3351535"/>
          </a:xfrm>
          <a:prstGeom prst="rect">
            <a:avLst/>
          </a:prstGeom>
          <a:noFill/>
        </p:spPr>
      </p:pic>
      <p:sp>
        <p:nvSpPr>
          <p:cNvPr id="4" name="Rectangle 3"/>
          <p:cNvSpPr/>
          <p:nvPr/>
        </p:nvSpPr>
        <p:spPr>
          <a:xfrm>
            <a:off x="571472" y="4357694"/>
            <a:ext cx="4786345" cy="369332"/>
          </a:xfrm>
          <a:prstGeom prst="rect">
            <a:avLst/>
          </a:prstGeom>
        </p:spPr>
        <p:txBody>
          <a:bodyPr wrap="square">
            <a:spAutoFit/>
          </a:bodyPr>
          <a:lstStyle/>
          <a:p>
            <a:r>
              <a:rPr lang="en-US" dirty="0" smtClean="0">
                <a:latin typeface="+mj-lt"/>
                <a:cs typeface="Times New Roman" pitchFamily="18" charset="0"/>
              </a:rPr>
              <a:t>N Graves:</a:t>
            </a:r>
            <a:r>
              <a:rPr lang="el-GR" b="1" dirty="0" smtClean="0">
                <a:latin typeface="+mj-lt"/>
              </a:rPr>
              <a:t>Ποικιλία παρόμοιων</a:t>
            </a:r>
            <a:r>
              <a:rPr lang="el-GR" dirty="0" smtClean="0">
                <a:latin typeface="+mj-lt"/>
              </a:rPr>
              <a:t> μορφών</a:t>
            </a:r>
            <a:r>
              <a:rPr lang="en-US" dirty="0" smtClean="0">
                <a:latin typeface="+mj-lt"/>
                <a:cs typeface="Times New Roman" pitchFamily="18" charset="0"/>
              </a:rPr>
              <a:t>,1970</a:t>
            </a:r>
            <a:endParaRPr lang="el-GR" dirty="0">
              <a:latin typeface="+mj-lt"/>
              <a:cs typeface="Times New Roman" pitchFamily="18" charset="0"/>
            </a:endParaRPr>
          </a:p>
        </p:txBody>
      </p:sp>
      <p:sp>
        <p:nvSpPr>
          <p:cNvPr id="5" name="Rectangle 4"/>
          <p:cNvSpPr/>
          <p:nvPr/>
        </p:nvSpPr>
        <p:spPr>
          <a:xfrm>
            <a:off x="0" y="5000636"/>
            <a:ext cx="5357818" cy="1200329"/>
          </a:xfrm>
          <a:prstGeom prst="rect">
            <a:avLst/>
          </a:prstGeom>
        </p:spPr>
        <p:txBody>
          <a:bodyPr wrap="square">
            <a:spAutoFit/>
          </a:bodyPr>
          <a:lstStyle/>
          <a:p>
            <a:pPr algn="ctr"/>
            <a:r>
              <a:rPr lang="el-GR" dirty="0" smtClean="0"/>
              <a:t>Κατά τη γνώμη μου, αυτή η γλυπτική σύνθεση είναι ένα τέλειο παράδειγμα  </a:t>
            </a:r>
            <a:r>
              <a:rPr lang="el-GR" b="1" dirty="0" smtClean="0"/>
              <a:t>αρμονικής συνύπαρξης</a:t>
            </a:r>
            <a:r>
              <a:rPr lang="el-GR" dirty="0" smtClean="0"/>
              <a:t> της </a:t>
            </a:r>
            <a:r>
              <a:rPr lang="el-GR" b="1" dirty="0" smtClean="0"/>
              <a:t>ποικιλομορφίας </a:t>
            </a:r>
            <a:r>
              <a:rPr lang="el-GR" dirty="0" smtClean="0"/>
              <a:t>και της </a:t>
            </a:r>
            <a:r>
              <a:rPr lang="el-GR" b="1" dirty="0" smtClean="0"/>
              <a:t>ομοιότητας</a:t>
            </a:r>
            <a:r>
              <a:rPr lang="el-GR" dirty="0" smtClean="0"/>
              <a:t>.</a:t>
            </a:r>
            <a:br>
              <a:rPr lang="el-GR" dirty="0" smtClean="0"/>
            </a:br>
            <a:endParaRPr lang="el-GR" dirty="0">
              <a:latin typeface="Times New Roman" pitchFamily="18" charset="0"/>
              <a:cs typeface="Times New Roman" pitchFamily="18" charset="0"/>
            </a:endParaRPr>
          </a:p>
        </p:txBody>
      </p:sp>
      <p:sp>
        <p:nvSpPr>
          <p:cNvPr id="6" name="Rectangle 5"/>
          <p:cNvSpPr/>
          <p:nvPr/>
        </p:nvSpPr>
        <p:spPr>
          <a:xfrm>
            <a:off x="4695795" y="260648"/>
            <a:ext cx="4448205" cy="6432530"/>
          </a:xfrm>
          <a:prstGeom prst="rect">
            <a:avLst/>
          </a:prstGeom>
        </p:spPr>
        <p:txBody>
          <a:bodyPr wrap="square">
            <a:spAutoFit/>
          </a:bodyPr>
          <a:lstStyle/>
          <a:p>
            <a:pPr algn="just"/>
            <a:r>
              <a:rPr lang="el-GR" sz="2400" dirty="0" smtClean="0"/>
              <a:t>Ο αμφιλεγόμενος ισχυρισμός ότι </a:t>
            </a:r>
            <a:r>
              <a:rPr lang="el-GR" sz="2400" b="1" dirty="0" smtClean="0"/>
              <a:t>οι άνθρωποι είναι ίσοι δε σημαίνει </a:t>
            </a:r>
            <a:r>
              <a:rPr lang="el-GR" sz="2400" dirty="0" smtClean="0"/>
              <a:t>ότι είναι </a:t>
            </a:r>
            <a:r>
              <a:rPr lang="el-GR" sz="2400" b="1" dirty="0" smtClean="0"/>
              <a:t>πανομοιότυπα αντίγραφα ο ένας του άλλου</a:t>
            </a:r>
            <a:r>
              <a:rPr lang="el-GR" sz="2400" dirty="0" smtClean="0"/>
              <a:t>. Η ισότητα σημαίνει περισσότερο </a:t>
            </a:r>
            <a:r>
              <a:rPr lang="el-GR" sz="2400" b="1" dirty="0" smtClean="0"/>
              <a:t>αναλογία, </a:t>
            </a:r>
            <a:r>
              <a:rPr lang="el-GR" sz="2400" dirty="0" smtClean="0"/>
              <a:t> παρά ταύτιση. </a:t>
            </a:r>
            <a:r>
              <a:rPr lang="el-GR" sz="2000" dirty="0" smtClean="0"/>
              <a:t>Οι άνθρωποι θα πρέπει να αντιμετωπίζονται ως ίσοι, να αντιμετωπίζουν ο ένας τον άλλον ως «ίσον», να σχετίζονται μεταξύ τους ως ίσοι ή να απολαμβάνουν κάποιου είδους ισότητα  στην κοινωνική τους θέση. </a:t>
            </a:r>
            <a:r>
              <a:rPr lang="el-GR" sz="2400" dirty="0" smtClean="0"/>
              <a:t>Οι υποστηρικτές της </a:t>
            </a:r>
            <a:r>
              <a:rPr lang="el-GR" sz="2400" b="1" dirty="0" smtClean="0"/>
              <a:t>ισοτιμίας</a:t>
            </a:r>
            <a:r>
              <a:rPr lang="el-GR" sz="2400" dirty="0" smtClean="0"/>
              <a:t> παραδέχονται ως βασικό αξίωμα ότι όλα τα ανθρώπινα όντα είναι </a:t>
            </a:r>
            <a:r>
              <a:rPr lang="el-GR" sz="2400" b="1" dirty="0" smtClean="0"/>
              <a:t>ίσα</a:t>
            </a:r>
            <a:r>
              <a:rPr lang="el-GR" sz="2400" dirty="0" smtClean="0"/>
              <a:t> ως προς τη </a:t>
            </a:r>
            <a:r>
              <a:rPr lang="el-GR" sz="2400" b="1" dirty="0" smtClean="0"/>
              <a:t>θεμελιώδη αξία της ζωής του καθενός τους </a:t>
            </a:r>
            <a:r>
              <a:rPr lang="el-GR" sz="2400" dirty="0" smtClean="0"/>
              <a:t>ή την </a:t>
            </a:r>
            <a:r>
              <a:rPr lang="el-GR" sz="2400" b="1" dirty="0" smtClean="0"/>
              <a:t>ηθική τους υπόσταση</a:t>
            </a:r>
            <a:r>
              <a:rPr lang="el-GR" sz="2400" dirty="0" smtClean="0"/>
              <a:t>.</a:t>
            </a:r>
          </a:p>
        </p:txBody>
      </p:sp>
      <p:pic>
        <p:nvPicPr>
          <p:cNvPr id="33793" name="Picture 1" descr="C:\Users\αγαπουλακι\Desktop\AMSTERDAM\AMSTERDAM PAINTINGS\D A Siqueirow Allegory-of-racial-equality-1943.jpg"/>
          <p:cNvPicPr>
            <a:picLocks noChangeAspect="1" noChangeArrowheads="1"/>
          </p:cNvPicPr>
          <p:nvPr/>
        </p:nvPicPr>
        <p:blipFill>
          <a:blip r:embed="rId3" cstate="print"/>
          <a:srcRect/>
          <a:stretch>
            <a:fillRect/>
          </a:stretch>
        </p:blipFill>
        <p:spPr bwMode="auto">
          <a:xfrm>
            <a:off x="285720" y="428604"/>
            <a:ext cx="4410075" cy="5640674"/>
          </a:xfrm>
          <a:prstGeom prst="rect">
            <a:avLst/>
          </a:prstGeom>
          <a:noFill/>
        </p:spPr>
      </p:pic>
      <p:sp>
        <p:nvSpPr>
          <p:cNvPr id="7" name="Rectangle 6"/>
          <p:cNvSpPr/>
          <p:nvPr/>
        </p:nvSpPr>
        <p:spPr>
          <a:xfrm>
            <a:off x="357158" y="6072206"/>
            <a:ext cx="4857784" cy="584775"/>
          </a:xfrm>
          <a:prstGeom prst="rect">
            <a:avLst/>
          </a:prstGeom>
        </p:spPr>
        <p:txBody>
          <a:bodyPr wrap="square">
            <a:spAutoFit/>
          </a:bodyPr>
          <a:lstStyle/>
          <a:p>
            <a:r>
              <a:rPr lang="en-US" sz="1600" dirty="0" smtClean="0">
                <a:latin typeface="+mj-lt"/>
                <a:cs typeface="Times New Roman" pitchFamily="18" charset="0"/>
              </a:rPr>
              <a:t>D A </a:t>
            </a:r>
            <a:r>
              <a:rPr lang="en-US" sz="1600" dirty="0" err="1" smtClean="0">
                <a:latin typeface="+mj-lt"/>
                <a:cs typeface="Times New Roman" pitchFamily="18" charset="0"/>
              </a:rPr>
              <a:t>Siqueirow</a:t>
            </a:r>
            <a:r>
              <a:rPr lang="en-US" sz="1600" dirty="0" smtClean="0">
                <a:latin typeface="+mj-lt"/>
                <a:cs typeface="Times New Roman" pitchFamily="18" charset="0"/>
              </a:rPr>
              <a:t> :  </a:t>
            </a:r>
            <a:endParaRPr lang="el-GR" sz="1600" dirty="0" smtClean="0">
              <a:latin typeface="+mj-lt"/>
              <a:cs typeface="Times New Roman" pitchFamily="18" charset="0"/>
            </a:endParaRPr>
          </a:p>
          <a:p>
            <a:pPr algn="ctr"/>
            <a:r>
              <a:rPr lang="el-GR" sz="1600" dirty="0" smtClean="0">
                <a:latin typeface="+mj-lt"/>
                <a:cs typeface="Times New Roman" pitchFamily="18" charset="0"/>
              </a:rPr>
              <a:t>Α</a:t>
            </a:r>
            <a:r>
              <a:rPr lang="el-GR" sz="1600" dirty="0" smtClean="0">
                <a:latin typeface="+mj-lt"/>
              </a:rPr>
              <a:t>λληγορία της φυλετικής ισότητας</a:t>
            </a:r>
            <a:r>
              <a:rPr lang="en-US" sz="1600" dirty="0" smtClean="0">
                <a:latin typeface="+mj-lt"/>
                <a:cs typeface="Times New Roman" pitchFamily="18" charset="0"/>
              </a:rPr>
              <a:t>, 1943</a:t>
            </a:r>
            <a:endParaRPr lang="el-GR" sz="1600" dirty="0">
              <a:latin typeface="+mj-lt"/>
              <a:cs typeface="Times New Roman" pitchFamily="18" charset="0"/>
            </a:endParaRPr>
          </a:p>
        </p:txBody>
      </p:sp>
      <p:pic>
        <p:nvPicPr>
          <p:cNvPr id="23555" name="Picture 3" descr="C:\Users\αγαπουλακι\Desktop\AMSTERDAM\AMSTERDAM PAINTINGS\T Jorjadze All-men-are-equal-but-some-men-are-more-equal-than-others-(Orwell)-2008.jpg"/>
          <p:cNvPicPr>
            <a:picLocks noChangeAspect="1" noChangeArrowheads="1"/>
          </p:cNvPicPr>
          <p:nvPr/>
        </p:nvPicPr>
        <p:blipFill>
          <a:blip r:embed="rId4" cstate="print"/>
          <a:srcRect/>
          <a:stretch>
            <a:fillRect/>
          </a:stretch>
        </p:blipFill>
        <p:spPr bwMode="auto">
          <a:xfrm>
            <a:off x="5162528" y="3005308"/>
            <a:ext cx="3350352" cy="2786082"/>
          </a:xfrm>
          <a:prstGeom prst="rect">
            <a:avLst/>
          </a:prstGeom>
          <a:noFill/>
        </p:spPr>
      </p:pic>
      <p:sp>
        <p:nvSpPr>
          <p:cNvPr id="10" name="Rectangle 9"/>
          <p:cNvSpPr/>
          <p:nvPr/>
        </p:nvSpPr>
        <p:spPr>
          <a:xfrm>
            <a:off x="4929190" y="5786454"/>
            <a:ext cx="4214810" cy="830997"/>
          </a:xfrm>
          <a:prstGeom prst="rect">
            <a:avLst/>
          </a:prstGeom>
        </p:spPr>
        <p:txBody>
          <a:bodyPr wrap="square">
            <a:spAutoFit/>
          </a:bodyPr>
          <a:lstStyle/>
          <a:p>
            <a:r>
              <a:rPr lang="en-US" sz="1600" dirty="0" smtClean="0">
                <a:latin typeface="+mj-lt"/>
                <a:cs typeface="Times New Roman" pitchFamily="18" charset="0"/>
              </a:rPr>
              <a:t>T </a:t>
            </a:r>
            <a:r>
              <a:rPr lang="en-US" sz="1600" dirty="0" err="1" smtClean="0">
                <a:latin typeface="+mj-lt"/>
                <a:cs typeface="Times New Roman" pitchFamily="18" charset="0"/>
              </a:rPr>
              <a:t>Jorjadze</a:t>
            </a:r>
            <a:r>
              <a:rPr lang="en-US" sz="1600" dirty="0" smtClean="0">
                <a:latin typeface="+mj-lt"/>
                <a:cs typeface="Times New Roman" pitchFamily="18" charset="0"/>
              </a:rPr>
              <a:t> :  </a:t>
            </a:r>
            <a:r>
              <a:rPr lang="el-GR" sz="1600" dirty="0" smtClean="0">
                <a:latin typeface="+mj-lt"/>
              </a:rPr>
              <a:t>Όλοι άνθρωποι είναι ίσοι, αλλά μερικοί άνθρωποι είναι </a:t>
            </a:r>
            <a:r>
              <a:rPr lang="el-GR" sz="1600" i="1" dirty="0" smtClean="0">
                <a:latin typeface="+mj-lt"/>
              </a:rPr>
              <a:t>πιο </a:t>
            </a:r>
            <a:r>
              <a:rPr lang="el-GR" sz="1600" dirty="0" smtClean="0">
                <a:latin typeface="+mj-lt"/>
              </a:rPr>
              <a:t>ίσοι από τους άλλους </a:t>
            </a:r>
            <a:r>
              <a:rPr lang="en-US" sz="1600" dirty="0" smtClean="0">
                <a:latin typeface="+mj-lt"/>
                <a:cs typeface="Times New Roman" pitchFamily="18" charset="0"/>
              </a:rPr>
              <a:t>(Orwell), 2008</a:t>
            </a:r>
            <a:endParaRPr lang="el-GR" sz="1600" dirty="0">
              <a:latin typeface="+mj-l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410"/>
                                        </p:tgtEl>
                                      </p:cBhvr>
                                    </p:animEffect>
                                    <p:set>
                                      <p:cBhvr>
                                        <p:cTn id="7" dur="1" fill="hold">
                                          <p:stCondLst>
                                            <p:cond delay="499"/>
                                          </p:stCondLst>
                                        </p:cTn>
                                        <p:tgtEl>
                                          <p:spTgt spid="174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555"/>
                                        </p:tgtEl>
                                        <p:attrNameLst>
                                          <p:attrName>style.visibility</p:attrName>
                                        </p:attrNameLst>
                                      </p:cBhvr>
                                      <p:to>
                                        <p:strVal val="visible"/>
                                      </p:to>
                                    </p:set>
                                    <p:animEffect transition="in" filter="fade">
                                      <p:cBhvr>
                                        <p:cTn id="18" dur="500"/>
                                        <p:tgtEl>
                                          <p:spTgt spid="2355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5" presetClass="exit" presetSubtype="0" fill="hold" nodeType="clickEffect">
                                  <p:stCondLst>
                                    <p:cond delay="0"/>
                                  </p:stCondLst>
                                  <p:childTnLst>
                                    <p:animEffect transition="out" filter="fade">
                                      <p:cBhvr>
                                        <p:cTn id="25" dur="500"/>
                                        <p:tgtEl>
                                          <p:spTgt spid="23555"/>
                                        </p:tgtEl>
                                      </p:cBhvr>
                                    </p:animEffect>
                                    <p:anim calcmode="lin" valueType="num">
                                      <p:cBhvr>
                                        <p:cTn id="26" dur="500"/>
                                        <p:tgtEl>
                                          <p:spTgt spid="23555"/>
                                        </p:tgtEl>
                                        <p:attrNameLst>
                                          <p:attrName>style.rotation</p:attrName>
                                        </p:attrNameLst>
                                      </p:cBhvr>
                                      <p:tavLst>
                                        <p:tav tm="0">
                                          <p:val>
                                            <p:fltVal val="0"/>
                                          </p:val>
                                        </p:tav>
                                        <p:tav tm="100000">
                                          <p:val>
                                            <p:fltVal val="720"/>
                                          </p:val>
                                        </p:tav>
                                      </p:tavLst>
                                    </p:anim>
                                    <p:anim calcmode="lin" valueType="num">
                                      <p:cBhvr>
                                        <p:cTn id="27" dur="500"/>
                                        <p:tgtEl>
                                          <p:spTgt spid="23555"/>
                                        </p:tgtEl>
                                        <p:attrNameLst>
                                          <p:attrName>ppt_h</p:attrName>
                                        </p:attrNameLst>
                                      </p:cBhvr>
                                      <p:tavLst>
                                        <p:tav tm="0">
                                          <p:val>
                                            <p:strVal val="ppt_h"/>
                                          </p:val>
                                        </p:tav>
                                        <p:tav tm="100000">
                                          <p:val>
                                            <p:fltVal val="0"/>
                                          </p:val>
                                        </p:tav>
                                      </p:tavLst>
                                    </p:anim>
                                    <p:anim calcmode="lin" valueType="num">
                                      <p:cBhvr>
                                        <p:cTn id="28" dur="500"/>
                                        <p:tgtEl>
                                          <p:spTgt spid="23555"/>
                                        </p:tgtEl>
                                        <p:attrNameLst>
                                          <p:attrName>ppt_w</p:attrName>
                                        </p:attrNameLst>
                                      </p:cBhvr>
                                      <p:tavLst>
                                        <p:tav tm="0">
                                          <p:val>
                                            <p:strVal val="ppt_w"/>
                                          </p:val>
                                        </p:tav>
                                        <p:tav tm="100000">
                                          <p:val>
                                            <p:fltVal val="0"/>
                                          </p:val>
                                        </p:tav>
                                      </p:tavLst>
                                    </p:anim>
                                    <p:set>
                                      <p:cBhvr>
                                        <p:cTn id="29" dur="1" fill="hold">
                                          <p:stCondLst>
                                            <p:cond delay="499"/>
                                          </p:stCondLst>
                                        </p:cTn>
                                        <p:tgtEl>
                                          <p:spTgt spid="23555"/>
                                        </p:tgtEl>
                                        <p:attrNameLst>
                                          <p:attrName>style.visibility</p:attrName>
                                        </p:attrNameLst>
                                      </p:cBhvr>
                                      <p:to>
                                        <p:strVal val="hidden"/>
                                      </p:to>
                                    </p:set>
                                  </p:childTnLst>
                                </p:cTn>
                              </p:par>
                              <p:par>
                                <p:cTn id="30" presetID="35" presetClass="exit" presetSubtype="0" fill="hold" grpId="1" nodeType="withEffect">
                                  <p:stCondLst>
                                    <p:cond delay="0"/>
                                  </p:stCondLst>
                                  <p:childTnLst>
                                    <p:animEffect transition="out" filter="fade">
                                      <p:cBhvr>
                                        <p:cTn id="31" dur="500"/>
                                        <p:tgtEl>
                                          <p:spTgt spid="10"/>
                                        </p:tgtEl>
                                      </p:cBhvr>
                                    </p:animEffect>
                                    <p:anim calcmode="lin" valueType="num">
                                      <p:cBhvr>
                                        <p:cTn id="32" dur="500"/>
                                        <p:tgtEl>
                                          <p:spTgt spid="10"/>
                                        </p:tgtEl>
                                        <p:attrNameLst>
                                          <p:attrName>style.rotation</p:attrName>
                                        </p:attrNameLst>
                                      </p:cBhvr>
                                      <p:tavLst>
                                        <p:tav tm="0">
                                          <p:val>
                                            <p:fltVal val="0"/>
                                          </p:val>
                                        </p:tav>
                                        <p:tav tm="100000">
                                          <p:val>
                                            <p:fltVal val="720"/>
                                          </p:val>
                                        </p:tav>
                                      </p:tavLst>
                                    </p:anim>
                                    <p:anim calcmode="lin" valueType="num">
                                      <p:cBhvr>
                                        <p:cTn id="33" dur="500"/>
                                        <p:tgtEl>
                                          <p:spTgt spid="10"/>
                                        </p:tgtEl>
                                        <p:attrNameLst>
                                          <p:attrName>ppt_h</p:attrName>
                                        </p:attrNameLst>
                                      </p:cBhvr>
                                      <p:tavLst>
                                        <p:tav tm="0">
                                          <p:val>
                                            <p:strVal val="ppt_h"/>
                                          </p:val>
                                        </p:tav>
                                        <p:tav tm="100000">
                                          <p:val>
                                            <p:fltVal val="0"/>
                                          </p:val>
                                        </p:tav>
                                      </p:tavLst>
                                    </p:anim>
                                    <p:anim calcmode="lin" valueType="num">
                                      <p:cBhvr>
                                        <p:cTn id="34" dur="500"/>
                                        <p:tgtEl>
                                          <p:spTgt spid="10"/>
                                        </p:tgtEl>
                                        <p:attrNameLst>
                                          <p:attrName>ppt_w</p:attrName>
                                        </p:attrNameLst>
                                      </p:cBhvr>
                                      <p:tavLst>
                                        <p:tav tm="0">
                                          <p:val>
                                            <p:strVal val="ppt_w"/>
                                          </p:val>
                                        </p:tav>
                                        <p:tav tm="100000">
                                          <p:val>
                                            <p:fltVal val="0"/>
                                          </p:val>
                                        </p:tav>
                                      </p:tavLst>
                                    </p:anim>
                                    <p:set>
                                      <p:cBhvr>
                                        <p:cTn id="35" dur="1" fill="hold">
                                          <p:stCondLst>
                                            <p:cond delay="499"/>
                                          </p:stCondLst>
                                        </p:cTn>
                                        <p:tgtEl>
                                          <p:spTgt spid="10"/>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par>
                                <p:cTn id="41" presetID="10" presetClass="entr" presetSubtype="0" fill="hold" nodeType="withEffect">
                                  <p:stCondLst>
                                    <p:cond delay="0"/>
                                  </p:stCondLst>
                                  <p:childTnLst>
                                    <p:set>
                                      <p:cBhvr>
                                        <p:cTn id="42" dur="1" fill="hold">
                                          <p:stCondLst>
                                            <p:cond delay="0"/>
                                          </p:stCondLst>
                                        </p:cTn>
                                        <p:tgtEl>
                                          <p:spTgt spid="33793"/>
                                        </p:tgtEl>
                                        <p:attrNameLst>
                                          <p:attrName>style.visibility</p:attrName>
                                        </p:attrNameLst>
                                      </p:cBhvr>
                                      <p:to>
                                        <p:strVal val="visible"/>
                                      </p:to>
                                    </p:set>
                                    <p:animEffect transition="in" filter="fade">
                                      <p:cBhvr>
                                        <p:cTn id="43" dur="500"/>
                                        <p:tgtEl>
                                          <p:spTgt spid="3379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0" grpId="0"/>
      <p:bldP spid="10"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14290"/>
            <a:ext cx="4143372" cy="6494085"/>
          </a:xfrm>
          <a:prstGeom prst="rect">
            <a:avLst/>
          </a:prstGeom>
        </p:spPr>
        <p:txBody>
          <a:bodyPr wrap="square">
            <a:spAutoFit/>
          </a:bodyPr>
          <a:lstStyle/>
          <a:p>
            <a:pPr algn="ctr"/>
            <a:r>
              <a:rPr lang="el-GR" sz="3200" dirty="0" smtClean="0"/>
              <a:t>Προσωπικά, κατανοώ την </a:t>
            </a:r>
            <a:r>
              <a:rPr lang="el-GR" sz="3200" b="1" dirty="0" smtClean="0"/>
              <a:t>ισότητα,</a:t>
            </a:r>
            <a:r>
              <a:rPr lang="el-GR" sz="3200" dirty="0" smtClean="0"/>
              <a:t> πρωτίστως στην κοινωνική της διάσταση, </a:t>
            </a:r>
          </a:p>
          <a:p>
            <a:pPr algn="ctr"/>
            <a:r>
              <a:rPr lang="el-GR" sz="3200" dirty="0" smtClean="0"/>
              <a:t>ως </a:t>
            </a:r>
            <a:r>
              <a:rPr lang="el-GR" sz="3200" u="sng" dirty="0" smtClean="0"/>
              <a:t>παροχή </a:t>
            </a:r>
            <a:r>
              <a:rPr lang="el-GR" sz="3200" b="1" u="sng" dirty="0" smtClean="0"/>
              <a:t>ίσων ευκαιριών</a:t>
            </a:r>
            <a:r>
              <a:rPr lang="el-GR" sz="3200" u="sng" dirty="0" smtClean="0"/>
              <a:t> </a:t>
            </a:r>
            <a:r>
              <a:rPr lang="el-GR" sz="3200" b="1" u="sng" dirty="0" smtClean="0"/>
              <a:t> </a:t>
            </a:r>
          </a:p>
          <a:p>
            <a:pPr algn="ctr"/>
            <a:r>
              <a:rPr lang="el-GR" sz="3200" dirty="0" smtClean="0"/>
              <a:t>για </a:t>
            </a:r>
            <a:r>
              <a:rPr lang="el-GR" sz="3200" dirty="0" smtClean="0">
                <a:effectLst>
                  <a:outerShdw blurRad="38100" dist="38100" dir="2700000" algn="tl">
                    <a:srgbClr val="000000">
                      <a:alpha val="43137"/>
                    </a:srgbClr>
                  </a:outerShdw>
                </a:effectLst>
              </a:rPr>
              <a:t>εκπαίδευση</a:t>
            </a:r>
            <a:r>
              <a:rPr lang="el-GR" sz="3200" dirty="0" smtClean="0"/>
              <a:t>, </a:t>
            </a:r>
            <a:r>
              <a:rPr lang="el-GR" sz="3200" dirty="0" smtClean="0">
                <a:effectLst>
                  <a:outerShdw blurRad="38100" dist="38100" dir="2700000" algn="tl">
                    <a:srgbClr val="000000">
                      <a:alpha val="43137"/>
                    </a:srgbClr>
                  </a:outerShdw>
                </a:effectLst>
              </a:rPr>
              <a:t>φροντίδα υγείας</a:t>
            </a:r>
            <a:r>
              <a:rPr lang="el-GR" sz="3200" dirty="0" smtClean="0"/>
              <a:t>, </a:t>
            </a:r>
            <a:r>
              <a:rPr lang="el-GR" sz="3200" dirty="0" smtClean="0">
                <a:effectLst>
                  <a:outerShdw blurRad="38100" dist="38100" dir="2700000" algn="tl">
                    <a:srgbClr val="000000">
                      <a:alpha val="43137"/>
                    </a:srgbClr>
                  </a:outerShdw>
                </a:effectLst>
              </a:rPr>
              <a:t>καλλιέργεια</a:t>
            </a:r>
            <a:r>
              <a:rPr lang="el-GR" sz="3200" dirty="0" smtClean="0"/>
              <a:t> και </a:t>
            </a:r>
            <a:r>
              <a:rPr lang="el-GR" sz="3200" dirty="0" smtClean="0">
                <a:effectLst>
                  <a:outerShdw blurRad="38100" dist="38100" dir="2700000" algn="tl">
                    <a:srgbClr val="000000">
                      <a:alpha val="43137"/>
                    </a:srgbClr>
                  </a:outerShdw>
                </a:effectLst>
              </a:rPr>
              <a:t>ευημερία</a:t>
            </a:r>
            <a:r>
              <a:rPr lang="el-GR" sz="3200" dirty="0" smtClean="0"/>
              <a:t>, σε </a:t>
            </a:r>
            <a:r>
              <a:rPr lang="el-GR" sz="3200" b="1" dirty="0" smtClean="0"/>
              <a:t>όλα</a:t>
            </a:r>
            <a:r>
              <a:rPr lang="el-GR" sz="3200" dirty="0" smtClean="0"/>
              <a:t> τα μέλη της κοινωνίας, </a:t>
            </a:r>
            <a:r>
              <a:rPr lang="el-GR" sz="3200" b="1" dirty="0" smtClean="0"/>
              <a:t>χωρίς εξαίρεση</a:t>
            </a:r>
            <a:r>
              <a:rPr lang="el-GR" sz="3200" dirty="0" smtClean="0"/>
              <a:t>.</a:t>
            </a:r>
          </a:p>
        </p:txBody>
      </p:sp>
      <p:sp>
        <p:nvSpPr>
          <p:cNvPr id="3" name="Rectangle 2"/>
          <p:cNvSpPr/>
          <p:nvPr/>
        </p:nvSpPr>
        <p:spPr>
          <a:xfrm>
            <a:off x="4071934" y="0"/>
            <a:ext cx="5072066" cy="4278094"/>
          </a:xfrm>
          <a:prstGeom prst="rect">
            <a:avLst/>
          </a:prstGeom>
        </p:spPr>
        <p:txBody>
          <a:bodyPr wrap="square">
            <a:spAutoFit/>
          </a:bodyPr>
          <a:lstStyle/>
          <a:p>
            <a:pPr algn="just"/>
            <a:r>
              <a:rPr lang="el-GR" dirty="0" smtClean="0"/>
              <a:t>Η </a:t>
            </a:r>
            <a:r>
              <a:rPr lang="el-GR" b="1" dirty="0" smtClean="0"/>
              <a:t>ισότητα</a:t>
            </a:r>
            <a:r>
              <a:rPr lang="el-GR" dirty="0" smtClean="0"/>
              <a:t> ευνοεί τη «</a:t>
            </a:r>
            <a:r>
              <a:rPr lang="el-GR" b="1" dirty="0" smtClean="0"/>
              <a:t>συναδελφικότητα</a:t>
            </a:r>
            <a:r>
              <a:rPr lang="el-GR" dirty="0" smtClean="0"/>
              <a:t>» - ένας όρος ίσως προτιμητέος από τον κάπως απρόσωπο όρο «συλλογικότητα» - που συνδέεται άμεσα με την </a:t>
            </a:r>
            <a:r>
              <a:rPr lang="el-GR" b="1" dirty="0" smtClean="0"/>
              <a:t>αλληλεγγύη.</a:t>
            </a:r>
            <a:endParaRPr lang="el-GR" dirty="0" smtClean="0"/>
          </a:p>
          <a:p>
            <a:pPr lvl="0" algn="just"/>
            <a:endParaRPr lang="en-US" dirty="0" smtClean="0">
              <a:latin typeface="Times New Roman" pitchFamily="18" charset="0"/>
              <a:cs typeface="Times New Roman" pitchFamily="18" charset="0"/>
            </a:endParaRPr>
          </a:p>
          <a:p>
            <a:pPr algn="just"/>
            <a:r>
              <a:rPr lang="el-GR" dirty="0" smtClean="0"/>
              <a:t>Ωστόσο, η αλληλεγγύη δε πρέπει να στερεί από τους ανθρώπους  την </a:t>
            </a:r>
            <a:r>
              <a:rPr lang="el-GR" dirty="0" smtClean="0">
                <a:effectLst>
                  <a:outerShdw blurRad="38100" dist="38100" dir="2700000" algn="tl">
                    <a:srgbClr val="000000">
                      <a:alpha val="43137"/>
                    </a:srgbClr>
                  </a:outerShdw>
                </a:effectLst>
              </a:rPr>
              <a:t>αξιοποίηση των δυνατοτήτων τους</a:t>
            </a:r>
            <a:r>
              <a:rPr lang="el-GR" dirty="0" smtClean="0"/>
              <a:t> και τη </a:t>
            </a:r>
            <a:r>
              <a:rPr lang="el-GR" dirty="0" smtClean="0">
                <a:effectLst>
                  <a:outerShdw blurRad="38100" dist="38100" dir="2700000" algn="tl">
                    <a:srgbClr val="000000">
                      <a:alpha val="43137"/>
                    </a:srgbClr>
                  </a:outerShdw>
                </a:effectLst>
              </a:rPr>
              <a:t>διάθεσή τους για δημιουργία</a:t>
            </a:r>
            <a:r>
              <a:rPr lang="el-GR" dirty="0" smtClean="0"/>
              <a:t>, κάνοντάς τους να τα περιμένουν όλα από τους άλλους.</a:t>
            </a:r>
            <a:br>
              <a:rPr lang="el-GR" dirty="0" smtClean="0"/>
            </a:br>
            <a:r>
              <a:rPr lang="el-GR" dirty="0" smtClean="0"/>
              <a:t>Οι άνθρωποι  </a:t>
            </a:r>
            <a:r>
              <a:rPr lang="el-GR" b="1" dirty="0" smtClean="0"/>
              <a:t>ελεύθερα </a:t>
            </a:r>
            <a:r>
              <a:rPr lang="el-GR" dirty="0" smtClean="0"/>
              <a:t>  </a:t>
            </a:r>
            <a:r>
              <a:rPr lang="el-GR" b="1" dirty="0" smtClean="0"/>
              <a:t>προσπαθούν για  το «ευ ζειν»∙ η επιτυχία τους </a:t>
            </a:r>
            <a:r>
              <a:rPr lang="el-GR" dirty="0" smtClean="0"/>
              <a:t>συναρτάται αφενός από τις </a:t>
            </a:r>
            <a:r>
              <a:rPr lang="el-GR" b="1" dirty="0" smtClean="0"/>
              <a:t>δυνατότητές</a:t>
            </a:r>
            <a:r>
              <a:rPr lang="el-GR" dirty="0" smtClean="0"/>
              <a:t> τους αφετέρου από τις </a:t>
            </a:r>
            <a:r>
              <a:rPr lang="el-GR" b="1" dirty="0" smtClean="0"/>
              <a:t>αληθινές ευκαιρίες</a:t>
            </a:r>
            <a:r>
              <a:rPr lang="el-GR" dirty="0" smtClean="0"/>
              <a:t> που τους δίδονται να </a:t>
            </a:r>
            <a:r>
              <a:rPr lang="el-GR" b="1" dirty="0" smtClean="0"/>
              <a:t>δρουν </a:t>
            </a:r>
            <a:r>
              <a:rPr lang="el-GR" dirty="0" smtClean="0"/>
              <a:t>και να </a:t>
            </a:r>
            <a:r>
              <a:rPr lang="el-GR" b="1" dirty="0" smtClean="0"/>
              <a:t>υπάρχουν  ως οντότητες,</a:t>
            </a:r>
            <a:r>
              <a:rPr lang="el-GR" dirty="0" smtClean="0"/>
              <a:t> </a:t>
            </a:r>
            <a:r>
              <a:rPr lang="el-GR" b="1" dirty="0" smtClean="0"/>
              <a:t>σύμφωνα με τις αξίες τους</a:t>
            </a:r>
            <a:r>
              <a:rPr lang="el-GR" sz="2000" dirty="0" smtClean="0"/>
              <a:t>.</a:t>
            </a:r>
          </a:p>
        </p:txBody>
      </p:sp>
      <p:pic>
        <p:nvPicPr>
          <p:cNvPr id="32770" name="Picture 2" descr="C:\Users\αγαπουλακι\Desktop\AMSTERDAM\AMSTERDAM PAINTINGS\K Trokhymenko In the collective farm club,1936..jpg"/>
          <p:cNvPicPr>
            <a:picLocks noChangeAspect="1" noChangeArrowheads="1"/>
          </p:cNvPicPr>
          <p:nvPr/>
        </p:nvPicPr>
        <p:blipFill>
          <a:blip r:embed="rId2" cstate="print"/>
          <a:srcRect/>
          <a:stretch>
            <a:fillRect/>
          </a:stretch>
        </p:blipFill>
        <p:spPr bwMode="auto">
          <a:xfrm>
            <a:off x="714348" y="642918"/>
            <a:ext cx="2643206" cy="3679638"/>
          </a:xfrm>
          <a:prstGeom prst="rect">
            <a:avLst/>
          </a:prstGeom>
          <a:noFill/>
        </p:spPr>
      </p:pic>
      <p:sp>
        <p:nvSpPr>
          <p:cNvPr id="6" name="Rectangle 5"/>
          <p:cNvSpPr/>
          <p:nvPr/>
        </p:nvSpPr>
        <p:spPr>
          <a:xfrm>
            <a:off x="785786" y="4357694"/>
            <a:ext cx="2571768" cy="830997"/>
          </a:xfrm>
          <a:prstGeom prst="rect">
            <a:avLst/>
          </a:prstGeom>
        </p:spPr>
        <p:txBody>
          <a:bodyPr wrap="square">
            <a:spAutoFit/>
          </a:bodyPr>
          <a:lstStyle/>
          <a:p>
            <a:pPr algn="ctr"/>
            <a:r>
              <a:rPr lang="en-US" sz="1600" dirty="0" smtClean="0">
                <a:latin typeface="+mj-lt"/>
                <a:cs typeface="Times New Roman" pitchFamily="18" charset="0"/>
              </a:rPr>
              <a:t>K </a:t>
            </a:r>
            <a:r>
              <a:rPr lang="en-US" sz="1600" dirty="0" err="1" smtClean="0">
                <a:latin typeface="+mj-lt"/>
                <a:cs typeface="Times New Roman" pitchFamily="18" charset="0"/>
              </a:rPr>
              <a:t>Trokhymenko</a:t>
            </a:r>
            <a:r>
              <a:rPr lang="en-US" sz="1600" dirty="0" smtClean="0">
                <a:latin typeface="+mj-lt"/>
                <a:cs typeface="Times New Roman" pitchFamily="18" charset="0"/>
              </a:rPr>
              <a:t> :  </a:t>
            </a:r>
          </a:p>
          <a:p>
            <a:pPr algn="ctr"/>
            <a:r>
              <a:rPr lang="el-GR" sz="1600" dirty="0" smtClean="0">
                <a:latin typeface="+mj-lt"/>
              </a:rPr>
              <a:t>Στον συλλογικό αγροτικό συνεταιρισμό</a:t>
            </a:r>
            <a:r>
              <a:rPr lang="en-US" sz="1600" dirty="0" smtClean="0">
                <a:latin typeface="+mj-lt"/>
                <a:cs typeface="Times New Roman" pitchFamily="18" charset="0"/>
              </a:rPr>
              <a:t>,1936</a:t>
            </a:r>
            <a:endParaRPr lang="el-GR" sz="1600" dirty="0">
              <a:latin typeface="+mj-lt"/>
              <a:cs typeface="Times New Roman" pitchFamily="18" charset="0"/>
            </a:endParaRPr>
          </a:p>
        </p:txBody>
      </p:sp>
      <p:pic>
        <p:nvPicPr>
          <p:cNvPr id="32771" name="Picture 3" descr="C:\Users\αγαπουλακι\Desktop\AMSTERDAM\AMSTERDAM PAINTINGS\K Kollwitz Solidarity 1932 jpg.jpg"/>
          <p:cNvPicPr>
            <a:picLocks noChangeAspect="1" noChangeArrowheads="1"/>
          </p:cNvPicPr>
          <p:nvPr/>
        </p:nvPicPr>
        <p:blipFill>
          <a:blip r:embed="rId3" cstate="print"/>
          <a:srcRect/>
          <a:stretch>
            <a:fillRect/>
          </a:stretch>
        </p:blipFill>
        <p:spPr bwMode="auto">
          <a:xfrm>
            <a:off x="5143504" y="4000504"/>
            <a:ext cx="3643313" cy="2506599"/>
          </a:xfrm>
          <a:prstGeom prst="rect">
            <a:avLst/>
          </a:prstGeom>
          <a:noFill/>
        </p:spPr>
      </p:pic>
      <p:sp>
        <p:nvSpPr>
          <p:cNvPr id="8" name="Rectangle 7"/>
          <p:cNvSpPr/>
          <p:nvPr/>
        </p:nvSpPr>
        <p:spPr>
          <a:xfrm rot="10800000" flipV="1">
            <a:off x="5715008" y="6509655"/>
            <a:ext cx="3000396" cy="338554"/>
          </a:xfrm>
          <a:prstGeom prst="rect">
            <a:avLst/>
          </a:prstGeom>
        </p:spPr>
        <p:txBody>
          <a:bodyPr wrap="square">
            <a:spAutoFit/>
          </a:bodyPr>
          <a:lstStyle/>
          <a:p>
            <a:r>
              <a:rPr lang="de-DE" sz="1600" dirty="0" smtClean="0">
                <a:latin typeface="+mj-lt"/>
                <a:cs typeface="Times New Roman" pitchFamily="18" charset="0"/>
              </a:rPr>
              <a:t>K Kollwitz : </a:t>
            </a:r>
            <a:r>
              <a:rPr lang="el-GR" sz="1600" dirty="0" smtClean="0">
                <a:latin typeface="+mj-lt"/>
                <a:cs typeface="Times New Roman" pitchFamily="18" charset="0"/>
              </a:rPr>
              <a:t>Αλληλεγγύη</a:t>
            </a:r>
            <a:r>
              <a:rPr lang="de-DE" sz="1600" dirty="0" smtClean="0">
                <a:latin typeface="+mj-lt"/>
                <a:cs typeface="Times New Roman" pitchFamily="18" charset="0"/>
              </a:rPr>
              <a:t>, 1932</a:t>
            </a:r>
            <a:endParaRPr lang="el-GR" sz="1600" dirty="0">
              <a:latin typeface="+mj-lt"/>
              <a:cs typeface="Times New Roman" pitchFamily="18" charset="0"/>
            </a:endParaRPr>
          </a:p>
        </p:txBody>
      </p:sp>
      <p:pic>
        <p:nvPicPr>
          <p:cNvPr id="32772" name="Picture 4" descr="C:\Users\αγαπουλακι\Desktop\AMSTERDAM\AMSTERDAM PAINTINGS\M. Bill Four-equal-groups-of-four-1970.jpg"/>
          <p:cNvPicPr>
            <a:picLocks noChangeAspect="1" noChangeArrowheads="1"/>
          </p:cNvPicPr>
          <p:nvPr/>
        </p:nvPicPr>
        <p:blipFill>
          <a:blip r:embed="rId4" cstate="print"/>
          <a:srcRect/>
          <a:stretch>
            <a:fillRect/>
          </a:stretch>
        </p:blipFill>
        <p:spPr bwMode="auto">
          <a:xfrm>
            <a:off x="4500562" y="500042"/>
            <a:ext cx="4286261" cy="4286261"/>
          </a:xfrm>
          <a:prstGeom prst="rect">
            <a:avLst/>
          </a:prstGeom>
          <a:noFill/>
        </p:spPr>
      </p:pic>
      <p:sp>
        <p:nvSpPr>
          <p:cNvPr id="10" name="Rectangle 9"/>
          <p:cNvSpPr/>
          <p:nvPr/>
        </p:nvSpPr>
        <p:spPr>
          <a:xfrm>
            <a:off x="4500562" y="4786322"/>
            <a:ext cx="4286280" cy="584775"/>
          </a:xfrm>
          <a:prstGeom prst="rect">
            <a:avLst/>
          </a:prstGeom>
        </p:spPr>
        <p:txBody>
          <a:bodyPr wrap="square">
            <a:spAutoFit/>
          </a:bodyPr>
          <a:lstStyle/>
          <a:p>
            <a:pPr algn="ctr"/>
            <a:r>
              <a:rPr lang="en-GB" sz="1600" dirty="0" smtClean="0">
                <a:latin typeface="+mj-lt"/>
                <a:cs typeface="Times New Roman" pitchFamily="18" charset="0"/>
              </a:rPr>
              <a:t>M Bill : </a:t>
            </a:r>
            <a:r>
              <a:rPr lang="el-GR" sz="1600" dirty="0" smtClean="0">
                <a:latin typeface="+mj-lt"/>
              </a:rPr>
              <a:t>Τέσσερις  </a:t>
            </a:r>
            <a:r>
              <a:rPr lang="el-GR" sz="1600" b="1" dirty="0" smtClean="0">
                <a:latin typeface="+mj-lt"/>
              </a:rPr>
              <a:t>ίσες</a:t>
            </a:r>
            <a:r>
              <a:rPr lang="el-GR" sz="1600" dirty="0" smtClean="0">
                <a:latin typeface="+mj-lt"/>
              </a:rPr>
              <a:t> ομάδες των τεσσάρων</a:t>
            </a:r>
            <a:r>
              <a:rPr lang="en-GB" sz="1600" dirty="0" smtClean="0">
                <a:latin typeface="+mj-lt"/>
                <a:cs typeface="Times New Roman" pitchFamily="18" charset="0"/>
              </a:rPr>
              <a:t>, 1970</a:t>
            </a:r>
            <a:endParaRPr lang="el-GR" sz="1600" dirty="0">
              <a:latin typeface="+mj-lt"/>
              <a:cs typeface="Times New Roman"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fade">
                                      <p:cBhvr>
                                        <p:cTn id="7" dur="500"/>
                                        <p:tgtEl>
                                          <p:spTgt spid="327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2771"/>
                                        </p:tgtEl>
                                        <p:attrNameLst>
                                          <p:attrName>style.visibility</p:attrName>
                                        </p:attrNameLst>
                                      </p:cBhvr>
                                      <p:to>
                                        <p:strVal val="visible"/>
                                      </p:to>
                                    </p:set>
                                    <p:animEffect transition="in" filter="fade">
                                      <p:cBhvr>
                                        <p:cTn id="15" dur="500"/>
                                        <p:tgtEl>
                                          <p:spTgt spid="3277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
                                            <p:txEl>
                                              <p:pRg st="0" end="0"/>
                                            </p:txEl>
                                          </p:spTgt>
                                        </p:tgtEl>
                                      </p:cBhvr>
                                    </p:animEffect>
                                    <p:set>
                                      <p:cBhvr>
                                        <p:cTn id="28" dur="1" fill="hold">
                                          <p:stCondLst>
                                            <p:cond delay="499"/>
                                          </p:stCondLst>
                                        </p:cTn>
                                        <p:tgtEl>
                                          <p:spTgt spid="3">
                                            <p:txEl>
                                              <p:pRg st="0" end="0"/>
                                            </p:txEl>
                                          </p:spTgt>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3">
                                            <p:txEl>
                                              <p:pRg st="2" end="2"/>
                                            </p:txEl>
                                          </p:spTgt>
                                        </p:tgtEl>
                                      </p:cBhvr>
                                    </p:animEffect>
                                    <p:set>
                                      <p:cBhvr>
                                        <p:cTn id="31"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32770"/>
                                        </p:tgtEl>
                                      </p:cBhvr>
                                    </p:animEffect>
                                    <p:set>
                                      <p:cBhvr>
                                        <p:cTn id="36" dur="1" fill="hold">
                                          <p:stCondLst>
                                            <p:cond delay="499"/>
                                          </p:stCondLst>
                                        </p:cTn>
                                        <p:tgtEl>
                                          <p:spTgt spid="32770"/>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32771"/>
                                        </p:tgtEl>
                                      </p:cBhvr>
                                    </p:animEffect>
                                    <p:set>
                                      <p:cBhvr>
                                        <p:cTn id="42" dur="1" fill="hold">
                                          <p:stCondLst>
                                            <p:cond delay="499"/>
                                          </p:stCondLst>
                                        </p:cTn>
                                        <p:tgtEl>
                                          <p:spTgt spid="32771"/>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500"/>
                                        <p:tgtEl>
                                          <p:spTgt spid="2"/>
                                        </p:tgtEl>
                                      </p:cBhvr>
                                    </p:animEffect>
                                  </p:childTnLst>
                                </p:cTn>
                              </p:par>
                              <p:par>
                                <p:cTn id="51" presetID="10" presetClass="entr" presetSubtype="0" fill="hold" nodeType="withEffect">
                                  <p:stCondLst>
                                    <p:cond delay="0"/>
                                  </p:stCondLst>
                                  <p:childTnLst>
                                    <p:set>
                                      <p:cBhvr>
                                        <p:cTn id="52" dur="1" fill="hold">
                                          <p:stCondLst>
                                            <p:cond delay="0"/>
                                          </p:stCondLst>
                                        </p:cTn>
                                        <p:tgtEl>
                                          <p:spTgt spid="32772"/>
                                        </p:tgtEl>
                                        <p:attrNameLst>
                                          <p:attrName>style.visibility</p:attrName>
                                        </p:attrNameLst>
                                      </p:cBhvr>
                                      <p:to>
                                        <p:strVal val="visible"/>
                                      </p:to>
                                    </p:set>
                                    <p:animEffect transition="in" filter="fade">
                                      <p:cBhvr>
                                        <p:cTn id="53" dur="500"/>
                                        <p:tgtEl>
                                          <p:spTgt spid="3277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6" grpId="1"/>
      <p:bldP spid="8" grpId="0"/>
      <p:bldP spid="8" grpId="1"/>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0" y="5715016"/>
            <a:ext cx="4572000" cy="1142984"/>
          </a:xfrm>
          <a:prstGeom prst="rect">
            <a:avLst/>
          </a:prstGeom>
        </p:spPr>
        <p:txBody>
          <a:bodyPr vert="horz" lIns="91440" tIns="45720" rIns="91440" bIns="45720" rtlCol="0" anchor="ctr">
            <a:normAutofit fontScale="90000" lnSpcReduction="10000"/>
          </a:bodyPr>
          <a:lstStyle/>
          <a:p>
            <a:pPr lvl="0" algn="ctr">
              <a:spcBef>
                <a:spcPct val="0"/>
              </a:spcBef>
              <a:defRPr/>
            </a:pPr>
            <a:r>
              <a:rPr lang="el-GR" sz="1600" dirty="0" smtClean="0"/>
              <a:t>Ακούμε τώρα </a:t>
            </a:r>
          </a:p>
          <a:p>
            <a:pPr lvl="0" algn="ctr">
              <a:spcBef>
                <a:spcPct val="0"/>
              </a:spcBef>
              <a:defRPr/>
            </a:pPr>
            <a:r>
              <a:rPr lang="el-GR" sz="1600" dirty="0" smtClean="0"/>
              <a:t>το μέρος “</a:t>
            </a:r>
            <a:r>
              <a:rPr lang="en-US" sz="1600" dirty="0" smtClean="0"/>
              <a:t>Requiem </a:t>
            </a:r>
            <a:r>
              <a:rPr lang="en-US" sz="1600" dirty="0" err="1" smtClean="0"/>
              <a:t>aeternam</a:t>
            </a:r>
            <a:r>
              <a:rPr lang="el-GR" sz="1600" dirty="0" smtClean="0"/>
              <a:t>” («Αιώνια ανάπαυση»)</a:t>
            </a:r>
          </a:p>
          <a:p>
            <a:pPr lvl="0" algn="ctr">
              <a:spcBef>
                <a:spcPct val="0"/>
              </a:spcBef>
              <a:defRPr/>
            </a:pPr>
            <a:r>
              <a:rPr lang="el-GR" sz="1600" dirty="0" smtClean="0"/>
              <a:t> από την τελευταία κίνηση “</a:t>
            </a:r>
            <a:r>
              <a:rPr lang="en-US" sz="1600" dirty="0" err="1" smtClean="0"/>
              <a:t>Libera</a:t>
            </a:r>
            <a:r>
              <a:rPr lang="en-US" sz="1600" dirty="0" smtClean="0"/>
              <a:t> me</a:t>
            </a:r>
            <a:r>
              <a:rPr lang="el-GR" sz="1600" dirty="0" smtClean="0"/>
              <a:t>” («Λύτρωσέ με») </a:t>
            </a:r>
          </a:p>
          <a:p>
            <a:pPr lvl="0" algn="ctr">
              <a:spcBef>
                <a:spcPct val="0"/>
              </a:spcBef>
              <a:defRPr/>
            </a:pPr>
            <a:r>
              <a:rPr lang="el-GR" sz="1600" dirty="0" smtClean="0"/>
              <a:t>της “</a:t>
            </a:r>
            <a:r>
              <a:rPr lang="en-US" sz="1600" dirty="0" err="1" smtClean="0"/>
              <a:t>Messa</a:t>
            </a:r>
            <a:r>
              <a:rPr lang="en-US" sz="1600" dirty="0" smtClean="0"/>
              <a:t> </a:t>
            </a:r>
            <a:r>
              <a:rPr lang="en-US" sz="1600" dirty="0" err="1" smtClean="0"/>
              <a:t>da</a:t>
            </a:r>
            <a:r>
              <a:rPr lang="en-US" sz="1600" dirty="0" smtClean="0"/>
              <a:t> Requiem</a:t>
            </a:r>
            <a:r>
              <a:rPr lang="el-GR" sz="1600" dirty="0" smtClean="0"/>
              <a:t>” («Επιμνημόσυνης Λειτουργίας») του </a:t>
            </a:r>
            <a:r>
              <a:rPr lang="en-US" sz="1600" dirty="0" smtClean="0"/>
              <a:t>G</a:t>
            </a:r>
            <a:r>
              <a:rPr lang="el-GR" sz="1600" dirty="0" smtClean="0"/>
              <a:t>. </a:t>
            </a:r>
            <a:r>
              <a:rPr lang="en-US" sz="1600" dirty="0" smtClean="0"/>
              <a:t>Verdi</a:t>
            </a:r>
            <a:r>
              <a:rPr lang="el-GR" sz="1600" dirty="0" smtClean="0"/>
              <a:t>. </a:t>
            </a:r>
            <a:endParaRPr kumimoji="0" lang="el-GR" sz="16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pic>
        <p:nvPicPr>
          <p:cNvPr id="4" name="Requiem aeternam from G Verdi’s Messa da Requiem.wma.wma">
            <a:hlinkClick r:id="" action="ppaction://media"/>
          </p:cNvPr>
          <p:cNvPicPr>
            <a:picLocks noRot="1" noChangeAspect="1"/>
          </p:cNvPicPr>
          <p:nvPr>
            <a:audioFile r:link="rId1"/>
          </p:nvPr>
        </p:nvPicPr>
        <p:blipFill>
          <a:blip r:embed="rId3" cstate="print"/>
          <a:stretch>
            <a:fillRect/>
          </a:stretch>
        </p:blipFill>
        <p:spPr>
          <a:xfrm>
            <a:off x="6858016" y="5429264"/>
            <a:ext cx="304800" cy="304800"/>
          </a:xfrm>
          <a:prstGeom prst="rect">
            <a:avLst/>
          </a:prstGeom>
        </p:spPr>
      </p:pic>
      <p:pic>
        <p:nvPicPr>
          <p:cNvPr id="5" name="Picture 2" descr="C:\Users\αγαπουλακι\Desktop\AMSTERDAM\AMSTERDAM PAINTINGS\W-A Bouguereau Equality before Death1848.jpg"/>
          <p:cNvPicPr>
            <a:picLocks noChangeAspect="1" noChangeArrowheads="1"/>
          </p:cNvPicPr>
          <p:nvPr/>
        </p:nvPicPr>
        <p:blipFill>
          <a:blip r:embed="rId4" cstate="print"/>
          <a:srcRect/>
          <a:stretch>
            <a:fillRect/>
          </a:stretch>
        </p:blipFill>
        <p:spPr bwMode="auto">
          <a:xfrm>
            <a:off x="1214414" y="714356"/>
            <a:ext cx="6858048" cy="3621049"/>
          </a:xfrm>
          <a:prstGeom prst="rect">
            <a:avLst/>
          </a:prstGeom>
          <a:noFill/>
        </p:spPr>
      </p:pic>
      <p:sp>
        <p:nvSpPr>
          <p:cNvPr id="6" name="Rectangle 5"/>
          <p:cNvSpPr/>
          <p:nvPr/>
        </p:nvSpPr>
        <p:spPr>
          <a:xfrm>
            <a:off x="2143108" y="4286256"/>
            <a:ext cx="5429288" cy="338554"/>
          </a:xfrm>
          <a:prstGeom prst="rect">
            <a:avLst/>
          </a:prstGeom>
        </p:spPr>
        <p:txBody>
          <a:bodyPr wrap="square">
            <a:spAutoFit/>
          </a:bodyPr>
          <a:lstStyle/>
          <a:p>
            <a:r>
              <a:rPr lang="en-US" sz="1600" dirty="0" smtClean="0">
                <a:latin typeface="+mj-lt"/>
                <a:cs typeface="Times New Roman" pitchFamily="18" charset="0"/>
              </a:rPr>
              <a:t>W-A </a:t>
            </a:r>
            <a:r>
              <a:rPr lang="en-US" sz="1600" dirty="0" err="1" smtClean="0">
                <a:latin typeface="+mj-lt"/>
                <a:cs typeface="Times New Roman" pitchFamily="18" charset="0"/>
              </a:rPr>
              <a:t>Bouguereau</a:t>
            </a:r>
            <a:r>
              <a:rPr lang="en-US" sz="1600" dirty="0" smtClean="0">
                <a:latin typeface="+mj-lt"/>
                <a:cs typeface="Times New Roman" pitchFamily="18" charset="0"/>
              </a:rPr>
              <a:t> :</a:t>
            </a:r>
            <a:r>
              <a:rPr lang="el-GR" sz="1600" dirty="0" smtClean="0">
                <a:latin typeface="+mj-lt"/>
                <a:cs typeface="Times New Roman" pitchFamily="18" charset="0"/>
              </a:rPr>
              <a:t> </a:t>
            </a:r>
            <a:r>
              <a:rPr lang="el-GR" sz="1600" b="1" spc="600" dirty="0" smtClean="0">
                <a:latin typeface="+mj-lt"/>
                <a:cs typeface="Times New Roman" pitchFamily="18" charset="0"/>
              </a:rPr>
              <a:t>Ισότητα</a:t>
            </a:r>
            <a:r>
              <a:rPr lang="el-GR" sz="1600" dirty="0" smtClean="0">
                <a:latin typeface="+mj-lt"/>
                <a:cs typeface="Times New Roman" pitchFamily="18" charset="0"/>
              </a:rPr>
              <a:t> απέναντι στο θάνατο</a:t>
            </a:r>
            <a:r>
              <a:rPr lang="en-US" sz="1600" dirty="0" smtClean="0">
                <a:latin typeface="+mj-lt"/>
                <a:cs typeface="Times New Roman" pitchFamily="18" charset="0"/>
              </a:rPr>
              <a:t>, </a:t>
            </a:r>
            <a:r>
              <a:rPr lang="en-US" sz="1600" dirty="0" smtClean="0">
                <a:effectLst>
                  <a:outerShdw blurRad="38100" dist="38100" dir="2700000" algn="tl">
                    <a:srgbClr val="000000">
                      <a:alpha val="43137"/>
                    </a:srgbClr>
                  </a:outerShdw>
                </a:effectLst>
                <a:latin typeface="+mj-lt"/>
                <a:cs typeface="Times New Roman" pitchFamily="18" charset="0"/>
              </a:rPr>
              <a:t>1848</a:t>
            </a:r>
            <a:endParaRPr lang="el-GR" sz="1600" dirty="0">
              <a:effectLst>
                <a:outerShdw blurRad="38100" dist="38100" dir="2700000" algn="tl">
                  <a:srgbClr val="000000">
                    <a:alpha val="43137"/>
                  </a:srgbClr>
                </a:outerShdw>
              </a:effectLst>
              <a:latin typeface="+mj-lt"/>
              <a:cs typeface="Times New Roman" pitchFamily="18" charset="0"/>
            </a:endParaRPr>
          </a:p>
        </p:txBody>
      </p:sp>
      <p:sp>
        <p:nvSpPr>
          <p:cNvPr id="7" name="Rectangle 6"/>
          <p:cNvSpPr/>
          <p:nvPr/>
        </p:nvSpPr>
        <p:spPr>
          <a:xfrm>
            <a:off x="0" y="4572008"/>
            <a:ext cx="9144000" cy="2308324"/>
          </a:xfrm>
          <a:prstGeom prst="rect">
            <a:avLst/>
          </a:prstGeom>
        </p:spPr>
        <p:txBody>
          <a:bodyPr wrap="square">
            <a:spAutoFit/>
          </a:bodyPr>
          <a:lstStyle/>
          <a:p>
            <a:pPr algn="just"/>
            <a:r>
              <a:rPr lang="el-GR" sz="1600" dirty="0" smtClean="0"/>
              <a:t>Ο </a:t>
            </a:r>
            <a:r>
              <a:rPr lang="en-US" sz="1600" dirty="0" err="1" smtClean="0"/>
              <a:t>Bouguereau</a:t>
            </a:r>
            <a:r>
              <a:rPr lang="en-US" sz="1600" dirty="0" smtClean="0"/>
              <a:t> </a:t>
            </a:r>
            <a:r>
              <a:rPr lang="el-GR" sz="1600" dirty="0" smtClean="0"/>
              <a:t>δημιούργησε αυτήν την εντυπωσιακή, μεγάλη ζωγραφική μορφή ενός αγγέλου του θανάτου που καλύπτει με ένα σάβανο το σώμα ενός νεαρού.Η εικόνα θα συγκινούσε τον καθένα με την υπενθύμιση του αναπόφευκτου του θανάτου. Αυτό το θλιβερό όραμα εξυπηρετεί ως προειδοποίηση, καθώς  σε ένα προπαρασκευαστικό σχέδιο του πίνακα βρέθηκαν σημειωμένα τα εξής:  «</a:t>
            </a:r>
            <a:r>
              <a:rPr lang="el-GR" sz="1600" b="1" dirty="0" smtClean="0"/>
              <a:t>Ισότητα</a:t>
            </a:r>
            <a:r>
              <a:rPr lang="el-GR" sz="1600" dirty="0" smtClean="0"/>
              <a:t>. Όταν ο άγγελος του θανάτου σας καλύπτει με το σάβανό του, η ζωή σας θα έχει υπάρξει ανούσια εάν δεν έχετε κάνει κάτι καλό στη Γη». Πάντως, η εν λόγω έννοια της ισότητας  </a:t>
            </a:r>
            <a:r>
              <a:rPr lang="el-GR" sz="1600" dirty="0" smtClean="0"/>
              <a:t>δεν  </a:t>
            </a:r>
            <a:r>
              <a:rPr lang="el-GR" sz="1600" dirty="0" smtClean="0"/>
              <a:t>συμπίπτει με αυτή που οι Φιλελεύθεροι σε ολόκληρη την Ευρώπη προσπαθούσαν να επιτύχουν το </a:t>
            </a:r>
            <a:r>
              <a:rPr lang="el-GR" sz="1600" dirty="0" smtClean="0">
                <a:effectLst>
                  <a:outerShdw blurRad="38100" dist="38100" dir="2700000" algn="tl">
                    <a:srgbClr val="000000">
                      <a:alpha val="43137"/>
                    </a:srgbClr>
                  </a:outerShdw>
                </a:effectLst>
              </a:rPr>
              <a:t>1848</a:t>
            </a:r>
            <a:r>
              <a:rPr lang="el-GR" sz="1600" dirty="0" smtClean="0"/>
              <a:t>. Ο </a:t>
            </a:r>
            <a:r>
              <a:rPr lang="en-US" sz="1600" dirty="0" err="1" smtClean="0"/>
              <a:t>Bouguereau</a:t>
            </a:r>
            <a:r>
              <a:rPr lang="el-GR" sz="1600" dirty="0" smtClean="0"/>
              <a:t> εμμένει σε μια βαθειά  θρησκευτική θεώρηση, κατά την οποία, </a:t>
            </a:r>
            <a:r>
              <a:rPr lang="el-GR" sz="1600" b="1" dirty="0" smtClean="0"/>
              <a:t>η ισότητα,</a:t>
            </a:r>
            <a:r>
              <a:rPr lang="el-GR" sz="1600" dirty="0" smtClean="0"/>
              <a:t> μακριά από το να συνιστά </a:t>
            </a:r>
            <a:r>
              <a:rPr lang="el-GR" sz="1600" b="1" dirty="0" smtClean="0"/>
              <a:t>κοινωνικό ή πολιτικό στόχο</a:t>
            </a:r>
            <a:r>
              <a:rPr lang="el-GR" sz="1600" dirty="0" smtClean="0"/>
              <a:t> (όπως συζητήσαμε στις δυο προηγούμενες διαφάνειες ) </a:t>
            </a:r>
            <a:r>
              <a:rPr lang="el-GR" sz="1600" dirty="0" smtClean="0">
                <a:effectLst>
                  <a:outerShdw blurRad="38100" dist="38100" dir="2700000" algn="tl">
                    <a:srgbClr val="000000">
                      <a:alpha val="43137"/>
                    </a:srgbClr>
                  </a:outerShdw>
                </a:effectLst>
              </a:rPr>
              <a:t>υπάρχει</a:t>
            </a:r>
            <a:r>
              <a:rPr lang="el-GR" sz="1600" b="1" dirty="0" smtClean="0"/>
              <a:t> </a:t>
            </a:r>
            <a:r>
              <a:rPr lang="el-GR" sz="1600" i="1" dirty="0" smtClean="0"/>
              <a:t>μόνο </a:t>
            </a:r>
            <a:r>
              <a:rPr lang="el-GR" sz="1600" b="1" dirty="0" smtClean="0"/>
              <a:t>στη μετά θάνατον  ζωή</a:t>
            </a:r>
            <a:r>
              <a:rPr lang="el-GR" sz="1600" dirty="0" smtClean="0"/>
              <a:t>….</a:t>
            </a:r>
          </a:p>
        </p:txBody>
      </p:sp>
      <p:sp>
        <p:nvSpPr>
          <p:cNvPr id="8" name="Rectangle 7"/>
          <p:cNvSpPr/>
          <p:nvPr/>
        </p:nvSpPr>
        <p:spPr>
          <a:xfrm>
            <a:off x="0" y="0"/>
            <a:ext cx="9144000" cy="707886"/>
          </a:xfrm>
          <a:prstGeom prst="rect">
            <a:avLst/>
          </a:prstGeom>
        </p:spPr>
        <p:txBody>
          <a:bodyPr wrap="square">
            <a:spAutoFit/>
          </a:bodyPr>
          <a:lstStyle/>
          <a:p>
            <a:pPr algn="ctr"/>
            <a:r>
              <a:rPr lang="el-GR" sz="2000" dirty="0" smtClean="0"/>
              <a:t>Η πιο αδιαμφισβήτητη </a:t>
            </a:r>
            <a:r>
              <a:rPr lang="el-GR" sz="2000" b="1" dirty="0" smtClean="0"/>
              <a:t>ισότητα</a:t>
            </a:r>
            <a:r>
              <a:rPr lang="el-GR" sz="2000" dirty="0" smtClean="0"/>
              <a:t> μεταξύ των ανθρώπων είναι αυτή </a:t>
            </a:r>
            <a:r>
              <a:rPr lang="el-GR" sz="2000" b="1" dirty="0" smtClean="0"/>
              <a:t>ενώπιον του γεγονότος του θανάτου</a:t>
            </a:r>
            <a:r>
              <a:rPr lang="el-GR" sz="2000" dirty="0" smtClean="0"/>
              <a:t>. </a:t>
            </a:r>
            <a:r>
              <a:rPr lang="el-GR" sz="1400" dirty="0" smtClean="0"/>
              <a:t>(Φυσικά, ο θάνατος αποτελεί μέρος της εργασίας του παθολογοανατόμου).</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2000"/>
                                        <p:tgtEl>
                                          <p:spTgt spid="3"/>
                                        </p:tgtEl>
                                      </p:cBhvr>
                                    </p:animEffect>
                                    <p:set>
                                      <p:cBhvr>
                                        <p:cTn id="11" dur="1" fill="hold">
                                          <p:stCondLst>
                                            <p:cond delay="1999"/>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iterate type="wd">
                                    <p:tmPct val="15000"/>
                                  </p:iterate>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6" showWhenStopped="0">
                <p:cTn id="30" fill="hold" display="0">
                  <p:stCondLst>
                    <p:cond delay="indefinite"/>
                  </p:stCondLst>
                  <p:endCondLst>
                    <p:cond evt="onPrev" delay="0">
                      <p:tgtEl>
                        <p:sldTgt/>
                      </p:tgtEl>
                    </p:cond>
                    <p:cond evt="onStopAudio" delay="0">
                      <p:tgtEl>
                        <p:sldTgt/>
                      </p:tgtEl>
                    </p:cond>
                  </p:endCondLst>
                </p:cTn>
                <p:tgtEl>
                  <p:spTgt spid="4"/>
                </p:tgtEl>
              </p:cMediaNode>
            </p:audio>
          </p:childTnLst>
        </p:cTn>
      </p:par>
    </p:tnLst>
    <p:bldLst>
      <p:bldP spid="3" grpId="0"/>
      <p:bldP spid="6"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357694"/>
            <a:ext cx="9144000" cy="3170099"/>
          </a:xfrm>
          <a:prstGeom prst="rect">
            <a:avLst/>
          </a:prstGeom>
        </p:spPr>
        <p:txBody>
          <a:bodyPr wrap="square">
            <a:spAutoFit/>
          </a:bodyPr>
          <a:lstStyle/>
          <a:p>
            <a:pPr algn="just"/>
            <a:r>
              <a:rPr lang="el-GR" sz="2000" dirty="0" smtClean="0"/>
              <a:t>Όταν διάγει κάποιος το βίο του </a:t>
            </a:r>
            <a:r>
              <a:rPr lang="el-GR" sz="2000" b="1" dirty="0" smtClean="0"/>
              <a:t>αισθανόμενος πρωταγωνιστής</a:t>
            </a:r>
            <a:r>
              <a:rPr lang="el-GR" sz="2000" dirty="0" smtClean="0"/>
              <a:t> και </a:t>
            </a:r>
            <a:r>
              <a:rPr lang="el-GR" sz="2000" b="1" dirty="0" smtClean="0"/>
              <a:t>μοναδικός επίλεκτος</a:t>
            </a:r>
            <a:r>
              <a:rPr lang="el-GR" sz="2000" dirty="0" smtClean="0"/>
              <a:t>, με  τη συνεπαγόμενη  </a:t>
            </a:r>
            <a:r>
              <a:rPr lang="el-GR" sz="2000" b="1" dirty="0" smtClean="0"/>
              <a:t>έπαρση</a:t>
            </a:r>
            <a:r>
              <a:rPr lang="el-GR" sz="2000" dirty="0" smtClean="0"/>
              <a:t>, </a:t>
            </a:r>
            <a:r>
              <a:rPr lang="el-GR" sz="2000" dirty="0" smtClean="0">
                <a:effectLst>
                  <a:outerShdw blurRad="38100" dist="38100" dir="2700000" algn="tl">
                    <a:srgbClr val="000000">
                      <a:alpha val="43137"/>
                    </a:srgbClr>
                  </a:outerShdw>
                </a:effectLst>
              </a:rPr>
              <a:t>χωρίς</a:t>
            </a:r>
            <a:r>
              <a:rPr lang="el-GR" sz="2000" dirty="0" smtClean="0"/>
              <a:t> ίχνος </a:t>
            </a:r>
            <a:r>
              <a:rPr lang="el-GR" sz="2000" dirty="0" smtClean="0">
                <a:effectLst>
                  <a:outerShdw blurRad="38100" dist="38100" dir="2700000" algn="tl">
                    <a:srgbClr val="000000">
                      <a:alpha val="43137"/>
                    </a:srgbClr>
                  </a:outerShdw>
                </a:effectLst>
              </a:rPr>
              <a:t>ενσυναίσθησης</a:t>
            </a:r>
            <a:r>
              <a:rPr lang="el-GR" sz="2000" dirty="0" smtClean="0"/>
              <a:t>,  τότε αφήνει τον εαυτό του να </a:t>
            </a:r>
            <a:r>
              <a:rPr lang="el-GR" sz="2000" b="1" dirty="0" smtClean="0"/>
              <a:t>πεθάνει οριστικά,</a:t>
            </a:r>
            <a:r>
              <a:rPr lang="el-GR" sz="2000" dirty="0" smtClean="0"/>
              <a:t> μετά από μια </a:t>
            </a:r>
            <a:r>
              <a:rPr lang="el-GR" sz="2000" b="1" dirty="0" smtClean="0"/>
              <a:t>κενή</a:t>
            </a:r>
            <a:r>
              <a:rPr lang="el-GR" sz="2000" dirty="0" smtClean="0"/>
              <a:t> </a:t>
            </a:r>
            <a:r>
              <a:rPr lang="el-GR" sz="2000" b="1" dirty="0" smtClean="0"/>
              <a:t>ζωή  ματαιοδοξίας</a:t>
            </a:r>
            <a:r>
              <a:rPr lang="el-GR" sz="2000" dirty="0" smtClean="0"/>
              <a:t>,  πασπαλισμένη με περίσσεια </a:t>
            </a:r>
            <a:r>
              <a:rPr lang="el-GR" sz="2000" b="1" dirty="0" smtClean="0"/>
              <a:t>παραφοράς </a:t>
            </a:r>
            <a:r>
              <a:rPr lang="el-GR" sz="2000" dirty="0" smtClean="0"/>
              <a:t>και ακόρεστου </a:t>
            </a:r>
            <a:r>
              <a:rPr lang="el-GR" sz="2000" b="1" dirty="0" smtClean="0"/>
              <a:t>ναρκισσισμού</a:t>
            </a:r>
            <a:r>
              <a:rPr lang="el-GR" sz="2000" dirty="0" smtClean="0"/>
              <a:t>, οι δόσεις των οποίων, στην εποχή μας,  είναι περισσότερο από εμφανείς στην πλειονότητα των ατόμων. Πασχίζουμε να είμαστε και να φαινόμαστε  </a:t>
            </a:r>
            <a:r>
              <a:rPr lang="el-GR" sz="2000" b="1" dirty="0" smtClean="0"/>
              <a:t>υπερόπτες </a:t>
            </a:r>
            <a:r>
              <a:rPr lang="el-GR" sz="2000" dirty="0" smtClean="0"/>
              <a:t>για να επικυρώσουμε την αξία μας, παρά το γεγονός ότι  έτσι παραμένουν σίγουρα </a:t>
            </a:r>
            <a:r>
              <a:rPr lang="el-GR" sz="2000" b="1" dirty="0" smtClean="0"/>
              <a:t>κλειστές</a:t>
            </a:r>
            <a:r>
              <a:rPr lang="el-GR" sz="2000" dirty="0" smtClean="0"/>
              <a:t> πολλές από τις πόρτες της ζωής, τις οποίες χτυπάμε για να μας ανοίξουν. </a:t>
            </a:r>
          </a:p>
          <a:p>
            <a:r>
              <a:rPr lang="en-US" sz="2000" dirty="0" smtClean="0">
                <a:latin typeface="Times New Roman" pitchFamily="18" charset="0"/>
                <a:cs typeface="Times New Roman" pitchFamily="18" charset="0"/>
              </a:rPr>
              <a:t/>
            </a:r>
            <a:br>
              <a:rPr lang="en-US" sz="2000" dirty="0" smtClean="0">
                <a:latin typeface="Times New Roman" pitchFamily="18" charset="0"/>
                <a:cs typeface="Times New Roman" pitchFamily="18" charset="0"/>
              </a:rPr>
            </a:br>
            <a:endParaRPr lang="el-GR" sz="2000" dirty="0">
              <a:latin typeface="Times New Roman" pitchFamily="18" charset="0"/>
              <a:cs typeface="Times New Roman" pitchFamily="18" charset="0"/>
            </a:endParaRPr>
          </a:p>
        </p:txBody>
      </p:sp>
      <p:sp>
        <p:nvSpPr>
          <p:cNvPr id="3" name="Rectangle 2"/>
          <p:cNvSpPr/>
          <p:nvPr/>
        </p:nvSpPr>
        <p:spPr>
          <a:xfrm>
            <a:off x="6143636" y="285729"/>
            <a:ext cx="2786082" cy="1477328"/>
          </a:xfrm>
          <a:prstGeom prst="rect">
            <a:avLst/>
          </a:prstGeom>
        </p:spPr>
        <p:txBody>
          <a:bodyPr wrap="square">
            <a:spAutoFit/>
          </a:bodyPr>
          <a:lstStyle/>
          <a:p>
            <a:pPr algn="ctr"/>
            <a:r>
              <a:rPr lang="el-GR" dirty="0" smtClean="0"/>
              <a:t>«Σορός ενός υποκειμένου που έχει </a:t>
            </a:r>
            <a:r>
              <a:rPr lang="el-GR" dirty="0" smtClean="0">
                <a:effectLst>
                  <a:outerShdw blurRad="38100" dist="38100" dir="2700000" algn="tl">
                    <a:srgbClr val="000000">
                      <a:alpha val="43137"/>
                    </a:srgbClr>
                  </a:outerShdw>
                </a:effectLst>
              </a:rPr>
              <a:t>αυτο</a:t>
            </a:r>
            <a:r>
              <a:rPr lang="el-GR" dirty="0" smtClean="0"/>
              <a:t>στεφθεί ως το καλύτερο και πιο εξέχον άτομο στον πλανήτη»</a:t>
            </a:r>
          </a:p>
          <a:p>
            <a:pPr algn="ctr"/>
            <a:endParaRPr lang="el-GR" dirty="0"/>
          </a:p>
        </p:txBody>
      </p:sp>
      <p:pic>
        <p:nvPicPr>
          <p:cNvPr id="25602" name="Picture 2" descr="C:\Users\αγαπουλακι\Desktop\AMSTERDAM\AMSTERDAM PAINTINGS\Chicote CFC osamenta-de-una-v-ctima-de-egocentrismo-2014.jpg!Large.jpg"/>
          <p:cNvPicPr>
            <a:picLocks noChangeAspect="1" noChangeArrowheads="1"/>
          </p:cNvPicPr>
          <p:nvPr/>
        </p:nvPicPr>
        <p:blipFill>
          <a:blip r:embed="rId2" cstate="print"/>
          <a:srcRect/>
          <a:stretch>
            <a:fillRect/>
          </a:stretch>
        </p:blipFill>
        <p:spPr bwMode="auto">
          <a:xfrm>
            <a:off x="357158" y="214290"/>
            <a:ext cx="5643602" cy="4055869"/>
          </a:xfrm>
          <a:prstGeom prst="rect">
            <a:avLst/>
          </a:prstGeom>
          <a:noFill/>
        </p:spPr>
      </p:pic>
      <p:sp>
        <p:nvSpPr>
          <p:cNvPr id="5" name="Rectangle 4"/>
          <p:cNvSpPr/>
          <p:nvPr/>
        </p:nvSpPr>
        <p:spPr>
          <a:xfrm rot="10800000" flipV="1">
            <a:off x="6072198" y="3646704"/>
            <a:ext cx="3071802" cy="646331"/>
          </a:xfrm>
          <a:prstGeom prst="rect">
            <a:avLst/>
          </a:prstGeom>
        </p:spPr>
        <p:txBody>
          <a:bodyPr wrap="square">
            <a:spAutoFit/>
          </a:bodyPr>
          <a:lstStyle/>
          <a:p>
            <a:r>
              <a:rPr lang="en-GB" dirty="0" err="1" smtClean="0">
                <a:latin typeface="+mj-lt"/>
                <a:cs typeface="Times New Roman" pitchFamily="18" charset="0"/>
              </a:rPr>
              <a:t>Chicote</a:t>
            </a:r>
            <a:r>
              <a:rPr lang="en-GB" dirty="0" smtClean="0">
                <a:latin typeface="+mj-lt"/>
                <a:cs typeface="Times New Roman" pitchFamily="18" charset="0"/>
              </a:rPr>
              <a:t> CFC : </a:t>
            </a:r>
            <a:r>
              <a:rPr lang="el-GR" dirty="0" smtClean="0">
                <a:latin typeface="+mj-lt"/>
              </a:rPr>
              <a:t>Οστά ενός θύματος </a:t>
            </a:r>
            <a:r>
              <a:rPr lang="el-GR" dirty="0" smtClean="0">
                <a:effectLst>
                  <a:outerShdw blurRad="38100" dist="38100" dir="2700000" algn="tl">
                    <a:srgbClr val="000000">
                      <a:alpha val="43137"/>
                    </a:srgbClr>
                  </a:outerShdw>
                </a:effectLst>
                <a:latin typeface="+mj-lt"/>
              </a:rPr>
              <a:t>εγωπάθειας</a:t>
            </a:r>
            <a:r>
              <a:rPr lang="en-GB" dirty="0" smtClean="0">
                <a:latin typeface="+mj-lt"/>
                <a:cs typeface="Times New Roman" pitchFamily="18" charset="0"/>
              </a:rPr>
              <a:t>, 2014  </a:t>
            </a:r>
            <a:endParaRPr lang="el-GR" dirty="0">
              <a:latin typeface="+mj-l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786058"/>
            <a:ext cx="9144000" cy="4124206"/>
          </a:xfrm>
          <a:prstGeom prst="rect">
            <a:avLst/>
          </a:prstGeom>
        </p:spPr>
        <p:txBody>
          <a:bodyPr wrap="square">
            <a:spAutoFit/>
          </a:bodyPr>
          <a:lstStyle/>
          <a:p>
            <a:pPr algn="ctr"/>
            <a:r>
              <a:rPr lang="el-GR" sz="2800" b="1" dirty="0" smtClean="0"/>
              <a:t>ΝΑΙ  ΣΤΙΣ  ΟΜΟΙΟΤΗΤΕΣ  ΜΑΣ</a:t>
            </a:r>
            <a:endParaRPr lang="el-GR" sz="2800" dirty="0" smtClean="0"/>
          </a:p>
          <a:p>
            <a:pPr algn="just"/>
            <a:r>
              <a:rPr lang="el-GR" b="1" dirty="0" smtClean="0"/>
              <a:t>Όλοι</a:t>
            </a:r>
            <a:r>
              <a:rPr lang="el-GR" dirty="0" smtClean="0"/>
              <a:t> υποφέρουμε από το βάρος των γηρατειών, την ασθένεια, την απώλεια  αγαπημένων μας προσώπων και τη ματαιότητα, συμπεριλαμβανομένης της παροδικότητας  των φθαρτών αγαθών που έρχονται και παρέρχονται. </a:t>
            </a:r>
            <a:r>
              <a:rPr lang="el-GR" b="1" dirty="0" smtClean="0"/>
              <a:t>Όλοι </a:t>
            </a:r>
            <a:r>
              <a:rPr lang="el-GR" dirty="0" smtClean="0"/>
              <a:t>αναζητούμε την κοινωνική αναγνώριση, την ικανοποίηση,  την ευτυχία. Αναζητούμε  την </a:t>
            </a:r>
            <a:r>
              <a:rPr lang="el-GR" b="1" dirty="0" smtClean="0"/>
              <a:t>πληρότητα</a:t>
            </a:r>
            <a:r>
              <a:rPr lang="el-GR" dirty="0" smtClean="0"/>
              <a:t> της ζωής μας σε </a:t>
            </a:r>
            <a:r>
              <a:rPr lang="el-GR" dirty="0" smtClean="0">
                <a:effectLst>
                  <a:outerShdw blurRad="38100" dist="38100" dir="2700000" algn="tl">
                    <a:srgbClr val="000000">
                      <a:alpha val="43137"/>
                    </a:srgbClr>
                  </a:outerShdw>
                </a:effectLst>
              </a:rPr>
              <a:t>κοινωνία με </a:t>
            </a:r>
            <a:br>
              <a:rPr lang="el-GR" dirty="0" smtClean="0">
                <a:effectLst>
                  <a:outerShdw blurRad="38100" dist="38100" dir="2700000" algn="tl">
                    <a:srgbClr val="000000">
                      <a:alpha val="43137"/>
                    </a:srgbClr>
                  </a:outerShdw>
                </a:effectLst>
              </a:rPr>
            </a:br>
            <a:r>
              <a:rPr lang="el-GR" dirty="0" smtClean="0">
                <a:effectLst>
                  <a:outerShdw blurRad="38100" dist="38100" dir="2700000" algn="tl">
                    <a:srgbClr val="000000">
                      <a:alpha val="43137"/>
                    </a:srgbClr>
                  </a:outerShdw>
                </a:effectLst>
              </a:rPr>
              <a:t>τους άλλους</a:t>
            </a:r>
            <a:r>
              <a:rPr lang="el-GR" dirty="0" smtClean="0"/>
              <a:t>,  η οποία όμως  τόσο συχνά μας  γλιστράει μέσα από τα χέρια μας. Η επιθυμία μας να αποφεύγουμε να  ταλαιπωρούμαστε και να ζούμε ευτυχείς, είναι κοινή.  </a:t>
            </a:r>
            <a:r>
              <a:rPr lang="el-GR" b="1" dirty="0" smtClean="0"/>
              <a:t>Μοιραζόμαστε</a:t>
            </a:r>
            <a:r>
              <a:rPr lang="el-GR" dirty="0" smtClean="0"/>
              <a:t> αυτές τις </a:t>
            </a:r>
            <a:r>
              <a:rPr lang="el-GR" b="1" dirty="0" smtClean="0"/>
              <a:t>επιθυμίες</a:t>
            </a:r>
            <a:r>
              <a:rPr lang="el-GR" dirty="0" smtClean="0"/>
              <a:t> </a:t>
            </a:r>
            <a:r>
              <a:rPr lang="el-GR" b="1" dirty="0" smtClean="0"/>
              <a:t>μεταξύ μας</a:t>
            </a:r>
            <a:r>
              <a:rPr lang="el-GR" dirty="0" smtClean="0"/>
              <a:t>. Όπως ταξιδεύουμε στη ζωή, </a:t>
            </a:r>
            <a:r>
              <a:rPr lang="el-GR" b="1" dirty="0" smtClean="0"/>
              <a:t>βιώνουμε</a:t>
            </a:r>
            <a:r>
              <a:rPr lang="el-GR" dirty="0" smtClean="0"/>
              <a:t> επίσης </a:t>
            </a:r>
            <a:r>
              <a:rPr lang="el-GR" b="1" dirty="0" smtClean="0"/>
              <a:t>κοινά συναισθήματα</a:t>
            </a:r>
            <a:r>
              <a:rPr lang="el-GR" dirty="0" smtClean="0"/>
              <a:t>: χαρά και λύπη, εμπιστοσύνη και αποστροφή, φόβο και θυμό, έκπληξη και προσδοκία. </a:t>
            </a:r>
            <a:r>
              <a:rPr lang="el-GR" dirty="0" smtClean="0">
                <a:effectLst>
                  <a:outerShdw blurRad="38100" dist="38100" dir="2700000" algn="tl">
                    <a:srgbClr val="000000">
                      <a:alpha val="43137"/>
                    </a:srgbClr>
                  </a:outerShdw>
                </a:effectLst>
              </a:rPr>
              <a:t>Όταν μας διχάζουν οι διαφορές μας , ας νιώσουμε την ανάγκη  να καταφύγουμε και να επιβεβαιώσουμε τις ομοιότητες μας.</a:t>
            </a:r>
          </a:p>
          <a:p>
            <a:pPr algn="ctr"/>
            <a:r>
              <a:rPr lang="el-GR" b="1" dirty="0" smtClean="0"/>
              <a:t>Ένας  </a:t>
            </a:r>
            <a:r>
              <a:rPr lang="el-GR" b="1" spc="300" dirty="0" smtClean="0"/>
              <a:t>καλύτερος</a:t>
            </a:r>
            <a:r>
              <a:rPr lang="el-GR" b="1" dirty="0" smtClean="0"/>
              <a:t> κόσμος  αρχίζει να δημιουργείται για τον καθένα μας </a:t>
            </a:r>
          </a:p>
          <a:p>
            <a:pPr algn="ctr"/>
            <a:r>
              <a:rPr lang="el-GR" b="1" dirty="0" smtClean="0"/>
              <a:t>με την αναγνώριση των  </a:t>
            </a:r>
            <a:r>
              <a:rPr lang="el-GR" b="1" spc="600" dirty="0" smtClean="0"/>
              <a:t>κοινών</a:t>
            </a:r>
            <a:r>
              <a:rPr lang="el-GR" b="1" dirty="0" smtClean="0"/>
              <a:t> μας  βιωμάτων </a:t>
            </a:r>
          </a:p>
          <a:p>
            <a:pPr algn="ctr"/>
            <a:r>
              <a:rPr lang="el-GR" b="1" dirty="0" smtClean="0"/>
              <a:t>και  των  </a:t>
            </a:r>
            <a:r>
              <a:rPr lang="el-GR" b="1" spc="600" dirty="0" smtClean="0"/>
              <a:t>κοινών</a:t>
            </a:r>
            <a:r>
              <a:rPr lang="el-GR" b="1" dirty="0" smtClean="0"/>
              <a:t> συστατικών  της  υπόστασής  μας .</a:t>
            </a:r>
            <a:endParaRPr lang="el-GR" dirty="0">
              <a:latin typeface="Times New Roman" pitchFamily="18" charset="0"/>
              <a:cs typeface="Times New Roman" pitchFamily="18" charset="0"/>
            </a:endParaRPr>
          </a:p>
        </p:txBody>
      </p:sp>
      <p:pic>
        <p:nvPicPr>
          <p:cNvPr id="24578" name="Picture 2" descr="C:\Users\αγαπουλακι\Desktop\AMSTERDAM\AMSTERDAM PAINTINGS\S LeWitt Irregular-horizontal-bands-of-equal-width-starting-at-bottom-1991.jpg"/>
          <p:cNvPicPr>
            <a:picLocks noChangeAspect="1" noChangeArrowheads="1"/>
          </p:cNvPicPr>
          <p:nvPr/>
        </p:nvPicPr>
        <p:blipFill>
          <a:blip r:embed="rId2" cstate="print"/>
          <a:srcRect/>
          <a:stretch>
            <a:fillRect/>
          </a:stretch>
        </p:blipFill>
        <p:spPr bwMode="auto">
          <a:xfrm>
            <a:off x="1285853" y="214290"/>
            <a:ext cx="3500462" cy="2616135"/>
          </a:xfrm>
          <a:prstGeom prst="rect">
            <a:avLst/>
          </a:prstGeom>
          <a:noFill/>
        </p:spPr>
      </p:pic>
      <p:sp>
        <p:nvSpPr>
          <p:cNvPr id="4" name="Rectangle 3"/>
          <p:cNvSpPr/>
          <p:nvPr/>
        </p:nvSpPr>
        <p:spPr>
          <a:xfrm>
            <a:off x="4786314" y="2214554"/>
            <a:ext cx="4357686" cy="584775"/>
          </a:xfrm>
          <a:prstGeom prst="rect">
            <a:avLst/>
          </a:prstGeom>
        </p:spPr>
        <p:txBody>
          <a:bodyPr wrap="square">
            <a:spAutoFit/>
          </a:bodyPr>
          <a:lstStyle/>
          <a:p>
            <a:r>
              <a:rPr lang="en-GB" sz="1600" dirty="0" smtClean="0">
                <a:latin typeface="+mj-lt"/>
                <a:cs typeface="Times New Roman" pitchFamily="18" charset="0"/>
              </a:rPr>
              <a:t>S </a:t>
            </a:r>
            <a:r>
              <a:rPr lang="en-GB" sz="1600" dirty="0" err="1" smtClean="0">
                <a:latin typeface="+mj-lt"/>
                <a:cs typeface="Times New Roman" pitchFamily="18" charset="0"/>
              </a:rPr>
              <a:t>LeWitt</a:t>
            </a:r>
            <a:r>
              <a:rPr lang="en-GB" sz="1600" dirty="0" smtClean="0">
                <a:latin typeface="+mj-lt"/>
                <a:cs typeface="Times New Roman" pitchFamily="18" charset="0"/>
              </a:rPr>
              <a:t> : </a:t>
            </a:r>
            <a:r>
              <a:rPr lang="el-GR" sz="1600" dirty="0" smtClean="0">
                <a:latin typeface="+mj-lt"/>
              </a:rPr>
              <a:t>Ανώμαλες οριζόντιες λωρίδες </a:t>
            </a:r>
            <a:r>
              <a:rPr lang="el-GR" sz="1600" b="1" dirty="0" smtClean="0">
                <a:latin typeface="+mj-lt"/>
              </a:rPr>
              <a:t> ίσου</a:t>
            </a:r>
            <a:r>
              <a:rPr lang="el-GR" sz="1600" dirty="0" smtClean="0">
                <a:latin typeface="+mj-lt"/>
              </a:rPr>
              <a:t> πλάτους αρχίζοντας από  κάτω</a:t>
            </a:r>
            <a:r>
              <a:rPr lang="el-GR" sz="1600" dirty="0" smtClean="0">
                <a:latin typeface="+mj-lt"/>
                <a:cs typeface="Times New Roman" pitchFamily="18" charset="0"/>
              </a:rPr>
              <a:t>, </a:t>
            </a:r>
            <a:r>
              <a:rPr lang="en-GB" sz="1600" dirty="0" smtClean="0">
                <a:latin typeface="+mj-lt"/>
                <a:cs typeface="Times New Roman" pitchFamily="18" charset="0"/>
              </a:rPr>
              <a:t>1991</a:t>
            </a:r>
            <a:endParaRPr lang="el-GR" sz="1600" dirty="0">
              <a:latin typeface="+mj-l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xEl>
                                              <p:pRg st="1" end="1"/>
                                            </p:txEl>
                                          </p:spTgt>
                                        </p:tgtEl>
                                      </p:cBhvr>
                                    </p:animEffect>
                                    <p:set>
                                      <p:cBhvr>
                                        <p:cTn id="12" dur="1" fill="hold">
                                          <p:stCondLst>
                                            <p:cond delay="499"/>
                                          </p:stCondLst>
                                        </p:cTn>
                                        <p:tgtEl>
                                          <p:spTgt spid="2">
                                            <p:txEl>
                                              <p:pRg st="1" end="1"/>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iterate type="wd">
                                    <p:tmPct val="10000"/>
                                  </p:iterate>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par>
                                <p:cTn id="18" presetID="10" presetClass="entr" presetSubtype="0" fill="hold" nodeType="withEffect">
                                  <p:stCondLst>
                                    <p:cond delay="0"/>
                                  </p:stCondLst>
                                  <p:iterate type="wd">
                                    <p:tmPct val="10000"/>
                                  </p:iterate>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2000"/>
                                        <p:tgtEl>
                                          <p:spTgt spid="2">
                                            <p:txEl>
                                              <p:pRg st="3" end="3"/>
                                            </p:txEl>
                                          </p:spTgt>
                                        </p:tgtEl>
                                      </p:cBhvr>
                                    </p:animEffect>
                                  </p:childTnLst>
                                </p:cTn>
                              </p:par>
                              <p:par>
                                <p:cTn id="21" presetID="10" presetClass="entr" presetSubtype="0" fill="hold" nodeType="withEffect">
                                  <p:stCondLst>
                                    <p:cond delay="0"/>
                                  </p:stCondLst>
                                  <p:iterate type="wd">
                                    <p:tmPct val="10000"/>
                                  </p:iterate>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αγαπουλακι\Desktop\AMSTERDAM\AMSTERDAM PAINTINGS\art-book-3.jpg"/>
          <p:cNvPicPr>
            <a:picLocks noChangeAspect="1" noChangeArrowheads="1"/>
          </p:cNvPicPr>
          <p:nvPr/>
        </p:nvPicPr>
        <p:blipFill>
          <a:blip r:embed="rId2" cstate="print"/>
          <a:srcRect/>
          <a:stretch>
            <a:fillRect/>
          </a:stretch>
        </p:blipFill>
        <p:spPr bwMode="auto">
          <a:xfrm>
            <a:off x="1214414" y="357166"/>
            <a:ext cx="3786213" cy="2741218"/>
          </a:xfrm>
          <a:prstGeom prst="rect">
            <a:avLst/>
          </a:prstGeom>
          <a:noFill/>
        </p:spPr>
      </p:pic>
      <p:sp>
        <p:nvSpPr>
          <p:cNvPr id="3" name="Rectangle 2"/>
          <p:cNvSpPr/>
          <p:nvPr/>
        </p:nvSpPr>
        <p:spPr>
          <a:xfrm>
            <a:off x="5000628" y="2714620"/>
            <a:ext cx="3786214" cy="338554"/>
          </a:xfrm>
          <a:prstGeom prst="rect">
            <a:avLst/>
          </a:prstGeom>
        </p:spPr>
        <p:txBody>
          <a:bodyPr wrap="square">
            <a:spAutoFit/>
          </a:bodyPr>
          <a:lstStyle/>
          <a:p>
            <a:r>
              <a:rPr lang="en-GB" sz="1600" dirty="0" smtClean="0">
                <a:latin typeface="+mj-lt"/>
                <a:cs typeface="Times New Roman" pitchFamily="18" charset="0"/>
              </a:rPr>
              <a:t>H </a:t>
            </a:r>
            <a:r>
              <a:rPr lang="en-GB" sz="1600" dirty="0" err="1" smtClean="0">
                <a:latin typeface="+mj-lt"/>
                <a:cs typeface="Times New Roman" pitchFamily="18" charset="0"/>
              </a:rPr>
              <a:t>Hiary</a:t>
            </a:r>
            <a:r>
              <a:rPr lang="en-GB" sz="1600" dirty="0" smtClean="0">
                <a:latin typeface="+mj-lt"/>
                <a:cs typeface="Times New Roman" pitchFamily="18" charset="0"/>
              </a:rPr>
              <a:t> : </a:t>
            </a:r>
            <a:r>
              <a:rPr lang="el-GR" sz="1600" dirty="0" smtClean="0">
                <a:latin typeface="+mj-lt"/>
              </a:rPr>
              <a:t>Διαφορές – Βιβλίο Τέχνης</a:t>
            </a:r>
            <a:endParaRPr lang="el-GR" sz="1600" dirty="0">
              <a:latin typeface="+mj-lt"/>
              <a:cs typeface="Times New Roman" pitchFamily="18" charset="0"/>
            </a:endParaRPr>
          </a:p>
        </p:txBody>
      </p:sp>
      <p:sp>
        <p:nvSpPr>
          <p:cNvPr id="4" name="Rectangle 3"/>
          <p:cNvSpPr/>
          <p:nvPr/>
        </p:nvSpPr>
        <p:spPr>
          <a:xfrm>
            <a:off x="0" y="3026182"/>
            <a:ext cx="9144000" cy="3908762"/>
          </a:xfrm>
          <a:prstGeom prst="rect">
            <a:avLst/>
          </a:prstGeom>
        </p:spPr>
        <p:txBody>
          <a:bodyPr wrap="square">
            <a:spAutoFit/>
          </a:bodyPr>
          <a:lstStyle/>
          <a:p>
            <a:pPr algn="ctr"/>
            <a:r>
              <a:rPr lang="en-US" dirty="0" smtClean="0"/>
              <a:t> </a:t>
            </a:r>
            <a:r>
              <a:rPr lang="el-GR" sz="2800" b="1" dirty="0" smtClean="0"/>
              <a:t>ΝΑΙ ΣΤΙΣ ΔΙΑΦΟΡΕΣ ΜΑΣ</a:t>
            </a:r>
          </a:p>
          <a:p>
            <a:pPr algn="ctr"/>
            <a:r>
              <a:rPr lang="el-GR" sz="2000" dirty="0" smtClean="0"/>
              <a:t>Οι ομοιότητές μας καλό είναι να </a:t>
            </a:r>
            <a:r>
              <a:rPr lang="el-GR" sz="2000" u="sng" dirty="0" smtClean="0">
                <a:effectLst>
                  <a:outerShdw blurRad="38100" dist="38100" dir="2700000" algn="tl">
                    <a:srgbClr val="000000">
                      <a:alpha val="43137"/>
                    </a:srgbClr>
                  </a:outerShdw>
                </a:effectLst>
              </a:rPr>
              <a:t>μην</a:t>
            </a:r>
            <a:r>
              <a:rPr lang="el-GR" sz="2000" dirty="0" smtClean="0"/>
              <a:t> </a:t>
            </a:r>
            <a:r>
              <a:rPr lang="el-GR" sz="2000" i="1" dirty="0" smtClean="0">
                <a:effectLst>
                  <a:outerShdw blurRad="38100" dist="38100" dir="2700000" algn="tl">
                    <a:srgbClr val="000000">
                      <a:alpha val="43137"/>
                    </a:srgbClr>
                  </a:outerShdw>
                </a:effectLst>
              </a:rPr>
              <a:t>υπερ</a:t>
            </a:r>
            <a:r>
              <a:rPr lang="el-GR" sz="2000" dirty="0" smtClean="0"/>
              <a:t>τονίζονται. Οι ομοιότητες, παρότι  πάντοτε  υπαρκτές, μερικές φορές, </a:t>
            </a:r>
            <a:r>
              <a:rPr lang="el-GR" sz="2000" i="1" dirty="0" smtClean="0"/>
              <a:t>δεν </a:t>
            </a:r>
            <a:r>
              <a:rPr lang="el-GR" sz="2000" dirty="0" smtClean="0"/>
              <a:t>αποτελούν το σημαντικότερο στοιχείο για τους ανθρώπους, λόγω της  </a:t>
            </a:r>
            <a:r>
              <a:rPr lang="el-GR" sz="2000" dirty="0" smtClean="0">
                <a:effectLst>
                  <a:outerShdw blurRad="38100" dist="38100" dir="2700000" algn="tl">
                    <a:srgbClr val="000000">
                      <a:alpha val="43137"/>
                    </a:srgbClr>
                  </a:outerShdw>
                </a:effectLst>
              </a:rPr>
              <a:t>έμφυτης  επιθυμίας </a:t>
            </a:r>
            <a:r>
              <a:rPr lang="el-GR" sz="2000" dirty="0" smtClean="0"/>
              <a:t>του καθενός μας  να</a:t>
            </a:r>
            <a:r>
              <a:rPr lang="el-GR" sz="2000" b="1" dirty="0" smtClean="0"/>
              <a:t>  </a:t>
            </a:r>
          </a:p>
          <a:p>
            <a:pPr algn="ctr"/>
            <a:r>
              <a:rPr lang="el-GR" sz="2000" b="1" dirty="0" smtClean="0"/>
              <a:t>α π ο λ α μ β ά ν ε ι  </a:t>
            </a:r>
            <a:r>
              <a:rPr lang="el-GR" sz="2000" b="1" u="sng" spc="300" dirty="0" smtClean="0"/>
              <a:t>την αξιοπρέπεια</a:t>
            </a:r>
            <a:r>
              <a:rPr lang="el-GR" sz="2000" b="1" spc="300" dirty="0" smtClean="0"/>
              <a:t>  </a:t>
            </a:r>
            <a:r>
              <a:rPr lang="el-GR" sz="2000" b="1" dirty="0" smtClean="0"/>
              <a:t>τ ο υ  ν α  ε ί ν α ι   δ ι α φ ο ρ ε τ ι κ ό ς .</a:t>
            </a:r>
            <a:br>
              <a:rPr lang="el-GR" sz="2000" b="1" dirty="0" smtClean="0"/>
            </a:br>
            <a:r>
              <a:rPr lang="el-GR" sz="2000" dirty="0" smtClean="0"/>
              <a:t>Θα πρέπει να λαμβάνουμε υπ’ όψη ότι η εκ Θεού ενότητα  του ανθρώπινου γένους έχει παρομοιαστεί  με </a:t>
            </a:r>
            <a:r>
              <a:rPr lang="el-GR" sz="2000" dirty="0" smtClean="0">
                <a:effectLst>
                  <a:outerShdw blurRad="38100" dist="38100" dir="2700000" algn="tl">
                    <a:srgbClr val="000000">
                      <a:alpha val="43137"/>
                    </a:srgbClr>
                  </a:outerShdw>
                </a:effectLst>
              </a:rPr>
              <a:t>ένα</a:t>
            </a:r>
            <a:r>
              <a:rPr lang="el-GR" sz="2000" dirty="0" smtClean="0"/>
              <a:t> λιβάδι αγριολούλουδα, το καθένα με  </a:t>
            </a:r>
            <a:r>
              <a:rPr lang="el-GR" sz="2000" b="1" dirty="0" smtClean="0"/>
              <a:t>διαφορετικό  τόνο</a:t>
            </a:r>
            <a:r>
              <a:rPr lang="el-GR" sz="2000" dirty="0" smtClean="0"/>
              <a:t> και </a:t>
            </a:r>
            <a:r>
              <a:rPr lang="el-GR" sz="2000" b="1" dirty="0" smtClean="0"/>
              <a:t>απόχρωση. </a:t>
            </a:r>
            <a:r>
              <a:rPr lang="el-GR" sz="2000" dirty="0" smtClean="0"/>
              <a:t>Η  </a:t>
            </a:r>
            <a:r>
              <a:rPr lang="el-GR" sz="2000" b="1" dirty="0" smtClean="0"/>
              <a:t>αγάπη</a:t>
            </a:r>
            <a:r>
              <a:rPr lang="el-GR" sz="2000" dirty="0" smtClean="0"/>
              <a:t> δεν αρχίζει σωστά με την επιβολή της δικής μας οπτικής στους άλλους, αλλά με την </a:t>
            </a:r>
            <a:r>
              <a:rPr lang="el-GR" sz="2000" dirty="0" smtClean="0">
                <a:effectLst>
                  <a:outerShdw blurRad="38100" dist="38100" dir="2700000" algn="tl">
                    <a:srgbClr val="000000">
                      <a:alpha val="43137"/>
                    </a:srgbClr>
                  </a:outerShdw>
                </a:effectLst>
              </a:rPr>
              <a:t>κατανόηση των  ανθρώπων υπό </a:t>
            </a:r>
            <a:r>
              <a:rPr lang="el-GR" sz="2000" u="sng" dirty="0" smtClean="0">
                <a:effectLst>
                  <a:outerShdw blurRad="38100" dist="38100" dir="2700000" algn="tl">
                    <a:srgbClr val="000000">
                      <a:alpha val="43137"/>
                    </a:srgbClr>
                  </a:outerShdw>
                </a:effectLst>
              </a:rPr>
              <a:t>τους δικούς τους όρους </a:t>
            </a:r>
            <a:r>
              <a:rPr lang="el-GR" sz="2000" dirty="0" smtClean="0">
                <a:effectLst>
                  <a:outerShdw blurRad="38100" dist="38100" dir="2700000" algn="tl">
                    <a:srgbClr val="000000">
                      <a:alpha val="43137"/>
                    </a:srgbClr>
                  </a:outerShdw>
                </a:effectLst>
              </a:rPr>
              <a:t>και για </a:t>
            </a:r>
            <a:r>
              <a:rPr lang="el-GR" sz="2000" u="sng" dirty="0" smtClean="0">
                <a:effectLst>
                  <a:outerShdw blurRad="38100" dist="38100" dir="2700000" algn="tl">
                    <a:srgbClr val="000000">
                      <a:alpha val="43137"/>
                    </a:srgbClr>
                  </a:outerShdw>
                </a:effectLst>
              </a:rPr>
              <a:t>το δικό τους όφελος</a:t>
            </a:r>
            <a:r>
              <a:rPr lang="el-GR" sz="2000" dirty="0" smtClean="0"/>
              <a:t>, με επίδειξη </a:t>
            </a:r>
            <a:r>
              <a:rPr lang="el-GR" sz="2000" b="1" dirty="0" smtClean="0"/>
              <a:t>ενσυναίσθησης</a:t>
            </a:r>
            <a:r>
              <a:rPr lang="el-GR" sz="2000" dirty="0" smtClean="0"/>
              <a:t> και </a:t>
            </a:r>
            <a:r>
              <a:rPr lang="el-GR" sz="2000" b="1" dirty="0" smtClean="0"/>
              <a:t>ευαισθησίας</a:t>
            </a:r>
            <a:r>
              <a:rPr lang="el-GR" sz="2000" dirty="0" smtClean="0"/>
              <a:t> εκ μέρους μας γι’ αυτό που είναι το σημαντικότερο  </a:t>
            </a:r>
            <a:r>
              <a:rPr lang="el-GR" sz="2000" b="1" spc="300" dirty="0" smtClean="0"/>
              <a:t>γι’  αυτούς </a:t>
            </a:r>
            <a:r>
              <a:rPr lang="el-GR" sz="2000" dirty="0" smtClean="0"/>
              <a:t>και που μπορεί να είναι  </a:t>
            </a:r>
            <a:r>
              <a:rPr lang="el-GR" sz="2000" b="1" spc="600" dirty="0" smtClean="0"/>
              <a:t>διαφορετικό</a:t>
            </a:r>
            <a:r>
              <a:rPr lang="el-GR" sz="2000" dirty="0" smtClean="0"/>
              <a:t> από αυτό που εμείς θεωρούμε το σημαντικότερο </a:t>
            </a:r>
            <a:r>
              <a:rPr lang="el-GR" sz="2000" dirty="0" smtClean="0">
                <a:effectLst>
                  <a:outerShdw blurRad="38100" dist="38100" dir="2700000" algn="tl">
                    <a:srgbClr val="000000">
                      <a:alpha val="43137"/>
                    </a:srgbClr>
                  </a:outerShdw>
                </a:effectLst>
              </a:rPr>
              <a:t>για εμάς</a:t>
            </a:r>
            <a:r>
              <a:rPr lang="el-GR" sz="2000" dirty="0" smtClean="0"/>
              <a:t>. </a:t>
            </a:r>
          </a:p>
        </p:txBody>
      </p:sp>
      <p:pic>
        <p:nvPicPr>
          <p:cNvPr id="23554" name="Picture 2" descr="C:\Users\αγαπουλακι\Desktop\AMSTERDAM\AMSTERDAM PAINTINGS\H Fantin-Latour Bouquet-of-diverse-flowers-1881..jpg"/>
          <p:cNvPicPr>
            <a:picLocks noChangeAspect="1" noChangeArrowheads="1"/>
          </p:cNvPicPr>
          <p:nvPr/>
        </p:nvPicPr>
        <p:blipFill>
          <a:blip r:embed="rId3" cstate="print"/>
          <a:srcRect/>
          <a:stretch>
            <a:fillRect/>
          </a:stretch>
        </p:blipFill>
        <p:spPr bwMode="auto">
          <a:xfrm>
            <a:off x="1214414" y="214290"/>
            <a:ext cx="3720698" cy="2857496"/>
          </a:xfrm>
          <a:prstGeom prst="rect">
            <a:avLst/>
          </a:prstGeom>
          <a:noFill/>
        </p:spPr>
      </p:pic>
      <p:sp>
        <p:nvSpPr>
          <p:cNvPr id="6" name="Rectangle 5"/>
          <p:cNvSpPr/>
          <p:nvPr/>
        </p:nvSpPr>
        <p:spPr>
          <a:xfrm>
            <a:off x="5072066" y="2428868"/>
            <a:ext cx="3143272" cy="646331"/>
          </a:xfrm>
          <a:prstGeom prst="rect">
            <a:avLst/>
          </a:prstGeom>
        </p:spPr>
        <p:txBody>
          <a:bodyPr wrap="square">
            <a:spAutoFit/>
          </a:bodyPr>
          <a:lstStyle/>
          <a:p>
            <a:r>
              <a:rPr lang="en-US" dirty="0" smtClean="0">
                <a:latin typeface="+mj-lt"/>
                <a:cs typeface="Times New Roman" pitchFamily="18" charset="0"/>
              </a:rPr>
              <a:t>H </a:t>
            </a:r>
            <a:r>
              <a:rPr lang="en-US" dirty="0" err="1" smtClean="0">
                <a:latin typeface="+mj-lt"/>
                <a:cs typeface="Times New Roman" pitchFamily="18" charset="0"/>
              </a:rPr>
              <a:t>Fantin-Latour</a:t>
            </a:r>
            <a:r>
              <a:rPr lang="en-US" dirty="0" smtClean="0">
                <a:latin typeface="+mj-lt"/>
                <a:cs typeface="Times New Roman" pitchFamily="18" charset="0"/>
              </a:rPr>
              <a:t> : </a:t>
            </a:r>
            <a:r>
              <a:rPr lang="el-GR" dirty="0" smtClean="0">
                <a:latin typeface="+mj-lt"/>
              </a:rPr>
              <a:t>Μπουκέτο με </a:t>
            </a:r>
            <a:r>
              <a:rPr lang="el-GR" dirty="0" smtClean="0">
                <a:effectLst>
                  <a:outerShdw blurRad="38100" dist="38100" dir="2700000" algn="tl">
                    <a:srgbClr val="000000">
                      <a:alpha val="43137"/>
                    </a:srgbClr>
                  </a:outerShdw>
                </a:effectLst>
                <a:latin typeface="+mj-lt"/>
              </a:rPr>
              <a:t>ποικιλία</a:t>
            </a:r>
            <a:r>
              <a:rPr lang="el-GR" dirty="0" smtClean="0">
                <a:latin typeface="+mj-lt"/>
              </a:rPr>
              <a:t> λουλουδιών</a:t>
            </a:r>
            <a:r>
              <a:rPr lang="en-US" dirty="0" smtClean="0">
                <a:latin typeface="+mj-lt"/>
                <a:cs typeface="Times New Roman" pitchFamily="18" charset="0"/>
              </a:rPr>
              <a:t>,1881</a:t>
            </a:r>
            <a:endParaRPr lang="el-GR" dirty="0">
              <a:latin typeface="+mj-l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5602"/>
                                        </p:tgtEl>
                                      </p:cBhvr>
                                    </p:animEffect>
                                    <p:set>
                                      <p:cBhvr>
                                        <p:cTn id="7" dur="1" fill="hold">
                                          <p:stCondLst>
                                            <p:cond delay="499"/>
                                          </p:stCondLst>
                                        </p:cTn>
                                        <p:tgtEl>
                                          <p:spTgt spid="2560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554"/>
                                        </p:tgtEl>
                                        <p:attrNameLst>
                                          <p:attrName>style.visibility</p:attrName>
                                        </p:attrNameLst>
                                      </p:cBhvr>
                                      <p:to>
                                        <p:strVal val="visible"/>
                                      </p:to>
                                    </p:set>
                                    <p:animEffect transition="in" filter="fade">
                                      <p:cBhvr>
                                        <p:cTn id="15" dur="500"/>
                                        <p:tgtEl>
                                          <p:spTgt spid="2355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14950"/>
            <a:ext cx="9144000" cy="1643050"/>
          </a:xfrm>
          <a:effectLst>
            <a:outerShdw blurRad="76200" dir="18900000" sy="23000" kx="-1200000" algn="bl" rotWithShape="0">
              <a:schemeClr val="accent2">
                <a:lumMod val="50000"/>
                <a:alpha val="20000"/>
              </a:schemeClr>
            </a:outerShdw>
          </a:effectLst>
        </p:spPr>
        <p:txBody>
          <a:bodyPr>
            <a:normAutofit fontScale="90000"/>
          </a:bodyPr>
          <a:lstStyle/>
          <a:p>
            <a:r>
              <a:rPr lang="en-US" sz="3600" dirty="0" smtClean="0">
                <a:effectLst>
                  <a:outerShdw blurRad="38100" dist="38100" dir="2700000" algn="tl">
                    <a:srgbClr val="000000">
                      <a:alpha val="43137"/>
                    </a:srgbClr>
                  </a:outerShdw>
                </a:effectLst>
                <a:latin typeface="Times New Roman" pitchFamily="18" charset="0"/>
                <a:cs typeface="Times New Roman" pitchFamily="18" charset="0"/>
              </a:rPr>
              <a:t/>
            </a:r>
            <a:br>
              <a:rPr lang="en-US" sz="3600" dirty="0" smtClean="0">
                <a:effectLst>
                  <a:outerShdw blurRad="38100" dist="38100" dir="2700000" algn="tl">
                    <a:srgbClr val="000000">
                      <a:alpha val="43137"/>
                    </a:srgbClr>
                  </a:outerShdw>
                </a:effectLst>
                <a:latin typeface="Times New Roman" pitchFamily="18" charset="0"/>
                <a:cs typeface="Times New Roman" pitchFamily="18" charset="0"/>
              </a:rPr>
            </a:br>
            <a:r>
              <a:rPr lang="en-US" sz="3600" dirty="0" smtClean="0">
                <a:effectLst>
                  <a:outerShdw blurRad="38100" dist="38100" dir="2700000" algn="tl">
                    <a:srgbClr val="000000">
                      <a:alpha val="43137"/>
                    </a:srgbClr>
                  </a:outerShdw>
                </a:effectLst>
                <a:latin typeface="Times New Roman" pitchFamily="18" charset="0"/>
                <a:cs typeface="Times New Roman" pitchFamily="18" charset="0"/>
              </a:rPr>
              <a:t/>
            </a:r>
            <a:br>
              <a:rPr lang="en-US" sz="3600" dirty="0" smtClean="0">
                <a:effectLst>
                  <a:outerShdw blurRad="38100" dist="38100" dir="2700000" algn="tl">
                    <a:srgbClr val="000000">
                      <a:alpha val="43137"/>
                    </a:srgbClr>
                  </a:outerShdw>
                </a:effectLst>
                <a:latin typeface="Times New Roman" pitchFamily="18" charset="0"/>
                <a:cs typeface="Times New Roman" pitchFamily="18" charset="0"/>
              </a:rPr>
            </a:br>
            <a:r>
              <a:rPr lang="en-US" sz="2700" spc="300" dirty="0" smtClean="0">
                <a:ln cmpd="thickThin">
                  <a:solidFill>
                    <a:schemeClr val="tx1"/>
                  </a:solidFill>
                  <a:prstDash val="sysDot"/>
                </a:ln>
                <a:gradFill>
                  <a:gsLst>
                    <a:gs pos="0">
                      <a:srgbClr val="DDEBCF"/>
                    </a:gs>
                    <a:gs pos="50000">
                      <a:srgbClr val="9CB86E"/>
                    </a:gs>
                    <a:gs pos="100000">
                      <a:srgbClr val="156B13"/>
                    </a:gs>
                  </a:gsLst>
                  <a:lin ang="5400000" scaled="0"/>
                </a:gradFill>
                <a:effectLst>
                  <a:outerShdw blurRad="38100" dist="38100" dir="2700000" algn="tl">
                    <a:schemeClr val="accent1">
                      <a:lumMod val="50000"/>
                      <a:alpha val="43000"/>
                    </a:schemeClr>
                  </a:outerShdw>
                </a:effectLst>
                <a:latin typeface="Times New Roman" pitchFamily="18" charset="0"/>
                <a:cs typeface="Times New Roman" pitchFamily="18" charset="0"/>
              </a:rPr>
              <a:t>European Society of Pathology Special Session: </a:t>
            </a:r>
            <a:br>
              <a:rPr lang="en-US" sz="2700" spc="300" dirty="0" smtClean="0">
                <a:ln cmpd="thickThin">
                  <a:solidFill>
                    <a:schemeClr val="tx1"/>
                  </a:solidFill>
                  <a:prstDash val="sysDot"/>
                </a:ln>
                <a:gradFill>
                  <a:gsLst>
                    <a:gs pos="0">
                      <a:srgbClr val="DDEBCF"/>
                    </a:gs>
                    <a:gs pos="50000">
                      <a:srgbClr val="9CB86E"/>
                    </a:gs>
                    <a:gs pos="100000">
                      <a:srgbClr val="156B13"/>
                    </a:gs>
                  </a:gsLst>
                  <a:lin ang="5400000" scaled="0"/>
                </a:gradFill>
                <a:effectLst>
                  <a:outerShdw blurRad="38100" dist="38100" dir="2700000" algn="tl">
                    <a:schemeClr val="accent1">
                      <a:lumMod val="50000"/>
                      <a:alpha val="43000"/>
                    </a:schemeClr>
                  </a:outerShdw>
                </a:effectLst>
                <a:latin typeface="Times New Roman" pitchFamily="18" charset="0"/>
                <a:cs typeface="Times New Roman" pitchFamily="18" charset="0"/>
              </a:rPr>
            </a:br>
            <a:r>
              <a:rPr lang="en-US" sz="2700" spc="300" dirty="0" smtClean="0">
                <a:ln cmpd="thickThin">
                  <a:solidFill>
                    <a:schemeClr val="tx1"/>
                  </a:solidFill>
                  <a:prstDash val="sysDot"/>
                </a:ln>
                <a:gradFill>
                  <a:gsLst>
                    <a:gs pos="0">
                      <a:srgbClr val="DDEBCF"/>
                    </a:gs>
                    <a:gs pos="50000">
                      <a:srgbClr val="9CB86E"/>
                    </a:gs>
                    <a:gs pos="100000">
                      <a:srgbClr val="156B13"/>
                    </a:gs>
                  </a:gsLst>
                  <a:lin ang="5400000" scaled="0"/>
                </a:gradFill>
                <a:effectLst>
                  <a:outerShdw blurRad="38100" dist="38100" dir="2700000" algn="tl">
                    <a:schemeClr val="accent1">
                      <a:lumMod val="50000"/>
                      <a:alpha val="43000"/>
                    </a:schemeClr>
                  </a:outerShdw>
                </a:effectLst>
                <a:latin typeface="Times New Roman" pitchFamily="18" charset="0"/>
                <a:cs typeface="Times New Roman" pitchFamily="18" charset="0"/>
              </a:rPr>
              <a:t>Pathology and the Public, 3.9.2017</a:t>
            </a:r>
            <a:r>
              <a:rPr lang="en-US" sz="2700" spc="300" dirty="0" smtClean="0">
                <a:ln>
                  <a:solidFill>
                    <a:schemeClr val="tx1"/>
                  </a:solidFill>
                </a:ln>
                <a:gradFill>
                  <a:gsLst>
                    <a:gs pos="0">
                      <a:srgbClr val="DDEBCF"/>
                    </a:gs>
                    <a:gs pos="50000">
                      <a:srgbClr val="9CB86E"/>
                    </a:gs>
                    <a:gs pos="100000">
                      <a:srgbClr val="156B13"/>
                    </a:gs>
                  </a:gsLst>
                  <a:lin ang="5400000" scaled="0"/>
                </a:gradFill>
                <a:effectLst>
                  <a:outerShdw blurRad="38100" dist="38100" dir="2700000" algn="tl">
                    <a:srgbClr val="000000">
                      <a:alpha val="43137"/>
                    </a:srgbClr>
                  </a:outerShdw>
                </a:effectLst>
                <a:latin typeface="Times New Roman" pitchFamily="18" charset="0"/>
                <a:cs typeface="Times New Roman" pitchFamily="18" charset="0"/>
              </a:rPr>
              <a:t/>
            </a:r>
            <a:br>
              <a:rPr lang="en-US" sz="2700" spc="300" dirty="0" smtClean="0">
                <a:ln>
                  <a:solidFill>
                    <a:schemeClr val="tx1"/>
                  </a:solidFill>
                </a:ln>
                <a:gradFill>
                  <a:gsLst>
                    <a:gs pos="0">
                      <a:srgbClr val="DDEBCF"/>
                    </a:gs>
                    <a:gs pos="50000">
                      <a:srgbClr val="9CB86E"/>
                    </a:gs>
                    <a:gs pos="100000">
                      <a:srgbClr val="156B13"/>
                    </a:gs>
                  </a:gsLst>
                  <a:lin ang="5400000" scaled="0"/>
                </a:gradFill>
                <a:effectLst>
                  <a:outerShdw blurRad="38100" dist="38100" dir="2700000" algn="tl">
                    <a:srgbClr val="000000">
                      <a:alpha val="43137"/>
                    </a:srgbClr>
                  </a:outerShdw>
                </a:effectLst>
                <a:latin typeface="Times New Roman" pitchFamily="18" charset="0"/>
                <a:cs typeface="Times New Roman" pitchFamily="18" charset="0"/>
              </a:rPr>
            </a:br>
            <a:r>
              <a:rPr lang="en-US" sz="2700" dirty="0" smtClean="0">
                <a:effectLst>
                  <a:outerShdw blurRad="38100" dist="38100" dir="2700000" algn="tl">
                    <a:srgbClr val="000000">
                      <a:alpha val="43137"/>
                    </a:srgbClr>
                  </a:outerShdw>
                </a:effectLst>
                <a:latin typeface="Times New Roman" pitchFamily="18" charset="0"/>
                <a:cs typeface="Times New Roman" pitchFamily="18" charset="0"/>
              </a:rPr>
              <a:t/>
            </a:r>
            <a:br>
              <a:rPr lang="en-US" sz="2700" dirty="0" smtClean="0">
                <a:effectLst>
                  <a:outerShdw blurRad="38100" dist="38100" dir="2700000" algn="tl">
                    <a:srgbClr val="000000">
                      <a:alpha val="43137"/>
                    </a:srgbClr>
                  </a:outerShdw>
                </a:effectLst>
                <a:latin typeface="Times New Roman" pitchFamily="18" charset="0"/>
                <a:cs typeface="Times New Roman" pitchFamily="18" charset="0"/>
              </a:rPr>
            </a:br>
            <a:r>
              <a:rPr lang="en-US" sz="3600" b="1" dirty="0" smtClean="0">
                <a:ln cmpd="dbl">
                  <a:solidFill>
                    <a:schemeClr val="tx1"/>
                  </a:solidFill>
                </a:ln>
                <a:solidFill>
                  <a:schemeClr val="accent1">
                    <a:lumMod val="75000"/>
                  </a:schemeClr>
                </a:solidFill>
                <a:effectLst>
                  <a:outerShdw blurRad="60007" dist="200025" dir="15000000" sy="30000" kx="-1800000" algn="bl" rotWithShape="0">
                    <a:schemeClr val="accent1">
                      <a:lumMod val="50000"/>
                      <a:alpha val="32000"/>
                    </a:schemeClr>
                  </a:outerShdw>
                </a:effectLst>
                <a:latin typeface="Times New Roman" pitchFamily="18" charset="0"/>
                <a:cs typeface="Times New Roman" pitchFamily="18" charset="0"/>
              </a:rPr>
              <a:t>The relationship between pathologist and patient </a:t>
            </a:r>
            <a:br>
              <a:rPr lang="en-US" sz="3600" b="1" dirty="0" smtClean="0">
                <a:ln cmpd="dbl">
                  <a:solidFill>
                    <a:schemeClr val="tx1"/>
                  </a:solidFill>
                </a:ln>
                <a:solidFill>
                  <a:schemeClr val="accent1">
                    <a:lumMod val="75000"/>
                  </a:schemeClr>
                </a:solidFill>
                <a:effectLst>
                  <a:outerShdw blurRad="60007" dist="200025" dir="15000000" sy="30000" kx="-1800000" algn="bl" rotWithShape="0">
                    <a:schemeClr val="accent1">
                      <a:lumMod val="50000"/>
                      <a:alpha val="32000"/>
                    </a:schemeClr>
                  </a:outerShdw>
                </a:effectLst>
                <a:latin typeface="Times New Roman" pitchFamily="18" charset="0"/>
                <a:cs typeface="Times New Roman" pitchFamily="18" charset="0"/>
              </a:rPr>
            </a:br>
            <a:r>
              <a:rPr lang="en-US" sz="3600" b="1" dirty="0" smtClean="0">
                <a:ln cmpd="dbl">
                  <a:solidFill>
                    <a:schemeClr val="tx1"/>
                  </a:solidFill>
                </a:ln>
                <a:solidFill>
                  <a:schemeClr val="accent1">
                    <a:lumMod val="75000"/>
                  </a:schemeClr>
                </a:solidFill>
                <a:effectLst>
                  <a:outerShdw blurRad="60007" dist="200025" dir="15000000" sy="30000" kx="-1800000" algn="bl" rotWithShape="0">
                    <a:schemeClr val="accent1">
                      <a:lumMod val="50000"/>
                      <a:alpha val="32000"/>
                    </a:schemeClr>
                  </a:outerShdw>
                </a:effectLst>
                <a:latin typeface="Times New Roman" pitchFamily="18" charset="0"/>
                <a:cs typeface="Times New Roman" pitchFamily="18" charset="0"/>
              </a:rPr>
              <a:t>as  a  </a:t>
            </a:r>
            <a:r>
              <a:rPr lang="en-US" sz="3600" b="1" spc="300" dirty="0" smtClean="0">
                <a:ln cmpd="dbl">
                  <a:solidFill>
                    <a:schemeClr val="tx1"/>
                  </a:solidFill>
                </a:ln>
                <a:solidFill>
                  <a:schemeClr val="accent1">
                    <a:lumMod val="75000"/>
                  </a:schemeClr>
                </a:solidFill>
                <a:effectLst>
                  <a:outerShdw blurRad="60007" dist="200025" dir="15000000" sy="30000" kx="-1800000" algn="bl" rotWithShape="0">
                    <a:schemeClr val="accent1">
                      <a:lumMod val="50000"/>
                      <a:alpha val="32000"/>
                    </a:schemeClr>
                  </a:outerShdw>
                </a:effectLst>
                <a:latin typeface="Times New Roman" pitchFamily="18" charset="0"/>
                <a:cs typeface="Times New Roman" pitchFamily="18" charset="0"/>
              </a:rPr>
              <a:t>philosophical stimulus</a:t>
            </a:r>
            <a:r>
              <a:rPr lang="en-US" sz="3600" b="1" dirty="0" smtClean="0">
                <a:ln cmpd="dbl">
                  <a:solidFill>
                    <a:schemeClr val="tx1"/>
                  </a:solidFill>
                </a:ln>
                <a:solidFill>
                  <a:schemeClr val="accent1">
                    <a:lumMod val="75000"/>
                  </a:schemeClr>
                </a:solidFill>
                <a:effectLst>
                  <a:outerShdw blurRad="60007" dist="200025" dir="15000000" sy="30000" kx="-1800000" algn="bl" rotWithShape="0">
                    <a:schemeClr val="accent1">
                      <a:lumMod val="50000"/>
                      <a:alpha val="32000"/>
                    </a:schemeClr>
                  </a:outerShdw>
                </a:effectLst>
                <a:latin typeface="Times New Roman" pitchFamily="18" charset="0"/>
                <a:cs typeface="Times New Roman" pitchFamily="18" charset="0"/>
              </a:rPr>
              <a:t>: </a:t>
            </a:r>
            <a:br>
              <a:rPr lang="en-US" sz="3600" b="1" dirty="0" smtClean="0">
                <a:ln cmpd="dbl">
                  <a:solidFill>
                    <a:schemeClr val="tx1"/>
                  </a:solidFill>
                </a:ln>
                <a:solidFill>
                  <a:schemeClr val="accent1">
                    <a:lumMod val="75000"/>
                  </a:schemeClr>
                </a:solidFill>
                <a:effectLst>
                  <a:outerShdw blurRad="60007" dist="200025" dir="15000000" sy="30000" kx="-1800000" algn="bl" rotWithShape="0">
                    <a:schemeClr val="accent1">
                      <a:lumMod val="50000"/>
                      <a:alpha val="32000"/>
                    </a:schemeClr>
                  </a:outerShdw>
                </a:effectLst>
                <a:latin typeface="Times New Roman" pitchFamily="18" charset="0"/>
                <a:cs typeface="Times New Roman" pitchFamily="18" charset="0"/>
              </a:rPr>
            </a:br>
            <a:r>
              <a:rPr lang="en-US" sz="3600" b="1" dirty="0" smtClean="0">
                <a:ln cmpd="dbl">
                  <a:solidFill>
                    <a:schemeClr val="tx1"/>
                  </a:solidFill>
                </a:ln>
                <a:solidFill>
                  <a:schemeClr val="accent1">
                    <a:lumMod val="75000"/>
                  </a:schemeClr>
                </a:solidFill>
                <a:effectLst>
                  <a:outerShdw blurRad="60007" dist="200025" dir="15000000" sy="30000" kx="-1800000" algn="bl" rotWithShape="0">
                    <a:schemeClr val="accent1">
                      <a:lumMod val="50000"/>
                      <a:alpha val="32000"/>
                    </a:schemeClr>
                  </a:outerShdw>
                </a:effectLst>
                <a:latin typeface="Times New Roman" pitchFamily="18" charset="0"/>
                <a:cs typeface="Times New Roman" pitchFamily="18" charset="0"/>
              </a:rPr>
              <a:t>Personal   reflections. </a:t>
            </a:r>
            <a:r>
              <a:rPr lang="en-US" sz="3600" b="1" dirty="0" smtClean="0">
                <a:effectLst>
                  <a:outerShdw blurRad="60007" dist="200025" dir="15000000" sy="30000" kx="-1800000" algn="bl" rotWithShape="0">
                    <a:schemeClr val="accent1">
                      <a:lumMod val="50000"/>
                      <a:alpha val="32000"/>
                    </a:schemeClr>
                  </a:outerShdw>
                </a:effectLst>
                <a:latin typeface="Times New Roman" pitchFamily="18" charset="0"/>
                <a:cs typeface="Times New Roman" pitchFamily="18" charset="0"/>
              </a:rPr>
              <a:t/>
            </a:r>
            <a:br>
              <a:rPr lang="en-US" sz="3600" b="1" dirty="0" smtClean="0">
                <a:effectLst>
                  <a:outerShdw blurRad="60007" dist="200025" dir="15000000" sy="30000" kx="-1800000" algn="bl" rotWithShape="0">
                    <a:schemeClr val="accent1">
                      <a:lumMod val="50000"/>
                      <a:alpha val="32000"/>
                    </a:schemeClr>
                  </a:outerShdw>
                </a:effectLst>
                <a:latin typeface="Times New Roman" pitchFamily="18" charset="0"/>
                <a:cs typeface="Times New Roman" pitchFamily="18" charset="0"/>
              </a:rPr>
            </a:br>
            <a:r>
              <a:rPr lang="el-GR" sz="3600" dirty="0" smtClean="0">
                <a:latin typeface="Times New Roman" pitchFamily="18" charset="0"/>
                <a:cs typeface="Times New Roman" pitchFamily="18" charset="0"/>
              </a:rPr>
              <a:t/>
            </a:r>
            <a:br>
              <a:rPr lang="el-GR" sz="3600" dirty="0" smtClean="0">
                <a:latin typeface="Times New Roman" pitchFamily="18" charset="0"/>
                <a:cs typeface="Times New Roman" pitchFamily="18" charset="0"/>
              </a:rPr>
            </a:br>
            <a:r>
              <a:rPr lang="en-US" sz="2700" dirty="0" smtClean="0">
                <a:ln>
                  <a:solidFill>
                    <a:schemeClr val="accent1">
                      <a:lumMod val="75000"/>
                    </a:schemeClr>
                  </a:solidFill>
                </a:ln>
                <a:solidFill>
                  <a:schemeClr val="accent1">
                    <a:lumMod val="50000"/>
                  </a:schemeClr>
                </a:solidFill>
                <a:latin typeface="Times New Roman" pitchFamily="18" charset="0"/>
                <a:cs typeface="Times New Roman" pitchFamily="18" charset="0"/>
              </a:rPr>
              <a:t>Prof. Dr   Andreas  C.  </a:t>
            </a:r>
            <a:r>
              <a:rPr lang="en-US" sz="2700" dirty="0" err="1" smtClean="0">
                <a:ln>
                  <a:solidFill>
                    <a:schemeClr val="accent1">
                      <a:lumMod val="75000"/>
                    </a:schemeClr>
                  </a:solidFill>
                </a:ln>
                <a:solidFill>
                  <a:schemeClr val="accent1">
                    <a:lumMod val="50000"/>
                  </a:schemeClr>
                </a:solidFill>
                <a:latin typeface="Times New Roman" pitchFamily="18" charset="0"/>
                <a:cs typeface="Times New Roman" pitchFamily="18" charset="0"/>
              </a:rPr>
              <a:t>Lazaris</a:t>
            </a:r>
            <a:r>
              <a:rPr lang="en-US" sz="2700" dirty="0" smtClean="0">
                <a:ln>
                  <a:solidFill>
                    <a:schemeClr val="accent1">
                      <a:lumMod val="75000"/>
                    </a:schemeClr>
                  </a:solidFill>
                </a:ln>
                <a:solidFill>
                  <a:schemeClr val="accent1">
                    <a:lumMod val="50000"/>
                  </a:schemeClr>
                </a:solidFill>
                <a:latin typeface="Times New Roman" pitchFamily="18" charset="0"/>
                <a:cs typeface="Times New Roman" pitchFamily="18" charset="0"/>
              </a:rPr>
              <a:t>,  Pathologist</a:t>
            </a:r>
            <a:r>
              <a:rPr lang="el-GR" sz="3600" dirty="0" smtClean="0">
                <a:latin typeface="Times New Roman" pitchFamily="18" charset="0"/>
                <a:cs typeface="Times New Roman" pitchFamily="18" charset="0"/>
              </a:rPr>
              <a:t/>
            </a:r>
            <a:br>
              <a:rPr lang="el-GR" sz="3600" dirty="0" smtClean="0">
                <a:latin typeface="Times New Roman" pitchFamily="18" charset="0"/>
                <a:cs typeface="Times New Roman" pitchFamily="18" charset="0"/>
              </a:rPr>
            </a:br>
            <a:r>
              <a:rPr lang="en-US" sz="4000" dirty="0" smtClean="0">
                <a:latin typeface="Times New Roman" pitchFamily="18" charset="0"/>
                <a:cs typeface="Times New Roman" pitchFamily="18" charset="0"/>
              </a:rPr>
              <a:t/>
            </a:r>
            <a:br>
              <a:rPr lang="en-US" sz="4000" dirty="0" smtClean="0">
                <a:latin typeface="Times New Roman" pitchFamily="18" charset="0"/>
                <a:cs typeface="Times New Roman" pitchFamily="18" charset="0"/>
              </a:rPr>
            </a:br>
            <a:r>
              <a:rPr lang="en-US" sz="4000" dirty="0" smtClean="0">
                <a:latin typeface="Times New Roman" pitchFamily="18" charset="0"/>
                <a:cs typeface="Times New Roman" pitchFamily="18" charset="0"/>
              </a:rPr>
              <a:t> </a:t>
            </a:r>
            <a:br>
              <a:rPr lang="en-US" sz="4000" dirty="0" smtClean="0">
                <a:latin typeface="Times New Roman" pitchFamily="18" charset="0"/>
                <a:cs typeface="Times New Roman" pitchFamily="18" charset="0"/>
              </a:rPr>
            </a:br>
            <a:r>
              <a:rPr lang="el-GR" dirty="0" smtClean="0"/>
              <a:t/>
            </a:r>
            <a:br>
              <a:rPr lang="el-GR" dirty="0" smtClean="0"/>
            </a:br>
            <a:r>
              <a:rPr lang="el-GR" dirty="0" smtClean="0"/>
              <a:t/>
            </a:r>
            <a:br>
              <a:rPr lang="el-GR" dirty="0" smtClean="0"/>
            </a:br>
            <a:endParaRPr lang="el-GR" dirty="0"/>
          </a:p>
        </p:txBody>
      </p:sp>
      <p:pic>
        <p:nvPicPr>
          <p:cNvPr id="1026" name="Picture 2" descr="ESP - European Society of Pathology"/>
          <p:cNvPicPr>
            <a:picLocks noChangeAspect="1" noChangeArrowheads="1"/>
          </p:cNvPicPr>
          <p:nvPr/>
        </p:nvPicPr>
        <p:blipFill>
          <a:blip r:embed="rId2" cstate="print"/>
          <a:srcRect/>
          <a:stretch>
            <a:fillRect/>
          </a:stretch>
        </p:blipFill>
        <p:spPr bwMode="auto">
          <a:xfrm>
            <a:off x="1" y="2"/>
            <a:ext cx="9143999" cy="1331496"/>
          </a:xfrm>
          <a:prstGeom prst="rect">
            <a:avLst/>
          </a:prstGeom>
          <a:noFill/>
        </p:spPr>
      </p:pic>
      <p:pic>
        <p:nvPicPr>
          <p:cNvPr id="1027" name="Picture 3" descr="C:\Users\αγαπουλακι\Desktop\23.png"/>
          <p:cNvPicPr>
            <a:picLocks noChangeAspect="1" noChangeArrowheads="1"/>
          </p:cNvPicPr>
          <p:nvPr/>
        </p:nvPicPr>
        <p:blipFill>
          <a:blip r:embed="rId3" cstate="print"/>
          <a:srcRect/>
          <a:stretch>
            <a:fillRect/>
          </a:stretch>
        </p:blipFill>
        <p:spPr bwMode="auto">
          <a:xfrm>
            <a:off x="4286248" y="1428736"/>
            <a:ext cx="4597386" cy="1928826"/>
          </a:xfrm>
          <a:prstGeom prst="rect">
            <a:avLst/>
          </a:prstGeom>
          <a:noFill/>
        </p:spPr>
      </p:pic>
      <p:pic>
        <p:nvPicPr>
          <p:cNvPr id="3" name="Picture 4" descr="C:\Users\αγαπουλακι\Desktop\AMSTERDAM\AMSTERDAM PAINTINGS\philosophy.jpg"/>
          <p:cNvPicPr>
            <a:picLocks noChangeAspect="1" noChangeArrowheads="1"/>
          </p:cNvPicPr>
          <p:nvPr/>
        </p:nvPicPr>
        <p:blipFill>
          <a:blip r:embed="rId4" cstate="print"/>
          <a:srcRect/>
          <a:stretch>
            <a:fillRect/>
          </a:stretch>
        </p:blipFill>
        <p:spPr bwMode="auto">
          <a:xfrm>
            <a:off x="357158" y="1428736"/>
            <a:ext cx="3902075" cy="1951037"/>
          </a:xfrm>
          <a:prstGeom prst="rect">
            <a:avLst/>
          </a:prstGeom>
          <a:noFill/>
        </p:spPr>
      </p:pic>
      <mc:AlternateContent xmlns:mc="http://schemas.openxmlformats.org/markup-compatibility/2006" xmlns:p14="http://schemas.microsoft.com/office/powerpoint/2010/main">
        <mc:Choice Requires="p14">
          <p:contentPart p14:bwMode="auto" r:id="rId5">
            <p14:nvContentPartPr>
              <p14:cNvPr id="4" name="Ink 2"/>
              <p14:cNvContentPartPr>
                <a14:cpLocks xmlns:a14="http://schemas.microsoft.com/office/drawing/2010/main" noRot="1" noChangeAspect="1" noEditPoints="1" noChangeArrowheads="1" noChangeShapeType="1"/>
              </p14:cNvContentPartPr>
              <p14:nvPr/>
            </p14:nvContentPartPr>
            <p14:xfrm>
              <a:off x="3509963" y="704850"/>
              <a:ext cx="1098550" cy="90488"/>
            </p14:xfrm>
          </p:contentPart>
        </mc:Choice>
        <mc:Fallback xmlns="">
          <p:pic>
            <p:nvPicPr>
              <p:cNvPr id="4" name="Ink 2"/>
              <p:cNvPicPr>
                <a:picLocks noRot="1" noChangeAspect="1" noEditPoints="1" noChangeArrowheads="1" noChangeShapeType="1"/>
              </p:cNvPicPr>
              <p:nvPr/>
            </p:nvPicPr>
            <p:blipFill>
              <a:blip r:embed="rId6"/>
              <a:stretch>
                <a:fillRect/>
              </a:stretch>
            </p:blipFill>
            <p:spPr>
              <a:xfrm>
                <a:off x="3494125" y="641040"/>
                <a:ext cx="1130585" cy="217748"/>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3"/>
              <p14:cNvContentPartPr>
                <a14:cpLocks xmlns:a14="http://schemas.microsoft.com/office/drawing/2010/main" noRot="1" noChangeAspect="1" noEditPoints="1" noChangeArrowheads="1" noChangeShapeType="1"/>
              </p14:cNvContentPartPr>
              <p14:nvPr/>
            </p14:nvContentPartPr>
            <p14:xfrm>
              <a:off x="2330450" y="704850"/>
              <a:ext cx="876300" cy="117475"/>
            </p14:xfrm>
          </p:contentPart>
        </mc:Choice>
        <mc:Fallback xmlns="">
          <p:pic>
            <p:nvPicPr>
              <p:cNvPr id="5" name="Ink 3"/>
              <p:cNvPicPr>
                <a:picLocks noRot="1" noChangeAspect="1" noEditPoints="1" noChangeArrowheads="1" noChangeShapeType="1"/>
              </p:cNvPicPr>
              <p:nvPr/>
            </p:nvPicPr>
            <p:blipFill>
              <a:blip r:embed="rId8"/>
              <a:stretch>
                <a:fillRect/>
              </a:stretch>
            </p:blipFill>
            <p:spPr>
              <a:xfrm>
                <a:off x="2314609" y="641068"/>
                <a:ext cx="907982" cy="24468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p:cTn id="7" dur="500" fill="hold"/>
                                        <p:tgtEl>
                                          <p:spTgt spid="1027"/>
                                        </p:tgtEl>
                                        <p:attrNameLst>
                                          <p:attrName>ppt_w</p:attrName>
                                        </p:attrNameLst>
                                      </p:cBhvr>
                                      <p:tavLst>
                                        <p:tav tm="0">
                                          <p:val>
                                            <p:fltVal val="0"/>
                                          </p:val>
                                        </p:tav>
                                        <p:tav tm="100000">
                                          <p:val>
                                            <p:strVal val="#ppt_w"/>
                                          </p:val>
                                        </p:tav>
                                      </p:tavLst>
                                    </p:anim>
                                    <p:anim calcmode="lin" valueType="num">
                                      <p:cBhvr>
                                        <p:cTn id="8" dur="500" fill="hold"/>
                                        <p:tgtEl>
                                          <p:spTgt spid="102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63" presetClass="path" presetSubtype="0" accel="50000" decel="50000" fill="hold" nodeType="clickEffect">
                                  <p:stCondLst>
                                    <p:cond delay="0"/>
                                  </p:stCondLst>
                                  <p:childTnLst>
                                    <p:animMotion origin="layout" path="M -5.55556E-7 1.23959E-6 L 0.19236 0.00254 " pathEditMode="relative" rAng="0" ptsTypes="AA">
                                      <p:cBhvr>
                                        <p:cTn id="17" dur="2000" fill="hold"/>
                                        <p:tgtEl>
                                          <p:spTgt spid="3"/>
                                        </p:tgtEl>
                                        <p:attrNameLst>
                                          <p:attrName>ppt_x</p:attrName>
                                          <p:attrName>ppt_y</p:attrName>
                                        </p:attrNameLst>
                                      </p:cBhvr>
                                      <p:rCtr x="9600" y="100"/>
                                    </p:animMotion>
                                  </p:childTnLst>
                                </p:cTn>
                              </p:par>
                            </p:childTnLst>
                          </p:cTn>
                        </p:par>
                      </p:childTnLst>
                    </p:cTn>
                  </p:par>
                  <p:par>
                    <p:cTn id="18" fill="hold">
                      <p:stCondLst>
                        <p:cond delay="indefinite"/>
                      </p:stCondLst>
                      <p:childTnLst>
                        <p:par>
                          <p:cTn id="19" fill="hold">
                            <p:stCondLst>
                              <p:cond delay="0"/>
                            </p:stCondLst>
                            <p:childTnLst>
                              <p:par>
                                <p:cTn id="20" presetID="35" presetClass="path" presetSubtype="0" accel="50000" decel="50000" fill="hold" nodeType="clickEffect">
                                  <p:stCondLst>
                                    <p:cond delay="0"/>
                                  </p:stCondLst>
                                  <p:childTnLst>
                                    <p:animMotion origin="layout" path="M 1.11111E-6 1.11008E-7 L -0.23594 0.00416 " pathEditMode="relative" rAng="0" ptsTypes="AA">
                                      <p:cBhvr>
                                        <p:cTn id="21" dur="2000" fill="hold"/>
                                        <p:tgtEl>
                                          <p:spTgt spid="1027"/>
                                        </p:tgtEl>
                                        <p:attrNameLst>
                                          <p:attrName>ppt_x</p:attrName>
                                          <p:attrName>ppt_y</p:attrName>
                                        </p:attrNameLst>
                                      </p:cBhvr>
                                      <p:rCtr x="-11800" y="2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αγαπουλακι\Desktop\AMSTERDAM\AMSTERDAM PAINTINGS\REMBRANDT SELF PORTRAITS\01. 1627 Rembrandt Autoportrait aux cheveux ébouriffés Self-portrait with the dishevelled hair hsp 23x17 cm ams rijs.jpg"/>
          <p:cNvPicPr>
            <a:picLocks noChangeAspect="1" noChangeArrowheads="1"/>
          </p:cNvPicPr>
          <p:nvPr/>
        </p:nvPicPr>
        <p:blipFill>
          <a:blip r:embed="rId2" cstate="print"/>
          <a:srcRect/>
          <a:stretch>
            <a:fillRect/>
          </a:stretch>
        </p:blipFill>
        <p:spPr bwMode="auto">
          <a:xfrm>
            <a:off x="1071538" y="428604"/>
            <a:ext cx="3071834" cy="3813126"/>
          </a:xfrm>
          <a:prstGeom prst="rect">
            <a:avLst/>
          </a:prstGeom>
          <a:noFill/>
        </p:spPr>
      </p:pic>
      <p:pic>
        <p:nvPicPr>
          <p:cNvPr id="24579" name="Picture 3" descr="C:\Users\αγαπουλακι\Desktop\AMSTERDAM\AMSTERDAM PAINTINGS\REMBRANDT SELF PORTRAITS\02. 496px-Self-portrait_at_34_by_Rembrandt.jpg"/>
          <p:cNvPicPr>
            <a:picLocks noChangeAspect="1" noChangeArrowheads="1"/>
          </p:cNvPicPr>
          <p:nvPr/>
        </p:nvPicPr>
        <p:blipFill>
          <a:blip r:embed="rId3" cstate="print"/>
          <a:srcRect/>
          <a:stretch>
            <a:fillRect/>
          </a:stretch>
        </p:blipFill>
        <p:spPr bwMode="auto">
          <a:xfrm>
            <a:off x="4929190" y="428604"/>
            <a:ext cx="3143273" cy="3796008"/>
          </a:xfrm>
          <a:prstGeom prst="rect">
            <a:avLst/>
          </a:prstGeom>
          <a:noFill/>
        </p:spPr>
      </p:pic>
      <p:sp>
        <p:nvSpPr>
          <p:cNvPr id="4" name="Rectangle 3"/>
          <p:cNvSpPr/>
          <p:nvPr/>
        </p:nvSpPr>
        <p:spPr>
          <a:xfrm>
            <a:off x="2643174" y="4143380"/>
            <a:ext cx="5429288" cy="276999"/>
          </a:xfrm>
          <a:prstGeom prst="rect">
            <a:avLst/>
          </a:prstGeom>
        </p:spPr>
        <p:txBody>
          <a:bodyPr wrap="square">
            <a:spAutoFit/>
          </a:bodyPr>
          <a:lstStyle/>
          <a:p>
            <a:r>
              <a:rPr lang="en-GB" sz="1200" dirty="0" smtClean="0">
                <a:latin typeface="+mj-lt"/>
                <a:cs typeface="Times New Roman" pitchFamily="18" charset="0"/>
              </a:rPr>
              <a:t>Rembrandt Van Rijn (1606-1669)</a:t>
            </a:r>
            <a:r>
              <a:rPr lang="el-GR" sz="1200" dirty="0" smtClean="0">
                <a:latin typeface="+mj-lt"/>
                <a:cs typeface="Times New Roman" pitchFamily="18" charset="0"/>
              </a:rPr>
              <a:t> </a:t>
            </a:r>
            <a:r>
              <a:rPr lang="en-GB" sz="1200" dirty="0" smtClean="0">
                <a:latin typeface="+mj-lt"/>
                <a:cs typeface="Times New Roman" pitchFamily="18" charset="0"/>
              </a:rPr>
              <a:t>:</a:t>
            </a:r>
            <a:r>
              <a:rPr lang="el-GR" sz="1200" dirty="0" smtClean="0">
                <a:latin typeface="+mj-lt"/>
                <a:cs typeface="Times New Roman" pitchFamily="18" charset="0"/>
              </a:rPr>
              <a:t> Αυτοπροσωπογραφίες</a:t>
            </a:r>
            <a:endParaRPr lang="el-GR" sz="1200" dirty="0">
              <a:latin typeface="+mj-lt"/>
              <a:cs typeface="Times New Roman" pitchFamily="18" charset="0"/>
            </a:endParaRPr>
          </a:p>
        </p:txBody>
      </p:sp>
      <p:pic>
        <p:nvPicPr>
          <p:cNvPr id="24580" name="Picture 4" descr="C:\Users\αγαπουλακι\Desktop\AMSTERDAM\AMSTERDAM PAINTINGS\REMBRANDT SELF PORTRAITS\03. 790px-Rembrandt_van_Rijn_-_Self-Portrait_-_Google_Art_Project.jpg"/>
          <p:cNvPicPr>
            <a:picLocks noChangeAspect="1" noChangeArrowheads="1"/>
          </p:cNvPicPr>
          <p:nvPr/>
        </p:nvPicPr>
        <p:blipFill>
          <a:blip r:embed="rId4" cstate="print"/>
          <a:srcRect/>
          <a:stretch>
            <a:fillRect/>
          </a:stretch>
        </p:blipFill>
        <p:spPr bwMode="auto">
          <a:xfrm>
            <a:off x="4929190" y="428604"/>
            <a:ext cx="3000395" cy="3786214"/>
          </a:xfrm>
          <a:prstGeom prst="rect">
            <a:avLst/>
          </a:prstGeom>
          <a:noFill/>
        </p:spPr>
      </p:pic>
      <p:pic>
        <p:nvPicPr>
          <p:cNvPr id="24581" name="Picture 5" descr="C:\Users\αγαπουλακι\Desktop\AMSTERDAM\AMSTERDAM PAINTINGS\REMBRANDT SELF PORTRAITS\05.jpg"/>
          <p:cNvPicPr>
            <a:picLocks noChangeAspect="1" noChangeArrowheads="1"/>
          </p:cNvPicPr>
          <p:nvPr/>
        </p:nvPicPr>
        <p:blipFill>
          <a:blip r:embed="rId5" cstate="print"/>
          <a:srcRect/>
          <a:stretch>
            <a:fillRect/>
          </a:stretch>
        </p:blipFill>
        <p:spPr bwMode="auto">
          <a:xfrm>
            <a:off x="4857751" y="428604"/>
            <a:ext cx="3080817" cy="3786214"/>
          </a:xfrm>
          <a:prstGeom prst="rect">
            <a:avLst/>
          </a:prstGeom>
          <a:noFill/>
        </p:spPr>
      </p:pic>
      <p:pic>
        <p:nvPicPr>
          <p:cNvPr id="24582" name="Picture 6" descr="C:\Users\αγαπουλακι\Desktop\AMSTERDAM\AMSTERDAM PAINTINGS\REMBRANDT SELF PORTRAITS\07. Rembrandt_Selbstbildnis_wrm_2526_01.jpg"/>
          <p:cNvPicPr>
            <a:picLocks noChangeAspect="1" noChangeArrowheads="1"/>
          </p:cNvPicPr>
          <p:nvPr/>
        </p:nvPicPr>
        <p:blipFill>
          <a:blip r:embed="rId6" cstate="print"/>
          <a:srcRect/>
          <a:stretch>
            <a:fillRect/>
          </a:stretch>
        </p:blipFill>
        <p:spPr bwMode="auto">
          <a:xfrm>
            <a:off x="4786314" y="428603"/>
            <a:ext cx="3571900" cy="3805265"/>
          </a:xfrm>
          <a:prstGeom prst="rect">
            <a:avLst/>
          </a:prstGeom>
          <a:noFill/>
        </p:spPr>
      </p:pic>
      <p:sp>
        <p:nvSpPr>
          <p:cNvPr id="8" name="Rectangle 7"/>
          <p:cNvSpPr/>
          <p:nvPr/>
        </p:nvSpPr>
        <p:spPr>
          <a:xfrm>
            <a:off x="2214546" y="-142900"/>
            <a:ext cx="4786346" cy="523220"/>
          </a:xfrm>
          <a:prstGeom prst="rect">
            <a:avLst/>
          </a:prstGeom>
        </p:spPr>
        <p:txBody>
          <a:bodyPr wrap="square">
            <a:spAutoFit/>
          </a:bodyPr>
          <a:lstStyle/>
          <a:p>
            <a:pPr algn="ctr"/>
            <a:r>
              <a:rPr lang="el-GR" sz="2800" b="1" spc="600" dirty="0" smtClean="0"/>
              <a:t>Το ταξίδι της ζωής</a:t>
            </a:r>
            <a:endParaRPr lang="el-GR" sz="2800" spc="600" dirty="0" smtClean="0"/>
          </a:p>
        </p:txBody>
      </p:sp>
      <p:sp>
        <p:nvSpPr>
          <p:cNvPr id="9" name="Content Placeholder 2"/>
          <p:cNvSpPr txBox="1">
            <a:spLocks/>
          </p:cNvSpPr>
          <p:nvPr/>
        </p:nvSpPr>
        <p:spPr>
          <a:xfrm>
            <a:off x="0" y="4286256"/>
            <a:ext cx="9144000" cy="2571744"/>
          </a:xfrm>
          <a:prstGeom prst="rect">
            <a:avLst/>
          </a:prstGeom>
        </p:spPr>
        <p:txBody>
          <a:bodyPr>
            <a:noAutofit/>
          </a:bodyPr>
          <a:lstStyle/>
          <a:p>
            <a:pPr marL="342900" indent="-342900" algn="just">
              <a:spcBef>
                <a:spcPct val="20000"/>
              </a:spcBef>
              <a:buFont typeface="Arial" pitchFamily="34" charset="0"/>
              <a:buChar char="•"/>
              <a:defRPr/>
            </a:pPr>
            <a:r>
              <a:rPr lang="el-GR" dirty="0" smtClean="0"/>
              <a:t>Η υπαγωγή </a:t>
            </a:r>
            <a:r>
              <a:rPr lang="el-GR" b="1" dirty="0" smtClean="0"/>
              <a:t>όλων μας </a:t>
            </a:r>
            <a:r>
              <a:rPr lang="el-GR" dirty="0" smtClean="0"/>
              <a:t>στους </a:t>
            </a:r>
            <a:r>
              <a:rPr lang="el-GR" b="1" dirty="0" smtClean="0"/>
              <a:t>κοινούς </a:t>
            </a:r>
            <a:r>
              <a:rPr lang="el-GR" dirty="0" smtClean="0">
                <a:effectLst>
                  <a:outerShdw blurRad="38100" dist="38100" dir="2700000" algn="tl">
                    <a:srgbClr val="000000">
                      <a:alpha val="43137"/>
                    </a:srgbClr>
                  </a:outerShdw>
                </a:effectLst>
              </a:rPr>
              <a:t>νόμους της φύσης </a:t>
            </a:r>
            <a:r>
              <a:rPr lang="el-GR" b="1" dirty="0" smtClean="0"/>
              <a:t>φέρνει τους ανθρώπους μαζί</a:t>
            </a:r>
            <a:r>
              <a:rPr lang="el-GR" dirty="0" smtClean="0"/>
              <a:t> στο </a:t>
            </a:r>
            <a:r>
              <a:rPr lang="el-GR" dirty="0" smtClean="0">
                <a:effectLst>
                  <a:outerShdw blurRad="38100" dist="38100" dir="2700000" algn="tl">
                    <a:srgbClr val="000000">
                      <a:alpha val="43137"/>
                    </a:srgbClr>
                  </a:outerShdw>
                </a:effectLst>
              </a:rPr>
              <a:t>ταξίδι της ζωής</a:t>
            </a:r>
            <a:r>
              <a:rPr lang="el-GR" dirty="0" smtClean="0"/>
              <a:t>. Οι </a:t>
            </a:r>
            <a:r>
              <a:rPr lang="el-GR" b="1" dirty="0" smtClean="0"/>
              <a:t>ομοιότητες</a:t>
            </a:r>
            <a:r>
              <a:rPr lang="el-GR" dirty="0" smtClean="0"/>
              <a:t>, όπως αυτές αναδεικνύονται από την παραδοσιακή, μορφολογική Παθολογική Ανατομική, μπορούν να </a:t>
            </a:r>
            <a:r>
              <a:rPr lang="el-GR" b="1" dirty="0" smtClean="0"/>
              <a:t>ενώσουν τους ανθρώπους και να ζεστάνουν τις καρδιές τους,</a:t>
            </a:r>
            <a:r>
              <a:rPr lang="el-GR" dirty="0" smtClean="0"/>
              <a:t> άσχετα από την προέλευσή τους από το Βορρά, το Νότο, την Ανατολή ή τη Δύση…</a:t>
            </a:r>
          </a:p>
          <a:p>
            <a:pPr marL="342900" indent="-342900" algn="just">
              <a:spcBef>
                <a:spcPct val="20000"/>
              </a:spcBef>
              <a:buFont typeface="Arial" pitchFamily="34" charset="0"/>
              <a:buChar char="•"/>
              <a:defRPr/>
            </a:pPr>
            <a:r>
              <a:rPr lang="el-GR" dirty="0" smtClean="0"/>
              <a:t>Πέρα από τις όποιες φυλετικές, εθνικές, κοινωνικο-οικονομικές και πολιτιστικές </a:t>
            </a:r>
            <a:r>
              <a:rPr lang="el-GR" b="1" dirty="0" smtClean="0"/>
              <a:t>διαφορές</a:t>
            </a:r>
            <a:r>
              <a:rPr lang="el-GR" dirty="0" smtClean="0"/>
              <a:t>, αυτή καθεαυτή η </a:t>
            </a:r>
            <a:r>
              <a:rPr lang="el-GR" b="1" dirty="0" smtClean="0"/>
              <a:t>ιδιαιτερότητα</a:t>
            </a:r>
            <a:r>
              <a:rPr lang="el-GR" dirty="0" smtClean="0"/>
              <a:t> της προσωπικότητας του </a:t>
            </a:r>
            <a:r>
              <a:rPr lang="el-GR" b="1" dirty="0" smtClean="0"/>
              <a:t>καθενός</a:t>
            </a:r>
            <a:r>
              <a:rPr lang="el-GR" dirty="0" smtClean="0"/>
              <a:t> μας είναι το θεμέλιο πάνω στο οποίο  χτίζουμε την </a:t>
            </a:r>
            <a:r>
              <a:rPr lang="el-GR" b="1" dirty="0" smtClean="0"/>
              <a:t>αυτοεκτίμησή μας</a:t>
            </a:r>
            <a:r>
              <a:rPr lang="el-GR" dirty="0" smtClean="0"/>
              <a:t>  αλλά και την  </a:t>
            </a:r>
            <a:r>
              <a:rPr lang="el-GR" b="1" dirty="0" smtClean="0"/>
              <a:t>αυτονομία </a:t>
            </a:r>
            <a:r>
              <a:rPr lang="el-GR" dirty="0" smtClean="0"/>
              <a:t>μας σε σχέση με τους άλλους ανθρώπους.</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l-GR"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79"/>
                                        </p:tgtEl>
                                        <p:attrNameLst>
                                          <p:attrName>style.visibility</p:attrName>
                                        </p:attrNameLst>
                                      </p:cBhvr>
                                      <p:to>
                                        <p:strVal val="visible"/>
                                      </p:to>
                                    </p:set>
                                    <p:animEffect transition="in" filter="fade">
                                      <p:cBhvr>
                                        <p:cTn id="7" dur="500"/>
                                        <p:tgtEl>
                                          <p:spTgt spid="245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4579"/>
                                        </p:tgtEl>
                                      </p:cBhvr>
                                    </p:animEffect>
                                    <p:set>
                                      <p:cBhvr>
                                        <p:cTn id="12" dur="1" fill="hold">
                                          <p:stCondLst>
                                            <p:cond delay="499"/>
                                          </p:stCondLst>
                                        </p:cTn>
                                        <p:tgtEl>
                                          <p:spTgt spid="2457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580"/>
                                        </p:tgtEl>
                                        <p:attrNameLst>
                                          <p:attrName>style.visibility</p:attrName>
                                        </p:attrNameLst>
                                      </p:cBhvr>
                                      <p:to>
                                        <p:strVal val="visible"/>
                                      </p:to>
                                    </p:set>
                                    <p:animEffect transition="in" filter="fade">
                                      <p:cBhvr>
                                        <p:cTn id="17" dur="500"/>
                                        <p:tgtEl>
                                          <p:spTgt spid="2458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4580"/>
                                        </p:tgtEl>
                                      </p:cBhvr>
                                    </p:animEffect>
                                    <p:set>
                                      <p:cBhvr>
                                        <p:cTn id="22" dur="1" fill="hold">
                                          <p:stCondLst>
                                            <p:cond delay="499"/>
                                          </p:stCondLst>
                                        </p:cTn>
                                        <p:tgtEl>
                                          <p:spTgt spid="2458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581"/>
                                        </p:tgtEl>
                                        <p:attrNameLst>
                                          <p:attrName>style.visibility</p:attrName>
                                        </p:attrNameLst>
                                      </p:cBhvr>
                                      <p:to>
                                        <p:strVal val="visible"/>
                                      </p:to>
                                    </p:set>
                                    <p:animEffect transition="in" filter="fade">
                                      <p:cBhvr>
                                        <p:cTn id="27" dur="500"/>
                                        <p:tgtEl>
                                          <p:spTgt spid="2458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24581"/>
                                        </p:tgtEl>
                                      </p:cBhvr>
                                    </p:animEffect>
                                    <p:set>
                                      <p:cBhvr>
                                        <p:cTn id="32" dur="1" fill="hold">
                                          <p:stCondLst>
                                            <p:cond delay="499"/>
                                          </p:stCondLst>
                                        </p:cTn>
                                        <p:tgtEl>
                                          <p:spTgt spid="2458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582"/>
                                        </p:tgtEl>
                                        <p:attrNameLst>
                                          <p:attrName>style.visibility</p:attrName>
                                        </p:attrNameLst>
                                      </p:cBhvr>
                                      <p:to>
                                        <p:strVal val="visible"/>
                                      </p:to>
                                    </p:set>
                                    <p:animEffect transition="in" filter="fade">
                                      <p:cBhvr>
                                        <p:cTn id="37" dur="500"/>
                                        <p:tgtEl>
                                          <p:spTgt spid="2458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24578"/>
                                        </p:tgtEl>
                                      </p:cBhvr>
                                    </p:animEffect>
                                    <p:set>
                                      <p:cBhvr>
                                        <p:cTn id="42" dur="1" fill="hold">
                                          <p:stCondLst>
                                            <p:cond delay="499"/>
                                          </p:stCondLst>
                                        </p:cTn>
                                        <p:tgtEl>
                                          <p:spTgt spid="2457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2000"/>
                                        <p:tgtEl>
                                          <p:spTgt spid="24582"/>
                                        </p:tgtEl>
                                      </p:cBhvr>
                                    </p:animEffect>
                                    <p:set>
                                      <p:cBhvr>
                                        <p:cTn id="47" dur="1" fill="hold">
                                          <p:stCondLst>
                                            <p:cond delay="1999"/>
                                          </p:stCondLst>
                                        </p:cTn>
                                        <p:tgtEl>
                                          <p:spTgt spid="24582"/>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2000"/>
                                        <p:tgtEl>
                                          <p:spTgt spid="4"/>
                                        </p:tgtEl>
                                      </p:cBhvr>
                                    </p:animEffect>
                                    <p:set>
                                      <p:cBhvr>
                                        <p:cTn id="50"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520" y="285728"/>
            <a:ext cx="5760640" cy="523220"/>
          </a:xfrm>
          <a:prstGeom prst="rect">
            <a:avLst/>
          </a:prstGeom>
        </p:spPr>
        <p:txBody>
          <a:bodyPr wrap="square">
            <a:spAutoFit/>
          </a:bodyPr>
          <a:lstStyle/>
          <a:p>
            <a:pPr algn="ctr"/>
            <a:r>
              <a:rPr lang="el-GR" sz="2800" b="1" dirty="0" smtClean="0"/>
              <a:t>Προς μια ευτυχισμένη, </a:t>
            </a:r>
            <a:r>
              <a:rPr lang="el-GR" sz="2800" b="1" u="sng" dirty="0" smtClean="0"/>
              <a:t>πλήρη</a:t>
            </a:r>
            <a:r>
              <a:rPr lang="el-GR" sz="2800" b="1" dirty="0" smtClean="0"/>
              <a:t> ζωή</a:t>
            </a:r>
            <a:endParaRPr lang="el-GR" sz="2800" dirty="0" smtClean="0"/>
          </a:p>
        </p:txBody>
      </p:sp>
      <p:sp>
        <p:nvSpPr>
          <p:cNvPr id="3" name="Rectangle 2"/>
          <p:cNvSpPr/>
          <p:nvPr/>
        </p:nvSpPr>
        <p:spPr>
          <a:xfrm>
            <a:off x="107504" y="762780"/>
            <a:ext cx="5321752" cy="3231654"/>
          </a:xfrm>
          <a:prstGeom prst="rect">
            <a:avLst/>
          </a:prstGeom>
        </p:spPr>
        <p:txBody>
          <a:bodyPr wrap="square">
            <a:spAutoFit/>
          </a:bodyPr>
          <a:lstStyle/>
          <a:p>
            <a:pPr algn="just"/>
            <a:r>
              <a:rPr lang="el-GR" sz="2000" dirty="0" smtClean="0"/>
              <a:t>Συχνά οι </a:t>
            </a:r>
            <a:r>
              <a:rPr lang="el-GR" sz="2000" b="1" dirty="0" smtClean="0"/>
              <a:t>ερευνητές</a:t>
            </a:r>
            <a:r>
              <a:rPr lang="el-GR" sz="2000" dirty="0" smtClean="0"/>
              <a:t> φαίνεται να </a:t>
            </a:r>
            <a:r>
              <a:rPr lang="el-GR" sz="2000" b="1" dirty="0" smtClean="0"/>
              <a:t>ταυτίζουν </a:t>
            </a:r>
            <a:r>
              <a:rPr lang="el-GR" sz="2000" dirty="0" smtClean="0"/>
              <a:t>την</a:t>
            </a:r>
            <a:r>
              <a:rPr lang="el-GR" sz="2000" b="1" dirty="0" smtClean="0"/>
              <a:t> ευτυχία</a:t>
            </a:r>
            <a:r>
              <a:rPr lang="el-GR" sz="2000" dirty="0" smtClean="0"/>
              <a:t> με την </a:t>
            </a:r>
            <a:r>
              <a:rPr lang="el-GR" sz="2000" b="1" dirty="0" smtClean="0"/>
              <a:t>υποκειμενική ευημερία</a:t>
            </a:r>
            <a:r>
              <a:rPr lang="el-GR" sz="2000" dirty="0" smtClean="0"/>
              <a:t>, ενίοτε με την </a:t>
            </a:r>
            <a:r>
              <a:rPr lang="el-GR" sz="2000" b="1" dirty="0" smtClean="0"/>
              <a:t>ικανοποίηση και το αίσθημα </a:t>
            </a:r>
            <a:r>
              <a:rPr lang="el-GR" sz="2000" b="1" u="sng" dirty="0" smtClean="0"/>
              <a:t>πληρότητας</a:t>
            </a:r>
            <a:r>
              <a:rPr lang="el-GR" sz="2000" b="1" dirty="0" smtClean="0"/>
              <a:t> από τη ζωή</a:t>
            </a:r>
            <a:r>
              <a:rPr lang="el-GR" sz="2000" dirty="0" smtClean="0"/>
              <a:t> και, ίσως συνηθέστερα, με μια </a:t>
            </a:r>
            <a:r>
              <a:rPr lang="el-GR" sz="2000" b="1" dirty="0" smtClean="0"/>
              <a:t>ανάλογη</a:t>
            </a:r>
            <a:r>
              <a:rPr lang="el-GR" sz="2000" dirty="0" smtClean="0"/>
              <a:t> </a:t>
            </a:r>
            <a:r>
              <a:rPr lang="el-GR" sz="2000" b="1" dirty="0" smtClean="0"/>
              <a:t>συναισθηματική ή ηδονική κατάσταση</a:t>
            </a:r>
            <a:r>
              <a:rPr lang="el-GR" sz="2000" dirty="0" smtClean="0"/>
              <a:t>. Το </a:t>
            </a:r>
            <a:r>
              <a:rPr lang="el-GR" sz="2000" b="1" dirty="0" smtClean="0">
                <a:effectLst>
                  <a:outerShdw blurRad="38100" dist="38100" dir="2700000" algn="tl">
                    <a:srgbClr val="000000">
                      <a:alpha val="43137"/>
                    </a:srgbClr>
                  </a:outerShdw>
                </a:effectLst>
              </a:rPr>
              <a:t>αίσθημα </a:t>
            </a:r>
            <a:r>
              <a:rPr lang="el-GR" sz="2000" b="1" u="sng" dirty="0" smtClean="0">
                <a:effectLst>
                  <a:outerShdw blurRad="38100" dist="38100" dir="2700000" algn="tl">
                    <a:srgbClr val="000000">
                      <a:alpha val="43137"/>
                    </a:srgbClr>
                  </a:outerShdw>
                </a:effectLst>
              </a:rPr>
              <a:t>πληρότητας από τη ζωή μας</a:t>
            </a:r>
            <a:r>
              <a:rPr lang="el-GR" sz="2000" b="1" dirty="0" smtClean="0">
                <a:effectLst>
                  <a:outerShdw blurRad="38100" dist="38100" dir="2700000" algn="tl">
                    <a:srgbClr val="000000">
                      <a:alpha val="43137"/>
                    </a:srgbClr>
                  </a:outerShdw>
                </a:effectLst>
              </a:rPr>
              <a:t> </a:t>
            </a:r>
            <a:r>
              <a:rPr lang="el-GR" sz="2000" dirty="0" smtClean="0"/>
              <a:t>συντελεί καθοριστικά στην προσωπική, </a:t>
            </a:r>
            <a:r>
              <a:rPr lang="el-GR" sz="2000" dirty="0" smtClean="0">
                <a:effectLst>
                  <a:outerShdw blurRad="38100" dist="38100" dir="2700000" algn="tl">
                    <a:srgbClr val="000000">
                      <a:alpha val="43137"/>
                    </a:srgbClr>
                  </a:outerShdw>
                </a:effectLst>
              </a:rPr>
              <a:t>ήρεμη αποδοχή της ιδέας του θανάτου</a:t>
            </a:r>
            <a:r>
              <a:rPr lang="el-GR" sz="2000" dirty="0" smtClean="0"/>
              <a:t> μας.</a:t>
            </a:r>
            <a:br>
              <a:rPr lang="el-GR" sz="2000" dirty="0" smtClean="0"/>
            </a:br>
            <a:endParaRPr lang="el-GR" sz="2000" dirty="0" smtClean="0"/>
          </a:p>
          <a:p>
            <a:pPr algn="ctr"/>
            <a:endParaRPr lang="en-US" sz="2400" dirty="0" smtClean="0">
              <a:latin typeface="Times New Roman" pitchFamily="18" charset="0"/>
              <a:cs typeface="Times New Roman" pitchFamily="18" charset="0"/>
            </a:endParaRPr>
          </a:p>
        </p:txBody>
      </p:sp>
      <p:sp>
        <p:nvSpPr>
          <p:cNvPr id="4" name="Rectangle 3"/>
          <p:cNvSpPr/>
          <p:nvPr/>
        </p:nvSpPr>
        <p:spPr>
          <a:xfrm>
            <a:off x="5143504" y="3000372"/>
            <a:ext cx="4000496" cy="415498"/>
          </a:xfrm>
          <a:prstGeom prst="rect">
            <a:avLst/>
          </a:prstGeom>
        </p:spPr>
        <p:txBody>
          <a:bodyPr wrap="square">
            <a:spAutoFit/>
          </a:bodyPr>
          <a:lstStyle/>
          <a:p>
            <a:pPr algn="ctr" fontAlgn="base"/>
            <a:r>
              <a:rPr lang="en-US" sz="1050" dirty="0" smtClean="0">
                <a:latin typeface="+mj-lt"/>
                <a:cs typeface="Times New Roman" pitchFamily="18" charset="0"/>
              </a:rPr>
              <a:t>G Klimt : </a:t>
            </a:r>
            <a:r>
              <a:rPr lang="el-GR" sz="1050" dirty="0" smtClean="0">
                <a:latin typeface="+mj-lt"/>
              </a:rPr>
              <a:t>Η τοιχογραφία του </a:t>
            </a:r>
            <a:r>
              <a:rPr lang="en-US" sz="1050" dirty="0" smtClean="0">
                <a:latin typeface="+mj-lt"/>
              </a:rPr>
              <a:t>Beethoven</a:t>
            </a:r>
            <a:r>
              <a:rPr lang="el-GR" sz="1050" dirty="0" smtClean="0">
                <a:latin typeface="+mj-lt"/>
              </a:rPr>
              <a:t>: Η Λαχτάρα για Ευτυχία. Αριστερός τοίχος, </a:t>
            </a:r>
            <a:r>
              <a:rPr lang="en-US" sz="1050" dirty="0" smtClean="0">
                <a:latin typeface="+mj-lt"/>
                <a:cs typeface="Times New Roman" pitchFamily="18" charset="0"/>
              </a:rPr>
              <a:t>1902</a:t>
            </a:r>
            <a:endParaRPr lang="en-US" sz="1050" dirty="0">
              <a:latin typeface="+mj-lt"/>
              <a:cs typeface="Times New Roman" pitchFamily="18" charset="0"/>
            </a:endParaRPr>
          </a:p>
        </p:txBody>
      </p:sp>
      <p:pic>
        <p:nvPicPr>
          <p:cNvPr id="23554" name="Picture 2" descr="C:\Users\αγαπουλακι\Desktop\AMSTERDAM\AMSTERDAM PAINTINGS\the-beethoven-frieze-the-longing-for-happiness-left-wall.jpg!Large.jpg"/>
          <p:cNvPicPr>
            <a:picLocks noChangeAspect="1" noChangeArrowheads="1"/>
          </p:cNvPicPr>
          <p:nvPr/>
        </p:nvPicPr>
        <p:blipFill>
          <a:blip r:embed="rId2" cstate="print"/>
          <a:srcRect/>
          <a:stretch>
            <a:fillRect/>
          </a:stretch>
        </p:blipFill>
        <p:spPr bwMode="auto">
          <a:xfrm>
            <a:off x="5429256" y="214290"/>
            <a:ext cx="3286148" cy="2824768"/>
          </a:xfrm>
          <a:prstGeom prst="rect">
            <a:avLst/>
          </a:prstGeom>
          <a:noFill/>
        </p:spPr>
      </p:pic>
      <p:sp>
        <p:nvSpPr>
          <p:cNvPr id="6" name="Content Placeholder 2"/>
          <p:cNvSpPr txBox="1">
            <a:spLocks/>
          </p:cNvSpPr>
          <p:nvPr/>
        </p:nvSpPr>
        <p:spPr>
          <a:xfrm>
            <a:off x="0" y="3643314"/>
            <a:ext cx="9144000" cy="3214686"/>
          </a:xfrm>
          <a:prstGeom prst="rect">
            <a:avLst/>
          </a:prstGeom>
        </p:spPr>
        <p:txBody>
          <a:bodyPr>
            <a:normAutofit fontScale="85000" lnSpcReduction="10000"/>
          </a:bodyPr>
          <a:lstStyle/>
          <a:p>
            <a:pPr marL="342900" indent="-342900" algn="just">
              <a:spcBef>
                <a:spcPct val="20000"/>
              </a:spcBef>
              <a:buFont typeface="Arial" pitchFamily="34" charset="0"/>
              <a:buChar char="•"/>
              <a:defRPr/>
            </a:pPr>
            <a:r>
              <a:rPr lang="el-GR" sz="2800" dirty="0" smtClean="0"/>
              <a:t>Διαβαίνοντας το μονοπάτι της ζωής σας </a:t>
            </a:r>
            <a:r>
              <a:rPr lang="el-GR" sz="2800" b="1" dirty="0" smtClean="0"/>
              <a:t>αυθεντικά</a:t>
            </a:r>
            <a:r>
              <a:rPr lang="el-GR" sz="2800" dirty="0" smtClean="0"/>
              <a:t>, δηλαδή σύμφωνα με την </a:t>
            </a:r>
            <a:r>
              <a:rPr lang="el-GR" sz="2800" b="1" dirty="0" smtClean="0"/>
              <a:t>προσωπική </a:t>
            </a:r>
            <a:r>
              <a:rPr lang="el-GR" sz="2800" dirty="0" smtClean="0"/>
              <a:t>σας</a:t>
            </a:r>
            <a:r>
              <a:rPr lang="el-GR" sz="2800" b="1" dirty="0" smtClean="0"/>
              <a:t> υπαρξιακή ταυτότητα</a:t>
            </a:r>
            <a:r>
              <a:rPr lang="el-GR" sz="2800" dirty="0" smtClean="0"/>
              <a:t> - η οποία καθορίζεται κυρίως γενετικά -  πληρείτε το </a:t>
            </a:r>
            <a:r>
              <a:rPr lang="el-GR" sz="2800" dirty="0" smtClean="0">
                <a:effectLst>
                  <a:outerShdw blurRad="38100" dist="38100" dir="2700000" algn="tl">
                    <a:srgbClr val="000000">
                      <a:alpha val="43137"/>
                    </a:srgbClr>
                  </a:outerShdw>
                </a:effectLst>
              </a:rPr>
              <a:t>προαπαιτούμενο</a:t>
            </a:r>
            <a:r>
              <a:rPr lang="el-GR" sz="2800" dirty="0" smtClean="0"/>
              <a:t> για την </a:t>
            </a:r>
            <a:r>
              <a:rPr lang="el-GR" sz="2800" b="1" dirty="0" smtClean="0"/>
              <a:t>ευτυχία</a:t>
            </a:r>
            <a:r>
              <a:rPr lang="el-GR" sz="2800" dirty="0" smtClean="0"/>
              <a:t> σας. Να </a:t>
            </a:r>
            <a:r>
              <a:rPr lang="el-GR" sz="2800" i="1" dirty="0" smtClean="0"/>
              <a:t>αποφεύγετε</a:t>
            </a:r>
            <a:r>
              <a:rPr lang="el-GR" sz="2800" dirty="0" smtClean="0"/>
              <a:t> να </a:t>
            </a:r>
            <a:r>
              <a:rPr lang="el-GR" sz="2800" i="1" dirty="0" smtClean="0"/>
              <a:t>κριτικάρετε</a:t>
            </a:r>
            <a:r>
              <a:rPr lang="el-GR" sz="2800" dirty="0" smtClean="0"/>
              <a:t> τους άλλους, όταν αυτοί κινούνται  με  βάση τη </a:t>
            </a:r>
            <a:r>
              <a:rPr lang="el-GR" sz="2800" i="1" dirty="0" smtClean="0"/>
              <a:t>δική τους </a:t>
            </a:r>
            <a:r>
              <a:rPr lang="el-GR" sz="2800" dirty="0" smtClean="0"/>
              <a:t>υπαρξιακή ταυτότητα.  Εάν </a:t>
            </a:r>
            <a:r>
              <a:rPr lang="el-GR" sz="2800" i="1" dirty="0" smtClean="0"/>
              <a:t>δεν</a:t>
            </a:r>
            <a:r>
              <a:rPr lang="el-GR" sz="2800" dirty="0" smtClean="0"/>
              <a:t> ταιριάζετε μαζί τους, διατηρείτε μια </a:t>
            </a:r>
            <a:r>
              <a:rPr lang="el-GR" sz="2800" dirty="0" smtClean="0">
                <a:effectLst>
                  <a:outerShdw blurRad="38100" dist="38100" dir="2700000" algn="tl">
                    <a:srgbClr val="000000">
                      <a:alpha val="43137"/>
                    </a:srgbClr>
                  </a:outerShdw>
                </a:effectLst>
              </a:rPr>
              <a:t>απόσταση ασφαλείας</a:t>
            </a:r>
            <a:r>
              <a:rPr lang="el-GR" sz="2800" dirty="0" smtClean="0"/>
              <a:t>, κρατήστε  όμως  επίσης στο  νου σας  ότι μια </a:t>
            </a:r>
            <a:r>
              <a:rPr lang="el-GR" sz="2800" b="1" dirty="0" smtClean="0"/>
              <a:t>εγωκεντρική ζωή </a:t>
            </a:r>
            <a:r>
              <a:rPr lang="el-GR" sz="2800" dirty="0" smtClean="0"/>
              <a:t>γεμάτη με την </a:t>
            </a:r>
            <a:r>
              <a:rPr lang="el-GR" sz="2800" dirty="0" smtClean="0">
                <a:effectLst>
                  <a:outerShdw blurRad="38100" dist="38100" dir="2700000" algn="tl">
                    <a:srgbClr val="000000">
                      <a:alpha val="43137"/>
                    </a:srgbClr>
                  </a:outerShdw>
                </a:effectLst>
              </a:rPr>
              <a:t>απατηλή αίσθηση της δικής σας ανωτερότητας </a:t>
            </a:r>
            <a:r>
              <a:rPr lang="el-GR" sz="2800" dirty="0" smtClean="0"/>
              <a:t>έναντι των κατώτερων άλλων, σας  οδηγεί στην </a:t>
            </a:r>
            <a:r>
              <a:rPr lang="el-GR" sz="2800" b="1" dirty="0" smtClean="0"/>
              <a:t>κατάθλιψη της απομόνωσης</a:t>
            </a:r>
            <a:r>
              <a:rPr lang="el-GR" sz="2800" dirty="0" smtClean="0"/>
              <a:t>.</a:t>
            </a:r>
          </a:p>
        </p:txBody>
      </p:sp>
      <p:sp>
        <p:nvSpPr>
          <p:cNvPr id="7" name="Rectangle 6"/>
          <p:cNvSpPr/>
          <p:nvPr/>
        </p:nvSpPr>
        <p:spPr>
          <a:xfrm>
            <a:off x="0" y="3286124"/>
            <a:ext cx="9144000" cy="3637919"/>
          </a:xfrm>
          <a:prstGeom prst="rect">
            <a:avLst/>
          </a:prstGeom>
        </p:spPr>
        <p:txBody>
          <a:bodyPr wrap="square">
            <a:spAutoFit/>
          </a:bodyPr>
          <a:lstStyle/>
          <a:p>
            <a:pPr marL="342900" indent="-342900" algn="just">
              <a:spcBef>
                <a:spcPct val="20000"/>
              </a:spcBef>
              <a:buFont typeface="Arial" pitchFamily="34" charset="0"/>
              <a:buChar char="•"/>
              <a:defRPr/>
            </a:pPr>
            <a:r>
              <a:rPr lang="el-GR" sz="1600" dirty="0" smtClean="0"/>
              <a:t>Δημιουργείτε </a:t>
            </a:r>
            <a:r>
              <a:rPr lang="el-GR" sz="1600" b="1" dirty="0" smtClean="0"/>
              <a:t>αναζωογονητικές στιγμές</a:t>
            </a:r>
            <a:r>
              <a:rPr lang="el-GR" sz="1600" dirty="0" smtClean="0"/>
              <a:t> στην καθημερινή σας ζωή και  διατηρείτε </a:t>
            </a:r>
            <a:r>
              <a:rPr lang="el-GR" sz="1600" b="1" dirty="0" smtClean="0"/>
              <a:t>θετική τη διάθεσή σας </a:t>
            </a:r>
            <a:r>
              <a:rPr lang="el-GR" sz="1600" dirty="0" smtClean="0"/>
              <a:t>: Η ομορφιά, η τρυφερότητα, η ποίηση και η χαρά της ζωής είναι συχνά </a:t>
            </a:r>
            <a:r>
              <a:rPr lang="el-GR" sz="1600" b="1" dirty="0" smtClean="0"/>
              <a:t>δίπλα</a:t>
            </a:r>
            <a:r>
              <a:rPr lang="el-GR" sz="1600" dirty="0" smtClean="0"/>
              <a:t> σας. Ασκηθείτε στο να τις </a:t>
            </a:r>
            <a:r>
              <a:rPr lang="el-GR" sz="1600" b="1" dirty="0" smtClean="0"/>
              <a:t>βιώνετε καθημερινά</a:t>
            </a:r>
            <a:r>
              <a:rPr lang="el-GR" sz="1600" dirty="0" smtClean="0"/>
              <a:t>. </a:t>
            </a:r>
            <a:r>
              <a:rPr lang="el-GR" sz="1600" b="1" dirty="0" smtClean="0"/>
              <a:t>Ανακαλύψτε</a:t>
            </a:r>
            <a:r>
              <a:rPr lang="el-GR" sz="1600" dirty="0" smtClean="0"/>
              <a:t> τα </a:t>
            </a:r>
            <a:r>
              <a:rPr lang="el-GR" sz="1600" b="1" dirty="0" smtClean="0"/>
              <a:t>γ ν ή σ ι α,  </a:t>
            </a:r>
            <a:br>
              <a:rPr lang="el-GR" sz="1600" b="1" dirty="0" smtClean="0"/>
            </a:br>
            <a:r>
              <a:rPr lang="el-GR" sz="1600" b="1" dirty="0" smtClean="0"/>
              <a:t>ειλικρινή σ υ ν α ι σ θ ή μ α τ α</a:t>
            </a:r>
            <a:r>
              <a:rPr lang="el-GR" sz="1600" dirty="0" smtClean="0"/>
              <a:t> τουλάχιστον μερικών ανθρώπων της καθημερινής σας ζωής και </a:t>
            </a:r>
            <a:r>
              <a:rPr lang="el-GR" sz="1600" b="1" dirty="0" smtClean="0"/>
              <a:t>ανταποκριθείτε </a:t>
            </a:r>
            <a:r>
              <a:rPr lang="el-GR" sz="1600" dirty="0" smtClean="0"/>
              <a:t>ανάλογα. Αυτά τα συναισθήματα είναι πιθανότερο να προέρχονται από όχι πολύ σπουδασμένους, αλλά από  «</a:t>
            </a:r>
            <a:r>
              <a:rPr lang="el-GR" sz="1600" dirty="0" smtClean="0">
                <a:effectLst>
                  <a:outerShdw blurRad="38100" dist="38100" dir="2700000" algn="tl">
                    <a:srgbClr val="000000">
                      <a:alpha val="43137"/>
                    </a:srgbClr>
                  </a:outerShdw>
                </a:effectLst>
              </a:rPr>
              <a:t>καθημερινούς</a:t>
            </a:r>
            <a:r>
              <a:rPr lang="el-GR" sz="1600" dirty="0" smtClean="0"/>
              <a:t>, </a:t>
            </a:r>
            <a:r>
              <a:rPr lang="el-GR" sz="1600" dirty="0" smtClean="0">
                <a:effectLst>
                  <a:outerShdw blurRad="38100" dist="38100" dir="2700000" algn="tl">
                    <a:srgbClr val="000000">
                      <a:alpha val="43137"/>
                    </a:srgbClr>
                  </a:outerShdw>
                </a:effectLst>
              </a:rPr>
              <a:t>συνηθισμένους</a:t>
            </a:r>
            <a:r>
              <a:rPr lang="el-GR" sz="1600" dirty="0" smtClean="0"/>
              <a:t>» (όπως προαναφέρθηκε) ανθρώπους, καθώς  το υψηλό μαθησιακό επίπεδο  συχνά  συνδυάζεται με μια εσφαλμένη αυτοπειθαρχία  στο πλαίσιο ενός αστικού καθωσπρεπισμού που </a:t>
            </a:r>
            <a:r>
              <a:rPr lang="el-GR" sz="1600" i="1" dirty="0" smtClean="0"/>
              <a:t>κρύβει</a:t>
            </a:r>
            <a:r>
              <a:rPr lang="el-GR" sz="1600" dirty="0" smtClean="0"/>
              <a:t>  τα </a:t>
            </a:r>
            <a:r>
              <a:rPr lang="el-GR" sz="1600" b="1" dirty="0" smtClean="0"/>
              <a:t>αληθινά συναισθήματα.</a:t>
            </a:r>
            <a:r>
              <a:rPr lang="el-GR" sz="1600" dirty="0" smtClean="0"/>
              <a:t> Με κανέναν τρόπο δεν  πρέπει οι «κοινοί» άνθρωποι να υποβιβάζονται. Η </a:t>
            </a:r>
            <a:r>
              <a:rPr lang="el-GR" sz="1600" b="1" dirty="0" smtClean="0"/>
              <a:t>συναναστροφή  με  γνήσιους</a:t>
            </a:r>
            <a:r>
              <a:rPr lang="el-GR" sz="1600" dirty="0" smtClean="0"/>
              <a:t>, έστω «κοινούς» </a:t>
            </a:r>
            <a:r>
              <a:rPr lang="el-GR" sz="1600" b="1" dirty="0" smtClean="0"/>
              <a:t>ανθρώπους</a:t>
            </a:r>
            <a:r>
              <a:rPr lang="el-GR" sz="1600" dirty="0" smtClean="0"/>
              <a:t>, προσφέρει στη ζωή το σπάνιο δώρο της  </a:t>
            </a:r>
            <a:r>
              <a:rPr lang="el-GR" sz="1600" b="1" spc="300" dirty="0" smtClean="0"/>
              <a:t>αμεσότητας</a:t>
            </a:r>
            <a:r>
              <a:rPr lang="el-GR" sz="1600" b="1" dirty="0" smtClean="0"/>
              <a:t> της  επικοινωνίας</a:t>
            </a:r>
            <a:r>
              <a:rPr lang="el-GR" sz="1600" dirty="0" smtClean="0"/>
              <a:t>.</a:t>
            </a:r>
          </a:p>
          <a:p>
            <a:pPr marL="342900" indent="-342900" algn="just">
              <a:spcBef>
                <a:spcPct val="20000"/>
              </a:spcBef>
              <a:buFont typeface="Arial" pitchFamily="34" charset="0"/>
              <a:buChar char="•"/>
              <a:defRPr/>
            </a:pPr>
            <a:endParaRPr lang="el-GR" sz="1600" dirty="0" smtClean="0"/>
          </a:p>
          <a:p>
            <a:pPr marL="342900" indent="-342900" algn="just">
              <a:spcBef>
                <a:spcPct val="20000"/>
              </a:spcBef>
              <a:buFont typeface="Arial" pitchFamily="34" charset="0"/>
              <a:buChar char="•"/>
              <a:defRPr/>
            </a:pPr>
            <a:r>
              <a:rPr lang="el-GR" sz="1600" b="1" dirty="0" smtClean="0"/>
              <a:t>Η  ανιδιοτελής προσφορά σας στους άλλους</a:t>
            </a:r>
            <a:r>
              <a:rPr lang="el-GR" sz="1600" dirty="0" smtClean="0"/>
              <a:t> θα </a:t>
            </a:r>
            <a:r>
              <a:rPr lang="el-GR" sz="1600" b="1" dirty="0" smtClean="0"/>
              <a:t>συνεχίσει</a:t>
            </a:r>
            <a:r>
              <a:rPr lang="el-GR" sz="1600" dirty="0" smtClean="0"/>
              <a:t> την </a:t>
            </a:r>
            <a:r>
              <a:rPr lang="el-GR" sz="1600" b="1" dirty="0" smtClean="0"/>
              <a:t>ύπαρξή</a:t>
            </a:r>
            <a:r>
              <a:rPr lang="el-GR" sz="1600" dirty="0" smtClean="0"/>
              <a:t> σας </a:t>
            </a:r>
            <a:r>
              <a:rPr lang="el-GR" sz="1600" dirty="0" smtClean="0">
                <a:effectLst>
                  <a:outerShdw blurRad="38100" dist="38100" dir="2700000" algn="tl">
                    <a:srgbClr val="000000">
                      <a:alpha val="43137"/>
                    </a:srgbClr>
                  </a:outerShdw>
                </a:effectLst>
              </a:rPr>
              <a:t>μετά το τέλος </a:t>
            </a:r>
            <a:r>
              <a:rPr lang="el-GR" sz="1600" dirty="0" smtClean="0"/>
              <a:t>της ζωής σας στη Γη και τότε γλυκές αναμνήσεις θα πλημμυρίζουν τους ανθρώπους , συμπεριλαμβανομένων των αγαπημένων σας, με τους οποίους χαιρόσαστε να επικοινωνείτε  εν  ζωή.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7">
                                            <p:txEl>
                                              <p:pRg st="0" end="0"/>
                                            </p:txEl>
                                          </p:spTgt>
                                        </p:tgtEl>
                                      </p:cBhvr>
                                    </p:animEffect>
                                    <p:set>
                                      <p:cBhvr>
                                        <p:cTn id="22" dur="1" fill="hold">
                                          <p:stCondLst>
                                            <p:cond delay="499"/>
                                          </p:stCondLst>
                                        </p:cTn>
                                        <p:tgtEl>
                                          <p:spTgt spid="7">
                                            <p:txEl>
                                              <p:pRg st="0" end="0"/>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fade">
                                      <p:cBhvr>
                                        <p:cTn id="3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6"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286512" y="6000768"/>
            <a:ext cx="2857488" cy="857232"/>
          </a:xfrm>
          <a:prstGeom prst="rect">
            <a:avLst/>
          </a:prstGeom>
        </p:spPr>
        <p:txBody>
          <a:bodyPr vert="horz" lIns="91440" tIns="45720" rIns="91440" bIns="45720" rtlCol="0" anchor="ctr">
            <a:noAutofit/>
          </a:bodyPr>
          <a:lstStyle/>
          <a:p>
            <a:pPr algn="ctr">
              <a:spcBef>
                <a:spcPct val="0"/>
              </a:spcBef>
              <a:defRPr/>
            </a:pPr>
            <a:r>
              <a:rPr lang="el-GR" sz="1400" dirty="0" smtClean="0"/>
              <a:t>Ακούμε τώρα τη Φαντασία από</a:t>
            </a:r>
            <a:br>
              <a:rPr lang="el-GR" sz="1400" dirty="0" smtClean="0"/>
            </a:br>
            <a:r>
              <a:rPr lang="el-GR" sz="1400" dirty="0" smtClean="0"/>
              <a:t>τη Φαντασία &amp; Φούγκα </a:t>
            </a:r>
          </a:p>
          <a:p>
            <a:pPr algn="ctr">
              <a:spcBef>
                <a:spcPct val="0"/>
              </a:spcBef>
              <a:defRPr/>
            </a:pPr>
            <a:r>
              <a:rPr lang="el-GR" sz="1400" dirty="0" smtClean="0"/>
              <a:t>σε λα ελάσσονα, έργο </a:t>
            </a:r>
            <a:r>
              <a:rPr lang="en-US" sz="1400" dirty="0" smtClean="0"/>
              <a:t>BWV</a:t>
            </a:r>
            <a:r>
              <a:rPr lang="el-GR" sz="1400" dirty="0" smtClean="0"/>
              <a:t> 944 </a:t>
            </a:r>
          </a:p>
          <a:p>
            <a:pPr algn="ctr">
              <a:spcBef>
                <a:spcPct val="0"/>
              </a:spcBef>
              <a:defRPr/>
            </a:pPr>
            <a:r>
              <a:rPr lang="el-GR" sz="1400" dirty="0" smtClean="0"/>
              <a:t>του </a:t>
            </a:r>
            <a:r>
              <a:rPr lang="en-US" sz="1400" dirty="0" smtClean="0"/>
              <a:t>J</a:t>
            </a:r>
            <a:r>
              <a:rPr lang="el-GR" sz="1400" dirty="0" smtClean="0"/>
              <a:t>. </a:t>
            </a:r>
            <a:r>
              <a:rPr lang="en-US" sz="1400" dirty="0" smtClean="0"/>
              <a:t>S</a:t>
            </a:r>
            <a:r>
              <a:rPr lang="el-GR" sz="1400" dirty="0" smtClean="0"/>
              <a:t>. </a:t>
            </a:r>
            <a:r>
              <a:rPr lang="en-US" sz="1400" dirty="0" smtClean="0"/>
              <a:t>Bach</a:t>
            </a:r>
            <a:r>
              <a:rPr lang="el-GR" sz="1400" dirty="0" smtClean="0"/>
              <a:t>.</a:t>
            </a:r>
          </a:p>
        </p:txBody>
      </p:sp>
      <p:pic>
        <p:nvPicPr>
          <p:cNvPr id="4" name="Fantasia from J S Bach's BWV944.wma.wma">
            <a:hlinkClick r:id="" action="ppaction://media"/>
          </p:cNvPr>
          <p:cNvPicPr>
            <a:picLocks noRot="1" noChangeAspect="1"/>
          </p:cNvPicPr>
          <p:nvPr>
            <a:audioFile r:link="rId1"/>
          </p:nvPr>
        </p:nvPicPr>
        <p:blipFill>
          <a:blip r:embed="rId3" cstate="print"/>
          <a:stretch>
            <a:fillRect/>
          </a:stretch>
        </p:blipFill>
        <p:spPr>
          <a:xfrm>
            <a:off x="7643834" y="5786454"/>
            <a:ext cx="304800" cy="304800"/>
          </a:xfrm>
          <a:prstGeom prst="rect">
            <a:avLst/>
          </a:prstGeom>
        </p:spPr>
      </p:pic>
      <p:pic>
        <p:nvPicPr>
          <p:cNvPr id="24578" name="Picture 2" descr="C:\Users\αγαπουλακι\Desktop\AMSTERDAM\AMSTERDAM PAINTINGS\open-your-hands-wide-embrace-happiness-2010.jpg"/>
          <p:cNvPicPr>
            <a:picLocks noChangeAspect="1" noChangeArrowheads="1"/>
          </p:cNvPicPr>
          <p:nvPr/>
        </p:nvPicPr>
        <p:blipFill>
          <a:blip r:embed="rId4" cstate="print"/>
          <a:srcRect/>
          <a:stretch>
            <a:fillRect/>
          </a:stretch>
        </p:blipFill>
        <p:spPr bwMode="auto">
          <a:xfrm>
            <a:off x="500034" y="1071546"/>
            <a:ext cx="3971925" cy="3981450"/>
          </a:xfrm>
          <a:prstGeom prst="rect">
            <a:avLst/>
          </a:prstGeom>
          <a:noFill/>
        </p:spPr>
      </p:pic>
      <p:sp>
        <p:nvSpPr>
          <p:cNvPr id="5" name="Rectangle 4"/>
          <p:cNvSpPr/>
          <p:nvPr/>
        </p:nvSpPr>
        <p:spPr>
          <a:xfrm>
            <a:off x="0" y="5143512"/>
            <a:ext cx="5072066" cy="830997"/>
          </a:xfrm>
          <a:prstGeom prst="rect">
            <a:avLst/>
          </a:prstGeom>
        </p:spPr>
        <p:txBody>
          <a:bodyPr wrap="square">
            <a:spAutoFit/>
          </a:bodyPr>
          <a:lstStyle/>
          <a:p>
            <a:pPr algn="ctr" fontAlgn="base"/>
            <a:r>
              <a:rPr lang="en-US" sz="1600" dirty="0" smtClean="0">
                <a:latin typeface="+mj-lt"/>
                <a:cs typeface="Times New Roman" pitchFamily="18" charset="0"/>
              </a:rPr>
              <a:t>T Murakami : </a:t>
            </a:r>
            <a:r>
              <a:rPr lang="el-GR" sz="1600" dirty="0" smtClean="0">
                <a:effectLst>
                  <a:outerShdw blurRad="38100" dist="38100" dir="2700000" algn="tl">
                    <a:srgbClr val="000000">
                      <a:alpha val="43137"/>
                    </a:srgbClr>
                  </a:outerShdw>
                </a:effectLst>
                <a:latin typeface="+mj-lt"/>
              </a:rPr>
              <a:t>Α ν ο ί ξ τ ε  </a:t>
            </a:r>
            <a:r>
              <a:rPr lang="el-GR" sz="1600" spc="300" dirty="0" smtClean="0">
                <a:effectLst>
                  <a:outerShdw blurRad="38100" dist="38100" dir="2700000" algn="tl">
                    <a:srgbClr val="000000">
                      <a:alpha val="43137"/>
                    </a:srgbClr>
                  </a:outerShdw>
                </a:effectLst>
                <a:latin typeface="+mj-lt"/>
              </a:rPr>
              <a:t>διάπλατα</a:t>
            </a:r>
          </a:p>
          <a:p>
            <a:pPr algn="ctr" fontAlgn="base"/>
            <a:r>
              <a:rPr lang="el-GR" sz="1600" dirty="0" smtClean="0">
                <a:effectLst>
                  <a:outerShdw blurRad="38100" dist="38100" dir="2700000" algn="tl">
                    <a:srgbClr val="000000">
                      <a:alpha val="43137"/>
                    </a:srgbClr>
                  </a:outerShdw>
                </a:effectLst>
                <a:latin typeface="+mj-lt"/>
              </a:rPr>
              <a:t> τ α  χ έ ρ ι α  σ α ς,  α γ κ α λ ι ά σ τ ε  τ η ν  ε υ τ υ χ ί α</a:t>
            </a:r>
            <a:r>
              <a:rPr lang="en-US" sz="1600" dirty="0" smtClean="0">
                <a:effectLst>
                  <a:outerShdw blurRad="38100" dist="38100" dir="2700000" algn="tl">
                    <a:srgbClr val="000000">
                      <a:alpha val="43137"/>
                    </a:srgbClr>
                  </a:outerShdw>
                </a:effectLst>
                <a:latin typeface="+mj-lt"/>
                <a:cs typeface="Times New Roman" pitchFamily="18" charset="0"/>
              </a:rPr>
              <a:t>,</a:t>
            </a:r>
            <a:r>
              <a:rPr lang="en-US" sz="1600" dirty="0" smtClean="0">
                <a:latin typeface="+mj-lt"/>
                <a:cs typeface="Times New Roman" pitchFamily="18" charset="0"/>
              </a:rPr>
              <a:t> 2010</a:t>
            </a:r>
            <a:endParaRPr lang="en-US" sz="1600" dirty="0">
              <a:latin typeface="+mj-lt"/>
              <a:cs typeface="Times New Roman" pitchFamily="18" charset="0"/>
            </a:endParaRPr>
          </a:p>
        </p:txBody>
      </p:sp>
      <p:sp>
        <p:nvSpPr>
          <p:cNvPr id="6" name="Rectangle 5"/>
          <p:cNvSpPr/>
          <p:nvPr/>
        </p:nvSpPr>
        <p:spPr>
          <a:xfrm>
            <a:off x="4643438" y="-500090"/>
            <a:ext cx="4500562" cy="7355860"/>
          </a:xfrm>
          <a:prstGeom prst="rect">
            <a:avLst/>
          </a:prstGeom>
        </p:spPr>
        <p:txBody>
          <a:bodyPr wrap="square">
            <a:spAutoFit/>
          </a:bodyPr>
          <a:lstStyle/>
          <a:p>
            <a:pPr algn="just"/>
            <a:endParaRPr lang="en-US" sz="2400" dirty="0" smtClean="0">
              <a:latin typeface="Times New Roman" pitchFamily="18" charset="0"/>
              <a:cs typeface="Times New Roman" pitchFamily="18" charset="0"/>
            </a:endParaRPr>
          </a:p>
          <a:p>
            <a:pPr algn="ctr"/>
            <a:r>
              <a:rPr lang="el-GR" sz="3200" dirty="0" smtClean="0"/>
              <a:t>Πιστεύω πως, </a:t>
            </a:r>
            <a:r>
              <a:rPr lang="el-GR" sz="3200" dirty="0" smtClean="0">
                <a:effectLst>
                  <a:outerShdw blurRad="38100" dist="38100" dir="2700000" algn="tl">
                    <a:srgbClr val="000000">
                      <a:alpha val="43137"/>
                    </a:srgbClr>
                  </a:outerShdw>
                </a:effectLst>
              </a:rPr>
              <a:t>ενθαρρύνοντας τους άλλους και δίνοντάς τους ελπίδα</a:t>
            </a:r>
            <a:r>
              <a:rPr lang="el-GR" sz="3200" dirty="0" smtClean="0"/>
              <a:t>, μπορεί να αρχίσετε να αισθάνεστε και εσείς </a:t>
            </a:r>
            <a:r>
              <a:rPr lang="el-GR" sz="3200" dirty="0" smtClean="0">
                <a:effectLst>
                  <a:outerShdw blurRad="38100" dist="38100" dir="2700000" algn="tl">
                    <a:srgbClr val="000000">
                      <a:alpha val="43137"/>
                    </a:srgbClr>
                  </a:outerShdw>
                </a:effectLst>
              </a:rPr>
              <a:t>οι ίδιοι αισιόδοξοι</a:t>
            </a:r>
            <a:r>
              <a:rPr lang="el-GR" sz="3200" dirty="0" smtClean="0"/>
              <a:t> και </a:t>
            </a:r>
            <a:r>
              <a:rPr lang="el-GR" sz="3200" dirty="0" smtClean="0">
                <a:effectLst>
                  <a:outerShdw blurRad="38100" dist="38100" dir="2700000" algn="tl">
                    <a:srgbClr val="000000">
                      <a:alpha val="43137"/>
                    </a:srgbClr>
                  </a:outerShdw>
                </a:effectLst>
              </a:rPr>
              <a:t>ενεργητικοί</a:t>
            </a:r>
            <a:r>
              <a:rPr lang="el-GR" sz="3200" dirty="0" smtClean="0"/>
              <a:t>. </a:t>
            </a:r>
          </a:p>
          <a:p>
            <a:pPr algn="just"/>
            <a:endParaRPr lang="en-US" sz="3200" dirty="0" smtClean="0">
              <a:latin typeface="Times New Roman" pitchFamily="18" charset="0"/>
              <a:cs typeface="Times New Roman" pitchFamily="18" charset="0"/>
            </a:endParaRPr>
          </a:p>
          <a:p>
            <a:pPr algn="ctr"/>
            <a:r>
              <a:rPr lang="el-GR" sz="3200" dirty="0" smtClean="0"/>
              <a:t>Όσο μεγαλύτερη προσπάθεια κάνετε για την ευτυχία των άλλων, τόσο πιο ευτυχισμένοι αισθάνεστε οι ίδιοι!</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5" presetClass="entr" presetSubtype="0" fill="hold" nodeType="clickEffect">
                                  <p:stCondLst>
                                    <p:cond delay="0"/>
                                  </p:stCondLst>
                                  <p:childTnLst>
                                    <p:set>
                                      <p:cBhvr>
                                        <p:cTn id="15" dur="1" fill="hold">
                                          <p:stCondLst>
                                            <p:cond delay="0"/>
                                          </p:stCondLst>
                                        </p:cTn>
                                        <p:tgtEl>
                                          <p:spTgt spid="24578"/>
                                        </p:tgtEl>
                                        <p:attrNameLst>
                                          <p:attrName>style.visibility</p:attrName>
                                        </p:attrNameLst>
                                      </p:cBhvr>
                                      <p:to>
                                        <p:strVal val="visible"/>
                                      </p:to>
                                    </p:set>
                                    <p:anim calcmode="lin" valueType="num">
                                      <p:cBhvr>
                                        <p:cTn id="16" dur="2000" fill="hold"/>
                                        <p:tgtEl>
                                          <p:spTgt spid="24578"/>
                                        </p:tgtEl>
                                        <p:attrNameLst>
                                          <p:attrName>ppt_w</p:attrName>
                                        </p:attrNameLst>
                                      </p:cBhvr>
                                      <p:tavLst>
                                        <p:tav tm="0">
                                          <p:val>
                                            <p:fltVal val="0"/>
                                          </p:val>
                                        </p:tav>
                                        <p:tav tm="100000">
                                          <p:val>
                                            <p:strVal val="#ppt_w"/>
                                          </p:val>
                                        </p:tav>
                                      </p:tavLst>
                                    </p:anim>
                                    <p:anim calcmode="lin" valueType="num">
                                      <p:cBhvr>
                                        <p:cTn id="17" dur="2000" fill="hold"/>
                                        <p:tgtEl>
                                          <p:spTgt spid="24578"/>
                                        </p:tgtEl>
                                        <p:attrNameLst>
                                          <p:attrName>ppt_h</p:attrName>
                                        </p:attrNameLst>
                                      </p:cBhvr>
                                      <p:tavLst>
                                        <p:tav tm="0">
                                          <p:val>
                                            <p:fltVal val="0"/>
                                          </p:val>
                                        </p:tav>
                                        <p:tav tm="100000">
                                          <p:val>
                                            <p:strVal val="#ppt_h"/>
                                          </p:val>
                                        </p:tav>
                                      </p:tavLst>
                                    </p:anim>
                                    <p:anim calcmode="lin" valueType="num">
                                      <p:cBhvr>
                                        <p:cTn id="18" dur="2000" fill="hold"/>
                                        <p:tgtEl>
                                          <p:spTgt spid="24578"/>
                                        </p:tgtEl>
                                        <p:attrNameLst>
                                          <p:attrName>ppt_x</p:attrName>
                                        </p:attrNameLst>
                                      </p:cBhvr>
                                      <p:tavLst>
                                        <p:tav tm="0" fmla="#ppt_x+(cos(-2*pi*(1-$))*-#ppt_x-sin(-2*pi*(1-$))*(1-#ppt_y))*(1-$)">
                                          <p:val>
                                            <p:fltVal val="0"/>
                                          </p:val>
                                        </p:tav>
                                        <p:tav tm="100000">
                                          <p:val>
                                            <p:fltVal val="1"/>
                                          </p:val>
                                        </p:tav>
                                      </p:tavLst>
                                    </p:anim>
                                    <p:anim calcmode="lin" valueType="num">
                                      <p:cBhvr>
                                        <p:cTn id="19" dur="2000" fill="hold"/>
                                        <p:tgtEl>
                                          <p:spTgt spid="24578"/>
                                        </p:tgtEl>
                                        <p:attrNameLst>
                                          <p:attrName>ppt_y</p:attrName>
                                        </p:attrNameLst>
                                      </p:cBhvr>
                                      <p:tavLst>
                                        <p:tav tm="0" fmla="#ppt_y+(sin(-2*pi*(1-$))*-#ppt_x+cos(-2*pi*(1-$))*(1-#ppt_y))*(1-$)">
                                          <p:val>
                                            <p:fltVal val="0"/>
                                          </p:val>
                                        </p:tav>
                                        <p:tav tm="100000">
                                          <p:val>
                                            <p:fltVal val="1"/>
                                          </p:val>
                                        </p:tav>
                                      </p:tavLst>
                                    </p:anim>
                                  </p:childTnLst>
                                </p:cTn>
                              </p:par>
                              <p:par>
                                <p:cTn id="20" presetID="15"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 calcmode="lin" valueType="num">
                                      <p:cBhvr>
                                        <p:cTn id="24"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5"/>
                                        </p:tgtEl>
                                        <p:attrNameLst>
                                          <p:attrName>ppt_y</p:attrName>
                                        </p:attrNameLst>
                                      </p:cBhvr>
                                      <p:tavLst>
                                        <p:tav tm="0" fmla="#ppt_y+(sin(-2*pi*(1-$))*-#ppt_x+cos(-2*pi*(1-$))*(1-#ppt_y))*(1-$)">
                                          <p:val>
                                            <p:fltVal val="0"/>
                                          </p:val>
                                        </p:tav>
                                        <p:tav tm="100000">
                                          <p:val>
                                            <p:fltVal val="1"/>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1000"/>
                                        <p:tgtEl>
                                          <p:spTgt spid="6">
                                            <p:txEl>
                                              <p:pRg st="1" end="1"/>
                                            </p:txEl>
                                          </p:spTgt>
                                        </p:tgtEl>
                                      </p:cBhvr>
                                    </p:animEffect>
                                  </p:childTnLst>
                                </p:cTn>
                              </p:par>
                              <p:par>
                                <p:cTn id="29" presetID="10" presetClass="entr" presetSubtype="0" fill="hold" grpId="0" nodeType="withEffect">
                                  <p:stCondLst>
                                    <p:cond delay="0"/>
                                  </p:stCondLst>
                                  <p:iterate type="lt">
                                    <p:tmPct val="0"/>
                                  </p:iterate>
                                  <p:childTnLst>
                                    <p:set>
                                      <p:cBhvr>
                                        <p:cTn id="30" dur="1" fill="hold">
                                          <p:stCondLst>
                                            <p:cond delay="0"/>
                                          </p:stCondLst>
                                        </p:cTn>
                                        <p:tgtEl>
                                          <p:spTgt spid="6">
                                            <p:txEl>
                                              <p:pRg st="3" end="3"/>
                                            </p:txEl>
                                          </p:spTgt>
                                        </p:tgtEl>
                                        <p:attrNameLst>
                                          <p:attrName>style.visibility</p:attrName>
                                        </p:attrNameLst>
                                      </p:cBhvr>
                                      <p:to>
                                        <p:strVal val="visible"/>
                                      </p:to>
                                    </p:set>
                                    <p:animEffect transition="in" filter="fade">
                                      <p:cBhvr>
                                        <p:cTn id="31" dur="1000"/>
                                        <p:tgtEl>
                                          <p:spTgt spid="6">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5" presetClass="emph" presetSubtype="0" nodeType="clickEffect">
                                  <p:stCondLst>
                                    <p:cond delay="0"/>
                                  </p:stCondLst>
                                  <p:iterate type="lt">
                                    <p:tmAbs val="25"/>
                                  </p:iterate>
                                  <p:childTnLst>
                                    <p:set>
                                      <p:cBhvr override="childStyle">
                                        <p:cTn id="35" dur="indefinite"/>
                                        <p:tgtEl>
                                          <p:spTgt spid="6">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audio>
              <p:cMediaNode numSld="5" showWhenStopped="0">
                <p:cTn id="36" fill="hold" display="0">
                  <p:stCondLst>
                    <p:cond delay="indefinite"/>
                  </p:stCondLst>
                  <p:endCondLst>
                    <p:cond evt="onPrev" delay="0">
                      <p:tgtEl>
                        <p:sldTgt/>
                      </p:tgtEl>
                    </p:cond>
                    <p:cond evt="onStopAudio" delay="0">
                      <p:tgtEl>
                        <p:sldTgt/>
                      </p:tgtEl>
                    </p:cond>
                  </p:endCondLst>
                </p:cTn>
                <p:tgtEl>
                  <p:spTgt spid="4"/>
                </p:tgtEl>
              </p:cMediaNode>
            </p:audio>
          </p:childTnLst>
        </p:cTn>
      </p:par>
    </p:tnLst>
    <p:bldLst>
      <p:bldP spid="3" grpId="0"/>
      <p:bldP spid="5" grpId="0"/>
      <p:bldP spid="6" grpId="0" build="allAtOnce"/>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357166"/>
          </a:xfrm>
        </p:spPr>
        <p:txBody>
          <a:bodyPr>
            <a:noAutofit/>
          </a:bodyPr>
          <a:lstStyle/>
          <a:p>
            <a:r>
              <a:rPr lang="en-US" sz="2000" b="1" spc="600" dirty="0" smtClean="0">
                <a:effectLst>
                  <a:outerShdw blurRad="38100" dist="38100" dir="2700000" algn="tl">
                    <a:srgbClr val="000000">
                      <a:alpha val="43137"/>
                    </a:srgbClr>
                  </a:outerShdw>
                </a:effectLst>
                <a:latin typeface="Times New Roman" pitchFamily="18" charset="0"/>
                <a:cs typeface="Times New Roman" pitchFamily="18" charset="0"/>
              </a:rPr>
              <a:t>K</a:t>
            </a:r>
            <a:r>
              <a:rPr lang="el-GR" sz="2000" b="1" spc="600" dirty="0" smtClean="0">
                <a:effectLst>
                  <a:outerShdw blurRad="38100" dist="38100" dir="2700000" algn="tl">
                    <a:srgbClr val="000000">
                      <a:alpha val="43137"/>
                    </a:srgbClr>
                  </a:outerShdw>
                </a:effectLst>
                <a:latin typeface="Times New Roman" pitchFamily="18" charset="0"/>
                <a:cs typeface="Times New Roman" pitchFamily="18" charset="0"/>
              </a:rPr>
              <a:t>ομβικά σημεία έως εδώ</a:t>
            </a:r>
            <a:endParaRPr lang="el-GR" sz="2000" b="1" spc="600"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Content Placeholder 2"/>
          <p:cNvSpPr>
            <a:spLocks noGrp="1"/>
          </p:cNvSpPr>
          <p:nvPr>
            <p:ph idx="1"/>
          </p:nvPr>
        </p:nvSpPr>
        <p:spPr>
          <a:xfrm>
            <a:off x="0" y="285728"/>
            <a:ext cx="9144000" cy="6572272"/>
          </a:xfrm>
        </p:spPr>
        <p:txBody>
          <a:bodyPr>
            <a:noAutofit/>
          </a:bodyPr>
          <a:lstStyle/>
          <a:p>
            <a:pPr lvl="0" algn="ctr"/>
            <a:r>
              <a:rPr lang="el-GR" sz="1800" dirty="0" smtClean="0"/>
              <a:t>Πρέπει να δίδονται ευκαιρίες στους</a:t>
            </a:r>
            <a:r>
              <a:rPr lang="el-GR" sz="1800" b="1" dirty="0" smtClean="0"/>
              <a:t> παθολογοανατόμους να συζητούν γι’ αυτό που κάνουν, να εξηγούν τις διαγνώσεις τους και να παρέχουν τις ιατρικές τους συμβουλές στους ασθενείς που εξυπηρετούν. </a:t>
            </a:r>
            <a:r>
              <a:rPr lang="el-GR" sz="1800" dirty="0" smtClean="0"/>
              <a:t>Αυτός είναι ο καλύτερος τρόπος να διαφωτίσουν την κοινή γνώμη για την ειδικότητά τους ως ιατροί, να επισημάνουν τον </a:t>
            </a:r>
            <a:r>
              <a:rPr lang="el-GR" sz="1800" b="1" u="sng" dirty="0" smtClean="0">
                <a:effectLst>
                  <a:outerShdw blurRad="38100" dist="38100" dir="2700000" algn="tl">
                    <a:srgbClr val="000000">
                      <a:alpha val="43137"/>
                    </a:srgbClr>
                  </a:outerShdw>
                </a:effectLst>
              </a:rPr>
              <a:t>κεντρικό ρόλ</a:t>
            </a:r>
            <a:r>
              <a:rPr lang="el-GR" sz="1800" b="1" u="sng" dirty="0" smtClean="0"/>
              <a:t>ο</a:t>
            </a:r>
            <a:r>
              <a:rPr lang="el-GR" sz="1800" dirty="0" smtClean="0"/>
              <a:t> που ενέχει η </a:t>
            </a:r>
            <a:r>
              <a:rPr lang="el-GR" sz="1800" dirty="0" smtClean="0">
                <a:effectLst>
                  <a:outerShdw blurRad="38100" dist="38100" dir="2700000" algn="tl">
                    <a:srgbClr val="000000">
                      <a:alpha val="43137"/>
                    </a:srgbClr>
                  </a:outerShdw>
                </a:effectLst>
              </a:rPr>
              <a:t>παθολογική ανατομική </a:t>
            </a:r>
            <a:r>
              <a:rPr lang="el-GR" sz="1800" dirty="0" smtClean="0"/>
              <a:t>στη </a:t>
            </a:r>
            <a:r>
              <a:rPr lang="el-GR" sz="1800" b="1" dirty="0" smtClean="0"/>
              <a:t>φροντίδα της υγείας </a:t>
            </a:r>
            <a:r>
              <a:rPr lang="el-GR" sz="1800" dirty="0" smtClean="0"/>
              <a:t>και να ανυψώσουν τη δημόσια εικόνα τους.</a:t>
            </a:r>
            <a:br>
              <a:rPr lang="el-GR" sz="1800" dirty="0" smtClean="0"/>
            </a:br>
            <a:endParaRPr lang="el-GR" sz="1800" dirty="0" smtClean="0"/>
          </a:p>
          <a:p>
            <a:pPr lvl="0" algn="ctr"/>
            <a:r>
              <a:rPr lang="el-GR" sz="1800" dirty="0" smtClean="0"/>
              <a:t>Οι </a:t>
            </a:r>
            <a:r>
              <a:rPr lang="el-GR" sz="1800" b="1" dirty="0" smtClean="0"/>
              <a:t>ομοιότητές</a:t>
            </a:r>
            <a:r>
              <a:rPr lang="el-GR" sz="1800" dirty="0" smtClean="0"/>
              <a:t> μας </a:t>
            </a:r>
            <a:r>
              <a:rPr lang="el-GR" sz="1800" i="1" dirty="0" smtClean="0"/>
              <a:t>δεν</a:t>
            </a:r>
            <a:r>
              <a:rPr lang="el-GR" sz="1800" dirty="0" smtClean="0"/>
              <a:t> είναι κατ’ ανάγκην </a:t>
            </a:r>
            <a:r>
              <a:rPr lang="el-GR" sz="1800" i="1" dirty="0" smtClean="0"/>
              <a:t>ισοπεδωτικά ταυτιστικές</a:t>
            </a:r>
            <a:r>
              <a:rPr lang="el-GR" sz="1800" dirty="0" smtClean="0"/>
              <a:t>, οι </a:t>
            </a:r>
            <a:r>
              <a:rPr lang="el-GR" sz="1800" b="1" dirty="0" smtClean="0"/>
              <a:t>διαφορές</a:t>
            </a:r>
            <a:r>
              <a:rPr lang="el-GR" sz="1800" dirty="0" smtClean="0"/>
              <a:t> μας </a:t>
            </a:r>
            <a:r>
              <a:rPr lang="el-GR" sz="1800" i="1" dirty="0" smtClean="0"/>
              <a:t>δεν</a:t>
            </a:r>
            <a:r>
              <a:rPr lang="el-GR" sz="1800" dirty="0" smtClean="0"/>
              <a:t> είναι απαραιτήτως </a:t>
            </a:r>
            <a:r>
              <a:rPr lang="el-GR" sz="1800" i="1" dirty="0" smtClean="0"/>
              <a:t>διχαστικές</a:t>
            </a:r>
            <a:r>
              <a:rPr lang="el-GR" sz="1800" dirty="0" smtClean="0"/>
              <a:t>, αλλά μάλλον όμορφες. </a:t>
            </a:r>
            <a:r>
              <a:rPr lang="el-GR" sz="1800" b="1" dirty="0" smtClean="0"/>
              <a:t>Οι ομοιότητες είναι κοινές εμπειρίες</a:t>
            </a:r>
            <a:r>
              <a:rPr lang="el-GR" sz="1800" dirty="0" smtClean="0"/>
              <a:t> και </a:t>
            </a:r>
            <a:r>
              <a:rPr lang="el-GR" sz="1800" b="1" dirty="0" smtClean="0"/>
              <a:t>οι διαφορές είναι διαφορετικοί τρόποι αναζήτησης ικανοποίησης και ομορφιάς στη ζωή</a:t>
            </a:r>
            <a:r>
              <a:rPr lang="el-GR" sz="1800" dirty="0" smtClean="0"/>
              <a:t>. </a:t>
            </a:r>
            <a:r>
              <a:rPr lang="el-GR" sz="1800" b="1" i="1" dirty="0" smtClean="0"/>
              <a:t>Ποτέ </a:t>
            </a:r>
            <a:r>
              <a:rPr lang="el-GR" sz="1800" i="1" dirty="0" smtClean="0"/>
              <a:t>δεν  </a:t>
            </a:r>
            <a:r>
              <a:rPr lang="el-GR" sz="1800" dirty="0" smtClean="0"/>
              <a:t>πρέπει οι </a:t>
            </a:r>
            <a:r>
              <a:rPr lang="el-GR" sz="1800" i="1" dirty="0" smtClean="0"/>
              <a:t>διαφορές </a:t>
            </a:r>
            <a:r>
              <a:rPr lang="el-GR" sz="1800" dirty="0" smtClean="0"/>
              <a:t>να είναι  </a:t>
            </a:r>
            <a:r>
              <a:rPr lang="el-GR" sz="1800" i="1" dirty="0" smtClean="0"/>
              <a:t>πηγή μίσους ή σύγκρουσης</a:t>
            </a:r>
            <a:r>
              <a:rPr lang="el-GR" sz="1800" dirty="0" smtClean="0"/>
              <a:t>.</a:t>
            </a:r>
            <a:br>
              <a:rPr lang="el-GR" sz="1800" dirty="0" smtClean="0"/>
            </a:br>
            <a:endParaRPr lang="el-GR" sz="1800" dirty="0" smtClean="0"/>
          </a:p>
          <a:p>
            <a:pPr lvl="0" algn="ctr"/>
            <a:r>
              <a:rPr lang="el-GR" sz="1800" dirty="0" smtClean="0"/>
              <a:t>Οι </a:t>
            </a:r>
            <a:r>
              <a:rPr lang="el-GR" sz="1800" b="1" dirty="0" smtClean="0"/>
              <a:t>συγκρίσεις</a:t>
            </a:r>
            <a:r>
              <a:rPr lang="el-GR" sz="1800" dirty="0" smtClean="0"/>
              <a:t>  πιθανώς μας βοηθούν στην </a:t>
            </a:r>
            <a:r>
              <a:rPr lang="el-GR" sz="1800" b="1" dirty="0" smtClean="0"/>
              <a:t>αξιολόγηση της πραγματικότητας</a:t>
            </a:r>
            <a:r>
              <a:rPr lang="el-GR" sz="1800" dirty="0" smtClean="0"/>
              <a:t>∙ όμως η </a:t>
            </a:r>
            <a:r>
              <a:rPr lang="el-GR" sz="1800" b="1" dirty="0" smtClean="0"/>
              <a:t>συνεχής</a:t>
            </a:r>
            <a:r>
              <a:rPr lang="el-GR" sz="1800" dirty="0" smtClean="0"/>
              <a:t>  </a:t>
            </a:r>
            <a:r>
              <a:rPr lang="el-GR" sz="1800" b="1" dirty="0" smtClean="0"/>
              <a:t>εμμονή σε αυτές  </a:t>
            </a:r>
            <a:r>
              <a:rPr lang="el-GR" sz="1800" dirty="0" smtClean="0"/>
              <a:t>είναι το </a:t>
            </a:r>
            <a:r>
              <a:rPr lang="el-GR" sz="1800" b="1" dirty="0" smtClean="0"/>
              <a:t>χωρίς επιστροφή εισιτήριο για τη μιζέρια</a:t>
            </a:r>
            <a:r>
              <a:rPr lang="el-GR" sz="1800" dirty="0" smtClean="0"/>
              <a:t>.</a:t>
            </a:r>
            <a:br>
              <a:rPr lang="el-GR" sz="1800" dirty="0" smtClean="0"/>
            </a:br>
            <a:endParaRPr lang="el-GR" sz="1800" dirty="0" smtClean="0"/>
          </a:p>
          <a:p>
            <a:pPr lvl="0" algn="ctr"/>
            <a:r>
              <a:rPr lang="el-GR" sz="1800" dirty="0" smtClean="0"/>
              <a:t> Πρέπει να  </a:t>
            </a:r>
            <a:r>
              <a:rPr lang="el-GR" sz="1800" b="1" dirty="0" smtClean="0"/>
              <a:t>ζούμε  σύμφωνα </a:t>
            </a:r>
            <a:r>
              <a:rPr lang="el-GR" sz="1800" dirty="0" smtClean="0"/>
              <a:t>με την  </a:t>
            </a:r>
            <a:r>
              <a:rPr lang="el-GR" sz="1800" b="1" spc="300" dirty="0" smtClean="0"/>
              <a:t>προσωπική</a:t>
            </a:r>
            <a:r>
              <a:rPr lang="el-GR" sz="1800" dirty="0" smtClean="0"/>
              <a:t> </a:t>
            </a:r>
            <a:r>
              <a:rPr lang="el-GR" sz="1800" b="1" dirty="0" smtClean="0"/>
              <a:t>μας υπαρξιακή  ταυτότητα</a:t>
            </a:r>
            <a:r>
              <a:rPr lang="el-GR" sz="1800" dirty="0" smtClean="0"/>
              <a:t> και τον </a:t>
            </a:r>
            <a:r>
              <a:rPr lang="el-GR" sz="1800" b="1" spc="300" dirty="0" smtClean="0"/>
              <a:t>προσωπικό </a:t>
            </a:r>
            <a:r>
              <a:rPr lang="el-GR" sz="1800" b="1" dirty="0" smtClean="0"/>
              <a:t>μας  τρόπο σκέψης</a:t>
            </a:r>
            <a:r>
              <a:rPr lang="el-GR" sz="1800" dirty="0" smtClean="0"/>
              <a:t>.  Ας  </a:t>
            </a:r>
            <a:r>
              <a:rPr lang="el-GR" sz="1800" b="1" dirty="0" smtClean="0"/>
              <a:t>αποδεικνύουμε</a:t>
            </a:r>
            <a:r>
              <a:rPr lang="el-GR" sz="1800" dirty="0" smtClean="0"/>
              <a:t> </a:t>
            </a:r>
            <a:r>
              <a:rPr lang="el-GR" sz="1800" b="1" dirty="0" smtClean="0"/>
              <a:t>τον εαυτό μας  </a:t>
            </a:r>
            <a:r>
              <a:rPr lang="el-GR" sz="1800" b="1" u="sng" dirty="0" smtClean="0"/>
              <a:t>στον εαυτό μας</a:t>
            </a:r>
            <a:r>
              <a:rPr lang="el-GR" sz="1800" u="sng" dirty="0" smtClean="0"/>
              <a:t> </a:t>
            </a:r>
            <a:r>
              <a:rPr lang="el-GR" sz="1800" dirty="0" smtClean="0"/>
              <a:t> και  </a:t>
            </a:r>
            <a:r>
              <a:rPr lang="el-GR" sz="1800" i="1" dirty="0" smtClean="0"/>
              <a:t> όχι</a:t>
            </a:r>
            <a:r>
              <a:rPr lang="el-GR" sz="1800" dirty="0" smtClean="0"/>
              <a:t> στους άλλους.</a:t>
            </a:r>
            <a:br>
              <a:rPr lang="el-GR" sz="1800" dirty="0" smtClean="0"/>
            </a:br>
            <a:endParaRPr lang="el-GR" sz="1800" dirty="0" smtClean="0"/>
          </a:p>
          <a:p>
            <a:pPr lvl="0" algn="ctr"/>
            <a:r>
              <a:rPr lang="el-GR" sz="1800" dirty="0" smtClean="0"/>
              <a:t>Η </a:t>
            </a:r>
            <a:r>
              <a:rPr lang="el-GR" sz="1800" b="1" dirty="0" smtClean="0"/>
              <a:t>αυθεντική μας ζωή  </a:t>
            </a:r>
            <a:r>
              <a:rPr lang="el-GR" sz="1800" dirty="0" smtClean="0">
                <a:effectLst>
                  <a:outerShdw blurRad="38100" dist="38100" dir="2700000" algn="tl">
                    <a:srgbClr val="000000">
                      <a:alpha val="43137"/>
                    </a:srgbClr>
                  </a:outerShdw>
                </a:effectLst>
              </a:rPr>
              <a:t>εξορισμού</a:t>
            </a:r>
            <a:r>
              <a:rPr lang="el-GR" sz="1800" b="1" dirty="0" smtClean="0"/>
              <a:t> </a:t>
            </a:r>
            <a:r>
              <a:rPr lang="el-GR" sz="1800" dirty="0" smtClean="0"/>
              <a:t>βρίσκεται σε </a:t>
            </a:r>
            <a:r>
              <a:rPr lang="el-GR" sz="1800" dirty="0" smtClean="0">
                <a:effectLst>
                  <a:outerShdw blurRad="38100" dist="38100" dir="2700000" algn="tl">
                    <a:srgbClr val="000000">
                      <a:alpha val="43137"/>
                    </a:srgbClr>
                  </a:outerShdw>
                </a:effectLst>
              </a:rPr>
              <a:t>αρμονία</a:t>
            </a:r>
            <a:r>
              <a:rPr lang="el-GR" sz="1800" dirty="0" smtClean="0"/>
              <a:t>  τόσο με την </a:t>
            </a:r>
            <a:r>
              <a:rPr lang="el-GR" sz="1800" b="1" dirty="0" smtClean="0"/>
              <a:t>ελευθερία </a:t>
            </a:r>
            <a:r>
              <a:rPr lang="el-GR" sz="1800" dirty="0" smtClean="0"/>
              <a:t>τη </a:t>
            </a:r>
            <a:r>
              <a:rPr lang="el-GR" sz="1800" dirty="0" smtClean="0">
                <a:effectLst>
                  <a:outerShdw blurRad="38100" dist="38100" dir="2700000" algn="tl">
                    <a:srgbClr val="000000">
                      <a:alpha val="43137"/>
                    </a:srgbClr>
                  </a:outerShdw>
                </a:effectLst>
              </a:rPr>
              <a:t>δική μας  </a:t>
            </a:r>
            <a:r>
              <a:rPr lang="el-GR" sz="1800" dirty="0" smtClean="0"/>
              <a:t/>
            </a:r>
            <a:br>
              <a:rPr lang="el-GR" sz="1800" dirty="0" smtClean="0"/>
            </a:br>
            <a:r>
              <a:rPr lang="el-GR" sz="1800" dirty="0" smtClean="0"/>
              <a:t>όσο  κ α ι  με την </a:t>
            </a:r>
            <a:r>
              <a:rPr lang="el-GR" sz="1800" b="1" dirty="0" smtClean="0"/>
              <a:t>ελευθερία</a:t>
            </a:r>
            <a:r>
              <a:rPr lang="el-GR" sz="1800" dirty="0" smtClean="0"/>
              <a:t> των </a:t>
            </a:r>
            <a:r>
              <a:rPr lang="el-GR" sz="1800" dirty="0" smtClean="0">
                <a:effectLst>
                  <a:outerShdw blurRad="38100" dist="38100" dir="2700000" algn="tl">
                    <a:srgbClr val="000000">
                      <a:alpha val="43137"/>
                    </a:srgbClr>
                  </a:outerShdw>
                </a:effectLst>
              </a:rPr>
              <a:t>άλλων</a:t>
            </a:r>
            <a:r>
              <a:rPr lang="el-GR" sz="1800" dirty="0" smtClean="0"/>
              <a:t>. </a:t>
            </a:r>
            <a:r>
              <a:rPr lang="el-GR" sz="1800" i="1" dirty="0" smtClean="0"/>
              <a:t>Δεν </a:t>
            </a:r>
            <a:r>
              <a:rPr lang="el-GR" sz="1800" dirty="0" smtClean="0"/>
              <a:t>μπορούμε να κάνουμε τους άλλους σαν εμάς, να μας αγαπούν ή να σκέφτονται σαν εμάς. Εκείνοι είναι </a:t>
            </a:r>
            <a:r>
              <a:rPr lang="el-GR" sz="1800" b="1" dirty="0" smtClean="0"/>
              <a:t>ελεύθεροι</a:t>
            </a:r>
            <a:r>
              <a:rPr lang="el-GR" sz="1800" dirty="0" smtClean="0"/>
              <a:t> είτε να το πράξουν  είτε  όχι.</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xEl>
                                              <p:pRg st="1" end="1"/>
                                            </p:txEl>
                                          </p:spTgt>
                                        </p:tgtEl>
                                      </p:cBhvr>
                                    </p:animEffect>
                                    <p:set>
                                      <p:cBhvr>
                                        <p:cTn id="17"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
                                            <p:txEl>
                                              <p:pRg st="2" end="2"/>
                                            </p:txEl>
                                          </p:spTgt>
                                        </p:tgtEl>
                                      </p:cBhvr>
                                    </p:animEffect>
                                    <p:set>
                                      <p:cBhvr>
                                        <p:cTn id="27"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3">
                                            <p:txEl>
                                              <p:pRg st="3" end="3"/>
                                            </p:txEl>
                                          </p:spTgt>
                                        </p:tgtEl>
                                      </p:cBhvr>
                                    </p:animEffect>
                                    <p:set>
                                      <p:cBhvr>
                                        <p:cTn id="37"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3">
                                            <p:txEl>
                                              <p:pRg st="4" end="4"/>
                                            </p:txEl>
                                          </p:spTgt>
                                        </p:tgtEl>
                                      </p:cBhvr>
                                    </p:animEffect>
                                    <p:set>
                                      <p:cBhvr>
                                        <p:cTn id="47" dur="1" fill="hold">
                                          <p:stCondLst>
                                            <p:cond delay="499"/>
                                          </p:stCondLst>
                                        </p:cTn>
                                        <p:tgtEl>
                                          <p:spTgt spid="3">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4346" y="6215082"/>
            <a:ext cx="9358346" cy="400110"/>
          </a:xfrm>
          <a:prstGeom prst="rect">
            <a:avLst/>
          </a:prstGeom>
        </p:spPr>
        <p:txBody>
          <a:bodyPr wrap="square">
            <a:spAutoFit/>
          </a:bodyPr>
          <a:lstStyle/>
          <a:p>
            <a:pPr fontAlgn="base"/>
            <a:r>
              <a:rPr lang="en-GB" sz="2000" dirty="0" smtClean="0">
                <a:latin typeface="+mj-lt"/>
                <a:cs typeface="Times New Roman" pitchFamily="18" charset="0"/>
              </a:rPr>
              <a:t>     </a:t>
            </a:r>
            <a:r>
              <a:rPr lang="el-GR" sz="2000" dirty="0" smtClean="0">
                <a:latin typeface="+mj-lt"/>
                <a:cs typeface="Times New Roman" pitchFamily="18" charset="0"/>
              </a:rPr>
              <a:t>  </a:t>
            </a:r>
            <a:r>
              <a:rPr lang="en-GB" sz="2000" dirty="0" smtClean="0">
                <a:latin typeface="+mj-lt"/>
                <a:cs typeface="Times New Roman" pitchFamily="18" charset="0"/>
              </a:rPr>
              <a:t>W. Collins : </a:t>
            </a:r>
            <a:r>
              <a:rPr lang="el-GR" sz="2000" dirty="0" smtClean="0">
                <a:latin typeface="+mj-lt"/>
                <a:cs typeface="Times New Roman" pitchFamily="18" charset="0"/>
              </a:rPr>
              <a:t>(Να πώς θα ζούμε)  </a:t>
            </a:r>
            <a:r>
              <a:rPr lang="el-GR" sz="2000" b="1" spc="300" dirty="0" smtClean="0">
                <a:effectLst>
                  <a:outerShdw blurRad="38100" dist="38100" dir="2700000" algn="tl">
                    <a:srgbClr val="000000">
                      <a:alpha val="43137"/>
                    </a:srgbClr>
                  </a:outerShdw>
                </a:effectLst>
                <a:latin typeface="+mj-lt"/>
                <a:cs typeface="Times New Roman" pitchFamily="18" charset="0"/>
              </a:rPr>
              <a:t>ευτυχισμένοι </a:t>
            </a:r>
            <a:r>
              <a:rPr lang="el-GR" sz="2000" dirty="0" smtClean="0">
                <a:latin typeface="+mj-lt"/>
                <a:cs typeface="Times New Roman" pitchFamily="18" charset="0"/>
              </a:rPr>
              <a:t>όπως ένας βασιλιάς</a:t>
            </a:r>
            <a:r>
              <a:rPr lang="el-GR" sz="2000" spc="600" dirty="0" smtClean="0">
                <a:latin typeface="+mj-lt"/>
                <a:cs typeface="Times New Roman" pitchFamily="18" charset="0"/>
              </a:rPr>
              <a:t> (</a:t>
            </a:r>
            <a:r>
              <a:rPr lang="en-GB" sz="2000" spc="600" dirty="0" smtClean="0">
                <a:latin typeface="+mj-lt"/>
                <a:cs typeface="Times New Roman" pitchFamily="18" charset="0"/>
              </a:rPr>
              <a:t>!</a:t>
            </a:r>
            <a:r>
              <a:rPr lang="en-US" sz="2000" spc="600" dirty="0" smtClean="0">
                <a:latin typeface="+mj-lt"/>
                <a:cs typeface="Times New Roman" pitchFamily="18" charset="0"/>
              </a:rPr>
              <a:t>;</a:t>
            </a:r>
            <a:r>
              <a:rPr lang="el-GR" sz="2000" spc="600" dirty="0" smtClean="0">
                <a:latin typeface="+mj-lt"/>
                <a:cs typeface="Times New Roman" pitchFamily="18" charset="0"/>
              </a:rPr>
              <a:t>)</a:t>
            </a:r>
            <a:r>
              <a:rPr lang="en-GB" sz="2000" dirty="0" smtClean="0">
                <a:latin typeface="+mj-lt"/>
                <a:cs typeface="Times New Roman" pitchFamily="18" charset="0"/>
              </a:rPr>
              <a:t>, 1860</a:t>
            </a:r>
            <a:endParaRPr lang="en-GB" sz="2000" dirty="0">
              <a:latin typeface="+mj-lt"/>
              <a:cs typeface="Times New Roman" pitchFamily="18" charset="0"/>
            </a:endParaRPr>
          </a:p>
        </p:txBody>
      </p:sp>
      <p:pic>
        <p:nvPicPr>
          <p:cNvPr id="23555" name="Picture 3" descr="C:\Users\αγαπουλακι\Desktop\AMSTERDAM\AMSTERDAM PAINTINGS\happy-as-a-king-1860.jpg"/>
          <p:cNvPicPr>
            <a:picLocks noChangeAspect="1" noChangeArrowheads="1"/>
          </p:cNvPicPr>
          <p:nvPr/>
        </p:nvPicPr>
        <p:blipFill>
          <a:blip r:embed="rId2" cstate="print"/>
          <a:srcRect/>
          <a:stretch>
            <a:fillRect/>
          </a:stretch>
        </p:blipFill>
        <p:spPr bwMode="auto">
          <a:xfrm>
            <a:off x="762000" y="657225"/>
            <a:ext cx="7620000" cy="55435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3555"/>
                                        </p:tgtEl>
                                        <p:attrNameLst>
                                          <p:attrName>style.visibility</p:attrName>
                                        </p:attrNameLst>
                                      </p:cBhvr>
                                      <p:to>
                                        <p:strVal val="visible"/>
                                      </p:to>
                                    </p:set>
                                    <p:anim calcmode="lin" valueType="num">
                                      <p:cBhvr>
                                        <p:cTn id="7" dur="500" fill="hold"/>
                                        <p:tgtEl>
                                          <p:spTgt spid="23555"/>
                                        </p:tgtEl>
                                        <p:attrNameLst>
                                          <p:attrName>ppt_w</p:attrName>
                                        </p:attrNameLst>
                                      </p:cBhvr>
                                      <p:tavLst>
                                        <p:tav tm="0">
                                          <p:val>
                                            <p:fltVal val="0"/>
                                          </p:val>
                                        </p:tav>
                                        <p:tav tm="100000">
                                          <p:val>
                                            <p:strVal val="#ppt_w"/>
                                          </p:val>
                                        </p:tav>
                                      </p:tavLst>
                                    </p:anim>
                                    <p:anim calcmode="lin" valueType="num">
                                      <p:cBhvr>
                                        <p:cTn id="8" dur="500" fill="hold"/>
                                        <p:tgtEl>
                                          <p:spTgt spid="23555"/>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4286256"/>
            <a:ext cx="9001156" cy="1714512"/>
          </a:xfrm>
          <a:effectLst/>
        </p:spPr>
        <p:txBody>
          <a:bodyPr>
            <a:normAutofit fontScale="90000"/>
          </a:bodyPr>
          <a:lstStyle/>
          <a:p>
            <a:r>
              <a:rPr lang="en-US" sz="3100" dirty="0" smtClean="0">
                <a:effectLst>
                  <a:outerShdw blurRad="38100" dist="38100" dir="2700000" algn="tl">
                    <a:srgbClr val="000000">
                      <a:alpha val="43137"/>
                    </a:srgbClr>
                  </a:outerShdw>
                </a:effectLst>
              </a:rPr>
              <a:t>European Society of Pathology (ESP) Special Session – </a:t>
            </a:r>
            <a:br>
              <a:rPr lang="en-US" sz="3100" dirty="0" smtClean="0">
                <a:effectLst>
                  <a:outerShdw blurRad="38100" dist="38100" dir="2700000" algn="tl">
                    <a:srgbClr val="000000">
                      <a:alpha val="43137"/>
                    </a:srgbClr>
                  </a:outerShdw>
                </a:effectLst>
              </a:rPr>
            </a:br>
            <a:r>
              <a:rPr lang="en-US" sz="3100" spc="300" dirty="0" smtClean="0">
                <a:effectLst>
                  <a:outerShdw blurRad="38100" dist="38100" dir="2700000" algn="tl">
                    <a:srgbClr val="000000">
                      <a:alpha val="43137"/>
                    </a:srgbClr>
                  </a:outerShdw>
                </a:effectLst>
              </a:rPr>
              <a:t>Pathology and Public</a:t>
            </a:r>
            <a:r>
              <a:rPr lang="en-US" sz="3600" dirty="0" smtClean="0"/>
              <a:t/>
            </a:r>
            <a:br>
              <a:rPr lang="en-US" sz="3600" dirty="0" smtClean="0"/>
            </a:br>
            <a:r>
              <a:rPr lang="en-US" sz="2700" dirty="0" smtClean="0"/>
              <a:t>28.9.2016</a:t>
            </a:r>
            <a:r>
              <a:rPr lang="en-US" sz="3600" dirty="0" smtClean="0"/>
              <a:t> </a:t>
            </a:r>
            <a:br>
              <a:rPr lang="en-US" sz="3600" dirty="0" smtClean="0"/>
            </a:br>
            <a:r>
              <a:rPr lang="en-US" sz="3600" spc="300" dirty="0" smtClean="0">
                <a:ln>
                  <a:gradFill>
                    <a:gsLst>
                      <a:gs pos="0">
                        <a:srgbClr val="7030A0"/>
                      </a:gs>
                      <a:gs pos="50000">
                        <a:schemeClr val="accent1">
                          <a:tint val="44500"/>
                          <a:satMod val="160000"/>
                        </a:schemeClr>
                      </a:gs>
                      <a:gs pos="100000">
                        <a:schemeClr val="accent1">
                          <a:tint val="23500"/>
                          <a:satMod val="160000"/>
                        </a:schemeClr>
                      </a:gs>
                    </a:gsLst>
                    <a:lin ang="5400000" scaled="0"/>
                  </a:gradFill>
                </a:ln>
              </a:rPr>
              <a:t>The </a:t>
            </a:r>
            <a:r>
              <a:rPr lang="en-US" sz="3600" b="1" spc="300" dirty="0" smtClean="0">
                <a:ln>
                  <a:gradFill>
                    <a:gsLst>
                      <a:gs pos="0">
                        <a:srgbClr val="7030A0"/>
                      </a:gs>
                      <a:gs pos="50000">
                        <a:schemeClr val="accent1">
                          <a:tint val="44500"/>
                          <a:satMod val="160000"/>
                        </a:schemeClr>
                      </a:gs>
                      <a:gs pos="100000">
                        <a:schemeClr val="accent1">
                          <a:tint val="23500"/>
                          <a:satMod val="160000"/>
                        </a:schemeClr>
                      </a:gs>
                    </a:gsLst>
                    <a:lin ang="5400000" scaled="0"/>
                  </a:gradFill>
                </a:ln>
                <a:effectLst>
                  <a:outerShdw blurRad="38100" dist="38100" dir="2700000" algn="tl">
                    <a:srgbClr val="000000">
                      <a:alpha val="43137"/>
                    </a:srgbClr>
                  </a:outerShdw>
                </a:effectLst>
              </a:rPr>
              <a:t>Arts</a:t>
            </a:r>
            <a:r>
              <a:rPr lang="en-US" sz="3600" spc="300" dirty="0" smtClean="0">
                <a:ln>
                  <a:gradFill>
                    <a:gsLst>
                      <a:gs pos="0">
                        <a:srgbClr val="7030A0"/>
                      </a:gs>
                      <a:gs pos="50000">
                        <a:schemeClr val="accent1">
                          <a:tint val="44500"/>
                          <a:satMod val="160000"/>
                        </a:schemeClr>
                      </a:gs>
                      <a:gs pos="100000">
                        <a:schemeClr val="accent1">
                          <a:tint val="23500"/>
                          <a:satMod val="160000"/>
                        </a:schemeClr>
                      </a:gs>
                    </a:gsLst>
                    <a:lin ang="5400000" scaled="0"/>
                  </a:gradFill>
                </a:ln>
              </a:rPr>
              <a:t> Meet </a:t>
            </a:r>
            <a:r>
              <a:rPr lang="en-US" sz="3600" b="1" spc="300" dirty="0" smtClean="0">
                <a:ln>
                  <a:gradFill>
                    <a:gsLst>
                      <a:gs pos="0">
                        <a:srgbClr val="7030A0"/>
                      </a:gs>
                      <a:gs pos="50000">
                        <a:schemeClr val="accent1">
                          <a:tint val="44500"/>
                          <a:satMod val="160000"/>
                        </a:schemeClr>
                      </a:gs>
                      <a:gs pos="100000">
                        <a:schemeClr val="accent1">
                          <a:tint val="23500"/>
                          <a:satMod val="160000"/>
                        </a:schemeClr>
                      </a:gs>
                    </a:gsLst>
                    <a:lin ang="5400000" scaled="0"/>
                  </a:gradFill>
                </a:ln>
                <a:effectLst>
                  <a:outerShdw blurRad="38100" dist="38100" dir="2700000" algn="tl">
                    <a:srgbClr val="000000">
                      <a:alpha val="43137"/>
                    </a:srgbClr>
                  </a:outerShdw>
                </a:effectLst>
              </a:rPr>
              <a:t>Pathology</a:t>
            </a:r>
            <a:r>
              <a:rPr lang="en-US" sz="3600" spc="300" dirty="0" smtClean="0">
                <a:ln>
                  <a:gradFill>
                    <a:gsLst>
                      <a:gs pos="0">
                        <a:srgbClr val="7030A0"/>
                      </a:gs>
                      <a:gs pos="50000">
                        <a:schemeClr val="accent1">
                          <a:tint val="44500"/>
                          <a:satMod val="160000"/>
                        </a:schemeClr>
                      </a:gs>
                      <a:gs pos="100000">
                        <a:schemeClr val="accent1">
                          <a:tint val="23500"/>
                          <a:satMod val="160000"/>
                        </a:schemeClr>
                      </a:gs>
                    </a:gsLst>
                    <a:lin ang="5400000" scaled="0"/>
                  </a:gradFill>
                </a:ln>
              </a:rPr>
              <a:t> in </a:t>
            </a:r>
            <a:r>
              <a:rPr lang="en-US" sz="3600" b="1" spc="300" dirty="0" smtClean="0">
                <a:ln>
                  <a:gradFill>
                    <a:gsLst>
                      <a:gs pos="0">
                        <a:srgbClr val="7030A0"/>
                      </a:gs>
                      <a:gs pos="50000">
                        <a:schemeClr val="accent1">
                          <a:tint val="44500"/>
                          <a:satMod val="160000"/>
                        </a:schemeClr>
                      </a:gs>
                      <a:gs pos="100000">
                        <a:schemeClr val="accent1">
                          <a:tint val="23500"/>
                          <a:satMod val="160000"/>
                        </a:schemeClr>
                      </a:gs>
                    </a:gsLst>
                    <a:lin ang="5400000" scaled="0"/>
                  </a:gradFill>
                </a:ln>
                <a:effectLst>
                  <a:outerShdw blurRad="38100" dist="38100" dir="2700000" algn="tl">
                    <a:srgbClr val="000000">
                      <a:alpha val="43137"/>
                    </a:srgbClr>
                  </a:outerShdw>
                </a:effectLst>
              </a:rPr>
              <a:t>Practice</a:t>
            </a:r>
            <a:r>
              <a:rPr lang="en-US" sz="3600" spc="300" dirty="0" smtClean="0">
                <a:ln>
                  <a:gradFill>
                    <a:gsLst>
                      <a:gs pos="0">
                        <a:srgbClr val="7030A0"/>
                      </a:gs>
                      <a:gs pos="50000">
                        <a:schemeClr val="accent1">
                          <a:tint val="44500"/>
                          <a:satMod val="160000"/>
                        </a:schemeClr>
                      </a:gs>
                      <a:gs pos="100000">
                        <a:schemeClr val="accent1">
                          <a:tint val="23500"/>
                          <a:satMod val="160000"/>
                        </a:schemeClr>
                      </a:gs>
                    </a:gsLst>
                    <a:lin ang="5400000" scaled="0"/>
                  </a:gradFill>
                </a:ln>
              </a:rPr>
              <a:t>: </a:t>
            </a:r>
            <a:r>
              <a:rPr lang="en-US" sz="3600" dirty="0" smtClean="0">
                <a:ln>
                  <a:gradFill>
                    <a:gsLst>
                      <a:gs pos="0">
                        <a:srgbClr val="7030A0"/>
                      </a:gs>
                      <a:gs pos="50000">
                        <a:schemeClr val="accent1">
                          <a:tint val="44500"/>
                          <a:satMod val="160000"/>
                        </a:schemeClr>
                      </a:gs>
                      <a:gs pos="100000">
                        <a:schemeClr val="accent1">
                          <a:tint val="23500"/>
                          <a:satMod val="160000"/>
                        </a:schemeClr>
                      </a:gs>
                    </a:gsLst>
                    <a:lin ang="5400000" scaled="0"/>
                  </a:gradFill>
                </a:ln>
              </a:rPr>
              <a:t/>
            </a:r>
            <a:br>
              <a:rPr lang="en-US" sz="3600" dirty="0" smtClean="0">
                <a:ln>
                  <a:gradFill>
                    <a:gsLst>
                      <a:gs pos="0">
                        <a:srgbClr val="7030A0"/>
                      </a:gs>
                      <a:gs pos="50000">
                        <a:schemeClr val="accent1">
                          <a:tint val="44500"/>
                          <a:satMod val="160000"/>
                        </a:schemeClr>
                      </a:gs>
                      <a:gs pos="100000">
                        <a:schemeClr val="accent1">
                          <a:tint val="23500"/>
                          <a:satMod val="160000"/>
                        </a:schemeClr>
                      </a:gs>
                    </a:gsLst>
                    <a:lin ang="5400000" scaled="0"/>
                  </a:gradFill>
                </a:ln>
              </a:rPr>
            </a:br>
            <a:r>
              <a:rPr lang="en-US" sz="3600" dirty="0" smtClean="0">
                <a:ln>
                  <a:gradFill>
                    <a:gsLst>
                      <a:gs pos="0">
                        <a:srgbClr val="7030A0"/>
                      </a:gs>
                      <a:gs pos="50000">
                        <a:schemeClr val="accent1">
                          <a:tint val="44500"/>
                          <a:satMod val="160000"/>
                        </a:schemeClr>
                      </a:gs>
                      <a:gs pos="100000">
                        <a:schemeClr val="accent1">
                          <a:tint val="23500"/>
                          <a:satMod val="160000"/>
                        </a:schemeClr>
                      </a:gs>
                    </a:gsLst>
                    <a:lin ang="5400000" scaled="0"/>
                  </a:gradFill>
                </a:ln>
              </a:rPr>
              <a:t>A Personal Approach.</a:t>
            </a:r>
            <a:endParaRPr lang="el-GR" sz="3600" dirty="0">
              <a:ln>
                <a:gradFill>
                  <a:gsLst>
                    <a:gs pos="0">
                      <a:srgbClr val="7030A0"/>
                    </a:gs>
                    <a:gs pos="50000">
                      <a:schemeClr val="accent1">
                        <a:tint val="44500"/>
                        <a:satMod val="160000"/>
                      </a:schemeClr>
                    </a:gs>
                    <a:gs pos="100000">
                      <a:schemeClr val="accent1">
                        <a:tint val="23500"/>
                        <a:satMod val="160000"/>
                      </a:schemeClr>
                    </a:gs>
                  </a:gsLst>
                  <a:lin ang="5400000" scaled="0"/>
                </a:gradFill>
              </a:ln>
            </a:endParaRPr>
          </a:p>
        </p:txBody>
      </p:sp>
      <p:sp>
        <p:nvSpPr>
          <p:cNvPr id="3" name="2 - Υπότιτλος"/>
          <p:cNvSpPr>
            <a:spLocks noGrp="1"/>
          </p:cNvSpPr>
          <p:nvPr>
            <p:ph type="subTitle" idx="1"/>
          </p:nvPr>
        </p:nvSpPr>
        <p:spPr>
          <a:xfrm>
            <a:off x="1371600" y="6357958"/>
            <a:ext cx="6400800" cy="500042"/>
          </a:xfrm>
        </p:spPr>
        <p:txBody>
          <a:bodyPr>
            <a:normAutofit/>
          </a:bodyPr>
          <a:lstStyle/>
          <a:p>
            <a:r>
              <a:rPr lang="en-US" sz="2400" dirty="0" smtClean="0">
                <a:ln>
                  <a:solidFill>
                    <a:schemeClr val="tx2">
                      <a:lumMod val="60000"/>
                      <a:lumOff val="40000"/>
                    </a:schemeClr>
                  </a:solidFill>
                </a:ln>
                <a:solidFill>
                  <a:schemeClr val="tx2">
                    <a:lumMod val="75000"/>
                  </a:schemeClr>
                </a:solidFill>
                <a:effectLst>
                  <a:outerShdw blurRad="38100" dist="38100" dir="2700000" algn="tl">
                    <a:srgbClr val="000000">
                      <a:alpha val="43137"/>
                    </a:srgbClr>
                  </a:outerShdw>
                </a:effectLst>
              </a:rPr>
              <a:t>Dr Andreas C. </a:t>
            </a:r>
            <a:r>
              <a:rPr lang="en-US" sz="2400" dirty="0" err="1" smtClean="0">
                <a:ln>
                  <a:solidFill>
                    <a:schemeClr val="tx2">
                      <a:lumMod val="60000"/>
                      <a:lumOff val="40000"/>
                    </a:schemeClr>
                  </a:solidFill>
                </a:ln>
                <a:solidFill>
                  <a:schemeClr val="tx2">
                    <a:lumMod val="75000"/>
                  </a:schemeClr>
                </a:solidFill>
                <a:effectLst>
                  <a:outerShdw blurRad="38100" dist="38100" dir="2700000" algn="tl">
                    <a:srgbClr val="000000">
                      <a:alpha val="43137"/>
                    </a:srgbClr>
                  </a:outerShdw>
                </a:effectLst>
              </a:rPr>
              <a:t>Lazaris</a:t>
            </a:r>
            <a:r>
              <a:rPr lang="en-US" sz="2400" dirty="0" smtClean="0">
                <a:ln>
                  <a:solidFill>
                    <a:schemeClr val="tx2">
                      <a:lumMod val="60000"/>
                      <a:lumOff val="40000"/>
                    </a:schemeClr>
                  </a:solidFill>
                </a:ln>
                <a:solidFill>
                  <a:schemeClr val="tx2">
                    <a:lumMod val="75000"/>
                  </a:schemeClr>
                </a:solidFill>
                <a:effectLst>
                  <a:outerShdw blurRad="38100" dist="38100" dir="2700000" algn="tl">
                    <a:srgbClr val="000000">
                      <a:alpha val="43137"/>
                    </a:srgbClr>
                  </a:outerShdw>
                </a:effectLst>
              </a:rPr>
              <a:t>, Pathologist</a:t>
            </a:r>
            <a:endParaRPr lang="el-GR" sz="2400" dirty="0">
              <a:ln>
                <a:solidFill>
                  <a:schemeClr val="tx2">
                    <a:lumMod val="60000"/>
                    <a:lumOff val="40000"/>
                  </a:schemeClr>
                </a:solidFill>
              </a:ln>
              <a:solidFill>
                <a:schemeClr val="tx2">
                  <a:lumMod val="75000"/>
                </a:schemeClr>
              </a:solidFill>
              <a:effectLst>
                <a:outerShdw blurRad="38100" dist="38100" dir="2700000" algn="tl">
                  <a:srgbClr val="000000">
                    <a:alpha val="43137"/>
                  </a:srgbClr>
                </a:outerShdw>
              </a:effectLst>
            </a:endParaRPr>
          </a:p>
        </p:txBody>
      </p:sp>
      <p:pic>
        <p:nvPicPr>
          <p:cNvPr id="14338" name="Picture 2" descr="ESP - European Society of Pathology"/>
          <p:cNvPicPr>
            <a:picLocks noChangeAspect="1" noChangeArrowheads="1"/>
          </p:cNvPicPr>
          <p:nvPr/>
        </p:nvPicPr>
        <p:blipFill>
          <a:blip r:embed="rId2" cstate="print"/>
          <a:srcRect/>
          <a:stretch>
            <a:fillRect/>
          </a:stretch>
        </p:blipFill>
        <p:spPr bwMode="auto">
          <a:xfrm>
            <a:off x="0" y="0"/>
            <a:ext cx="9144000" cy="1331496"/>
          </a:xfrm>
          <a:prstGeom prst="rect">
            <a:avLst/>
          </a:prstGeom>
          <a:noFill/>
        </p:spPr>
      </p:pic>
      <p:pic>
        <p:nvPicPr>
          <p:cNvPr id="14340" name="Picture 4" descr="https://upload.wikimedia.org/wikipedia/commons/2/28/Robert_Sanderson_-_Apollo_and_the_Muses.jpg"/>
          <p:cNvPicPr>
            <a:picLocks noChangeAspect="1" noChangeArrowheads="1"/>
          </p:cNvPicPr>
          <p:nvPr/>
        </p:nvPicPr>
        <p:blipFill>
          <a:blip r:embed="rId3" cstate="print"/>
          <a:srcRect/>
          <a:stretch>
            <a:fillRect/>
          </a:stretch>
        </p:blipFill>
        <p:spPr bwMode="auto">
          <a:xfrm>
            <a:off x="357158" y="1500174"/>
            <a:ext cx="5705484" cy="2484062"/>
          </a:xfrm>
          <a:prstGeom prst="rect">
            <a:avLst/>
          </a:prstGeom>
          <a:noFill/>
        </p:spPr>
      </p:pic>
      <p:pic>
        <p:nvPicPr>
          <p:cNvPr id="14342" name="Picture 6" descr="http://i2.istockimg.com/file_thumbview_approve/90074567/5/stock-illustration-90074567-microscope-flat-icon.jpg"/>
          <p:cNvPicPr>
            <a:picLocks noChangeAspect="1" noChangeArrowheads="1"/>
          </p:cNvPicPr>
          <p:nvPr/>
        </p:nvPicPr>
        <p:blipFill>
          <a:blip r:embed="rId4" cstate="print"/>
          <a:srcRect/>
          <a:stretch>
            <a:fillRect/>
          </a:stretch>
        </p:blipFill>
        <p:spPr bwMode="auto">
          <a:xfrm>
            <a:off x="6286512" y="1500173"/>
            <a:ext cx="2500330" cy="2500331"/>
          </a:xfrm>
          <a:prstGeom prst="rect">
            <a:avLst/>
          </a:prstGeom>
          <a:noFill/>
        </p:spPr>
      </p:pic>
      <p:pic>
        <p:nvPicPr>
          <p:cNvPr id="80898" name="Picture 2" descr="A brief history of microscopy by i♡histo&#10;c2000 BC&#10;The Chinese use water microscopes made of a lens and a water filled tube to better visualize smaller objects.&#10;1590&#10;Hans Jansen and his son Zacharias Jansen invent the compound microscope. A tube with..."/>
          <p:cNvPicPr>
            <a:picLocks noChangeAspect="1" noChangeArrowheads="1" noCrop="1"/>
          </p:cNvPicPr>
          <p:nvPr/>
        </p:nvPicPr>
        <p:blipFill>
          <a:blip r:embed="rId5" cstate="print"/>
          <a:srcRect/>
          <a:stretch>
            <a:fillRect/>
          </a:stretch>
        </p:blipFill>
        <p:spPr bwMode="auto">
          <a:xfrm>
            <a:off x="6286512" y="1500174"/>
            <a:ext cx="2500330" cy="2500330"/>
          </a:xfrm>
          <a:prstGeom prst="rect">
            <a:avLst/>
          </a:prstGeom>
          <a:noFill/>
        </p:spPr>
      </p:pic>
      <p:sp>
        <p:nvSpPr>
          <p:cNvPr id="8" name="1 - Τίτλος"/>
          <p:cNvSpPr txBox="1">
            <a:spLocks/>
          </p:cNvSpPr>
          <p:nvPr/>
        </p:nvSpPr>
        <p:spPr>
          <a:xfrm>
            <a:off x="0" y="1428736"/>
            <a:ext cx="3571868" cy="428628"/>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smtClean="0">
                <a:ln>
                  <a:noFill/>
                </a:ln>
                <a:solidFill>
                  <a:srgbClr val="0070C0"/>
                </a:solidFill>
                <a:effectLst/>
                <a:uLnTx/>
                <a:uFillTx/>
                <a:latin typeface="+mj-lt"/>
                <a:ea typeface="+mj-ea"/>
                <a:cs typeface="+mj-cs"/>
              </a:rPr>
              <a:t>ROBERT  SANDERSON (1848-1908) Apollo and the Muses.</a:t>
            </a:r>
            <a:endParaRPr kumimoji="0" lang="el-GR" sz="800" b="0" i="0" u="none" strike="noStrike" kern="1200" cap="none" spc="0" normalizeH="0" baseline="0" noProof="0" dirty="0">
              <a:ln>
                <a:noFill/>
              </a:ln>
              <a:solidFill>
                <a:srgbClr val="0070C0"/>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14342"/>
                                        </p:tgtEl>
                                        <p:attrNameLst>
                                          <p:attrName>style.visibility</p:attrName>
                                        </p:attrNameLst>
                                      </p:cBhvr>
                                      <p:to>
                                        <p:strVal val="visible"/>
                                      </p:to>
                                    </p:set>
                                    <p:anim from="(-#ppt_w/2)" to="(#ppt_x)" calcmode="lin" valueType="num">
                                      <p:cBhvr>
                                        <p:cTn id="7" dur="300" fill="hold">
                                          <p:stCondLst>
                                            <p:cond delay="0"/>
                                          </p:stCondLst>
                                        </p:cTn>
                                        <p:tgtEl>
                                          <p:spTgt spid="14342"/>
                                        </p:tgtEl>
                                        <p:attrNameLst>
                                          <p:attrName>ppt_x</p:attrName>
                                        </p:attrNameLst>
                                      </p:cBhvr>
                                    </p:anim>
                                    <p:anim from="0" to="-1.0" calcmode="lin" valueType="num">
                                      <p:cBhvr>
                                        <p:cTn id="8" dur="100" decel="50000" autoRev="1" fill="hold">
                                          <p:stCondLst>
                                            <p:cond delay="300"/>
                                          </p:stCondLst>
                                        </p:cTn>
                                        <p:tgtEl>
                                          <p:spTgt spid="14342"/>
                                        </p:tgtEl>
                                        <p:attrNameLst>
                                          <p:attrName>xshear</p:attrName>
                                        </p:attrNameLst>
                                      </p:cBhvr>
                                    </p:anim>
                                    <p:animScale>
                                      <p:cBhvr>
                                        <p:cTn id="9" dur="100" decel="100000" autoRev="1" fill="hold">
                                          <p:stCondLst>
                                            <p:cond delay="300"/>
                                          </p:stCondLst>
                                        </p:cTn>
                                        <p:tgtEl>
                                          <p:spTgt spid="14342"/>
                                        </p:tgtEl>
                                      </p:cBhvr>
                                      <p:from x="100000" y="100000"/>
                                      <p:to x="80000" y="100000"/>
                                    </p:animScale>
                                    <p:anim by="(#ppt_h/3+#ppt_w*0.1)" calcmode="lin" valueType="num">
                                      <p:cBhvr additive="sum">
                                        <p:cTn id="10" dur="100" decel="100000" autoRev="1" fill="hold">
                                          <p:stCondLst>
                                            <p:cond delay="300"/>
                                          </p:stCondLst>
                                        </p:cTn>
                                        <p:tgtEl>
                                          <p:spTgt spid="14342"/>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80898"/>
                                        </p:tgtEl>
                                        <p:attrNameLst>
                                          <p:attrName>style.visibility</p:attrName>
                                        </p:attrNameLst>
                                      </p:cBhvr>
                                      <p:to>
                                        <p:strVal val="visible"/>
                                      </p:to>
                                    </p:set>
                                    <p:animEffect transition="in" filter="dissolve">
                                      <p:cBhvr>
                                        <p:cTn id="15" dur="500"/>
                                        <p:tgtEl>
                                          <p:spTgt spid="80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8604"/>
            <a:ext cx="9144000" cy="1071570"/>
          </a:xfrm>
        </p:spPr>
        <p:txBody>
          <a:bodyPr>
            <a:noAutofit/>
          </a:bodyPr>
          <a:lstStyle/>
          <a:p>
            <a:r>
              <a:rPr lang="en-US" sz="2000" b="1" spc="600" dirty="0" smtClean="0">
                <a:effectLst>
                  <a:outerShdw blurRad="38100" dist="38100" dir="2700000" algn="tl">
                    <a:srgbClr val="000000">
                      <a:alpha val="43137"/>
                    </a:srgbClr>
                  </a:outerShdw>
                </a:effectLst>
              </a:rPr>
              <a:t/>
            </a:r>
            <a:br>
              <a:rPr lang="en-US" sz="2000" b="1" spc="600" dirty="0" smtClean="0">
                <a:effectLst>
                  <a:outerShdw blurRad="38100" dist="38100" dir="2700000" algn="tl">
                    <a:srgbClr val="000000">
                      <a:alpha val="43137"/>
                    </a:srgbClr>
                  </a:outerShdw>
                </a:effectLst>
              </a:rPr>
            </a:br>
            <a:r>
              <a:rPr lang="el-GR" sz="1800" dirty="0" smtClean="0"/>
              <a:t>Η </a:t>
            </a:r>
            <a:r>
              <a:rPr lang="el-GR" sz="1800" b="1" dirty="0" smtClean="0"/>
              <a:t>Τέχνη,</a:t>
            </a:r>
            <a:r>
              <a:rPr lang="el-GR" sz="1800" dirty="0" smtClean="0"/>
              <a:t> σύμφωνα με την Αισθητική, είναι η ανθρώπινη </a:t>
            </a:r>
            <a:r>
              <a:rPr lang="el-GR" sz="1800" dirty="0" smtClean="0">
                <a:effectLst>
                  <a:outerShdw blurRad="38100" dist="38100" dir="2700000" algn="tl">
                    <a:srgbClr val="000000">
                      <a:alpha val="43137"/>
                    </a:srgbClr>
                  </a:outerShdw>
                </a:effectLst>
              </a:rPr>
              <a:t>συνειδητή ενέργεια </a:t>
            </a:r>
            <a:r>
              <a:rPr lang="el-GR" sz="1800" dirty="0" smtClean="0"/>
              <a:t>αλλά και  </a:t>
            </a:r>
            <a:r>
              <a:rPr lang="el-GR" sz="1800" dirty="0" smtClean="0">
                <a:effectLst>
                  <a:outerShdw blurRad="38100" dist="38100" dir="2700000" algn="tl">
                    <a:srgbClr val="000000">
                      <a:alpha val="43137"/>
                    </a:srgbClr>
                  </a:outerShdw>
                </a:effectLst>
              </a:rPr>
              <a:t>ικανότητα </a:t>
            </a:r>
            <a:r>
              <a:rPr lang="el-GR" sz="1800" dirty="0" smtClean="0"/>
              <a:t> </a:t>
            </a:r>
            <a:r>
              <a:rPr lang="el-GR" sz="1800" b="1" dirty="0" smtClean="0"/>
              <a:t>να δημιουργούνται έργα </a:t>
            </a:r>
            <a:r>
              <a:rPr lang="el-GR" sz="1800" dirty="0" smtClean="0"/>
              <a:t>που προκαλούν</a:t>
            </a:r>
            <a:r>
              <a:rPr lang="el-GR" sz="1800" b="1" dirty="0" smtClean="0"/>
              <a:t> αισθητική συγκίνηση  </a:t>
            </a:r>
            <a:r>
              <a:rPr lang="el-GR" sz="1800" u="sng" dirty="0" smtClean="0"/>
              <a:t>και</a:t>
            </a:r>
            <a:r>
              <a:rPr lang="el-GR" sz="1800" b="1" dirty="0" smtClean="0"/>
              <a:t>  περισυλλογή</a:t>
            </a:r>
            <a:r>
              <a:rPr lang="el-GR" sz="1800" dirty="0" smtClean="0"/>
              <a:t>. Οι </a:t>
            </a:r>
            <a:r>
              <a:rPr lang="el-GR" sz="1800" b="1" dirty="0" smtClean="0"/>
              <a:t>μικροσκοπικές</a:t>
            </a:r>
            <a:r>
              <a:rPr lang="el-GR" sz="1800" dirty="0" smtClean="0"/>
              <a:t> κυρίως εικόνες με τις οποίες ο παθολογοανατόμος έρχεται σε καθημερινή επαφή, στο πλαίσιο της διαγνωστικής του σκέψης,  δυνητικώς  </a:t>
            </a:r>
            <a:r>
              <a:rPr lang="el-GR" sz="1800" b="1" dirty="0" smtClean="0"/>
              <a:t>ξυπνούν το συναίσθημά του</a:t>
            </a:r>
            <a:r>
              <a:rPr lang="el-GR" sz="1800" dirty="0" smtClean="0"/>
              <a:t> μέσω </a:t>
            </a:r>
            <a:r>
              <a:rPr lang="el-GR" sz="1800" b="1" dirty="0" smtClean="0"/>
              <a:t>της αισθητικής τους και της ομορφιάς τους</a:t>
            </a:r>
            <a:r>
              <a:rPr lang="el-GR" sz="1800" dirty="0" smtClean="0"/>
              <a:t>∙ άρα συνιστούν </a:t>
            </a:r>
            <a:r>
              <a:rPr lang="el-GR" sz="1800" b="1" dirty="0" smtClean="0"/>
              <a:t>γνήσια καλλιτεχνικά ερεθίσματα</a:t>
            </a:r>
            <a:r>
              <a:rPr lang="el-GR" sz="1800" dirty="0" smtClean="0"/>
              <a:t>.</a:t>
            </a:r>
            <a:r>
              <a:rPr lang="el-GR" sz="2000" dirty="0" smtClean="0"/>
              <a:t/>
            </a:r>
            <a:br>
              <a:rPr lang="el-GR" sz="2000" dirty="0" smtClean="0"/>
            </a:br>
            <a:r>
              <a:rPr lang="el-GR" sz="2000" dirty="0" smtClean="0"/>
              <a:t/>
            </a:r>
            <a:br>
              <a:rPr lang="el-GR" sz="2000" dirty="0" smtClean="0"/>
            </a:br>
            <a:endParaRPr lang="el-GR" sz="2000" dirty="0"/>
          </a:p>
        </p:txBody>
      </p:sp>
      <p:sp>
        <p:nvSpPr>
          <p:cNvPr id="5" name="Content Placeholder 4"/>
          <p:cNvSpPr>
            <a:spLocks noGrp="1"/>
          </p:cNvSpPr>
          <p:nvPr>
            <p:ph idx="1"/>
          </p:nvPr>
        </p:nvSpPr>
        <p:spPr>
          <a:xfrm>
            <a:off x="0" y="1571612"/>
            <a:ext cx="9144000" cy="1929396"/>
          </a:xfrm>
        </p:spPr>
        <p:txBody>
          <a:bodyPr>
            <a:noAutofit/>
          </a:bodyPr>
          <a:lstStyle/>
          <a:p>
            <a:pPr lvl="0"/>
            <a:r>
              <a:rPr lang="el-GR" sz="1800" b="1" dirty="0" smtClean="0"/>
              <a:t>Απελευθερώνει τον άνθρωπο από την καθημερινή ρουτίνα</a:t>
            </a:r>
            <a:r>
              <a:rPr lang="el-GR" sz="1800" dirty="0" smtClean="0"/>
              <a:t>, τον απαλλάσσει από την ανία, την  κόπωση, το άγχος και τον οδηγεί στην ευδαιμονία. Διασκεδάζει, ανακουφίζει και ελευθερώνει.</a:t>
            </a:r>
          </a:p>
          <a:p>
            <a:pPr lvl="0"/>
            <a:r>
              <a:rPr lang="el-GR" sz="1800" dirty="0" smtClean="0">
                <a:effectLst>
                  <a:outerShdw blurRad="38100" dist="38100" dir="2700000" algn="tl">
                    <a:srgbClr val="000000">
                      <a:alpha val="43137"/>
                    </a:srgbClr>
                  </a:outerShdw>
                </a:effectLst>
              </a:rPr>
              <a:t>Καλλιεργεί</a:t>
            </a:r>
            <a:r>
              <a:rPr lang="el-GR" sz="1800" dirty="0" smtClean="0"/>
              <a:t>  την  </a:t>
            </a:r>
            <a:r>
              <a:rPr lang="el-GR" sz="1800" b="1" dirty="0" smtClean="0"/>
              <a:t>αισθητική</a:t>
            </a:r>
            <a:r>
              <a:rPr lang="el-GR" sz="1800" dirty="0" smtClean="0"/>
              <a:t> του καθενός  μας.</a:t>
            </a:r>
          </a:p>
          <a:p>
            <a:endParaRPr lang="en-GB" sz="2000" dirty="0" smtClean="0"/>
          </a:p>
          <a:p>
            <a:endParaRPr lang="el-GR" sz="2000" dirty="0" smtClean="0"/>
          </a:p>
        </p:txBody>
      </p:sp>
      <p:sp>
        <p:nvSpPr>
          <p:cNvPr id="6" name="Rectangle 5"/>
          <p:cNvSpPr/>
          <p:nvPr/>
        </p:nvSpPr>
        <p:spPr>
          <a:xfrm>
            <a:off x="0" y="214290"/>
            <a:ext cx="9144000" cy="1200329"/>
          </a:xfrm>
          <a:prstGeom prst="rect">
            <a:avLst/>
          </a:prstGeom>
        </p:spPr>
        <p:txBody>
          <a:bodyPr wrap="square">
            <a:spAutoFit/>
          </a:bodyPr>
          <a:lstStyle/>
          <a:p>
            <a:pPr algn="ctr"/>
            <a:r>
              <a:rPr lang="el-GR" sz="2400" i="1" dirty="0" smtClean="0"/>
              <a:t>Υπό τον όρο </a:t>
            </a:r>
            <a:r>
              <a:rPr lang="el-GR" sz="2400" dirty="0" smtClean="0"/>
              <a:t>ο άνθρωπος να έχει την τάση να ανταποκρίνεται στο κάλεσμα της </a:t>
            </a:r>
            <a:r>
              <a:rPr lang="el-GR" sz="2400" b="1" dirty="0" smtClean="0"/>
              <a:t>Τέχνης</a:t>
            </a:r>
            <a:r>
              <a:rPr lang="el-GR" sz="2400" dirty="0" smtClean="0"/>
              <a:t>, τι έχει </a:t>
            </a:r>
            <a:r>
              <a:rPr lang="el-GR" sz="2400" u="sng" dirty="0" smtClean="0"/>
              <a:t>πρωταρχικά</a:t>
            </a:r>
            <a:r>
              <a:rPr lang="el-GR" sz="2400" dirty="0" smtClean="0"/>
              <a:t> να </a:t>
            </a:r>
            <a:r>
              <a:rPr lang="el-GR" sz="2400" b="1" spc="300" dirty="0" smtClean="0"/>
              <a:t>προσφέρει</a:t>
            </a:r>
            <a:r>
              <a:rPr lang="el-GR" sz="2400" b="1" dirty="0" smtClean="0"/>
              <a:t> η Τέχνη στην καθημερινή του ζωή</a:t>
            </a:r>
            <a:r>
              <a:rPr lang="el-GR" sz="2400" dirty="0" smtClean="0"/>
              <a:t>;</a:t>
            </a:r>
          </a:p>
        </p:txBody>
      </p:sp>
      <p:sp>
        <p:nvSpPr>
          <p:cNvPr id="7" name="6 - Ορθογώνιο"/>
          <p:cNvSpPr/>
          <p:nvPr/>
        </p:nvSpPr>
        <p:spPr>
          <a:xfrm>
            <a:off x="0" y="2786058"/>
            <a:ext cx="5143504" cy="4062651"/>
          </a:xfrm>
          <a:prstGeom prst="rect">
            <a:avLst/>
          </a:prstGeom>
        </p:spPr>
        <p:txBody>
          <a:bodyPr wrap="square">
            <a:spAutoFit/>
          </a:bodyPr>
          <a:lstStyle/>
          <a:p>
            <a:pPr lvl="0" algn="just">
              <a:buFont typeface="Arial" pitchFamily="34" charset="0"/>
              <a:buChar char="•"/>
            </a:pPr>
            <a:r>
              <a:rPr lang="en-US" sz="2400" dirty="0" smtClean="0"/>
              <a:t>   </a:t>
            </a:r>
            <a:r>
              <a:rPr lang="el-GR" dirty="0" smtClean="0"/>
              <a:t>Συμβάλλει στη </a:t>
            </a:r>
            <a:r>
              <a:rPr lang="el-GR" b="1" dirty="0" smtClean="0"/>
              <a:t>βελτίωση της ζωής </a:t>
            </a:r>
            <a:r>
              <a:rPr lang="el-GR" dirty="0" smtClean="0"/>
              <a:t>μας και, </a:t>
            </a:r>
            <a:r>
              <a:rPr lang="el-GR" i="1" dirty="0" smtClean="0"/>
              <a:t>ενδεχομένως</a:t>
            </a:r>
            <a:r>
              <a:rPr lang="el-GR" dirty="0" smtClean="0"/>
              <a:t>,στην ολοκλήρωση της προσωπικότητάς μας. Κατά τη γνώμη μου, από μόνη της η αισθητική ευχαρίστηση που συνδέεται με την Τέχνη, όταν δεν συνοδεύεται από περισυλλογή εξ αντανακλάσεως,  </a:t>
            </a:r>
            <a:r>
              <a:rPr lang="el-GR" i="1" dirty="0" smtClean="0"/>
              <a:t>δεν</a:t>
            </a:r>
            <a:r>
              <a:rPr lang="el-GR" dirty="0" smtClean="0"/>
              <a:t> μπορεί να αναμορφώσει ριζικά τον χαρακτήρα μας προς το καλύτερο ή να βελτιώσει τη συμπεριφορά μας προς τους άλλους, τουλάχιστον όμως </a:t>
            </a:r>
            <a:r>
              <a:rPr lang="el-GR" b="1" dirty="0" smtClean="0"/>
              <a:t> εμπλουτίζει τη ζωή μας με ομορφιά και νόημα</a:t>
            </a:r>
            <a:r>
              <a:rPr lang="el-GR" dirty="0" smtClean="0"/>
              <a:t>.</a:t>
            </a:r>
          </a:p>
          <a:p>
            <a:pPr>
              <a:buFont typeface="Arial" pitchFamily="34" charset="0"/>
              <a:buChar char="•"/>
            </a:pPr>
            <a:endParaRPr lang="el-GR" dirty="0" smtClean="0"/>
          </a:p>
          <a:p>
            <a:pPr lvl="0" algn="just">
              <a:buFont typeface="Arial" pitchFamily="34" charset="0"/>
              <a:buChar char="•"/>
            </a:pPr>
            <a:r>
              <a:rPr lang="en-US" dirty="0" smtClean="0"/>
              <a:t>    </a:t>
            </a:r>
            <a:r>
              <a:rPr lang="el-GR" dirty="0" smtClean="0"/>
              <a:t>Μέσω της Τέχνης ο άνθρωπος </a:t>
            </a:r>
            <a:r>
              <a:rPr lang="el-GR" b="1" dirty="0" smtClean="0"/>
              <a:t>εξαλείφει</a:t>
            </a:r>
            <a:r>
              <a:rPr lang="el-GR" dirty="0" smtClean="0"/>
              <a:t>  την </a:t>
            </a:r>
            <a:r>
              <a:rPr lang="el-GR" dirty="0" smtClean="0">
                <a:effectLst>
                  <a:outerShdw blurRad="38100" dist="38100" dir="2700000" algn="tl">
                    <a:srgbClr val="000000">
                      <a:alpha val="43137"/>
                    </a:srgbClr>
                  </a:outerShdw>
                </a:effectLst>
              </a:rPr>
              <a:t>εσωστρέφεια</a:t>
            </a:r>
            <a:r>
              <a:rPr lang="el-GR" dirty="0" smtClean="0"/>
              <a:t>, την </a:t>
            </a:r>
            <a:r>
              <a:rPr lang="el-GR" dirty="0" smtClean="0">
                <a:effectLst>
                  <a:outerShdw blurRad="38100" dist="38100" dir="2700000" algn="tl">
                    <a:srgbClr val="000000">
                      <a:alpha val="43137"/>
                    </a:srgbClr>
                  </a:outerShdw>
                </a:effectLst>
              </a:rPr>
              <a:t>απομόνωση</a:t>
            </a:r>
            <a:r>
              <a:rPr lang="el-GR" dirty="0" smtClean="0"/>
              <a:t>, τα </a:t>
            </a:r>
            <a:r>
              <a:rPr lang="el-GR" dirty="0" smtClean="0">
                <a:effectLst>
                  <a:outerShdw blurRad="38100" dist="38100" dir="2700000" algn="tl">
                    <a:srgbClr val="000000">
                      <a:alpha val="43137"/>
                    </a:srgbClr>
                  </a:outerShdw>
                </a:effectLst>
              </a:rPr>
              <a:t>συμπλέγματα</a:t>
            </a:r>
            <a:r>
              <a:rPr lang="el-GR" dirty="0" smtClean="0"/>
              <a:t> και, δυνητικώς, </a:t>
            </a:r>
            <a:r>
              <a:rPr lang="el-GR" b="1" dirty="0" smtClean="0"/>
              <a:t>αποκτά κέφι και αισιοδοξία</a:t>
            </a:r>
            <a:r>
              <a:rPr lang="el-GR" dirty="0" smtClean="0"/>
              <a:t>.</a:t>
            </a:r>
          </a:p>
        </p:txBody>
      </p:sp>
      <p:sp>
        <p:nvSpPr>
          <p:cNvPr id="8" name="7 - Ορθογώνιο"/>
          <p:cNvSpPr/>
          <p:nvPr/>
        </p:nvSpPr>
        <p:spPr>
          <a:xfrm>
            <a:off x="4929190" y="6357958"/>
            <a:ext cx="3714776" cy="253916"/>
          </a:xfrm>
          <a:prstGeom prst="rect">
            <a:avLst/>
          </a:prstGeom>
        </p:spPr>
        <p:txBody>
          <a:bodyPr wrap="square">
            <a:spAutoFit/>
          </a:bodyPr>
          <a:lstStyle/>
          <a:p>
            <a:pPr fontAlgn="t"/>
            <a:r>
              <a:rPr lang="en-US" sz="1050" dirty="0" smtClean="0">
                <a:solidFill>
                  <a:schemeClr val="accent5">
                    <a:lumMod val="60000"/>
                    <a:lumOff val="40000"/>
                  </a:schemeClr>
                </a:solidFill>
              </a:rPr>
              <a:t>     The Splendor of Color Kaleidoscope Video v1.3</a:t>
            </a:r>
            <a:r>
              <a:rPr lang="en-US" sz="1050" dirty="0" smtClean="0"/>
              <a:t> </a:t>
            </a:r>
            <a:r>
              <a:rPr lang="en-US" sz="1050" dirty="0" smtClean="0">
                <a:solidFill>
                  <a:schemeClr val="accent5">
                    <a:lumMod val="60000"/>
                    <a:lumOff val="40000"/>
                  </a:schemeClr>
                </a:solidFill>
              </a:rPr>
              <a:t>-</a:t>
            </a:r>
            <a:r>
              <a:rPr lang="en-US" sz="1050" dirty="0" smtClean="0"/>
              <a:t> </a:t>
            </a:r>
            <a:r>
              <a:rPr lang="en-US" sz="1050" dirty="0" smtClean="0">
                <a:solidFill>
                  <a:schemeClr val="accent5">
                    <a:lumMod val="60000"/>
                    <a:lumOff val="40000"/>
                  </a:schemeClr>
                </a:solidFill>
              </a:rPr>
              <a:t>hdcolors.com</a:t>
            </a:r>
            <a:endParaRPr lang="en-US" sz="1050" dirty="0">
              <a:solidFill>
                <a:schemeClr val="accent5">
                  <a:lumMod val="60000"/>
                  <a:lumOff val="40000"/>
                </a:schemeClr>
              </a:solidFill>
            </a:endParaRPr>
          </a:p>
        </p:txBody>
      </p:sp>
      <p:pic>
        <p:nvPicPr>
          <p:cNvPr id="65537" name="Picture 1" descr="C:\Users\αγαπουλακι\Desktop\the-art-of-painting.jpg!Large.jpg"/>
          <p:cNvPicPr>
            <a:picLocks noChangeAspect="1" noChangeArrowheads="1"/>
          </p:cNvPicPr>
          <p:nvPr/>
        </p:nvPicPr>
        <p:blipFill>
          <a:blip r:embed="rId2" cstate="print"/>
          <a:srcRect/>
          <a:stretch>
            <a:fillRect/>
          </a:stretch>
        </p:blipFill>
        <p:spPr bwMode="auto">
          <a:xfrm>
            <a:off x="5072066" y="2214554"/>
            <a:ext cx="3562953" cy="4318732"/>
          </a:xfrm>
          <a:prstGeom prst="rect">
            <a:avLst/>
          </a:prstGeom>
          <a:noFill/>
        </p:spPr>
      </p:pic>
      <p:sp>
        <p:nvSpPr>
          <p:cNvPr id="9" name="Rectangle 8"/>
          <p:cNvSpPr/>
          <p:nvPr/>
        </p:nvSpPr>
        <p:spPr>
          <a:xfrm>
            <a:off x="4643438" y="6429397"/>
            <a:ext cx="4500562" cy="461665"/>
          </a:xfrm>
          <a:prstGeom prst="rect">
            <a:avLst/>
          </a:prstGeom>
        </p:spPr>
        <p:txBody>
          <a:bodyPr wrap="square">
            <a:spAutoFit/>
          </a:bodyPr>
          <a:lstStyle/>
          <a:p>
            <a:pPr fontAlgn="base"/>
            <a:r>
              <a:rPr lang="en-GB" sz="2400" dirty="0" smtClean="0">
                <a:latin typeface="Times New Roman" pitchFamily="18" charset="0"/>
                <a:cs typeface="Times New Roman" pitchFamily="18" charset="0"/>
              </a:rPr>
              <a:t>  </a:t>
            </a:r>
            <a:r>
              <a:rPr lang="en-GB" dirty="0" smtClean="0">
                <a:latin typeface="+mj-lt"/>
                <a:cs typeface="Times New Roman" pitchFamily="18" charset="0"/>
              </a:rPr>
              <a:t>J. Vermeer : </a:t>
            </a:r>
            <a:r>
              <a:rPr lang="el-GR" dirty="0" smtClean="0">
                <a:latin typeface="+mj-lt"/>
                <a:cs typeface="Times New Roman" pitchFamily="18" charset="0"/>
              </a:rPr>
              <a:t> Η τέχνη της ζωγραφικής</a:t>
            </a:r>
            <a:r>
              <a:rPr lang="en-GB" dirty="0" smtClean="0">
                <a:latin typeface="+mj-lt"/>
                <a:cs typeface="Times New Roman" pitchFamily="18" charset="0"/>
              </a:rPr>
              <a:t>, 1666</a:t>
            </a:r>
            <a:endParaRPr lang="en-GB" dirty="0">
              <a:latin typeface="+mj-l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5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fade">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fade">
                                      <p:cBhvr>
                                        <p:cTn id="31"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00174"/>
            <a:ext cx="5715008" cy="5143536"/>
          </a:xfrm>
        </p:spPr>
        <p:txBody>
          <a:bodyPr>
            <a:noAutofit/>
          </a:bodyPr>
          <a:lstStyle/>
          <a:p>
            <a:pPr algn="ctr">
              <a:buNone/>
            </a:pPr>
            <a:r>
              <a:rPr lang="el-GR" sz="1600" spc="300" dirty="0" smtClean="0">
                <a:effectLst>
                  <a:outerShdw blurRad="38100" dist="38100" dir="2700000" algn="tl">
                    <a:srgbClr val="000000">
                      <a:alpha val="43137"/>
                    </a:srgbClr>
                  </a:outerShdw>
                </a:effectLst>
              </a:rPr>
              <a:t>Τα θεμέλια αυτής της παρουσίασης</a:t>
            </a:r>
          </a:p>
          <a:p>
            <a:pPr lvl="0" algn="just"/>
            <a:r>
              <a:rPr lang="el-GR" sz="1600" b="1" dirty="0" smtClean="0"/>
              <a:t>Δεκτικότητα, εξωστρέφεια</a:t>
            </a:r>
            <a:r>
              <a:rPr lang="el-GR" sz="1600" dirty="0" smtClean="0"/>
              <a:t>: συνήθη γνωρίσματα τόσο της Τέχνης όσο και της Ομάδας Εργασίας της Ευρωπαϊκής Εταιρείας Παθολογικής Ανατομικής « Η Παθολογική Ανατομική και το Κοινό» με στόχο  </a:t>
            </a:r>
            <a:r>
              <a:rPr lang="el-GR" sz="1600" u="sng" dirty="0" smtClean="0"/>
              <a:t>να γίνεται η Παθολογική Ανατομική λιγότερο εσωστρεφής και πιο προσιτή στους ανθρώπους που δεν έχουν σχέση με την Ιατρική</a:t>
            </a:r>
            <a:r>
              <a:rPr lang="el-GR" sz="1600" dirty="0" smtClean="0"/>
              <a:t>. </a:t>
            </a:r>
            <a:r>
              <a:rPr lang="el-GR" sz="1200" dirty="0" smtClean="0"/>
              <a:t>Απλώς σκεφτείτε το μέγεθος του αντίκτυπου που είχαν τα βίντεο στο “</a:t>
            </a:r>
            <a:r>
              <a:rPr lang="en-US" sz="1200" dirty="0" smtClean="0"/>
              <a:t>You</a:t>
            </a:r>
            <a:r>
              <a:rPr lang="el-GR" sz="1200" dirty="0" smtClean="0"/>
              <a:t>Τ</a:t>
            </a:r>
            <a:r>
              <a:rPr lang="en-US" sz="1200" dirty="0" err="1" smtClean="0"/>
              <a:t>ube</a:t>
            </a:r>
            <a:r>
              <a:rPr lang="el-GR" sz="1200" dirty="0" smtClean="0"/>
              <a:t>” με ηθοποιούς που επεσήμαιναν  θέματα Παθολογικής Ανατομικής, σε σύγκριση με κάθε ανάλογο έντυπο ενημερωτικό κείμενο.</a:t>
            </a:r>
          </a:p>
          <a:p>
            <a:pPr lvl="0" algn="just"/>
            <a:r>
              <a:rPr lang="el-GR" sz="1600" dirty="0" smtClean="0"/>
              <a:t>Προσωπικά δεν είμαι ούτε καλλιτέχνης ούτε θεωρητικός της Τέχνης, αλλά μόνο ένας παθολογοανατόμος, λάτρης της Τέχνης και ανέκαθεν ήθελα, πρώτα από όλα, να καταγράψω (αναπόφευκτα  χρησιμοποιώντας λέξεις) την προσωπική μου μαρτυρία για τα </a:t>
            </a:r>
            <a:r>
              <a:rPr lang="el-GR" sz="1600" b="1" dirty="0" smtClean="0"/>
              <a:t>σημεία επαφής</a:t>
            </a:r>
            <a:r>
              <a:rPr lang="el-GR" sz="1600" dirty="0" smtClean="0"/>
              <a:t> των μορφών </a:t>
            </a:r>
            <a:r>
              <a:rPr lang="el-GR" sz="1600" b="1" dirty="0" smtClean="0"/>
              <a:t>Τέχνης </a:t>
            </a:r>
            <a:r>
              <a:rPr lang="el-GR" sz="1600" dirty="0" smtClean="0"/>
              <a:t>που προσιδιάζουν στη φύση μου, με την </a:t>
            </a:r>
            <a:r>
              <a:rPr lang="el-GR" sz="1600" b="1" dirty="0" smtClean="0"/>
              <a:t>καθημερινή μου εργασία ως Παθολογοανατόμο</a:t>
            </a:r>
            <a:r>
              <a:rPr lang="el-GR" sz="1600" dirty="0" smtClean="0"/>
              <a:t> και,  ύστερα,  να καταστήσω  γνωστά τα καλλιτεχνικά επιτεύγματα  συναδέλφων,  τους  περισσότερους  των οποίων έχω την τύχη να γνωρίζω.</a:t>
            </a:r>
          </a:p>
          <a:p>
            <a:pPr lvl="0" algn="just"/>
            <a:r>
              <a:rPr lang="el-GR" sz="1600" dirty="0" smtClean="0"/>
              <a:t>Άραγε  πώς μπορεί η Τέχνη να προσεγγίσει δημιουργικά την επιστήμη και, συγκεκριμένα,  την Παθολογική Ανατομική; </a:t>
            </a:r>
          </a:p>
          <a:p>
            <a:endParaRPr lang="el-GR" sz="1600" dirty="0"/>
          </a:p>
        </p:txBody>
      </p:sp>
      <p:pic>
        <p:nvPicPr>
          <p:cNvPr id="53250" name="Picture 2" descr="http://america.pink/images/3/3/9/2/4/2/7/en/3-palette.jpg"/>
          <p:cNvPicPr>
            <a:picLocks noChangeAspect="1" noChangeArrowheads="1"/>
          </p:cNvPicPr>
          <p:nvPr/>
        </p:nvPicPr>
        <p:blipFill>
          <a:blip r:embed="rId2" cstate="print"/>
          <a:srcRect/>
          <a:stretch>
            <a:fillRect/>
          </a:stretch>
        </p:blipFill>
        <p:spPr bwMode="auto">
          <a:xfrm>
            <a:off x="1643042" y="214290"/>
            <a:ext cx="2500330" cy="1250165"/>
          </a:xfrm>
          <a:prstGeom prst="rect">
            <a:avLst/>
          </a:prstGeom>
          <a:noFill/>
        </p:spPr>
      </p:pic>
      <p:pic>
        <p:nvPicPr>
          <p:cNvPr id="53252" name="Picture 4" descr="http://www.patranews.gr/sites/default/files/styles/panopoly_image_full/public/partitoura_800x400.jpg?itok=rVoEQyR1"/>
          <p:cNvPicPr>
            <a:picLocks noChangeAspect="1" noChangeArrowheads="1"/>
          </p:cNvPicPr>
          <p:nvPr/>
        </p:nvPicPr>
        <p:blipFill>
          <a:blip r:embed="rId3" cstate="print"/>
          <a:srcRect/>
          <a:stretch>
            <a:fillRect/>
          </a:stretch>
        </p:blipFill>
        <p:spPr bwMode="auto">
          <a:xfrm>
            <a:off x="5715008" y="2214554"/>
            <a:ext cx="3214710" cy="1857388"/>
          </a:xfrm>
          <a:prstGeom prst="rect">
            <a:avLst/>
          </a:prstGeom>
          <a:noFill/>
        </p:spPr>
      </p:pic>
      <p:sp>
        <p:nvSpPr>
          <p:cNvPr id="53254" name="AutoShape 6" descr="http://www.clker.com/cliparts/R/5/G/v/Q/J/theatre-mask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53256" name="AutoShape 8" descr="http://www.clker.com/cliparts/R/5/G/v/Q/J/theatre-mask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53258" name="AutoShape 10" descr="http://www.clker.com/cliparts/R/5/G/v/Q/J/theatre-mask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53260" name="AutoShape 12" descr="http://www.clker.com/cliparts/R/5/G/v/Q/J/theatre-mask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53262" name="AutoShape 14" descr="http://www.clker.com/cliparts/R/5/G/v/Q/J/theatre-mask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53263" name="Picture 15"/>
          <p:cNvPicPr>
            <a:picLocks noChangeAspect="1" noChangeArrowheads="1"/>
          </p:cNvPicPr>
          <p:nvPr/>
        </p:nvPicPr>
        <p:blipFill>
          <a:blip r:embed="rId4" cstate="print"/>
          <a:srcRect/>
          <a:stretch>
            <a:fillRect/>
          </a:stretch>
        </p:blipFill>
        <p:spPr bwMode="auto">
          <a:xfrm>
            <a:off x="5715008" y="4214818"/>
            <a:ext cx="3214678" cy="2411009"/>
          </a:xfrm>
          <a:prstGeom prst="rect">
            <a:avLst/>
          </a:prstGeom>
          <a:noFill/>
          <a:ln w="9525">
            <a:noFill/>
            <a:miter lim="800000"/>
            <a:headEnd/>
            <a:tailEnd/>
          </a:ln>
          <a:effectLst/>
        </p:spPr>
      </p:pic>
      <p:pic>
        <p:nvPicPr>
          <p:cNvPr id="53265" name="Picture 17" descr="http://caxtoncreativewriting.co.za/wp-content/uploads/2016/05/poetry-in-garden-web11.jpg"/>
          <p:cNvPicPr>
            <a:picLocks noChangeAspect="1" noChangeArrowheads="1"/>
          </p:cNvPicPr>
          <p:nvPr/>
        </p:nvPicPr>
        <p:blipFill>
          <a:blip r:embed="rId5" cstate="print"/>
          <a:srcRect/>
          <a:stretch>
            <a:fillRect/>
          </a:stretch>
        </p:blipFill>
        <p:spPr bwMode="auto">
          <a:xfrm>
            <a:off x="5715008" y="214290"/>
            <a:ext cx="3214710" cy="18573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xEl>
                                              <p:pRg st="1" end="1"/>
                                            </p:txEl>
                                          </p:spTgt>
                                        </p:tgtEl>
                                      </p:cBhvr>
                                    </p:animEffect>
                                    <p:set>
                                      <p:cBhvr>
                                        <p:cTn id="7"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xEl>
                                              <p:pRg st="2" end="2"/>
                                            </p:txEl>
                                          </p:spTgt>
                                        </p:tgtEl>
                                      </p:cBhvr>
                                    </p:animEffect>
                                    <p:set>
                                      <p:cBhvr>
                                        <p:cTn id="12"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xEl>
                                              <p:pRg st="3" end="3"/>
                                            </p:txEl>
                                          </p:spTgt>
                                        </p:tgtEl>
                                      </p:cBhvr>
                                    </p:animEffect>
                                    <p:set>
                                      <p:cBhvr>
                                        <p:cTn id="17"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
                                            <p:txEl>
                                              <p:pRg st="0" end="0"/>
                                            </p:txEl>
                                          </p:spTgt>
                                        </p:tgtEl>
                                      </p:cBhvr>
                                    </p:animEffect>
                                    <p:set>
                                      <p:cBhvr>
                                        <p:cTn id="22"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290"/>
            <a:ext cx="4357686" cy="1500198"/>
          </a:xfrm>
        </p:spPr>
        <p:txBody>
          <a:bodyPr>
            <a:normAutofit fontScale="90000"/>
          </a:bodyPr>
          <a:lstStyle/>
          <a:p>
            <a:r>
              <a:rPr lang="el-GR" sz="2400" spc="600" dirty="0" smtClean="0"/>
              <a:t>Περιγραφική </a:t>
            </a:r>
            <a:r>
              <a:rPr lang="el-GR" sz="2400" dirty="0" smtClean="0"/>
              <a:t/>
            </a:r>
            <a:br>
              <a:rPr lang="el-GR" sz="2400" dirty="0" smtClean="0"/>
            </a:br>
            <a:r>
              <a:rPr lang="el-GR" sz="2400" dirty="0" smtClean="0"/>
              <a:t>Παθολογική Ανατομική &amp; Ιστολογία:</a:t>
            </a:r>
            <a:br>
              <a:rPr lang="el-GR" sz="2400" dirty="0" smtClean="0"/>
            </a:br>
            <a:r>
              <a:rPr lang="el-GR" sz="2200" dirty="0" smtClean="0"/>
              <a:t>η τέχνη της  </a:t>
            </a:r>
            <a:r>
              <a:rPr lang="el-GR" sz="2200" b="1" dirty="0" smtClean="0"/>
              <a:t>παρομοίωσης</a:t>
            </a:r>
            <a:r>
              <a:rPr lang="el-GR" sz="2200" dirty="0" smtClean="0"/>
              <a:t/>
            </a:r>
            <a:br>
              <a:rPr lang="el-GR" sz="2200" dirty="0" smtClean="0"/>
            </a:br>
            <a:r>
              <a:rPr lang="el-GR" sz="2200" b="1" dirty="0" smtClean="0"/>
              <a:t>στη διαγνωστική διαδικασία</a:t>
            </a:r>
            <a:r>
              <a:rPr lang="el-GR" sz="2200" dirty="0" smtClean="0"/>
              <a:t>  αποτελεί μια</a:t>
            </a:r>
            <a:r>
              <a:rPr lang="en-US" sz="2200" dirty="0" smtClean="0"/>
              <a:t> </a:t>
            </a:r>
            <a:r>
              <a:rPr lang="el-GR" sz="2200" dirty="0" smtClean="0"/>
              <a:t>εξαιρετική άσκηση της φαντασίας.</a:t>
            </a:r>
            <a:br>
              <a:rPr lang="el-GR" sz="2200" dirty="0" smtClean="0"/>
            </a:br>
            <a:endParaRPr lang="el-GR" sz="2200" dirty="0"/>
          </a:p>
        </p:txBody>
      </p:sp>
      <p:pic>
        <p:nvPicPr>
          <p:cNvPr id="52226" name="Picture 2" descr="http://www.mammaliandaily.com/wp-content/uploads/2013/05/chicken-wire.png"/>
          <p:cNvPicPr>
            <a:picLocks noChangeAspect="1" noChangeArrowheads="1"/>
          </p:cNvPicPr>
          <p:nvPr/>
        </p:nvPicPr>
        <p:blipFill>
          <a:blip r:embed="rId2" cstate="print"/>
          <a:srcRect/>
          <a:stretch>
            <a:fillRect/>
          </a:stretch>
        </p:blipFill>
        <p:spPr bwMode="auto">
          <a:xfrm>
            <a:off x="3714744" y="1785926"/>
            <a:ext cx="2171543" cy="2071702"/>
          </a:xfrm>
          <a:prstGeom prst="rect">
            <a:avLst/>
          </a:prstGeom>
          <a:noFill/>
        </p:spPr>
      </p:pic>
      <p:pic>
        <p:nvPicPr>
          <p:cNvPr id="52230" name="Picture 6" descr="http://www.meddean.luc.edu/lumen/meded/orfpath/images/fig156x.jpg"/>
          <p:cNvPicPr>
            <a:picLocks noChangeAspect="1" noChangeArrowheads="1"/>
          </p:cNvPicPr>
          <p:nvPr/>
        </p:nvPicPr>
        <p:blipFill>
          <a:blip r:embed="rId3" cstate="print"/>
          <a:srcRect/>
          <a:stretch>
            <a:fillRect/>
          </a:stretch>
        </p:blipFill>
        <p:spPr bwMode="auto">
          <a:xfrm>
            <a:off x="285720" y="1785926"/>
            <a:ext cx="3226616" cy="2143140"/>
          </a:xfrm>
          <a:prstGeom prst="rect">
            <a:avLst/>
          </a:prstGeom>
          <a:noFill/>
        </p:spPr>
      </p:pic>
      <p:sp>
        <p:nvSpPr>
          <p:cNvPr id="6" name="Title 1"/>
          <p:cNvSpPr txBox="1">
            <a:spLocks/>
          </p:cNvSpPr>
          <p:nvPr/>
        </p:nvSpPr>
        <p:spPr>
          <a:xfrm>
            <a:off x="5643570" y="2143116"/>
            <a:ext cx="3286148" cy="1500198"/>
          </a:xfrm>
          <a:prstGeom prst="rect">
            <a:avLst/>
          </a:prstGeom>
        </p:spPr>
        <p:txBody>
          <a:bodyPr vert="horz" lIns="91440" tIns="45720" rIns="91440" bIns="45720" rtlCol="0" anchor="ctr">
            <a:normAutofit fontScale="92500" lnSpcReduction="20000"/>
          </a:bodyPr>
          <a:lstStyle/>
          <a:p>
            <a:pPr algn="ctr">
              <a:spcBef>
                <a:spcPct val="0"/>
              </a:spcBef>
              <a:defRPr/>
            </a:pPr>
            <a:r>
              <a:rPr lang="el-GR" sz="2800" dirty="0" smtClean="0"/>
              <a:t>Περικυτταρική </a:t>
            </a:r>
            <a:r>
              <a:rPr lang="el-GR" sz="2800" b="1" dirty="0" smtClean="0"/>
              <a:t> </a:t>
            </a:r>
            <a:r>
              <a:rPr lang="el-GR" sz="2800" dirty="0" smtClean="0"/>
              <a:t>αλκοολική ηπατική ίνωση σαν </a:t>
            </a:r>
            <a:r>
              <a:rPr lang="el-GR" sz="2800" dirty="0" smtClean="0">
                <a:effectLst>
                  <a:outerShdw blurRad="38100" dist="38100" dir="2700000" algn="tl">
                    <a:srgbClr val="000000">
                      <a:alpha val="43137"/>
                    </a:srgbClr>
                  </a:outerShdw>
                </a:effectLst>
              </a:rPr>
              <a:t>κοτετσόσυρμα</a:t>
            </a:r>
          </a:p>
        </p:txBody>
      </p:sp>
      <p:pic>
        <p:nvPicPr>
          <p:cNvPr id="52232" name="Picture 8" descr="https://upload.wikimedia.org/wikipedia/commons/e/ef/Sarcoidosis_-_Asteroid_body.jpg"/>
          <p:cNvPicPr>
            <a:picLocks noChangeAspect="1" noChangeArrowheads="1"/>
          </p:cNvPicPr>
          <p:nvPr/>
        </p:nvPicPr>
        <p:blipFill>
          <a:blip r:embed="rId4" cstate="print"/>
          <a:srcRect/>
          <a:stretch>
            <a:fillRect/>
          </a:stretch>
        </p:blipFill>
        <p:spPr bwMode="auto">
          <a:xfrm>
            <a:off x="214282" y="4286256"/>
            <a:ext cx="3333140" cy="2143140"/>
          </a:xfrm>
          <a:prstGeom prst="rect">
            <a:avLst/>
          </a:prstGeom>
          <a:noFill/>
        </p:spPr>
      </p:pic>
      <p:sp>
        <p:nvSpPr>
          <p:cNvPr id="8" name="Title 1"/>
          <p:cNvSpPr txBox="1">
            <a:spLocks/>
          </p:cNvSpPr>
          <p:nvPr/>
        </p:nvSpPr>
        <p:spPr>
          <a:xfrm>
            <a:off x="214282" y="6143644"/>
            <a:ext cx="3214710" cy="714356"/>
          </a:xfrm>
          <a:prstGeom prst="rect">
            <a:avLst/>
          </a:prstGeom>
        </p:spPr>
        <p:txBody>
          <a:bodyPr vert="horz" lIns="91440" tIns="45720" rIns="91440" bIns="45720" rtlCol="0" anchor="ctr">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9" name="Rectangle 8"/>
          <p:cNvSpPr/>
          <p:nvPr/>
        </p:nvSpPr>
        <p:spPr>
          <a:xfrm>
            <a:off x="-214346" y="6429396"/>
            <a:ext cx="4071966" cy="369332"/>
          </a:xfrm>
          <a:prstGeom prst="rect">
            <a:avLst/>
          </a:prstGeom>
        </p:spPr>
        <p:txBody>
          <a:bodyPr wrap="square">
            <a:spAutoFit/>
          </a:bodyPr>
          <a:lstStyle/>
          <a:p>
            <a:pPr algn="ctr"/>
            <a:r>
              <a:rPr lang="el-GR" dirty="0" smtClean="0"/>
              <a:t>   </a:t>
            </a:r>
            <a:r>
              <a:rPr lang="el-GR" dirty="0" err="1" smtClean="0"/>
              <a:t>Σαρκοείδωση</a:t>
            </a:r>
            <a:r>
              <a:rPr lang="el-GR" dirty="0" smtClean="0"/>
              <a:t>-Αστεροειδές σωμάτιο</a:t>
            </a:r>
            <a:endParaRPr lang="el-GR" dirty="0"/>
          </a:p>
        </p:txBody>
      </p:sp>
      <p:pic>
        <p:nvPicPr>
          <p:cNvPr id="52234" name="Picture 10" descr="http://www.dermpath.de/Quiz%2016/10_02419.jpg"/>
          <p:cNvPicPr>
            <a:picLocks noChangeAspect="1" noChangeArrowheads="1"/>
          </p:cNvPicPr>
          <p:nvPr/>
        </p:nvPicPr>
        <p:blipFill>
          <a:blip r:embed="rId5" cstate="print"/>
          <a:srcRect/>
          <a:stretch>
            <a:fillRect/>
          </a:stretch>
        </p:blipFill>
        <p:spPr bwMode="auto">
          <a:xfrm>
            <a:off x="3786182" y="4143380"/>
            <a:ext cx="3026780" cy="2286016"/>
          </a:xfrm>
          <a:prstGeom prst="rect">
            <a:avLst/>
          </a:prstGeom>
          <a:noFill/>
        </p:spPr>
      </p:pic>
      <p:sp>
        <p:nvSpPr>
          <p:cNvPr id="12" name="Rectangle 11"/>
          <p:cNvSpPr/>
          <p:nvPr/>
        </p:nvSpPr>
        <p:spPr>
          <a:xfrm>
            <a:off x="3428992" y="6500834"/>
            <a:ext cx="5715008" cy="338554"/>
          </a:xfrm>
          <a:prstGeom prst="rect">
            <a:avLst/>
          </a:prstGeom>
        </p:spPr>
        <p:txBody>
          <a:bodyPr wrap="square">
            <a:spAutoFit/>
          </a:bodyPr>
          <a:lstStyle/>
          <a:p>
            <a:pPr algn="ctr"/>
            <a:r>
              <a:rPr lang="el-GR" sz="1600" dirty="0" smtClean="0"/>
              <a:t>  Αιμαγγείωμα  δέρματος  με κύτταρα σαν παπουτσόπροκες </a:t>
            </a:r>
            <a:endParaRPr lang="el-GR" sz="1600" dirty="0"/>
          </a:p>
        </p:txBody>
      </p:sp>
      <p:pic>
        <p:nvPicPr>
          <p:cNvPr id="52236" name="Picture 12" descr="http://img.tfd.com/wn/09/62BA6-hobnail.png"/>
          <p:cNvPicPr>
            <a:picLocks noChangeAspect="1" noChangeArrowheads="1"/>
          </p:cNvPicPr>
          <p:nvPr/>
        </p:nvPicPr>
        <p:blipFill>
          <a:blip r:embed="rId6" cstate="print"/>
          <a:srcRect/>
          <a:stretch>
            <a:fillRect/>
          </a:stretch>
        </p:blipFill>
        <p:spPr bwMode="auto">
          <a:xfrm>
            <a:off x="6929454" y="4357694"/>
            <a:ext cx="2000264" cy="1896548"/>
          </a:xfrm>
          <a:prstGeom prst="rect">
            <a:avLst/>
          </a:prstGeom>
          <a:noFill/>
        </p:spPr>
      </p:pic>
      <p:pic>
        <p:nvPicPr>
          <p:cNvPr id="13" name="Picture 2" descr="Onion Ring Skin&#10;The real reason you cry when you cut yourself!&#10;PS: Happy ‘Onion Ring’ Day - 22nd June&#10;i♡histo&#10;This onion is actually a mechanoreceptor in the dermis of the skin. It is called a Pacinian corpuscle (or lamellar corpuscle) and is..."/>
          <p:cNvPicPr>
            <a:picLocks noChangeAspect="1" noChangeArrowheads="1"/>
          </p:cNvPicPr>
          <p:nvPr/>
        </p:nvPicPr>
        <p:blipFill>
          <a:blip r:embed="rId7" cstate="print"/>
          <a:srcRect/>
          <a:stretch>
            <a:fillRect/>
          </a:stretch>
        </p:blipFill>
        <p:spPr bwMode="auto">
          <a:xfrm>
            <a:off x="4643438" y="357166"/>
            <a:ext cx="3714800" cy="3714800"/>
          </a:xfrm>
          <a:prstGeom prst="rect">
            <a:avLst/>
          </a:prstGeom>
          <a:noFill/>
        </p:spPr>
      </p:pic>
      <p:sp>
        <p:nvSpPr>
          <p:cNvPr id="14" name="3 - Ορθογώνιο"/>
          <p:cNvSpPr/>
          <p:nvPr/>
        </p:nvSpPr>
        <p:spPr>
          <a:xfrm>
            <a:off x="4572000" y="3214686"/>
            <a:ext cx="2643206" cy="646331"/>
          </a:xfrm>
          <a:prstGeom prst="rect">
            <a:avLst/>
          </a:prstGeom>
        </p:spPr>
        <p:txBody>
          <a:bodyPr wrap="square">
            <a:spAutoFit/>
          </a:bodyPr>
          <a:lstStyle/>
          <a:p>
            <a:r>
              <a:rPr lang="el-GR" dirty="0" smtClean="0"/>
              <a:t>Σωμάτιο </a:t>
            </a:r>
            <a:r>
              <a:rPr lang="en-US" dirty="0" err="1" smtClean="0"/>
              <a:t>Paccini</a:t>
            </a:r>
            <a:r>
              <a:rPr lang="el-GR" dirty="0" smtClean="0"/>
              <a:t> </a:t>
            </a:r>
          </a:p>
          <a:p>
            <a:r>
              <a:rPr lang="el-GR" dirty="0" smtClean="0"/>
              <a:t>στο χόριο</a:t>
            </a:r>
            <a:r>
              <a:rPr lang="en-US" dirty="0" smtClean="0"/>
              <a:t> </a:t>
            </a:r>
            <a:r>
              <a:rPr lang="el-GR" dirty="0" smtClean="0"/>
              <a:t>του  δέρματος</a:t>
            </a: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2230"/>
                                        </p:tgtEl>
                                        <p:attrNameLst>
                                          <p:attrName>style.visibility</p:attrName>
                                        </p:attrNameLst>
                                      </p:cBhvr>
                                      <p:to>
                                        <p:strVal val="visible"/>
                                      </p:to>
                                    </p:set>
                                    <p:animEffect transition="in" filter="fade">
                                      <p:cBhvr>
                                        <p:cTn id="15" dur="500"/>
                                        <p:tgtEl>
                                          <p:spTgt spid="5223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2226"/>
                                        </p:tgtEl>
                                        <p:attrNameLst>
                                          <p:attrName>style.visibility</p:attrName>
                                        </p:attrNameLst>
                                      </p:cBhvr>
                                      <p:to>
                                        <p:strVal val="visible"/>
                                      </p:to>
                                    </p:set>
                                    <p:animEffect transition="in" filter="fade">
                                      <p:cBhvr>
                                        <p:cTn id="20" dur="500"/>
                                        <p:tgtEl>
                                          <p:spTgt spid="5222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2232"/>
                                        </p:tgtEl>
                                        <p:attrNameLst>
                                          <p:attrName>style.visibility</p:attrName>
                                        </p:attrNameLst>
                                      </p:cBhvr>
                                      <p:to>
                                        <p:strVal val="visible"/>
                                      </p:to>
                                    </p:set>
                                    <p:animEffect transition="in" filter="fade">
                                      <p:cBhvr>
                                        <p:cTn id="28" dur="500"/>
                                        <p:tgtEl>
                                          <p:spTgt spid="5223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2234"/>
                                        </p:tgtEl>
                                        <p:attrNameLst>
                                          <p:attrName>style.visibility</p:attrName>
                                        </p:attrNameLst>
                                      </p:cBhvr>
                                      <p:to>
                                        <p:strVal val="visible"/>
                                      </p:to>
                                    </p:set>
                                    <p:animEffect transition="in" filter="fade">
                                      <p:cBhvr>
                                        <p:cTn id="36" dur="500"/>
                                        <p:tgtEl>
                                          <p:spTgt spid="5223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nodeType="withEffect">
                                  <p:stCondLst>
                                    <p:cond delay="0"/>
                                  </p:stCondLst>
                                  <p:childTnLst>
                                    <p:set>
                                      <p:cBhvr>
                                        <p:cTn id="43" dur="1" fill="hold">
                                          <p:stCondLst>
                                            <p:cond delay="0"/>
                                          </p:stCondLst>
                                        </p:cTn>
                                        <p:tgtEl>
                                          <p:spTgt spid="52236"/>
                                        </p:tgtEl>
                                        <p:attrNameLst>
                                          <p:attrName>style.visibility</p:attrName>
                                        </p:attrNameLst>
                                      </p:cBhvr>
                                      <p:to>
                                        <p:strVal val="visible"/>
                                      </p:to>
                                    </p:set>
                                    <p:animEffect transition="in" filter="fade">
                                      <p:cBhvr>
                                        <p:cTn id="44" dur="500"/>
                                        <p:tgtEl>
                                          <p:spTgt spid="52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928802"/>
          </a:xfrm>
        </p:spPr>
        <p:txBody>
          <a:bodyPr>
            <a:normAutofit fontScale="90000"/>
          </a:bodyPr>
          <a:lstStyle/>
          <a:p>
            <a:r>
              <a:rPr lang="el-GR" sz="3600" dirty="0" smtClean="0"/>
              <a:t>Η τέχνη της </a:t>
            </a:r>
            <a:r>
              <a:rPr lang="el-GR" sz="3600" b="1" dirty="0" smtClean="0"/>
              <a:t>παρομοίωσης</a:t>
            </a:r>
            <a:br>
              <a:rPr lang="el-GR" sz="3600" b="1" dirty="0" smtClean="0"/>
            </a:br>
            <a:r>
              <a:rPr lang="el-GR" sz="3600" dirty="0" smtClean="0"/>
              <a:t>στα  π ρ ό τ υ π α  </a:t>
            </a:r>
            <a:r>
              <a:rPr lang="el-GR" sz="3600" spc="300" dirty="0" smtClean="0"/>
              <a:t>αρχιτεκτονικής των ιστών </a:t>
            </a:r>
            <a:br>
              <a:rPr lang="el-GR" sz="3600" spc="300" dirty="0" smtClean="0"/>
            </a:br>
            <a:r>
              <a:rPr lang="el-GR" sz="3600" dirty="0" smtClean="0"/>
              <a:t>της Περιγραφικής Παθολογικής Ανατομικής</a:t>
            </a:r>
            <a:r>
              <a:rPr lang="el-GR" dirty="0" smtClean="0"/>
              <a:t/>
            </a:r>
            <a:br>
              <a:rPr lang="el-GR" dirty="0" smtClean="0"/>
            </a:br>
            <a:endParaRPr lang="el-GR" dirty="0"/>
          </a:p>
        </p:txBody>
      </p:sp>
      <p:pic>
        <p:nvPicPr>
          <p:cNvPr id="54274" name="Picture 2" descr="http://journalthis.danoah.com/wp-content/uploads/Swiss-Cheese.jpg"/>
          <p:cNvPicPr>
            <a:picLocks noChangeAspect="1" noChangeArrowheads="1"/>
          </p:cNvPicPr>
          <p:nvPr/>
        </p:nvPicPr>
        <p:blipFill>
          <a:blip r:embed="rId2" cstate="print"/>
          <a:srcRect/>
          <a:stretch>
            <a:fillRect/>
          </a:stretch>
        </p:blipFill>
        <p:spPr bwMode="auto">
          <a:xfrm>
            <a:off x="3391600" y="1452577"/>
            <a:ext cx="2966349" cy="1976424"/>
          </a:xfrm>
          <a:prstGeom prst="rect">
            <a:avLst/>
          </a:prstGeom>
          <a:noFill/>
        </p:spPr>
      </p:pic>
      <p:sp>
        <p:nvSpPr>
          <p:cNvPr id="5" name="Rectangle 4"/>
          <p:cNvSpPr/>
          <p:nvPr/>
        </p:nvSpPr>
        <p:spPr>
          <a:xfrm>
            <a:off x="6286512" y="1500174"/>
            <a:ext cx="2857488" cy="2010430"/>
          </a:xfrm>
          <a:prstGeom prst="rect">
            <a:avLst/>
          </a:prstGeom>
        </p:spPr>
        <p:txBody>
          <a:bodyPr wrap="square">
            <a:spAutoFit/>
          </a:bodyPr>
          <a:lstStyle/>
          <a:p>
            <a:pPr algn="ctr"/>
            <a:r>
              <a:rPr lang="el-GR" sz="2400" dirty="0" smtClean="0"/>
              <a:t>Αδενοειδές κυστικό καρκίνωμα των σιελογόνων αδένων : πρότυπο «</a:t>
            </a:r>
            <a:r>
              <a:rPr lang="el-GR" sz="2400" dirty="0" smtClean="0">
                <a:effectLst>
                  <a:outerShdw blurRad="38100" dist="38100" dir="2700000" algn="tl">
                    <a:srgbClr val="000000">
                      <a:alpha val="43137"/>
                    </a:srgbClr>
                  </a:outerShdw>
                </a:effectLst>
              </a:rPr>
              <a:t>ελβετικού τυριού»</a:t>
            </a:r>
          </a:p>
        </p:txBody>
      </p:sp>
      <p:sp>
        <p:nvSpPr>
          <p:cNvPr id="9" name="Rectangle 8"/>
          <p:cNvSpPr/>
          <p:nvPr/>
        </p:nvSpPr>
        <p:spPr>
          <a:xfrm>
            <a:off x="5857884" y="3857628"/>
            <a:ext cx="3500462" cy="2677656"/>
          </a:xfrm>
          <a:prstGeom prst="rect">
            <a:avLst/>
          </a:prstGeom>
        </p:spPr>
        <p:txBody>
          <a:bodyPr wrap="square">
            <a:spAutoFit/>
          </a:bodyPr>
          <a:lstStyle/>
          <a:p>
            <a:pPr algn="ctr"/>
            <a:r>
              <a:rPr lang="el-GR" sz="2400" dirty="0" smtClean="0"/>
              <a:t>Αιμαγγειοπερικύττωμα</a:t>
            </a:r>
            <a:r>
              <a:rPr lang="en-US" sz="2400" dirty="0" smtClean="0"/>
              <a:t>:</a:t>
            </a:r>
            <a:r>
              <a:rPr lang="el-GR" sz="2400" dirty="0" smtClean="0"/>
              <a:t/>
            </a:r>
            <a:br>
              <a:rPr lang="el-GR" sz="2400" dirty="0" smtClean="0"/>
            </a:br>
            <a:r>
              <a:rPr lang="el-GR" sz="2400" dirty="0" smtClean="0"/>
              <a:t/>
            </a:r>
            <a:br>
              <a:rPr lang="el-GR" sz="2400" dirty="0" smtClean="0"/>
            </a:br>
            <a:r>
              <a:rPr lang="el-GR" sz="2400" dirty="0" smtClean="0"/>
              <a:t>Ανώμαλη διακλάδωση  αγγειακών χώρων με το χαρακτηριστικό</a:t>
            </a:r>
          </a:p>
          <a:p>
            <a:pPr algn="ctr"/>
            <a:r>
              <a:rPr lang="el-GR" sz="2400" dirty="0" smtClean="0"/>
              <a:t>πρότυπο </a:t>
            </a:r>
            <a:r>
              <a:rPr lang="el-GR" sz="2400" dirty="0" smtClean="0">
                <a:effectLst>
                  <a:outerShdw blurRad="38100" dist="38100" dir="2700000" algn="tl">
                    <a:srgbClr val="000000">
                      <a:alpha val="43137"/>
                    </a:srgbClr>
                  </a:outerShdw>
                </a:effectLst>
              </a:rPr>
              <a:t>«ελαφοκέρατου»</a:t>
            </a:r>
          </a:p>
        </p:txBody>
      </p:sp>
      <p:pic>
        <p:nvPicPr>
          <p:cNvPr id="2049" name="Picture 1" descr="C:\Users\αγαπουλακι\Desktop\ART PATH IMPROVED FIGURES\gNI5fjlkIW7x1hY7ZdTeSg_m.png"/>
          <p:cNvPicPr>
            <a:picLocks noChangeAspect="1" noChangeArrowheads="1"/>
          </p:cNvPicPr>
          <p:nvPr/>
        </p:nvPicPr>
        <p:blipFill>
          <a:blip r:embed="rId3" cstate="print"/>
          <a:srcRect/>
          <a:stretch>
            <a:fillRect/>
          </a:stretch>
        </p:blipFill>
        <p:spPr bwMode="auto">
          <a:xfrm>
            <a:off x="214282" y="1452122"/>
            <a:ext cx="2938960" cy="1976878"/>
          </a:xfrm>
          <a:prstGeom prst="rect">
            <a:avLst/>
          </a:prstGeom>
          <a:noFill/>
        </p:spPr>
      </p:pic>
      <p:pic>
        <p:nvPicPr>
          <p:cNvPr id="2050" name="Picture 2" descr="C:\Users\αγαπουλακι\Desktop\ART PATH IMPROVED FIGURES\figure5.jpg"/>
          <p:cNvPicPr>
            <a:picLocks noChangeAspect="1" noChangeArrowheads="1"/>
          </p:cNvPicPr>
          <p:nvPr/>
        </p:nvPicPr>
        <p:blipFill>
          <a:blip r:embed="rId4" cstate="print"/>
          <a:srcRect/>
          <a:stretch>
            <a:fillRect/>
          </a:stretch>
        </p:blipFill>
        <p:spPr bwMode="auto">
          <a:xfrm rot="10800000">
            <a:off x="214282" y="3929066"/>
            <a:ext cx="3160281" cy="2552534"/>
          </a:xfrm>
          <a:prstGeom prst="rect">
            <a:avLst/>
          </a:prstGeom>
          <a:noFill/>
        </p:spPr>
      </p:pic>
      <p:pic>
        <p:nvPicPr>
          <p:cNvPr id="111618" name="Picture 2" descr="http://beaus.ca/wp-content/uploads/2015/01/label-staghorn-1024x1024.png"/>
          <p:cNvPicPr>
            <a:picLocks noChangeAspect="1" noChangeArrowheads="1"/>
          </p:cNvPicPr>
          <p:nvPr/>
        </p:nvPicPr>
        <p:blipFill>
          <a:blip r:embed="rId5" cstate="print"/>
          <a:srcRect/>
          <a:stretch>
            <a:fillRect/>
          </a:stretch>
        </p:blipFill>
        <p:spPr bwMode="auto">
          <a:xfrm>
            <a:off x="3500430" y="3929066"/>
            <a:ext cx="2559037" cy="255903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fade">
                                      <p:cBhvr>
                                        <p:cTn id="7" dur="500"/>
                                        <p:tgtEl>
                                          <p:spTgt spid="542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11618"/>
                                        </p:tgtEl>
                                        <p:attrNameLst>
                                          <p:attrName>style.visibility</p:attrName>
                                        </p:attrNameLst>
                                      </p:cBhvr>
                                      <p:to>
                                        <p:strVal val="visible"/>
                                      </p:to>
                                    </p:set>
                                    <p:animEffect transition="in" filter="dissolve">
                                      <p:cBhvr>
                                        <p:cTn id="15" dur="500"/>
                                        <p:tgtEl>
                                          <p:spTgt spid="11161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0648"/>
            <a:ext cx="9144000" cy="288032"/>
          </a:xfrm>
        </p:spPr>
        <p:txBody>
          <a:bodyPr>
            <a:noAutofit/>
          </a:bodyPr>
          <a:lstStyle/>
          <a:p>
            <a:pPr lvl="0"/>
            <a:r>
              <a:rPr lang="el-GR" sz="3200" dirty="0" smtClean="0">
                <a:latin typeface="Calibri" pitchFamily="34" charset="0"/>
                <a:ea typeface="Calibri" pitchFamily="34" charset="0"/>
                <a:cs typeface="Times New Roman" pitchFamily="18" charset="0"/>
              </a:rPr>
              <a:t>Στόχοι και δομή αυτής της παρουσίασης</a:t>
            </a:r>
            <a:r>
              <a:rPr lang="el-GR" sz="3200" dirty="0" smtClean="0">
                <a:latin typeface="Arial" pitchFamily="34" charset="0"/>
                <a:cs typeface="Arial" pitchFamily="34" charset="0"/>
              </a:rPr>
              <a:t/>
            </a:r>
            <a:br>
              <a:rPr lang="el-GR" sz="3200" dirty="0" smtClean="0">
                <a:latin typeface="Arial" pitchFamily="34" charset="0"/>
                <a:cs typeface="Arial" pitchFamily="34" charset="0"/>
              </a:rPr>
            </a:br>
            <a:endParaRPr lang="el-GR" sz="3200" dirty="0">
              <a:latin typeface="Times New Roman" pitchFamily="18" charset="0"/>
              <a:cs typeface="Times New Roman" pitchFamily="18" charset="0"/>
            </a:endParaRPr>
          </a:p>
        </p:txBody>
      </p:sp>
      <p:sp>
        <p:nvSpPr>
          <p:cNvPr id="4" name="Text Placeholder 3"/>
          <p:cNvSpPr txBox="1">
            <a:spLocks/>
          </p:cNvSpPr>
          <p:nvPr/>
        </p:nvSpPr>
        <p:spPr>
          <a:xfrm>
            <a:off x="0" y="1928802"/>
            <a:ext cx="5572132" cy="4929198"/>
          </a:xfrm>
          <a:prstGeom prst="rect">
            <a:avLst/>
          </a:prstGeom>
        </p:spPr>
        <p:txBody>
          <a:bodyPr>
            <a:normAutofit fontScale="92500" lnSpcReduction="10000"/>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indent="-342900" algn="just">
              <a:spcBef>
                <a:spcPct val="20000"/>
              </a:spcBef>
              <a:buFont typeface="Arial" pitchFamily="34" charset="0"/>
              <a:buChar char="•"/>
              <a:defRPr/>
            </a:pPr>
            <a:r>
              <a:rPr lang="el-GR" sz="2400" dirty="0" smtClean="0">
                <a:latin typeface="Calibri" pitchFamily="34" charset="0"/>
                <a:ea typeface="Calibri" pitchFamily="34" charset="0"/>
                <a:cs typeface="Times New Roman" pitchFamily="18" charset="0"/>
              </a:rPr>
              <a:t>Με βάση το επίκεντρο του Συνεδρίου και τις αρχές της Ομάδας Εργασίας «Η Παθολογική Ανατομική και το Κοινό», αρχικά θα εξετάσουμε πώς η </a:t>
            </a:r>
            <a:r>
              <a:rPr lang="el-GR" sz="2400" b="1" dirty="0" smtClean="0">
                <a:latin typeface="Calibri" pitchFamily="34" charset="0"/>
                <a:ea typeface="Calibri" pitchFamily="34" charset="0"/>
                <a:cs typeface="Times New Roman" pitchFamily="18" charset="0"/>
              </a:rPr>
              <a:t>σχέση του παθολογοανατόμου με τον ασθενή</a:t>
            </a:r>
            <a:r>
              <a:rPr lang="el-GR" sz="2400" dirty="0" smtClean="0">
                <a:latin typeface="Calibri" pitchFamily="34" charset="0"/>
                <a:ea typeface="Calibri" pitchFamily="34" charset="0"/>
                <a:cs typeface="Times New Roman" pitchFamily="18" charset="0"/>
              </a:rPr>
              <a:t> μπορεί να συνεπάγεται </a:t>
            </a:r>
            <a:r>
              <a:rPr lang="el-GR" sz="2400" b="1" dirty="0" smtClean="0">
                <a:latin typeface="Calibri" pitchFamily="34" charset="0"/>
                <a:ea typeface="Calibri" pitchFamily="34" charset="0"/>
                <a:cs typeface="Times New Roman" pitchFamily="18" charset="0"/>
              </a:rPr>
              <a:t>αμοιβαίο όφελος</a:t>
            </a:r>
            <a:r>
              <a:rPr lang="el-GR" sz="2400" dirty="0" smtClean="0">
                <a:latin typeface="Calibri" pitchFamily="34" charset="0"/>
                <a:ea typeface="Calibri" pitchFamily="34" charset="0"/>
                <a:cs typeface="Times New Roman" pitchFamily="18" charset="0"/>
              </a:rPr>
              <a:t>.</a:t>
            </a:r>
            <a:endParaRPr lang="el-GR" sz="2400" dirty="0" smtClean="0">
              <a:latin typeface="Arial" pitchFamily="34" charset="0"/>
              <a:cs typeface="Arial" pitchFamily="34" charset="0"/>
            </a:endParaRPr>
          </a:p>
          <a:p>
            <a:pPr marL="342900" indent="-342900" algn="just">
              <a:spcBef>
                <a:spcPct val="20000"/>
              </a:spcBef>
              <a:buFont typeface="Arial" pitchFamily="34" charset="0"/>
              <a:buChar char="•"/>
              <a:defRPr/>
            </a:pPr>
            <a:r>
              <a:rPr lang="el-GR" sz="2400" dirty="0" smtClean="0"/>
              <a:t>Στη συνέχεια, αφού </a:t>
            </a:r>
            <a:r>
              <a:rPr lang="el-GR" sz="2400" b="1" dirty="0" smtClean="0"/>
              <a:t> ο παθολογοανατόμος</a:t>
            </a:r>
            <a:r>
              <a:rPr lang="el-GR" sz="2400" dirty="0" smtClean="0"/>
              <a:t>  με την επιστημονική του υπόσταση, </a:t>
            </a:r>
            <a:r>
              <a:rPr lang="el-GR" sz="2400" b="1" dirty="0" smtClean="0"/>
              <a:t> λάβει ο ίδιος τη θέση του ασθενούς</a:t>
            </a:r>
            <a:r>
              <a:rPr lang="el-GR" sz="2400" dirty="0" smtClean="0"/>
              <a:t>, θα προσπαθήσουμε να </a:t>
            </a:r>
            <a:r>
              <a:rPr lang="el-GR" sz="2400" b="1" dirty="0" smtClean="0"/>
              <a:t>φιλοσοφήσουμε σχετικά με την ομοιότητα και την ποικιλία, ως στοιχεία της ανθρώπινης φύσης, </a:t>
            </a:r>
            <a:r>
              <a:rPr lang="el-GR" sz="2400" dirty="0" smtClean="0"/>
              <a:t> και να εξαγάγουμε κάποια </a:t>
            </a:r>
            <a:r>
              <a:rPr lang="el-GR" sz="2400" b="1" dirty="0" smtClean="0"/>
              <a:t>εξισορροπιστικά</a:t>
            </a:r>
            <a:r>
              <a:rPr lang="el-GR" sz="2400" dirty="0" smtClean="0"/>
              <a:t> </a:t>
            </a:r>
            <a:r>
              <a:rPr lang="el-GR" sz="2400" b="1" dirty="0" smtClean="0"/>
              <a:t>μηνύματα για την καθημερινή μας ζωή</a:t>
            </a:r>
            <a:r>
              <a:rPr lang="el-GR" sz="2400" dirty="0" smtClean="0"/>
              <a:t>.</a:t>
            </a:r>
          </a:p>
        </p:txBody>
      </p:sp>
      <p:pic>
        <p:nvPicPr>
          <p:cNvPr id="16385" name="Picture 1" descr="C:\Users\αγαπουλακι\Desktop\F1.large.jpg"/>
          <p:cNvPicPr>
            <a:picLocks noChangeAspect="1" noChangeArrowheads="1"/>
          </p:cNvPicPr>
          <p:nvPr/>
        </p:nvPicPr>
        <p:blipFill>
          <a:blip r:embed="rId2" cstate="print"/>
          <a:srcRect/>
          <a:stretch>
            <a:fillRect/>
          </a:stretch>
        </p:blipFill>
        <p:spPr bwMode="auto">
          <a:xfrm>
            <a:off x="5724128" y="404664"/>
            <a:ext cx="3032133" cy="2292899"/>
          </a:xfrm>
          <a:prstGeom prst="rect">
            <a:avLst/>
          </a:prstGeom>
          <a:noFill/>
        </p:spPr>
      </p:pic>
      <p:pic>
        <p:nvPicPr>
          <p:cNvPr id="16386" name="Picture 2" descr="C:\Users\αγαπουλακι\Desktop\411eba6782162c5c6c0c4923ffec44c5--australian-art-military-art.jpg"/>
          <p:cNvPicPr>
            <a:picLocks noChangeAspect="1" noChangeArrowheads="1"/>
          </p:cNvPicPr>
          <p:nvPr/>
        </p:nvPicPr>
        <p:blipFill>
          <a:blip r:embed="rId3" cstate="print"/>
          <a:srcRect/>
          <a:stretch>
            <a:fillRect/>
          </a:stretch>
        </p:blipFill>
        <p:spPr bwMode="auto">
          <a:xfrm>
            <a:off x="5715008" y="3120364"/>
            <a:ext cx="3143272" cy="3737636"/>
          </a:xfrm>
          <a:prstGeom prst="rect">
            <a:avLst/>
          </a:prstGeom>
          <a:noFill/>
        </p:spPr>
      </p:pic>
      <p:pic>
        <p:nvPicPr>
          <p:cNvPr id="16387" name="Picture 3" descr="C:\Users\αγαπουλακι\Desktop\2.jpg!Large.jpg"/>
          <p:cNvPicPr>
            <a:picLocks noChangeAspect="1" noChangeArrowheads="1"/>
          </p:cNvPicPr>
          <p:nvPr/>
        </p:nvPicPr>
        <p:blipFill>
          <a:blip r:embed="rId4" cstate="print"/>
          <a:srcRect/>
          <a:stretch>
            <a:fillRect/>
          </a:stretch>
        </p:blipFill>
        <p:spPr bwMode="auto">
          <a:xfrm>
            <a:off x="5868144" y="3284984"/>
            <a:ext cx="2861566" cy="3286148"/>
          </a:xfrm>
          <a:prstGeom prst="rect">
            <a:avLst/>
          </a:prstGeom>
          <a:noFill/>
        </p:spPr>
      </p:pic>
      <p:sp>
        <p:nvSpPr>
          <p:cNvPr id="11" name="10 - Ορθογώνιο"/>
          <p:cNvSpPr/>
          <p:nvPr/>
        </p:nvSpPr>
        <p:spPr>
          <a:xfrm>
            <a:off x="0" y="404665"/>
            <a:ext cx="5715008" cy="3170099"/>
          </a:xfrm>
          <a:prstGeom prst="rect">
            <a:avLst/>
          </a:prstGeom>
        </p:spPr>
        <p:txBody>
          <a:bodyPr wrap="square">
            <a:spAutoFit/>
          </a:bodyPr>
          <a:lstStyle/>
          <a:p>
            <a:pPr algn="ctr"/>
            <a:r>
              <a:rPr lang="el-GR" sz="2000" dirty="0" smtClean="0"/>
              <a:t>Σύμφωνα με τους  συντελεστές του Πανευρωπαϊκού Συνεδρίου Παθολογικής Ανατομικής 2017, </a:t>
            </a:r>
          </a:p>
          <a:p>
            <a:pPr algn="ctr"/>
            <a:r>
              <a:rPr lang="el-GR" sz="2000" dirty="0" smtClean="0"/>
              <a:t>το </a:t>
            </a:r>
            <a:r>
              <a:rPr lang="el-GR" sz="2000" b="1" dirty="0" smtClean="0"/>
              <a:t>επίκεντρο </a:t>
            </a:r>
            <a:r>
              <a:rPr lang="el-GR" sz="2000" dirty="0" smtClean="0"/>
              <a:t>του Συνεδρίου </a:t>
            </a:r>
          </a:p>
          <a:p>
            <a:pPr algn="ctr"/>
            <a:r>
              <a:rPr lang="el-GR" sz="2000" dirty="0" smtClean="0"/>
              <a:t>«</a:t>
            </a:r>
            <a:r>
              <a:rPr lang="el-GR" sz="2000" b="1" dirty="0" smtClean="0"/>
              <a:t>Παθολογική Ανατομική για τη Φροντίδα του Ασθενούς»</a:t>
            </a:r>
            <a:r>
              <a:rPr lang="el-GR" sz="2000" dirty="0" smtClean="0"/>
              <a:t>   φιλοδοξεί να τονίσει την πρόσθετη αξία της  </a:t>
            </a:r>
            <a:r>
              <a:rPr lang="el-GR" sz="2000" spc="300" dirty="0" smtClean="0">
                <a:effectLst>
                  <a:outerShdw blurRad="38100" dist="38100" dir="2700000" algn="tl">
                    <a:srgbClr val="000000">
                      <a:alpha val="43137"/>
                    </a:srgbClr>
                  </a:outerShdw>
                </a:effectLst>
              </a:rPr>
              <a:t>ιατρικής ειδικότητας</a:t>
            </a:r>
          </a:p>
          <a:p>
            <a:pPr algn="ctr"/>
            <a:r>
              <a:rPr lang="el-GR" sz="2000" dirty="0" smtClean="0"/>
              <a:t> της </a:t>
            </a:r>
            <a:r>
              <a:rPr lang="el-GR" sz="2000" b="1" dirty="0" smtClean="0"/>
              <a:t>Παθολογικής Ανατομικής</a:t>
            </a:r>
          </a:p>
          <a:p>
            <a:pPr algn="ctr"/>
            <a:r>
              <a:rPr lang="el-GR" sz="2000" dirty="0" smtClean="0"/>
              <a:t> στην π α ρ ο χ ή  ιατρικών υπηρεσιών</a:t>
            </a:r>
          </a:p>
          <a:p>
            <a:pPr algn="ctr"/>
            <a:r>
              <a:rPr lang="el-GR" sz="2000" dirty="0" smtClean="0"/>
              <a:t> και στη βελτίωση της υγείας </a:t>
            </a:r>
          </a:p>
          <a:p>
            <a:pPr algn="ctr"/>
            <a:r>
              <a:rPr lang="el-GR" sz="2000" dirty="0" smtClean="0"/>
              <a:t>των ασθενών και του γενικού πληθυσμού.</a:t>
            </a:r>
            <a:endParaRPr lang="el-GR" sz="2000" dirty="0"/>
          </a:p>
        </p:txBody>
      </p:sp>
      <p:sp>
        <p:nvSpPr>
          <p:cNvPr id="25603" name="Rectangle 3"/>
          <p:cNvSpPr>
            <a:spLocks noChangeArrowheads="1"/>
          </p:cNvSpPr>
          <p:nvPr/>
        </p:nvSpPr>
        <p:spPr bwMode="auto">
          <a:xfrm>
            <a:off x="9756576" y="107504"/>
            <a:ext cx="1800200" cy="2308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9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endParaRPr kumimoji="0" lang="el-G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5604" name="Rectangle 4"/>
          <p:cNvSpPr>
            <a:spLocks noChangeArrowheads="1"/>
          </p:cNvSpPr>
          <p:nvPr/>
        </p:nvSpPr>
        <p:spPr bwMode="auto">
          <a:xfrm>
            <a:off x="6300192" y="6516169"/>
            <a:ext cx="2520280" cy="2308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E</a:t>
            </a:r>
            <a:r>
              <a:rPr kumimoji="0" lang="el-GR" sz="9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9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Hopper</a:t>
            </a:r>
            <a:r>
              <a:rPr kumimoji="0" lang="el-GR" sz="9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l-GR" sz="900" b="0" i="0" u="none" strike="noStrike" cap="none" normalizeH="0" baseline="0" dirty="0" smtClean="0">
                <a:ln>
                  <a:noFill/>
                </a:ln>
                <a:effectLst/>
                <a:latin typeface="Calibri" pitchFamily="34" charset="0"/>
                <a:ea typeface="Calibri" pitchFamily="34" charset="0"/>
                <a:cs typeface="Times New Roman" pitchFamily="18" charset="0"/>
              </a:rPr>
              <a:t>Εκδρομή</a:t>
            </a:r>
            <a:r>
              <a:rPr kumimoji="0" lang="el-GR" sz="9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στη Φιλοσοφία, 1959</a:t>
            </a:r>
            <a:endParaRPr kumimoji="0" lang="el-G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Rectangle 3"/>
          <p:cNvSpPr>
            <a:spLocks noChangeArrowheads="1"/>
          </p:cNvSpPr>
          <p:nvPr/>
        </p:nvSpPr>
        <p:spPr bwMode="auto">
          <a:xfrm rot="10800000" flipV="1">
            <a:off x="6228184" y="2677383"/>
            <a:ext cx="252028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R Pope</a:t>
            </a:r>
            <a:r>
              <a:rPr kumimoji="0" lang="el-GR" sz="1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 Σπουργίτης, 1989</a:t>
            </a:r>
            <a:endParaRPr kumimoji="0" lang="el-GR" sz="1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0.00555 -0.01065 L 0.00226 -0.39561 " pathEditMode="relative" rAng="0" ptsTypes="AA">
                                      <p:cBhvr>
                                        <p:cTn id="21" dur="2000" fill="hold"/>
                                        <p:tgtEl>
                                          <p:spTgt spid="16386"/>
                                        </p:tgtEl>
                                        <p:attrNameLst>
                                          <p:attrName>ppt_x</p:attrName>
                                          <p:attrName>ppt_y</p:attrName>
                                        </p:attrNameLst>
                                      </p:cBhvr>
                                      <p:rCtr x="400" y="-19300"/>
                                    </p:animMotion>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dissolve">
                                      <p:cBhvr>
                                        <p:cTn id="26" dur="500"/>
                                        <p:tgtEl>
                                          <p:spTgt spid="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6387"/>
                                        </p:tgtEl>
                                        <p:attrNameLst>
                                          <p:attrName>style.visibility</p:attrName>
                                        </p:attrNameLst>
                                      </p:cBhvr>
                                      <p:to>
                                        <p:strVal val="visible"/>
                                      </p:to>
                                    </p:set>
                                    <p:animEffect transition="in" filter="dissolve">
                                      <p:cBhvr>
                                        <p:cTn id="31" dur="500"/>
                                        <p:tgtEl>
                                          <p:spTgt spid="16387"/>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5604"/>
                                        </p:tgtEl>
                                        <p:attrNameLst>
                                          <p:attrName>style.visibility</p:attrName>
                                        </p:attrNameLst>
                                      </p:cBhvr>
                                      <p:to>
                                        <p:strVal val="visible"/>
                                      </p:to>
                                    </p:set>
                                    <p:animEffect transition="in" filter="dissolve">
                                      <p:cBhvr>
                                        <p:cTn id="34" dur="500"/>
                                        <p:tgtEl>
                                          <p:spTgt spid="2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604" grpId="0"/>
      <p:bldP spid="1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567498"/>
            <a:ext cx="4714876" cy="3290501"/>
          </a:xfrm>
        </p:spPr>
        <p:txBody>
          <a:bodyPr>
            <a:noAutofit/>
          </a:bodyPr>
          <a:lstStyle/>
          <a:p>
            <a:pPr lvl="0" algn="ctr"/>
            <a:r>
              <a:rPr lang="el-GR" sz="2000" dirty="0" smtClean="0"/>
              <a:t>Ο καλλιτέχνης αναδύεται και καταξιώνεται πάνω από όλα </a:t>
            </a:r>
          </a:p>
          <a:p>
            <a:pPr marL="0" lvl="0" indent="0" algn="ctr">
              <a:buNone/>
            </a:pPr>
            <a:r>
              <a:rPr lang="el-GR" sz="2000" dirty="0"/>
              <a:t> </a:t>
            </a:r>
            <a:r>
              <a:rPr lang="el-GR" sz="2000" dirty="0" smtClean="0"/>
              <a:t>      από τη δική του  </a:t>
            </a:r>
            <a:r>
              <a:rPr lang="el-GR" sz="2000" b="1" dirty="0" smtClean="0"/>
              <a:t>έ μ π ν ε υ σ η</a:t>
            </a:r>
            <a:r>
              <a:rPr lang="el-GR" sz="2000" dirty="0" smtClean="0"/>
              <a:t>.</a:t>
            </a:r>
          </a:p>
          <a:p>
            <a:pPr algn="just"/>
            <a:r>
              <a:rPr lang="el-GR" sz="1800" dirty="0" smtClean="0"/>
              <a:t>Η</a:t>
            </a:r>
            <a:r>
              <a:rPr lang="el-GR" sz="1800" b="1" dirty="0" smtClean="0"/>
              <a:t>  </a:t>
            </a:r>
            <a:r>
              <a:rPr lang="el-GR" sz="1800" b="1" spc="600" dirty="0" smtClean="0"/>
              <a:t>έμπνευση</a:t>
            </a:r>
            <a:r>
              <a:rPr lang="el-GR" sz="1800" dirty="0" smtClean="0"/>
              <a:t>  συνίσταται  στην ανάπτυξη και εξάσκηση της </a:t>
            </a:r>
            <a:r>
              <a:rPr lang="el-GR" sz="1800" b="1" dirty="0" smtClean="0"/>
              <a:t>φαντασίας</a:t>
            </a:r>
            <a:r>
              <a:rPr lang="el-GR" sz="1800" dirty="0" smtClean="0"/>
              <a:t>,  στη σύλληψη </a:t>
            </a:r>
            <a:r>
              <a:rPr lang="el-GR" sz="1800" dirty="0" smtClean="0">
                <a:effectLst>
                  <a:outerShdw blurRad="38100" dist="38100" dir="2700000" algn="tl">
                    <a:srgbClr val="000000">
                      <a:alpha val="43137"/>
                    </a:srgbClr>
                  </a:outerShdw>
                </a:effectLst>
              </a:rPr>
              <a:t>εικόνων</a:t>
            </a:r>
            <a:r>
              <a:rPr lang="el-GR" sz="1800" dirty="0" smtClean="0"/>
              <a:t> και </a:t>
            </a:r>
            <a:r>
              <a:rPr lang="el-GR" sz="1800" dirty="0" smtClean="0">
                <a:effectLst>
                  <a:outerShdw blurRad="38100" dist="38100" dir="2700000" algn="tl">
                    <a:srgbClr val="000000">
                      <a:alpha val="43137"/>
                    </a:srgbClr>
                  </a:outerShdw>
                </a:effectLst>
              </a:rPr>
              <a:t>καταστάσεων</a:t>
            </a:r>
            <a:r>
              <a:rPr lang="el-GR" sz="1800" dirty="0" smtClean="0"/>
              <a:t> από τον </a:t>
            </a:r>
            <a:r>
              <a:rPr lang="el-GR" sz="1800" dirty="0" smtClean="0">
                <a:effectLst>
                  <a:outerShdw blurRad="38100" dist="38100" dir="2700000" algn="tl">
                    <a:srgbClr val="000000">
                      <a:alpha val="43137"/>
                    </a:srgbClr>
                  </a:outerShdw>
                </a:effectLst>
              </a:rPr>
              <a:t>εξωτερικό κόσμο</a:t>
            </a:r>
            <a:r>
              <a:rPr lang="el-GR" sz="1800" dirty="0" smtClean="0"/>
              <a:t>, με </a:t>
            </a:r>
            <a:r>
              <a:rPr lang="el-GR" sz="1800" dirty="0" smtClean="0">
                <a:effectLst>
                  <a:outerShdw blurRad="38100" dist="38100" dir="2700000" algn="tl">
                    <a:srgbClr val="000000">
                      <a:alpha val="43137"/>
                    </a:srgbClr>
                  </a:outerShdw>
                </a:effectLst>
              </a:rPr>
              <a:t>αυθορμητισμό </a:t>
            </a:r>
            <a:r>
              <a:rPr lang="el-GR" sz="1800" dirty="0" smtClean="0"/>
              <a:t>και </a:t>
            </a:r>
            <a:r>
              <a:rPr lang="el-GR" sz="1800" dirty="0" smtClean="0">
                <a:effectLst>
                  <a:outerShdw blurRad="38100" dist="38100" dir="2700000" algn="tl">
                    <a:srgbClr val="000000">
                      <a:alpha val="43137"/>
                    </a:srgbClr>
                  </a:outerShdw>
                </a:effectLst>
              </a:rPr>
              <a:t>ευαισθησία,</a:t>
            </a:r>
            <a:r>
              <a:rPr lang="el-GR" sz="1800" dirty="0" smtClean="0"/>
              <a:t> και στη με </a:t>
            </a:r>
            <a:r>
              <a:rPr lang="el-GR" sz="1800" i="1" dirty="0" smtClean="0"/>
              <a:t>αισθητικά μέσα </a:t>
            </a:r>
            <a:r>
              <a:rPr lang="el-GR" sz="1800" b="1" spc="300" dirty="0" smtClean="0"/>
              <a:t>εξωτερίκευση </a:t>
            </a:r>
            <a:r>
              <a:rPr lang="el-GR" sz="1800" spc="300" dirty="0" smtClean="0"/>
              <a:t>του </a:t>
            </a:r>
            <a:r>
              <a:rPr lang="el-GR" sz="1800" u="sng" spc="300" dirty="0" smtClean="0">
                <a:effectLst>
                  <a:outerShdw blurRad="38100" dist="38100" dir="2700000" algn="tl">
                    <a:srgbClr val="000000">
                      <a:alpha val="43137"/>
                    </a:srgbClr>
                  </a:outerShdw>
                </a:effectLst>
              </a:rPr>
              <a:t>δονούμενου συναισθήματος</a:t>
            </a:r>
            <a:r>
              <a:rPr lang="el-GR" sz="1800" dirty="0" smtClean="0"/>
              <a:t>, με τη </a:t>
            </a:r>
            <a:r>
              <a:rPr lang="el-GR" sz="1800" b="1" spc="300" dirty="0" smtClean="0">
                <a:effectLst>
                  <a:outerShdw blurRad="38100" dist="38100" dir="2700000" algn="tl">
                    <a:srgbClr val="000000">
                      <a:alpha val="43137"/>
                    </a:srgbClr>
                  </a:outerShdw>
                </a:effectLst>
              </a:rPr>
              <a:t>μεταφορά του στους άλλους.</a:t>
            </a:r>
          </a:p>
        </p:txBody>
      </p:sp>
      <p:pic>
        <p:nvPicPr>
          <p:cNvPr id="147458" name="Picture 2" descr="C:\Users\αγαπουλακι\Desktop\monet-painting-in-his-garden-at-argenteuil-1873.jpg!Large.jpg"/>
          <p:cNvPicPr>
            <a:picLocks noChangeAspect="1" noChangeArrowheads="1"/>
          </p:cNvPicPr>
          <p:nvPr/>
        </p:nvPicPr>
        <p:blipFill>
          <a:blip r:embed="rId2" cstate="print"/>
          <a:srcRect/>
          <a:stretch>
            <a:fillRect/>
          </a:stretch>
        </p:blipFill>
        <p:spPr bwMode="auto">
          <a:xfrm>
            <a:off x="357158" y="214290"/>
            <a:ext cx="4000528" cy="3249744"/>
          </a:xfrm>
          <a:prstGeom prst="rect">
            <a:avLst/>
          </a:prstGeom>
          <a:noFill/>
        </p:spPr>
      </p:pic>
      <p:pic>
        <p:nvPicPr>
          <p:cNvPr id="147459" name="Picture 3" descr="C:\Users\αγαπουλακι\Desktop\artist-and-his-model.jpg!Large.jpg"/>
          <p:cNvPicPr>
            <a:picLocks noChangeAspect="1" noChangeArrowheads="1"/>
          </p:cNvPicPr>
          <p:nvPr/>
        </p:nvPicPr>
        <p:blipFill>
          <a:blip r:embed="rId3" cstate="print"/>
          <a:srcRect/>
          <a:stretch>
            <a:fillRect/>
          </a:stretch>
        </p:blipFill>
        <p:spPr bwMode="auto">
          <a:xfrm>
            <a:off x="4786314" y="1357298"/>
            <a:ext cx="3990973" cy="5324260"/>
          </a:xfrm>
          <a:prstGeom prst="rect">
            <a:avLst/>
          </a:prstGeom>
          <a:noFill/>
        </p:spPr>
      </p:pic>
      <p:sp>
        <p:nvSpPr>
          <p:cNvPr id="7" name="Rectangle 6"/>
          <p:cNvSpPr/>
          <p:nvPr/>
        </p:nvSpPr>
        <p:spPr>
          <a:xfrm>
            <a:off x="4786314" y="6572272"/>
            <a:ext cx="5072097" cy="369332"/>
          </a:xfrm>
          <a:prstGeom prst="rect">
            <a:avLst/>
          </a:prstGeom>
        </p:spPr>
        <p:txBody>
          <a:bodyPr wrap="square">
            <a:spAutoFit/>
          </a:bodyPr>
          <a:lstStyle/>
          <a:p>
            <a:r>
              <a:rPr lang="en-GB" dirty="0" smtClean="0"/>
              <a:t> </a:t>
            </a:r>
            <a:r>
              <a:rPr lang="el-GR" dirty="0" smtClean="0"/>
              <a:t> </a:t>
            </a:r>
            <a:r>
              <a:rPr lang="en-GB" sz="1400" dirty="0" smtClean="0"/>
              <a:t>M. CHAGALL   </a:t>
            </a:r>
            <a:r>
              <a:rPr lang="el-GR" sz="1400" dirty="0" smtClean="0"/>
              <a:t>Καλλιτέχνης και το μοντέλο του,</a:t>
            </a:r>
            <a:r>
              <a:rPr lang="en-GB" sz="1400" dirty="0" smtClean="0"/>
              <a:t> 1973</a:t>
            </a:r>
            <a:endParaRPr lang="el-GR" sz="1400" dirty="0"/>
          </a:p>
        </p:txBody>
      </p:sp>
      <p:sp>
        <p:nvSpPr>
          <p:cNvPr id="8" name="Rectangle 7"/>
          <p:cNvSpPr/>
          <p:nvPr/>
        </p:nvSpPr>
        <p:spPr>
          <a:xfrm>
            <a:off x="0" y="3429000"/>
            <a:ext cx="4929190" cy="276999"/>
          </a:xfrm>
          <a:prstGeom prst="rect">
            <a:avLst/>
          </a:prstGeom>
        </p:spPr>
        <p:txBody>
          <a:bodyPr wrap="square">
            <a:spAutoFit/>
          </a:bodyPr>
          <a:lstStyle/>
          <a:p>
            <a:r>
              <a:rPr lang="en-GB" sz="1200" dirty="0" smtClean="0"/>
              <a:t>   </a:t>
            </a:r>
            <a:r>
              <a:rPr lang="el-GR" sz="1200" dirty="0" smtClean="0"/>
              <a:t> </a:t>
            </a:r>
            <a:r>
              <a:rPr lang="en-GB" sz="1200" dirty="0" smtClean="0"/>
              <a:t>A. RENOIR  </a:t>
            </a:r>
            <a:r>
              <a:rPr lang="el-GR" sz="1200" dirty="0" smtClean="0"/>
              <a:t>Ο </a:t>
            </a:r>
            <a:r>
              <a:rPr lang="en-US" sz="1200" dirty="0" smtClean="0"/>
              <a:t>Monet </a:t>
            </a:r>
            <a:r>
              <a:rPr lang="el-GR" sz="1200" dirty="0" smtClean="0"/>
              <a:t>ζωγραφίζει στον κήπο του στο </a:t>
            </a:r>
            <a:r>
              <a:rPr lang="en-GB" sz="1200" dirty="0" smtClean="0"/>
              <a:t>Argenteuil</a:t>
            </a:r>
            <a:r>
              <a:rPr lang="el-GR" sz="1200" dirty="0" smtClean="0"/>
              <a:t>, </a:t>
            </a:r>
            <a:r>
              <a:rPr lang="en-GB" sz="1200" dirty="0" smtClean="0"/>
              <a:t>1873</a:t>
            </a:r>
            <a:endParaRPr lang="el-GR" sz="1200" dirty="0"/>
          </a:p>
        </p:txBody>
      </p:sp>
      <p:sp>
        <p:nvSpPr>
          <p:cNvPr id="9" name="Rectangle 8"/>
          <p:cNvSpPr/>
          <p:nvPr/>
        </p:nvSpPr>
        <p:spPr>
          <a:xfrm>
            <a:off x="4286248" y="214290"/>
            <a:ext cx="4857752" cy="1631216"/>
          </a:xfrm>
          <a:prstGeom prst="rect">
            <a:avLst/>
          </a:prstGeom>
        </p:spPr>
        <p:txBody>
          <a:bodyPr wrap="square">
            <a:spAutoFit/>
          </a:bodyPr>
          <a:lstStyle/>
          <a:p>
            <a:pPr algn="ctr"/>
            <a:r>
              <a:rPr lang="el-GR" sz="2400" dirty="0" smtClean="0"/>
              <a:t>Η   θεμελιώδης σημασία </a:t>
            </a:r>
            <a:br>
              <a:rPr lang="el-GR" sz="2400" dirty="0" smtClean="0"/>
            </a:br>
            <a:r>
              <a:rPr lang="el-GR" sz="2400" dirty="0" smtClean="0"/>
              <a:t>της  </a:t>
            </a:r>
            <a:r>
              <a:rPr lang="el-GR" sz="2400" b="1" dirty="0" smtClean="0"/>
              <a:t>έ μ π ν ε υ σ η ς</a:t>
            </a:r>
            <a:r>
              <a:rPr lang="el-GR" sz="2400" dirty="0" smtClean="0"/>
              <a:t/>
            </a:r>
            <a:br>
              <a:rPr lang="el-GR" sz="2400" dirty="0" smtClean="0"/>
            </a:br>
            <a:r>
              <a:rPr lang="el-GR" sz="2400" dirty="0" smtClean="0"/>
              <a:t>στη  δ η μ ι ο υ ρ γ ί α  τ η ς  Τ έ χ ν η ς</a:t>
            </a:r>
          </a:p>
          <a:p>
            <a:pPr algn="ctr"/>
            <a:endParaRPr lang="el-GR" sz="2800" spc="6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00042"/>
            <a:ext cx="9144000" cy="642942"/>
          </a:xfrm>
        </p:spPr>
        <p:txBody>
          <a:bodyPr>
            <a:noAutofit/>
          </a:bodyPr>
          <a:lstStyle/>
          <a:p>
            <a:r>
              <a:rPr lang="el-GR" sz="3200" dirty="0" smtClean="0"/>
              <a:t>Μια εξαιρετική άσκηση της </a:t>
            </a:r>
            <a:r>
              <a:rPr lang="el-GR" sz="3200" b="1" dirty="0" smtClean="0"/>
              <a:t>φαντασίας</a:t>
            </a:r>
            <a:r>
              <a:rPr lang="el-GR" sz="3200" dirty="0" smtClean="0"/>
              <a:t> πραγματοποιείται μέσω των </a:t>
            </a:r>
            <a:r>
              <a:rPr lang="el-GR" sz="3200" dirty="0" smtClean="0">
                <a:effectLst>
                  <a:outerShdw blurRad="38100" dist="38100" dir="2700000" algn="tl">
                    <a:srgbClr val="000000">
                      <a:alpha val="43137"/>
                    </a:srgbClr>
                  </a:outerShdw>
                </a:effectLst>
              </a:rPr>
              <a:t>μικροσκοπικών</a:t>
            </a:r>
            <a:r>
              <a:rPr lang="el-GR" sz="3200" dirty="0" smtClean="0"/>
              <a:t> δομών.</a:t>
            </a:r>
            <a:br>
              <a:rPr lang="el-GR" sz="3200" dirty="0" smtClean="0"/>
            </a:br>
            <a:endParaRPr lang="el-GR" sz="3200" dirty="0"/>
          </a:p>
        </p:txBody>
      </p:sp>
      <p:pic>
        <p:nvPicPr>
          <p:cNvPr id="65538" name="Picture 2" descr="http://66.media.tumblr.com/4e938b2bff3f19e5ce7981d12e5ea637/tumblr_n8oj4ie7uk1s24chqo2_r1_400.gif"/>
          <p:cNvPicPr>
            <a:picLocks noChangeAspect="1" noChangeArrowheads="1" noCrop="1"/>
          </p:cNvPicPr>
          <p:nvPr/>
        </p:nvPicPr>
        <p:blipFill>
          <a:blip r:embed="rId2" cstate="print"/>
          <a:srcRect/>
          <a:stretch>
            <a:fillRect/>
          </a:stretch>
        </p:blipFill>
        <p:spPr bwMode="auto">
          <a:xfrm>
            <a:off x="2928926" y="1571612"/>
            <a:ext cx="2571768" cy="2571768"/>
          </a:xfrm>
          <a:prstGeom prst="rect">
            <a:avLst/>
          </a:prstGeom>
          <a:noFill/>
        </p:spPr>
      </p:pic>
      <p:pic>
        <p:nvPicPr>
          <p:cNvPr id="65540" name="Picture 4" descr="http://67.media.tumblr.com/4051adc57a7e320041c11bf880b01516/tumblr_n8oj4ie7uk1s24chqo1_r1_500.jpg"/>
          <p:cNvPicPr>
            <a:picLocks noChangeAspect="1" noChangeArrowheads="1"/>
          </p:cNvPicPr>
          <p:nvPr/>
        </p:nvPicPr>
        <p:blipFill>
          <a:blip r:embed="rId3" cstate="print"/>
          <a:srcRect/>
          <a:stretch>
            <a:fillRect/>
          </a:stretch>
        </p:blipFill>
        <p:spPr bwMode="auto">
          <a:xfrm>
            <a:off x="214282" y="1571612"/>
            <a:ext cx="2571768" cy="2571768"/>
          </a:xfrm>
          <a:prstGeom prst="rect">
            <a:avLst/>
          </a:prstGeom>
          <a:noFill/>
        </p:spPr>
      </p:pic>
      <p:pic>
        <p:nvPicPr>
          <p:cNvPr id="5" name="Picture 2" descr="Megaloblastic Butterfly&#10;Hatched from a bone marrow smear taken from a patient with megaloblastic anemia&#10;i♡histo&#10;Source&#10;Histology by Haneen Al. Magrahbi"/>
          <p:cNvPicPr>
            <a:picLocks noChangeAspect="1" noChangeArrowheads="1" noCrop="1"/>
          </p:cNvPicPr>
          <p:nvPr/>
        </p:nvPicPr>
        <p:blipFill>
          <a:blip r:embed="rId4" cstate="print"/>
          <a:srcRect/>
          <a:stretch>
            <a:fillRect/>
          </a:stretch>
        </p:blipFill>
        <p:spPr bwMode="auto">
          <a:xfrm>
            <a:off x="2143108" y="1357298"/>
            <a:ext cx="4929222" cy="4889789"/>
          </a:xfrm>
          <a:prstGeom prst="rect">
            <a:avLst/>
          </a:prstGeom>
          <a:noFill/>
        </p:spPr>
      </p:pic>
      <p:sp>
        <p:nvSpPr>
          <p:cNvPr id="6" name="1 - Τίτλος"/>
          <p:cNvSpPr txBox="1">
            <a:spLocks/>
          </p:cNvSpPr>
          <p:nvPr/>
        </p:nvSpPr>
        <p:spPr>
          <a:xfrm>
            <a:off x="0" y="5786454"/>
            <a:ext cx="9144000" cy="1071546"/>
          </a:xfrm>
          <a:prstGeom prst="rect">
            <a:avLst/>
          </a:prstGeom>
        </p:spPr>
        <p:txBody>
          <a:bodyPr vert="horz" lIns="91440" tIns="45720" rIns="91440" bIns="45720" rtlCol="0" anchor="ctr">
            <a:noAutofit/>
          </a:bodyPr>
          <a:lstStyle/>
          <a:p>
            <a:pPr lvl="0" algn="ctr" fontAlgn="base">
              <a:spcBef>
                <a:spcPct val="0"/>
              </a:spcBef>
              <a:defRPr/>
            </a:pPr>
            <a:r>
              <a:rPr lang="el-GR" sz="2400" b="1" dirty="0" smtClean="0"/>
              <a:t>Μεγαλοβλαστική  Πεταλούδα</a:t>
            </a:r>
            <a:r>
              <a:rPr lang="el-GR" sz="2400" dirty="0" smtClean="0"/>
              <a:t/>
            </a:r>
            <a:br>
              <a:rPr lang="el-GR" sz="2400" dirty="0" smtClean="0"/>
            </a:br>
            <a:r>
              <a:rPr lang="el-GR" sz="2000" dirty="0" smtClean="0"/>
              <a:t>«εκκολαφθείσα»  από ένα επίχρισμα μυελού των οστών</a:t>
            </a:r>
          </a:p>
          <a:p>
            <a:pPr lvl="0" algn="ctr" fontAlgn="base">
              <a:spcBef>
                <a:spcPct val="0"/>
              </a:spcBef>
              <a:defRPr/>
            </a:pPr>
            <a:r>
              <a:rPr lang="el-GR" sz="2000" dirty="0" smtClean="0"/>
              <a:t> ληφθέν από ασθενή με μεγαλοβλαστική αναιμία.</a:t>
            </a:r>
            <a:endParaRPr kumimoji="0" lang="el-GR" sz="2000" b="0" i="0" u="none" strike="noStrike" kern="1200" cap="none" spc="0" normalizeH="0" baseline="0" noProof="0" dirty="0">
              <a:ln>
                <a:noFill/>
              </a:ln>
              <a:solidFill>
                <a:schemeClr val="tx1"/>
              </a:solidFill>
              <a:effectLst/>
              <a:uLnTx/>
              <a:uFillTx/>
              <a:latin typeface="+mj-lt"/>
              <a:ea typeface="+mj-ea"/>
              <a:cs typeface="+mj-cs"/>
            </a:endParaRPr>
          </a:p>
        </p:txBody>
      </p:sp>
      <p:pic>
        <p:nvPicPr>
          <p:cNvPr id="7" name="Picture 2"/>
          <p:cNvPicPr>
            <a:picLocks noChangeAspect="1" noChangeArrowheads="1"/>
          </p:cNvPicPr>
          <p:nvPr/>
        </p:nvPicPr>
        <p:blipFill>
          <a:blip r:embed="rId5" cstate="print"/>
          <a:srcRect/>
          <a:stretch>
            <a:fillRect/>
          </a:stretch>
        </p:blipFill>
        <p:spPr bwMode="auto">
          <a:xfrm>
            <a:off x="214282" y="1142984"/>
            <a:ext cx="5286412" cy="5321456"/>
          </a:xfrm>
          <a:prstGeom prst="rect">
            <a:avLst/>
          </a:prstGeom>
          <a:noFill/>
          <a:ln w="9525">
            <a:noFill/>
            <a:miter lim="800000"/>
            <a:headEnd/>
            <a:tailEnd/>
          </a:ln>
          <a:effectLst/>
        </p:spPr>
      </p:pic>
      <p:sp>
        <p:nvSpPr>
          <p:cNvPr id="8" name="Rectangle 7"/>
          <p:cNvSpPr/>
          <p:nvPr/>
        </p:nvSpPr>
        <p:spPr>
          <a:xfrm>
            <a:off x="5214942" y="2714620"/>
            <a:ext cx="4214842" cy="2400657"/>
          </a:xfrm>
          <a:prstGeom prst="rect">
            <a:avLst/>
          </a:prstGeom>
        </p:spPr>
        <p:txBody>
          <a:bodyPr wrap="square">
            <a:spAutoFit/>
          </a:bodyPr>
          <a:lstStyle/>
          <a:p>
            <a:pPr algn="ctr"/>
            <a:r>
              <a:rPr lang="el-GR" dirty="0" smtClean="0"/>
              <a:t>«Πετώντας </a:t>
            </a:r>
          </a:p>
          <a:p>
            <a:pPr algn="ctr"/>
            <a:r>
              <a:rPr lang="el-GR" dirty="0" smtClean="0"/>
              <a:t>μέσω  της  Παθολογικής  Ανατομικής»</a:t>
            </a:r>
            <a:br>
              <a:rPr lang="el-GR" dirty="0" smtClean="0"/>
            </a:br>
            <a:r>
              <a:rPr lang="el-GR" dirty="0" smtClean="0"/>
              <a:t>Δρ </a:t>
            </a:r>
            <a:r>
              <a:rPr lang="en-US" dirty="0" smtClean="0"/>
              <a:t>Aleksandra </a:t>
            </a:r>
            <a:r>
              <a:rPr lang="en-US" b="1" dirty="0" err="1" smtClean="0"/>
              <a:t>Lovrenski</a:t>
            </a:r>
            <a:r>
              <a:rPr lang="el-GR" dirty="0" smtClean="0"/>
              <a:t>, Παθολογοανατόμος.</a:t>
            </a:r>
            <a:br>
              <a:rPr lang="el-GR" dirty="0" smtClean="0"/>
            </a:br>
            <a:r>
              <a:rPr lang="el-GR" b="1" dirty="0" smtClean="0"/>
              <a:t>1</a:t>
            </a:r>
            <a:r>
              <a:rPr lang="el-GR" b="1" baseline="30000" dirty="0" smtClean="0"/>
              <a:t>η  </a:t>
            </a:r>
            <a:r>
              <a:rPr lang="el-GR" dirty="0" smtClean="0"/>
              <a:t>βαθμολογική  διάκριση,</a:t>
            </a:r>
            <a:br>
              <a:rPr lang="el-GR" dirty="0" smtClean="0"/>
            </a:br>
            <a:r>
              <a:rPr lang="el-GR" sz="1400" dirty="0" smtClean="0"/>
              <a:t>ΚΑΛΛΙΤΕΧΝΙΚΗ ΕΚΘΕΣΗ </a:t>
            </a:r>
            <a:r>
              <a:rPr lang="en-US" sz="1400" dirty="0" smtClean="0"/>
              <a:t>ARTPATHS </a:t>
            </a:r>
            <a:r>
              <a:rPr lang="el-GR" sz="1400" dirty="0" smtClean="0"/>
              <a:t/>
            </a:r>
            <a:br>
              <a:rPr lang="el-GR" sz="1400" dirty="0" smtClean="0"/>
            </a:br>
            <a:r>
              <a:rPr lang="el-GR" sz="1400" dirty="0" smtClean="0"/>
              <a:t>ΠΑΝΕΥΡΩΠΑΪΚΟ ΣΥΝΕΔΡΙΟ ΠΑΘΟΛΟΓΙΚΗΣ ΑΝΑΤΟΜΙΚΗΣ 2015, ΒΕΛΙΓΡΑΔΙ</a:t>
            </a:r>
            <a:r>
              <a:rPr lang="el-GR" dirty="0" smtClean="0"/>
              <a:t/>
            </a:r>
            <a:br>
              <a:rPr lang="el-GR" dirty="0" smtClean="0"/>
            </a:b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5538"/>
                                        </p:tgtEl>
                                        <p:attrNameLst>
                                          <p:attrName>style.visibility</p:attrName>
                                        </p:attrNameLst>
                                      </p:cBhvr>
                                      <p:to>
                                        <p:strVal val="visible"/>
                                      </p:to>
                                    </p:set>
                                    <p:anim calcmode="lin" valueType="num">
                                      <p:cBhvr additive="base">
                                        <p:cTn id="7" dur="500" fill="hold"/>
                                        <p:tgtEl>
                                          <p:spTgt spid="65538"/>
                                        </p:tgtEl>
                                        <p:attrNameLst>
                                          <p:attrName>ppt_x</p:attrName>
                                        </p:attrNameLst>
                                      </p:cBhvr>
                                      <p:tavLst>
                                        <p:tav tm="0">
                                          <p:val>
                                            <p:strVal val="#ppt_x"/>
                                          </p:val>
                                        </p:tav>
                                        <p:tav tm="100000">
                                          <p:val>
                                            <p:strVal val="#ppt_x"/>
                                          </p:val>
                                        </p:tav>
                                      </p:tavLst>
                                    </p:anim>
                                    <p:anim calcmode="lin" valueType="num">
                                      <p:cBhvr additive="base">
                                        <p:cTn id="8" dur="500" fill="hold"/>
                                        <p:tgtEl>
                                          <p:spTgt spid="655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65540"/>
                                        </p:tgtEl>
                                      </p:cBhvr>
                                    </p:animEffect>
                                    <p:set>
                                      <p:cBhvr>
                                        <p:cTn id="13" dur="1" fill="hold">
                                          <p:stCondLst>
                                            <p:cond delay="499"/>
                                          </p:stCondLst>
                                        </p:cTn>
                                        <p:tgtEl>
                                          <p:spTgt spid="65540"/>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65538"/>
                                        </p:tgtEl>
                                      </p:cBhvr>
                                    </p:animEffect>
                                    <p:set>
                                      <p:cBhvr>
                                        <p:cTn id="16" dur="1" fill="hold">
                                          <p:stCondLst>
                                            <p:cond delay="499"/>
                                          </p:stCondLst>
                                        </p:cTn>
                                        <p:tgtEl>
                                          <p:spTgt spid="6553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rot="10800000" flipV="1">
            <a:off x="0" y="-285776"/>
            <a:ext cx="9144000" cy="3429024"/>
          </a:xfrm>
        </p:spPr>
        <p:txBody>
          <a:bodyPr>
            <a:normAutofit fontScale="90000"/>
          </a:bodyPr>
          <a:lstStyle/>
          <a:p>
            <a:r>
              <a:rPr lang="el-GR" b="1" dirty="0" smtClean="0"/>
              <a:t>Ασυγκράτητη φαντασία.</a:t>
            </a:r>
            <a:r>
              <a:rPr lang="el-GR" dirty="0" smtClean="0"/>
              <a:t/>
            </a:r>
            <a:br>
              <a:rPr lang="el-GR" dirty="0" smtClean="0"/>
            </a:br>
            <a:r>
              <a:rPr lang="el-GR" sz="4000" dirty="0" smtClean="0"/>
              <a:t>Όταν καπνίζετε, καπνίζουν κι οι νεφροί σας!</a:t>
            </a:r>
            <a:br>
              <a:rPr lang="el-GR" sz="4000" dirty="0" smtClean="0"/>
            </a:br>
            <a:r>
              <a:rPr lang="el-GR" sz="4000" dirty="0" smtClean="0"/>
              <a:t> </a:t>
            </a:r>
            <a:r>
              <a:rPr lang="el-GR" dirty="0" smtClean="0"/>
              <a:t/>
            </a:r>
            <a:br>
              <a:rPr lang="el-GR" dirty="0" smtClean="0"/>
            </a:br>
            <a:r>
              <a:rPr lang="en-US" sz="3600" dirty="0" smtClean="0"/>
              <a:t/>
            </a:r>
            <a:br>
              <a:rPr lang="en-US" sz="3600" dirty="0" smtClean="0"/>
            </a:br>
            <a:endParaRPr lang="el-GR" sz="3600" dirty="0"/>
          </a:p>
        </p:txBody>
      </p:sp>
      <p:pic>
        <p:nvPicPr>
          <p:cNvPr id="63490" name="Picture 2" descr="When you smoke.&#10;Your kidneys smoke too.&#10;UK: QUIT&#10;USA: 1-800-QUIT-NOW&#10;i♡histo"/>
          <p:cNvPicPr>
            <a:picLocks noChangeAspect="1" noChangeArrowheads="1" noCrop="1"/>
          </p:cNvPicPr>
          <p:nvPr/>
        </p:nvPicPr>
        <p:blipFill>
          <a:blip r:embed="rId2" cstate="print"/>
          <a:srcRect/>
          <a:stretch>
            <a:fillRect/>
          </a:stretch>
        </p:blipFill>
        <p:spPr bwMode="auto">
          <a:xfrm>
            <a:off x="3929057" y="1500174"/>
            <a:ext cx="4913311" cy="5000660"/>
          </a:xfrm>
          <a:prstGeom prst="rect">
            <a:avLst/>
          </a:prstGeom>
          <a:noFill/>
        </p:spPr>
      </p:pic>
      <p:pic>
        <p:nvPicPr>
          <p:cNvPr id="63492" name="Picture 4" descr="Where am I?&#10;Urea&#10;I found this guy and his glomeruIar brain in the renal cortex amongst the proximal and distal convoluted tubules. I wonder what he was thinking?&#10;i♡histo"/>
          <p:cNvPicPr>
            <a:picLocks noChangeAspect="1" noChangeArrowheads="1"/>
          </p:cNvPicPr>
          <p:nvPr/>
        </p:nvPicPr>
        <p:blipFill>
          <a:blip r:embed="rId3" cstate="print"/>
          <a:srcRect/>
          <a:stretch>
            <a:fillRect/>
          </a:stretch>
        </p:blipFill>
        <p:spPr bwMode="auto">
          <a:xfrm>
            <a:off x="357158" y="1500174"/>
            <a:ext cx="3429024" cy="5022984"/>
          </a:xfrm>
          <a:prstGeom prst="rect">
            <a:avLst/>
          </a:prstGeom>
          <a:noFill/>
        </p:spPr>
      </p:pic>
      <mc:AlternateContent xmlns:mc="http://schemas.openxmlformats.org/markup-compatibility/2006" xmlns:p14="http://schemas.microsoft.com/office/powerpoint/2010/main">
        <mc:Choice Requires="p14">
          <p:contentPart p14:bwMode="auto" r:id="rId4">
            <p14:nvContentPartPr>
              <p14:cNvPr id="75778" name="Ink 2"/>
              <p14:cNvContentPartPr>
                <a14:cpLocks xmlns:a14="http://schemas.microsoft.com/office/drawing/2010/main" noRot="1" noChangeAspect="1" noEditPoints="1" noChangeArrowheads="1" noChangeShapeType="1"/>
              </p14:cNvContentPartPr>
              <p14:nvPr/>
            </p14:nvContentPartPr>
            <p14:xfrm>
              <a:off x="1651000" y="2133600"/>
              <a:ext cx="469900" cy="1079500"/>
            </p14:xfrm>
          </p:contentPart>
        </mc:Choice>
        <mc:Fallback xmlns="">
          <p:pic>
            <p:nvPicPr>
              <p:cNvPr id="75778" name="Ink 2"/>
              <p:cNvPicPr>
                <a:picLocks noRot="1" noChangeAspect="1" noEditPoints="1" noChangeArrowheads="1" noChangeShapeType="1"/>
              </p:cNvPicPr>
              <p:nvPr/>
            </p:nvPicPr>
            <p:blipFill>
              <a:blip r:embed="rId5" cstate="print"/>
              <a:stretch>
                <a:fillRect/>
              </a:stretch>
            </p:blipFill>
            <p:spPr>
              <a:xfrm>
                <a:off x="1642426" y="2124564"/>
                <a:ext cx="487047" cy="1097573"/>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778"/>
                                        </p:tgtEl>
                                        <p:attrNameLst>
                                          <p:attrName>style.visibility</p:attrName>
                                        </p:attrNameLst>
                                      </p:cBhvr>
                                      <p:to>
                                        <p:strVal val="visible"/>
                                      </p:to>
                                    </p:set>
                                    <p:animEffect transition="in" filter="fade">
                                      <p:cBhvr>
                                        <p:cTn id="7" dur="500"/>
                                        <p:tgtEl>
                                          <p:spTgt spid="757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490"/>
                                        </p:tgtEl>
                                        <p:attrNameLst>
                                          <p:attrName>style.visibility</p:attrName>
                                        </p:attrNameLst>
                                      </p:cBhvr>
                                      <p:to>
                                        <p:strVal val="visible"/>
                                      </p:to>
                                    </p:set>
                                    <p:animEffect transition="in" filter="fade">
                                      <p:cBhvr>
                                        <p:cTn id="12" dur="500"/>
                                        <p:tgtEl>
                                          <p:spTgt spid="634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0042"/>
            <a:ext cx="3857620" cy="2571768"/>
          </a:xfrm>
        </p:spPr>
        <p:txBody>
          <a:bodyPr>
            <a:noAutofit/>
          </a:bodyPr>
          <a:lstStyle/>
          <a:p>
            <a:pPr algn="ctr"/>
            <a:r>
              <a:rPr lang="el-GR" sz="3200" dirty="0" smtClean="0"/>
              <a:t>Προσεγγίζοντας τις εικαστικές τέχνες μέσω της άσκησης της Παθολογικής Ανατομικής.</a:t>
            </a:r>
            <a:br>
              <a:rPr lang="el-GR" sz="3200" dirty="0" smtClean="0"/>
            </a:br>
            <a:endParaRPr lang="el-GR" sz="3200" dirty="0"/>
          </a:p>
        </p:txBody>
      </p:sp>
      <p:sp>
        <p:nvSpPr>
          <p:cNvPr id="4" name="Text Placeholder 3"/>
          <p:cNvSpPr>
            <a:spLocks noGrp="1"/>
          </p:cNvSpPr>
          <p:nvPr>
            <p:ph type="body" sz="half" idx="2"/>
          </p:nvPr>
        </p:nvSpPr>
        <p:spPr>
          <a:xfrm>
            <a:off x="0" y="2500306"/>
            <a:ext cx="3714744" cy="4357694"/>
          </a:xfrm>
        </p:spPr>
        <p:txBody>
          <a:bodyPr>
            <a:normAutofit fontScale="92500"/>
          </a:bodyPr>
          <a:lstStyle/>
          <a:p>
            <a:pPr algn="ctr"/>
            <a:r>
              <a:rPr lang="el-GR" sz="3200" dirty="0" smtClean="0"/>
              <a:t>Μέσω της </a:t>
            </a:r>
            <a:r>
              <a:rPr lang="el-GR" sz="3200" dirty="0" smtClean="0">
                <a:effectLst>
                  <a:outerShdw blurRad="38100" dist="38100" dir="2700000" algn="tl">
                    <a:srgbClr val="000000">
                      <a:alpha val="43137"/>
                    </a:srgbClr>
                  </a:outerShdw>
                </a:effectLst>
              </a:rPr>
              <a:t>μικροσκόπησης</a:t>
            </a:r>
            <a:r>
              <a:rPr lang="el-GR" sz="3200" dirty="0" smtClean="0"/>
              <a:t>, ο παθολογοανατόμος ασκείται καθημερινά στην αναγνώριση </a:t>
            </a:r>
            <a:r>
              <a:rPr lang="el-GR" sz="3200" b="1" dirty="0" smtClean="0"/>
              <a:t> σχημάτων,  χρωμάτων, τόνων </a:t>
            </a:r>
            <a:r>
              <a:rPr lang="el-GR" sz="3200" dirty="0" smtClean="0"/>
              <a:t>και</a:t>
            </a:r>
            <a:r>
              <a:rPr lang="el-GR" sz="3200" b="1" dirty="0" smtClean="0"/>
              <a:t>  προτύπων αρμονίας και δυσαρμονίας</a:t>
            </a:r>
            <a:r>
              <a:rPr lang="el-GR" sz="3200" dirty="0" smtClean="0"/>
              <a:t>. </a:t>
            </a:r>
          </a:p>
        </p:txBody>
      </p:sp>
      <p:pic>
        <p:nvPicPr>
          <p:cNvPr id="6" name="Picture 6" descr="Scream Pathology: "/>
          <p:cNvPicPr>
            <a:picLocks noChangeAspect="1" noChangeArrowheads="1"/>
          </p:cNvPicPr>
          <p:nvPr/>
        </p:nvPicPr>
        <p:blipFill>
          <a:blip r:embed="rId2" cstate="print"/>
          <a:srcRect/>
          <a:stretch>
            <a:fillRect/>
          </a:stretch>
        </p:blipFill>
        <p:spPr bwMode="auto">
          <a:xfrm>
            <a:off x="3786182" y="214290"/>
            <a:ext cx="4929222" cy="6480449"/>
          </a:xfrm>
          <a:prstGeom prst="rect">
            <a:avLst/>
          </a:prstGeom>
          <a:noFill/>
        </p:spPr>
      </p:pic>
      <mc:AlternateContent xmlns:mc="http://schemas.openxmlformats.org/markup-compatibility/2006" xmlns:p14="http://schemas.microsoft.com/office/powerpoint/2010/main">
        <mc:Choice Requires="p14">
          <p:contentPart p14:bwMode="auto" r:id="rId3">
            <p14:nvContentPartPr>
              <p14:cNvPr id="1026" name="Ink 2"/>
              <p14:cNvContentPartPr>
                <a14:cpLocks xmlns:a14="http://schemas.microsoft.com/office/drawing/2010/main" noRot="1" noChangeAspect="1" noEditPoints="1" noChangeArrowheads="1" noChangeShapeType="1"/>
              </p14:cNvContentPartPr>
              <p14:nvPr/>
            </p14:nvContentPartPr>
            <p14:xfrm>
              <a:off x="5724525" y="2708275"/>
              <a:ext cx="1436688" cy="2474913"/>
            </p14:xfrm>
          </p:contentPart>
        </mc:Choice>
        <mc:Fallback xmlns="">
          <p:pic>
            <p:nvPicPr>
              <p:cNvPr id="1026" name="Ink 2"/>
              <p:cNvPicPr>
                <a:picLocks noRot="1" noChangeAspect="1" noEditPoints="1" noChangeArrowheads="1" noChangeShapeType="1"/>
              </p:cNvPicPr>
              <p:nvPr/>
            </p:nvPicPr>
            <p:blipFill>
              <a:blip r:embed="rId4" cstate="print"/>
              <a:stretch>
                <a:fillRect/>
              </a:stretch>
            </p:blipFill>
            <p:spPr>
              <a:xfrm>
                <a:off x="5715198" y="2698923"/>
                <a:ext cx="1455342" cy="2493616"/>
              </a:xfrm>
              <a:prstGeom prst="rect">
                <a:avLst/>
              </a:prstGeom>
            </p:spPr>
          </p:pic>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diamond(in)">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nodeType="clickEffect">
                                  <p:stCondLst>
                                    <p:cond delay="0"/>
                                  </p:stCondLst>
                                  <p:childTnLst>
                                    <p:animEffect transition="out" filter="dissolve">
                                      <p:cBhvr>
                                        <p:cTn id="19" dur="500"/>
                                        <p:tgtEl>
                                          <p:spTgt spid="1026"/>
                                        </p:tgtEl>
                                      </p:cBhvr>
                                    </p:animEffect>
                                    <p:set>
                                      <p:cBhvr>
                                        <p:cTn id="20" dur="1" fill="hold">
                                          <p:stCondLst>
                                            <p:cond delay="499"/>
                                          </p:stCondLst>
                                        </p:cTn>
                                        <p:tgtEl>
                                          <p:spTgt spid="102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9" presetClass="exit" presetSubtype="0" fill="hold" nodeType="clickEffect">
                                  <p:stCondLst>
                                    <p:cond delay="0"/>
                                  </p:stCondLst>
                                  <p:childTnLst>
                                    <p:animEffect transition="out" filter="dissolv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338"/>
            <a:ext cx="9001156" cy="2286016"/>
          </a:xfrm>
        </p:spPr>
        <p:txBody>
          <a:bodyPr>
            <a:noAutofit/>
          </a:bodyPr>
          <a:lstStyle/>
          <a:p>
            <a:pPr algn="ctr"/>
            <a:r>
              <a:rPr lang="el-GR" sz="2800" dirty="0" smtClean="0"/>
              <a:t>Προσέγγιση των εικαστικών τεχνών </a:t>
            </a:r>
            <a:br>
              <a:rPr lang="el-GR" sz="2800" dirty="0" smtClean="0"/>
            </a:br>
            <a:r>
              <a:rPr lang="el-GR" sz="2800" dirty="0" smtClean="0"/>
              <a:t>μέσω της άσκησης της Παθολογικής Ανατομικής.</a:t>
            </a:r>
            <a:r>
              <a:rPr lang="el-GR" sz="3200" dirty="0" smtClean="0"/>
              <a:t/>
            </a:r>
            <a:br>
              <a:rPr lang="el-GR" sz="3200" dirty="0" smtClean="0"/>
            </a:br>
            <a:r>
              <a:rPr lang="el-GR" sz="2400" b="0" dirty="0" smtClean="0"/>
              <a:t>Η αξιολόγηση της μορφολογίας των ιστολογικών δομών διεγείρει τη </a:t>
            </a:r>
            <a:r>
              <a:rPr lang="el-GR" sz="2400" dirty="0" smtClean="0"/>
              <a:t>φαντασία</a:t>
            </a:r>
            <a:r>
              <a:rPr lang="el-GR" sz="2400" b="0" dirty="0" smtClean="0"/>
              <a:t>, ένα </a:t>
            </a:r>
            <a:r>
              <a:rPr lang="el-GR" sz="2400" b="0" dirty="0" smtClean="0">
                <a:effectLst>
                  <a:outerShdw blurRad="38100" dist="38100" dir="2700000" algn="tl">
                    <a:srgbClr val="000000">
                      <a:alpha val="43137"/>
                    </a:srgbClr>
                  </a:outerShdw>
                </a:effectLst>
              </a:rPr>
              <a:t>θεμελιώδες χάρισμα κάθε</a:t>
            </a:r>
            <a:r>
              <a:rPr lang="el-GR" sz="2400" b="0" dirty="0" smtClean="0"/>
              <a:t> </a:t>
            </a:r>
            <a:r>
              <a:rPr lang="el-GR" sz="2400" b="0" dirty="0" smtClean="0">
                <a:effectLst>
                  <a:outerShdw blurRad="38100" dist="38100" dir="2700000" algn="tl">
                    <a:srgbClr val="000000">
                      <a:alpha val="43137"/>
                    </a:srgbClr>
                  </a:outerShdw>
                </a:effectLst>
              </a:rPr>
              <a:t>καλλιτέχνη</a:t>
            </a:r>
            <a:r>
              <a:rPr lang="el-GR" sz="2400" b="0" dirty="0" smtClean="0"/>
              <a:t>.</a:t>
            </a:r>
            <a:r>
              <a:rPr lang="el-GR" sz="2400" dirty="0" smtClean="0"/>
              <a:t/>
            </a:r>
            <a:br>
              <a:rPr lang="el-GR" sz="2400" dirty="0" smtClean="0"/>
            </a:br>
            <a:endParaRPr lang="el-GR" sz="2400" b="0" dirty="0"/>
          </a:p>
        </p:txBody>
      </p:sp>
      <p:pic>
        <p:nvPicPr>
          <p:cNvPr id="106497" name="Picture 1" descr="C:\Users\KAV-AGRO\Desktop\Bs_JJUCCYAAT4lV.jpg"/>
          <p:cNvPicPr>
            <a:picLocks noChangeAspect="1" noChangeArrowheads="1"/>
          </p:cNvPicPr>
          <p:nvPr/>
        </p:nvPicPr>
        <p:blipFill>
          <a:blip r:embed="rId2" cstate="print"/>
          <a:srcRect/>
          <a:stretch>
            <a:fillRect/>
          </a:stretch>
        </p:blipFill>
        <p:spPr bwMode="auto">
          <a:xfrm>
            <a:off x="1071538" y="1857364"/>
            <a:ext cx="7072362" cy="4856355"/>
          </a:xfrm>
          <a:prstGeom prst="rect">
            <a:avLst/>
          </a:prstGeom>
          <a:noFill/>
        </p:spPr>
      </p:pic>
      <p:pic>
        <p:nvPicPr>
          <p:cNvPr id="117761" name="Picture 1" descr="C:\Users\αγαπουλακι\Desktop\28.9\ART PATH PRESENTATION IMPROVED FIGURES\7. ΛΑΜΠΡΟΠΟΥΛΟΥ ΜΑΡΙΑ baby runner.JPG"/>
          <p:cNvPicPr>
            <a:picLocks noChangeAspect="1" noChangeArrowheads="1"/>
          </p:cNvPicPr>
          <p:nvPr/>
        </p:nvPicPr>
        <p:blipFill>
          <a:blip r:embed="rId3" cstate="print"/>
          <a:srcRect/>
          <a:stretch>
            <a:fillRect/>
          </a:stretch>
        </p:blipFill>
        <p:spPr bwMode="auto">
          <a:xfrm>
            <a:off x="966357" y="1857364"/>
            <a:ext cx="4105709" cy="4729617"/>
          </a:xfrm>
          <a:prstGeom prst="rect">
            <a:avLst/>
          </a:prstGeom>
          <a:noFill/>
        </p:spPr>
      </p:pic>
      <p:sp>
        <p:nvSpPr>
          <p:cNvPr id="5" name="Title 1"/>
          <p:cNvSpPr txBox="1">
            <a:spLocks/>
          </p:cNvSpPr>
          <p:nvPr/>
        </p:nvSpPr>
        <p:spPr>
          <a:xfrm>
            <a:off x="4929190" y="2571744"/>
            <a:ext cx="4214810" cy="2500330"/>
          </a:xfrm>
          <a:prstGeom prst="rect">
            <a:avLst/>
          </a:prstGeom>
        </p:spPr>
        <p:txBody>
          <a:bodyPr vert="horz" lIns="91440" tIns="45720" rIns="91440" bIns="45720" rtlCol="0" anchor="b">
            <a:normAutofit/>
          </a:bodyPr>
          <a:lstStyle/>
          <a:p>
            <a:pPr algn="ctr">
              <a:spcBef>
                <a:spcPct val="0"/>
              </a:spcBef>
              <a:defRPr/>
            </a:pPr>
            <a:r>
              <a:rPr lang="el-GR" sz="1600" dirty="0" smtClean="0"/>
              <a:t>«Βρέφος δρομέας»</a:t>
            </a:r>
            <a:br>
              <a:rPr lang="el-GR" sz="1600" dirty="0" smtClean="0"/>
            </a:br>
            <a:r>
              <a:rPr lang="el-GR" sz="1600" dirty="0" smtClean="0"/>
              <a:t>της Αναπληρώτριας Καθηγήτριας</a:t>
            </a:r>
          </a:p>
          <a:p>
            <a:pPr algn="ctr">
              <a:spcBef>
                <a:spcPct val="0"/>
              </a:spcBef>
              <a:defRPr/>
            </a:pPr>
            <a:r>
              <a:rPr lang="el-GR" sz="1600" dirty="0" smtClean="0"/>
              <a:t> Δρ</a:t>
            </a:r>
            <a:r>
              <a:rPr lang="el-GR" sz="1600" b="1" dirty="0" smtClean="0"/>
              <a:t>. </a:t>
            </a:r>
            <a:r>
              <a:rPr lang="en-US" sz="1600" dirty="0" smtClean="0"/>
              <a:t>M</a:t>
            </a:r>
            <a:r>
              <a:rPr lang="el-GR" sz="1600" dirty="0" smtClean="0"/>
              <a:t>. Λαμπροπούλου</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6497"/>
                                        </p:tgtEl>
                                      </p:cBhvr>
                                    </p:animEffect>
                                    <p:set>
                                      <p:cBhvr>
                                        <p:cTn id="7" dur="1" fill="hold">
                                          <p:stCondLst>
                                            <p:cond delay="499"/>
                                          </p:stCondLst>
                                        </p:cTn>
                                        <p:tgtEl>
                                          <p:spTgt spid="10649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7761"/>
                                        </p:tgtEl>
                                        <p:attrNameLst>
                                          <p:attrName>style.visibility</p:attrName>
                                        </p:attrNameLst>
                                      </p:cBhvr>
                                      <p:to>
                                        <p:strVal val="visible"/>
                                      </p:to>
                                    </p:set>
                                    <p:animEffect transition="in" filter="fade">
                                      <p:cBhvr>
                                        <p:cTn id="12" dur="500"/>
                                        <p:tgtEl>
                                          <p:spTgt spid="11776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428784"/>
            <a:ext cx="9144000" cy="4714908"/>
          </a:xfrm>
        </p:spPr>
        <p:txBody>
          <a:bodyPr>
            <a:normAutofit/>
          </a:bodyPr>
          <a:lstStyle/>
          <a:p>
            <a:r>
              <a:rPr lang="el-GR" sz="2800" dirty="0" smtClean="0"/>
              <a:t>Άσκηση στα </a:t>
            </a:r>
            <a:r>
              <a:rPr lang="el-GR" sz="2800" b="1" dirty="0" smtClean="0"/>
              <a:t>σχήματα </a:t>
            </a:r>
            <a:r>
              <a:rPr lang="el-GR" sz="2800" dirty="0" smtClean="0"/>
              <a:t>μέσω της Παθολογικής Ανατομικής.</a:t>
            </a:r>
            <a:r>
              <a:rPr lang="el-GR" dirty="0" smtClean="0"/>
              <a:t/>
            </a:r>
            <a:br>
              <a:rPr lang="el-GR" dirty="0" smtClean="0"/>
            </a:br>
            <a:r>
              <a:rPr lang="el-GR" sz="2800" dirty="0" smtClean="0"/>
              <a:t>Ένα παράθυρο απόδρασης προς τον κόσμο της </a:t>
            </a:r>
            <a:r>
              <a:rPr lang="el-GR" sz="2800" b="1" dirty="0" smtClean="0"/>
              <a:t>φαντασίας</a:t>
            </a:r>
            <a:r>
              <a:rPr lang="el-GR" sz="2800" dirty="0" smtClean="0"/>
              <a:t>.</a:t>
            </a:r>
            <a:r>
              <a:rPr lang="el-GR" dirty="0" smtClean="0"/>
              <a:t/>
            </a:r>
            <a:br>
              <a:rPr lang="el-GR" dirty="0" smtClean="0"/>
            </a:br>
            <a:endParaRPr lang="el-GR" dirty="0"/>
          </a:p>
        </p:txBody>
      </p:sp>
      <p:pic>
        <p:nvPicPr>
          <p:cNvPr id="15362" name="Picture 2" descr="Tyrannosaurus endometrium: "/>
          <p:cNvPicPr>
            <a:picLocks noChangeAspect="1" noChangeArrowheads="1"/>
          </p:cNvPicPr>
          <p:nvPr/>
        </p:nvPicPr>
        <p:blipFill>
          <a:blip r:embed="rId2" cstate="print"/>
          <a:srcRect/>
          <a:stretch>
            <a:fillRect/>
          </a:stretch>
        </p:blipFill>
        <p:spPr bwMode="auto">
          <a:xfrm>
            <a:off x="1928794" y="1285860"/>
            <a:ext cx="5214974" cy="5173255"/>
          </a:xfrm>
          <a:prstGeom prst="rect">
            <a:avLst/>
          </a:prstGeom>
          <a:noFill/>
        </p:spPr>
      </p:pic>
      <p:pic>
        <p:nvPicPr>
          <p:cNvPr id="15364" name="Picture 4" descr="Histology - Humor: "/>
          <p:cNvPicPr>
            <a:picLocks noChangeAspect="1" noChangeArrowheads="1"/>
          </p:cNvPicPr>
          <p:nvPr/>
        </p:nvPicPr>
        <p:blipFill>
          <a:blip r:embed="rId3" cstate="print"/>
          <a:srcRect/>
          <a:stretch>
            <a:fillRect/>
          </a:stretch>
        </p:blipFill>
        <p:spPr bwMode="auto">
          <a:xfrm>
            <a:off x="1857356" y="1142984"/>
            <a:ext cx="5357850" cy="5357852"/>
          </a:xfrm>
          <a:prstGeom prst="rect">
            <a:avLst/>
          </a:prstGeom>
          <a:noFill/>
        </p:spPr>
      </p:pic>
      <p:pic>
        <p:nvPicPr>
          <p:cNvPr id="5" name="Picture 2" descr="They're already here &amp; they live in your brain Purkinje cell #histology by mutyabernardomd #pathologists #cerebellum: "/>
          <p:cNvPicPr>
            <a:picLocks noChangeAspect="1" noChangeArrowheads="1"/>
          </p:cNvPicPr>
          <p:nvPr/>
        </p:nvPicPr>
        <p:blipFill>
          <a:blip r:embed="rId4" cstate="print"/>
          <a:srcRect/>
          <a:stretch>
            <a:fillRect/>
          </a:stretch>
        </p:blipFill>
        <p:spPr bwMode="auto">
          <a:xfrm>
            <a:off x="1785918" y="1142984"/>
            <a:ext cx="5429288" cy="5429288"/>
          </a:xfrm>
          <a:prstGeom prst="rect">
            <a:avLst/>
          </a:prstGeom>
          <a:noFill/>
        </p:spPr>
      </p:pic>
      <p:pic>
        <p:nvPicPr>
          <p:cNvPr id="7" name="Picture 2" descr="Family Portrait of Giardia.. hahah I had some of these guys in my gut for a couple weeks. not too fun.. hahaha ;) Jezzie.: "/>
          <p:cNvPicPr>
            <a:picLocks noChangeAspect="1" noChangeArrowheads="1"/>
          </p:cNvPicPr>
          <p:nvPr/>
        </p:nvPicPr>
        <p:blipFill>
          <a:blip r:embed="rId5" cstate="print"/>
          <a:srcRect/>
          <a:stretch>
            <a:fillRect/>
          </a:stretch>
        </p:blipFill>
        <p:spPr bwMode="auto">
          <a:xfrm>
            <a:off x="857224" y="1142984"/>
            <a:ext cx="7500990" cy="5535733"/>
          </a:xfrm>
          <a:prstGeom prst="rect">
            <a:avLst/>
          </a:prstGeom>
          <a:noFill/>
        </p:spPr>
      </p:pic>
      <p:sp>
        <p:nvSpPr>
          <p:cNvPr id="8" name="1 - Τίτλος"/>
          <p:cNvSpPr txBox="1">
            <a:spLocks/>
          </p:cNvSpPr>
          <p:nvPr/>
        </p:nvSpPr>
        <p:spPr>
          <a:xfrm>
            <a:off x="457200" y="1357298"/>
            <a:ext cx="8229600" cy="150019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err="1" smtClean="0">
                <a:ln>
                  <a:noFill/>
                </a:ln>
                <a:solidFill>
                  <a:srgbClr val="7030A0"/>
                </a:solidFill>
                <a:effectLst/>
                <a:uLnTx/>
                <a:uFillTx/>
                <a:latin typeface="+mj-lt"/>
                <a:ea typeface="+mj-ea"/>
                <a:cs typeface="+mj-cs"/>
              </a:rPr>
              <a:t>Giardia</a:t>
            </a:r>
            <a:r>
              <a:rPr kumimoji="0" lang="en-US" sz="4400" b="0" i="0" u="none" strike="noStrike" kern="1200" cap="none" spc="0" normalizeH="0" baseline="0" noProof="0" dirty="0" smtClean="0">
                <a:ln>
                  <a:noFill/>
                </a:ln>
                <a:solidFill>
                  <a:srgbClr val="7030A0"/>
                </a:solidFill>
                <a:effectLst/>
                <a:uLnTx/>
                <a:uFillTx/>
                <a:latin typeface="+mj-lt"/>
                <a:ea typeface="+mj-ea"/>
                <a:cs typeface="+mj-cs"/>
              </a:rPr>
              <a:t> </a:t>
            </a:r>
            <a:endParaRPr kumimoji="0" lang="el-GR" sz="4400" b="0" i="0" u="none" strike="noStrike" kern="1200" cap="none" spc="0" normalizeH="0" baseline="0" noProof="0" dirty="0">
              <a:ln>
                <a:noFill/>
              </a:ln>
              <a:solidFill>
                <a:srgbClr val="7030A0"/>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fade">
                                      <p:cBhvr>
                                        <p:cTn id="7" dur="500"/>
                                        <p:tgtEl>
                                          <p:spTgt spid="153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71546"/>
          </a:xfrm>
        </p:spPr>
        <p:txBody>
          <a:bodyPr>
            <a:noAutofit/>
          </a:bodyPr>
          <a:lstStyle/>
          <a:p>
            <a:r>
              <a:rPr lang="el-GR" sz="2400" dirty="0" smtClean="0"/>
              <a:t>Καθημερινή άσκηση σε </a:t>
            </a:r>
            <a:r>
              <a:rPr lang="el-GR" sz="2400" b="1" dirty="0" smtClean="0"/>
              <a:t>φιγούρες</a:t>
            </a:r>
            <a:r>
              <a:rPr lang="el-GR" sz="2400" dirty="0" smtClean="0"/>
              <a:t> μέσω της Παθολογικής Ανατομικής.</a:t>
            </a:r>
            <a:br>
              <a:rPr lang="el-GR" sz="2400" dirty="0" smtClean="0"/>
            </a:br>
            <a:r>
              <a:rPr lang="el-GR" sz="2400" dirty="0" smtClean="0"/>
              <a:t>Ανακαλύψτε «φατσούλες» και  ε υ θ υ μ ή σ τ ε  κ ά θ ε  μ έ ρ α !</a:t>
            </a:r>
            <a:br>
              <a:rPr lang="el-GR" sz="2400" dirty="0" smtClean="0"/>
            </a:br>
            <a:endParaRPr lang="el-GR" sz="2400" dirty="0"/>
          </a:p>
        </p:txBody>
      </p:sp>
      <p:pic>
        <p:nvPicPr>
          <p:cNvPr id="6" name="Picture 2" descr="Histology - Humor: "/>
          <p:cNvPicPr>
            <a:picLocks noChangeAspect="1" noChangeArrowheads="1"/>
          </p:cNvPicPr>
          <p:nvPr/>
        </p:nvPicPr>
        <p:blipFill>
          <a:blip r:embed="rId2" cstate="print"/>
          <a:srcRect/>
          <a:stretch>
            <a:fillRect/>
          </a:stretch>
        </p:blipFill>
        <p:spPr bwMode="auto">
          <a:xfrm>
            <a:off x="214282" y="1285860"/>
            <a:ext cx="3857652" cy="3857652"/>
          </a:xfrm>
          <a:prstGeom prst="rect">
            <a:avLst/>
          </a:prstGeom>
          <a:noFill/>
        </p:spPr>
      </p:pic>
      <p:pic>
        <p:nvPicPr>
          <p:cNvPr id="7" name="Picture 2" descr="http://65.media.tumblr.com/99bc8804a5c817919500672353817bb0/tumblr_o9y57rnF5J1s24chqo1_1280.jpg"/>
          <p:cNvPicPr>
            <a:picLocks noChangeAspect="1" noChangeArrowheads="1"/>
          </p:cNvPicPr>
          <p:nvPr/>
        </p:nvPicPr>
        <p:blipFill>
          <a:blip r:embed="rId3" cstate="print"/>
          <a:srcRect/>
          <a:stretch>
            <a:fillRect/>
          </a:stretch>
        </p:blipFill>
        <p:spPr bwMode="auto">
          <a:xfrm>
            <a:off x="4572000" y="714356"/>
            <a:ext cx="3643338" cy="3643338"/>
          </a:xfrm>
          <a:prstGeom prst="rect">
            <a:avLst/>
          </a:prstGeom>
          <a:noFill/>
        </p:spPr>
      </p:pic>
      <p:sp>
        <p:nvSpPr>
          <p:cNvPr id="8" name="3 - Ορθογώνιο"/>
          <p:cNvSpPr/>
          <p:nvPr/>
        </p:nvSpPr>
        <p:spPr>
          <a:xfrm>
            <a:off x="4786314" y="714356"/>
            <a:ext cx="3357586" cy="646331"/>
          </a:xfrm>
          <a:prstGeom prst="rect">
            <a:avLst/>
          </a:prstGeom>
        </p:spPr>
        <p:txBody>
          <a:bodyPr wrap="square">
            <a:spAutoFit/>
          </a:bodyPr>
          <a:lstStyle/>
          <a:p>
            <a:r>
              <a:rPr lang="el-GR" dirty="0" smtClean="0">
                <a:effectLst>
                  <a:outerShdw blurRad="38100" dist="38100" dir="2700000" algn="tl">
                    <a:srgbClr val="000000">
                      <a:alpha val="43137"/>
                    </a:srgbClr>
                  </a:outerShdw>
                </a:effectLst>
              </a:rPr>
              <a:t>«Μπισκότο - τερατάκι» </a:t>
            </a:r>
          </a:p>
          <a:p>
            <a:r>
              <a:rPr lang="el-GR" dirty="0" smtClean="0">
                <a:effectLst>
                  <a:outerShdw blurRad="38100" dist="38100" dir="2700000" algn="tl">
                    <a:srgbClr val="000000">
                      <a:alpha val="43137"/>
                    </a:srgbClr>
                  </a:outerShdw>
                </a:effectLst>
              </a:rPr>
              <a:t>σε επίχρισμα κατά Παπανικολάου</a:t>
            </a:r>
            <a:endParaRPr lang="el-GR" dirty="0">
              <a:effectLst>
                <a:outerShdw blurRad="38100" dist="38100" dir="2700000" algn="tl">
                  <a:srgbClr val="000000">
                    <a:alpha val="43137"/>
                  </a:srgbClr>
                </a:outerShdw>
              </a:effectLst>
            </a:endParaRPr>
          </a:p>
        </p:txBody>
      </p:sp>
      <p:pic>
        <p:nvPicPr>
          <p:cNvPr id="9" name="Picture 2" descr="Pathology LOL Not sure 100% that this is legit but I had to share just in case: "/>
          <p:cNvPicPr>
            <a:picLocks noChangeAspect="1" noChangeArrowheads="1"/>
          </p:cNvPicPr>
          <p:nvPr/>
        </p:nvPicPr>
        <p:blipFill>
          <a:blip r:embed="rId4" cstate="print"/>
          <a:srcRect/>
          <a:stretch>
            <a:fillRect/>
          </a:stretch>
        </p:blipFill>
        <p:spPr bwMode="auto">
          <a:xfrm>
            <a:off x="4714876" y="4429132"/>
            <a:ext cx="3321867" cy="2214578"/>
          </a:xfrm>
          <a:prstGeom prst="rect">
            <a:avLst/>
          </a:prstGeom>
          <a:noFill/>
        </p:spPr>
      </p:pic>
      <p:pic>
        <p:nvPicPr>
          <p:cNvPr id="10" name="Picture 9" descr="The Mustachioed Meningioma&#10;A benign gentleman derived from the meningothelial cells that line the dura mater surrounding the central nervous system.&#10;Tally ho, what what.&#10;i♡histo&#10;Histology from the microscope of Esther Youd"/>
          <p:cNvPicPr>
            <a:picLocks noChangeAspect="1" noChangeArrowheads="1" noCrop="1"/>
          </p:cNvPicPr>
          <p:nvPr/>
        </p:nvPicPr>
        <p:blipFill>
          <a:blip r:embed="rId5" cstate="print"/>
          <a:srcRect/>
          <a:stretch>
            <a:fillRect/>
          </a:stretch>
        </p:blipFill>
        <p:spPr bwMode="auto">
          <a:xfrm>
            <a:off x="214282" y="1285860"/>
            <a:ext cx="4071966" cy="490264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Freedom Cervix&#10;‘Merica&#10;i♡histo&#10;These patriotic squamous epithelial cells were obtained from the uterine cervix during a Pap smear and observed in the microscope by @amber.1978 (on Instagram)"/>
          <p:cNvPicPr>
            <a:picLocks noChangeAspect="1" noChangeArrowheads="1"/>
          </p:cNvPicPr>
          <p:nvPr/>
        </p:nvPicPr>
        <p:blipFill>
          <a:blip r:embed="rId2" cstate="print"/>
          <a:srcRect/>
          <a:stretch>
            <a:fillRect/>
          </a:stretch>
        </p:blipFill>
        <p:spPr bwMode="auto">
          <a:xfrm>
            <a:off x="3143240" y="285728"/>
            <a:ext cx="2857520" cy="2786083"/>
          </a:xfrm>
          <a:prstGeom prst="rect">
            <a:avLst/>
          </a:prstGeom>
          <a:noFill/>
        </p:spPr>
      </p:pic>
      <p:pic>
        <p:nvPicPr>
          <p:cNvPr id="35844" name="Picture 4" descr="There’s something a bit fishy…&#10;…about these squamous epithelial cells!&#10;i♡histo&#10;The image shows a collection of squamous epithelial cells obtained by brushing/scraping the the transformation zone of the cervix - the region where the outer (vaginal..."/>
          <p:cNvPicPr>
            <a:picLocks noChangeAspect="1" noChangeArrowheads="1"/>
          </p:cNvPicPr>
          <p:nvPr/>
        </p:nvPicPr>
        <p:blipFill>
          <a:blip r:embed="rId3" cstate="print"/>
          <a:srcRect/>
          <a:stretch>
            <a:fillRect/>
          </a:stretch>
        </p:blipFill>
        <p:spPr bwMode="auto">
          <a:xfrm>
            <a:off x="6000760" y="3714752"/>
            <a:ext cx="2928957" cy="2928958"/>
          </a:xfrm>
          <a:prstGeom prst="rect">
            <a:avLst/>
          </a:prstGeom>
          <a:noFill/>
        </p:spPr>
      </p:pic>
      <p:pic>
        <p:nvPicPr>
          <p:cNvPr id="35846" name="Picture 6" descr="Bird cells&#10;The best squamous epithelial cells I feather seen.&#10;i♡histo&#10;Watched by @annesolveigstorlien (Insta)"/>
          <p:cNvPicPr>
            <a:picLocks noChangeAspect="1" noChangeArrowheads="1"/>
          </p:cNvPicPr>
          <p:nvPr/>
        </p:nvPicPr>
        <p:blipFill>
          <a:blip r:embed="rId4" cstate="print"/>
          <a:srcRect/>
          <a:stretch>
            <a:fillRect/>
          </a:stretch>
        </p:blipFill>
        <p:spPr bwMode="auto">
          <a:xfrm>
            <a:off x="6143612" y="285728"/>
            <a:ext cx="2786082" cy="2786082"/>
          </a:xfrm>
          <a:prstGeom prst="rect">
            <a:avLst/>
          </a:prstGeom>
          <a:noFill/>
        </p:spPr>
      </p:pic>
      <p:pic>
        <p:nvPicPr>
          <p:cNvPr id="35848" name="Picture 8" descr="http://66.media.tumblr.com/591d3c98c86b707373911c6cfed93b92/tumblr_o4ktqa5Z9t1s24chqo1_1280.jpg"/>
          <p:cNvPicPr>
            <a:picLocks noChangeAspect="1" noChangeArrowheads="1"/>
          </p:cNvPicPr>
          <p:nvPr/>
        </p:nvPicPr>
        <p:blipFill>
          <a:blip r:embed="rId5" cstate="print"/>
          <a:srcRect/>
          <a:stretch>
            <a:fillRect/>
          </a:stretch>
        </p:blipFill>
        <p:spPr bwMode="auto">
          <a:xfrm>
            <a:off x="3071802" y="3714752"/>
            <a:ext cx="2928958" cy="2928959"/>
          </a:xfrm>
          <a:prstGeom prst="rect">
            <a:avLst/>
          </a:prstGeom>
          <a:noFill/>
        </p:spPr>
      </p:pic>
      <p:pic>
        <p:nvPicPr>
          <p:cNvPr id="35850" name="Picture 10" descr="Goodbye Winter!&#10;Spring is finally smear…I mean…here! Yay!&#10;Happy first day of Spring everyone :)&#10;i♡histo&#10;Histology by @marcoslepe"/>
          <p:cNvPicPr>
            <a:picLocks noChangeAspect="1" noChangeArrowheads="1"/>
          </p:cNvPicPr>
          <p:nvPr/>
        </p:nvPicPr>
        <p:blipFill>
          <a:blip r:embed="rId6" cstate="print"/>
          <a:srcRect/>
          <a:stretch>
            <a:fillRect/>
          </a:stretch>
        </p:blipFill>
        <p:spPr bwMode="auto">
          <a:xfrm>
            <a:off x="142844" y="3714752"/>
            <a:ext cx="2928925" cy="2928926"/>
          </a:xfrm>
          <a:prstGeom prst="rect">
            <a:avLst/>
          </a:prstGeom>
          <a:noFill/>
        </p:spPr>
      </p:pic>
      <p:pic>
        <p:nvPicPr>
          <p:cNvPr id="35852" name="Picture 12" descr="http://66.media.tumblr.com/ca0a7d7a83d0a83d39bb163b2ffdd21c/tumblr_nzkc6yarZp1s24chqo1_r1_540.jpg"/>
          <p:cNvPicPr>
            <a:picLocks noChangeAspect="1" noChangeArrowheads="1"/>
          </p:cNvPicPr>
          <p:nvPr/>
        </p:nvPicPr>
        <p:blipFill>
          <a:blip r:embed="rId7" cstate="print"/>
          <a:srcRect/>
          <a:stretch>
            <a:fillRect/>
          </a:stretch>
        </p:blipFill>
        <p:spPr bwMode="auto">
          <a:xfrm>
            <a:off x="214282" y="285728"/>
            <a:ext cx="2786058" cy="2786058"/>
          </a:xfrm>
          <a:prstGeom prst="rect">
            <a:avLst/>
          </a:prstGeom>
          <a:noFill/>
        </p:spPr>
      </p:pic>
      <p:sp>
        <p:nvSpPr>
          <p:cNvPr id="8" name="Rectangle 7"/>
          <p:cNvSpPr/>
          <p:nvPr/>
        </p:nvSpPr>
        <p:spPr>
          <a:xfrm>
            <a:off x="0" y="3214685"/>
            <a:ext cx="9144000" cy="461665"/>
          </a:xfrm>
          <a:prstGeom prst="rect">
            <a:avLst/>
          </a:prstGeom>
        </p:spPr>
        <p:txBody>
          <a:bodyPr wrap="square">
            <a:spAutoFit/>
          </a:bodyPr>
          <a:lstStyle/>
          <a:p>
            <a:pPr algn="ctr"/>
            <a:r>
              <a:rPr lang="el-GR" sz="2400" dirty="0" smtClean="0"/>
              <a:t>Ο  </a:t>
            </a:r>
            <a:r>
              <a:rPr lang="el-GR" sz="2400" b="1" dirty="0" smtClean="0"/>
              <a:t>ζωόφιλος </a:t>
            </a:r>
            <a:r>
              <a:rPr lang="el-GR" sz="2400" dirty="0" smtClean="0"/>
              <a:t>σίγουρα βρίσκει τη χαρά του στο μικροσκόπιο.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852"/>
                                        </p:tgtEl>
                                        <p:attrNameLst>
                                          <p:attrName>style.visibility</p:attrName>
                                        </p:attrNameLst>
                                      </p:cBhvr>
                                      <p:to>
                                        <p:strVal val="visible"/>
                                      </p:to>
                                    </p:set>
                                    <p:animEffect transition="in" filter="fade">
                                      <p:cBhvr>
                                        <p:cTn id="7" dur="1000"/>
                                        <p:tgtEl>
                                          <p:spTgt spid="35852"/>
                                        </p:tgtEl>
                                      </p:cBhvr>
                                    </p:animEffect>
                                  </p:childTnLst>
                                </p:cTn>
                              </p:par>
                              <p:par>
                                <p:cTn id="8" presetID="10" presetClass="entr" presetSubtype="0" fill="hold" nodeType="withEffect">
                                  <p:stCondLst>
                                    <p:cond delay="0"/>
                                  </p:stCondLst>
                                  <p:childTnLst>
                                    <p:set>
                                      <p:cBhvr>
                                        <p:cTn id="9" dur="1" fill="hold">
                                          <p:stCondLst>
                                            <p:cond delay="0"/>
                                          </p:stCondLst>
                                        </p:cTn>
                                        <p:tgtEl>
                                          <p:spTgt spid="35848"/>
                                        </p:tgtEl>
                                        <p:attrNameLst>
                                          <p:attrName>style.visibility</p:attrName>
                                        </p:attrNameLst>
                                      </p:cBhvr>
                                      <p:to>
                                        <p:strVal val="visible"/>
                                      </p:to>
                                    </p:set>
                                    <p:animEffect transition="in" filter="fade">
                                      <p:cBhvr>
                                        <p:cTn id="10" dur="1000"/>
                                        <p:tgtEl>
                                          <p:spTgt spid="35848"/>
                                        </p:tgtEl>
                                      </p:cBhvr>
                                    </p:animEffect>
                                  </p:childTnLst>
                                </p:cTn>
                              </p:par>
                              <p:par>
                                <p:cTn id="11" presetID="10" presetClass="entr" presetSubtype="0" fill="hold" nodeType="withEffect">
                                  <p:stCondLst>
                                    <p:cond delay="0"/>
                                  </p:stCondLst>
                                  <p:childTnLst>
                                    <p:set>
                                      <p:cBhvr>
                                        <p:cTn id="12" dur="1" fill="hold">
                                          <p:stCondLst>
                                            <p:cond delay="0"/>
                                          </p:stCondLst>
                                        </p:cTn>
                                        <p:tgtEl>
                                          <p:spTgt spid="35846"/>
                                        </p:tgtEl>
                                        <p:attrNameLst>
                                          <p:attrName>style.visibility</p:attrName>
                                        </p:attrNameLst>
                                      </p:cBhvr>
                                      <p:to>
                                        <p:strVal val="visible"/>
                                      </p:to>
                                    </p:set>
                                    <p:animEffect transition="in" filter="fade">
                                      <p:cBhvr>
                                        <p:cTn id="13" dur="10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Users\KAV-AGRO\Desktop\3. ΒΛΟΤΙΝΟΥ ΕΛΕΝΗ.jpg"/>
          <p:cNvPicPr>
            <a:picLocks noChangeAspect="1" noChangeArrowheads="1"/>
          </p:cNvPicPr>
          <p:nvPr/>
        </p:nvPicPr>
        <p:blipFill>
          <a:blip r:embed="rId2" cstate="print"/>
          <a:srcRect/>
          <a:stretch>
            <a:fillRect/>
          </a:stretch>
        </p:blipFill>
        <p:spPr bwMode="auto">
          <a:xfrm>
            <a:off x="142844" y="2786058"/>
            <a:ext cx="5286412" cy="3945543"/>
          </a:xfrm>
          <a:prstGeom prst="rect">
            <a:avLst/>
          </a:prstGeom>
          <a:noFill/>
        </p:spPr>
      </p:pic>
      <p:pic>
        <p:nvPicPr>
          <p:cNvPr id="55300" name="Picture 4" descr="http://67.media.tumblr.com/8d8034ed745e17c06c558ed145f4c05f/tumblr_npyn4pGZEw1s24chqo1_540.jpg"/>
          <p:cNvPicPr>
            <a:picLocks noChangeAspect="1" noChangeArrowheads="1"/>
          </p:cNvPicPr>
          <p:nvPr/>
        </p:nvPicPr>
        <p:blipFill>
          <a:blip r:embed="rId3" cstate="print"/>
          <a:srcRect/>
          <a:stretch>
            <a:fillRect/>
          </a:stretch>
        </p:blipFill>
        <p:spPr bwMode="auto">
          <a:xfrm>
            <a:off x="2571736" y="0"/>
            <a:ext cx="4479810" cy="2571744"/>
          </a:xfrm>
          <a:prstGeom prst="rect">
            <a:avLst/>
          </a:prstGeom>
          <a:noFill/>
        </p:spPr>
      </p:pic>
      <p:pic>
        <p:nvPicPr>
          <p:cNvPr id="55302" name="Picture 6" descr="http://67.media.tumblr.com/82ef4dfddaf96a8bf03edbef605ce976/tumblr_npyn4pGZEw1s24chqo2_1280.jpg"/>
          <p:cNvPicPr>
            <a:picLocks noChangeAspect="1" noChangeArrowheads="1"/>
          </p:cNvPicPr>
          <p:nvPr/>
        </p:nvPicPr>
        <p:blipFill>
          <a:blip r:embed="rId4" cstate="print"/>
          <a:srcRect/>
          <a:stretch>
            <a:fillRect/>
          </a:stretch>
        </p:blipFill>
        <p:spPr bwMode="auto">
          <a:xfrm>
            <a:off x="2500298" y="0"/>
            <a:ext cx="4487863" cy="2579232"/>
          </a:xfrm>
          <a:prstGeom prst="rect">
            <a:avLst/>
          </a:prstGeom>
          <a:noFill/>
        </p:spPr>
      </p:pic>
      <p:sp>
        <p:nvSpPr>
          <p:cNvPr id="6" name="Rectangle 5"/>
          <p:cNvSpPr/>
          <p:nvPr/>
        </p:nvSpPr>
        <p:spPr>
          <a:xfrm>
            <a:off x="1643042" y="5929330"/>
            <a:ext cx="4000528" cy="307777"/>
          </a:xfrm>
          <a:prstGeom prst="rect">
            <a:avLst/>
          </a:prstGeom>
        </p:spPr>
        <p:txBody>
          <a:bodyPr wrap="square">
            <a:spAutoFit/>
          </a:bodyPr>
          <a:lstStyle/>
          <a:p>
            <a:r>
              <a:rPr lang="el-GR" sz="1400" dirty="0" smtClean="0"/>
              <a:t>Έργο της  Ε. Βλοτινού, Ιατρού-Παθολογοανατόμου</a:t>
            </a:r>
            <a:endParaRPr lang="el-GR" sz="1400" dirty="0"/>
          </a:p>
        </p:txBody>
      </p:sp>
      <p:pic>
        <p:nvPicPr>
          <p:cNvPr id="102402" name="Picture 2" descr="http://66.media.tumblr.com/058ee8a7ab14d976de61060f3a39cb24/tumblr_o8qqugYGRF1s24chqo1_1280.jpg"/>
          <p:cNvPicPr>
            <a:picLocks noChangeAspect="1" noChangeArrowheads="1"/>
          </p:cNvPicPr>
          <p:nvPr/>
        </p:nvPicPr>
        <p:blipFill>
          <a:blip r:embed="rId5" cstate="print"/>
          <a:srcRect/>
          <a:stretch>
            <a:fillRect/>
          </a:stretch>
        </p:blipFill>
        <p:spPr bwMode="auto">
          <a:xfrm>
            <a:off x="5786446" y="3643314"/>
            <a:ext cx="2987697" cy="2987697"/>
          </a:xfrm>
          <a:prstGeom prst="rect">
            <a:avLst/>
          </a:prstGeom>
          <a:noFill/>
        </p:spPr>
      </p:pic>
      <p:sp>
        <p:nvSpPr>
          <p:cNvPr id="7" name="1 - Τίτλος"/>
          <p:cNvSpPr>
            <a:spLocks noGrp="1"/>
          </p:cNvSpPr>
          <p:nvPr>
            <p:ph type="title"/>
          </p:nvPr>
        </p:nvSpPr>
        <p:spPr>
          <a:xfrm>
            <a:off x="5429256" y="2786058"/>
            <a:ext cx="3714744" cy="714380"/>
          </a:xfrm>
        </p:spPr>
        <p:txBody>
          <a:bodyPr>
            <a:normAutofit fontScale="90000"/>
          </a:bodyPr>
          <a:lstStyle/>
          <a:p>
            <a:r>
              <a:rPr lang="el-GR" sz="3200" b="1" dirty="0" smtClean="0"/>
              <a:t>Η χαρά του ζωόφιλου</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302"/>
                                        </p:tgtEl>
                                        <p:attrNameLst>
                                          <p:attrName>style.visibility</p:attrName>
                                        </p:attrNameLst>
                                      </p:cBhvr>
                                      <p:to>
                                        <p:strVal val="visible"/>
                                      </p:to>
                                    </p:set>
                                    <p:animEffect transition="in" filter="fade">
                                      <p:cBhvr>
                                        <p:cTn id="7" dur="500"/>
                                        <p:tgtEl>
                                          <p:spTgt spid="55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2984"/>
          </a:xfrm>
        </p:spPr>
        <p:txBody>
          <a:bodyPr>
            <a:normAutofit/>
          </a:bodyPr>
          <a:lstStyle/>
          <a:p>
            <a:r>
              <a:rPr lang="el-GR" b="1" dirty="0" smtClean="0"/>
              <a:t>Η χαρά του ζωόφιλου</a:t>
            </a:r>
            <a:endParaRPr lang="el-GR" dirty="0"/>
          </a:p>
        </p:txBody>
      </p:sp>
      <p:pic>
        <p:nvPicPr>
          <p:cNvPr id="25602" name="Picture 2" descr="Elephant does a gigantic poop! (aka cavernous hemangioma in the liver): "/>
          <p:cNvPicPr>
            <a:picLocks noChangeAspect="1" noChangeArrowheads="1"/>
          </p:cNvPicPr>
          <p:nvPr/>
        </p:nvPicPr>
        <p:blipFill>
          <a:blip r:embed="rId2" cstate="print"/>
          <a:srcRect/>
          <a:stretch>
            <a:fillRect/>
          </a:stretch>
        </p:blipFill>
        <p:spPr bwMode="auto">
          <a:xfrm>
            <a:off x="0" y="1142984"/>
            <a:ext cx="4286280" cy="5532646"/>
          </a:xfrm>
          <a:prstGeom prst="rect">
            <a:avLst/>
          </a:prstGeom>
          <a:noFill/>
        </p:spPr>
      </p:pic>
      <p:pic>
        <p:nvPicPr>
          <p:cNvPr id="4" name="Picture 4" descr="Is this smooth muscle?&#10;You bet giraffe it is!&#10;i♡histo&#10;Smooth muscle cells are ‘spindle’ shaped cells (fat in the middle and tapering at each end) with a centrally located, cigar-shaped nucleus. This means that the cells look different depending on if..."/>
          <p:cNvPicPr>
            <a:picLocks noChangeAspect="1" noChangeArrowheads="1"/>
          </p:cNvPicPr>
          <p:nvPr/>
        </p:nvPicPr>
        <p:blipFill>
          <a:blip r:embed="rId3" cstate="print"/>
          <a:srcRect/>
          <a:stretch>
            <a:fillRect/>
          </a:stretch>
        </p:blipFill>
        <p:spPr bwMode="auto">
          <a:xfrm>
            <a:off x="4286217" y="1428736"/>
            <a:ext cx="4857783" cy="4857784"/>
          </a:xfrm>
          <a:prstGeom prst="rect">
            <a:avLst/>
          </a:prstGeom>
          <a:noFill/>
        </p:spPr>
      </p:pic>
      <p:sp>
        <p:nvSpPr>
          <p:cNvPr id="5" name="5 - Ορθογώνιο"/>
          <p:cNvSpPr/>
          <p:nvPr/>
        </p:nvSpPr>
        <p:spPr>
          <a:xfrm>
            <a:off x="4357686" y="1500174"/>
            <a:ext cx="1857388" cy="1477328"/>
          </a:xfrm>
          <a:prstGeom prst="rect">
            <a:avLst/>
          </a:prstGeom>
        </p:spPr>
        <p:txBody>
          <a:bodyPr wrap="square">
            <a:spAutoFit/>
          </a:bodyPr>
          <a:lstStyle/>
          <a:p>
            <a:pPr fontAlgn="base"/>
            <a:r>
              <a:rPr lang="el-GR" b="1" dirty="0" smtClean="0"/>
              <a:t>Είναι αυτό λείος μυς;</a:t>
            </a:r>
            <a:r>
              <a:rPr lang="el-GR" dirty="0" smtClean="0"/>
              <a:t> </a:t>
            </a:r>
          </a:p>
          <a:p>
            <a:pPr fontAlgn="base"/>
            <a:r>
              <a:rPr lang="el-GR" dirty="0" smtClean="0"/>
              <a:t>Πάω στοίχημα </a:t>
            </a:r>
          </a:p>
          <a:p>
            <a:pPr fontAlgn="base"/>
            <a:r>
              <a:rPr lang="el-GR" dirty="0" smtClean="0"/>
              <a:t>ότι  είναι καμηλοπάρδαλη!</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descr="C:\Users\αγαπουλακι\Desktop\AMSTERDAM\AMSTERDAM PAINTINGS\microscope-29756_640.png"/>
          <p:cNvPicPr>
            <a:picLocks noChangeAspect="1" noChangeArrowheads="1"/>
          </p:cNvPicPr>
          <p:nvPr/>
        </p:nvPicPr>
        <p:blipFill>
          <a:blip r:embed="rId2" cstate="print"/>
          <a:srcRect/>
          <a:stretch>
            <a:fillRect/>
          </a:stretch>
        </p:blipFill>
        <p:spPr bwMode="auto">
          <a:xfrm>
            <a:off x="3292917" y="137106"/>
            <a:ext cx="1714512" cy="2006010"/>
          </a:xfrm>
          <a:prstGeom prst="rect">
            <a:avLst/>
          </a:prstGeom>
          <a:noFill/>
        </p:spPr>
      </p:pic>
      <p:pic>
        <p:nvPicPr>
          <p:cNvPr id="23556" name="Picture 4" descr="C:\Users\αγαπουλακι\Desktop\AMSTERDAM\AMSTERDAM PAINTINGS\stock-vector-pathology-biology-doodle-handwriting-icons-of-germ-and-pathogen-for-human-disease-such-as-virus-396937090.jpg"/>
          <p:cNvPicPr>
            <a:picLocks noChangeAspect="1" noChangeArrowheads="1"/>
          </p:cNvPicPr>
          <p:nvPr/>
        </p:nvPicPr>
        <p:blipFill>
          <a:blip r:embed="rId3" cstate="print"/>
          <a:srcRect/>
          <a:stretch>
            <a:fillRect/>
          </a:stretch>
        </p:blipFill>
        <p:spPr bwMode="auto">
          <a:xfrm>
            <a:off x="214282" y="1000108"/>
            <a:ext cx="2857520" cy="896283"/>
          </a:xfrm>
          <a:prstGeom prst="rect">
            <a:avLst/>
          </a:prstGeom>
          <a:noFill/>
        </p:spPr>
      </p:pic>
      <p:pic>
        <p:nvPicPr>
          <p:cNvPr id="23553" name="Picture 1" descr="C:\Users\αγαπουλακι\Desktop\AMSTERDAM\AMSTERDAM PAINTINGS\P Klee Analysis-of-diverse-perversities-1922(1).jpg!Large.jpg"/>
          <p:cNvPicPr>
            <a:picLocks noChangeAspect="1" noChangeArrowheads="1"/>
          </p:cNvPicPr>
          <p:nvPr/>
        </p:nvPicPr>
        <p:blipFill>
          <a:blip r:embed="rId4" cstate="print"/>
          <a:srcRect/>
          <a:stretch>
            <a:fillRect/>
          </a:stretch>
        </p:blipFill>
        <p:spPr bwMode="auto">
          <a:xfrm>
            <a:off x="5572132" y="1071546"/>
            <a:ext cx="3405196" cy="4441560"/>
          </a:xfrm>
          <a:prstGeom prst="rect">
            <a:avLst/>
          </a:prstGeom>
          <a:noFill/>
        </p:spPr>
      </p:pic>
      <p:sp>
        <p:nvSpPr>
          <p:cNvPr id="7" name="Rectangle 6"/>
          <p:cNvSpPr/>
          <p:nvPr/>
        </p:nvSpPr>
        <p:spPr>
          <a:xfrm>
            <a:off x="5500694" y="5572140"/>
            <a:ext cx="3643306" cy="830997"/>
          </a:xfrm>
          <a:prstGeom prst="rect">
            <a:avLst/>
          </a:prstGeom>
        </p:spPr>
        <p:txBody>
          <a:bodyPr wrap="square">
            <a:spAutoFit/>
          </a:bodyPr>
          <a:lstStyle/>
          <a:p>
            <a:pPr algn="ctr"/>
            <a:r>
              <a:rPr lang="en-GB" sz="1600" dirty="0" smtClean="0">
                <a:latin typeface="+mj-lt"/>
                <a:cs typeface="Times New Roman" pitchFamily="18" charset="0"/>
              </a:rPr>
              <a:t>P</a:t>
            </a:r>
            <a:r>
              <a:rPr lang="el-GR" sz="1600" dirty="0" smtClean="0">
                <a:latin typeface="+mj-lt"/>
                <a:cs typeface="Times New Roman" pitchFamily="18" charset="0"/>
              </a:rPr>
              <a:t>.</a:t>
            </a:r>
            <a:r>
              <a:rPr lang="en-GB" sz="1600" dirty="0" smtClean="0">
                <a:latin typeface="+mj-lt"/>
                <a:cs typeface="Times New Roman" pitchFamily="18" charset="0"/>
              </a:rPr>
              <a:t> Klee :  </a:t>
            </a:r>
          </a:p>
          <a:p>
            <a:pPr algn="ctr"/>
            <a:r>
              <a:rPr lang="el-GR" sz="1600" dirty="0" smtClean="0">
                <a:latin typeface="+mj-lt"/>
                <a:cs typeface="Times New Roman" pitchFamily="18" charset="0"/>
              </a:rPr>
              <a:t>Ανάλυση ποικίλων διαστρεβλώσεων</a:t>
            </a:r>
            <a:r>
              <a:rPr lang="en-GB" sz="1600" dirty="0" smtClean="0">
                <a:latin typeface="+mj-lt"/>
                <a:cs typeface="Times New Roman" pitchFamily="18" charset="0"/>
              </a:rPr>
              <a:t>,</a:t>
            </a:r>
            <a:endParaRPr lang="el-GR" sz="1600" dirty="0" smtClean="0">
              <a:latin typeface="+mj-lt"/>
              <a:cs typeface="Times New Roman" pitchFamily="18" charset="0"/>
            </a:endParaRPr>
          </a:p>
          <a:p>
            <a:pPr algn="ctr"/>
            <a:r>
              <a:rPr lang="en-GB" sz="1600" dirty="0" smtClean="0">
                <a:latin typeface="+mj-lt"/>
                <a:cs typeface="Times New Roman" pitchFamily="18" charset="0"/>
              </a:rPr>
              <a:t>1922</a:t>
            </a:r>
            <a:endParaRPr lang="el-GR" sz="1600" dirty="0">
              <a:latin typeface="+mj-lt"/>
              <a:cs typeface="Times New Roman" pitchFamily="18" charset="0"/>
            </a:endParaRPr>
          </a:p>
        </p:txBody>
      </p:sp>
      <p:sp>
        <p:nvSpPr>
          <p:cNvPr id="9" name="Rectangle 8"/>
          <p:cNvSpPr/>
          <p:nvPr/>
        </p:nvSpPr>
        <p:spPr>
          <a:xfrm>
            <a:off x="0" y="2143116"/>
            <a:ext cx="5572132" cy="4909036"/>
          </a:xfrm>
          <a:prstGeom prst="rect">
            <a:avLst/>
          </a:prstGeom>
        </p:spPr>
        <p:txBody>
          <a:bodyPr wrap="square">
            <a:spAutoFit/>
          </a:bodyPr>
          <a:lstStyle/>
          <a:p>
            <a:pPr algn="just"/>
            <a:r>
              <a:rPr lang="el-GR" sz="1600" dirty="0" smtClean="0"/>
              <a:t>Η </a:t>
            </a:r>
            <a:r>
              <a:rPr lang="el-GR" sz="1600" b="1" dirty="0" smtClean="0"/>
              <a:t>Παθολογική Ανατομική </a:t>
            </a:r>
            <a:r>
              <a:rPr lang="el-GR" sz="1600" dirty="0" smtClean="0"/>
              <a:t>αποτελεί μια </a:t>
            </a:r>
            <a:r>
              <a:rPr lang="el-GR" sz="1600" b="1" u="sng" dirty="0" smtClean="0"/>
              <a:t>κλινικοεργαστηριακή</a:t>
            </a:r>
            <a:r>
              <a:rPr lang="el-GR" sz="1600" b="1" dirty="0" smtClean="0"/>
              <a:t> </a:t>
            </a:r>
            <a:r>
              <a:rPr lang="el-GR" sz="1600" b="1" spc="300" dirty="0" smtClean="0"/>
              <a:t>ιατρική ειδικότητα</a:t>
            </a:r>
            <a:r>
              <a:rPr lang="el-GR" sz="1600" spc="300" dirty="0" smtClean="0"/>
              <a:t> </a:t>
            </a:r>
            <a:r>
              <a:rPr lang="el-GR" sz="1600" dirty="0" smtClean="0"/>
              <a:t>η οποία </a:t>
            </a:r>
            <a:r>
              <a:rPr lang="el-GR" sz="1600" dirty="0" smtClean="0">
                <a:effectLst>
                  <a:outerShdw blurRad="38100" dist="38100" dir="2700000" algn="tl">
                    <a:srgbClr val="000000">
                      <a:alpha val="43137"/>
                    </a:srgbClr>
                  </a:outerShdw>
                </a:effectLst>
              </a:rPr>
              <a:t>ταυτοποιεί και </a:t>
            </a:r>
            <a:r>
              <a:rPr lang="el-GR" sz="1600" dirty="0" smtClean="0"/>
              <a:t>αξιολογεί  τις </a:t>
            </a:r>
            <a:r>
              <a:rPr lang="el-GR" sz="1600" b="1" u="sng" dirty="0" smtClean="0"/>
              <a:t>αλλοιώσεις</a:t>
            </a:r>
            <a:r>
              <a:rPr lang="el-GR" sz="1600" dirty="0" smtClean="0"/>
              <a:t> των </a:t>
            </a:r>
            <a:r>
              <a:rPr lang="el-GR" sz="1600" b="1" dirty="0" smtClean="0"/>
              <a:t>ανθρώπινων οργάνων (μακροσκοπική μελέτη), των ιστών &amp; των κυττάρων (μικροσκοπική μελέτη) και του ανθρώπινου γονιδιώματος (μοριακή μελέτη)</a:t>
            </a:r>
            <a:r>
              <a:rPr lang="el-GR" sz="1600" dirty="0"/>
              <a:t> </a:t>
            </a:r>
            <a:r>
              <a:rPr lang="el-GR" sz="1600" dirty="0" smtClean="0"/>
              <a:t>και, αφού τις </a:t>
            </a:r>
            <a:r>
              <a:rPr lang="el-GR" sz="1600" b="1" u="sng" dirty="0" smtClean="0"/>
              <a:t>συσχετίσει</a:t>
            </a:r>
            <a:r>
              <a:rPr lang="el-GR" sz="1600" b="1" dirty="0" smtClean="0"/>
              <a:t> με τα υπάρχοντα κλινικά και </a:t>
            </a:r>
            <a:r>
              <a:rPr lang="el-GR" sz="1600" b="1" dirty="0" err="1" smtClean="0"/>
              <a:t>παρακλινικά</a:t>
            </a:r>
            <a:r>
              <a:rPr lang="el-GR" sz="1600" b="1" dirty="0" smtClean="0"/>
              <a:t> δεδομένα για κάθε ασθενή,</a:t>
            </a:r>
            <a:r>
              <a:rPr lang="el-GR" sz="1600" dirty="0" smtClean="0"/>
              <a:t> οδηγείται προς την </a:t>
            </a:r>
            <a:r>
              <a:rPr lang="el-GR" sz="1600" b="1" u="sng" dirty="0" smtClean="0"/>
              <a:t>τελική διάγνωση</a:t>
            </a:r>
            <a:r>
              <a:rPr lang="el-GR" sz="1600" b="1" dirty="0" smtClean="0"/>
              <a:t> </a:t>
            </a:r>
            <a:r>
              <a:rPr lang="el-GR" sz="1600" dirty="0" smtClean="0"/>
              <a:t>και</a:t>
            </a:r>
            <a:r>
              <a:rPr lang="en-US" sz="1600" dirty="0" smtClean="0"/>
              <a:t>, </a:t>
            </a:r>
            <a:r>
              <a:rPr lang="el-GR" sz="1600" dirty="0" smtClean="0"/>
              <a:t>επί πλέον, παρέχει </a:t>
            </a:r>
            <a:r>
              <a:rPr lang="el-GR" sz="1600" b="1" spc="300" dirty="0" smtClean="0"/>
              <a:t>χρησιμότατες</a:t>
            </a:r>
            <a:r>
              <a:rPr lang="el-GR" sz="1600" b="1" dirty="0" smtClean="0"/>
              <a:t> πληροφορίες </a:t>
            </a:r>
            <a:r>
              <a:rPr lang="el-GR" sz="1600" dirty="0" smtClean="0"/>
              <a:t>που </a:t>
            </a:r>
            <a:r>
              <a:rPr lang="el-GR" sz="1600" dirty="0" smtClean="0">
                <a:effectLst>
                  <a:outerShdw blurRad="38100" dist="38100" dir="2700000" algn="tl">
                    <a:srgbClr val="000000">
                      <a:alpha val="43137"/>
                    </a:srgbClr>
                  </a:outerShdw>
                </a:effectLst>
              </a:rPr>
              <a:t>αξιοποιούνται </a:t>
            </a:r>
            <a:r>
              <a:rPr lang="el-GR" sz="1600" u="sng" spc="600" dirty="0" smtClean="0">
                <a:effectLst>
                  <a:outerShdw blurRad="38100" dist="38100" dir="2700000" algn="tl">
                    <a:srgbClr val="000000">
                      <a:alpha val="43137"/>
                    </a:srgbClr>
                  </a:outerShdw>
                </a:effectLst>
              </a:rPr>
              <a:t>κλινικώς</a:t>
            </a:r>
            <a:r>
              <a:rPr lang="el-GR" sz="1600" dirty="0" smtClean="0">
                <a:effectLst>
                  <a:outerShdw blurRad="38100" dist="38100" dir="2700000" algn="tl">
                    <a:srgbClr val="000000">
                      <a:alpha val="43137"/>
                    </a:srgbClr>
                  </a:outerShdw>
                </a:effectLst>
              </a:rPr>
              <a:t> </a:t>
            </a:r>
            <a:r>
              <a:rPr lang="el-GR" sz="1600" dirty="0" smtClean="0"/>
              <a:t>για τον καθορισμό της  </a:t>
            </a:r>
            <a:r>
              <a:rPr lang="el-GR" sz="1600" b="1" i="1" dirty="0" smtClean="0"/>
              <a:t>εξέλιξη</a:t>
            </a:r>
            <a:r>
              <a:rPr lang="el-GR" sz="1600" b="1" i="1" spc="300" dirty="0" smtClean="0"/>
              <a:t>ς</a:t>
            </a:r>
            <a:r>
              <a:rPr lang="el-GR" sz="1600" b="1" dirty="0" smtClean="0"/>
              <a:t> </a:t>
            </a:r>
            <a:r>
              <a:rPr lang="el-GR" sz="1600" dirty="0" smtClean="0"/>
              <a:t>και τη </a:t>
            </a:r>
            <a:r>
              <a:rPr lang="el-GR" sz="1600" b="1" i="1" dirty="0" smtClean="0"/>
              <a:t>θεραπεία</a:t>
            </a:r>
            <a:r>
              <a:rPr lang="el-GR" sz="1600" dirty="0" smtClean="0"/>
              <a:t>  του κάθε ασθενούς.  </a:t>
            </a:r>
          </a:p>
          <a:p>
            <a:pPr algn="just"/>
            <a:r>
              <a:rPr lang="el-GR" sz="1400" dirty="0" smtClean="0"/>
              <a:t>Ο </a:t>
            </a:r>
            <a:r>
              <a:rPr lang="el-GR" sz="1400" b="1" dirty="0" smtClean="0"/>
              <a:t>παθολογοανατόμος</a:t>
            </a:r>
            <a:r>
              <a:rPr lang="el-GR" sz="1400" dirty="0" smtClean="0"/>
              <a:t> ασκείται </a:t>
            </a:r>
            <a:r>
              <a:rPr lang="el-GR" sz="1400" dirty="0" smtClean="0">
                <a:effectLst>
                  <a:outerShdw blurRad="38100" dist="38100" dir="2700000" algn="tl">
                    <a:srgbClr val="000000">
                      <a:alpha val="43137"/>
                    </a:srgbClr>
                  </a:outerShdw>
                </a:effectLst>
              </a:rPr>
              <a:t>καθημερινά</a:t>
            </a:r>
            <a:r>
              <a:rPr lang="el-GR" sz="1400" dirty="0" smtClean="0"/>
              <a:t> στη μορφολογική αναγνώριση της </a:t>
            </a:r>
            <a:r>
              <a:rPr lang="el-GR" sz="1400" b="1" dirty="0" smtClean="0"/>
              <a:t>ομοιότητας</a:t>
            </a:r>
            <a:r>
              <a:rPr lang="el-GR" sz="1400" dirty="0" smtClean="0"/>
              <a:t> και της </a:t>
            </a:r>
            <a:r>
              <a:rPr lang="el-GR" sz="1400" b="1" dirty="0" smtClean="0"/>
              <a:t>ποικιλίας </a:t>
            </a:r>
            <a:r>
              <a:rPr lang="el-GR" sz="1400" dirty="0" smtClean="0"/>
              <a:t> κυττάρων,  ιστών και οργάνων. Τα φυσιολογικά στοιχεία οργανώνονται με τάξη και ομοιογένεια, ενώ τα παθολογικά στοιχεία διαφέρουν σαφώς από τα φυσιολογικά αντίστοιχά τους, συχνότατα σε μορφολογικό και πάντοτε σε μοριακό επίπεδο.</a:t>
            </a:r>
          </a:p>
          <a:p>
            <a:pPr algn="just"/>
            <a:r>
              <a:rPr lang="el-GR" sz="1400" dirty="0" smtClean="0"/>
              <a:t>Ο παθολογοανατόμος ασχολείται τόσο με το κύτταρο, δηλαδή τη δομική μονάδα, την </a:t>
            </a:r>
            <a:r>
              <a:rPr lang="el-GR" sz="1400" b="1" dirty="0" smtClean="0"/>
              <a:t>αρχή</a:t>
            </a:r>
            <a:r>
              <a:rPr lang="el-GR" sz="1400" dirty="0" smtClean="0"/>
              <a:t> της ζωής όσο και,  με τη νεκροτομή,  με το </a:t>
            </a:r>
            <a:r>
              <a:rPr lang="el-GR" sz="1400" b="1" dirty="0" smtClean="0"/>
              <a:t>τέλος</a:t>
            </a:r>
            <a:r>
              <a:rPr lang="el-GR" sz="1400" dirty="0" smtClean="0"/>
              <a:t> της ζωής, καλύπτοντας έτσι το </a:t>
            </a:r>
            <a:r>
              <a:rPr lang="el-GR" sz="1400" dirty="0" smtClean="0">
                <a:effectLst>
                  <a:outerShdw blurRad="38100" dist="38100" dir="2700000" algn="tl">
                    <a:srgbClr val="000000">
                      <a:alpha val="43137"/>
                    </a:srgbClr>
                  </a:outerShdw>
                </a:effectLst>
              </a:rPr>
              <a:t>πλήρες φάσμα </a:t>
            </a:r>
            <a:r>
              <a:rPr lang="el-GR" sz="1400" dirty="0" smtClean="0"/>
              <a:t>της ανθρώπινης ζωής.</a:t>
            </a:r>
          </a:p>
          <a:p>
            <a:pPr algn="just"/>
            <a:r>
              <a:rPr lang="el-GR" sz="800" dirty="0" smtClean="0"/>
              <a:t>Καθώς ο παθολογοανατόμος διαθέτει επιστημονική γνώση, οφείλει, με βάση τις σύγχρονες δυνατότητες της επιστήμης, να υιοθετεί </a:t>
            </a:r>
            <a:r>
              <a:rPr lang="el-GR" sz="800" dirty="0" smtClean="0">
                <a:effectLst>
                  <a:outerShdw blurRad="38100" dist="38100" dir="2700000" algn="tl">
                    <a:srgbClr val="000000">
                      <a:alpha val="43137"/>
                    </a:srgbClr>
                  </a:outerShdw>
                </a:effectLst>
              </a:rPr>
              <a:t>ηθικές αρχές </a:t>
            </a:r>
            <a:r>
              <a:rPr lang="el-GR" sz="800" dirty="0" smtClean="0"/>
              <a:t>στη χρήση της βιοτεχνολογίας, η οποία  αντανακλά στον άνθρωπο και στην ποιότητα της ζωής του.</a:t>
            </a:r>
            <a:endParaRPr lang="el-GR" sz="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53"/>
                                        </p:tgtEl>
                                        <p:attrNameLst>
                                          <p:attrName>style.visibility</p:attrName>
                                        </p:attrNameLst>
                                      </p:cBhvr>
                                      <p:to>
                                        <p:strVal val="visible"/>
                                      </p:to>
                                    </p:set>
                                    <p:animEffect transition="in" filter="fade">
                                      <p:cBhvr>
                                        <p:cTn id="7" dur="500"/>
                                        <p:tgtEl>
                                          <p:spTgt spid="235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fade">
                                      <p:cBhvr>
                                        <p:cTn id="18"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000768"/>
            <a:ext cx="9144000" cy="857232"/>
          </a:xfrm>
        </p:spPr>
        <p:txBody>
          <a:bodyPr>
            <a:normAutofit/>
          </a:bodyPr>
          <a:lstStyle/>
          <a:p>
            <a:r>
              <a:rPr lang="el-GR" sz="2000" dirty="0" smtClean="0"/>
              <a:t>Δρ Π. Αραπαντώνη-Δαδιώτη, Ιατρός-Παθολογοανατόμος</a:t>
            </a:r>
            <a:r>
              <a:rPr lang="en-US" sz="2000" dirty="0" smtClean="0"/>
              <a:t> </a:t>
            </a:r>
            <a:endParaRPr lang="el-GR" sz="2000" dirty="0"/>
          </a:p>
        </p:txBody>
      </p:sp>
      <p:pic>
        <p:nvPicPr>
          <p:cNvPr id="54274" name="Picture 2"/>
          <p:cNvPicPr>
            <a:picLocks noChangeAspect="1" noChangeArrowheads="1"/>
          </p:cNvPicPr>
          <p:nvPr/>
        </p:nvPicPr>
        <p:blipFill>
          <a:blip r:embed="rId3" cstate="print"/>
          <a:srcRect/>
          <a:stretch>
            <a:fillRect/>
          </a:stretch>
        </p:blipFill>
        <p:spPr bwMode="auto">
          <a:xfrm>
            <a:off x="0" y="2204864"/>
            <a:ext cx="3500462" cy="3500462"/>
          </a:xfrm>
          <a:prstGeom prst="rect">
            <a:avLst/>
          </a:prstGeom>
          <a:noFill/>
          <a:ln w="9525">
            <a:noFill/>
            <a:miter lim="800000"/>
            <a:headEnd/>
            <a:tailEnd/>
          </a:ln>
          <a:effectLst/>
        </p:spPr>
      </p:pic>
      <p:sp>
        <p:nvSpPr>
          <p:cNvPr id="108546" name="AutoShape 2" descr="https://photos-3.dropbox.com/t/2/AAANV3VSSBoXNAinY6qtAuLeMkp9A5xnKvlGP5RN99rLNg/12/62557768/jpeg/32x32/1/1468490400/0/2/fall%20tree.tif/EOKXvTAYyN4sIAcoBw/ncdXWvJllODl6l4yGYVEUPwpC5Qn_iyNjILoRGTDoOE%2CnV-PFBwPdDg96Qqov5JHsT_Av6TpajjwGJKUMfeuGow%2CW6Igk-AFsa8Y1L-qfWWp3LX4aSKQ0CfVQAz44uSJVII%2C0bs2BGpqmHeQwjbMEz8PwTz47rOrM1us0ju25yqQCX4%2CyOfqIDttDqq8oHuSm_dL5isQcQr7yjBrcnNumdauB4E%2Cpa1aQhHSO2VdklfZ0oy6FvskUelNh_Uj_ExmTRO-2cw%2CS4RFUSosa233pATF12ye7t6awMvMBv9ajhEKDH8rKeE%2CaIWbjEd4mZSKmm2mP1flQMVagLlUP6b5U1bNsj6p13Y%2CcCSNEJqjuPmhab4VG1ZFeuAoGavkcL64gcg6M5BdWP4%2CW5V-pbpBAU0B68CW92vCps8QBcQk1Q0-g4RwGAMeFPg%2Cp9s00mWjwRWXvDRbuvtyPws4EAR0eul3euQKQbP6UjE%2CzO5jy98xosrrrjBguE3HAO6gGlq1kWqJraWr8S28O8k%2CaFadQzOAXVi0h8vBRz99AfPVr76fq6FLImsyDB9x2LE%2C7-MLbjlgpk7DYCNQ4JpsxigHikHbJBDg3NhrPXKkimw%2CG3Ow4khoZcGFpEh19tJQVg85xxrv9b9xA1nAMiwxMD4%2CrMlQW4wu4LFT42v_sLRatZopMHhbKRTggXUpSd2F6mY%2C06cjlp2XQougy7Ljk7m_qREUNUf4-IjbXjYkFHP_waI%2C0QvSM6w_y6iMUf_VeXIx2ltGhImt5VS6CgCBkLOFAiI%2CUqd_we9zHtKFnZZNMr8u7pZ5CIEkO8BhQtSmyes2Zso%2CqH56PWnktHRNM8h-qBiphxhlyTL8UoKOW0CiMcTAc5c%2CRe_zpYUWp8I_DMBKHzZpeZkTmDwgtPCpPLUzSq5kks0%2Cx3BOIOj7AUnEetisSb5_UZSLsO50W9zY7MchngEMc4g?size_mode=3&amp;size=800x600&amp;dl=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8548" name="AutoShape 4" descr="https://photos-3.dropbox.com/t/2/AAANV3VSSBoXNAinY6qtAuLeMkp9A5xnKvlGP5RN99rLNg/12/62557768/jpeg/32x32/1/1468490400/0/2/fall%20tree.tif/EOKXvTAYyN4sIAcoBw/ncdXWvJllODl6l4yGYVEUPwpC5Qn_iyNjILoRGTDoOE%2CnV-PFBwPdDg96Qqov5JHsT_Av6TpajjwGJKUMfeuGow%2CW6Igk-AFsa8Y1L-qfWWp3LX4aSKQ0CfVQAz44uSJVII%2C0bs2BGpqmHeQwjbMEz8PwTz47rOrM1us0ju25yqQCX4%2CyOfqIDttDqq8oHuSm_dL5isQcQr7yjBrcnNumdauB4E%2Cpa1aQhHSO2VdklfZ0oy6FvskUelNh_Uj_ExmTRO-2cw%2CS4RFUSosa233pATF12ye7t6awMvMBv9ajhEKDH8rKeE%2CaIWbjEd4mZSKmm2mP1flQMVagLlUP6b5U1bNsj6p13Y%2CcCSNEJqjuPmhab4VG1ZFeuAoGavkcL64gcg6M5BdWP4%2CW5V-pbpBAU0B68CW92vCps8QBcQk1Q0-g4RwGAMeFPg%2Cp9s00mWjwRWXvDRbuvtyPws4EAR0eul3euQKQbP6UjE%2CzO5jy98xosrrrjBguE3HAO6gGlq1kWqJraWr8S28O8k%2CaFadQzOAXVi0h8vBRz99AfPVr76fq6FLImsyDB9x2LE%2C7-MLbjlgpk7DYCNQ4JpsxigHikHbJBDg3NhrPXKkimw%2CG3Ow4khoZcGFpEh19tJQVg85xxrv9b9xA1nAMiwxMD4%2CrMlQW4wu4LFT42v_sLRatZopMHhbKRTggXUpSd2F6mY%2C06cjlp2XQougy7Ljk7m_qREUNUf4-IjbXjYkFHP_waI%2C0QvSM6w_y6iMUf_VeXIx2ltGhImt5VS6CgCBkLOFAiI%2CUqd_we9zHtKFnZZNMr8u7pZ5CIEkO8BhQtSmyes2Zso%2CqH56PWnktHRNM8h-qBiphxhlyTL8UoKOW0CiMcTAc5c%2CRe_zpYUWp8I_DMBKHzZpeZkTmDwgtPCpPLUzSq5kks0%2Cx3BOIOj7AUnEetisSb5_UZSLsO50W9zY7MchngEMc4g?size_mode=3&amp;size=800x600&amp;dl=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8550" name="AutoShape 6" descr="https://photos-3.dropbox.com/t/2/AAANV3VSSBoXNAinY6qtAuLeMkp9A5xnKvlGP5RN99rLNg/12/62557768/jpeg/32x32/1/1468490400/0/2/fall%20tree.tif/EOKXvTAYyN4sIAcoBw/ncdXWvJllODl6l4yGYVEUPwpC5Qn_iyNjILoRGTDoOE%2CnV-PFBwPdDg96Qqov5JHsT_Av6TpajjwGJKUMfeuGow%2CW6Igk-AFsa8Y1L-qfWWp3LX4aSKQ0CfVQAz44uSJVII%2C0bs2BGpqmHeQwjbMEz8PwTz47rOrM1us0ju25yqQCX4%2CyOfqIDttDqq8oHuSm_dL5isQcQr7yjBrcnNumdauB4E%2Cpa1aQhHSO2VdklfZ0oy6FvskUelNh_Uj_ExmTRO-2cw%2CS4RFUSosa233pATF12ye7t6awMvMBv9ajhEKDH8rKeE%2CaIWbjEd4mZSKmm2mP1flQMVagLlUP6b5U1bNsj6p13Y%2CcCSNEJqjuPmhab4VG1ZFeuAoGavkcL64gcg6M5BdWP4%2CW5V-pbpBAU0B68CW92vCps8QBcQk1Q0-g4RwGAMeFPg%2Cp9s00mWjwRWXvDRbuvtyPws4EAR0eul3euQKQbP6UjE%2CzO5jy98xosrrrjBguE3HAO6gGlq1kWqJraWr8S28O8k%2CaFadQzOAXVi0h8vBRz99AfPVr76fq6FLImsyDB9x2LE%2C7-MLbjlgpk7DYCNQ4JpsxigHikHbJBDg3NhrPXKkimw%2CG3Ow4khoZcGFpEh19tJQVg85xxrv9b9xA1nAMiwxMD4%2CrMlQW4wu4LFT42v_sLRatZopMHhbKRTggXUpSd2F6mY%2C06cjlp2XQougy7Ljk7m_qREUNUf4-IjbXjYkFHP_waI%2C0QvSM6w_y6iMUf_VeXIx2ltGhImt5VS6CgCBkLOFAiI%2CUqd_we9zHtKFnZZNMr8u7pZ5CIEkO8BhQtSmyes2Zso%2CqH56PWnktHRNM8h-qBiphxhlyTL8UoKOW0CiMcTAc5c%2CRe_zpYUWp8I_DMBKHzZpeZkTmDwgtPCpPLUzSq5kks0%2Cx3BOIOj7AUnEetisSb5_UZSLsO50W9zY7MchngEMc4g?size_mode=3&amp;size=800x60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8552" name="Picture 8"/>
          <p:cNvPicPr>
            <a:picLocks noChangeAspect="1" noChangeArrowheads="1"/>
          </p:cNvPicPr>
          <p:nvPr/>
        </p:nvPicPr>
        <p:blipFill>
          <a:blip r:embed="rId4" cstate="print"/>
          <a:srcRect/>
          <a:stretch>
            <a:fillRect/>
          </a:stretch>
        </p:blipFill>
        <p:spPr bwMode="auto">
          <a:xfrm>
            <a:off x="3707904" y="2204864"/>
            <a:ext cx="3500462" cy="3500462"/>
          </a:xfrm>
          <a:prstGeom prst="rect">
            <a:avLst/>
          </a:prstGeom>
          <a:noFill/>
          <a:ln w="9525">
            <a:noFill/>
            <a:miter lim="800000"/>
            <a:headEnd/>
            <a:tailEnd/>
          </a:ln>
          <a:effectLst/>
        </p:spPr>
      </p:pic>
      <p:sp>
        <p:nvSpPr>
          <p:cNvPr id="10" name="Title 1"/>
          <p:cNvSpPr txBox="1">
            <a:spLocks/>
          </p:cNvSpPr>
          <p:nvPr/>
        </p:nvSpPr>
        <p:spPr>
          <a:xfrm rot="10800000" flipV="1">
            <a:off x="323528" y="5589240"/>
            <a:ext cx="3141982" cy="554404"/>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2000" dirty="0" smtClean="0">
                <a:latin typeface="+mj-lt"/>
                <a:ea typeface="+mj-ea"/>
                <a:cs typeface="+mj-cs"/>
              </a:rPr>
              <a:t>Ελιά</a:t>
            </a:r>
            <a:endParaRPr kumimoji="0" lang="el-GR" sz="2000" b="0" i="0" u="none" strike="noStrike" kern="1200" cap="none" spc="0" normalizeH="0" baseline="0" noProof="0" dirty="0">
              <a:ln>
                <a:noFill/>
              </a:ln>
              <a:solidFill>
                <a:schemeClr val="tx1"/>
              </a:solidFill>
              <a:effectLst/>
              <a:uLnTx/>
              <a:uFillTx/>
              <a:latin typeface="+mj-lt"/>
              <a:ea typeface="+mj-ea"/>
              <a:cs typeface="+mj-cs"/>
            </a:endParaRPr>
          </a:p>
        </p:txBody>
      </p:sp>
      <p:sp>
        <p:nvSpPr>
          <p:cNvPr id="11" name="Title 1"/>
          <p:cNvSpPr txBox="1">
            <a:spLocks/>
          </p:cNvSpPr>
          <p:nvPr/>
        </p:nvSpPr>
        <p:spPr>
          <a:xfrm rot="10800000" flipV="1">
            <a:off x="3419871" y="5661248"/>
            <a:ext cx="3866765" cy="48239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2000" dirty="0" smtClean="0">
                <a:latin typeface="+mj-lt"/>
                <a:ea typeface="+mj-ea"/>
                <a:cs typeface="+mj-cs"/>
              </a:rPr>
              <a:t>Το δέντρο της ζωής</a:t>
            </a:r>
            <a:r>
              <a:rPr lang="en-US" sz="2000" dirty="0" smtClean="0">
                <a:latin typeface="+mj-lt"/>
                <a:ea typeface="+mj-ea"/>
                <a:cs typeface="+mj-cs"/>
              </a:rPr>
              <a:t> </a:t>
            </a:r>
            <a:endParaRPr kumimoji="0" lang="el-GR" sz="2000" b="0" i="0" u="none" strike="noStrike" kern="1200" cap="none" spc="0" normalizeH="0" baseline="0" noProof="0" dirty="0">
              <a:ln>
                <a:noFill/>
              </a:ln>
              <a:solidFill>
                <a:schemeClr val="tx1"/>
              </a:solidFill>
              <a:effectLst/>
              <a:uLnTx/>
              <a:uFillTx/>
              <a:latin typeface="+mj-lt"/>
              <a:ea typeface="+mj-ea"/>
              <a:cs typeface="+mj-cs"/>
            </a:endParaRPr>
          </a:p>
        </p:txBody>
      </p:sp>
      <p:sp>
        <p:nvSpPr>
          <p:cNvPr id="12" name="Title 1"/>
          <p:cNvSpPr txBox="1">
            <a:spLocks/>
          </p:cNvSpPr>
          <p:nvPr/>
        </p:nvSpPr>
        <p:spPr>
          <a:xfrm rot="10800000" flipV="1">
            <a:off x="7429519" y="5715016"/>
            <a:ext cx="1714468" cy="50959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2000" dirty="0" smtClean="0">
                <a:latin typeface="+mj-lt"/>
                <a:ea typeface="+mj-ea"/>
                <a:cs typeface="+mj-cs"/>
              </a:rPr>
              <a:t>Φυλλοβόλο δέντρο</a:t>
            </a:r>
            <a:r>
              <a:rPr lang="en-US" sz="2000" dirty="0" smtClean="0">
                <a:latin typeface="+mj-lt"/>
                <a:ea typeface="+mj-ea"/>
                <a:cs typeface="+mj-cs"/>
              </a:rPr>
              <a:t> </a:t>
            </a:r>
            <a:endParaRPr kumimoji="0" lang="el-GR" sz="2000" b="0" i="0" u="none" strike="noStrike" kern="1200" cap="none" spc="0" normalizeH="0" baseline="0" noProof="0" dirty="0">
              <a:ln>
                <a:noFill/>
              </a:ln>
              <a:solidFill>
                <a:schemeClr val="tx1"/>
              </a:solidFill>
              <a:effectLst/>
              <a:uLnTx/>
              <a:uFillTx/>
              <a:latin typeface="+mj-lt"/>
              <a:ea typeface="+mj-ea"/>
              <a:cs typeface="+mj-cs"/>
            </a:endParaRPr>
          </a:p>
        </p:txBody>
      </p:sp>
      <p:sp>
        <p:nvSpPr>
          <p:cNvPr id="13" name="Title 1"/>
          <p:cNvSpPr txBox="1">
            <a:spLocks/>
          </p:cNvSpPr>
          <p:nvPr/>
        </p:nvSpPr>
        <p:spPr>
          <a:xfrm>
            <a:off x="0" y="0"/>
            <a:ext cx="7429520" cy="2143116"/>
          </a:xfrm>
          <a:prstGeom prst="rect">
            <a:avLst/>
          </a:prstGeom>
        </p:spPr>
        <p:txBody>
          <a:bodyPr vert="horz" lIns="91440" tIns="45720" rIns="91440" bIns="45720" rtlCol="0" anchor="ctr">
            <a:normAutofit fontScale="85000" lnSpcReduction="20000"/>
          </a:bodyPr>
          <a:lstStyle/>
          <a:p>
            <a:pPr algn="ctr"/>
            <a:r>
              <a:rPr lang="el-GR" sz="3600" b="1" dirty="0" smtClean="0"/>
              <a:t>Η Δενδρολογία </a:t>
            </a:r>
            <a:endParaRPr lang="en-US" sz="3600" b="1" dirty="0" smtClean="0"/>
          </a:p>
          <a:p>
            <a:pPr algn="ctr"/>
            <a:r>
              <a:rPr lang="el-GR" sz="3600" b="1" dirty="0" smtClean="0"/>
              <a:t>μέσω της Παθολογικής</a:t>
            </a:r>
            <a:r>
              <a:rPr lang="en-US" sz="3600" b="1" dirty="0" smtClean="0"/>
              <a:t> </a:t>
            </a:r>
            <a:r>
              <a:rPr lang="el-GR" sz="3600" b="1" dirty="0" smtClean="0"/>
              <a:t>Ανατομικής</a:t>
            </a:r>
            <a:endParaRPr lang="en-US" sz="3600" b="1" dirty="0" smtClean="0"/>
          </a:p>
          <a:p>
            <a:pPr algn="ctr"/>
            <a:endParaRPr lang="el-GR" sz="3600" dirty="0" smtClean="0"/>
          </a:p>
          <a:p>
            <a:pPr algn="ctr"/>
            <a:r>
              <a:rPr lang="el-GR" sz="3600" dirty="0" smtClean="0"/>
              <a:t>Η χαρά του μελετητή των δέντρων </a:t>
            </a:r>
            <a:r>
              <a:rPr lang="el-GR" sz="4400" dirty="0" smtClean="0"/>
              <a:t/>
            </a:r>
            <a:br>
              <a:rPr lang="el-GR" sz="4400" dirty="0" smtClean="0"/>
            </a:br>
            <a:endParaRPr kumimoji="0" lang="el-GR" sz="3200" b="0" i="0" u="none" strike="noStrike" kern="1200" cap="none" spc="0" normalizeH="0" baseline="0" noProof="0" dirty="0">
              <a:ln>
                <a:noFill/>
              </a:ln>
              <a:solidFill>
                <a:schemeClr val="tx1"/>
              </a:solidFill>
              <a:effectLst/>
              <a:uLnTx/>
              <a:uFillTx/>
              <a:latin typeface="+mj-lt"/>
              <a:ea typeface="+mj-ea"/>
              <a:cs typeface="+mj-cs"/>
            </a:endParaRPr>
          </a:p>
        </p:txBody>
      </p:sp>
      <p:pic>
        <p:nvPicPr>
          <p:cNvPr id="112641" name="Picture 1" descr="C:\Users\ΤΑΝΙΑ\Desktop\Καταγραφή.JPG"/>
          <p:cNvPicPr>
            <a:picLocks noChangeAspect="1" noChangeArrowheads="1"/>
          </p:cNvPicPr>
          <p:nvPr/>
        </p:nvPicPr>
        <p:blipFill>
          <a:blip r:embed="rId5" cstate="print"/>
          <a:srcRect/>
          <a:stretch>
            <a:fillRect/>
          </a:stretch>
        </p:blipFill>
        <p:spPr bwMode="auto">
          <a:xfrm>
            <a:off x="7452320" y="0"/>
            <a:ext cx="1691680" cy="5690194"/>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582726"/>
          </a:xfrm>
        </p:spPr>
        <p:txBody>
          <a:bodyPr>
            <a:normAutofit fontScale="90000"/>
          </a:bodyPr>
          <a:lstStyle/>
          <a:p>
            <a:r>
              <a:rPr lang="el-GR" dirty="0" smtClean="0"/>
              <a:t>Καθημερινή εξάσκηση στα </a:t>
            </a:r>
            <a:r>
              <a:rPr lang="el-GR" b="1" dirty="0" smtClean="0"/>
              <a:t>περιγράμματα</a:t>
            </a:r>
            <a:r>
              <a:rPr lang="el-GR" dirty="0" smtClean="0"/>
              <a:t/>
            </a:r>
            <a:br>
              <a:rPr lang="el-GR" dirty="0" smtClean="0"/>
            </a:br>
            <a:r>
              <a:rPr lang="el-GR" dirty="0" smtClean="0"/>
              <a:t>μέσω της Παθολογικής Ανατομικής</a:t>
            </a:r>
            <a:br>
              <a:rPr lang="el-GR" dirty="0" smtClean="0"/>
            </a:br>
            <a:endParaRPr lang="el-GR" dirty="0"/>
          </a:p>
        </p:txBody>
      </p:sp>
      <p:pic>
        <p:nvPicPr>
          <p:cNvPr id="3074" name="Picture 2" descr="C:\Users\αγαπουλακι\Desktop\tumblr_o9qzaaMDgZ1s24chqo1_1280.gif"/>
          <p:cNvPicPr>
            <a:picLocks noChangeAspect="1" noChangeArrowheads="1" noCrop="1"/>
          </p:cNvPicPr>
          <p:nvPr/>
        </p:nvPicPr>
        <p:blipFill>
          <a:blip r:embed="rId2" cstate="print"/>
          <a:srcRect/>
          <a:stretch>
            <a:fillRect/>
          </a:stretch>
        </p:blipFill>
        <p:spPr bwMode="auto">
          <a:xfrm>
            <a:off x="0" y="1643050"/>
            <a:ext cx="4500594" cy="4500594"/>
          </a:xfrm>
          <a:prstGeom prst="rect">
            <a:avLst/>
          </a:prstGeom>
          <a:noFill/>
        </p:spPr>
      </p:pic>
      <p:sp>
        <p:nvSpPr>
          <p:cNvPr id="7" name="Rectangle 6"/>
          <p:cNvSpPr/>
          <p:nvPr/>
        </p:nvSpPr>
        <p:spPr>
          <a:xfrm>
            <a:off x="1" y="4572008"/>
            <a:ext cx="4929189" cy="830997"/>
          </a:xfrm>
          <a:prstGeom prst="rect">
            <a:avLst/>
          </a:prstGeom>
        </p:spPr>
        <p:txBody>
          <a:bodyPr wrap="square">
            <a:spAutoFit/>
          </a:bodyPr>
          <a:lstStyle/>
          <a:p>
            <a:pPr algn="ctr"/>
            <a:r>
              <a:rPr lang="el-GR" sz="2400" b="1" dirty="0" smtClean="0"/>
              <a:t>Οι Ηνωμένες Πολιτείες </a:t>
            </a:r>
            <a:br>
              <a:rPr lang="el-GR" sz="2400" b="1" dirty="0" smtClean="0"/>
            </a:br>
            <a:r>
              <a:rPr lang="el-GR" sz="2400" b="1" dirty="0" smtClean="0"/>
              <a:t>του γαστρικού βλεννογόνου!</a:t>
            </a:r>
            <a:endParaRPr lang="el-GR" sz="2400" dirty="0" smtClean="0"/>
          </a:p>
        </p:txBody>
      </p:sp>
      <p:pic>
        <p:nvPicPr>
          <p:cNvPr id="29698" name="Picture 2" descr="Histology Look-a-like #192&#10;Warthin’s tumor v The UK&#10;This island of cells reminded me of home.&#10;Cytology submitted by @Sara_Jiang&#10;i♡histo"/>
          <p:cNvPicPr>
            <a:picLocks noChangeAspect="1" noChangeArrowheads="1"/>
          </p:cNvPicPr>
          <p:nvPr/>
        </p:nvPicPr>
        <p:blipFill>
          <a:blip r:embed="rId3" cstate="print"/>
          <a:srcRect/>
          <a:stretch>
            <a:fillRect/>
          </a:stretch>
        </p:blipFill>
        <p:spPr bwMode="auto">
          <a:xfrm>
            <a:off x="4500562" y="2357430"/>
            <a:ext cx="4643438" cy="2362531"/>
          </a:xfrm>
          <a:prstGeom prst="rect">
            <a:avLst/>
          </a:prstGeom>
          <a:noFill/>
        </p:spPr>
      </p:pic>
      <p:sp>
        <p:nvSpPr>
          <p:cNvPr id="6" name="Rectangle 5"/>
          <p:cNvSpPr/>
          <p:nvPr/>
        </p:nvSpPr>
        <p:spPr>
          <a:xfrm>
            <a:off x="5143505" y="4857760"/>
            <a:ext cx="3643338" cy="1938992"/>
          </a:xfrm>
          <a:prstGeom prst="rect">
            <a:avLst/>
          </a:prstGeom>
        </p:spPr>
        <p:txBody>
          <a:bodyPr wrap="square">
            <a:spAutoFit/>
          </a:bodyPr>
          <a:lstStyle/>
          <a:p>
            <a:pPr algn="ctr"/>
            <a:r>
              <a:rPr lang="el-GR" sz="4000" b="1" dirty="0" smtClean="0"/>
              <a:t> </a:t>
            </a:r>
            <a:r>
              <a:rPr lang="el-GR" sz="4000" dirty="0" smtClean="0">
                <a:effectLst>
                  <a:outerShdw blurRad="38100" dist="38100" dir="2700000" algn="tl">
                    <a:srgbClr val="000000">
                      <a:alpha val="43137"/>
                    </a:srgbClr>
                  </a:outerShdw>
                </a:effectLst>
              </a:rPr>
              <a:t>Η χαρά του γεωγράφου, επίσης!</a:t>
            </a:r>
          </a:p>
        </p:txBody>
      </p:sp>
      <p:sp>
        <p:nvSpPr>
          <p:cNvPr id="8" name="7 - Ορθογώνιο"/>
          <p:cNvSpPr/>
          <p:nvPr/>
        </p:nvSpPr>
        <p:spPr>
          <a:xfrm>
            <a:off x="6929454" y="2500306"/>
            <a:ext cx="2214545" cy="523220"/>
          </a:xfrm>
          <a:prstGeom prst="rect">
            <a:avLst/>
          </a:prstGeom>
        </p:spPr>
        <p:txBody>
          <a:bodyPr wrap="square">
            <a:spAutoFit/>
          </a:bodyPr>
          <a:lstStyle/>
          <a:p>
            <a:pPr algn="ctr"/>
            <a:r>
              <a:rPr lang="el-GR" sz="1400" b="1" dirty="0" smtClean="0"/>
              <a:t>Όγκος του </a:t>
            </a:r>
            <a:r>
              <a:rPr lang="en-US" sz="1400" b="1" dirty="0" err="1" smtClean="0"/>
              <a:t>Warthin</a:t>
            </a:r>
            <a:r>
              <a:rPr lang="el-GR" sz="1400" b="1" dirty="0" smtClean="0"/>
              <a:t>  έναντι του Ηνωμένου Βασιλείου</a:t>
            </a:r>
            <a:endParaRPr lang="el-GR" sz="14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728"/>
            <a:ext cx="9144000" cy="2786082"/>
          </a:xfrm>
        </p:spPr>
        <p:txBody>
          <a:bodyPr>
            <a:normAutofit fontScale="90000"/>
          </a:bodyPr>
          <a:lstStyle/>
          <a:p>
            <a:r>
              <a:rPr lang="en-US" cap="all" dirty="0" smtClean="0"/>
              <a:t/>
            </a:r>
            <a:br>
              <a:rPr lang="en-US" cap="all" dirty="0" smtClean="0"/>
            </a:br>
            <a:r>
              <a:rPr lang="el-GR" sz="3600" dirty="0" smtClean="0"/>
              <a:t>ΤΑ </a:t>
            </a:r>
            <a:r>
              <a:rPr lang="el-GR" sz="3600" b="1" dirty="0" smtClean="0"/>
              <a:t>ΟΠΤΙΚΑ ΣΤΟΙΧΕΙΑ </a:t>
            </a:r>
            <a:r>
              <a:rPr lang="el-GR" sz="3600" dirty="0" smtClean="0"/>
              <a:t>ΕΝΟΣ ΕΙΚΑΣΤΙΚΟΥ ΕΡΓΟΥ ΤΕΧΝΗΣ </a:t>
            </a:r>
            <a:br>
              <a:rPr lang="el-GR" sz="3600" dirty="0" smtClean="0"/>
            </a:br>
            <a:r>
              <a:rPr lang="el-GR" sz="3600" dirty="0" smtClean="0"/>
              <a:t>ήτοι</a:t>
            </a:r>
            <a:r>
              <a:rPr lang="el-GR" sz="3600" b="1" dirty="0" smtClean="0"/>
              <a:t> </a:t>
            </a:r>
            <a:r>
              <a:rPr lang="el-GR" sz="4000" b="1" dirty="0" smtClean="0"/>
              <a:t>η γραμμή, το σχήμα, ο τόνος, το χρώμα</a:t>
            </a:r>
            <a:r>
              <a:rPr lang="el-GR" sz="4000" dirty="0" smtClean="0"/>
              <a:t>,</a:t>
            </a:r>
            <a:br>
              <a:rPr lang="el-GR" sz="4000" dirty="0" smtClean="0"/>
            </a:br>
            <a:r>
              <a:rPr lang="el-GR" sz="4000" b="1" dirty="0" smtClean="0"/>
              <a:t>το πρότυπο, η υφή και η μορφή</a:t>
            </a:r>
            <a:r>
              <a:rPr lang="el-GR" sz="3600" dirty="0" smtClean="0"/>
              <a:t/>
            </a:r>
            <a:br>
              <a:rPr lang="el-GR" sz="3600" dirty="0" smtClean="0"/>
            </a:br>
            <a:r>
              <a:rPr lang="el-GR" sz="3600" dirty="0" smtClean="0"/>
              <a:t>συνιστούν τα </a:t>
            </a:r>
            <a:r>
              <a:rPr lang="el-GR" sz="3600" b="1" dirty="0" smtClean="0"/>
              <a:t>δομικά στοιχεία</a:t>
            </a:r>
            <a:r>
              <a:rPr lang="el-GR" sz="3600" dirty="0" smtClean="0"/>
              <a:t> της </a:t>
            </a:r>
            <a:r>
              <a:rPr lang="el-GR" sz="3600" b="1" dirty="0" smtClean="0"/>
              <a:t>σύνθεσής του</a:t>
            </a:r>
            <a:r>
              <a:rPr lang="el-GR" sz="3600" dirty="0" smtClean="0"/>
              <a:t>.</a:t>
            </a:r>
            <a:r>
              <a:rPr lang="el-GR" dirty="0" smtClean="0"/>
              <a:t/>
            </a:r>
            <a:br>
              <a:rPr lang="el-GR" dirty="0" smtClean="0"/>
            </a:br>
            <a:r>
              <a:rPr lang="en-US" b="1" spc="300" dirty="0" smtClean="0"/>
              <a:t/>
            </a:r>
            <a:br>
              <a:rPr lang="en-US" b="1" spc="300" dirty="0" smtClean="0"/>
            </a:br>
            <a:r>
              <a:rPr lang="en-US" sz="3600" dirty="0" smtClean="0"/>
              <a:t> </a:t>
            </a:r>
            <a:r>
              <a:rPr lang="en-US" dirty="0" smtClean="0"/>
              <a:t/>
            </a:r>
            <a:br>
              <a:rPr lang="en-US" dirty="0" smtClean="0"/>
            </a:br>
            <a:endParaRPr lang="el-GR" dirty="0"/>
          </a:p>
        </p:txBody>
      </p:sp>
      <p:sp>
        <p:nvSpPr>
          <p:cNvPr id="3" name="Rectangle 2"/>
          <p:cNvSpPr/>
          <p:nvPr/>
        </p:nvSpPr>
        <p:spPr>
          <a:xfrm>
            <a:off x="0" y="2500306"/>
            <a:ext cx="9144000" cy="2677656"/>
          </a:xfrm>
          <a:prstGeom prst="rect">
            <a:avLst/>
          </a:prstGeom>
        </p:spPr>
        <p:txBody>
          <a:bodyPr wrap="square">
            <a:spAutoFit/>
          </a:bodyPr>
          <a:lstStyle/>
          <a:p>
            <a:pPr algn="just"/>
            <a:r>
              <a:rPr lang="el-GR" sz="2400" dirty="0" smtClean="0"/>
              <a:t>Όταν αναλύουμε οποιοδήποτε σκίτσο, πίνακα, γλυπτό ή σχέδιο, </a:t>
            </a:r>
            <a:br>
              <a:rPr lang="el-GR" sz="2400" dirty="0" smtClean="0"/>
            </a:br>
            <a:r>
              <a:rPr lang="el-GR" sz="2400" dirty="0" smtClean="0"/>
              <a:t>εξετάζουμε αυτά τα δομικά μέρη, ώστε να δούμε πώς </a:t>
            </a:r>
            <a:r>
              <a:rPr lang="el-GR" sz="2400" dirty="0" smtClean="0">
                <a:effectLst>
                  <a:outerShdw blurRad="38100" dist="38100" dir="2700000" algn="tl">
                    <a:srgbClr val="000000">
                      <a:alpha val="43137"/>
                    </a:srgbClr>
                  </a:outerShdw>
                </a:effectLst>
              </a:rPr>
              <a:t>συνδυάζονται</a:t>
            </a:r>
            <a:r>
              <a:rPr lang="el-GR" sz="2400" dirty="0" smtClean="0"/>
              <a:t> </a:t>
            </a:r>
            <a:br>
              <a:rPr lang="el-GR" sz="2400" dirty="0" smtClean="0"/>
            </a:br>
            <a:r>
              <a:rPr lang="el-GR" sz="2400" dirty="0" smtClean="0"/>
              <a:t>για να συγκροτήσουν το </a:t>
            </a:r>
            <a:r>
              <a:rPr lang="el-GR" sz="2400" dirty="0" smtClean="0">
                <a:effectLst>
                  <a:outerShdw blurRad="38100" dist="38100" dir="2700000" algn="tl">
                    <a:srgbClr val="000000">
                      <a:alpha val="43137"/>
                    </a:srgbClr>
                  </a:outerShdw>
                </a:effectLst>
              </a:rPr>
              <a:t>συνολικό αποτέλεσμα </a:t>
            </a:r>
            <a:r>
              <a:rPr lang="el-GR" sz="2400" dirty="0" smtClean="0"/>
              <a:t>του έργου τέχνης.</a:t>
            </a:r>
            <a:br>
              <a:rPr lang="el-GR" sz="2400" dirty="0" smtClean="0"/>
            </a:br>
            <a:r>
              <a:rPr lang="el-GR" sz="2400" b="1" dirty="0" smtClean="0"/>
              <a:t>Τα οπτικά στοιχεία </a:t>
            </a:r>
            <a:r>
              <a:rPr lang="el-GR" sz="2400" b="1" dirty="0" smtClean="0">
                <a:effectLst>
                  <a:outerShdw blurRad="38100" dist="38100" dir="2700000" algn="tl">
                    <a:srgbClr val="000000">
                      <a:alpha val="43137"/>
                    </a:srgbClr>
                  </a:outerShdw>
                </a:effectLst>
              </a:rPr>
              <a:t>σχετίζονται μεταξύ τους</a:t>
            </a:r>
            <a:r>
              <a:rPr lang="el-GR" sz="2400" b="1" dirty="0" smtClean="0"/>
              <a:t>. </a:t>
            </a:r>
            <a:br>
              <a:rPr lang="el-GR" sz="2400" b="1" dirty="0" smtClean="0"/>
            </a:br>
            <a:r>
              <a:rPr lang="el-GR" sz="2400" b="1" dirty="0" smtClean="0"/>
              <a:t>Καθένα από τα στοιχεία μπορεί επίσης να χρησιμοποιηθεί </a:t>
            </a:r>
            <a:r>
              <a:rPr lang="el-GR" sz="2400" b="1" spc="600" dirty="0" smtClean="0"/>
              <a:t>μεμονωμένα</a:t>
            </a:r>
            <a:r>
              <a:rPr lang="el-GR" sz="2400" b="1" dirty="0" smtClean="0"/>
              <a:t>,  για να προσδώσει τον δικό του, ιδιαίτερο χαρακτήρα σε ένα έργο τέχνης.</a:t>
            </a:r>
            <a:endParaRPr lang="el-GR" sz="2400" dirty="0" smtClean="0"/>
          </a:p>
        </p:txBody>
      </p:sp>
      <p:sp>
        <p:nvSpPr>
          <p:cNvPr id="4" name="Rectangle 3"/>
          <p:cNvSpPr/>
          <p:nvPr/>
        </p:nvSpPr>
        <p:spPr>
          <a:xfrm>
            <a:off x="0" y="5429264"/>
            <a:ext cx="9144000" cy="1815882"/>
          </a:xfrm>
          <a:prstGeom prst="rect">
            <a:avLst/>
          </a:prstGeom>
        </p:spPr>
        <p:txBody>
          <a:bodyPr wrap="square">
            <a:spAutoFit/>
          </a:bodyPr>
          <a:lstStyle/>
          <a:p>
            <a:pPr algn="ctr"/>
            <a:r>
              <a:rPr lang="el-GR" sz="2800" dirty="0" smtClean="0"/>
              <a:t>Μέσω της </a:t>
            </a:r>
            <a:r>
              <a:rPr lang="el-GR" sz="2800" dirty="0" smtClean="0">
                <a:effectLst>
                  <a:outerShdw blurRad="38100" dist="38100" dir="2700000" algn="tl">
                    <a:srgbClr val="000000">
                      <a:alpha val="43137"/>
                    </a:srgbClr>
                  </a:outerShdw>
                </a:effectLst>
              </a:rPr>
              <a:t>μακρο</a:t>
            </a:r>
            <a:r>
              <a:rPr lang="el-GR" sz="2800" dirty="0" smtClean="0"/>
              <a:t>σκόπησης και της </a:t>
            </a:r>
            <a:r>
              <a:rPr lang="el-GR" sz="2800" dirty="0" smtClean="0">
                <a:effectLst>
                  <a:outerShdw blurRad="38100" dist="38100" dir="2700000" algn="tl">
                    <a:srgbClr val="000000">
                      <a:alpha val="43137"/>
                    </a:srgbClr>
                  </a:outerShdw>
                </a:effectLst>
              </a:rPr>
              <a:t>μικρο</a:t>
            </a:r>
            <a:r>
              <a:rPr lang="el-GR" sz="2800" dirty="0" smtClean="0"/>
              <a:t>σκόπησης,</a:t>
            </a:r>
            <a:br>
              <a:rPr lang="el-GR" sz="2800" dirty="0" smtClean="0"/>
            </a:br>
            <a:r>
              <a:rPr lang="el-GR" sz="2800" dirty="0" smtClean="0"/>
              <a:t>ο παθολογοανατόμος δυνητικώς εξοικειώνεται με </a:t>
            </a:r>
            <a:r>
              <a:rPr lang="el-GR" sz="2800" b="1" u="sng" spc="600" dirty="0" smtClean="0">
                <a:effectLst>
                  <a:outerShdw blurRad="38100" dist="38100" dir="2700000" algn="tl">
                    <a:srgbClr val="000000">
                      <a:alpha val="43137"/>
                    </a:srgbClr>
                  </a:outerShdw>
                </a:effectLst>
              </a:rPr>
              <a:t>όλα</a:t>
            </a:r>
            <a:r>
              <a:rPr lang="el-GR" sz="2800" spc="600" dirty="0" smtClean="0"/>
              <a:t/>
            </a:r>
            <a:br>
              <a:rPr lang="el-GR" sz="2800" spc="600" dirty="0" smtClean="0"/>
            </a:br>
            <a:r>
              <a:rPr lang="el-GR" sz="2800" dirty="0" smtClean="0"/>
              <a:t> τα παραπάνω οπτικά στοιχεία.</a:t>
            </a:r>
          </a:p>
          <a:p>
            <a:pPr algn="ctr"/>
            <a:r>
              <a:rPr lang="en-US" sz="2800" dirty="0" smtClean="0"/>
              <a:t>.</a:t>
            </a:r>
            <a:endParaRPr lang="el-GR"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1528"/>
            <a:ext cx="9144000" cy="3000396"/>
          </a:xfrm>
        </p:spPr>
        <p:txBody>
          <a:bodyPr>
            <a:noAutofit/>
          </a:bodyPr>
          <a:lstStyle/>
          <a:p>
            <a:r>
              <a:rPr lang="el-GR" sz="2400" dirty="0" smtClean="0"/>
              <a:t>Η </a:t>
            </a:r>
            <a:r>
              <a:rPr lang="en-US" sz="2400" dirty="0" smtClean="0"/>
              <a:t> </a:t>
            </a:r>
            <a:r>
              <a:rPr lang="el-GR" sz="2400" b="1" spc="300" dirty="0" smtClean="0"/>
              <a:t>ΓΡΑΜΜΗ</a:t>
            </a:r>
            <a:r>
              <a:rPr lang="el-GR" sz="2400" dirty="0" smtClean="0"/>
              <a:t> αποτελεί το </a:t>
            </a:r>
            <a:r>
              <a:rPr lang="el-GR" sz="2400" u="sng" dirty="0" smtClean="0"/>
              <a:t>θεμέλιο</a:t>
            </a:r>
            <a:r>
              <a:rPr lang="el-GR" sz="2400" dirty="0" smtClean="0"/>
              <a:t> στοιχείο κάθε σχεδίου. Είναι το</a:t>
            </a:r>
            <a:r>
              <a:rPr lang="en-US" sz="2400" dirty="0" smtClean="0"/>
              <a:t> </a:t>
            </a:r>
            <a:r>
              <a:rPr lang="el-GR" sz="2400" dirty="0" smtClean="0"/>
              <a:t>πρώτο και πιο πολύπλευρο από τα οπτικά στοιχεία</a:t>
            </a:r>
            <a:r>
              <a:rPr lang="el-GR" sz="2000" dirty="0" smtClean="0"/>
              <a:t>. Η γραμμή μπορεί να χρησιμοποιηθεί σε ένα έργο τέχνης για να υποδηλώσει σχήμα, πρότυπο, μορφή, δομή, ανάπτυξη, βάθος, απόσταση,</a:t>
            </a:r>
            <a:r>
              <a:rPr lang="en-US" sz="2000" dirty="0" smtClean="0"/>
              <a:t> </a:t>
            </a:r>
            <a:r>
              <a:rPr lang="el-GR" sz="2000" dirty="0" smtClean="0"/>
              <a:t>ρυθμό,</a:t>
            </a:r>
            <a:r>
              <a:rPr lang="en-US" sz="2000" dirty="0" smtClean="0"/>
              <a:t> </a:t>
            </a:r>
            <a:r>
              <a:rPr lang="el-GR" sz="2000" dirty="0" smtClean="0"/>
              <a:t>κίνηση και ένα πλήθος συναισθημάτων.</a:t>
            </a:r>
            <a:br>
              <a:rPr lang="el-GR" sz="2000" dirty="0" smtClean="0"/>
            </a:br>
            <a:endParaRPr lang="el-GR" sz="2000" dirty="0"/>
          </a:p>
        </p:txBody>
      </p:sp>
      <p:pic>
        <p:nvPicPr>
          <p:cNvPr id="129026" name="Picture 2"/>
          <p:cNvPicPr>
            <a:picLocks noChangeAspect="1" noChangeArrowheads="1"/>
          </p:cNvPicPr>
          <p:nvPr/>
        </p:nvPicPr>
        <p:blipFill>
          <a:blip r:embed="rId2" cstate="print"/>
          <a:srcRect/>
          <a:stretch>
            <a:fillRect/>
          </a:stretch>
        </p:blipFill>
        <p:spPr bwMode="auto">
          <a:xfrm>
            <a:off x="3351763" y="1643050"/>
            <a:ext cx="5792237" cy="4686321"/>
          </a:xfrm>
          <a:prstGeom prst="rect">
            <a:avLst/>
          </a:prstGeom>
          <a:noFill/>
          <a:ln w="9525">
            <a:noFill/>
            <a:miter lim="800000"/>
            <a:headEnd/>
            <a:tailEnd/>
          </a:ln>
          <a:effectLst/>
        </p:spPr>
      </p:pic>
      <p:sp>
        <p:nvSpPr>
          <p:cNvPr id="4" name="Rectangle 3"/>
          <p:cNvSpPr/>
          <p:nvPr/>
        </p:nvSpPr>
        <p:spPr>
          <a:xfrm rot="10800000" flipV="1">
            <a:off x="2071670" y="6259162"/>
            <a:ext cx="8001056" cy="646331"/>
          </a:xfrm>
          <a:prstGeom prst="rect">
            <a:avLst/>
          </a:prstGeom>
        </p:spPr>
        <p:txBody>
          <a:bodyPr wrap="square">
            <a:spAutoFit/>
          </a:bodyPr>
          <a:lstStyle/>
          <a:p>
            <a:pPr algn="ctr"/>
            <a:r>
              <a:rPr lang="en-US" dirty="0" smtClean="0"/>
              <a:t>PETER DOIG </a:t>
            </a:r>
            <a:br>
              <a:rPr lang="en-US" dirty="0" smtClean="0"/>
            </a:br>
            <a:r>
              <a:rPr lang="en-US" dirty="0" smtClean="0"/>
              <a:t>        </a:t>
            </a:r>
            <a:r>
              <a:rPr lang="el-GR" dirty="0" smtClean="0"/>
              <a:t>Το σπίτι του αρχιτέκτονα στη λαγκαδιά,</a:t>
            </a:r>
            <a:r>
              <a:rPr lang="en-US" dirty="0" smtClean="0"/>
              <a:t> 1991 (</a:t>
            </a:r>
            <a:r>
              <a:rPr lang="el-GR" dirty="0" smtClean="0"/>
              <a:t>λάδι σε καμβά</a:t>
            </a:r>
            <a:r>
              <a:rPr lang="en-US" dirty="0" smtClean="0"/>
              <a:t>) </a:t>
            </a:r>
            <a:endParaRPr lang="el-GR" dirty="0"/>
          </a:p>
        </p:txBody>
      </p:sp>
      <p:sp>
        <p:nvSpPr>
          <p:cNvPr id="5" name="Rectangle 4"/>
          <p:cNvSpPr/>
          <p:nvPr/>
        </p:nvSpPr>
        <p:spPr>
          <a:xfrm>
            <a:off x="0" y="1643050"/>
            <a:ext cx="3428992" cy="5159634"/>
          </a:xfrm>
          <a:prstGeom prst="rect">
            <a:avLst/>
          </a:prstGeom>
        </p:spPr>
        <p:txBody>
          <a:bodyPr wrap="square">
            <a:spAutoFit/>
          </a:bodyPr>
          <a:lstStyle/>
          <a:p>
            <a:pPr algn="ctr"/>
            <a:r>
              <a:rPr lang="en-US" sz="2000" dirty="0" smtClean="0"/>
              <a:t>O </a:t>
            </a:r>
            <a:r>
              <a:rPr lang="el-GR" sz="2000" dirty="0" smtClean="0"/>
              <a:t>καλλιτέχνης του διπλανού ζωγραφικού πίνακα καταπιάνεται </a:t>
            </a:r>
          </a:p>
          <a:p>
            <a:pPr algn="ctr"/>
            <a:r>
              <a:rPr lang="el-GR" sz="2000" dirty="0" smtClean="0"/>
              <a:t>τόσο με την</a:t>
            </a:r>
            <a:r>
              <a:rPr lang="el-GR" sz="2000" b="1" dirty="0" smtClean="0"/>
              <a:t> επιφάνεια</a:t>
            </a:r>
            <a:r>
              <a:rPr lang="el-GR" sz="2000" dirty="0" smtClean="0"/>
              <a:t> </a:t>
            </a:r>
          </a:p>
          <a:p>
            <a:pPr algn="ctr"/>
            <a:r>
              <a:rPr lang="el-GR" sz="2000" dirty="0" smtClean="0"/>
              <a:t>όσο και με το </a:t>
            </a:r>
            <a:r>
              <a:rPr lang="el-GR" sz="2000" b="1" dirty="0" smtClean="0"/>
              <a:t>βάθος</a:t>
            </a:r>
            <a:r>
              <a:rPr lang="el-GR" sz="2000" dirty="0" smtClean="0"/>
              <a:t>, </a:t>
            </a:r>
          </a:p>
          <a:p>
            <a:pPr algn="ctr"/>
            <a:r>
              <a:rPr lang="el-GR" sz="2000" dirty="0" smtClean="0"/>
              <a:t>τόσο με την αφαίρεση </a:t>
            </a:r>
          </a:p>
          <a:p>
            <a:pPr algn="ctr"/>
            <a:r>
              <a:rPr lang="el-GR" sz="2000" dirty="0" smtClean="0"/>
              <a:t>όσο και με την αναπαράσταση.  Δεσπόζει η σχέση </a:t>
            </a:r>
          </a:p>
          <a:p>
            <a:pPr algn="ctr"/>
            <a:r>
              <a:rPr lang="el-GR" sz="2000" dirty="0" smtClean="0"/>
              <a:t>μεταξύ του ανθρώπου</a:t>
            </a:r>
          </a:p>
          <a:p>
            <a:pPr algn="ctr"/>
            <a:r>
              <a:rPr lang="el-GR" sz="2000" dirty="0" smtClean="0"/>
              <a:t> και του περιβάλλοντός του, </a:t>
            </a:r>
          </a:p>
          <a:p>
            <a:pPr algn="ctr"/>
            <a:r>
              <a:rPr lang="el-GR" sz="2000" dirty="0" smtClean="0"/>
              <a:t>με τη Φύση να αναμορφώνει το δικό της βιότοπο, καθώς  η </a:t>
            </a:r>
            <a:r>
              <a:rPr lang="el-GR" sz="2000" b="1" dirty="0" smtClean="0"/>
              <a:t>αρχιτεκτονική του κτηρίου </a:t>
            </a:r>
            <a:r>
              <a:rPr lang="el-GR" sz="2000" dirty="0" smtClean="0"/>
              <a:t>απειλητικά περικυκλώνεται  από το </a:t>
            </a:r>
            <a:r>
              <a:rPr lang="el-GR" sz="2000" b="1" dirty="0" smtClean="0"/>
              <a:t>παρεισδύον</a:t>
            </a:r>
            <a:r>
              <a:rPr lang="el-GR" sz="2000" dirty="0" smtClean="0"/>
              <a:t> δάσος.</a:t>
            </a:r>
            <a:br>
              <a:rPr lang="el-GR" sz="2000" dirty="0" smtClean="0"/>
            </a:br>
            <a:endParaRPr lang="el-GR" sz="2000" dirty="0" smtClean="0"/>
          </a:p>
        </p:txBody>
      </p:sp>
      <p:sp>
        <p:nvSpPr>
          <p:cNvPr id="7" name="Rectangle 6"/>
          <p:cNvSpPr/>
          <p:nvPr/>
        </p:nvSpPr>
        <p:spPr>
          <a:xfrm rot="10800000" flipV="1">
            <a:off x="1214414" y="5568678"/>
            <a:ext cx="6643734" cy="646331"/>
          </a:xfrm>
          <a:prstGeom prst="rect">
            <a:avLst/>
          </a:prstGeom>
        </p:spPr>
        <p:txBody>
          <a:bodyPr wrap="square">
            <a:spAutoFit/>
          </a:bodyPr>
          <a:lstStyle/>
          <a:p>
            <a:pPr algn="ctr"/>
            <a:r>
              <a:rPr lang="el-GR" dirty="0" smtClean="0"/>
              <a:t>Ελαστικές ίνες. Χρώση </a:t>
            </a:r>
            <a:r>
              <a:rPr lang="en-US" dirty="0" err="1" smtClean="0"/>
              <a:t>Verhoeff</a:t>
            </a:r>
            <a:r>
              <a:rPr lang="en-US" dirty="0" smtClean="0"/>
              <a:t> Van </a:t>
            </a:r>
            <a:r>
              <a:rPr lang="en-US" dirty="0" err="1" smtClean="0"/>
              <a:t>Gieson</a:t>
            </a:r>
            <a:r>
              <a:rPr lang="en-US" dirty="0" smtClean="0"/>
              <a:t>.</a:t>
            </a:r>
          </a:p>
          <a:p>
            <a:pPr algn="ctr"/>
            <a:r>
              <a:rPr lang="en-US" dirty="0" smtClean="0"/>
              <a:t> </a:t>
            </a:r>
            <a:endParaRPr lang="el-GR" dirty="0"/>
          </a:p>
        </p:txBody>
      </p:sp>
      <p:pic>
        <p:nvPicPr>
          <p:cNvPr id="96258" name="Picture 2" descr="https://histologistics.files.wordpress.com/2013/07/porcine-aorta-vvg-40x.jpg"/>
          <p:cNvPicPr>
            <a:picLocks noChangeAspect="1" noChangeArrowheads="1"/>
          </p:cNvPicPr>
          <p:nvPr/>
        </p:nvPicPr>
        <p:blipFill>
          <a:blip r:embed="rId3" cstate="print"/>
          <a:srcRect/>
          <a:stretch>
            <a:fillRect/>
          </a:stretch>
        </p:blipFill>
        <p:spPr bwMode="auto">
          <a:xfrm>
            <a:off x="1357290" y="714356"/>
            <a:ext cx="6477045" cy="485778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96258"/>
                                        </p:tgtEl>
                                      </p:cBhvr>
                                    </p:animEffect>
                                    <p:set>
                                      <p:cBhvr>
                                        <p:cTn id="7" dur="1" fill="hold">
                                          <p:stCondLst>
                                            <p:cond delay="499"/>
                                          </p:stCondLst>
                                        </p:cTn>
                                        <p:tgtEl>
                                          <p:spTgt spid="96258"/>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9026"/>
                                        </p:tgtEl>
                                        <p:attrNameLst>
                                          <p:attrName>style.visibility</p:attrName>
                                        </p:attrNameLst>
                                      </p:cBhvr>
                                      <p:to>
                                        <p:strVal val="visible"/>
                                      </p:to>
                                    </p:set>
                                    <p:animEffect transition="in" filter="fade">
                                      <p:cBhvr>
                                        <p:cTn id="15" dur="500"/>
                                        <p:tgtEl>
                                          <p:spTgt spid="1290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0042"/>
            <a:ext cx="9144000" cy="142876"/>
          </a:xfrm>
        </p:spPr>
        <p:txBody>
          <a:bodyPr>
            <a:normAutofit fontScale="90000"/>
          </a:bodyPr>
          <a:lstStyle/>
          <a:p>
            <a:r>
              <a:rPr lang="el-GR" sz="3100" dirty="0" smtClean="0"/>
              <a:t>Η </a:t>
            </a:r>
            <a:r>
              <a:rPr lang="el-GR" sz="3100" b="1" dirty="0" smtClean="0"/>
              <a:t>γραμμή</a:t>
            </a:r>
            <a:r>
              <a:rPr lang="el-GR" sz="3100" dirty="0" smtClean="0"/>
              <a:t> στην υπηρεσία της </a:t>
            </a:r>
            <a:r>
              <a:rPr lang="el-GR" sz="3100" dirty="0" smtClean="0">
                <a:effectLst>
                  <a:outerShdw blurRad="38100" dist="38100" dir="2700000" algn="tl">
                    <a:srgbClr val="000000">
                      <a:alpha val="43137"/>
                    </a:srgbClr>
                  </a:outerShdw>
                </a:effectLst>
              </a:rPr>
              <a:t>δημιουργικής φαντασίας</a:t>
            </a:r>
            <a:r>
              <a:rPr lang="el-GR" sz="3600" dirty="0" smtClean="0">
                <a:effectLst>
                  <a:outerShdw blurRad="38100" dist="38100" dir="2700000" algn="tl">
                    <a:srgbClr val="000000">
                      <a:alpha val="43137"/>
                    </a:srgbClr>
                  </a:outerShdw>
                </a:effectLst>
              </a:rPr>
              <a:t/>
            </a:r>
            <a:br>
              <a:rPr lang="el-GR" sz="3600" dirty="0" smtClean="0">
                <a:effectLst>
                  <a:outerShdw blurRad="38100" dist="38100" dir="2700000" algn="tl">
                    <a:srgbClr val="000000">
                      <a:alpha val="43137"/>
                    </a:srgbClr>
                  </a:outerShdw>
                </a:effectLst>
              </a:rPr>
            </a:br>
            <a:endParaRPr lang="el-GR" dirty="0">
              <a:effectLst>
                <a:outerShdw blurRad="38100" dist="38100" dir="2700000" algn="tl">
                  <a:srgbClr val="000000">
                    <a:alpha val="43137"/>
                  </a:srgbClr>
                </a:outerShdw>
              </a:effectLst>
            </a:endParaRPr>
          </a:p>
        </p:txBody>
      </p:sp>
      <p:sp>
        <p:nvSpPr>
          <p:cNvPr id="4" name="Text Placeholder 2"/>
          <p:cNvSpPr txBox="1">
            <a:spLocks/>
          </p:cNvSpPr>
          <p:nvPr/>
        </p:nvSpPr>
        <p:spPr>
          <a:xfrm>
            <a:off x="0" y="6500834"/>
            <a:ext cx="9144000" cy="357166"/>
          </a:xfrm>
          <a:prstGeom prst="rect">
            <a:avLst/>
          </a:prstGeom>
        </p:spPr>
        <p:txBody>
          <a:bodyPr vert="horz" lIns="91440" tIns="45720" rIns="91440" bIns="45720" rtlCol="0">
            <a:normAutofit lnSpcReduction="10000"/>
          </a:bodyPr>
          <a:lstStyle/>
          <a:p>
            <a:pPr marL="342900" indent="-342900" algn="ctr">
              <a:spcBef>
                <a:spcPct val="20000"/>
              </a:spcBef>
              <a:defRPr/>
            </a:pPr>
            <a:r>
              <a:rPr lang="el-GR" dirty="0" smtClean="0"/>
              <a:t> Αναπλ. Καθ. Δρ Χ. Γακιοπούλου, Παθολογοανατόμος</a:t>
            </a:r>
          </a:p>
        </p:txBody>
      </p:sp>
      <p:sp>
        <p:nvSpPr>
          <p:cNvPr id="5" name="Rectangle 4"/>
          <p:cNvSpPr/>
          <p:nvPr/>
        </p:nvSpPr>
        <p:spPr>
          <a:xfrm>
            <a:off x="4286248" y="1500174"/>
            <a:ext cx="4143404" cy="4524315"/>
          </a:xfrm>
          <a:prstGeom prst="rect">
            <a:avLst/>
          </a:prstGeom>
        </p:spPr>
        <p:txBody>
          <a:bodyPr wrap="square">
            <a:spAutoFit/>
          </a:bodyPr>
          <a:lstStyle/>
          <a:p>
            <a:r>
              <a:rPr lang="el-GR" dirty="0" smtClean="0"/>
              <a:t>Σύνδεσμοι για βίντεο έργων</a:t>
            </a:r>
          </a:p>
          <a:p>
            <a:r>
              <a:rPr lang="el-GR" dirty="0" smtClean="0"/>
              <a:t>της Δρ</a:t>
            </a:r>
            <a:r>
              <a:rPr lang="en-US" dirty="0" smtClean="0"/>
              <a:t>.</a:t>
            </a:r>
            <a:r>
              <a:rPr lang="el-GR" dirty="0" smtClean="0"/>
              <a:t> Γακιοπούλου</a:t>
            </a:r>
            <a:r>
              <a:rPr lang="en-US" dirty="0" smtClean="0"/>
              <a:t>:</a:t>
            </a:r>
            <a:r>
              <a:rPr lang="el-GR" dirty="0" smtClean="0"/>
              <a:t> </a:t>
            </a:r>
            <a:endParaRPr lang="en-US" dirty="0" smtClean="0"/>
          </a:p>
          <a:p>
            <a:endParaRPr lang="el-GR" dirty="0" smtClean="0"/>
          </a:p>
          <a:p>
            <a:r>
              <a:rPr lang="el-GR" dirty="0" smtClean="0">
                <a:hlinkClick r:id="rId2" tooltip="Αυτή η εξωτερική σύνδεση θα ανοίξει σε ένα νέο παράθυρο"/>
              </a:rPr>
              <a:t>https://youtu.be/FVo-75l_jno</a:t>
            </a:r>
            <a:r>
              <a:rPr lang="el-GR" dirty="0" smtClean="0"/>
              <a:t/>
            </a:r>
            <a:br>
              <a:rPr lang="el-GR" dirty="0" smtClean="0"/>
            </a:br>
            <a:endParaRPr lang="el-GR" dirty="0" smtClean="0"/>
          </a:p>
          <a:p>
            <a:r>
              <a:rPr lang="el-GR" dirty="0" smtClean="0">
                <a:hlinkClick r:id="rId3" tooltip="Αυτή η εξωτερική σύνδεση θα ανοίξει σε ένα νέο παράθυρο"/>
              </a:rPr>
              <a:t>https://youtu.be/W5-W8PoOckY</a:t>
            </a:r>
            <a:r>
              <a:rPr lang="el-GR" dirty="0" smtClean="0"/>
              <a:t/>
            </a:r>
            <a:br>
              <a:rPr lang="el-GR" dirty="0" smtClean="0"/>
            </a:br>
            <a:endParaRPr lang="el-GR" dirty="0" smtClean="0"/>
          </a:p>
          <a:p>
            <a:r>
              <a:rPr lang="el-GR" dirty="0" smtClean="0">
                <a:hlinkClick r:id="rId4" tooltip="Αυτή η εξωτερική σύνδεση θα ανοίξει σε ένα νέο παράθυρο"/>
              </a:rPr>
              <a:t>https://youtu.be/SM2OHiKNemc</a:t>
            </a:r>
            <a:r>
              <a:rPr lang="el-GR" dirty="0" smtClean="0"/>
              <a:t/>
            </a:r>
            <a:br>
              <a:rPr lang="el-GR" dirty="0" smtClean="0"/>
            </a:br>
            <a:endParaRPr lang="el-GR" dirty="0" smtClean="0"/>
          </a:p>
          <a:p>
            <a:r>
              <a:rPr lang="el-GR" dirty="0" smtClean="0">
                <a:hlinkClick r:id="rId5" tooltip="Αυτή η εξωτερική σύνδεση θα ανοίξει σε ένα νέο παράθυρο"/>
              </a:rPr>
              <a:t>https://youtu.be/ZISjXJv8s10</a:t>
            </a:r>
            <a:r>
              <a:rPr lang="el-GR" dirty="0" smtClean="0"/>
              <a:t/>
            </a:r>
            <a:br>
              <a:rPr lang="el-GR" dirty="0" smtClean="0"/>
            </a:br>
            <a:endParaRPr lang="el-GR" dirty="0" smtClean="0"/>
          </a:p>
          <a:p>
            <a:r>
              <a:rPr lang="el-GR" dirty="0" smtClean="0">
                <a:hlinkClick r:id="rId6" tooltip="Αυτή η εξωτερική σύνδεση θα ανοίξει σε ένα νέο παράθυρο"/>
              </a:rPr>
              <a:t>https://youtu.be/sczO40DaEoM</a:t>
            </a:r>
            <a:r>
              <a:rPr lang="el-GR" dirty="0" smtClean="0"/>
              <a:t/>
            </a:r>
            <a:br>
              <a:rPr lang="el-GR" dirty="0" smtClean="0"/>
            </a:br>
            <a:endParaRPr lang="el-GR" dirty="0" smtClean="0"/>
          </a:p>
          <a:p>
            <a:r>
              <a:rPr lang="el-GR" dirty="0" smtClean="0">
                <a:hlinkClick r:id="rId7" tooltip="Αυτή η εξωτερική σύνδεση θα ανοίξει σε ένα νέο παράθυρο"/>
              </a:rPr>
              <a:t>https://youtu.be/Q_cjqJzzbjE</a:t>
            </a:r>
            <a:r>
              <a:rPr lang="el-GR" dirty="0" smtClean="0"/>
              <a:t/>
            </a:r>
            <a:br>
              <a:rPr lang="el-GR" dirty="0" smtClean="0"/>
            </a:br>
            <a:endParaRPr lang="el-GR" dirty="0" smtClean="0"/>
          </a:p>
          <a:p>
            <a:r>
              <a:rPr lang="el-GR" dirty="0" smtClean="0">
                <a:hlinkClick r:id="rId8" tooltip="Αυτή η εξωτερική σύνδεση θα ανοίξει σε ένα νέο παράθυρο"/>
              </a:rPr>
              <a:t>https://youtu.be/nEdhP4QZ5n4</a:t>
            </a:r>
            <a:endParaRPr lang="el-GR" dirty="0"/>
          </a:p>
        </p:txBody>
      </p:sp>
      <p:pic>
        <p:nvPicPr>
          <p:cNvPr id="106497" name="Picture 1" descr="G:\28.9\ΕΡΓΑ ΧΑΡΑΣ\01.JPG"/>
          <p:cNvPicPr>
            <a:picLocks noChangeAspect="1" noChangeArrowheads="1"/>
          </p:cNvPicPr>
          <p:nvPr/>
        </p:nvPicPr>
        <p:blipFill>
          <a:blip r:embed="rId9" cstate="print"/>
          <a:srcRect/>
          <a:stretch>
            <a:fillRect/>
          </a:stretch>
        </p:blipFill>
        <p:spPr bwMode="auto">
          <a:xfrm>
            <a:off x="357158" y="4071942"/>
            <a:ext cx="3143272" cy="2286884"/>
          </a:xfrm>
          <a:prstGeom prst="rect">
            <a:avLst/>
          </a:prstGeom>
          <a:noFill/>
        </p:spPr>
      </p:pic>
      <p:pic>
        <p:nvPicPr>
          <p:cNvPr id="106498" name="Picture 2" descr="G:\28.9\ΕΡΓΑ ΧΑΡΑΣ\02.JPG"/>
          <p:cNvPicPr>
            <a:picLocks noChangeAspect="1" noChangeArrowheads="1"/>
          </p:cNvPicPr>
          <p:nvPr/>
        </p:nvPicPr>
        <p:blipFill>
          <a:blip r:embed="rId10" cstate="print"/>
          <a:srcRect/>
          <a:stretch>
            <a:fillRect/>
          </a:stretch>
        </p:blipFill>
        <p:spPr bwMode="auto">
          <a:xfrm rot="5400000">
            <a:off x="661969" y="909611"/>
            <a:ext cx="2533650" cy="3143272"/>
          </a:xfrm>
          <a:prstGeom prst="rect">
            <a:avLst/>
          </a:prstGeom>
          <a:noFill/>
        </p:spPr>
      </p:pic>
      <p:pic>
        <p:nvPicPr>
          <p:cNvPr id="106499" name="Picture 3" descr="G:\28.9\ΕΡΓΑ ΧΑΡΑΣ\03.JPG"/>
          <p:cNvPicPr>
            <a:picLocks noChangeAspect="1" noChangeArrowheads="1"/>
          </p:cNvPicPr>
          <p:nvPr/>
        </p:nvPicPr>
        <p:blipFill>
          <a:blip r:embed="rId11" cstate="print"/>
          <a:srcRect/>
          <a:stretch>
            <a:fillRect/>
          </a:stretch>
        </p:blipFill>
        <p:spPr bwMode="auto">
          <a:xfrm>
            <a:off x="5000628" y="4286256"/>
            <a:ext cx="1807821" cy="2214579"/>
          </a:xfrm>
          <a:prstGeom prst="rect">
            <a:avLst/>
          </a:prstGeom>
          <a:noFill/>
        </p:spPr>
      </p:pic>
      <p:pic>
        <p:nvPicPr>
          <p:cNvPr id="106501" name="Picture 5" descr="G:\28.9\ΕΡΓΑ ΧΑΡΑΣ\05.JPG"/>
          <p:cNvPicPr>
            <a:picLocks noChangeAspect="1" noChangeArrowheads="1"/>
          </p:cNvPicPr>
          <p:nvPr/>
        </p:nvPicPr>
        <p:blipFill>
          <a:blip r:embed="rId12" cstate="print"/>
          <a:srcRect/>
          <a:stretch>
            <a:fillRect/>
          </a:stretch>
        </p:blipFill>
        <p:spPr bwMode="auto">
          <a:xfrm>
            <a:off x="4283968" y="620688"/>
            <a:ext cx="4429156" cy="3500462"/>
          </a:xfrm>
          <a:prstGeom prst="rect">
            <a:avLst/>
          </a:prstGeom>
          <a:noFill/>
        </p:spPr>
      </p:pic>
      <p:pic>
        <p:nvPicPr>
          <p:cNvPr id="106502" name="Picture 6" descr="G:\28.9\ΕΡΓΑ ΧΑΡΑΣ\06.JPG"/>
          <p:cNvPicPr>
            <a:picLocks noChangeAspect="1" noChangeArrowheads="1"/>
          </p:cNvPicPr>
          <p:nvPr/>
        </p:nvPicPr>
        <p:blipFill>
          <a:blip r:embed="rId13" cstate="print"/>
          <a:srcRect/>
          <a:stretch>
            <a:fillRect/>
          </a:stretch>
        </p:blipFill>
        <p:spPr bwMode="auto">
          <a:xfrm>
            <a:off x="428596" y="642918"/>
            <a:ext cx="2870209" cy="3500462"/>
          </a:xfrm>
          <a:prstGeom prst="rect">
            <a:avLst/>
          </a:prstGeom>
          <a:noFill/>
        </p:spPr>
      </p:pic>
      <p:pic>
        <p:nvPicPr>
          <p:cNvPr id="106503" name="Picture 7" descr="G:\28.9\ΕΡΓΑ ΧΑΡΑΣ\07.JPG"/>
          <p:cNvPicPr>
            <a:picLocks noChangeAspect="1" noChangeArrowheads="1"/>
          </p:cNvPicPr>
          <p:nvPr/>
        </p:nvPicPr>
        <p:blipFill>
          <a:blip r:embed="rId14" cstate="print"/>
          <a:srcRect/>
          <a:stretch>
            <a:fillRect/>
          </a:stretch>
        </p:blipFill>
        <p:spPr bwMode="auto">
          <a:xfrm rot="5400000">
            <a:off x="2412131" y="4160109"/>
            <a:ext cx="2214577" cy="2466871"/>
          </a:xfrm>
          <a:prstGeom prst="rect">
            <a:avLst/>
          </a:prstGeom>
          <a:noFill/>
        </p:spPr>
      </p:pic>
      <p:pic>
        <p:nvPicPr>
          <p:cNvPr id="106504" name="Picture 8" descr="G:\28.9\ΕΡΓΑ ΧΑΡΑΣ\08.JPG"/>
          <p:cNvPicPr>
            <a:picLocks noChangeAspect="1" noChangeArrowheads="1"/>
          </p:cNvPicPr>
          <p:nvPr/>
        </p:nvPicPr>
        <p:blipFill>
          <a:blip r:embed="rId15" cstate="print"/>
          <a:srcRect/>
          <a:stretch>
            <a:fillRect/>
          </a:stretch>
        </p:blipFill>
        <p:spPr bwMode="auto">
          <a:xfrm>
            <a:off x="0" y="4259459"/>
            <a:ext cx="2000232" cy="2598541"/>
          </a:xfrm>
          <a:prstGeom prst="rect">
            <a:avLst/>
          </a:prstGeom>
          <a:noFill/>
        </p:spPr>
      </p:pic>
      <p:pic>
        <p:nvPicPr>
          <p:cNvPr id="106505" name="Picture 9" descr="G:\28.9\ΕΡΓΑ ΧΑΡΑΣ\09.JPG"/>
          <p:cNvPicPr>
            <a:picLocks noChangeAspect="1" noChangeArrowheads="1"/>
          </p:cNvPicPr>
          <p:nvPr/>
        </p:nvPicPr>
        <p:blipFill>
          <a:blip r:embed="rId16" cstate="print"/>
          <a:srcRect/>
          <a:stretch>
            <a:fillRect/>
          </a:stretch>
        </p:blipFill>
        <p:spPr bwMode="auto">
          <a:xfrm>
            <a:off x="7184010" y="4286257"/>
            <a:ext cx="1959990" cy="257174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6502"/>
                                        </p:tgtEl>
                                      </p:cBhvr>
                                    </p:animEffect>
                                    <p:set>
                                      <p:cBhvr>
                                        <p:cTn id="7" dur="1" fill="hold">
                                          <p:stCondLst>
                                            <p:cond delay="499"/>
                                          </p:stCondLst>
                                        </p:cTn>
                                        <p:tgtEl>
                                          <p:spTgt spid="10650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6501"/>
                                        </p:tgtEl>
                                      </p:cBhvr>
                                    </p:animEffect>
                                    <p:set>
                                      <p:cBhvr>
                                        <p:cTn id="10" dur="1" fill="hold">
                                          <p:stCondLst>
                                            <p:cond delay="499"/>
                                          </p:stCondLst>
                                        </p:cTn>
                                        <p:tgtEl>
                                          <p:spTgt spid="106501"/>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06504"/>
                                        </p:tgtEl>
                                      </p:cBhvr>
                                    </p:animEffect>
                                    <p:set>
                                      <p:cBhvr>
                                        <p:cTn id="13" dur="1" fill="hold">
                                          <p:stCondLst>
                                            <p:cond delay="499"/>
                                          </p:stCondLst>
                                        </p:cTn>
                                        <p:tgtEl>
                                          <p:spTgt spid="106504"/>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06503"/>
                                        </p:tgtEl>
                                      </p:cBhvr>
                                    </p:animEffect>
                                    <p:set>
                                      <p:cBhvr>
                                        <p:cTn id="16" dur="1" fill="hold">
                                          <p:stCondLst>
                                            <p:cond delay="499"/>
                                          </p:stCondLst>
                                        </p:cTn>
                                        <p:tgtEl>
                                          <p:spTgt spid="106503"/>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06499"/>
                                        </p:tgtEl>
                                      </p:cBhvr>
                                    </p:animEffect>
                                    <p:set>
                                      <p:cBhvr>
                                        <p:cTn id="19" dur="1" fill="hold">
                                          <p:stCondLst>
                                            <p:cond delay="499"/>
                                          </p:stCondLst>
                                        </p:cTn>
                                        <p:tgtEl>
                                          <p:spTgt spid="106499"/>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06505"/>
                                        </p:tgtEl>
                                      </p:cBhvr>
                                    </p:animEffect>
                                    <p:set>
                                      <p:cBhvr>
                                        <p:cTn id="22" dur="1" fill="hold">
                                          <p:stCondLst>
                                            <p:cond delay="499"/>
                                          </p:stCondLst>
                                        </p:cTn>
                                        <p:tgtEl>
                                          <p:spTgt spid="10650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nodeType="withEffect">
                                  <p:stCondLst>
                                    <p:cond delay="0"/>
                                  </p:stCondLst>
                                  <p:childTnLst>
                                    <p:set>
                                      <p:cBhvr>
                                        <p:cTn id="29" dur="1" fill="hold">
                                          <p:stCondLst>
                                            <p:cond delay="0"/>
                                          </p:stCondLst>
                                        </p:cTn>
                                        <p:tgtEl>
                                          <p:spTgt spid="106498"/>
                                        </p:tgtEl>
                                        <p:attrNameLst>
                                          <p:attrName>style.visibility</p:attrName>
                                        </p:attrNameLst>
                                      </p:cBhvr>
                                      <p:to>
                                        <p:strVal val="visible"/>
                                      </p:to>
                                    </p:set>
                                    <p:animEffect transition="in" filter="fade">
                                      <p:cBhvr>
                                        <p:cTn id="30" dur="500"/>
                                        <p:tgtEl>
                                          <p:spTgt spid="106498"/>
                                        </p:tgtEl>
                                      </p:cBhvr>
                                    </p:animEffect>
                                  </p:childTnLst>
                                </p:cTn>
                              </p:par>
                              <p:par>
                                <p:cTn id="31" presetID="10" presetClass="entr" presetSubtype="0" fill="hold" nodeType="withEffect">
                                  <p:stCondLst>
                                    <p:cond delay="0"/>
                                  </p:stCondLst>
                                  <p:childTnLst>
                                    <p:set>
                                      <p:cBhvr>
                                        <p:cTn id="32" dur="1" fill="hold">
                                          <p:stCondLst>
                                            <p:cond delay="0"/>
                                          </p:stCondLst>
                                        </p:cTn>
                                        <p:tgtEl>
                                          <p:spTgt spid="106497"/>
                                        </p:tgtEl>
                                        <p:attrNameLst>
                                          <p:attrName>style.visibility</p:attrName>
                                        </p:attrNameLst>
                                      </p:cBhvr>
                                      <p:to>
                                        <p:strVal val="visible"/>
                                      </p:to>
                                    </p:set>
                                    <p:animEffect transition="in" filter="fade">
                                      <p:cBhvr>
                                        <p:cTn id="33" dur="500"/>
                                        <p:tgtEl>
                                          <p:spTgt spid="106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9144000" cy="1368152"/>
          </a:xfrm>
        </p:spPr>
        <p:txBody>
          <a:bodyPr>
            <a:normAutofit fontScale="90000"/>
          </a:bodyPr>
          <a:lstStyle/>
          <a:p>
            <a:r>
              <a:rPr lang="el-GR" dirty="0" smtClean="0"/>
              <a:t>Εκτίμηση</a:t>
            </a:r>
            <a:r>
              <a:rPr lang="el-GR" b="1" dirty="0" smtClean="0"/>
              <a:t> σχημάτων </a:t>
            </a:r>
            <a:br>
              <a:rPr lang="el-GR" b="1" dirty="0" smtClean="0"/>
            </a:br>
            <a:r>
              <a:rPr lang="el-GR" dirty="0" smtClean="0"/>
              <a:t>υπό το μικροσκόπιο: μια συνήθης τακτική</a:t>
            </a:r>
            <a:br>
              <a:rPr lang="el-GR" dirty="0" smtClean="0"/>
            </a:br>
            <a:endParaRPr lang="el-GR" dirty="0"/>
          </a:p>
        </p:txBody>
      </p:sp>
      <p:pic>
        <p:nvPicPr>
          <p:cNvPr id="132098" name="Picture 2" descr="C:\Users\αγαπουλακι\Desktop\Different shapes of cell nuclei in brain tumors.jpg"/>
          <p:cNvPicPr>
            <a:picLocks noChangeAspect="1" noChangeArrowheads="1"/>
          </p:cNvPicPr>
          <p:nvPr/>
        </p:nvPicPr>
        <p:blipFill>
          <a:blip r:embed="rId2" cstate="print"/>
          <a:srcRect/>
          <a:stretch>
            <a:fillRect/>
          </a:stretch>
        </p:blipFill>
        <p:spPr bwMode="auto">
          <a:xfrm>
            <a:off x="714348" y="1357298"/>
            <a:ext cx="2928958" cy="2196719"/>
          </a:xfrm>
          <a:prstGeom prst="rect">
            <a:avLst/>
          </a:prstGeom>
          <a:noFill/>
        </p:spPr>
      </p:pic>
      <p:sp>
        <p:nvSpPr>
          <p:cNvPr id="4" name="Rectangle 3"/>
          <p:cNvSpPr/>
          <p:nvPr/>
        </p:nvSpPr>
        <p:spPr>
          <a:xfrm>
            <a:off x="-108520" y="3500438"/>
            <a:ext cx="4609083" cy="584775"/>
          </a:xfrm>
          <a:prstGeom prst="rect">
            <a:avLst/>
          </a:prstGeom>
        </p:spPr>
        <p:txBody>
          <a:bodyPr wrap="square">
            <a:spAutoFit/>
          </a:bodyPr>
          <a:lstStyle/>
          <a:p>
            <a:pPr algn="ctr"/>
            <a:r>
              <a:rPr lang="el-GR" sz="1600" dirty="0" smtClean="0"/>
              <a:t>Διαφορετικά σχήματα πυρήνων κυττάρων </a:t>
            </a:r>
            <a:endParaRPr lang="en-US" sz="1600" dirty="0" smtClean="0"/>
          </a:p>
          <a:p>
            <a:pPr algn="ctr"/>
            <a:r>
              <a:rPr lang="el-GR" sz="1600" dirty="0" smtClean="0"/>
              <a:t>σε όγκους του εγκεφάλου.</a:t>
            </a:r>
          </a:p>
        </p:txBody>
      </p:sp>
      <p:pic>
        <p:nvPicPr>
          <p:cNvPr id="132099" name="Picture 3" descr="C:\Users\αγαπουλακι\Desktop\Spindle shaped cells  schwannoma.jpg"/>
          <p:cNvPicPr>
            <a:picLocks noChangeAspect="1" noChangeArrowheads="1"/>
          </p:cNvPicPr>
          <p:nvPr/>
        </p:nvPicPr>
        <p:blipFill>
          <a:blip r:embed="rId3" cstate="print"/>
          <a:srcRect/>
          <a:stretch>
            <a:fillRect/>
          </a:stretch>
        </p:blipFill>
        <p:spPr bwMode="auto">
          <a:xfrm>
            <a:off x="500034" y="4286256"/>
            <a:ext cx="3357586" cy="2199080"/>
          </a:xfrm>
          <a:prstGeom prst="rect">
            <a:avLst/>
          </a:prstGeom>
          <a:noFill/>
        </p:spPr>
      </p:pic>
      <p:sp>
        <p:nvSpPr>
          <p:cNvPr id="6" name="Rectangle 5"/>
          <p:cNvSpPr/>
          <p:nvPr/>
        </p:nvSpPr>
        <p:spPr>
          <a:xfrm>
            <a:off x="539552" y="6453336"/>
            <a:ext cx="3889573" cy="615553"/>
          </a:xfrm>
          <a:prstGeom prst="rect">
            <a:avLst/>
          </a:prstGeom>
        </p:spPr>
        <p:txBody>
          <a:bodyPr wrap="square">
            <a:spAutoFit/>
          </a:bodyPr>
          <a:lstStyle/>
          <a:p>
            <a:r>
              <a:rPr lang="el-GR" sz="1600" dirty="0" smtClean="0"/>
              <a:t> Ατρακτοειδή κύτταρα </a:t>
            </a:r>
            <a:r>
              <a:rPr lang="el-GR" sz="1600" dirty="0" err="1" smtClean="0"/>
              <a:t>σβαννώματος</a:t>
            </a:r>
            <a:r>
              <a:rPr lang="el-GR" sz="1600" dirty="0" smtClean="0"/>
              <a:t>.</a:t>
            </a:r>
          </a:p>
          <a:p>
            <a:endParaRPr lang="el-GR" dirty="0"/>
          </a:p>
        </p:txBody>
      </p:sp>
      <p:pic>
        <p:nvPicPr>
          <p:cNvPr id="132100" name="Picture 4" descr="C:\Users\αγαπουλακι\Desktop\Distorted shape of crypts in UC.jpg"/>
          <p:cNvPicPr>
            <a:picLocks noChangeAspect="1" noChangeArrowheads="1"/>
          </p:cNvPicPr>
          <p:nvPr/>
        </p:nvPicPr>
        <p:blipFill>
          <a:blip r:embed="rId4" cstate="print"/>
          <a:srcRect/>
          <a:stretch>
            <a:fillRect/>
          </a:stretch>
        </p:blipFill>
        <p:spPr bwMode="auto">
          <a:xfrm>
            <a:off x="4000496" y="1310657"/>
            <a:ext cx="3786214" cy="2471990"/>
          </a:xfrm>
          <a:prstGeom prst="rect">
            <a:avLst/>
          </a:prstGeom>
          <a:noFill/>
        </p:spPr>
      </p:pic>
      <p:sp>
        <p:nvSpPr>
          <p:cNvPr id="8" name="Rectangle 7"/>
          <p:cNvSpPr/>
          <p:nvPr/>
        </p:nvSpPr>
        <p:spPr>
          <a:xfrm rot="10800000" flipV="1">
            <a:off x="7812360" y="1809948"/>
            <a:ext cx="1331636" cy="1569660"/>
          </a:xfrm>
          <a:prstGeom prst="rect">
            <a:avLst/>
          </a:prstGeom>
        </p:spPr>
        <p:txBody>
          <a:bodyPr wrap="square">
            <a:spAutoFit/>
          </a:bodyPr>
          <a:lstStyle/>
          <a:p>
            <a:r>
              <a:rPr lang="el-GR" sz="1600" dirty="0" err="1" smtClean="0"/>
              <a:t>Διαταραγ</a:t>
            </a:r>
            <a:r>
              <a:rPr lang="en-US" sz="1600" dirty="0" smtClean="0"/>
              <a:t>-</a:t>
            </a:r>
          </a:p>
          <a:p>
            <a:r>
              <a:rPr lang="el-GR" sz="1600" dirty="0" err="1" smtClean="0"/>
              <a:t>μένο</a:t>
            </a:r>
            <a:r>
              <a:rPr lang="el-GR" sz="1600" dirty="0" smtClean="0"/>
              <a:t> σχήμα αδενικής κρύπτης σε ελκώδη κολίτιδα.</a:t>
            </a:r>
            <a:endParaRPr lang="el-GR" sz="1600" dirty="0"/>
          </a:p>
        </p:txBody>
      </p:sp>
      <p:pic>
        <p:nvPicPr>
          <p:cNvPr id="132102" name="Picture 6" descr="C:\Users\αγαπουλακι\Desktop\epithelioid and round, polygonal, or oval in shape.jpg"/>
          <p:cNvPicPr>
            <a:picLocks noChangeAspect="1" noChangeArrowheads="1"/>
          </p:cNvPicPr>
          <p:nvPr/>
        </p:nvPicPr>
        <p:blipFill>
          <a:blip r:embed="rId5" cstate="print"/>
          <a:srcRect/>
          <a:stretch>
            <a:fillRect/>
          </a:stretch>
        </p:blipFill>
        <p:spPr bwMode="auto">
          <a:xfrm>
            <a:off x="4000496" y="3897484"/>
            <a:ext cx="3786214" cy="2730028"/>
          </a:xfrm>
          <a:prstGeom prst="rect">
            <a:avLst/>
          </a:prstGeom>
          <a:noFill/>
        </p:spPr>
      </p:pic>
      <p:sp>
        <p:nvSpPr>
          <p:cNvPr id="11" name="Rectangle 10"/>
          <p:cNvSpPr/>
          <p:nvPr/>
        </p:nvSpPr>
        <p:spPr>
          <a:xfrm>
            <a:off x="7740352" y="4293096"/>
            <a:ext cx="1403648" cy="2308324"/>
          </a:xfrm>
          <a:prstGeom prst="rect">
            <a:avLst/>
          </a:prstGeom>
        </p:spPr>
        <p:txBody>
          <a:bodyPr wrap="square">
            <a:spAutoFit/>
          </a:bodyPr>
          <a:lstStyle/>
          <a:p>
            <a:r>
              <a:rPr lang="el-GR" sz="1600" dirty="0" err="1" smtClean="0"/>
              <a:t>Επιθηλιοειδή</a:t>
            </a:r>
            <a:r>
              <a:rPr lang="el-GR" sz="1600" dirty="0" smtClean="0"/>
              <a:t> και στρογγυλά, πολυγωνικά ή ωοειδή στο σχήμα, κύτταρα όγκου νεφρού. </a:t>
            </a:r>
          </a:p>
        </p:txBody>
      </p:sp>
      <mc:AlternateContent xmlns:mc="http://schemas.openxmlformats.org/markup-compatibility/2006" xmlns:p14="http://schemas.microsoft.com/office/powerpoint/2010/main">
        <mc:Choice Requires="p14">
          <p:contentPart p14:bwMode="auto" r:id="rId6">
            <p14:nvContentPartPr>
              <p14:cNvPr id="105473" name="Ink 1"/>
              <p14:cNvContentPartPr>
                <a14:cpLocks xmlns:a14="http://schemas.microsoft.com/office/drawing/2010/main" noRot="1" noChangeAspect="1" noEditPoints="1" noChangeArrowheads="1" noChangeShapeType="1"/>
              </p14:cNvContentPartPr>
              <p14:nvPr/>
            </p14:nvContentPartPr>
            <p14:xfrm>
              <a:off x="795338" y="4330700"/>
              <a:ext cx="276225" cy="295275"/>
            </p14:xfrm>
          </p:contentPart>
        </mc:Choice>
        <mc:Fallback xmlns="">
          <p:pic>
            <p:nvPicPr>
              <p:cNvPr id="105473" name="Ink 1"/>
              <p:cNvPicPr>
                <a:picLocks noRot="1" noChangeAspect="1" noEditPoints="1" noChangeArrowheads="1" noChangeShapeType="1"/>
              </p:cNvPicPr>
              <p:nvPr/>
            </p:nvPicPr>
            <p:blipFill>
              <a:blip r:embed="rId7" cstate="print"/>
              <a:stretch>
                <a:fillRect/>
              </a:stretch>
            </p:blipFill>
            <p:spPr>
              <a:xfrm>
                <a:off x="786059" y="4321615"/>
                <a:ext cx="294783" cy="313446"/>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5474" name="Ink 2"/>
              <p14:cNvContentPartPr>
                <a14:cpLocks xmlns:a14="http://schemas.microsoft.com/office/drawing/2010/main" noRot="1" noChangeAspect="1" noEditPoints="1" noChangeArrowheads="1" noChangeShapeType="1"/>
              </p14:cNvContentPartPr>
              <p14:nvPr/>
            </p14:nvContentPartPr>
            <p14:xfrm>
              <a:off x="1812925" y="4625975"/>
              <a:ext cx="231775" cy="330200"/>
            </p14:xfrm>
          </p:contentPart>
        </mc:Choice>
        <mc:Fallback xmlns="">
          <p:pic>
            <p:nvPicPr>
              <p:cNvPr id="105474" name="Ink 2"/>
              <p:cNvPicPr>
                <a:picLocks noRot="1" noChangeAspect="1" noEditPoints="1" noChangeArrowheads="1" noChangeShapeType="1"/>
              </p:cNvPicPr>
              <p:nvPr/>
            </p:nvPicPr>
            <p:blipFill>
              <a:blip r:embed="rId9" cstate="print"/>
              <a:stretch>
                <a:fillRect/>
              </a:stretch>
            </p:blipFill>
            <p:spPr>
              <a:xfrm>
                <a:off x="1803877" y="4616653"/>
                <a:ext cx="249872" cy="348843"/>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5475" name="Ink 3"/>
              <p14:cNvContentPartPr>
                <a14:cpLocks xmlns:a14="http://schemas.microsoft.com/office/drawing/2010/main" noRot="1" noChangeAspect="1" noEditPoints="1" noChangeArrowheads="1" noChangeShapeType="1"/>
              </p14:cNvContentPartPr>
              <p14:nvPr/>
            </p14:nvContentPartPr>
            <p14:xfrm>
              <a:off x="1893888" y="5857875"/>
              <a:ext cx="214312" cy="330200"/>
            </p14:xfrm>
          </p:contentPart>
        </mc:Choice>
        <mc:Fallback xmlns="">
          <p:pic>
            <p:nvPicPr>
              <p:cNvPr id="105475" name="Ink 3"/>
              <p:cNvPicPr>
                <a:picLocks noRot="1" noChangeAspect="1" noEditPoints="1" noChangeArrowheads="1" noChangeShapeType="1"/>
              </p:cNvPicPr>
              <p:nvPr/>
            </p:nvPicPr>
            <p:blipFill>
              <a:blip r:embed="rId11" cstate="print"/>
              <a:stretch>
                <a:fillRect/>
              </a:stretch>
            </p:blipFill>
            <p:spPr>
              <a:xfrm>
                <a:off x="1884539" y="5848543"/>
                <a:ext cx="233010" cy="348863"/>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5476" name="Ink 4"/>
              <p14:cNvContentPartPr>
                <a14:cpLocks xmlns:a14="http://schemas.microsoft.com/office/drawing/2010/main" noRot="1" noChangeAspect="1" noEditPoints="1" noChangeArrowheads="1" noChangeShapeType="1"/>
              </p14:cNvContentPartPr>
              <p14:nvPr/>
            </p14:nvContentPartPr>
            <p14:xfrm>
              <a:off x="2751138" y="5626100"/>
              <a:ext cx="196850" cy="455613"/>
            </p14:xfrm>
          </p:contentPart>
        </mc:Choice>
        <mc:Fallback xmlns="">
          <p:pic>
            <p:nvPicPr>
              <p:cNvPr id="105476" name="Ink 4"/>
              <p:cNvPicPr>
                <a:picLocks noRot="1" noChangeAspect="1" noEditPoints="1" noChangeArrowheads="1" noChangeShapeType="1"/>
              </p:cNvPicPr>
              <p:nvPr/>
            </p:nvPicPr>
            <p:blipFill>
              <a:blip r:embed="rId13" cstate="print"/>
              <a:stretch>
                <a:fillRect/>
              </a:stretch>
            </p:blipFill>
            <p:spPr>
              <a:xfrm>
                <a:off x="2742047" y="5616772"/>
                <a:ext cx="215032" cy="474268"/>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5477" name="Ink 5"/>
              <p14:cNvContentPartPr>
                <a14:cpLocks xmlns:a14="http://schemas.microsoft.com/office/drawing/2010/main" noRot="1" noChangeAspect="1" noEditPoints="1" noChangeArrowheads="1" noChangeShapeType="1"/>
              </p14:cNvContentPartPr>
              <p14:nvPr/>
            </p14:nvContentPartPr>
            <p14:xfrm>
              <a:off x="6357938" y="5276850"/>
              <a:ext cx="152400" cy="196850"/>
            </p14:xfrm>
          </p:contentPart>
        </mc:Choice>
        <mc:Fallback xmlns="">
          <p:pic>
            <p:nvPicPr>
              <p:cNvPr id="105477" name="Ink 5"/>
              <p:cNvPicPr>
                <a:picLocks noRot="1" noChangeAspect="1" noEditPoints="1" noChangeArrowheads="1" noChangeShapeType="1"/>
              </p:cNvPicPr>
              <p:nvPr/>
            </p:nvPicPr>
            <p:blipFill>
              <a:blip r:embed="rId15" cstate="print"/>
              <a:stretch>
                <a:fillRect/>
              </a:stretch>
            </p:blipFill>
            <p:spPr>
              <a:xfrm>
                <a:off x="6348702" y="5267711"/>
                <a:ext cx="170873" cy="215129"/>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5478" name="Ink 6"/>
              <p14:cNvContentPartPr>
                <a14:cpLocks xmlns:a14="http://schemas.microsoft.com/office/drawing/2010/main" noRot="1" noChangeAspect="1" noEditPoints="1" noChangeArrowheads="1" noChangeShapeType="1"/>
              </p14:cNvContentPartPr>
              <p14:nvPr/>
            </p14:nvContentPartPr>
            <p14:xfrm>
              <a:off x="4286250" y="6116638"/>
              <a:ext cx="169863" cy="142875"/>
            </p14:xfrm>
          </p:contentPart>
        </mc:Choice>
        <mc:Fallback xmlns="">
          <p:pic>
            <p:nvPicPr>
              <p:cNvPr id="105478" name="Ink 6"/>
              <p:cNvPicPr>
                <a:picLocks noRot="1" noChangeAspect="1" noEditPoints="1" noChangeArrowheads="1" noChangeShapeType="1"/>
              </p:cNvPicPr>
              <p:nvPr/>
            </p:nvPicPr>
            <p:blipFill>
              <a:blip r:embed="rId17" cstate="print"/>
              <a:stretch>
                <a:fillRect/>
              </a:stretch>
            </p:blipFill>
            <p:spPr>
              <a:xfrm>
                <a:off x="4276933" y="6107555"/>
                <a:ext cx="188498" cy="1610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05479" name="Ink 7"/>
              <p14:cNvContentPartPr>
                <a14:cpLocks xmlns:a14="http://schemas.microsoft.com/office/drawing/2010/main" noRot="1" noChangeAspect="1" noEditPoints="1" noChangeArrowheads="1" noChangeShapeType="1"/>
              </p14:cNvContentPartPr>
              <p14:nvPr/>
            </p14:nvContentPartPr>
            <p14:xfrm>
              <a:off x="4125913" y="6000750"/>
              <a:ext cx="133350" cy="152400"/>
            </p14:xfrm>
          </p:contentPart>
        </mc:Choice>
        <mc:Fallback xmlns="">
          <p:pic>
            <p:nvPicPr>
              <p:cNvPr id="105479" name="Ink 7"/>
              <p:cNvPicPr>
                <a:picLocks noRot="1" noChangeAspect="1" noEditPoints="1" noChangeArrowheads="1" noChangeShapeType="1"/>
              </p:cNvPicPr>
              <p:nvPr/>
            </p:nvPicPr>
            <p:blipFill>
              <a:blip r:embed="rId19" cstate="print"/>
              <a:stretch>
                <a:fillRect/>
              </a:stretch>
            </p:blipFill>
            <p:spPr>
              <a:xfrm>
                <a:off x="4116716" y="5991405"/>
                <a:ext cx="151743" cy="171091"/>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05480" name="Ink 8"/>
              <p14:cNvContentPartPr>
                <a14:cpLocks xmlns:a14="http://schemas.microsoft.com/office/drawing/2010/main" noRot="1" noChangeAspect="1" noEditPoints="1" noChangeArrowheads="1" noChangeShapeType="1"/>
              </p14:cNvContentPartPr>
              <p14:nvPr/>
            </p14:nvContentPartPr>
            <p14:xfrm>
              <a:off x="5392738" y="4170363"/>
              <a:ext cx="198437" cy="268287"/>
            </p14:xfrm>
          </p:contentPart>
        </mc:Choice>
        <mc:Fallback xmlns="">
          <p:pic>
            <p:nvPicPr>
              <p:cNvPr id="105480" name="Ink 8"/>
              <p:cNvPicPr>
                <a:picLocks noRot="1" noChangeAspect="1" noEditPoints="1" noChangeArrowheads="1" noChangeShapeType="1"/>
              </p:cNvPicPr>
              <p:nvPr/>
            </p:nvPicPr>
            <p:blipFill>
              <a:blip r:embed="rId21" cstate="print"/>
              <a:stretch>
                <a:fillRect/>
              </a:stretch>
            </p:blipFill>
            <p:spPr>
              <a:xfrm>
                <a:off x="5383357" y="4161000"/>
                <a:ext cx="217198" cy="287013"/>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05481" name="Ink 9"/>
              <p14:cNvContentPartPr>
                <a14:cpLocks xmlns:a14="http://schemas.microsoft.com/office/drawing/2010/main" noRot="1" noChangeAspect="1" noEditPoints="1" noChangeArrowheads="1" noChangeShapeType="1"/>
              </p14:cNvContentPartPr>
              <p14:nvPr/>
            </p14:nvContentPartPr>
            <p14:xfrm>
              <a:off x="7232650" y="4179888"/>
              <a:ext cx="152400" cy="177800"/>
            </p14:xfrm>
          </p:contentPart>
        </mc:Choice>
        <mc:Fallback xmlns="">
          <p:pic>
            <p:nvPicPr>
              <p:cNvPr id="105481" name="Ink 9"/>
              <p:cNvPicPr>
                <a:picLocks noRot="1" noChangeAspect="1" noEditPoints="1" noChangeArrowheads="1" noChangeShapeType="1"/>
              </p:cNvPicPr>
              <p:nvPr/>
            </p:nvPicPr>
            <p:blipFill>
              <a:blip r:embed="rId23" cstate="print"/>
              <a:stretch>
                <a:fillRect/>
              </a:stretch>
            </p:blipFill>
            <p:spPr>
              <a:xfrm>
                <a:off x="7223392" y="4170587"/>
                <a:ext cx="170916" cy="196403"/>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05482" name="Ink 10"/>
              <p14:cNvContentPartPr>
                <a14:cpLocks xmlns:a14="http://schemas.microsoft.com/office/drawing/2010/main" noRot="1" noChangeAspect="1" noEditPoints="1" noChangeArrowheads="1" noChangeShapeType="1"/>
              </p14:cNvContentPartPr>
              <p14:nvPr/>
            </p14:nvContentPartPr>
            <p14:xfrm>
              <a:off x="5170488" y="6269038"/>
              <a:ext cx="169862" cy="187325"/>
            </p14:xfrm>
          </p:contentPart>
        </mc:Choice>
        <mc:Fallback xmlns="">
          <p:pic>
            <p:nvPicPr>
              <p:cNvPr id="105482" name="Ink 10"/>
              <p:cNvPicPr>
                <a:picLocks noRot="1" noChangeAspect="1" noEditPoints="1" noChangeArrowheads="1" noChangeShapeType="1"/>
              </p:cNvPicPr>
              <p:nvPr/>
            </p:nvPicPr>
            <p:blipFill>
              <a:blip r:embed="rId25" cstate="print"/>
              <a:stretch>
                <a:fillRect/>
              </a:stretch>
            </p:blipFill>
            <p:spPr>
              <a:xfrm>
                <a:off x="5161131" y="6259743"/>
                <a:ext cx="188576" cy="205915"/>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05483" name="Ink 11"/>
              <p14:cNvContentPartPr>
                <a14:cpLocks xmlns:a14="http://schemas.microsoft.com/office/drawing/2010/main" noRot="1" noChangeAspect="1" noEditPoints="1" noChangeArrowheads="1" noChangeShapeType="1"/>
              </p14:cNvContentPartPr>
              <p14:nvPr/>
            </p14:nvContentPartPr>
            <p14:xfrm>
              <a:off x="955675" y="5187950"/>
              <a:ext cx="241300" cy="393700"/>
            </p14:xfrm>
          </p:contentPart>
        </mc:Choice>
        <mc:Fallback xmlns="">
          <p:pic>
            <p:nvPicPr>
              <p:cNvPr id="105483" name="Ink 11"/>
              <p:cNvPicPr>
                <a:picLocks noRot="1" noChangeAspect="1" noEditPoints="1" noChangeArrowheads="1" noChangeShapeType="1"/>
              </p:cNvPicPr>
              <p:nvPr/>
            </p:nvPicPr>
            <p:blipFill>
              <a:blip r:embed="rId27" cstate="print"/>
              <a:stretch>
                <a:fillRect/>
              </a:stretch>
            </p:blipFill>
            <p:spPr>
              <a:xfrm>
                <a:off x="946408" y="5178644"/>
                <a:ext cx="259834" cy="412311"/>
              </a:xfrm>
              <a:prstGeom prst="rect">
                <a:avLst/>
              </a:prstGeom>
            </p:spPr>
          </p:pic>
        </mc:Fallback>
      </mc:AlternateContent>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9124" y="0"/>
            <a:ext cx="4714876" cy="785794"/>
          </a:xfrm>
        </p:spPr>
        <p:txBody>
          <a:bodyPr>
            <a:normAutofit fontScale="90000"/>
          </a:bodyPr>
          <a:lstStyle/>
          <a:p>
            <a:pPr algn="ctr"/>
            <a:r>
              <a:rPr lang="el-GR" sz="4800" dirty="0" smtClean="0"/>
              <a:t>ΤΟ ΣΧΗΜΑ</a:t>
            </a:r>
            <a:endParaRPr lang="el-GR" sz="4800" dirty="0"/>
          </a:p>
        </p:txBody>
      </p:sp>
      <p:sp>
        <p:nvSpPr>
          <p:cNvPr id="4" name="Text Placeholder 3"/>
          <p:cNvSpPr>
            <a:spLocks noGrp="1"/>
          </p:cNvSpPr>
          <p:nvPr>
            <p:ph type="body" sz="half" idx="2"/>
          </p:nvPr>
        </p:nvSpPr>
        <p:spPr>
          <a:xfrm>
            <a:off x="0" y="0"/>
            <a:ext cx="4427984" cy="6858000"/>
          </a:xfrm>
        </p:spPr>
        <p:txBody>
          <a:bodyPr>
            <a:normAutofit fontScale="70000" lnSpcReduction="20000"/>
          </a:bodyPr>
          <a:lstStyle/>
          <a:p>
            <a:pPr algn="just"/>
            <a:r>
              <a:rPr lang="el-GR" sz="2800" dirty="0" smtClean="0"/>
              <a:t>Η «Μπλε Βεντάλια» χρησιμοποιεί </a:t>
            </a:r>
            <a:r>
              <a:rPr lang="el-GR" sz="2800" dirty="0" smtClean="0">
                <a:effectLst>
                  <a:outerShdw blurRad="38100" dist="38100" dir="2700000" algn="tl">
                    <a:srgbClr val="000000">
                      <a:alpha val="43137"/>
                    </a:srgbClr>
                  </a:outerShdw>
                </a:effectLst>
              </a:rPr>
              <a:t>ακριβή</a:t>
            </a:r>
            <a:r>
              <a:rPr lang="el-GR" sz="2800" dirty="0" smtClean="0"/>
              <a:t> παραστατικά </a:t>
            </a:r>
            <a:r>
              <a:rPr lang="el-GR" sz="2800" b="1" dirty="0" smtClean="0"/>
              <a:t>σχήματα </a:t>
            </a:r>
            <a:r>
              <a:rPr lang="el-GR" sz="2800" dirty="0" smtClean="0"/>
              <a:t>που παίζουν </a:t>
            </a:r>
            <a:r>
              <a:rPr lang="el-GR" sz="2800" b="1" dirty="0" smtClean="0"/>
              <a:t>σημαντικό ρόλο</a:t>
            </a:r>
            <a:r>
              <a:rPr lang="el-GR" sz="2800" dirty="0" smtClean="0"/>
              <a:t> στη σύνθεση του έργου. Η ισορροπία των άλλων οπτικών στοιχείων μεταβάλλεται για να επιτευχθεί ένα δημιουργικό αποτέλεσμα: ο τόνος και η υφή υποβαθμίζονται, ώστε να επιτρέψουν στις εκφραστικές ιδιότητες του </a:t>
            </a:r>
            <a:r>
              <a:rPr lang="el-GR" sz="2800" b="1" dirty="0" smtClean="0"/>
              <a:t>σχήματος</a:t>
            </a:r>
            <a:r>
              <a:rPr lang="el-GR" sz="2800" dirty="0" smtClean="0"/>
              <a:t>, του </a:t>
            </a:r>
            <a:r>
              <a:rPr lang="el-GR" sz="2800" b="1" dirty="0" smtClean="0"/>
              <a:t>χρώματος</a:t>
            </a:r>
            <a:r>
              <a:rPr lang="el-GR" sz="2800" dirty="0" smtClean="0"/>
              <a:t> και του </a:t>
            </a:r>
            <a:r>
              <a:rPr lang="el-GR" sz="2800" b="1" dirty="0" smtClean="0"/>
              <a:t>προτύπου</a:t>
            </a:r>
            <a:r>
              <a:rPr lang="el-GR" sz="2800" dirty="0" smtClean="0"/>
              <a:t> να  «ανθοφορήσουν».</a:t>
            </a:r>
          </a:p>
          <a:p>
            <a:pPr algn="just"/>
            <a:endParaRPr lang="el-GR" sz="2800" u="sng" dirty="0" smtClean="0"/>
          </a:p>
          <a:p>
            <a:pPr algn="just"/>
            <a:endParaRPr lang="el-GR" sz="2800" u="sng" dirty="0" smtClean="0"/>
          </a:p>
          <a:p>
            <a:pPr algn="just"/>
            <a:endParaRPr lang="en-US" sz="2800" u="sng" dirty="0" smtClean="0"/>
          </a:p>
          <a:p>
            <a:pPr algn="just"/>
            <a:r>
              <a:rPr lang="el-GR" sz="2800" dirty="0" smtClean="0"/>
              <a:t>Τα  </a:t>
            </a:r>
            <a:r>
              <a:rPr lang="el-GR" sz="2800" b="1" spc="600" dirty="0" smtClean="0"/>
              <a:t>οργανικά</a:t>
            </a:r>
            <a:r>
              <a:rPr lang="el-GR" sz="2800" b="1" dirty="0" smtClean="0"/>
              <a:t> σχήματα</a:t>
            </a:r>
            <a:r>
              <a:rPr lang="el-GR" sz="2800" dirty="0" smtClean="0"/>
              <a:t>  συνήθως είναι φυσικά, μη ομαλού περιγράμματος  και ελεύθερης μορφής· συχνά  παραπέμπουν σε </a:t>
            </a:r>
            <a:r>
              <a:rPr lang="el-GR" sz="2800" b="1" dirty="0" smtClean="0"/>
              <a:t>ανατομικές μορφές</a:t>
            </a:r>
            <a:r>
              <a:rPr lang="el-GR" sz="2800" dirty="0" smtClean="0"/>
              <a:t>, όπως τα σχήματα της καρδιάς και των νεφρών. Τα οργανικά σχήματα μπορούν να μεταφέρουν στο θεατή  μια </a:t>
            </a:r>
            <a:r>
              <a:rPr lang="el-GR" sz="2800" dirty="0" smtClean="0">
                <a:effectLst>
                  <a:outerShdw blurRad="38100" dist="38100" dir="2700000" algn="tl">
                    <a:srgbClr val="000000">
                      <a:alpha val="43137"/>
                    </a:srgbClr>
                  </a:outerShdw>
                </a:effectLst>
              </a:rPr>
              <a:t>αίσθηση αναπτυσσόμενης δομής</a:t>
            </a:r>
            <a:r>
              <a:rPr lang="el-GR" sz="2800" dirty="0" smtClean="0"/>
              <a:t>  και να αντανακλούν  </a:t>
            </a:r>
            <a:r>
              <a:rPr lang="el-GR" sz="2800" i="1" dirty="0" smtClean="0"/>
              <a:t>ποιοτικά</a:t>
            </a:r>
            <a:r>
              <a:rPr lang="el-GR" sz="2800" dirty="0" smtClean="0"/>
              <a:t> χαρακτηριστικά  όπως   </a:t>
            </a:r>
            <a:r>
              <a:rPr lang="el-GR" sz="2800" i="1" dirty="0" smtClean="0"/>
              <a:t>τρυφερότητα,  αισθαντικότητα,  ευελιξία και ρευστότητα</a:t>
            </a:r>
            <a:r>
              <a:rPr lang="el-GR" sz="2800" dirty="0" smtClean="0"/>
              <a:t>.</a:t>
            </a:r>
            <a:r>
              <a:rPr lang="el-GR" sz="2400" dirty="0" smtClean="0"/>
              <a:t/>
            </a:r>
            <a:br>
              <a:rPr lang="el-GR" sz="2400" dirty="0" smtClean="0"/>
            </a:br>
            <a:endParaRPr lang="el-GR" sz="2400" dirty="0" smtClean="0"/>
          </a:p>
          <a:p>
            <a:pPr algn="just"/>
            <a:endParaRPr lang="el-GR" sz="2000" u="sng" dirty="0"/>
          </a:p>
        </p:txBody>
      </p:sp>
      <p:sp>
        <p:nvSpPr>
          <p:cNvPr id="6" name="Rectangle 5"/>
          <p:cNvSpPr/>
          <p:nvPr/>
        </p:nvSpPr>
        <p:spPr>
          <a:xfrm>
            <a:off x="4214810" y="6143644"/>
            <a:ext cx="5143504" cy="646331"/>
          </a:xfrm>
          <a:prstGeom prst="rect">
            <a:avLst/>
          </a:prstGeom>
        </p:spPr>
        <p:txBody>
          <a:bodyPr wrap="square">
            <a:spAutoFit/>
          </a:bodyPr>
          <a:lstStyle/>
          <a:p>
            <a:r>
              <a:rPr lang="en-US" dirty="0" smtClean="0"/>
              <a:t>             FRANCIS CAMPBELL BOILEAU CADELL</a:t>
            </a:r>
          </a:p>
          <a:p>
            <a:pPr algn="ctr"/>
            <a:r>
              <a:rPr lang="el-GR" dirty="0" smtClean="0"/>
              <a:t>Η μπλε βεντάλια</a:t>
            </a:r>
            <a:r>
              <a:rPr lang="en-US" dirty="0" smtClean="0"/>
              <a:t>, 1922 (</a:t>
            </a:r>
            <a:r>
              <a:rPr lang="el-GR" dirty="0" smtClean="0"/>
              <a:t>λάδι σε καμβά</a:t>
            </a:r>
            <a:r>
              <a:rPr lang="en-US" dirty="0" smtClean="0"/>
              <a:t>)</a:t>
            </a:r>
            <a:endParaRPr lang="el-GR" dirty="0"/>
          </a:p>
        </p:txBody>
      </p:sp>
      <p:sp>
        <p:nvSpPr>
          <p:cNvPr id="8" name="Rectangle 7"/>
          <p:cNvSpPr/>
          <p:nvPr/>
        </p:nvSpPr>
        <p:spPr>
          <a:xfrm flipH="1">
            <a:off x="4572000" y="1643051"/>
            <a:ext cx="4572000" cy="646331"/>
          </a:xfrm>
          <a:prstGeom prst="rect">
            <a:avLst/>
          </a:prstGeom>
        </p:spPr>
        <p:txBody>
          <a:bodyPr wrap="square">
            <a:spAutoFit/>
          </a:bodyPr>
          <a:lstStyle/>
          <a:p>
            <a:pPr algn="ctr"/>
            <a:r>
              <a:rPr lang="en-US" dirty="0" smtClean="0"/>
              <a:t>GRAHAM SUTHERLAND</a:t>
            </a:r>
            <a:br>
              <a:rPr lang="en-US" dirty="0" smtClean="0"/>
            </a:br>
            <a:r>
              <a:rPr lang="el-GR" dirty="0" smtClean="0"/>
              <a:t>Ποιμενικό</a:t>
            </a:r>
            <a:r>
              <a:rPr lang="en-US" dirty="0" smtClean="0"/>
              <a:t>, 1930 (</a:t>
            </a:r>
            <a:r>
              <a:rPr lang="el-GR" dirty="0" smtClean="0"/>
              <a:t>γκραβούρα</a:t>
            </a:r>
            <a:r>
              <a:rPr lang="en-US" dirty="0" smtClean="0"/>
              <a:t>)</a:t>
            </a:r>
            <a:endParaRPr lang="el-GR" dirty="0"/>
          </a:p>
        </p:txBody>
      </p:sp>
      <p:pic>
        <p:nvPicPr>
          <p:cNvPr id="9" name="Picture 2" descr="FRANCIS CAMPBELL BOILEAU CADELL (1883-1937) The Blue Fan, 1922 (oil on canvas)"/>
          <p:cNvPicPr>
            <a:picLocks noChangeAspect="1" noChangeArrowheads="1"/>
          </p:cNvPicPr>
          <p:nvPr/>
        </p:nvPicPr>
        <p:blipFill>
          <a:blip r:embed="rId2" cstate="print"/>
          <a:srcRect/>
          <a:stretch>
            <a:fillRect/>
          </a:stretch>
        </p:blipFill>
        <p:spPr bwMode="auto">
          <a:xfrm>
            <a:off x="4415012" y="1052736"/>
            <a:ext cx="4728988" cy="5000660"/>
          </a:xfrm>
          <a:prstGeom prst="rect">
            <a:avLst/>
          </a:prstGeom>
          <a:noFill/>
        </p:spPr>
      </p:pic>
      <p:pic>
        <p:nvPicPr>
          <p:cNvPr id="104449" name="Picture 1" descr="C:\Users\αγαπουλακι\Desktop\P07117_10.jpg"/>
          <p:cNvPicPr>
            <a:picLocks noChangeAspect="1" noChangeArrowheads="1"/>
          </p:cNvPicPr>
          <p:nvPr/>
        </p:nvPicPr>
        <p:blipFill>
          <a:blip r:embed="rId3" cstate="print"/>
          <a:srcRect/>
          <a:stretch>
            <a:fillRect/>
          </a:stretch>
        </p:blipFill>
        <p:spPr bwMode="auto">
          <a:xfrm>
            <a:off x="0" y="0"/>
            <a:ext cx="5035113" cy="3429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4">
                                            <p:txEl>
                                              <p:pRg st="0" end="0"/>
                                            </p:txEl>
                                          </p:spTgt>
                                        </p:tgtEl>
                                      </p:cBhvr>
                                    </p:animEffect>
                                    <p:set>
                                      <p:cBhvr>
                                        <p:cTn id="20" dur="1" fill="hold">
                                          <p:stCondLst>
                                            <p:cond delay="499"/>
                                          </p:stCondLst>
                                        </p:cTn>
                                        <p:tgtEl>
                                          <p:spTgt spid="4">
                                            <p:txEl>
                                              <p:pRg st="0" end="0"/>
                                            </p:txEl>
                                          </p:spTgt>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500"/>
                                        <p:tgtEl>
                                          <p:spTgt spid="4">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4449"/>
                                        </p:tgtEl>
                                        <p:attrNameLst>
                                          <p:attrName>style.visibility</p:attrName>
                                        </p:attrNameLst>
                                      </p:cBhvr>
                                      <p:to>
                                        <p:strVal val="visible"/>
                                      </p:to>
                                    </p:set>
                                    <p:animEffect transition="in" filter="fade">
                                      <p:cBhvr>
                                        <p:cTn id="30" dur="2000"/>
                                        <p:tgtEl>
                                          <p:spTgt spid="10444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9144000" cy="1000132"/>
          </a:xfrm>
        </p:spPr>
        <p:txBody>
          <a:bodyPr>
            <a:noAutofit/>
          </a:bodyPr>
          <a:lstStyle/>
          <a:p>
            <a:r>
              <a:rPr lang="el-GR" sz="2800" dirty="0" smtClean="0"/>
              <a:t>Ταυτοποίηση του χρωματικού </a:t>
            </a:r>
            <a:r>
              <a:rPr lang="el-GR" sz="2800" b="1" dirty="0" smtClean="0"/>
              <a:t>τόνου</a:t>
            </a:r>
            <a:r>
              <a:rPr lang="el-GR" sz="2800" dirty="0" smtClean="0"/>
              <a:t> με το μικροσκόπιο:</a:t>
            </a:r>
            <a:br>
              <a:rPr lang="el-GR" sz="2800" dirty="0" smtClean="0"/>
            </a:br>
            <a:r>
              <a:rPr lang="el-GR" sz="2800" dirty="0" err="1" smtClean="0"/>
              <a:t>βασεόφιλο</a:t>
            </a:r>
            <a:r>
              <a:rPr lang="el-GR" sz="2800" dirty="0" smtClean="0"/>
              <a:t> – </a:t>
            </a:r>
            <a:r>
              <a:rPr lang="el-GR" sz="2800" dirty="0" err="1" smtClean="0"/>
              <a:t>οξύφιλο</a:t>
            </a:r>
            <a:r>
              <a:rPr lang="el-GR" sz="2800" dirty="0" smtClean="0"/>
              <a:t> – </a:t>
            </a:r>
            <a:r>
              <a:rPr lang="el-GR" sz="2800" dirty="0" err="1" smtClean="0"/>
              <a:t>αμφίφιλο</a:t>
            </a:r>
            <a:r>
              <a:rPr lang="el-GR" sz="2800" dirty="0" smtClean="0"/>
              <a:t> κυτταρόπλασμα</a:t>
            </a:r>
            <a:br>
              <a:rPr lang="el-GR" sz="2800" dirty="0" smtClean="0"/>
            </a:br>
            <a:endParaRPr lang="el-GR" sz="2800" dirty="0"/>
          </a:p>
        </p:txBody>
      </p:sp>
      <p:pic>
        <p:nvPicPr>
          <p:cNvPr id="133123" name="Picture 3" descr="C:\Users\αγαπουλακι\Desktop\amphophilic basophilic Adrenal_PheoA9_6.jpg"/>
          <p:cNvPicPr>
            <a:picLocks noChangeAspect="1" noChangeArrowheads="1"/>
          </p:cNvPicPr>
          <p:nvPr/>
        </p:nvPicPr>
        <p:blipFill>
          <a:blip r:embed="rId2" cstate="print"/>
          <a:srcRect/>
          <a:stretch>
            <a:fillRect/>
          </a:stretch>
        </p:blipFill>
        <p:spPr bwMode="auto">
          <a:xfrm rot="5400000">
            <a:off x="-502957" y="1860221"/>
            <a:ext cx="5572166" cy="3994815"/>
          </a:xfrm>
          <a:prstGeom prst="rect">
            <a:avLst/>
          </a:prstGeom>
          <a:noFill/>
        </p:spPr>
      </p:pic>
      <p:pic>
        <p:nvPicPr>
          <p:cNvPr id="133124" name="Picture 4" descr="C:\Users\αγαπουλακι\Desktop\Adrenal_Pheochromocytoma4.jpg"/>
          <p:cNvPicPr>
            <a:picLocks noChangeAspect="1" noChangeArrowheads="1"/>
          </p:cNvPicPr>
          <p:nvPr/>
        </p:nvPicPr>
        <p:blipFill>
          <a:blip r:embed="rId3" cstate="print"/>
          <a:srcRect/>
          <a:stretch>
            <a:fillRect/>
          </a:stretch>
        </p:blipFill>
        <p:spPr bwMode="auto">
          <a:xfrm>
            <a:off x="4857752" y="3857627"/>
            <a:ext cx="3857652" cy="2800679"/>
          </a:xfrm>
          <a:prstGeom prst="rect">
            <a:avLst/>
          </a:prstGeom>
          <a:noFill/>
        </p:spPr>
      </p:pic>
      <p:pic>
        <p:nvPicPr>
          <p:cNvPr id="133125" name="Picture 5" descr="C:\Users\αγαπουλακι\Desktop\micro4.jpg"/>
          <p:cNvPicPr>
            <a:picLocks noChangeAspect="1" noChangeArrowheads="1"/>
          </p:cNvPicPr>
          <p:nvPr/>
        </p:nvPicPr>
        <p:blipFill>
          <a:blip r:embed="rId4" cstate="print"/>
          <a:srcRect/>
          <a:stretch>
            <a:fillRect/>
          </a:stretch>
        </p:blipFill>
        <p:spPr bwMode="auto">
          <a:xfrm>
            <a:off x="4857751" y="928669"/>
            <a:ext cx="3857653" cy="2835203"/>
          </a:xfrm>
          <a:prstGeom prst="rect">
            <a:avLst/>
          </a:prstGeom>
          <a:noFill/>
        </p:spPr>
      </p:pic>
      <mc:AlternateContent xmlns:mc="http://schemas.openxmlformats.org/markup-compatibility/2006" xmlns:p14="http://schemas.microsoft.com/office/powerpoint/2010/main">
        <mc:Choice Requires="p14">
          <p:contentPart p14:bwMode="auto" r:id="rId5">
            <p14:nvContentPartPr>
              <p14:cNvPr id="27650" name="Ink 2"/>
              <p14:cNvContentPartPr>
                <a14:cpLocks xmlns:a14="http://schemas.microsoft.com/office/drawing/2010/main" noRot="1" noChangeAspect="1" noEditPoints="1" noChangeArrowheads="1" noChangeShapeType="1"/>
              </p14:cNvContentPartPr>
              <p14:nvPr/>
            </p14:nvContentPartPr>
            <p14:xfrm>
              <a:off x="1589088" y="2509838"/>
              <a:ext cx="349250" cy="490537"/>
            </p14:xfrm>
          </p:contentPart>
        </mc:Choice>
        <mc:Fallback xmlns="">
          <p:pic>
            <p:nvPicPr>
              <p:cNvPr id="27650" name="Ink 2"/>
              <p:cNvPicPr>
                <a:picLocks noRot="1" noChangeAspect="1" noEditPoints="1" noChangeArrowheads="1" noChangeShapeType="1"/>
              </p:cNvPicPr>
              <p:nvPr/>
            </p:nvPicPr>
            <p:blipFill>
              <a:blip r:embed="rId6"/>
              <a:stretch>
                <a:fillRect/>
              </a:stretch>
            </p:blipFill>
            <p:spPr>
              <a:xfrm>
                <a:off x="1579727" y="2500481"/>
                <a:ext cx="367973" cy="50925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7651" name="Ink 3"/>
              <p14:cNvContentPartPr>
                <a14:cpLocks xmlns:a14="http://schemas.microsoft.com/office/drawing/2010/main" noRot="1" noChangeAspect="1" noEditPoints="1" noChangeArrowheads="1" noChangeShapeType="1"/>
              </p14:cNvContentPartPr>
              <p14:nvPr/>
            </p14:nvContentPartPr>
            <p14:xfrm>
              <a:off x="3751263" y="3330575"/>
              <a:ext cx="428625" cy="519113"/>
            </p14:xfrm>
          </p:contentPart>
        </mc:Choice>
        <mc:Fallback xmlns="">
          <p:pic>
            <p:nvPicPr>
              <p:cNvPr id="27651" name="Ink 3"/>
              <p:cNvPicPr>
                <a:picLocks noRot="1" noChangeAspect="1" noEditPoints="1" noChangeArrowheads="1" noChangeShapeType="1"/>
              </p:cNvPicPr>
              <p:nvPr/>
            </p:nvPicPr>
            <p:blipFill>
              <a:blip r:embed="rId8"/>
              <a:stretch>
                <a:fillRect/>
              </a:stretch>
            </p:blipFill>
            <p:spPr>
              <a:xfrm>
                <a:off x="3741906" y="3321215"/>
                <a:ext cx="447339" cy="537833"/>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7652" name="Ink 4"/>
              <p14:cNvContentPartPr>
                <a14:cpLocks xmlns:a14="http://schemas.microsoft.com/office/drawing/2010/main" noRot="1" noChangeAspect="1" noEditPoints="1" noChangeArrowheads="1" noChangeShapeType="1"/>
              </p14:cNvContentPartPr>
              <p14:nvPr/>
            </p14:nvContentPartPr>
            <p14:xfrm>
              <a:off x="5249863" y="1919288"/>
              <a:ext cx="661987" cy="420687"/>
            </p14:xfrm>
          </p:contentPart>
        </mc:Choice>
        <mc:Fallback xmlns="">
          <p:pic>
            <p:nvPicPr>
              <p:cNvPr id="27652" name="Ink 4"/>
              <p:cNvPicPr>
                <a:picLocks noRot="1" noChangeAspect="1" noEditPoints="1" noChangeArrowheads="1" noChangeShapeType="1"/>
              </p:cNvPicPr>
              <p:nvPr/>
            </p:nvPicPr>
            <p:blipFill>
              <a:blip r:embed="rId10"/>
              <a:stretch>
                <a:fillRect/>
              </a:stretch>
            </p:blipFill>
            <p:spPr>
              <a:xfrm>
                <a:off x="5240504" y="1909923"/>
                <a:ext cx="680706" cy="439416"/>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7653" name="Ink 5"/>
              <p14:cNvContentPartPr>
                <a14:cpLocks xmlns:a14="http://schemas.microsoft.com/office/drawing/2010/main" noRot="1" noChangeAspect="1" noEditPoints="1" noChangeArrowheads="1" noChangeShapeType="1"/>
              </p14:cNvContentPartPr>
              <p14:nvPr/>
            </p14:nvContentPartPr>
            <p14:xfrm>
              <a:off x="6518275" y="6045200"/>
              <a:ext cx="750888" cy="509588"/>
            </p14:xfrm>
          </p:contentPart>
        </mc:Choice>
        <mc:Fallback xmlns="">
          <p:pic>
            <p:nvPicPr>
              <p:cNvPr id="27653" name="Ink 5"/>
              <p:cNvPicPr>
                <a:picLocks noRot="1" noChangeAspect="1" noEditPoints="1" noChangeArrowheads="1" noChangeShapeType="1"/>
              </p:cNvPicPr>
              <p:nvPr/>
            </p:nvPicPr>
            <p:blipFill>
              <a:blip r:embed="rId12"/>
              <a:stretch>
                <a:fillRect/>
              </a:stretch>
            </p:blipFill>
            <p:spPr>
              <a:xfrm>
                <a:off x="6508916" y="6035843"/>
                <a:ext cx="769606" cy="528302"/>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7654" name="Ink 6"/>
              <p14:cNvContentPartPr>
                <a14:cpLocks xmlns:a14="http://schemas.microsoft.com/office/drawing/2010/main" noRot="1" noChangeAspect="1" noEditPoints="1" noChangeArrowheads="1" noChangeShapeType="1"/>
              </p14:cNvContentPartPr>
              <p14:nvPr/>
            </p14:nvContentPartPr>
            <p14:xfrm>
              <a:off x="1125538" y="4500563"/>
              <a:ext cx="204787" cy="339725"/>
            </p14:xfrm>
          </p:contentPart>
        </mc:Choice>
        <mc:Fallback xmlns="">
          <p:pic>
            <p:nvPicPr>
              <p:cNvPr id="27654" name="Ink 6"/>
              <p:cNvPicPr>
                <a:picLocks noRot="1" noChangeAspect="1" noEditPoints="1" noChangeArrowheads="1" noChangeShapeType="1"/>
              </p:cNvPicPr>
              <p:nvPr/>
            </p:nvPicPr>
            <p:blipFill>
              <a:blip r:embed="rId14"/>
              <a:stretch>
                <a:fillRect/>
              </a:stretch>
            </p:blipFill>
            <p:spPr>
              <a:xfrm>
                <a:off x="1116180" y="4491206"/>
                <a:ext cx="223502" cy="358439"/>
              </a:xfrm>
              <a:prstGeom prst="rect">
                <a:avLst/>
              </a:prstGeom>
            </p:spPr>
          </p:pic>
        </mc:Fallback>
      </mc:AlternateContent>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9058" y="214290"/>
            <a:ext cx="5500726" cy="1857388"/>
          </a:xfrm>
        </p:spPr>
        <p:txBody>
          <a:bodyPr>
            <a:normAutofit fontScale="90000"/>
          </a:bodyPr>
          <a:lstStyle/>
          <a:p>
            <a:pPr algn="ctr"/>
            <a:r>
              <a:rPr lang="el-GR" sz="2700" dirty="0" smtClean="0"/>
              <a:t>Ο ΤΟΝΟΣ</a:t>
            </a:r>
            <a:r>
              <a:rPr lang="en-US" sz="3200" dirty="0" smtClean="0"/>
              <a:t/>
            </a:r>
            <a:br>
              <a:rPr lang="en-US" sz="3200" dirty="0" smtClean="0"/>
            </a:br>
            <a:r>
              <a:rPr lang="en-US" b="0" dirty="0" smtClean="0"/>
              <a:t> </a:t>
            </a:r>
            <a:r>
              <a:rPr lang="el-GR" b="0" dirty="0" smtClean="0"/>
              <a:t>Το οπτικό στοιχείο του   </a:t>
            </a:r>
            <a:r>
              <a:rPr lang="el-GR" spc="300" dirty="0" smtClean="0"/>
              <a:t>τόνου</a:t>
            </a:r>
            <a:r>
              <a:rPr lang="el-GR" b="0" dirty="0" smtClean="0"/>
              <a:t>  ορίζει </a:t>
            </a:r>
            <a:br>
              <a:rPr lang="el-GR" b="0" dirty="0" smtClean="0"/>
            </a:br>
            <a:r>
              <a:rPr lang="el-GR" b="0" dirty="0" smtClean="0"/>
              <a:t>τη </a:t>
            </a:r>
            <a:r>
              <a:rPr lang="el-GR" b="0" dirty="0" smtClean="0">
                <a:effectLst>
                  <a:outerShdw blurRad="38100" dist="38100" dir="2700000" algn="tl">
                    <a:srgbClr val="000000">
                      <a:alpha val="43137"/>
                    </a:srgbClr>
                  </a:outerShdw>
                </a:effectLst>
              </a:rPr>
              <a:t>φωτεινότητα</a:t>
            </a:r>
            <a:r>
              <a:rPr lang="el-GR" b="0" dirty="0" smtClean="0"/>
              <a:t> ή τη </a:t>
            </a:r>
            <a:r>
              <a:rPr lang="el-GR" b="0" dirty="0" smtClean="0">
                <a:effectLst>
                  <a:outerShdw blurRad="38100" dist="38100" dir="2700000" algn="tl">
                    <a:srgbClr val="000000">
                      <a:alpha val="43137"/>
                    </a:srgbClr>
                  </a:outerShdw>
                </a:effectLst>
              </a:rPr>
              <a:t>σκοτεινότητα</a:t>
            </a:r>
            <a:r>
              <a:rPr lang="el-GR" b="0" dirty="0" smtClean="0"/>
              <a:t> ενός χρώματος. </a:t>
            </a:r>
            <a:br>
              <a:rPr lang="el-GR" b="0" dirty="0" smtClean="0"/>
            </a:br>
            <a:r>
              <a:rPr lang="el-GR" b="0" dirty="0" smtClean="0"/>
              <a:t>Οι  </a:t>
            </a:r>
            <a:r>
              <a:rPr lang="el-GR" dirty="0" smtClean="0"/>
              <a:t>τόνοι</a:t>
            </a:r>
            <a:r>
              <a:rPr lang="el-GR" b="0" dirty="0" smtClean="0"/>
              <a:t>  σε ένα έργο Τέχνης </a:t>
            </a:r>
            <a:br>
              <a:rPr lang="el-GR" b="0" dirty="0" smtClean="0"/>
            </a:br>
            <a:r>
              <a:rPr lang="el-GR" b="0" dirty="0" smtClean="0"/>
              <a:t> μπορούν να διαμορφωθούν κατάλληλα </a:t>
            </a:r>
            <a:br>
              <a:rPr lang="el-GR" b="0" dirty="0" smtClean="0"/>
            </a:br>
            <a:r>
              <a:rPr lang="el-GR" b="0" dirty="0" smtClean="0"/>
              <a:t> ώστε να προβάλουν τον εκφραστικό του χαρακτήρα.</a:t>
            </a:r>
            <a:br>
              <a:rPr lang="el-GR" b="0" dirty="0" smtClean="0"/>
            </a:br>
            <a:endParaRPr lang="el-GR" b="0" dirty="0"/>
          </a:p>
        </p:txBody>
      </p:sp>
      <p:sp>
        <p:nvSpPr>
          <p:cNvPr id="4" name="Text Placeholder 3"/>
          <p:cNvSpPr>
            <a:spLocks noGrp="1"/>
          </p:cNvSpPr>
          <p:nvPr>
            <p:ph type="body" sz="half" idx="2"/>
          </p:nvPr>
        </p:nvSpPr>
        <p:spPr>
          <a:xfrm>
            <a:off x="0" y="0"/>
            <a:ext cx="4143372" cy="6858000"/>
          </a:xfrm>
        </p:spPr>
        <p:txBody>
          <a:bodyPr>
            <a:noAutofit/>
          </a:bodyPr>
          <a:lstStyle/>
          <a:p>
            <a:pPr algn="just"/>
            <a:r>
              <a:rPr lang="el-GR" sz="1800" dirty="0" smtClean="0"/>
              <a:t>Μια εκτύπωση μεταξοτυπίας που διερευνά τις παραμέτρους της αντίληψης του θεατή σε σχέση με τον </a:t>
            </a:r>
            <a:r>
              <a:rPr lang="el-GR" sz="1800" b="1" dirty="0" smtClean="0"/>
              <a:t>τόνο </a:t>
            </a:r>
            <a:r>
              <a:rPr lang="el-GR" sz="1800" dirty="0" smtClean="0"/>
              <a:t>(την </a:t>
            </a:r>
            <a:r>
              <a:rPr lang="el-GR" sz="1800" b="1" dirty="0" smtClean="0"/>
              <a:t>απόχρωση</a:t>
            </a:r>
            <a:r>
              <a:rPr lang="el-GR" sz="1800" dirty="0" smtClean="0"/>
              <a:t> δηλ.), το χρώμα και τη μορφή. Ο </a:t>
            </a:r>
            <a:r>
              <a:rPr lang="en-US" sz="1800" dirty="0" smtClean="0"/>
              <a:t>Cohen</a:t>
            </a:r>
            <a:r>
              <a:rPr lang="el-GR" sz="1800" dirty="0" smtClean="0"/>
              <a:t> χρησιμοποιεί ένα φωτογραφικό πλέγμα</a:t>
            </a:r>
            <a:r>
              <a:rPr lang="en-US" sz="1800" dirty="0" smtClean="0"/>
              <a:t> </a:t>
            </a:r>
            <a:r>
              <a:rPr lang="el-GR" sz="1800" dirty="0" smtClean="0"/>
              <a:t>κουκίδων και περιορίζει το ασπρόμαυρο είδωλο του ποπ καλλιτέχνη </a:t>
            </a:r>
            <a:r>
              <a:rPr lang="en-US" sz="1800" dirty="0" smtClean="0"/>
              <a:t>Richard Hamilton</a:t>
            </a:r>
            <a:r>
              <a:rPr lang="el-GR" sz="1800" dirty="0" smtClean="0"/>
              <a:t> σε  ένα δίκτυο σημείων. Αυτό </a:t>
            </a:r>
            <a:r>
              <a:rPr lang="el-GR" sz="1800" u="sng" dirty="0" smtClean="0"/>
              <a:t>έχει ως αποτέλεσμα τη μείωση </a:t>
            </a:r>
            <a:r>
              <a:rPr lang="el-GR" sz="1800" b="1" u="sng" dirty="0" smtClean="0"/>
              <a:t>της ανάλυσης</a:t>
            </a:r>
            <a:r>
              <a:rPr lang="el-GR" sz="1800" u="sng" dirty="0" smtClean="0"/>
              <a:t> της εικόνας μέχρις  σημείου όπου κάθε περαιτέρω μείωση θα καταστούσε τη μορφή μη αναγνωρίσιμη</a:t>
            </a:r>
            <a:r>
              <a:rPr lang="el-GR" sz="1800" dirty="0" smtClean="0"/>
              <a:t>. </a:t>
            </a:r>
          </a:p>
          <a:p>
            <a:pPr algn="just"/>
            <a:r>
              <a:rPr lang="el-GR" sz="1800" dirty="0" smtClean="0"/>
              <a:t>Σε καθεμιά από τις 10 παρόμοιες εκτυπώσεις, ο </a:t>
            </a:r>
            <a:r>
              <a:rPr lang="en-US" sz="1800" dirty="0" smtClean="0"/>
              <a:t>Cohen </a:t>
            </a:r>
            <a:r>
              <a:rPr lang="el-GR" sz="1800" dirty="0" smtClean="0"/>
              <a:t>κατανέμει τρία διαφορετικά χρώματα που δημιουργούν μια </a:t>
            </a:r>
            <a:r>
              <a:rPr lang="el-GR" sz="1800" b="1" u="sng" dirty="0" smtClean="0"/>
              <a:t>τονική σχέση</a:t>
            </a:r>
            <a:r>
              <a:rPr lang="el-GR" sz="1800" dirty="0" smtClean="0"/>
              <a:t>: ένα χρώμα εφαρμόζεται στη δομή της </a:t>
            </a:r>
            <a:r>
              <a:rPr lang="el-GR" sz="1800" b="1" dirty="0" smtClean="0"/>
              <a:t>τελείας</a:t>
            </a:r>
            <a:r>
              <a:rPr lang="el-GR" sz="1800" dirty="0" smtClean="0"/>
              <a:t>, ένα χρώμα στο </a:t>
            </a:r>
            <a:r>
              <a:rPr lang="el-GR" sz="1800" b="1" dirty="0" smtClean="0"/>
              <a:t>υπόστρωμα</a:t>
            </a:r>
            <a:r>
              <a:rPr lang="el-GR" sz="1800" dirty="0" smtClean="0"/>
              <a:t> και ένα χρώμα στη </a:t>
            </a:r>
            <a:r>
              <a:rPr lang="el-GR" sz="1800" b="1" dirty="0" smtClean="0"/>
              <a:t>σκίαση</a:t>
            </a:r>
            <a:r>
              <a:rPr lang="el-GR" sz="1800" dirty="0" smtClean="0"/>
              <a:t> που ανυψώνει τις τελείες σε σχέση με το υπόστρωμα. Η τελική σειρά των εκτυπώσεων διερευνά τις σχέσεις μεταξύ  </a:t>
            </a:r>
            <a:r>
              <a:rPr lang="el-GR" sz="1800" b="1" dirty="0" smtClean="0"/>
              <a:t>τ ό ν ο υ  </a:t>
            </a:r>
            <a:r>
              <a:rPr lang="el-GR" sz="1800" dirty="0" smtClean="0"/>
              <a:t>και χρώματος και το πώς αυτές επηρεάζουν  την  αντίληψή  μας    εικονιζόμενης  μορφής.</a:t>
            </a:r>
          </a:p>
        </p:txBody>
      </p:sp>
      <p:pic>
        <p:nvPicPr>
          <p:cNvPr id="123906" name="Picture 2" descr="HAROLD COHEN (b. 1928) Richard V, 1967 (silkscreen on paper)"/>
          <p:cNvPicPr>
            <a:picLocks noChangeAspect="1" noChangeArrowheads="1"/>
          </p:cNvPicPr>
          <p:nvPr/>
        </p:nvPicPr>
        <p:blipFill>
          <a:blip r:embed="rId2" cstate="print"/>
          <a:srcRect/>
          <a:stretch>
            <a:fillRect/>
          </a:stretch>
        </p:blipFill>
        <p:spPr bwMode="auto">
          <a:xfrm>
            <a:off x="4143372" y="1774048"/>
            <a:ext cx="5000628" cy="4441034"/>
          </a:xfrm>
          <a:prstGeom prst="rect">
            <a:avLst/>
          </a:prstGeom>
          <a:noFill/>
        </p:spPr>
      </p:pic>
      <p:sp>
        <p:nvSpPr>
          <p:cNvPr id="6" name="Rectangle 5"/>
          <p:cNvSpPr/>
          <p:nvPr/>
        </p:nvSpPr>
        <p:spPr>
          <a:xfrm>
            <a:off x="4143372" y="6215082"/>
            <a:ext cx="5000628" cy="646331"/>
          </a:xfrm>
          <a:prstGeom prst="rect">
            <a:avLst/>
          </a:prstGeom>
        </p:spPr>
        <p:txBody>
          <a:bodyPr wrap="square">
            <a:spAutoFit/>
          </a:bodyPr>
          <a:lstStyle/>
          <a:p>
            <a:pPr algn="ctr"/>
            <a:r>
              <a:rPr lang="en-US" dirty="0" smtClean="0"/>
              <a:t>HAROLD COHEN </a:t>
            </a:r>
            <a:br>
              <a:rPr lang="en-US" dirty="0" smtClean="0"/>
            </a:br>
            <a:r>
              <a:rPr lang="el-GR" dirty="0" smtClean="0"/>
              <a:t>Ριχάρδος - </a:t>
            </a:r>
            <a:r>
              <a:rPr lang="en-US" dirty="0" smtClean="0"/>
              <a:t>V ,  1967 (</a:t>
            </a:r>
            <a:r>
              <a:rPr lang="el-GR" dirty="0" smtClean="0"/>
              <a:t>μεταξοτυπία σε χαρτί</a:t>
            </a:r>
            <a:r>
              <a:rPr lang="en-US" dirty="0" smtClean="0"/>
              <a:t>)</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3906"/>
                                        </p:tgtEl>
                                        <p:attrNameLst>
                                          <p:attrName>style.visibility</p:attrName>
                                        </p:attrNameLst>
                                      </p:cBhvr>
                                      <p:to>
                                        <p:strVal val="visible"/>
                                      </p:to>
                                    </p:set>
                                    <p:animEffect transition="in" filter="fade">
                                      <p:cBhvr>
                                        <p:cTn id="7" dur="500"/>
                                        <p:tgtEl>
                                          <p:spTgt spid="12390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1480"/>
            <a:ext cx="4714876" cy="2786082"/>
          </a:xfrm>
        </p:spPr>
        <p:txBody>
          <a:bodyPr>
            <a:normAutofit fontScale="90000"/>
          </a:bodyPr>
          <a:lstStyle/>
          <a:p>
            <a:r>
              <a:rPr lang="el-GR" dirty="0" smtClean="0">
                <a:effectLst>
                  <a:outerShdw blurRad="38100" dist="38100" dir="2700000" algn="tl">
                    <a:srgbClr val="000000">
                      <a:alpha val="43137"/>
                    </a:srgbClr>
                  </a:outerShdw>
                </a:effectLst>
              </a:rPr>
              <a:t>Κόλλα</a:t>
            </a:r>
            <a:r>
              <a:rPr lang="el-GR" dirty="0" smtClean="0"/>
              <a:t> και </a:t>
            </a:r>
            <a:br>
              <a:rPr lang="el-GR" dirty="0" smtClean="0"/>
            </a:br>
            <a:r>
              <a:rPr lang="el-GR" b="1" dirty="0" smtClean="0"/>
              <a:t>φυσαλίδες αέρος</a:t>
            </a:r>
            <a:r>
              <a:rPr lang="el-GR" dirty="0" smtClean="0"/>
              <a:t/>
            </a:r>
            <a:br>
              <a:rPr lang="el-GR" dirty="0" smtClean="0"/>
            </a:br>
            <a:r>
              <a:rPr lang="el-GR" dirty="0" smtClean="0"/>
              <a:t/>
            </a:r>
            <a:br>
              <a:rPr lang="el-GR" dirty="0" smtClean="0"/>
            </a:br>
            <a:r>
              <a:rPr lang="el-GR" sz="2700" dirty="0" smtClean="0"/>
              <a:t>της Αναπλ. Καθηγήτριας </a:t>
            </a:r>
            <a:br>
              <a:rPr lang="el-GR" sz="2700" dirty="0" smtClean="0"/>
            </a:br>
            <a:r>
              <a:rPr lang="el-GR" sz="2700" dirty="0" smtClean="0"/>
              <a:t>Δρ. Μ. Λαμπροπούλου</a:t>
            </a:r>
            <a:r>
              <a:rPr lang="el-GR" dirty="0" smtClean="0"/>
              <a:t/>
            </a:r>
            <a:br>
              <a:rPr lang="el-GR" dirty="0" smtClean="0"/>
            </a:br>
            <a:r>
              <a:rPr lang="el-GR" dirty="0" smtClean="0"/>
              <a:t/>
            </a:r>
            <a:br>
              <a:rPr lang="el-GR" dirty="0" smtClean="0"/>
            </a:br>
            <a:endParaRPr lang="el-GR" sz="2400" dirty="0">
              <a:effectLst>
                <a:outerShdw blurRad="38100" dist="38100" dir="2700000" algn="tl">
                  <a:srgbClr val="000000">
                    <a:alpha val="43137"/>
                  </a:srgbClr>
                </a:outerShdw>
              </a:effectLst>
            </a:endParaRPr>
          </a:p>
        </p:txBody>
      </p:sp>
      <p:pic>
        <p:nvPicPr>
          <p:cNvPr id="131074" name="Picture 2"/>
          <p:cNvPicPr>
            <a:picLocks noChangeAspect="1" noChangeArrowheads="1"/>
          </p:cNvPicPr>
          <p:nvPr/>
        </p:nvPicPr>
        <p:blipFill>
          <a:blip r:embed="rId2" cstate="print"/>
          <a:srcRect/>
          <a:stretch>
            <a:fillRect/>
          </a:stretch>
        </p:blipFill>
        <p:spPr bwMode="auto">
          <a:xfrm>
            <a:off x="0" y="3374436"/>
            <a:ext cx="4643438" cy="3483563"/>
          </a:xfrm>
          <a:prstGeom prst="rect">
            <a:avLst/>
          </a:prstGeom>
          <a:noFill/>
          <a:ln w="9525">
            <a:noFill/>
            <a:miter lim="800000"/>
            <a:headEnd/>
            <a:tailEnd/>
          </a:ln>
          <a:effectLst/>
        </p:spPr>
      </p:pic>
      <p:pic>
        <p:nvPicPr>
          <p:cNvPr id="131075" name="Picture 3"/>
          <p:cNvPicPr>
            <a:picLocks noChangeAspect="1" noChangeArrowheads="1"/>
          </p:cNvPicPr>
          <p:nvPr/>
        </p:nvPicPr>
        <p:blipFill>
          <a:blip r:embed="rId3" cstate="print"/>
          <a:srcRect/>
          <a:stretch>
            <a:fillRect/>
          </a:stretch>
        </p:blipFill>
        <p:spPr bwMode="auto">
          <a:xfrm>
            <a:off x="4594886" y="0"/>
            <a:ext cx="4549114" cy="3412476"/>
          </a:xfrm>
          <a:prstGeom prst="rect">
            <a:avLst/>
          </a:prstGeom>
          <a:noFill/>
          <a:ln w="9525">
            <a:noFill/>
            <a:miter lim="800000"/>
            <a:headEnd/>
            <a:tailEnd/>
          </a:ln>
          <a:effectLst/>
        </p:spPr>
      </p:pic>
      <p:sp>
        <p:nvSpPr>
          <p:cNvPr id="5" name="Rectangle 4"/>
          <p:cNvSpPr/>
          <p:nvPr/>
        </p:nvSpPr>
        <p:spPr>
          <a:xfrm>
            <a:off x="4643438" y="4429132"/>
            <a:ext cx="4500562" cy="1815882"/>
          </a:xfrm>
          <a:prstGeom prst="rect">
            <a:avLst/>
          </a:prstGeom>
        </p:spPr>
        <p:txBody>
          <a:bodyPr wrap="square">
            <a:spAutoFit/>
          </a:bodyPr>
          <a:lstStyle/>
          <a:p>
            <a:pPr algn="ctr"/>
            <a:r>
              <a:rPr lang="el-GR" sz="2800" dirty="0" smtClean="0"/>
              <a:t>Κατ’ αναλογία  με το </a:t>
            </a:r>
            <a:br>
              <a:rPr lang="el-GR" sz="2800" dirty="0" smtClean="0"/>
            </a:br>
            <a:r>
              <a:rPr lang="el-GR" sz="2800" dirty="0" smtClean="0"/>
              <a:t>προηγούμενο  έργο  Τέχνης, </a:t>
            </a:r>
            <a:br>
              <a:rPr lang="el-GR" sz="2800" dirty="0" smtClean="0"/>
            </a:br>
            <a:r>
              <a:rPr lang="el-GR" sz="2800" dirty="0" smtClean="0"/>
              <a:t>δυο μελέτες</a:t>
            </a:r>
            <a:br>
              <a:rPr lang="el-GR" sz="2800" dirty="0" smtClean="0"/>
            </a:br>
            <a:r>
              <a:rPr lang="el-GR" sz="2800" dirty="0" smtClean="0"/>
              <a:t> της χρήσης του </a:t>
            </a:r>
            <a:r>
              <a:rPr lang="el-GR" sz="2800" b="1" dirty="0" smtClean="0"/>
              <a:t>τόνου</a:t>
            </a:r>
            <a:r>
              <a:rPr lang="el-GR" sz="2800" dirty="0" smtClean="0"/>
              <a:t>.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αγαπουλακι\Desktop\AMSTERDAM\AMSTERDAM PAINTINGS\Western Lancet-1.jpg"/>
          <p:cNvPicPr>
            <a:picLocks noChangeAspect="1" noChangeArrowheads="1"/>
          </p:cNvPicPr>
          <p:nvPr/>
        </p:nvPicPr>
        <p:blipFill>
          <a:blip r:embed="rId2" cstate="print"/>
          <a:srcRect/>
          <a:stretch>
            <a:fillRect/>
          </a:stretch>
        </p:blipFill>
        <p:spPr bwMode="auto">
          <a:xfrm>
            <a:off x="714348" y="1357299"/>
            <a:ext cx="1917939" cy="2318788"/>
          </a:xfrm>
          <a:prstGeom prst="rect">
            <a:avLst/>
          </a:prstGeom>
          <a:noFill/>
        </p:spPr>
      </p:pic>
      <p:sp>
        <p:nvSpPr>
          <p:cNvPr id="24578" name="AutoShape 2" descr="Αποτέλεσμα εικόνας για pathologist drawi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24579" name="Picture 3" descr="C:\Users\αγαπουλακι\Desktop\Forensic-Pathologist-Job-Description-Image.jpg"/>
          <p:cNvPicPr>
            <a:picLocks noChangeAspect="1" noChangeArrowheads="1"/>
          </p:cNvPicPr>
          <p:nvPr/>
        </p:nvPicPr>
        <p:blipFill>
          <a:blip r:embed="rId3" cstate="print"/>
          <a:srcRect/>
          <a:stretch>
            <a:fillRect/>
          </a:stretch>
        </p:blipFill>
        <p:spPr bwMode="auto">
          <a:xfrm>
            <a:off x="6012160" y="1300955"/>
            <a:ext cx="2377974" cy="2377974"/>
          </a:xfrm>
          <a:prstGeom prst="rect">
            <a:avLst/>
          </a:prstGeom>
          <a:noFill/>
        </p:spPr>
      </p:pic>
      <p:pic>
        <p:nvPicPr>
          <p:cNvPr id="24580" name="Picture 4" descr="C:\Users\αγαπουλακι\Desktop\αρχείο λήψης.png"/>
          <p:cNvPicPr>
            <a:picLocks noChangeAspect="1" noChangeArrowheads="1"/>
          </p:cNvPicPr>
          <p:nvPr/>
        </p:nvPicPr>
        <p:blipFill>
          <a:blip r:embed="rId4" cstate="print"/>
          <a:srcRect/>
          <a:stretch>
            <a:fillRect/>
          </a:stretch>
        </p:blipFill>
        <p:spPr bwMode="auto">
          <a:xfrm>
            <a:off x="4469854" y="1360142"/>
            <a:ext cx="3520982" cy="2318787"/>
          </a:xfrm>
          <a:prstGeom prst="rect">
            <a:avLst/>
          </a:prstGeom>
          <a:noFill/>
        </p:spPr>
      </p:pic>
      <p:sp>
        <p:nvSpPr>
          <p:cNvPr id="10" name="Rectangle 9"/>
          <p:cNvSpPr/>
          <p:nvPr/>
        </p:nvSpPr>
        <p:spPr>
          <a:xfrm>
            <a:off x="4469854" y="1556792"/>
            <a:ext cx="4174112" cy="307777"/>
          </a:xfrm>
          <a:prstGeom prst="rect">
            <a:avLst/>
          </a:prstGeom>
        </p:spPr>
        <p:txBody>
          <a:bodyPr wrap="square">
            <a:spAutoFit/>
          </a:bodyPr>
          <a:lstStyle/>
          <a:p>
            <a:r>
              <a:rPr lang="el-GR" sz="1400" dirty="0" smtClean="0">
                <a:latin typeface="Times New Roman" pitchFamily="18" charset="0"/>
                <a:cs typeface="Times New Roman" pitchFamily="18" charset="0"/>
              </a:rPr>
              <a:t>Σχέδιο του </a:t>
            </a:r>
            <a:r>
              <a:rPr lang="en-GB" sz="1400" dirty="0" err="1" smtClean="0">
                <a:latin typeface="Times New Roman" pitchFamily="18" charset="0"/>
                <a:cs typeface="Times New Roman" pitchFamily="18" charset="0"/>
              </a:rPr>
              <a:t>Sundberg</a:t>
            </a:r>
            <a:endParaRPr lang="el-GR" sz="1400" dirty="0">
              <a:latin typeface="Times New Roman" pitchFamily="18" charset="0"/>
              <a:cs typeface="Times New Roman" pitchFamily="18" charset="0"/>
            </a:endParaRPr>
          </a:p>
        </p:txBody>
      </p:sp>
      <p:sp>
        <p:nvSpPr>
          <p:cNvPr id="12" name="Rectangle 11"/>
          <p:cNvSpPr/>
          <p:nvPr/>
        </p:nvSpPr>
        <p:spPr>
          <a:xfrm>
            <a:off x="0" y="0"/>
            <a:ext cx="9144000" cy="1323439"/>
          </a:xfrm>
          <a:prstGeom prst="rect">
            <a:avLst/>
          </a:prstGeom>
        </p:spPr>
        <p:txBody>
          <a:bodyPr wrap="square">
            <a:spAutoFit/>
          </a:bodyPr>
          <a:lstStyle/>
          <a:p>
            <a:pPr algn="ctr"/>
            <a:r>
              <a:rPr lang="el-GR" sz="2000" dirty="0" smtClean="0"/>
              <a:t>Οι παθολογοανατόμοι αναφέρονται συχνά ως «οι γιατροί των γιατρών» </a:t>
            </a:r>
          </a:p>
          <a:p>
            <a:pPr algn="ctr"/>
            <a:r>
              <a:rPr lang="el-GR" sz="2000" dirty="0" smtClean="0"/>
              <a:t>παρά ως «οι γιατροί των αρρώστων», επειδή επικοινωνούν </a:t>
            </a:r>
          </a:p>
          <a:p>
            <a:pPr algn="ctr"/>
            <a:r>
              <a:rPr lang="el-GR" sz="2000" dirty="0" smtClean="0"/>
              <a:t>περισσότερο με τους κλινικούς γιατρούς, γνωστοποιώντας τους τα ευρήματά τους, </a:t>
            </a:r>
          </a:p>
          <a:p>
            <a:pPr algn="ctr"/>
            <a:r>
              <a:rPr lang="el-GR" sz="2000" dirty="0" smtClean="0"/>
              <a:t>παρά με τους ίδιους τους ασθενείς.</a:t>
            </a:r>
            <a:endParaRPr lang="el-GR" sz="2000" dirty="0"/>
          </a:p>
        </p:txBody>
      </p:sp>
      <p:sp>
        <p:nvSpPr>
          <p:cNvPr id="23553" name="Rectangle 1"/>
          <p:cNvSpPr>
            <a:spLocks noChangeArrowheads="1"/>
          </p:cNvSpPr>
          <p:nvPr/>
        </p:nvSpPr>
        <p:spPr bwMode="auto">
          <a:xfrm>
            <a:off x="35496" y="3751790"/>
            <a:ext cx="3384375"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Απεικόνιση της συνάντησης γιατρού-αρρώστου.</a:t>
            </a:r>
            <a:r>
              <a:rPr kumimoji="0" lang="el-GR" sz="800" b="0" i="0" u="none" strike="noStrike" cap="none" normalizeH="0" baseline="0" dirty="0" smtClean="0">
                <a:ln>
                  <a:noFill/>
                </a:ln>
                <a:solidFill>
                  <a:srgbClr val="000000"/>
                </a:solidFill>
                <a:effectLst/>
                <a:latin typeface="Calibri" pitchFamily="34" charset="0"/>
                <a:ea typeface="+mn-ea"/>
                <a:cs typeface="Times New Roman" pitchFamily="18" charset="0"/>
              </a:rPr>
              <a:t/>
            </a:r>
            <a:br>
              <a:rPr kumimoji="0" lang="el-GR" sz="800" b="0" i="0" u="none" strike="noStrike" cap="none" normalizeH="0" baseline="0" dirty="0" smtClean="0">
                <a:ln>
                  <a:noFill/>
                </a:ln>
                <a:solidFill>
                  <a:srgbClr val="000000"/>
                </a:solidFill>
                <a:effectLst/>
                <a:latin typeface="Calibri" pitchFamily="34" charset="0"/>
                <a:ea typeface="+mn-ea"/>
                <a:cs typeface="Times New Roman" pitchFamily="18" charset="0"/>
              </a:rPr>
            </a:br>
            <a:r>
              <a:rPr kumimoji="0" lang="en-US" sz="800" b="0" i="0" u="none" strike="noStrike" cap="none" normalizeH="0" baseline="0" dirty="0" smtClean="0">
                <a:ln>
                  <a:noFill/>
                </a:ln>
                <a:solidFill>
                  <a:srgbClr val="000000"/>
                </a:solidFill>
                <a:effectLst/>
                <a:latin typeface="Calibri" pitchFamily="34" charset="0"/>
                <a:ea typeface="+mn-ea"/>
                <a:cs typeface="Times New Roman" pitchFamily="18" charset="0"/>
              </a:rPr>
              <a:t>L</a:t>
            </a:r>
            <a:r>
              <a:rPr kumimoji="0" lang="el-GR" sz="800" b="0" i="0" u="none" strike="noStrike" cap="none" normalizeH="0" baseline="0" dirty="0" smtClean="0">
                <a:ln>
                  <a:noFill/>
                </a:ln>
                <a:solidFill>
                  <a:srgbClr val="000000"/>
                </a:solidFill>
                <a:effectLst/>
                <a:latin typeface="Calibri" pitchFamily="34" charset="0"/>
                <a:ea typeface="+mn-ea"/>
                <a:cs typeface="Times New Roman" pitchFamily="18" charset="0"/>
              </a:rPr>
              <a:t>. </a:t>
            </a:r>
            <a:r>
              <a:rPr kumimoji="0" lang="en-US" sz="800" b="0" i="0" u="none" strike="noStrike" cap="none" normalizeH="0" baseline="0" dirty="0" smtClean="0">
                <a:ln>
                  <a:noFill/>
                </a:ln>
                <a:solidFill>
                  <a:srgbClr val="000000"/>
                </a:solidFill>
                <a:effectLst/>
                <a:latin typeface="Calibri" pitchFamily="34" charset="0"/>
                <a:ea typeface="+mn-ea"/>
                <a:cs typeface="Times New Roman" pitchFamily="18" charset="0"/>
              </a:rPr>
              <a:t>M</a:t>
            </a:r>
            <a:r>
              <a:rPr kumimoji="0" lang="el-GR" sz="800" b="0" i="0" u="none" strike="noStrike" cap="none" normalizeH="0" baseline="0" dirty="0" smtClean="0">
                <a:ln>
                  <a:noFill/>
                </a:ln>
                <a:solidFill>
                  <a:srgbClr val="000000"/>
                </a:solidFill>
                <a:effectLst/>
                <a:latin typeface="Calibri" pitchFamily="34" charset="0"/>
                <a:ea typeface="+mn-ea"/>
                <a:cs typeface="Times New Roman" pitchFamily="18" charset="0"/>
              </a:rPr>
              <a:t>. </a:t>
            </a:r>
            <a:r>
              <a:rPr kumimoji="0" lang="en-US" sz="800" b="0" i="0" u="none" strike="noStrike" cap="none" normalizeH="0" baseline="0" dirty="0" smtClean="0">
                <a:ln>
                  <a:noFill/>
                </a:ln>
                <a:solidFill>
                  <a:srgbClr val="000000"/>
                </a:solidFill>
                <a:effectLst/>
                <a:latin typeface="Calibri" pitchFamily="34" charset="0"/>
                <a:ea typeface="+mn-ea"/>
                <a:cs typeface="Times New Roman" pitchFamily="18" charset="0"/>
              </a:rPr>
              <a:t>Lawson</a:t>
            </a:r>
            <a:r>
              <a:rPr kumimoji="0" lang="el-GR" sz="800" b="0" i="0" u="none" strike="noStrike" cap="none" normalizeH="0" baseline="0" dirty="0" smtClean="0">
                <a:ln>
                  <a:noFill/>
                </a:ln>
                <a:solidFill>
                  <a:srgbClr val="000000"/>
                </a:solidFill>
                <a:effectLst/>
                <a:latin typeface="Calibri" pitchFamily="34" charset="0"/>
                <a:ea typeface="+mn-ea"/>
                <a:cs typeface="Times New Roman" pitchFamily="18" charset="0"/>
              </a:rPr>
              <a:t>, </a:t>
            </a:r>
            <a:r>
              <a:rPr kumimoji="0" lang="en-US" sz="800" b="0" i="0" u="none" strike="noStrike" cap="none" normalizeH="0" baseline="0" dirty="0" smtClean="0">
                <a:ln>
                  <a:noFill/>
                </a:ln>
                <a:solidFill>
                  <a:srgbClr val="000000"/>
                </a:solidFill>
                <a:effectLst/>
                <a:latin typeface="Calibri" pitchFamily="34" charset="0"/>
                <a:ea typeface="+mn-ea"/>
                <a:cs typeface="Times New Roman" pitchFamily="18" charset="0"/>
              </a:rPr>
              <a:t>M</a:t>
            </a:r>
            <a:r>
              <a:rPr kumimoji="0" lang="el-GR" sz="800" b="0" i="0" u="none" strike="noStrike" cap="none" normalizeH="0" baseline="0" dirty="0" smtClean="0">
                <a:ln>
                  <a:noFill/>
                </a:ln>
                <a:solidFill>
                  <a:srgbClr val="000000"/>
                </a:solidFill>
                <a:effectLst/>
                <a:latin typeface="Calibri" pitchFamily="34" charset="0"/>
                <a:ea typeface="+mn-ea"/>
                <a:cs typeface="Times New Roman" pitchFamily="18" charset="0"/>
              </a:rPr>
              <a:t>.</a:t>
            </a:r>
            <a:r>
              <a:rPr kumimoji="0" lang="en-US" sz="800" b="0" i="0" u="none" strike="noStrike" cap="none" normalizeH="0" baseline="0" dirty="0" smtClean="0">
                <a:ln>
                  <a:noFill/>
                </a:ln>
                <a:solidFill>
                  <a:srgbClr val="000000"/>
                </a:solidFill>
                <a:effectLst/>
                <a:latin typeface="Calibri" pitchFamily="34" charset="0"/>
                <a:ea typeface="+mn-ea"/>
                <a:cs typeface="Times New Roman" pitchFamily="18" charset="0"/>
              </a:rPr>
              <a:t>D</a:t>
            </a:r>
            <a:r>
              <a:rPr kumimoji="0" lang="el-GR" sz="800" b="0" i="0" u="none" strike="noStrike" cap="none" normalizeH="0" baseline="0" dirty="0" smtClean="0">
                <a:ln>
                  <a:noFill/>
                </a:ln>
                <a:solidFill>
                  <a:srgbClr val="000000"/>
                </a:solidFill>
                <a:effectLst/>
                <a:latin typeface="Calibri" pitchFamily="34" charset="0"/>
                <a:ea typeface="+mn-ea"/>
                <a:cs typeface="Times New Roman" pitchFamily="18" charset="0"/>
              </a:rPr>
              <a:t>., "Διαλέξεις για την Παθολογική Ανατομική, τη Διάγνωση και την Αντιμετώπιση των Νοσημάτων του Θώρακα, Διάγνωση και Αντιμετώπιση των Νοσημάτων του Θώρακα … Τρόπος Στηθοσκόπησης -- Στηθοσκόπια,"</a:t>
            </a:r>
            <a:r>
              <a:rPr kumimoji="0" lang="en-US" sz="800" b="0" i="0" u="none" strike="noStrike" cap="none" normalizeH="0" baseline="0" dirty="0" smtClean="0">
                <a:ln>
                  <a:noFill/>
                </a:ln>
                <a:solidFill>
                  <a:srgbClr val="000000"/>
                </a:solidFill>
                <a:effectLst/>
                <a:latin typeface="Calibri" pitchFamily="34" charset="0"/>
                <a:ea typeface="+mn-ea"/>
                <a:cs typeface="Times New Roman" pitchFamily="18" charset="0"/>
              </a:rPr>
              <a:t> </a:t>
            </a:r>
            <a:r>
              <a:rPr kumimoji="0" lang="el-GR" sz="800" b="0" i="1" u="none" strike="noStrike" cap="none" normalizeH="0" baseline="0" dirty="0" smtClean="0">
                <a:ln>
                  <a:noFill/>
                </a:ln>
                <a:solidFill>
                  <a:srgbClr val="000000"/>
                </a:solidFill>
                <a:effectLst/>
                <a:latin typeface="Calibri" pitchFamily="34" charset="0"/>
                <a:ea typeface="+mn-ea"/>
                <a:cs typeface="Times New Roman" pitchFamily="18" charset="0"/>
              </a:rPr>
              <a:t>Το Δυτικό Νυστέρι,  </a:t>
            </a:r>
            <a:r>
              <a:rPr kumimoji="0" lang="en-US" sz="800" b="0" i="0" u="none" strike="noStrike" cap="none" normalizeH="0" baseline="0" dirty="0" smtClean="0">
                <a:ln>
                  <a:noFill/>
                </a:ln>
                <a:solidFill>
                  <a:srgbClr val="000000"/>
                </a:solidFill>
                <a:effectLst/>
                <a:latin typeface="Calibri" pitchFamily="34" charset="0"/>
                <a:ea typeface="+mn-ea"/>
                <a:cs typeface="Times New Roman" pitchFamily="18" charset="0"/>
              </a:rPr>
              <a:t> </a:t>
            </a:r>
            <a:r>
              <a:rPr kumimoji="0" lang="el-GR" sz="800" b="0" i="0" u="none" strike="noStrike" cap="none" normalizeH="0" baseline="0" dirty="0" smtClean="0">
                <a:ln>
                  <a:noFill/>
                </a:ln>
                <a:solidFill>
                  <a:srgbClr val="000000"/>
                </a:solidFill>
                <a:effectLst/>
                <a:latin typeface="Calibri" pitchFamily="34" charset="0"/>
                <a:ea typeface="+mn-ea"/>
                <a:cs typeface="Times New Roman" pitchFamily="18" charset="0"/>
              </a:rPr>
              <a:t>Τόμος </a:t>
            </a:r>
            <a:r>
              <a:rPr kumimoji="0" lang="en-US" sz="800" b="0" i="0" u="none" strike="noStrike" cap="none" normalizeH="0" baseline="0" dirty="0" smtClean="0">
                <a:ln>
                  <a:noFill/>
                </a:ln>
                <a:solidFill>
                  <a:srgbClr val="000000"/>
                </a:solidFill>
                <a:effectLst/>
                <a:latin typeface="Calibri" pitchFamily="34" charset="0"/>
                <a:ea typeface="+mn-ea"/>
                <a:cs typeface="Times New Roman" pitchFamily="18" charset="0"/>
              </a:rPr>
              <a:t>XI</a:t>
            </a:r>
            <a:r>
              <a:rPr kumimoji="0" lang="el-GR" sz="800" b="0" i="0" u="none" strike="noStrike" cap="none" normalizeH="0" baseline="0" dirty="0" smtClean="0">
                <a:ln>
                  <a:noFill/>
                </a:ln>
                <a:solidFill>
                  <a:srgbClr val="000000"/>
                </a:solidFill>
                <a:effectLst/>
                <a:latin typeface="Calibri" pitchFamily="34" charset="0"/>
                <a:ea typeface="+mn-ea"/>
                <a:cs typeface="Times New Roman" pitchFamily="18" charset="0"/>
              </a:rPr>
              <a:t>, Αρ.3 (Μάρτιος, 1850): εικ. 24  (έ</a:t>
            </a:r>
            <a:r>
              <a:rPr lang="el-GR" sz="800" dirty="0" smtClean="0">
                <a:solidFill>
                  <a:srgbClr val="000000"/>
                </a:solidFill>
                <a:latin typeface="Calibri" pitchFamily="34" charset="0"/>
                <a:cs typeface="Times New Roman" pitchFamily="18" charset="0"/>
              </a:rPr>
              <a:t>ναντι </a:t>
            </a:r>
            <a:r>
              <a:rPr kumimoji="0" lang="en-US" sz="800" b="0" i="0" u="none" strike="noStrike" cap="none" normalizeH="0" baseline="0" dirty="0" smtClean="0">
                <a:ln>
                  <a:noFill/>
                </a:ln>
                <a:solidFill>
                  <a:srgbClr val="000000"/>
                </a:solidFill>
                <a:effectLst/>
                <a:latin typeface="Calibri" pitchFamily="34" charset="0"/>
                <a:ea typeface="+mn-ea"/>
                <a:cs typeface="Times New Roman" pitchFamily="18" charset="0"/>
              </a:rPr>
              <a:t> </a:t>
            </a:r>
            <a:r>
              <a:rPr kumimoji="0" lang="el-GR" sz="800" b="0" i="0" u="none" strike="noStrike" cap="none" normalizeH="0" baseline="0" dirty="0" smtClean="0">
                <a:ln>
                  <a:noFill/>
                </a:ln>
                <a:solidFill>
                  <a:srgbClr val="000000"/>
                </a:solidFill>
                <a:effectLst/>
                <a:latin typeface="Calibri" pitchFamily="34" charset="0"/>
                <a:ea typeface="+mn-ea"/>
                <a:cs typeface="Times New Roman" pitchFamily="18" charset="0"/>
              </a:rPr>
              <a:t>σελ. 137).</a:t>
            </a:r>
            <a:endParaRPr kumimoji="0" lang="el-GR"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Rectangle 14"/>
          <p:cNvSpPr/>
          <p:nvPr/>
        </p:nvSpPr>
        <p:spPr>
          <a:xfrm>
            <a:off x="0" y="4286256"/>
            <a:ext cx="9144000" cy="2308324"/>
          </a:xfrm>
          <a:prstGeom prst="rect">
            <a:avLst/>
          </a:prstGeom>
        </p:spPr>
        <p:txBody>
          <a:bodyPr wrap="square">
            <a:spAutoFit/>
          </a:bodyPr>
          <a:lstStyle/>
          <a:p>
            <a:pPr algn="just"/>
            <a:r>
              <a:rPr lang="el-GR" sz="1600" dirty="0" smtClean="0"/>
              <a:t>Παραδοσιακά, οι παθολογοανατόμοι εργάζονται στα μετόπισθεν, μελετώντας παρασκευάσματα και προβαίνοντας σε διαγνώσεις. Ο ασθενής βλέπει τον γενικό ιατρό της πρωτοβάθμιας περίθαλψης ή άλλον ειδικευμένο κλινικό ιατρό να παραπέμπει το ληφθέν δείγμα βιολογικού υλικού του, στον παθολογοανατόμο. Ο παθολογοανατόμος εξετάζει το παρασκεύασμα, θέτει μια διάγνωση ή και κάνει μια σύσταση∙ ο κλινικός ιατρός ενημερώνεται και, κατόπιν, είναι εκείνος που διαβιβάζει  αυτή την πληροφορία στον ασθενή. Ο έντονος ανταγωνισμός μεταξύ</a:t>
            </a:r>
            <a:r>
              <a:rPr lang="en-US" sz="1600" dirty="0" smtClean="0"/>
              <a:t> </a:t>
            </a:r>
            <a:r>
              <a:rPr lang="el-GR" sz="1600" dirty="0" smtClean="0"/>
              <a:t>των επαγγελματιών στη φροντίδα της Υγείας, οι φθίνουσες αμοιβές τους και η εφαρμογή μέτρων βιομηχανικής παραγωγικότητας, συμβάλλουν στο να κρατούν τους παθολογοανατόμους αποκομμένους  στο έργο τους και όχι σε συζήτηση με τους ασθενείς των οποίων τα δείγματα εξετάζουν.</a:t>
            </a:r>
            <a:endParaRPr lang="el-GR" sz="1600" dirty="0"/>
          </a:p>
        </p:txBody>
      </p:sp>
      <p:sp>
        <p:nvSpPr>
          <p:cNvPr id="23554" name="Rectangle 2"/>
          <p:cNvSpPr>
            <a:spLocks noChangeArrowheads="1"/>
          </p:cNvSpPr>
          <p:nvPr/>
        </p:nvSpPr>
        <p:spPr bwMode="auto">
          <a:xfrm>
            <a:off x="0" y="3676086"/>
            <a:ext cx="9143999" cy="32008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Η   </a:t>
            </a:r>
            <a:r>
              <a:rPr lang="el-GR" sz="1600" i="1" spc="600" dirty="0" smtClean="0">
                <a:effectLst>
                  <a:outerShdw blurRad="38100" dist="38100" dir="2700000" algn="tl">
                    <a:srgbClr val="000000">
                      <a:alpha val="43137"/>
                    </a:srgbClr>
                  </a:outerShdw>
                </a:effectLst>
                <a:latin typeface="Calibri" pitchFamily="34" charset="0"/>
                <a:ea typeface="Calibri" pitchFamily="34" charset="0"/>
                <a:cs typeface="Times New Roman" pitchFamily="18" charset="0"/>
              </a:rPr>
              <a:t>αφανής</a:t>
            </a:r>
            <a:r>
              <a:rPr lang="el-GR" sz="1600" i="1" dirty="0" smtClean="0">
                <a:effectLst>
                  <a:outerShdw blurRad="38100" dist="38100" dir="2700000" algn="tl">
                    <a:srgbClr val="000000">
                      <a:alpha val="43137"/>
                    </a:srgbClr>
                  </a:outerShdw>
                </a:effectLst>
                <a:latin typeface="Calibri" pitchFamily="34" charset="0"/>
                <a:ea typeface="Calibri" pitchFamily="34" charset="0"/>
                <a:cs typeface="Times New Roman" pitchFamily="18" charset="0"/>
              </a:rPr>
              <a:t> </a:t>
            </a:r>
            <a:r>
              <a:rPr lang="el-GR" sz="1600" b="1" dirty="0" smtClean="0">
                <a:effectLst>
                  <a:outerShdw blurRad="38100" dist="38100" dir="2700000" algn="tl">
                    <a:srgbClr val="000000">
                      <a:alpha val="43137"/>
                    </a:srgbClr>
                  </a:outerShdw>
                </a:effectLst>
                <a:latin typeface="Calibri" pitchFamily="34" charset="0"/>
                <a:ea typeface="Calibri" pitchFamily="34" charset="0"/>
                <a:cs typeface="Times New Roman" pitchFamily="18" charset="0"/>
              </a:rPr>
              <a:t>προσφορά</a:t>
            </a:r>
            <a:r>
              <a:rPr kumimoji="0" lang="el-GR"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του παθολογοανατόμου</a:t>
            </a:r>
            <a:endParaRPr kumimoji="0" lang="el-GR"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Μέρος του προβλήματος είναι η θεώρηση  από τα ΜΜΕ και την κοινή γνώμη, του παθολογοανατομικού εργαστηρίου και των επιστημόνων  που εργάζονται σε αυτό ως </a:t>
            </a:r>
            <a:r>
              <a:rPr kumimoji="0" lang="el-GR" sz="16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ένα μαύρο κουτί με μηχανήματα » που μετασχηματίζουν  το δείγμα του κάθε ασθενούς σε μια διάγνωση. </a:t>
            </a:r>
            <a:r>
              <a:rPr kumimoji="0" lang="el-GR"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Πόσο συχνά έχετε ακούσει τη φράση </a:t>
            </a:r>
            <a:r>
              <a:rPr kumimoji="0" lang="el-GR" sz="16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«Περιμένουμε τα αποτελέσματα από</a:t>
            </a:r>
            <a:r>
              <a:rPr kumimoji="0" lang="el-GR" sz="1600" b="0" i="1" u="none" strike="noStrike" cap="none" normalizeH="0" dirty="0" smtClean="0">
                <a:ln>
                  <a:noFill/>
                </a:ln>
                <a:solidFill>
                  <a:schemeClr val="tx1"/>
                </a:solidFill>
                <a:effectLst/>
                <a:latin typeface="Calibri" pitchFamily="34" charset="0"/>
                <a:ea typeface="Calibri" pitchFamily="34" charset="0"/>
                <a:cs typeface="Times New Roman" pitchFamily="18" charset="0"/>
              </a:rPr>
              <a:t> το </a:t>
            </a:r>
            <a:r>
              <a:rPr kumimoji="0" lang="el-GR" sz="1600" b="0" i="1" u="none" strike="noStrike" cap="none" normalizeH="0" dirty="0" err="1" smtClean="0">
                <a:ln>
                  <a:noFill/>
                </a:ln>
                <a:solidFill>
                  <a:schemeClr val="tx1"/>
                </a:solidFill>
                <a:effectLst/>
                <a:latin typeface="Calibri" pitchFamily="34" charset="0"/>
                <a:ea typeface="Calibri" pitchFamily="34" charset="0"/>
                <a:cs typeface="Times New Roman" pitchFamily="18" charset="0"/>
              </a:rPr>
              <a:t>παθολογοανατομικό</a:t>
            </a:r>
            <a:r>
              <a:rPr kumimoji="0" lang="el-GR" sz="1600" b="0" i="1" u="none" strike="noStrike" cap="none" normalizeH="0" dirty="0" smtClean="0">
                <a:ln>
                  <a:noFill/>
                </a:ln>
                <a:solidFill>
                  <a:schemeClr val="tx1"/>
                </a:solidFill>
                <a:effectLst/>
                <a:latin typeface="Calibri" pitchFamily="34" charset="0"/>
                <a:ea typeface="Calibri" pitchFamily="34" charset="0"/>
                <a:cs typeface="Times New Roman" pitchFamily="18" charset="0"/>
              </a:rPr>
              <a:t> εργαστήριο</a:t>
            </a:r>
            <a:r>
              <a:rPr kumimoji="0" lang="el-GR" sz="16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r>
              <a:rPr kumimoji="0" lang="el-GR"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Αυτό που </a:t>
            </a:r>
            <a:r>
              <a:rPr kumimoji="0" lang="el-GR" sz="16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στην πραγματικότητα</a:t>
            </a:r>
            <a:r>
              <a:rPr kumimoji="0" lang="el-GR"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περιμένετε, </a:t>
            </a:r>
            <a:r>
              <a:rPr kumimoji="0" lang="el-GR" sz="16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δεν</a:t>
            </a:r>
            <a:r>
              <a:rPr kumimoji="0" lang="el-GR"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είναι οι </a:t>
            </a:r>
            <a:r>
              <a:rPr kumimoji="0" lang="el-GR" sz="16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μετρήσεις από κάποιο μηχάνημα-αναλυτή βιολογικού υλικού</a:t>
            </a:r>
            <a:r>
              <a:rPr kumimoji="0" lang="el-GR"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αλλά  </a:t>
            </a:r>
            <a:r>
              <a:rPr kumimoji="0" lang="el-GR"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τον ιατρό παθολογοανατόμο να </a:t>
            </a:r>
            <a:r>
              <a:rPr lang="el-GR" sz="1600" b="1" dirty="0" smtClean="0">
                <a:latin typeface="Calibri" pitchFamily="34" charset="0"/>
                <a:ea typeface="Calibri" pitchFamily="34" charset="0"/>
                <a:cs typeface="Times New Roman" pitchFamily="18" charset="0"/>
              </a:rPr>
              <a:t>ανακαλύψει, </a:t>
            </a:r>
            <a:r>
              <a:rPr lang="el-GR" sz="1600" b="1" dirty="0" smtClean="0">
                <a:latin typeface="Calibri" pitchFamily="34" charset="0"/>
                <a:ea typeface="Calibri" pitchFamily="34" charset="0"/>
                <a:cs typeface="Times New Roman" pitchFamily="18" charset="0"/>
              </a:rPr>
              <a:t>με την ικανότητά </a:t>
            </a:r>
            <a:r>
              <a:rPr lang="el-GR" sz="1600" b="1" dirty="0" smtClean="0">
                <a:latin typeface="Calibri" pitchFamily="34" charset="0"/>
                <a:ea typeface="Calibri" pitchFamily="34" charset="0"/>
                <a:cs typeface="Times New Roman" pitchFamily="18" charset="0"/>
              </a:rPr>
              <a:t>του, </a:t>
            </a:r>
            <a:r>
              <a:rPr lang="el-GR" sz="1600" b="1" dirty="0" smtClean="0">
                <a:latin typeface="Calibri" pitchFamily="34" charset="0"/>
                <a:ea typeface="Calibri" pitchFamily="34" charset="0"/>
                <a:cs typeface="Times New Roman" pitchFamily="18" charset="0"/>
              </a:rPr>
              <a:t>τα μορφολογικά, </a:t>
            </a:r>
            <a:r>
              <a:rPr lang="el-GR" sz="1600" b="1" dirty="0" err="1" smtClean="0">
                <a:latin typeface="Calibri" pitchFamily="34" charset="0"/>
                <a:ea typeface="Calibri" pitchFamily="34" charset="0"/>
                <a:cs typeface="Times New Roman" pitchFamily="18" charset="0"/>
              </a:rPr>
              <a:t>μακρο</a:t>
            </a:r>
            <a:r>
              <a:rPr lang="el-GR" sz="1600" b="1" dirty="0" smtClean="0">
                <a:latin typeface="Calibri" pitchFamily="34" charset="0"/>
                <a:ea typeface="Calibri" pitchFamily="34" charset="0"/>
                <a:cs typeface="Times New Roman" pitchFamily="18" charset="0"/>
              </a:rPr>
              <a:t>- και </a:t>
            </a:r>
            <a:r>
              <a:rPr lang="el-GR" sz="1600" b="1" dirty="0" err="1" smtClean="0">
                <a:latin typeface="Calibri" pitchFamily="34" charset="0"/>
                <a:ea typeface="Calibri" pitchFamily="34" charset="0"/>
                <a:cs typeface="Times New Roman" pitchFamily="18" charset="0"/>
              </a:rPr>
              <a:t>μικρο</a:t>
            </a:r>
            <a:r>
              <a:rPr lang="el-GR" sz="1600" b="1" dirty="0" smtClean="0">
                <a:latin typeface="Calibri" pitchFamily="34" charset="0"/>
                <a:ea typeface="Calibri" pitchFamily="34" charset="0"/>
                <a:cs typeface="Times New Roman" pitchFamily="18" charset="0"/>
              </a:rPr>
              <a:t>-</a:t>
            </a:r>
            <a:r>
              <a:rPr lang="el-GR" sz="1600" b="1" dirty="0" err="1" smtClean="0">
                <a:latin typeface="Calibri" pitchFamily="34" charset="0"/>
                <a:ea typeface="Calibri" pitchFamily="34" charset="0"/>
                <a:cs typeface="Times New Roman" pitchFamily="18" charset="0"/>
              </a:rPr>
              <a:t>σκοπικά</a:t>
            </a:r>
            <a:r>
              <a:rPr lang="el-GR" sz="1600" b="1" dirty="0" smtClean="0">
                <a:latin typeface="Calibri" pitchFamily="34" charset="0"/>
                <a:ea typeface="Calibri" pitchFamily="34" charset="0"/>
                <a:cs typeface="Times New Roman" pitchFamily="18" charset="0"/>
              </a:rPr>
              <a:t> ευρήματα, να τα αξιολογήσει λαμβάνοντας υπόψη του τα λοιπά </a:t>
            </a:r>
            <a:r>
              <a:rPr lang="el-GR" sz="1600" b="1" dirty="0" err="1" smtClean="0">
                <a:latin typeface="Calibri" pitchFamily="34" charset="0"/>
                <a:ea typeface="Calibri" pitchFamily="34" charset="0"/>
                <a:cs typeface="Times New Roman" pitchFamily="18" charset="0"/>
              </a:rPr>
              <a:t>κλινικοεργαστηριακά</a:t>
            </a:r>
            <a:r>
              <a:rPr lang="el-GR" sz="1600" b="1" dirty="0" smtClean="0">
                <a:latin typeface="Calibri" pitchFamily="34" charset="0"/>
                <a:ea typeface="Calibri" pitchFamily="34" charset="0"/>
                <a:cs typeface="Times New Roman" pitchFamily="18" charset="0"/>
              </a:rPr>
              <a:t>, </a:t>
            </a:r>
            <a:r>
              <a:rPr lang="el-GR" sz="1600" b="1" dirty="0" smtClean="0">
                <a:latin typeface="Calibri" pitchFamily="34" charset="0"/>
                <a:ea typeface="Calibri" pitchFamily="34" charset="0"/>
                <a:cs typeface="Times New Roman" pitchFamily="18" charset="0"/>
              </a:rPr>
              <a:t>πιθανώς και μοριακά δεδομένα του κάθε ασθενούς και να </a:t>
            </a:r>
            <a:r>
              <a:rPr kumimoji="0" lang="el-GR"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θέσει </a:t>
            </a:r>
            <a:r>
              <a:rPr kumimoji="0" lang="el-GR" sz="1600" b="1" i="0" u="sng" strike="noStrike" cap="none" spc="600" normalizeH="0" baseline="0" dirty="0" smtClean="0">
                <a:ln>
                  <a:noFill/>
                </a:ln>
                <a:solidFill>
                  <a:schemeClr val="tx1"/>
                </a:solidFill>
                <a:effectLst/>
                <a:latin typeface="Calibri" pitchFamily="34" charset="0"/>
                <a:ea typeface="Calibri" pitchFamily="34" charset="0"/>
                <a:cs typeface="Times New Roman" pitchFamily="18" charset="0"/>
              </a:rPr>
              <a:t>ο ίδιος</a:t>
            </a:r>
            <a:r>
              <a:rPr kumimoji="0" lang="el-GR"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-κι όχι κάποιο μηχάνημα-  την τελική διάγνωση, παρέχοντας παράλληλα κρίσιμες πληροφορίες για το</a:t>
            </a:r>
            <a:r>
              <a:rPr kumimoji="0" lang="el-GR" sz="1600" b="1" i="0" u="none" strike="noStrike" cap="none" normalizeH="0" dirty="0" smtClean="0">
                <a:ln>
                  <a:noFill/>
                </a:ln>
                <a:solidFill>
                  <a:schemeClr val="tx1"/>
                </a:solidFill>
                <a:effectLst/>
                <a:latin typeface="Calibri" pitchFamily="34" charset="0"/>
                <a:ea typeface="Calibri" pitchFamily="34" charset="0"/>
                <a:cs typeface="Times New Roman" pitchFamily="18" charset="0"/>
              </a:rPr>
              <a:t> τι μέλλει </a:t>
            </a:r>
            <a:r>
              <a:rPr kumimoji="0" lang="el-GR" sz="1600" b="1" i="0" u="none" strike="noStrike" cap="none" normalizeH="0" dirty="0" smtClean="0">
                <a:ln>
                  <a:noFill/>
                </a:ln>
                <a:solidFill>
                  <a:schemeClr val="tx1"/>
                </a:solidFill>
                <a:effectLst/>
                <a:latin typeface="Calibri" pitchFamily="34" charset="0"/>
                <a:ea typeface="Calibri" pitchFamily="34" charset="0"/>
                <a:cs typeface="Times New Roman" pitchFamily="18" charset="0"/>
              </a:rPr>
              <a:t>γενέσθαι</a:t>
            </a:r>
            <a:r>
              <a:rPr kumimoji="0" lang="el-GR"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r>
              <a:rPr kumimoji="0" lang="el-GR"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l-GR"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Είναι απίθανο να οδηγήσει σε επικοινωνία του ασθενούς με τον παθολογοανατόμο μια σαφής παθολογοανατομική έκθεση</a:t>
            </a:r>
            <a:r>
              <a:rPr kumimoji="0" lang="el-GR" sz="14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η οποία, ως οφείλει, </a:t>
            </a:r>
            <a:r>
              <a:rPr kumimoji="0" lang="el-GR"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συσχετίζεται  άριστα με τα κλινικά δεδομένα του ασθενούς  και υπογράφεται  από έναν παθολογοανατόμο, του οποίου το όνομα δεν γνωστοποιείται στον ασθενή αλλά παραμένει στο φάκελλό του. </a:t>
            </a:r>
            <a:endParaRPr kumimoji="0" lang="el-GR"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553"/>
                                        </p:tgtEl>
                                      </p:cBhvr>
                                    </p:animEffect>
                                    <p:set>
                                      <p:cBhvr>
                                        <p:cTn id="7" dur="1" fill="hold">
                                          <p:stCondLst>
                                            <p:cond delay="499"/>
                                          </p:stCondLst>
                                        </p:cTn>
                                        <p:tgtEl>
                                          <p:spTgt spid="2355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5">
                                            <p:txEl>
                                              <p:pRg st="0" end="0"/>
                                            </p:txEl>
                                          </p:spTgt>
                                        </p:tgtEl>
                                      </p:cBhvr>
                                    </p:animEffect>
                                    <p:set>
                                      <p:cBhvr>
                                        <p:cTn id="17" dur="1" fill="hold">
                                          <p:stCondLst>
                                            <p:cond delay="499"/>
                                          </p:stCondLst>
                                        </p:cTn>
                                        <p:tgtEl>
                                          <p:spTgt spid="15">
                                            <p:txEl>
                                              <p:pRg st="0" end="0"/>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554"/>
                                        </p:tgtEl>
                                        <p:attrNameLst>
                                          <p:attrName>style.visibility</p:attrName>
                                        </p:attrNameLst>
                                      </p:cBhvr>
                                      <p:to>
                                        <p:strVal val="visible"/>
                                      </p:to>
                                    </p:set>
                                    <p:animEffect transition="in" filter="fade">
                                      <p:cBhvr>
                                        <p:cTn id="22" dur="500"/>
                                        <p:tgtEl>
                                          <p:spTgt spid="2355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4580"/>
                                        </p:tgtEl>
                                      </p:cBhvr>
                                    </p:animEffect>
                                    <p:set>
                                      <p:cBhvr>
                                        <p:cTn id="27" dur="1" fill="hold">
                                          <p:stCondLst>
                                            <p:cond delay="499"/>
                                          </p:stCondLst>
                                        </p:cTn>
                                        <p:tgtEl>
                                          <p:spTgt spid="24580"/>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4579"/>
                                        </p:tgtEl>
                                        <p:attrNameLst>
                                          <p:attrName>style.visibility</p:attrName>
                                        </p:attrNameLst>
                                      </p:cBhvr>
                                      <p:to>
                                        <p:strVal val="visible"/>
                                      </p:to>
                                    </p:set>
                                    <p:animEffect transition="in" filter="fade">
                                      <p:cBhvr>
                                        <p:cTn id="35" dur="500"/>
                                        <p:tgtEl>
                                          <p:spTgt spid="24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553" grpId="0"/>
      <p:bldP spid="15" grpId="0" build="allAtOnce"/>
      <p:bldP spid="2355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338"/>
            <a:ext cx="9144000" cy="1857388"/>
          </a:xfrm>
        </p:spPr>
        <p:txBody>
          <a:bodyPr>
            <a:normAutofit fontScale="90000"/>
          </a:bodyPr>
          <a:lstStyle/>
          <a:p>
            <a:r>
              <a:rPr lang="el-GR" sz="3600" dirty="0" smtClean="0"/>
              <a:t>Μια καθημερινή  </a:t>
            </a:r>
            <a:r>
              <a:rPr lang="el-GR" sz="3600" b="1" spc="300" dirty="0" smtClean="0"/>
              <a:t>έκρηξη </a:t>
            </a:r>
            <a:r>
              <a:rPr lang="el-GR" sz="3600" b="1" spc="600" dirty="0" smtClean="0"/>
              <a:t>χρωμάτων</a:t>
            </a:r>
            <a:r>
              <a:rPr lang="el-GR" sz="3600" spc="600" dirty="0" smtClean="0"/>
              <a:t/>
            </a:r>
            <a:br>
              <a:rPr lang="el-GR" sz="3600" spc="600" dirty="0" smtClean="0"/>
            </a:br>
            <a:r>
              <a:rPr lang="el-GR" sz="3600" dirty="0" smtClean="0"/>
              <a:t> μέσα από το μικροσκόπιο</a:t>
            </a:r>
            <a:r>
              <a:rPr lang="el-GR" dirty="0" smtClean="0"/>
              <a:t/>
            </a:r>
            <a:br>
              <a:rPr lang="el-GR" dirty="0" smtClean="0"/>
            </a:br>
            <a:endParaRPr lang="el-GR" dirty="0"/>
          </a:p>
        </p:txBody>
      </p:sp>
      <p:pic>
        <p:nvPicPr>
          <p:cNvPr id="134146" name="Picture 2"/>
          <p:cNvPicPr>
            <a:picLocks noChangeAspect="1" noChangeArrowheads="1"/>
          </p:cNvPicPr>
          <p:nvPr/>
        </p:nvPicPr>
        <p:blipFill>
          <a:blip r:embed="rId2" cstate="print"/>
          <a:srcRect/>
          <a:stretch>
            <a:fillRect/>
          </a:stretch>
        </p:blipFill>
        <p:spPr bwMode="auto">
          <a:xfrm rot="5400000">
            <a:off x="210665" y="860848"/>
            <a:ext cx="5786478" cy="5779245"/>
          </a:xfrm>
          <a:prstGeom prst="rect">
            <a:avLst/>
          </a:prstGeom>
          <a:noFill/>
          <a:ln w="9525">
            <a:noFill/>
            <a:miter lim="800000"/>
            <a:headEnd/>
            <a:tailEnd/>
          </a:ln>
          <a:effectLst/>
        </p:spPr>
      </p:pic>
      <p:sp>
        <p:nvSpPr>
          <p:cNvPr id="4" name="Rectangle 3"/>
          <p:cNvSpPr/>
          <p:nvPr/>
        </p:nvSpPr>
        <p:spPr>
          <a:xfrm rot="10800000" flipV="1">
            <a:off x="5929322" y="999959"/>
            <a:ext cx="3214678" cy="5693866"/>
          </a:xfrm>
          <a:prstGeom prst="rect">
            <a:avLst/>
          </a:prstGeom>
        </p:spPr>
        <p:txBody>
          <a:bodyPr wrap="square">
            <a:spAutoFit/>
          </a:bodyPr>
          <a:lstStyle/>
          <a:p>
            <a:pPr algn="ctr"/>
            <a:r>
              <a:rPr lang="el-GR" sz="2000" b="1" u="sng" dirty="0" smtClean="0"/>
              <a:t>Η πεντάχρωμη χρώση </a:t>
            </a:r>
          </a:p>
          <a:p>
            <a:pPr algn="ctr"/>
            <a:r>
              <a:rPr lang="el-GR" sz="2000" b="1" u="sng" dirty="0" smtClean="0"/>
              <a:t>κατά </a:t>
            </a:r>
            <a:r>
              <a:rPr lang="en-US" sz="2000" b="1" u="sng" dirty="0" err="1" smtClean="0"/>
              <a:t>Movat</a:t>
            </a:r>
            <a:endParaRPr lang="el-GR" sz="2000" b="1" u="sng" dirty="0" smtClean="0"/>
          </a:p>
          <a:p>
            <a:pPr algn="ctr"/>
            <a:r>
              <a:rPr lang="el-GR" sz="2000" b="1" u="sng" dirty="0" smtClean="0"/>
              <a:t> σε ένα βρόγχο πνεύμονα ως εντυπωσιακό παράδειγμα</a:t>
            </a:r>
            <a:r>
              <a:rPr lang="el-GR" sz="2000" b="1" dirty="0" smtClean="0"/>
              <a:t>.</a:t>
            </a:r>
          </a:p>
          <a:p>
            <a:pPr algn="ctr"/>
            <a:endParaRPr lang="el-GR" sz="2400" dirty="0" smtClean="0"/>
          </a:p>
          <a:p>
            <a:pPr algn="ctr"/>
            <a:r>
              <a:rPr lang="el-GR" sz="2000" b="1" dirty="0" smtClean="0"/>
              <a:t>Πέντε</a:t>
            </a:r>
            <a:r>
              <a:rPr lang="el-GR" sz="2000" dirty="0" smtClean="0"/>
              <a:t> χρώσεις </a:t>
            </a:r>
            <a:r>
              <a:rPr lang="el-GR" sz="2000" b="1" dirty="0" smtClean="0"/>
              <a:t>συνδυάζονται </a:t>
            </a:r>
            <a:r>
              <a:rPr lang="el-GR" sz="2000" dirty="0" smtClean="0"/>
              <a:t> για να εκτιμήσει ο ιστοπαθολόγος  την αλλοίωση των αεραγωγών μετά από τη μεταμόσχευση πνεύμονα.</a:t>
            </a:r>
          </a:p>
          <a:p>
            <a:pPr algn="ctr"/>
            <a:endParaRPr lang="en-GB" sz="2000" dirty="0" smtClean="0"/>
          </a:p>
          <a:p>
            <a:pPr algn="ctr"/>
            <a:r>
              <a:rPr lang="en-GB" sz="2000" dirty="0" smtClean="0">
                <a:effectLst>
                  <a:outerShdw blurRad="38100" dist="38100" dir="2700000" algn="tl">
                    <a:srgbClr val="000000">
                      <a:alpha val="43137"/>
                    </a:srgbClr>
                  </a:outerShdw>
                </a:effectLst>
              </a:rPr>
              <a:t>E</a:t>
            </a:r>
            <a:r>
              <a:rPr lang="el-GR" sz="2000" dirty="0" smtClean="0">
                <a:effectLst>
                  <a:outerShdw blurRad="38100" dist="38100" dir="2700000" algn="tl">
                    <a:srgbClr val="000000">
                      <a:alpha val="43137"/>
                    </a:srgbClr>
                  </a:outerShdw>
                </a:effectLst>
              </a:rPr>
              <a:t>λαστικές ίνες</a:t>
            </a:r>
            <a:r>
              <a:rPr lang="en-GB" sz="2000" dirty="0" smtClean="0">
                <a:effectLst>
                  <a:outerShdw blurRad="38100" dist="38100" dir="2700000" algn="tl">
                    <a:srgbClr val="000000">
                      <a:alpha val="43137"/>
                    </a:srgbClr>
                  </a:outerShdw>
                </a:effectLst>
              </a:rPr>
              <a:t> - </a:t>
            </a:r>
            <a:r>
              <a:rPr lang="el-GR" sz="2000" dirty="0" smtClean="0">
                <a:effectLst>
                  <a:outerShdw blurRad="38100" dist="38100" dir="2700000" algn="tl">
                    <a:srgbClr val="000000">
                      <a:alpha val="43137"/>
                    </a:srgbClr>
                  </a:outerShdw>
                </a:effectLst>
              </a:rPr>
              <a:t>μαύρο</a:t>
            </a:r>
            <a:r>
              <a:rPr lang="en-GB" sz="2000" dirty="0" smtClean="0">
                <a:effectLst>
                  <a:outerShdw blurRad="38100" dist="38100" dir="2700000" algn="tl">
                    <a:srgbClr val="000000">
                      <a:alpha val="43137"/>
                    </a:srgbClr>
                  </a:outerShdw>
                </a:effectLst>
              </a:rPr>
              <a:t>, </a:t>
            </a:r>
            <a:r>
              <a:rPr lang="el-GR" sz="2000" dirty="0" smtClean="0">
                <a:solidFill>
                  <a:srgbClr val="00B0F0"/>
                </a:solidFill>
                <a:effectLst>
                  <a:outerShdw blurRad="38100" dist="38100" dir="2700000" algn="tl">
                    <a:srgbClr val="000000">
                      <a:alpha val="43137"/>
                    </a:srgbClr>
                  </a:outerShdw>
                </a:effectLst>
              </a:rPr>
              <a:t>βλέννη</a:t>
            </a:r>
            <a:r>
              <a:rPr lang="en-GB" sz="2000" dirty="0" smtClean="0">
                <a:effectLst>
                  <a:outerShdw blurRad="38100" dist="38100" dir="2700000" algn="tl">
                    <a:srgbClr val="000000">
                      <a:alpha val="43137"/>
                    </a:srgbClr>
                  </a:outerShdw>
                </a:effectLst>
              </a:rPr>
              <a:t> - </a:t>
            </a:r>
            <a:r>
              <a:rPr lang="el-GR" sz="2000" dirty="0" smtClean="0">
                <a:solidFill>
                  <a:srgbClr val="00B0F0"/>
                </a:solidFill>
                <a:effectLst>
                  <a:outerShdw blurRad="38100" dist="38100" dir="2700000" algn="tl">
                    <a:srgbClr val="000000">
                      <a:alpha val="43137"/>
                    </a:srgbClr>
                  </a:outerShdw>
                </a:effectLst>
              </a:rPr>
              <a:t>κυανό</a:t>
            </a:r>
            <a:r>
              <a:rPr lang="en-GB" sz="2000" dirty="0" smtClean="0">
                <a:effectLst>
                  <a:outerShdw blurRad="38100" dist="38100" dir="2700000" algn="tl">
                    <a:srgbClr val="000000">
                      <a:alpha val="43137"/>
                    </a:srgbClr>
                  </a:outerShdw>
                </a:effectLst>
              </a:rPr>
              <a:t>,</a:t>
            </a:r>
          </a:p>
          <a:p>
            <a:pPr algn="ctr"/>
            <a:r>
              <a:rPr lang="el-GR" sz="2000" dirty="0" smtClean="0">
                <a:solidFill>
                  <a:srgbClr val="FF5050"/>
                </a:solidFill>
                <a:effectLst>
                  <a:outerShdw blurRad="38100" dist="38100" dir="2700000" algn="tl">
                    <a:srgbClr val="000000">
                      <a:alpha val="43137"/>
                    </a:srgbClr>
                  </a:outerShdw>
                </a:effectLst>
              </a:rPr>
              <a:t>μυς</a:t>
            </a:r>
            <a:r>
              <a:rPr lang="en-GB" sz="2000" dirty="0" smtClean="0">
                <a:effectLst>
                  <a:outerShdw blurRad="38100" dist="38100" dir="2700000" algn="tl">
                    <a:srgbClr val="000000">
                      <a:alpha val="43137"/>
                    </a:srgbClr>
                  </a:outerShdw>
                </a:effectLst>
              </a:rPr>
              <a:t> - </a:t>
            </a:r>
            <a:r>
              <a:rPr lang="el-GR" sz="2000" dirty="0" smtClean="0">
                <a:solidFill>
                  <a:srgbClr val="FF5050"/>
                </a:solidFill>
                <a:effectLst>
                  <a:outerShdw blurRad="38100" dist="38100" dir="2700000" algn="tl">
                    <a:srgbClr val="000000">
                      <a:alpha val="43137"/>
                    </a:srgbClr>
                  </a:outerShdw>
                </a:effectLst>
              </a:rPr>
              <a:t>κόκκινο</a:t>
            </a:r>
            <a:r>
              <a:rPr lang="en-GB" sz="2000" dirty="0" smtClean="0">
                <a:effectLst>
                  <a:outerShdw blurRad="38100" dist="38100" dir="2700000" algn="tl">
                    <a:srgbClr val="000000">
                      <a:alpha val="43137"/>
                    </a:srgbClr>
                  </a:outerShdw>
                </a:effectLst>
              </a:rPr>
              <a:t>,</a:t>
            </a:r>
          </a:p>
          <a:p>
            <a:pPr algn="ctr"/>
            <a:r>
              <a:rPr lang="el-GR" sz="2000" dirty="0" smtClean="0">
                <a:solidFill>
                  <a:srgbClr val="FFFF00"/>
                </a:solidFill>
                <a:effectLst>
                  <a:outerShdw blurRad="38100" dist="38100" dir="2700000" algn="tl">
                    <a:srgbClr val="000000">
                      <a:alpha val="43137"/>
                    </a:srgbClr>
                  </a:outerShdw>
                </a:effectLst>
              </a:rPr>
              <a:t>κολλαγόνο</a:t>
            </a:r>
            <a:r>
              <a:rPr lang="en-GB" sz="2000" dirty="0" smtClean="0">
                <a:effectLst>
                  <a:outerShdw blurRad="38100" dist="38100" dir="2700000" algn="tl">
                    <a:srgbClr val="000000">
                      <a:alpha val="43137"/>
                    </a:srgbClr>
                  </a:outerShdw>
                </a:effectLst>
              </a:rPr>
              <a:t> – </a:t>
            </a:r>
            <a:r>
              <a:rPr lang="el-GR" sz="2000" dirty="0" smtClean="0">
                <a:solidFill>
                  <a:srgbClr val="FFFF00"/>
                </a:solidFill>
                <a:effectLst>
                  <a:outerShdw blurRad="38100" dist="38100" dir="2700000" algn="tl">
                    <a:srgbClr val="000000">
                      <a:alpha val="43137"/>
                    </a:srgbClr>
                  </a:outerShdw>
                </a:effectLst>
              </a:rPr>
              <a:t>κίτρινο </a:t>
            </a:r>
            <a:r>
              <a:rPr lang="el-GR" sz="2000" dirty="0" smtClean="0">
                <a:effectLst>
                  <a:outerShdw blurRad="38100" dist="38100" dir="2700000" algn="tl">
                    <a:srgbClr val="000000">
                      <a:alpha val="43137"/>
                    </a:srgbClr>
                  </a:outerShdw>
                </a:effectLst>
              </a:rPr>
              <a:t>&amp;</a:t>
            </a:r>
          </a:p>
          <a:p>
            <a:pPr algn="ctr"/>
            <a:r>
              <a:rPr lang="en-GB" sz="2000" dirty="0" smtClean="0">
                <a:effectLst>
                  <a:outerShdw blurRad="38100" dist="38100" dir="2700000" algn="tl">
                    <a:srgbClr val="000000">
                      <a:alpha val="43137"/>
                    </a:srgbClr>
                  </a:outerShdw>
                </a:effectLst>
              </a:rPr>
              <a:t> </a:t>
            </a:r>
            <a:r>
              <a:rPr lang="el-GR" sz="2000" dirty="0" smtClean="0">
                <a:solidFill>
                  <a:srgbClr val="FF0000"/>
                </a:solidFill>
                <a:effectLst>
                  <a:outerShdw blurRad="38100" dist="38100" dir="2700000" algn="tl">
                    <a:srgbClr val="000000">
                      <a:alpha val="43137"/>
                    </a:srgbClr>
                  </a:outerShdw>
                </a:effectLst>
              </a:rPr>
              <a:t>ινική</a:t>
            </a:r>
            <a:r>
              <a:rPr lang="en-GB" sz="2000" dirty="0" smtClean="0">
                <a:effectLst>
                  <a:outerShdw blurRad="38100" dist="38100" dir="2700000" algn="tl">
                    <a:srgbClr val="000000">
                      <a:alpha val="43137"/>
                    </a:srgbClr>
                  </a:outerShdw>
                </a:effectLst>
              </a:rPr>
              <a:t> - </a:t>
            </a:r>
            <a:r>
              <a:rPr lang="el-GR" sz="2000" dirty="0" smtClean="0">
                <a:solidFill>
                  <a:srgbClr val="FF0000"/>
                </a:solidFill>
                <a:effectLst>
                  <a:outerShdw blurRad="38100" dist="38100" dir="2700000" algn="tl">
                    <a:srgbClr val="000000">
                      <a:alpha val="43137"/>
                    </a:srgbClr>
                  </a:outerShdw>
                </a:effectLst>
              </a:rPr>
              <a:t> έντονο κόκκινο</a:t>
            </a:r>
            <a:r>
              <a:rPr lang="en-GB" sz="2000" dirty="0" smtClean="0">
                <a:effectLst>
                  <a:outerShdw blurRad="38100" dist="38100" dir="2700000" algn="tl">
                    <a:srgbClr val="000000">
                      <a:alpha val="43137"/>
                    </a:srgbClr>
                  </a:outerShdw>
                </a:effectLst>
              </a:rPr>
              <a:t>.</a:t>
            </a:r>
            <a:endParaRPr lang="en-GB" sz="2000" dirty="0">
              <a:effectLst>
                <a:outerShdw blurRad="38100" dist="38100" dir="2700000" algn="tl">
                  <a:srgbClr val="000000">
                    <a:alpha val="43137"/>
                  </a:srgbClr>
                </a:outerShdw>
              </a:effectLst>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34146"/>
                                        </p:tgtEl>
                                        <p:attrNameLst>
                                          <p:attrName>style.visibility</p:attrName>
                                        </p:attrNameLst>
                                      </p:cBhvr>
                                      <p:to>
                                        <p:strVal val="visible"/>
                                      </p:to>
                                    </p:set>
                                    <p:anim calcmode="lin" valueType="num">
                                      <p:cBhvr>
                                        <p:cTn id="7" dur="500" fill="hold"/>
                                        <p:tgtEl>
                                          <p:spTgt spid="134146"/>
                                        </p:tgtEl>
                                        <p:attrNameLst>
                                          <p:attrName>ppt_x</p:attrName>
                                        </p:attrNameLst>
                                      </p:cBhvr>
                                      <p:tavLst>
                                        <p:tav tm="0">
                                          <p:val>
                                            <p:strVal val="#ppt_x-.2"/>
                                          </p:val>
                                        </p:tav>
                                        <p:tav tm="100000">
                                          <p:val>
                                            <p:strVal val="#ppt_x"/>
                                          </p:val>
                                        </p:tav>
                                      </p:tavLst>
                                    </p:anim>
                                    <p:anim calcmode="lin" valueType="num">
                                      <p:cBhvr>
                                        <p:cTn id="8" dur="500" fill="hold"/>
                                        <p:tgtEl>
                                          <p:spTgt spid="134146"/>
                                        </p:tgtEl>
                                        <p:attrNameLst>
                                          <p:attrName>ppt_y</p:attrName>
                                        </p:attrNameLst>
                                      </p:cBhvr>
                                      <p:tavLst>
                                        <p:tav tm="0">
                                          <p:val>
                                            <p:strVal val="#ppt_y"/>
                                          </p:val>
                                        </p:tav>
                                        <p:tav tm="100000">
                                          <p:val>
                                            <p:strVal val="#ppt_y"/>
                                          </p:val>
                                        </p:tav>
                                      </p:tavLst>
                                    </p:anim>
                                    <p:animEffect transition="in" filter="wipe(right)" prLst="gradientSize: 0.1">
                                      <p:cBhvr>
                                        <p:cTn id="9" dur="500"/>
                                        <p:tgtEl>
                                          <p:spTgt spid="134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857620" cy="1916832"/>
          </a:xfrm>
        </p:spPr>
        <p:txBody>
          <a:bodyPr>
            <a:normAutofit fontScale="90000"/>
          </a:bodyPr>
          <a:lstStyle/>
          <a:p>
            <a:r>
              <a:rPr lang="en-US" dirty="0" smtClean="0"/>
              <a:t/>
            </a:r>
            <a:br>
              <a:rPr lang="en-US" dirty="0" smtClean="0"/>
            </a:br>
            <a:r>
              <a:rPr lang="en-US" sz="4000" dirty="0" smtClean="0"/>
              <a:t> </a:t>
            </a:r>
            <a:r>
              <a:rPr lang="en-US" sz="4000" b="1" dirty="0" smtClean="0"/>
              <a:t>TO </a:t>
            </a:r>
            <a:r>
              <a:rPr lang="el-GR" sz="4000" b="1" dirty="0" smtClean="0"/>
              <a:t>ΧΡΩΜΑ:</a:t>
            </a:r>
            <a:r>
              <a:rPr lang="en-US" sz="4000" b="1" dirty="0" smtClean="0"/>
              <a:t/>
            </a:r>
            <a:br>
              <a:rPr lang="en-US" sz="4000" b="1" dirty="0" smtClean="0"/>
            </a:br>
            <a:r>
              <a:rPr lang="el-GR" sz="2800" dirty="0" smtClean="0"/>
              <a:t/>
            </a:r>
            <a:br>
              <a:rPr lang="el-GR" sz="2800" dirty="0" smtClean="0"/>
            </a:br>
            <a:r>
              <a:rPr lang="el-GR" sz="2200" dirty="0" smtClean="0"/>
              <a:t>πρόκειται για το οπτικό στοιχείο </a:t>
            </a:r>
            <a:r>
              <a:rPr lang="en-US" sz="2200" dirty="0" smtClean="0"/>
              <a:t/>
            </a:r>
            <a:br>
              <a:rPr lang="en-US" sz="2200" dirty="0" smtClean="0"/>
            </a:br>
            <a:r>
              <a:rPr lang="el-GR" sz="2200" dirty="0" smtClean="0"/>
              <a:t>με τον </a:t>
            </a:r>
            <a:r>
              <a:rPr lang="el-GR" sz="2200" dirty="0" smtClean="0">
                <a:effectLst>
                  <a:outerShdw blurRad="38100" dist="38100" dir="2700000" algn="tl">
                    <a:srgbClr val="000000">
                      <a:alpha val="43137"/>
                    </a:srgbClr>
                  </a:outerShdw>
                </a:effectLst>
              </a:rPr>
              <a:t>εντονότερο αντίκτυπο</a:t>
            </a:r>
            <a:r>
              <a:rPr lang="el-GR" sz="2200" dirty="0" smtClean="0"/>
              <a:t/>
            </a:r>
            <a:br>
              <a:rPr lang="el-GR" sz="2200" dirty="0" smtClean="0"/>
            </a:br>
            <a:r>
              <a:rPr lang="el-GR" sz="2200" dirty="0" smtClean="0"/>
              <a:t>στα </a:t>
            </a:r>
            <a:r>
              <a:rPr lang="el-GR" sz="2200" dirty="0" smtClean="0">
                <a:effectLst>
                  <a:outerShdw blurRad="38100" dist="38100" dir="2700000" algn="tl">
                    <a:srgbClr val="000000">
                      <a:alpha val="43137"/>
                    </a:srgbClr>
                  </a:outerShdw>
                </a:effectLst>
              </a:rPr>
              <a:t>συναισθήματά</a:t>
            </a:r>
            <a:r>
              <a:rPr lang="el-GR" sz="2200" dirty="0" smtClean="0"/>
              <a:t> μας.</a:t>
            </a:r>
            <a:r>
              <a:rPr lang="el-GR" sz="2800" dirty="0" smtClean="0"/>
              <a:t/>
            </a:r>
            <a:br>
              <a:rPr lang="el-GR" sz="2800" dirty="0" smtClean="0"/>
            </a:br>
            <a:endParaRPr lang="el-GR" sz="2700" dirty="0"/>
          </a:p>
        </p:txBody>
      </p:sp>
      <p:sp>
        <p:nvSpPr>
          <p:cNvPr id="4" name="Content Placeholder 3"/>
          <p:cNvSpPr>
            <a:spLocks noGrp="1"/>
          </p:cNvSpPr>
          <p:nvPr>
            <p:ph sz="half" idx="2"/>
          </p:nvPr>
        </p:nvSpPr>
        <p:spPr>
          <a:xfrm>
            <a:off x="0" y="4000504"/>
            <a:ext cx="9144000" cy="2857496"/>
          </a:xfrm>
        </p:spPr>
        <p:txBody>
          <a:bodyPr>
            <a:normAutofit fontScale="92500" lnSpcReduction="10000"/>
          </a:bodyPr>
          <a:lstStyle/>
          <a:p>
            <a:pPr algn="ctr">
              <a:buNone/>
            </a:pPr>
            <a:r>
              <a:rPr lang="el-GR" dirty="0" smtClean="0"/>
              <a:t>ΤΟ </a:t>
            </a:r>
            <a:r>
              <a:rPr lang="el-GR" b="1" dirty="0" smtClean="0"/>
              <a:t>ΧΡΩΜΑ</a:t>
            </a:r>
            <a:r>
              <a:rPr lang="el-GR" dirty="0" smtClean="0"/>
              <a:t> ΩΣ ΘΟΡΥΒΩΔΗΣ ΔΙΑΘΕΣΗ </a:t>
            </a:r>
          </a:p>
          <a:p>
            <a:pPr lvl="0" algn="just"/>
            <a:r>
              <a:rPr lang="el-GR" dirty="0" smtClean="0"/>
              <a:t>Ο </a:t>
            </a:r>
            <a:r>
              <a:rPr lang="en-US" dirty="0" err="1" smtClean="0"/>
              <a:t>Severini</a:t>
            </a:r>
            <a:r>
              <a:rPr lang="el-GR" dirty="0" smtClean="0"/>
              <a:t> σπάζει αυτή την εικόνα σε αμέτρητα θραύσματα, τα οποία </a:t>
            </a:r>
            <a:r>
              <a:rPr lang="el-GR" dirty="0" err="1" smtClean="0"/>
              <a:t>επανασυναρμολογεί</a:t>
            </a:r>
            <a:r>
              <a:rPr lang="el-GR" dirty="0" smtClean="0"/>
              <a:t> σε μια δυναμική σύνθεση που συλλαμβάνει τη συλλογική συνείδηση του Φουτουρισμού. Οι </a:t>
            </a:r>
            <a:r>
              <a:rPr lang="el-GR" dirty="0" smtClean="0">
                <a:effectLst>
                  <a:outerShdw blurRad="38100" dist="38100" dir="2700000" algn="tl">
                    <a:srgbClr val="000000">
                      <a:alpha val="43137"/>
                    </a:srgbClr>
                  </a:outerShdw>
                </a:effectLst>
              </a:rPr>
              <a:t>αντιθέσεις</a:t>
            </a:r>
            <a:r>
              <a:rPr lang="el-GR" dirty="0" smtClean="0"/>
              <a:t> των </a:t>
            </a:r>
            <a:r>
              <a:rPr lang="el-GR" b="1" dirty="0" smtClean="0"/>
              <a:t>χρωμάτων</a:t>
            </a:r>
            <a:r>
              <a:rPr lang="el-GR" dirty="0" smtClean="0"/>
              <a:t> συγκρούονται πάνω σε μια στέρεα δομή που αναπαριστά τη διασκέδαση, το παιδιάρισμα, τον θόρυβο και τον ενθουσιασμό της σύγχρονης διασκέδασης.</a:t>
            </a:r>
          </a:p>
        </p:txBody>
      </p:sp>
      <p:pic>
        <p:nvPicPr>
          <p:cNvPr id="124930" name="Picture 2" descr="GINO SEVERINI (1883-1966) The Dance of the Pan-Pan at the “Monico”, 1909-1911/1959-1960 (oil on canvas) "/>
          <p:cNvPicPr>
            <a:picLocks noChangeAspect="1" noChangeArrowheads="1"/>
          </p:cNvPicPr>
          <p:nvPr/>
        </p:nvPicPr>
        <p:blipFill>
          <a:blip r:embed="rId2" cstate="print"/>
          <a:srcRect/>
          <a:stretch>
            <a:fillRect/>
          </a:stretch>
        </p:blipFill>
        <p:spPr bwMode="auto">
          <a:xfrm>
            <a:off x="3929058" y="214290"/>
            <a:ext cx="5072098" cy="3647080"/>
          </a:xfrm>
          <a:prstGeom prst="rect">
            <a:avLst/>
          </a:prstGeom>
          <a:noFill/>
        </p:spPr>
      </p:pic>
      <p:sp>
        <p:nvSpPr>
          <p:cNvPr id="6" name="Rectangle 5"/>
          <p:cNvSpPr/>
          <p:nvPr/>
        </p:nvSpPr>
        <p:spPr>
          <a:xfrm>
            <a:off x="0" y="2500306"/>
            <a:ext cx="4000496" cy="1200329"/>
          </a:xfrm>
          <a:prstGeom prst="rect">
            <a:avLst/>
          </a:prstGeom>
        </p:spPr>
        <p:txBody>
          <a:bodyPr wrap="square">
            <a:spAutoFit/>
          </a:bodyPr>
          <a:lstStyle/>
          <a:p>
            <a:pPr algn="ctr"/>
            <a:r>
              <a:rPr lang="en-US" dirty="0" smtClean="0"/>
              <a:t>GINO SEVERINI</a:t>
            </a:r>
            <a:br>
              <a:rPr lang="en-US" dirty="0" smtClean="0"/>
            </a:br>
            <a:r>
              <a:rPr lang="el-GR" dirty="0" smtClean="0"/>
              <a:t>Ο Χορός του </a:t>
            </a:r>
            <a:r>
              <a:rPr lang="en-US" dirty="0" smtClean="0"/>
              <a:t>Pan</a:t>
            </a:r>
            <a:r>
              <a:rPr lang="el-GR" dirty="0" smtClean="0"/>
              <a:t> – </a:t>
            </a:r>
            <a:r>
              <a:rPr lang="en-US" dirty="0" smtClean="0"/>
              <a:t>Pan </a:t>
            </a:r>
            <a:r>
              <a:rPr lang="el-GR" dirty="0" smtClean="0"/>
              <a:t>στο </a:t>
            </a:r>
            <a:r>
              <a:rPr lang="en-US" dirty="0" err="1" smtClean="0"/>
              <a:t>Monico</a:t>
            </a:r>
            <a:r>
              <a:rPr lang="en-US" dirty="0" smtClean="0"/>
              <a:t>, 1909-1911/1959-1960</a:t>
            </a:r>
          </a:p>
          <a:p>
            <a:pPr algn="ctr"/>
            <a:r>
              <a:rPr lang="en-US" dirty="0" smtClean="0"/>
              <a:t> (240</a:t>
            </a:r>
            <a:r>
              <a:rPr lang="el-GR" dirty="0" smtClean="0"/>
              <a:t>εκ.</a:t>
            </a:r>
            <a:r>
              <a:rPr lang="en-US" dirty="0" smtClean="0"/>
              <a:t> x 400</a:t>
            </a:r>
            <a:r>
              <a:rPr lang="el-GR" dirty="0" smtClean="0"/>
              <a:t>εκ.</a:t>
            </a:r>
            <a:r>
              <a:rPr lang="en-US" dirty="0" smtClean="0"/>
              <a:t>, </a:t>
            </a:r>
            <a:r>
              <a:rPr lang="el-GR" dirty="0" smtClean="0"/>
              <a:t>λάδι σε καμβά</a:t>
            </a:r>
            <a:r>
              <a:rPr lang="en-US" dirty="0" smtClean="0"/>
              <a:t>)</a:t>
            </a:r>
            <a:r>
              <a:rPr lang="el-GR" dirty="0" smtClean="0"/>
              <a:t>.</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930"/>
                                        </p:tgtEl>
                                        <p:attrNameLst>
                                          <p:attrName>style.visibility</p:attrName>
                                        </p:attrNameLst>
                                      </p:cBhvr>
                                      <p:to>
                                        <p:strVal val="visible"/>
                                      </p:to>
                                    </p:set>
                                    <p:animEffect transition="in" filter="fade">
                                      <p:cBhvr>
                                        <p:cTn id="7" dur="500"/>
                                        <p:tgtEl>
                                          <p:spTgt spid="1249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2"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 calcmode="lin" valueType="num">
                                      <p:cBhvr additive="base">
                                        <p:cTn id="21"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00108"/>
          </a:xfrm>
        </p:spPr>
        <p:txBody>
          <a:bodyPr>
            <a:noAutofit/>
          </a:bodyPr>
          <a:lstStyle/>
          <a:p>
            <a:r>
              <a:rPr lang="en-US" sz="2800" dirty="0" smtClean="0">
                <a:effectLst>
                  <a:outerShdw blurRad="38100" dist="38100" dir="2700000" algn="tl">
                    <a:srgbClr val="000000">
                      <a:alpha val="43137"/>
                    </a:srgbClr>
                  </a:outerShdw>
                </a:effectLst>
              </a:rPr>
              <a:t/>
            </a:r>
            <a:br>
              <a:rPr lang="en-US" sz="2800" dirty="0" smtClean="0">
                <a:effectLst>
                  <a:outerShdw blurRad="38100" dist="38100" dir="2700000" algn="tl">
                    <a:srgbClr val="000000">
                      <a:alpha val="43137"/>
                    </a:srgbClr>
                  </a:outerShdw>
                </a:effectLst>
              </a:rPr>
            </a:br>
            <a:r>
              <a:rPr lang="el-GR" sz="2400" dirty="0" smtClean="0">
                <a:effectLst>
                  <a:outerShdw blurRad="38100" dist="38100" dir="2700000" algn="tl">
                    <a:srgbClr val="000000">
                      <a:alpha val="43137"/>
                    </a:srgbClr>
                  </a:outerShdw>
                </a:effectLst>
              </a:rPr>
              <a:t>Χαρά και ζωντάνια </a:t>
            </a:r>
            <a:r>
              <a:rPr lang="el-GR" sz="2400" b="1" dirty="0" smtClean="0"/>
              <a:t>χ ρ ω μ ά τ ω ν </a:t>
            </a:r>
            <a:r>
              <a:rPr lang="el-GR" sz="2400" dirty="0" smtClean="0"/>
              <a:t>– </a:t>
            </a:r>
            <a:r>
              <a:rPr lang="el-GR" sz="2400" dirty="0" smtClean="0">
                <a:effectLst>
                  <a:outerShdw blurRad="38100" dist="38100" dir="2700000" algn="tl">
                    <a:srgbClr val="000000">
                      <a:alpha val="43137"/>
                    </a:srgbClr>
                  </a:outerShdw>
                </a:effectLst>
              </a:rPr>
              <a:t>χαρά και ζωντάνια </a:t>
            </a:r>
            <a:r>
              <a:rPr lang="el-GR" sz="2400" dirty="0" smtClean="0"/>
              <a:t>ψ υ χ ή ς</a:t>
            </a:r>
            <a:br>
              <a:rPr lang="el-GR" sz="2400" dirty="0" smtClean="0"/>
            </a:br>
            <a:endParaRPr lang="el-GR" sz="2800" dirty="0"/>
          </a:p>
        </p:txBody>
      </p:sp>
      <p:pic>
        <p:nvPicPr>
          <p:cNvPr id="3" name="Picture 2"/>
          <p:cNvPicPr>
            <a:picLocks noChangeAspect="1" noChangeArrowheads="1"/>
          </p:cNvPicPr>
          <p:nvPr/>
        </p:nvPicPr>
        <p:blipFill>
          <a:blip r:embed="rId2" cstate="print"/>
          <a:srcRect/>
          <a:stretch>
            <a:fillRect/>
          </a:stretch>
        </p:blipFill>
        <p:spPr bwMode="auto">
          <a:xfrm>
            <a:off x="4714876" y="3500437"/>
            <a:ext cx="4000528" cy="3000397"/>
          </a:xfrm>
          <a:prstGeom prst="rect">
            <a:avLst/>
          </a:prstGeom>
          <a:noFill/>
          <a:ln w="9525">
            <a:noFill/>
            <a:miter lim="800000"/>
            <a:headEnd/>
            <a:tailEnd/>
          </a:ln>
          <a:effectLst/>
        </p:spPr>
      </p:pic>
      <p:sp>
        <p:nvSpPr>
          <p:cNvPr id="107522" name="AutoShape 2" descr="https://webmail01.uoa.gr/src/download.php?passed_id=32502&amp;mailbox=INBOX&amp;ent_id=2&amp;absolute_dl=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7523" name="Picture 3" descr="C:\Users\KAV-AGRO\Desktop\POPPY CELLS.jpg"/>
          <p:cNvPicPr>
            <a:picLocks noChangeAspect="1" noChangeArrowheads="1"/>
          </p:cNvPicPr>
          <p:nvPr/>
        </p:nvPicPr>
        <p:blipFill>
          <a:blip r:embed="rId3" cstate="print"/>
          <a:srcRect/>
          <a:stretch>
            <a:fillRect/>
          </a:stretch>
        </p:blipFill>
        <p:spPr bwMode="auto">
          <a:xfrm>
            <a:off x="500034" y="857232"/>
            <a:ext cx="4095779" cy="3071834"/>
          </a:xfrm>
          <a:prstGeom prst="rect">
            <a:avLst/>
          </a:prstGeom>
          <a:noFill/>
        </p:spPr>
      </p:pic>
      <p:pic>
        <p:nvPicPr>
          <p:cNvPr id="107524" name="Picture 4" descr="C:\Users\KAV-AGRO\Desktop\HOUSE IN IOANNINA.jpg"/>
          <p:cNvPicPr>
            <a:picLocks noChangeAspect="1" noChangeArrowheads="1"/>
          </p:cNvPicPr>
          <p:nvPr/>
        </p:nvPicPr>
        <p:blipFill>
          <a:blip r:embed="rId4" cstate="print"/>
          <a:srcRect/>
          <a:stretch>
            <a:fillRect/>
          </a:stretch>
        </p:blipFill>
        <p:spPr bwMode="auto">
          <a:xfrm>
            <a:off x="755576" y="764704"/>
            <a:ext cx="7643866" cy="5731724"/>
          </a:xfrm>
          <a:prstGeom prst="rect">
            <a:avLst/>
          </a:prstGeom>
          <a:noFill/>
        </p:spPr>
      </p:pic>
      <p:sp>
        <p:nvSpPr>
          <p:cNvPr id="7" name="6 - Ορθογώνιο"/>
          <p:cNvSpPr/>
          <p:nvPr/>
        </p:nvSpPr>
        <p:spPr>
          <a:xfrm rot="10800000" flipV="1">
            <a:off x="0" y="6488668"/>
            <a:ext cx="5148064" cy="369332"/>
          </a:xfrm>
          <a:prstGeom prst="rect">
            <a:avLst/>
          </a:prstGeom>
        </p:spPr>
        <p:txBody>
          <a:bodyPr wrap="square">
            <a:spAutoFit/>
          </a:bodyPr>
          <a:lstStyle/>
          <a:p>
            <a:r>
              <a:rPr lang="el-GR" dirty="0" smtClean="0"/>
              <a:t>Καθ. Δρ Α. </a:t>
            </a:r>
            <a:r>
              <a:rPr lang="el-GR" dirty="0" err="1" smtClean="0"/>
              <a:t>Μπατιστάτου</a:t>
            </a:r>
            <a:r>
              <a:rPr lang="el-GR" dirty="0" smtClean="0"/>
              <a:t>, Ιατρός-Παθολογοανατόμος</a:t>
            </a:r>
            <a:r>
              <a:rPr lang="en-US" dirty="0" smtClean="0"/>
              <a:t> </a:t>
            </a:r>
            <a:endParaRPr lang="el-GR" dirty="0"/>
          </a:p>
        </p:txBody>
      </p:sp>
      <p:sp>
        <p:nvSpPr>
          <p:cNvPr id="8" name="1 - Τίτλος"/>
          <p:cNvSpPr txBox="1">
            <a:spLocks/>
          </p:cNvSpPr>
          <p:nvPr/>
        </p:nvSpPr>
        <p:spPr>
          <a:xfrm>
            <a:off x="2857488" y="6357958"/>
            <a:ext cx="8072494" cy="50004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dirty="0" smtClean="0">
                <a:latin typeface="+mj-lt"/>
                <a:ea typeface="+mj-ea"/>
                <a:cs typeface="+mj-cs"/>
              </a:rPr>
              <a:t>Σπίτι στα Ιωάννινα</a:t>
            </a:r>
            <a:r>
              <a:rPr kumimoji="0" lang="en-US" b="0" i="0" u="none" strike="noStrike" kern="1200" cap="none" spc="0" normalizeH="0" baseline="0" noProof="0" dirty="0" smtClean="0">
                <a:ln>
                  <a:noFill/>
                </a:ln>
                <a:solidFill>
                  <a:schemeClr val="tx1"/>
                </a:solidFill>
                <a:effectLst/>
                <a:uLnTx/>
                <a:uFillTx/>
                <a:latin typeface="+mj-lt"/>
                <a:ea typeface="+mj-ea"/>
                <a:cs typeface="+mj-cs"/>
              </a:rPr>
              <a:t> </a:t>
            </a:r>
            <a:endParaRPr kumimoji="0" lang="el-GR" b="0" i="0" u="none" strike="noStrike" kern="1200" cap="none" spc="0" normalizeH="0" baseline="0" noProof="0" dirty="0">
              <a:ln>
                <a:noFill/>
              </a:ln>
              <a:solidFill>
                <a:schemeClr val="tx1"/>
              </a:solidFill>
              <a:effectLst/>
              <a:uLnTx/>
              <a:uFillTx/>
              <a:latin typeface="+mj-lt"/>
              <a:ea typeface="+mj-ea"/>
              <a:cs typeface="+mj-cs"/>
            </a:endParaRPr>
          </a:p>
        </p:txBody>
      </p:sp>
      <p:sp>
        <p:nvSpPr>
          <p:cNvPr id="9" name="1 - Τίτλος"/>
          <p:cNvSpPr txBox="1">
            <a:spLocks/>
          </p:cNvSpPr>
          <p:nvPr/>
        </p:nvSpPr>
        <p:spPr>
          <a:xfrm>
            <a:off x="928662" y="3714752"/>
            <a:ext cx="3143272" cy="78581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noProof="0" dirty="0" smtClean="0">
                <a:latin typeface="+mj-lt"/>
                <a:ea typeface="+mj-ea"/>
                <a:cs typeface="+mj-cs"/>
              </a:rPr>
              <a:t>Κύτταρα παπαρούνες</a:t>
            </a:r>
            <a:r>
              <a:rPr kumimoji="0" lang="en-US" b="0" i="0" u="none" strike="noStrike" kern="1200" cap="none" spc="0" normalizeH="0" baseline="0" noProof="0" dirty="0" smtClean="0">
                <a:ln>
                  <a:noFill/>
                </a:ln>
                <a:solidFill>
                  <a:schemeClr val="tx1"/>
                </a:solidFill>
                <a:effectLst/>
                <a:uLnTx/>
                <a:uFillTx/>
                <a:latin typeface="+mj-lt"/>
                <a:ea typeface="+mj-ea"/>
                <a:cs typeface="+mj-cs"/>
              </a:rPr>
              <a:t> </a:t>
            </a:r>
            <a:endParaRPr kumimoji="0" lang="el-GR" b="0" i="0" u="none" strike="noStrike" kern="1200" cap="none" spc="0" normalizeH="0" baseline="0" noProof="0" dirty="0">
              <a:ln>
                <a:noFill/>
              </a:ln>
              <a:solidFill>
                <a:schemeClr val="tx1"/>
              </a:solidFill>
              <a:effectLst/>
              <a:uLnTx/>
              <a:uFillTx/>
              <a:latin typeface="+mj-lt"/>
              <a:ea typeface="+mj-ea"/>
              <a:cs typeface="+mj-cs"/>
            </a:endParaRPr>
          </a:p>
        </p:txBody>
      </p:sp>
      <p:sp>
        <p:nvSpPr>
          <p:cNvPr id="10" name="1 - Τίτλος"/>
          <p:cNvSpPr txBox="1">
            <a:spLocks/>
          </p:cNvSpPr>
          <p:nvPr/>
        </p:nvSpPr>
        <p:spPr>
          <a:xfrm>
            <a:off x="4429124" y="6357958"/>
            <a:ext cx="4438680" cy="65244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dirty="0" smtClean="0">
                <a:latin typeface="+mj-lt"/>
                <a:ea typeface="+mj-ea"/>
                <a:cs typeface="+mj-cs"/>
              </a:rPr>
              <a:t>Άνοιξη</a:t>
            </a:r>
            <a:r>
              <a:rPr kumimoji="0" lang="en-US" b="0" i="0" u="none" strike="noStrike" kern="1200" cap="none" spc="0" normalizeH="0" baseline="0" noProof="0" dirty="0" smtClean="0">
                <a:ln>
                  <a:noFill/>
                </a:ln>
                <a:solidFill>
                  <a:schemeClr val="tx1"/>
                </a:solidFill>
                <a:effectLst/>
                <a:uLnTx/>
                <a:uFillTx/>
                <a:latin typeface="+mj-lt"/>
                <a:ea typeface="+mj-ea"/>
                <a:cs typeface="+mj-cs"/>
              </a:rPr>
              <a:t>  </a:t>
            </a:r>
            <a:endParaRPr kumimoji="0" lang="el-GR"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7524"/>
                                        </p:tgtEl>
                                        <p:attrNameLst>
                                          <p:attrName>style.visibility</p:attrName>
                                        </p:attrNameLst>
                                      </p:cBhvr>
                                      <p:to>
                                        <p:strVal val="visible"/>
                                      </p:to>
                                    </p:set>
                                    <p:animEffect transition="in" filter="dissolve">
                                      <p:cBhvr>
                                        <p:cTn id="7" dur="500"/>
                                        <p:tgtEl>
                                          <p:spTgt spid="10752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107524"/>
                                        </p:tgtEl>
                                      </p:cBhvr>
                                    </p:animEffect>
                                    <p:set>
                                      <p:cBhvr>
                                        <p:cTn id="15" dur="1" fill="hold">
                                          <p:stCondLst>
                                            <p:cond delay="499"/>
                                          </p:stCondLst>
                                        </p:cTn>
                                        <p:tgtEl>
                                          <p:spTgt spid="107524"/>
                                        </p:tgtEl>
                                        <p:attrNameLst>
                                          <p:attrName>style.visibility</p:attrName>
                                        </p:attrNameLst>
                                      </p:cBhvr>
                                      <p:to>
                                        <p:strVal val="hidden"/>
                                      </p:to>
                                    </p:set>
                                  </p:childTnLst>
                                </p:cTn>
                              </p:par>
                              <p:par>
                                <p:cTn id="16" presetID="9" presetClass="exit" presetSubtype="0" fill="hold" grpId="1" nodeType="withEffect">
                                  <p:stCondLst>
                                    <p:cond delay="0"/>
                                  </p:stCondLst>
                                  <p:childTnLst>
                                    <p:animEffect transition="out" filter="dissolv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07523"/>
                                        </p:tgtEl>
                                        <p:attrNameLst>
                                          <p:attrName>style.visibility</p:attrName>
                                        </p:attrNameLst>
                                      </p:cBhvr>
                                      <p:to>
                                        <p:strVal val="visible"/>
                                      </p:to>
                                    </p:set>
                                    <p:animEffect transition="in" filter="dissolve">
                                      <p:cBhvr>
                                        <p:cTn id="23" dur="500"/>
                                        <p:tgtEl>
                                          <p:spTgt spid="107523"/>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500"/>
                                        <p:tgtEl>
                                          <p:spTgt spid="9"/>
                                        </p:tgtEl>
                                      </p:cBhvr>
                                    </p:animEffect>
                                  </p:childTnLst>
                                </p:cTn>
                              </p:par>
                              <p:par>
                                <p:cTn id="27" presetID="9"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dissolve">
                                      <p:cBhvr>
                                        <p:cTn id="29" dur="500"/>
                                        <p:tgtEl>
                                          <p:spTgt spid="3"/>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1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www.scielo.br/img/revistas/rimtsp/v56n6/0036-4665-rimtsp-56-06-541-gf01.jpg"/>
          <p:cNvPicPr>
            <a:picLocks noChangeAspect="1" noChangeArrowheads="1"/>
          </p:cNvPicPr>
          <p:nvPr/>
        </p:nvPicPr>
        <p:blipFill>
          <a:blip r:embed="rId3" cstate="print"/>
          <a:srcRect/>
          <a:stretch>
            <a:fillRect/>
          </a:stretch>
        </p:blipFill>
        <p:spPr bwMode="auto">
          <a:xfrm>
            <a:off x="0" y="1285860"/>
            <a:ext cx="9144001" cy="2839103"/>
          </a:xfrm>
          <a:prstGeom prst="rect">
            <a:avLst/>
          </a:prstGeom>
          <a:noFill/>
        </p:spPr>
      </p:pic>
      <p:sp>
        <p:nvSpPr>
          <p:cNvPr id="4" name="Rectangle 3"/>
          <p:cNvSpPr/>
          <p:nvPr/>
        </p:nvSpPr>
        <p:spPr>
          <a:xfrm>
            <a:off x="0" y="4071942"/>
            <a:ext cx="9144000" cy="338554"/>
          </a:xfrm>
          <a:prstGeom prst="rect">
            <a:avLst/>
          </a:prstGeom>
        </p:spPr>
        <p:txBody>
          <a:bodyPr wrap="square">
            <a:spAutoFit/>
          </a:bodyPr>
          <a:lstStyle/>
          <a:p>
            <a:pPr algn="ctr"/>
            <a:r>
              <a:rPr lang="el-GR" sz="1600" dirty="0" smtClean="0">
                <a:effectLst>
                  <a:outerShdw blurRad="38100" dist="38100" dir="2700000" algn="tl">
                    <a:srgbClr val="000000">
                      <a:alpha val="43137"/>
                    </a:srgbClr>
                  </a:outerShdw>
                </a:effectLst>
              </a:rPr>
              <a:t> Ο Δρ </a:t>
            </a:r>
            <a:r>
              <a:rPr lang="en-US" sz="1600" dirty="0" smtClean="0">
                <a:effectLst>
                  <a:outerShdw blurRad="38100" dist="38100" dir="2700000" algn="tl">
                    <a:srgbClr val="000000">
                      <a:alpha val="43137"/>
                    </a:srgbClr>
                  </a:outerShdw>
                </a:effectLst>
              </a:rPr>
              <a:t>D</a:t>
            </a:r>
            <a:r>
              <a:rPr lang="el-GR" sz="1600" dirty="0" smtClean="0">
                <a:effectLst>
                  <a:outerShdw blurRad="38100" dist="38100" dir="2700000" algn="tl">
                    <a:srgbClr val="000000">
                      <a:alpha val="43137"/>
                    </a:srgbClr>
                  </a:outerShdw>
                </a:effectLst>
              </a:rPr>
              <a:t>. </a:t>
            </a:r>
            <a:r>
              <a:rPr lang="en-US" sz="1600" dirty="0" err="1" smtClean="0">
                <a:effectLst>
                  <a:outerShdw blurRad="38100" dist="38100" dir="2700000" algn="tl">
                    <a:srgbClr val="000000">
                      <a:alpha val="43137"/>
                    </a:srgbClr>
                  </a:outerShdw>
                </a:effectLst>
              </a:rPr>
              <a:t>Burkitt</a:t>
            </a:r>
            <a:r>
              <a:rPr lang="el-GR" sz="1600" dirty="0" smtClean="0">
                <a:effectLst>
                  <a:outerShdw blurRad="38100" dist="38100" dir="2700000" algn="tl">
                    <a:srgbClr val="000000">
                      <a:alpha val="43137"/>
                    </a:srgbClr>
                  </a:outerShdw>
                </a:effectLst>
              </a:rPr>
              <a:t>, ένα παιδί με λέμφωμα </a:t>
            </a:r>
            <a:r>
              <a:rPr lang="en-US" sz="1600" dirty="0" err="1" smtClean="0">
                <a:effectLst>
                  <a:outerShdw blurRad="38100" dist="38100" dir="2700000" algn="tl">
                    <a:srgbClr val="000000">
                      <a:alpha val="43137"/>
                    </a:srgbClr>
                  </a:outerShdw>
                </a:effectLst>
              </a:rPr>
              <a:t>Burkitt</a:t>
            </a:r>
            <a:r>
              <a:rPr lang="el-GR" sz="1600" dirty="0" smtClean="0">
                <a:effectLst>
                  <a:outerShdw blurRad="38100" dist="38100" dir="2700000" algn="tl">
                    <a:srgbClr val="000000">
                      <a:alpha val="43137"/>
                    </a:srgbClr>
                  </a:outerShdw>
                </a:effectLst>
              </a:rPr>
              <a:t> και το πρότυπο του «έναστρου ουρανού»</a:t>
            </a:r>
            <a:endParaRPr lang="el-GR" sz="1600" dirty="0">
              <a:effectLst>
                <a:outerShdw blurRad="38100" dist="38100" dir="2700000" algn="tl">
                  <a:srgbClr val="000000">
                    <a:alpha val="43137"/>
                  </a:srgbClr>
                </a:outerShdw>
              </a:effectLst>
            </a:endParaRPr>
          </a:p>
        </p:txBody>
      </p:sp>
      <p:sp>
        <p:nvSpPr>
          <p:cNvPr id="5" name="Rectangle 4"/>
          <p:cNvSpPr/>
          <p:nvPr/>
        </p:nvSpPr>
        <p:spPr>
          <a:xfrm>
            <a:off x="0" y="1"/>
            <a:ext cx="9144000" cy="1661993"/>
          </a:xfrm>
          <a:prstGeom prst="rect">
            <a:avLst/>
          </a:prstGeom>
        </p:spPr>
        <p:txBody>
          <a:bodyPr wrap="square">
            <a:spAutoFit/>
          </a:bodyPr>
          <a:lstStyle/>
          <a:p>
            <a:pPr algn="ctr"/>
            <a:r>
              <a:rPr lang="el-GR" sz="2400" b="1" dirty="0" smtClean="0"/>
              <a:t>ΑΝΑΛΟΓΙΕΣ ΣΤΗΝ ΙΑΤΡΙΚΗ : Η ΕΜΦΑΝΙΣΗ ΕΝΑΣΤΡΟΥ ΟΥΡΑΝΟΥ</a:t>
            </a:r>
            <a:endParaRPr lang="en-US" sz="2800" b="1" dirty="0" smtClean="0"/>
          </a:p>
          <a:p>
            <a:pPr algn="ctr">
              <a:tabLst>
                <a:tab pos="1520825" algn="l"/>
              </a:tabLst>
            </a:pPr>
            <a:r>
              <a:rPr lang="el-GR" sz="2000" dirty="0" smtClean="0"/>
              <a:t>Η  </a:t>
            </a:r>
            <a:r>
              <a:rPr lang="el-GR" sz="2000" dirty="0" smtClean="0">
                <a:effectLst>
                  <a:outerShdw blurRad="38100" dist="38100" dir="2700000" algn="tl">
                    <a:srgbClr val="000000">
                      <a:alpha val="43137"/>
                    </a:srgbClr>
                  </a:outerShdw>
                </a:effectLst>
              </a:rPr>
              <a:t>περιγραφική</a:t>
            </a:r>
            <a:r>
              <a:rPr lang="el-GR" sz="2000" dirty="0" smtClean="0"/>
              <a:t>  Παθολογική Ανατομική βασίστηκε ανέκαθεν σε μορφολογικά  </a:t>
            </a:r>
            <a:br>
              <a:rPr lang="el-GR" sz="2000" dirty="0" smtClean="0"/>
            </a:br>
            <a:r>
              <a:rPr lang="el-GR" sz="2000" b="1" dirty="0" smtClean="0"/>
              <a:t>π ρ ό τ υ π α. </a:t>
            </a:r>
            <a:r>
              <a:rPr lang="el-GR" dirty="0" smtClean="0"/>
              <a:t>Οι παθολογοανατόμοι χρησιμοποιούν </a:t>
            </a:r>
            <a:r>
              <a:rPr lang="el-GR" dirty="0" smtClean="0">
                <a:effectLst>
                  <a:outerShdw blurRad="38100" dist="38100" dir="2700000" algn="tl">
                    <a:srgbClr val="000000">
                      <a:alpha val="43137"/>
                    </a:srgbClr>
                  </a:outerShdw>
                </a:effectLst>
              </a:rPr>
              <a:t>αναλογίες</a:t>
            </a:r>
            <a:r>
              <a:rPr lang="el-GR" dirty="0" smtClean="0"/>
              <a:t> και </a:t>
            </a:r>
            <a:r>
              <a:rPr lang="el-GR" dirty="0" smtClean="0">
                <a:effectLst>
                  <a:outerShdw blurRad="38100" dist="38100" dir="2700000" algn="tl">
                    <a:srgbClr val="000000">
                      <a:alpha val="43137"/>
                    </a:srgbClr>
                  </a:outerShdw>
                </a:effectLst>
              </a:rPr>
              <a:t>παρομοιώσεις</a:t>
            </a:r>
            <a:r>
              <a:rPr lang="el-GR" dirty="0" smtClean="0"/>
              <a:t>  για να θυμούνται και να αναγνωρίζουν τα ιστολογικά </a:t>
            </a:r>
            <a:r>
              <a:rPr lang="el-GR" u="sng" dirty="0" smtClean="0"/>
              <a:t>πρότυπα</a:t>
            </a:r>
            <a:r>
              <a:rPr lang="el-GR" dirty="0" smtClean="0"/>
              <a:t> στα δείγματα που εξετάζουν.</a:t>
            </a:r>
          </a:p>
          <a:p>
            <a:pPr algn="ctr"/>
            <a:r>
              <a:rPr lang="en-US" sz="2000" dirty="0" smtClean="0"/>
              <a:t> </a:t>
            </a:r>
            <a:endParaRPr lang="en-US" sz="2000" b="1" dirty="0"/>
          </a:p>
        </p:txBody>
      </p:sp>
      <p:sp>
        <p:nvSpPr>
          <p:cNvPr id="6" name="Rectangle 5"/>
          <p:cNvSpPr/>
          <p:nvPr/>
        </p:nvSpPr>
        <p:spPr>
          <a:xfrm>
            <a:off x="0" y="4293096"/>
            <a:ext cx="9144000" cy="2585323"/>
          </a:xfrm>
          <a:prstGeom prst="rect">
            <a:avLst/>
          </a:prstGeom>
        </p:spPr>
        <p:txBody>
          <a:bodyPr wrap="square">
            <a:spAutoFit/>
          </a:bodyPr>
          <a:lstStyle/>
          <a:p>
            <a:pPr algn="ctr"/>
            <a:r>
              <a:rPr lang="el-GR" sz="1400" dirty="0" smtClean="0"/>
              <a:t>Στο λέμφωμα </a:t>
            </a:r>
            <a:r>
              <a:rPr lang="en-US" sz="1400" dirty="0" err="1" smtClean="0"/>
              <a:t>Burkitt</a:t>
            </a:r>
            <a:r>
              <a:rPr lang="el-GR" sz="1400" dirty="0" smtClean="0"/>
              <a:t>, οι ιστολογικές τομές προσλαμβάνουν μια  μοναδική εμφάνιση στη χαμηλή μεγέθυνση. </a:t>
            </a:r>
          </a:p>
          <a:p>
            <a:pPr algn="ctr"/>
            <a:r>
              <a:rPr lang="el-GR" sz="1400" dirty="0" smtClean="0"/>
              <a:t>Τα </a:t>
            </a:r>
            <a:r>
              <a:rPr lang="el-GR" sz="1400" dirty="0" err="1" smtClean="0"/>
              <a:t>νεοπλασματικά</a:t>
            </a:r>
            <a:r>
              <a:rPr lang="el-GR" sz="1400" dirty="0" smtClean="0"/>
              <a:t> κύτταρα, που είναι μετρίου μεγέθους και στρογγυλά, με ελάχιστο κυτταρόπλασμα, </a:t>
            </a:r>
          </a:p>
          <a:p>
            <a:pPr algn="ctr"/>
            <a:r>
              <a:rPr lang="el-GR" sz="1400" dirty="0" smtClean="0"/>
              <a:t>είναι σε στενή διάταξη το ένα στο άλλο, σχηματίζοντας ένα σκούρο κυανό υπόστρωμα (τον </a:t>
            </a:r>
            <a:r>
              <a:rPr lang="el-GR" sz="1400" b="1" dirty="0" smtClean="0"/>
              <a:t>«ουρανό»</a:t>
            </a:r>
            <a:r>
              <a:rPr lang="el-GR" sz="1400" dirty="0" smtClean="0"/>
              <a:t>). </a:t>
            </a:r>
          </a:p>
          <a:p>
            <a:pPr algn="ctr"/>
            <a:r>
              <a:rPr lang="el-GR" sz="1400" dirty="0" smtClean="0"/>
              <a:t>Τα κύτταρα αυτά έχουν πολύ υψηλό δείκτη πολλαπλασιασμού και απόπτωσης, οπότε τα </a:t>
            </a:r>
            <a:r>
              <a:rPr lang="el-GR" sz="1400" dirty="0" err="1" smtClean="0"/>
              <a:t>μακροφάγα</a:t>
            </a:r>
            <a:r>
              <a:rPr lang="el-GR" sz="1400" dirty="0" smtClean="0"/>
              <a:t>, που συμβαίνει να παρευρίσκονται, παραγεμίζουν με κυτταρικά κατάλοιπα (σε αυτό το σημείο ονομάζονται «</a:t>
            </a:r>
            <a:r>
              <a:rPr lang="el-GR" sz="1400" dirty="0" err="1" smtClean="0"/>
              <a:t>μακροφάγα</a:t>
            </a:r>
            <a:r>
              <a:rPr lang="el-GR" sz="1400" dirty="0" smtClean="0"/>
              <a:t> - σαρωτές») και, κατά τη μονιμοποίησή τους, το κυτταρόπλασμα απομακρύνεται, αφήνοντας  στρογγυλούς λευκούς χώρους γεμάτους με κυτταρικά κατάλοιπα και τους πυρήνες των </a:t>
            </a:r>
            <a:r>
              <a:rPr lang="el-GR" sz="1400" dirty="0" err="1" smtClean="0"/>
              <a:t>μακροφάγων</a:t>
            </a:r>
            <a:r>
              <a:rPr lang="el-GR" sz="1400" dirty="0" smtClean="0"/>
              <a:t> (τα </a:t>
            </a:r>
            <a:r>
              <a:rPr lang="el-GR" sz="1400" b="1" dirty="0" smtClean="0"/>
              <a:t>«αστέρια»</a:t>
            </a:r>
            <a:r>
              <a:rPr lang="el-GR" sz="1400" dirty="0" smtClean="0"/>
              <a:t>). Αυτό το πρότυπο </a:t>
            </a:r>
            <a:r>
              <a:rPr lang="el-GR" sz="1400" b="1" dirty="0" smtClean="0"/>
              <a:t>«του έναστρου ουρανού»</a:t>
            </a:r>
            <a:r>
              <a:rPr lang="el-GR" sz="1400" dirty="0" smtClean="0"/>
              <a:t> μπορεί να παρατηρηθεί σε ιστολογικές τομές από το μυελό των οστών, από λεμφαδένες και από </a:t>
            </a:r>
            <a:r>
              <a:rPr lang="el-GR" sz="1400" dirty="0" err="1" smtClean="0"/>
              <a:t>εξωλεμφαδενικές</a:t>
            </a:r>
            <a:r>
              <a:rPr lang="el-GR" sz="1400" dirty="0" smtClean="0"/>
              <a:t> μάζες· </a:t>
            </a:r>
          </a:p>
          <a:p>
            <a:pPr algn="ctr"/>
            <a:r>
              <a:rPr lang="el-GR" sz="1400" dirty="0" smtClean="0"/>
              <a:t>είναι δε, αρκετά ειδικό, αν και με κανέναν τρόπο </a:t>
            </a:r>
            <a:r>
              <a:rPr lang="el-GR" sz="1400" dirty="0" err="1" smtClean="0"/>
              <a:t>παθογνωμονικό</a:t>
            </a:r>
            <a:r>
              <a:rPr lang="el-GR" sz="1400" dirty="0" smtClean="0"/>
              <a:t>, για το λέμφωμα </a:t>
            </a:r>
            <a:r>
              <a:rPr lang="en-US" sz="1400" dirty="0" err="1" smtClean="0"/>
              <a:t>Burkitt</a:t>
            </a:r>
            <a:r>
              <a:rPr lang="el-GR" sz="1400" dirty="0" smtClean="0"/>
              <a:t>.</a:t>
            </a:r>
          </a:p>
          <a:p>
            <a:pPr algn="just"/>
            <a:r>
              <a:rPr lang="el-GR" dirty="0" smtClean="0"/>
              <a:t>Ενδεχομένως, ο όρος  </a:t>
            </a:r>
            <a:r>
              <a:rPr lang="el-GR" spc="300" dirty="0" smtClean="0"/>
              <a:t>πρότυπο</a:t>
            </a:r>
            <a:r>
              <a:rPr lang="el-GR" dirty="0" smtClean="0"/>
              <a:t> </a:t>
            </a:r>
            <a:r>
              <a:rPr lang="el-GR" b="1" dirty="0" smtClean="0"/>
              <a:t>«του έναστρου ουρανού»</a:t>
            </a:r>
            <a:r>
              <a:rPr lang="el-GR" dirty="0" smtClean="0"/>
              <a:t>  να επινοήθηκε</a:t>
            </a:r>
          </a:p>
          <a:p>
            <a:pPr algn="just"/>
            <a:r>
              <a:rPr lang="el-GR" dirty="0" smtClean="0"/>
              <a:t>                                                από τους όμορφους νυχτερινούς πίνακες ζωγραφικής του </a:t>
            </a:r>
            <a:r>
              <a:rPr lang="en-US" b="1" dirty="0" smtClean="0"/>
              <a:t>van Gogh</a:t>
            </a:r>
            <a:r>
              <a:rPr lang="el-GR" dirty="0" smtClean="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iterate type="lt">
                                    <p:tmPct val="10000"/>
                                  </p:iterate>
                                  <p:childTnLst>
                                    <p:set>
                                      <p:cBhvr>
                                        <p:cTn id="6" dur="1" fill="hold">
                                          <p:stCondLst>
                                            <p:cond delay="0"/>
                                          </p:stCondLst>
                                        </p:cTn>
                                        <p:tgtEl>
                                          <p:spTgt spid="6">
                                            <p:txEl>
                                              <p:pRg st="5" end="5"/>
                                            </p:txEl>
                                          </p:spTgt>
                                        </p:tgtEl>
                                        <p:attrNameLst>
                                          <p:attrName>style.visibility</p:attrName>
                                        </p:attrNameLst>
                                      </p:cBhvr>
                                      <p:to>
                                        <p:strVal val="visible"/>
                                      </p:to>
                                    </p:set>
                                    <p:animEffect transition="in" filter="dissolve">
                                      <p:cBhvr>
                                        <p:cTn id="7" dur="500"/>
                                        <p:tgtEl>
                                          <p:spTgt spid="6">
                                            <p:txEl>
                                              <p:pRg st="5" end="5"/>
                                            </p:txEl>
                                          </p:spTgt>
                                        </p:tgtEl>
                                      </p:cBhvr>
                                    </p:animEffect>
                                  </p:childTnLst>
                                </p:cTn>
                              </p:par>
                              <p:par>
                                <p:cTn id="8" presetID="9" presetClass="entr" presetSubtype="0" fill="hold" nodeType="withEffect">
                                  <p:stCondLst>
                                    <p:cond delay="0"/>
                                  </p:stCondLst>
                                  <p:iterate type="lt">
                                    <p:tmPct val="10000"/>
                                  </p:iterate>
                                  <p:childTnLst>
                                    <p:set>
                                      <p:cBhvr>
                                        <p:cTn id="9" dur="1" fill="hold">
                                          <p:stCondLst>
                                            <p:cond delay="0"/>
                                          </p:stCondLst>
                                        </p:cTn>
                                        <p:tgtEl>
                                          <p:spTgt spid="6">
                                            <p:txEl>
                                              <p:pRg st="6" end="6"/>
                                            </p:txEl>
                                          </p:spTgt>
                                        </p:tgtEl>
                                        <p:attrNameLst>
                                          <p:attrName>style.visibility</p:attrName>
                                        </p:attrNameLst>
                                      </p:cBhvr>
                                      <p:to>
                                        <p:strVal val="visible"/>
                                      </p:to>
                                    </p:set>
                                    <p:animEffect transition="in" filter="dissolve">
                                      <p:cBhvr>
                                        <p:cTn id="10"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αγαπουλακι\Desktop\0036-4665-rimtsp-56-06-541-gf02.jpg"/>
          <p:cNvPicPr>
            <a:picLocks noChangeAspect="1" noChangeArrowheads="1"/>
          </p:cNvPicPr>
          <p:nvPr/>
        </p:nvPicPr>
        <p:blipFill>
          <a:blip r:embed="rId2" cstate="print"/>
          <a:srcRect/>
          <a:stretch>
            <a:fillRect/>
          </a:stretch>
        </p:blipFill>
        <p:spPr bwMode="auto">
          <a:xfrm>
            <a:off x="1571604" y="714356"/>
            <a:ext cx="5929354" cy="3948777"/>
          </a:xfrm>
          <a:prstGeom prst="rect">
            <a:avLst/>
          </a:prstGeom>
          <a:noFill/>
        </p:spPr>
      </p:pic>
      <p:sp>
        <p:nvSpPr>
          <p:cNvPr id="3" name="Rectangle 2"/>
          <p:cNvSpPr/>
          <p:nvPr/>
        </p:nvSpPr>
        <p:spPr>
          <a:xfrm>
            <a:off x="1403648" y="4725144"/>
            <a:ext cx="6552727" cy="369332"/>
          </a:xfrm>
          <a:prstGeom prst="rect">
            <a:avLst/>
          </a:prstGeom>
        </p:spPr>
        <p:txBody>
          <a:bodyPr wrap="square">
            <a:spAutoFit/>
          </a:bodyPr>
          <a:lstStyle/>
          <a:p>
            <a:r>
              <a:rPr lang="el-GR" dirty="0" smtClean="0"/>
              <a:t>  </a:t>
            </a:r>
            <a:r>
              <a:rPr lang="en-US" dirty="0" smtClean="0"/>
              <a:t>VAN GOGH</a:t>
            </a:r>
            <a:r>
              <a:rPr lang="el-GR" dirty="0" smtClean="0"/>
              <a:t> </a:t>
            </a:r>
            <a:r>
              <a:rPr lang="en-US" dirty="0" smtClean="0"/>
              <a:t> </a:t>
            </a:r>
            <a:r>
              <a:rPr lang="el-GR" dirty="0" smtClean="0"/>
              <a:t>Έναστρη νύχτα πάνω από το Ροδανό ποταμό</a:t>
            </a:r>
            <a:r>
              <a:rPr lang="en-US" dirty="0" smtClean="0"/>
              <a:t>, 1888</a:t>
            </a:r>
            <a:endParaRPr lang="el-GR" dirty="0"/>
          </a:p>
        </p:txBody>
      </p:sp>
      <p:sp>
        <p:nvSpPr>
          <p:cNvPr id="4" name="Rectangle 3"/>
          <p:cNvSpPr/>
          <p:nvPr/>
        </p:nvSpPr>
        <p:spPr>
          <a:xfrm>
            <a:off x="0" y="5286388"/>
            <a:ext cx="9144000" cy="1754326"/>
          </a:xfrm>
          <a:prstGeom prst="rect">
            <a:avLst/>
          </a:prstGeom>
        </p:spPr>
        <p:txBody>
          <a:bodyPr wrap="square">
            <a:spAutoFit/>
          </a:bodyPr>
          <a:lstStyle/>
          <a:p>
            <a:pPr algn="just"/>
            <a:r>
              <a:rPr lang="el-GR" dirty="0" smtClean="0"/>
              <a:t>«Η </a:t>
            </a:r>
            <a:r>
              <a:rPr lang="el-GR" b="1" dirty="0" smtClean="0"/>
              <a:t>φαντασία</a:t>
            </a:r>
            <a:r>
              <a:rPr lang="el-GR" dirty="0" smtClean="0"/>
              <a:t> είναι σίγουρα μια ικανότητα που πρέπει να </a:t>
            </a:r>
            <a:r>
              <a:rPr lang="el-GR" dirty="0" smtClean="0">
                <a:effectLst>
                  <a:outerShdw blurRad="38100" dist="38100" dir="2700000" algn="tl">
                    <a:srgbClr val="000000">
                      <a:alpha val="43137"/>
                    </a:srgbClr>
                  </a:outerShdw>
                </a:effectLst>
              </a:rPr>
              <a:t>αναπτύσσουμε</a:t>
            </a:r>
            <a:r>
              <a:rPr lang="el-GR" dirty="0" smtClean="0"/>
              <a:t> και, από μόνη της, μπορεί να μας ωθήσει στην αποκάλυψη μιας πιο αναζωογονητικής και καταπραϋντικής φύσης… Για παράδειγμα, να ένα πράγμα που θα ήθελα να προσπαθήσω να κάνω, έναν </a:t>
            </a:r>
            <a:r>
              <a:rPr lang="el-GR" b="1" dirty="0" smtClean="0"/>
              <a:t>ουρανό διακοσμημένο με αστέρια</a:t>
            </a:r>
            <a:r>
              <a:rPr lang="el-GR" dirty="0" smtClean="0"/>
              <a:t>, … Αλλά πώς μπορώ να τα καταφέρω, εκτός εάν αποφασίσω να δουλέψω… μέσα από τη </a:t>
            </a:r>
            <a:r>
              <a:rPr lang="el-GR" b="1" dirty="0" smtClean="0"/>
              <a:t>φαντασία</a:t>
            </a:r>
            <a:r>
              <a:rPr lang="el-GR" dirty="0" smtClean="0"/>
              <a:t>;»  Γράμμα του </a:t>
            </a:r>
            <a:r>
              <a:rPr lang="en-US" dirty="0" smtClean="0"/>
              <a:t>van Gogh</a:t>
            </a:r>
            <a:r>
              <a:rPr lang="el-GR" dirty="0" smtClean="0"/>
              <a:t>, 4. 1888.</a:t>
            </a:r>
            <a:br>
              <a:rPr lang="el-GR" dirty="0" smtClean="0"/>
            </a:br>
            <a:endParaRPr lang="en-US" dirty="0" smtClean="0"/>
          </a:p>
        </p:txBody>
      </p:sp>
      <p:sp>
        <p:nvSpPr>
          <p:cNvPr id="5" name="Rectangle 4"/>
          <p:cNvSpPr/>
          <p:nvPr/>
        </p:nvSpPr>
        <p:spPr>
          <a:xfrm rot="10800000" flipV="1">
            <a:off x="0" y="5136322"/>
            <a:ext cx="9144000" cy="1754326"/>
          </a:xfrm>
          <a:prstGeom prst="rect">
            <a:avLst/>
          </a:prstGeom>
        </p:spPr>
        <p:txBody>
          <a:bodyPr wrap="square">
            <a:spAutoFit/>
          </a:bodyPr>
          <a:lstStyle/>
          <a:p>
            <a:pPr algn="just"/>
            <a:r>
              <a:rPr lang="el-GR" dirty="0" smtClean="0"/>
              <a:t>Ο </a:t>
            </a:r>
            <a:r>
              <a:rPr lang="en-US" dirty="0" smtClean="0"/>
              <a:t>van Gogh</a:t>
            </a:r>
            <a:r>
              <a:rPr lang="el-GR" dirty="0" smtClean="0"/>
              <a:t>, πριν από το νευρικό κλονισμό του το Δεκέμβριο του 1888 που κατέληξε στη νοσηλεία του στο άσυλο του </a:t>
            </a:r>
            <a:r>
              <a:rPr lang="en-US" dirty="0" smtClean="0"/>
              <a:t>Arles</a:t>
            </a:r>
            <a:r>
              <a:rPr lang="el-GR" dirty="0" smtClean="0"/>
              <a:t>, το Σεπτέμβριο του ίδιου έτους, ζωγράφισε την  </a:t>
            </a:r>
            <a:r>
              <a:rPr lang="el-GR" b="1" dirty="0" smtClean="0"/>
              <a:t>Έναστρη Νύχτα πάνω από το Ροδανό ποταμό</a:t>
            </a:r>
            <a:r>
              <a:rPr lang="el-GR" dirty="0" smtClean="0"/>
              <a:t>. Δουλεύοντας νύχτα κάτω από μια λάμπα αερίου, ο </a:t>
            </a:r>
            <a:r>
              <a:rPr lang="en-US" dirty="0" smtClean="0"/>
              <a:t>van Gogh </a:t>
            </a:r>
            <a:r>
              <a:rPr lang="el-GR" dirty="0" smtClean="0"/>
              <a:t>ζωγράφισε αυτό το έργο άμεσα από τη φύση. «Μου κάνει καλό να κάνω ό, τι είναι δύσκολο» έγραφε ο </a:t>
            </a:r>
            <a:r>
              <a:rPr lang="en-US" dirty="0" smtClean="0"/>
              <a:t>van Gogh</a:t>
            </a:r>
            <a:r>
              <a:rPr lang="el-GR" dirty="0" smtClean="0"/>
              <a:t>, «Αυτό δε σταματά την τεράστια ανάγκη μου για…- να πω τη λέξη</a:t>
            </a:r>
            <a:r>
              <a:rPr lang="en-US" dirty="0" smtClean="0"/>
              <a:t>; </a:t>
            </a:r>
            <a:r>
              <a:rPr lang="el-GR" dirty="0" smtClean="0"/>
              <a:t>- για θρησκεία· γι’ αυτό βγαίνω έξω τη νύχτα και ζωγραφίζω τα αστέρια».</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85728"/>
            <a:ext cx="9001156" cy="71438"/>
          </a:xfrm>
        </p:spPr>
        <p:txBody>
          <a:bodyPr>
            <a:noAutofit/>
          </a:bodyPr>
          <a:lstStyle/>
          <a:p>
            <a:r>
              <a:rPr lang="el-GR" sz="2400" dirty="0" smtClean="0"/>
              <a:t>Οι έναστροι ουρανοί της Παθολογικής Ανατομικής</a:t>
            </a:r>
            <a:r>
              <a:rPr lang="el-GR" sz="2800" dirty="0" smtClean="0"/>
              <a:t/>
            </a:r>
            <a:br>
              <a:rPr lang="el-GR" sz="2800" dirty="0" smtClean="0"/>
            </a:br>
            <a:endParaRPr lang="el-GR" sz="2800" dirty="0"/>
          </a:p>
        </p:txBody>
      </p:sp>
      <p:pic>
        <p:nvPicPr>
          <p:cNvPr id="22530" name="Picture 2" descr="Histology and Art——An expression of life | SM2702 Interdisciplinary Practices in Art, Secience and the Humanities: "/>
          <p:cNvPicPr>
            <a:picLocks noChangeAspect="1" noChangeArrowheads="1"/>
          </p:cNvPicPr>
          <p:nvPr/>
        </p:nvPicPr>
        <p:blipFill>
          <a:blip r:embed="rId3" cstate="print"/>
          <a:srcRect/>
          <a:stretch>
            <a:fillRect/>
          </a:stretch>
        </p:blipFill>
        <p:spPr bwMode="auto">
          <a:xfrm>
            <a:off x="428596" y="2143116"/>
            <a:ext cx="3000396" cy="2000264"/>
          </a:xfrm>
          <a:prstGeom prst="rect">
            <a:avLst/>
          </a:prstGeom>
          <a:noFill/>
        </p:spPr>
      </p:pic>
      <p:pic>
        <p:nvPicPr>
          <p:cNvPr id="22532" name="Picture 4" descr="Linfoma de Burkitt/ Noche estrellada en París -Love Pathology!: "/>
          <p:cNvPicPr>
            <a:picLocks noChangeAspect="1" noChangeArrowheads="1"/>
          </p:cNvPicPr>
          <p:nvPr/>
        </p:nvPicPr>
        <p:blipFill>
          <a:blip r:embed="rId4" cstate="print"/>
          <a:srcRect/>
          <a:stretch>
            <a:fillRect/>
          </a:stretch>
        </p:blipFill>
        <p:spPr bwMode="auto">
          <a:xfrm>
            <a:off x="3571900" y="4286256"/>
            <a:ext cx="3000364" cy="2138305"/>
          </a:xfrm>
          <a:prstGeom prst="rect">
            <a:avLst/>
          </a:prstGeom>
          <a:noFill/>
        </p:spPr>
      </p:pic>
      <p:pic>
        <p:nvPicPr>
          <p:cNvPr id="1026" name="Picture 2" descr="C:\Users\αγαπουλακι\Desktop\bio-sickle-Burkitt's-Lymphoma.jpg"/>
          <p:cNvPicPr>
            <a:picLocks noChangeAspect="1" noChangeArrowheads="1"/>
          </p:cNvPicPr>
          <p:nvPr/>
        </p:nvPicPr>
        <p:blipFill>
          <a:blip r:embed="rId5" cstate="print"/>
          <a:srcRect/>
          <a:stretch>
            <a:fillRect/>
          </a:stretch>
        </p:blipFill>
        <p:spPr bwMode="auto">
          <a:xfrm rot="10800000">
            <a:off x="3571868" y="2143116"/>
            <a:ext cx="3000396" cy="2000264"/>
          </a:xfrm>
          <a:prstGeom prst="rect">
            <a:avLst/>
          </a:prstGeom>
          <a:noFill/>
        </p:spPr>
      </p:pic>
      <p:pic>
        <p:nvPicPr>
          <p:cNvPr id="7" name="Picture 2" descr="“The stars look very different today”"/>
          <p:cNvPicPr>
            <a:picLocks noChangeAspect="1" noChangeArrowheads="1" noCrop="1"/>
          </p:cNvPicPr>
          <p:nvPr/>
        </p:nvPicPr>
        <p:blipFill>
          <a:blip r:embed="rId6" cstate="print"/>
          <a:srcRect/>
          <a:stretch>
            <a:fillRect/>
          </a:stretch>
        </p:blipFill>
        <p:spPr bwMode="auto">
          <a:xfrm>
            <a:off x="428596" y="4286256"/>
            <a:ext cx="3000396" cy="2149856"/>
          </a:xfrm>
          <a:prstGeom prst="rect">
            <a:avLst/>
          </a:prstGeom>
          <a:noFill/>
        </p:spPr>
      </p:pic>
      <p:sp>
        <p:nvSpPr>
          <p:cNvPr id="8" name="Rectangle 7"/>
          <p:cNvSpPr/>
          <p:nvPr/>
        </p:nvSpPr>
        <p:spPr>
          <a:xfrm>
            <a:off x="0" y="214290"/>
            <a:ext cx="9144000" cy="2318209"/>
          </a:xfrm>
          <a:prstGeom prst="rect">
            <a:avLst/>
          </a:prstGeom>
        </p:spPr>
        <p:txBody>
          <a:bodyPr wrap="square">
            <a:spAutoFit/>
          </a:bodyPr>
          <a:lstStyle/>
          <a:p>
            <a:pPr algn="just"/>
            <a:r>
              <a:rPr lang="el-GR" sz="1400" dirty="0" smtClean="0"/>
              <a:t>Από τις εννέα Μούσες της Ελληνικής Μυθολογίας, η Ουρανία ήταν αυτή της αστρονομίας. Η τελευταία  εμπεριέχει  άλλη  μια </a:t>
            </a:r>
            <a:r>
              <a:rPr lang="el-GR" sz="1400" b="1" dirty="0" smtClean="0"/>
              <a:t>αναλογία με την Παθολογική Ανατομική</a:t>
            </a:r>
            <a:r>
              <a:rPr lang="el-GR" sz="1400" dirty="0" smtClean="0"/>
              <a:t>. «Όταν είσαι παιδί, ο νυχτερινός ουρανός σου φαίνεται πάντα ίδιος. Κάποιος όμως σε βοηθάει να παρατηρήσεις τρία αστέρια στη σειρά και σου λέει ότι αυτή είναι η «ζώνη του Ωρίωνα». Ο Δρ </a:t>
            </a:r>
            <a:r>
              <a:rPr lang="en-US" sz="1400" dirty="0" smtClean="0"/>
              <a:t>J</a:t>
            </a:r>
            <a:r>
              <a:rPr lang="el-GR" sz="1400" dirty="0" smtClean="0"/>
              <a:t>. </a:t>
            </a:r>
            <a:r>
              <a:rPr lang="en-US" sz="1400" dirty="0" smtClean="0"/>
              <a:t>Sickle</a:t>
            </a:r>
            <a:r>
              <a:rPr lang="el-GR" sz="1400" dirty="0" smtClean="0"/>
              <a:t> ισχυρίζεται ότι η </a:t>
            </a:r>
            <a:r>
              <a:rPr lang="el-GR" sz="1400" b="1" dirty="0" smtClean="0"/>
              <a:t>Παθολογική Ανατομική</a:t>
            </a:r>
            <a:r>
              <a:rPr lang="el-GR" sz="1400" dirty="0" smtClean="0"/>
              <a:t> είναι πολύ παρόμοια με την παραπάνω διεργασία. Οι παθολογοανατόμοι </a:t>
            </a:r>
            <a:r>
              <a:rPr lang="el-GR" sz="1400" b="1" dirty="0" smtClean="0"/>
              <a:t>αναγνωρίζουμε, </a:t>
            </a:r>
            <a:r>
              <a:rPr lang="el-GR" sz="1400" dirty="0" smtClean="0"/>
              <a:t> </a:t>
            </a:r>
            <a:r>
              <a:rPr lang="el-GR" sz="1400" b="1" dirty="0" smtClean="0"/>
              <a:t>επιλέγουμε  </a:t>
            </a:r>
            <a:r>
              <a:rPr lang="el-GR" sz="1400" b="1" spc="600" dirty="0" smtClean="0"/>
              <a:t>πρότυπα</a:t>
            </a:r>
            <a:r>
              <a:rPr lang="el-GR" sz="1400" dirty="0" smtClean="0"/>
              <a:t> και </a:t>
            </a:r>
            <a:r>
              <a:rPr lang="el-GR" sz="1400" b="1" dirty="0" smtClean="0"/>
              <a:t>τα ονομάζουμε</a:t>
            </a:r>
            <a:r>
              <a:rPr lang="el-GR" sz="1400" dirty="0" smtClean="0"/>
              <a:t>. </a:t>
            </a:r>
            <a:r>
              <a:rPr lang="el-GR" sz="1400" b="1" dirty="0" smtClean="0"/>
              <a:t>Η δεξιότητα εδραιώνεται  με την πρακτική, όπως ακριβώς μαθαίνουμε να διακρίνουμε έναν αστερισμό μια έναστρη νύχτα.</a:t>
            </a:r>
            <a:r>
              <a:rPr lang="el-GR" sz="1400" dirty="0" smtClean="0"/>
              <a:t> Ο Δρ </a:t>
            </a:r>
            <a:r>
              <a:rPr lang="en-US" sz="1400" dirty="0" err="1" smtClean="0"/>
              <a:t>Sickel</a:t>
            </a:r>
            <a:r>
              <a:rPr lang="en-US" sz="1400" dirty="0" smtClean="0"/>
              <a:t> </a:t>
            </a:r>
            <a:r>
              <a:rPr lang="el-GR" sz="1400" dirty="0" smtClean="0"/>
              <a:t>θεμελίωσε το «</a:t>
            </a:r>
            <a:r>
              <a:rPr lang="el-GR" sz="1400" b="1" dirty="0" smtClean="0"/>
              <a:t>Θεραπευτικό Πρόγραμμα μέσω της Τέχνης»</a:t>
            </a:r>
            <a:r>
              <a:rPr lang="el-GR" sz="1400" dirty="0" smtClean="0"/>
              <a:t>  στο Νοσοκομείο </a:t>
            </a:r>
            <a:r>
              <a:rPr lang="en-US" sz="1400" dirty="0" smtClean="0"/>
              <a:t>El Camino </a:t>
            </a:r>
            <a:r>
              <a:rPr lang="el-GR" sz="1400" dirty="0" smtClean="0"/>
              <a:t>στην τοποθεσία  « </a:t>
            </a:r>
            <a:r>
              <a:rPr lang="en-US" sz="1400" dirty="0" smtClean="0"/>
              <a:t>Mountain View</a:t>
            </a:r>
            <a:r>
              <a:rPr lang="el-GR" sz="1400" dirty="0" smtClean="0"/>
              <a:t>-Θέα του Βουνού», στην Καλιφόρνια, το 2002. Φυσικά, η  νόσος βρίσκεται στο επίκεντρο της μελέτης του∙ ενδιαφέρεται όμως επίσης  </a:t>
            </a:r>
            <a:r>
              <a:rPr lang="el-GR" sz="1400" b="1" dirty="0" smtClean="0"/>
              <a:t>για τη δύναμη της τέχνης, της μουσικής και του γέλιου ως θεραπευτικά μέσα στην αντιμετώπιση του πόνου</a:t>
            </a:r>
            <a:r>
              <a:rPr lang="el-GR" sz="1400" dirty="0" smtClean="0"/>
              <a:t>.</a:t>
            </a:r>
            <a:br>
              <a:rPr lang="el-GR" sz="1400" dirty="0" smtClean="0"/>
            </a:br>
            <a:endParaRPr lang="el-GR" sz="1400" b="1" dirty="0"/>
          </a:p>
        </p:txBody>
      </p:sp>
      <p:sp>
        <p:nvSpPr>
          <p:cNvPr id="9" name="Rectangle 8"/>
          <p:cNvSpPr/>
          <p:nvPr/>
        </p:nvSpPr>
        <p:spPr>
          <a:xfrm>
            <a:off x="6572264" y="214290"/>
            <a:ext cx="2571736" cy="7417415"/>
          </a:xfrm>
          <a:prstGeom prst="rect">
            <a:avLst/>
          </a:prstGeom>
        </p:spPr>
        <p:txBody>
          <a:bodyPr wrap="square">
            <a:spAutoFit/>
          </a:bodyPr>
          <a:lstStyle/>
          <a:p>
            <a:pPr algn="ctr"/>
            <a:r>
              <a:rPr lang="el-GR" sz="1400" dirty="0" smtClean="0"/>
              <a:t>Ο ίδιος ομολογεί ότι </a:t>
            </a:r>
            <a:r>
              <a:rPr lang="el-GR" sz="1400" b="1" dirty="0" smtClean="0"/>
              <a:t>«Για να είναι κάποιος παθολογοανατόμος, βοηθάει το να έχει ζωηρή φαντασία»</a:t>
            </a:r>
            <a:r>
              <a:rPr lang="el-GR" sz="1400" dirty="0" smtClean="0"/>
              <a:t>. </a:t>
            </a:r>
          </a:p>
          <a:p>
            <a:pPr algn="ctr"/>
            <a:endParaRPr lang="el-GR" sz="1400" dirty="0" smtClean="0"/>
          </a:p>
          <a:p>
            <a:pPr algn="just"/>
            <a:r>
              <a:rPr lang="el-GR" sz="1400" dirty="0" smtClean="0"/>
              <a:t>Ο Δρ </a:t>
            </a:r>
            <a:r>
              <a:rPr lang="en-US" sz="1400" dirty="0" err="1" smtClean="0"/>
              <a:t>Sickel</a:t>
            </a:r>
            <a:r>
              <a:rPr lang="el-GR" sz="1400" dirty="0" smtClean="0"/>
              <a:t> προσπαθεί να συμβιβαστεί με το εξής παράδοξο και να το αποδεχτεί: πώς κάτι όπως ένας όγκος που απειλεί τη ζωή μας, μπορεί να είναι ταυτόχρονα </a:t>
            </a:r>
            <a:r>
              <a:rPr lang="el-GR" sz="1400" b="1" dirty="0" smtClean="0"/>
              <a:t>τόσο αισθητικά σαγηνευτικό</a:t>
            </a:r>
            <a:r>
              <a:rPr lang="el-GR" sz="1400" dirty="0" smtClean="0"/>
              <a:t> όσο και</a:t>
            </a:r>
            <a:r>
              <a:rPr lang="el-GR" sz="1400" b="1" dirty="0" smtClean="0"/>
              <a:t> τραγικό</a:t>
            </a:r>
            <a:r>
              <a:rPr lang="el-GR" sz="1400" dirty="0" smtClean="0"/>
              <a:t>.  Όπως αναφέρει «Οι συγραφείς, οι δραματουργοί, οι ποιητές και εν γένει οι </a:t>
            </a:r>
            <a:r>
              <a:rPr lang="el-GR" sz="1400" b="1" dirty="0" smtClean="0"/>
              <a:t>καλλιτέχνες</a:t>
            </a:r>
            <a:r>
              <a:rPr lang="el-GR" sz="1400" dirty="0" smtClean="0"/>
              <a:t> καταπιάνονται  </a:t>
            </a:r>
            <a:r>
              <a:rPr lang="el-GR" sz="1400" b="1" dirty="0" smtClean="0"/>
              <a:t>συνεχώς</a:t>
            </a:r>
            <a:r>
              <a:rPr lang="el-GR" sz="1400" dirty="0" smtClean="0"/>
              <a:t> με αυτό το παράδοξο. </a:t>
            </a:r>
            <a:r>
              <a:rPr lang="el-GR" sz="1400" b="1" dirty="0" smtClean="0"/>
              <a:t>Πρόκειται για άκρως </a:t>
            </a:r>
            <a:r>
              <a:rPr lang="el-GR" sz="1400" b="1" dirty="0" smtClean="0">
                <a:effectLst>
                  <a:outerShdw blurRad="38100" dist="38100" dir="2700000" algn="tl">
                    <a:srgbClr val="000000">
                      <a:alpha val="43137"/>
                    </a:srgbClr>
                  </a:outerShdw>
                </a:effectLst>
              </a:rPr>
              <a:t>δυσάρεστα</a:t>
            </a:r>
            <a:r>
              <a:rPr lang="el-GR" sz="1400" b="1" dirty="0" smtClean="0"/>
              <a:t> θέματα∙ ωστόσο, η παρουσίαση και </a:t>
            </a:r>
            <a:r>
              <a:rPr lang="en-US" sz="1400" b="1" dirty="0" smtClean="0"/>
              <a:t>o </a:t>
            </a:r>
            <a:r>
              <a:rPr lang="el-GR" sz="1400" b="1" dirty="0" smtClean="0"/>
              <a:t>συλλογισμός της αισθητικής τους υπόστασης κάτω από το μικροσκόπιο μπορεί να απαλύνει τα τραύματα αυτών των κατά τα άλλα φρικτών θεμάτων»</a:t>
            </a:r>
            <a:r>
              <a:rPr lang="el-GR" sz="1400" dirty="0" smtClean="0"/>
              <a:t>. Είναι αδιαμφισβήτητο ότι, με την ίδια τακτική, απαίσιες καταστάσεις       δυνητικώς </a:t>
            </a:r>
            <a:r>
              <a:rPr lang="el-GR" sz="1400" b="1" spc="600" dirty="0" smtClean="0"/>
              <a:t>καθαίρονται</a:t>
            </a:r>
            <a:r>
              <a:rPr lang="el-GR" sz="1400" dirty="0" smtClean="0"/>
              <a:t> μέσω της </a:t>
            </a:r>
            <a:r>
              <a:rPr lang="el-GR" sz="1400" dirty="0" smtClean="0">
                <a:effectLst>
                  <a:outerShdw blurRad="38100" dist="38100" dir="2700000" algn="tl">
                    <a:srgbClr val="000000">
                      <a:alpha val="43137"/>
                    </a:srgbClr>
                  </a:outerShdw>
                </a:effectLst>
              </a:rPr>
              <a:t>αισθητικής συγκίνησης </a:t>
            </a:r>
            <a:r>
              <a:rPr lang="el-GR" sz="1400" dirty="0" smtClean="0"/>
              <a:t>όλων των μορφών της  </a:t>
            </a:r>
            <a:r>
              <a:rPr lang="el-GR" sz="1400" b="1" dirty="0" smtClean="0"/>
              <a:t>Τ έ χ ν η ς.</a:t>
            </a:r>
            <a:endParaRPr lang="el-GR" sz="1400" dirty="0" smtClean="0"/>
          </a:p>
          <a:p>
            <a:pPr algn="just"/>
            <a:r>
              <a:rPr lang="el-GR" sz="1400" b="1" dirty="0" smtClean="0"/>
              <a:t> </a:t>
            </a:r>
            <a:endParaRPr lang="el-GR" sz="1400" dirty="0" smtClean="0"/>
          </a:p>
          <a:p>
            <a:pPr algn="just"/>
            <a:r>
              <a:rPr lang="el-GR" sz="1400" b="1" dirty="0" smtClean="0"/>
              <a:t> </a:t>
            </a:r>
            <a:endParaRPr lang="en-US" sz="1400" dirty="0"/>
          </a:p>
        </p:txBody>
      </p:sp>
      <p:pic>
        <p:nvPicPr>
          <p:cNvPr id="122881" name="Picture 1" descr="C:\Users\αγαπουλακι\Desktop\the-starry-night-1889(1).jpg!Large.jpg"/>
          <p:cNvPicPr>
            <a:picLocks noChangeAspect="1" noChangeArrowheads="1"/>
          </p:cNvPicPr>
          <p:nvPr/>
        </p:nvPicPr>
        <p:blipFill>
          <a:blip r:embed="rId7" cstate="print"/>
          <a:srcRect/>
          <a:stretch>
            <a:fillRect/>
          </a:stretch>
        </p:blipFill>
        <p:spPr bwMode="auto">
          <a:xfrm>
            <a:off x="285720" y="2500306"/>
            <a:ext cx="6273868" cy="3929090"/>
          </a:xfrm>
          <a:prstGeom prst="rect">
            <a:avLst/>
          </a:prstGeom>
          <a:noFill/>
        </p:spPr>
      </p:pic>
      <p:sp>
        <p:nvSpPr>
          <p:cNvPr id="10" name="Rectangle 9"/>
          <p:cNvSpPr/>
          <p:nvPr/>
        </p:nvSpPr>
        <p:spPr>
          <a:xfrm rot="10800000" flipV="1">
            <a:off x="1643042" y="6452557"/>
            <a:ext cx="5072096" cy="369332"/>
          </a:xfrm>
          <a:prstGeom prst="rect">
            <a:avLst/>
          </a:prstGeom>
        </p:spPr>
        <p:txBody>
          <a:bodyPr wrap="square">
            <a:spAutoFit/>
          </a:bodyPr>
          <a:lstStyle/>
          <a:p>
            <a:r>
              <a:rPr lang="en-GB" dirty="0" smtClean="0"/>
              <a:t>VAN GOGH </a:t>
            </a:r>
            <a:r>
              <a:rPr lang="el-GR" dirty="0" smtClean="0"/>
              <a:t>  Η έναστρη νύχτα</a:t>
            </a:r>
            <a:r>
              <a:rPr lang="en-GB" dirty="0" smtClean="0"/>
              <a:t>, 1889</a:t>
            </a:r>
            <a:endParaRPr lang="el-GR" dirty="0"/>
          </a:p>
        </p:txBody>
      </p:sp>
      <p:sp>
        <p:nvSpPr>
          <p:cNvPr id="11" name="Content Placeholder 2"/>
          <p:cNvSpPr txBox="1">
            <a:spLocks/>
          </p:cNvSpPr>
          <p:nvPr/>
        </p:nvSpPr>
        <p:spPr>
          <a:xfrm>
            <a:off x="0" y="332656"/>
            <a:ext cx="6572264" cy="2024773"/>
          </a:xfrm>
          <a:prstGeom prst="rect">
            <a:avLst/>
          </a:prstGeom>
        </p:spPr>
        <p:txBody>
          <a:bodyPr>
            <a:normAutofit fontScale="47500" lnSpcReduction="20000"/>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K</a:t>
            </a:r>
            <a:r>
              <a:rPr kumimoji="0" lang="el-GR" sz="3200" b="0" i="0" u="none" strike="noStrike" kern="1200" cap="none" spc="0" normalizeH="0" baseline="0" noProof="0" dirty="0" smtClean="0">
                <a:ln>
                  <a:noFill/>
                </a:ln>
                <a:solidFill>
                  <a:schemeClr val="tx1"/>
                </a:solidFill>
                <a:effectLst/>
                <a:uLnTx/>
                <a:uFillTx/>
                <a:latin typeface="+mn-lt"/>
                <a:ea typeface="+mn-ea"/>
                <a:cs typeface="+mn-cs"/>
              </a:rPr>
              <a:t>αθώς η αρχαία ελληνική τραγωδία σε κάποιους φαίνεται δυσπρόσιτη, χρονικά τουλάχιστον, η έννοια </a:t>
            </a:r>
            <a:r>
              <a:rPr kumimoji="0" lang="el-GR" sz="3200" i="0" u="none" strike="noStrike" kern="1200" cap="none" spc="30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της κάθαρσης μέσω της Τέχνης</a:t>
            </a:r>
            <a:r>
              <a:rPr kumimoji="0" lang="el-GR" sz="3200" b="0" i="0" u="none" strike="noStrike" kern="1200" cap="none" spc="0" normalizeH="0" baseline="0" noProof="0" dirty="0" smtClean="0">
                <a:ln>
                  <a:noFill/>
                </a:ln>
                <a:solidFill>
                  <a:schemeClr val="tx1"/>
                </a:solidFill>
                <a:effectLst/>
                <a:uLnTx/>
                <a:uFillTx/>
                <a:latin typeface="+mn-lt"/>
                <a:ea typeface="+mn-ea"/>
                <a:cs typeface="+mn-cs"/>
              </a:rPr>
              <a:t> μπορεί να γίνει αντιληπτή με το εξής παράδειγμα</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3200" b="0" i="0" u="none" strike="noStrike" kern="1200" cap="none" spc="0" normalizeH="0" baseline="0" noProof="0" dirty="0" smtClean="0">
                <a:ln>
                  <a:noFill/>
                </a:ln>
                <a:solidFill>
                  <a:schemeClr val="tx1"/>
                </a:solidFill>
                <a:effectLst/>
                <a:uLnTx/>
                <a:uFillTx/>
                <a:latin typeface="+mn-lt"/>
                <a:ea typeface="+mn-ea"/>
                <a:cs typeface="+mn-cs"/>
              </a:rPr>
              <a:t>αναλογιστείτε τα λόγια από αγαπημένα σας τραγούδια που «χαίρεστε» να τα ακούτε∙ θα διαπιστώσετε ότι συχνά περιγράφουν καταστάσεις κάθε άλλο παρά ευχάριστες. Η προσέγγισή τους όμως μέσω</a:t>
            </a:r>
            <a:r>
              <a:rPr kumimoji="0" lang="el-GR" sz="3200" b="0" i="0" u="none" strike="noStrike" kern="1200" cap="none" spc="0" normalizeH="0" noProof="0" dirty="0" smtClean="0">
                <a:ln>
                  <a:noFill/>
                </a:ln>
                <a:solidFill>
                  <a:schemeClr val="tx1"/>
                </a:solidFill>
                <a:effectLst/>
                <a:uLnTx/>
                <a:uFillTx/>
                <a:latin typeface="+mn-lt"/>
                <a:ea typeface="+mn-ea"/>
                <a:cs typeface="+mn-cs"/>
              </a:rPr>
              <a:t> της </a:t>
            </a:r>
            <a:r>
              <a:rPr kumimoji="0" lang="el-GR" sz="3200" b="0" i="0" u="none" strike="noStrike" kern="1200" cap="none" spc="0" normalizeH="0" baseline="0" noProof="0" dirty="0" smtClean="0">
                <a:ln>
                  <a:noFill/>
                </a:ln>
                <a:solidFill>
                  <a:schemeClr val="tx1"/>
                </a:solidFill>
                <a:effectLst/>
                <a:uLnTx/>
                <a:uFillTx/>
                <a:latin typeface="+mn-lt"/>
                <a:ea typeface="+mn-ea"/>
                <a:cs typeface="+mn-cs"/>
              </a:rPr>
              <a:t> Τέχνης δε σας  στενοχωρεί αλλά, αντίθετα, σας τέρπει, καθώς το</a:t>
            </a:r>
            <a:r>
              <a:rPr kumimoji="0" lang="el-GR" sz="3200" b="0" i="0" u="none" strike="noStrike" kern="1200" cap="none" spc="0" normalizeH="0" noProof="0" dirty="0" smtClean="0">
                <a:ln>
                  <a:noFill/>
                </a:ln>
                <a:solidFill>
                  <a:schemeClr val="tx1"/>
                </a:solidFill>
                <a:effectLst/>
                <a:uLnTx/>
                <a:uFillTx/>
                <a:latin typeface="+mn-lt"/>
                <a:ea typeface="+mn-ea"/>
                <a:cs typeface="+mn-cs"/>
              </a:rPr>
              <a:t> έργο Τέχνης δεν προσεγγίζεται </a:t>
            </a:r>
            <a:r>
              <a:rPr kumimoji="0" lang="el-GR" sz="3200" b="0" i="1" u="none" strike="noStrike" kern="1200" cap="none" spc="0" normalizeH="0" noProof="0" dirty="0" smtClean="0">
                <a:ln>
                  <a:noFill/>
                </a:ln>
                <a:solidFill>
                  <a:schemeClr val="tx1"/>
                </a:solidFill>
                <a:effectLst/>
                <a:uLnTx/>
                <a:uFillTx/>
              </a:rPr>
              <a:t>μέσω της </a:t>
            </a:r>
            <a:r>
              <a:rPr lang="el-GR" sz="3200" i="1" dirty="0" err="1" smtClean="0"/>
              <a:t>λο</a:t>
            </a:r>
            <a:r>
              <a:rPr kumimoji="0" lang="el-GR" sz="3200" b="0" i="1" u="none" strike="noStrike" kern="1200" cap="none" spc="0" normalizeH="0" noProof="0" dirty="0" err="1" smtClean="0">
                <a:ln>
                  <a:noFill/>
                </a:ln>
                <a:solidFill>
                  <a:schemeClr val="tx1"/>
                </a:solidFill>
                <a:effectLst/>
                <a:uLnTx/>
                <a:uFillTx/>
              </a:rPr>
              <a:t>γι</a:t>
            </a:r>
            <a:r>
              <a:rPr kumimoji="0" lang="el-GR" sz="3200" b="0" i="0" u="none" strike="noStrike" kern="1200" cap="none" spc="0" normalizeH="0" noProof="0" dirty="0" err="1" smtClean="0">
                <a:ln>
                  <a:noFill/>
                </a:ln>
                <a:solidFill>
                  <a:schemeClr val="tx1"/>
                </a:solidFill>
                <a:effectLst/>
                <a:uLnTx/>
                <a:uFillTx/>
                <a:latin typeface="+mn-lt"/>
                <a:ea typeface="+mn-ea"/>
                <a:cs typeface="+mn-cs"/>
              </a:rPr>
              <a:t>κής</a:t>
            </a:r>
            <a:r>
              <a:rPr kumimoji="0" lang="el-GR" sz="3200" b="0" i="0" u="none" strike="noStrike" kern="1200" cap="none" spc="0" normalizeH="0" noProof="0" dirty="0" smtClean="0">
                <a:ln>
                  <a:noFill/>
                </a:ln>
                <a:solidFill>
                  <a:schemeClr val="tx1"/>
                </a:solidFill>
                <a:effectLst/>
                <a:uLnTx/>
                <a:uFillTx/>
                <a:latin typeface="+mn-lt"/>
                <a:ea typeface="+mn-ea"/>
                <a:cs typeface="+mn-cs"/>
              </a:rPr>
              <a:t> </a:t>
            </a:r>
            <a:r>
              <a:rPr kumimoji="0" lang="el-GR" sz="3200" b="0" i="1" u="none" strike="noStrike" kern="1200" cap="none" spc="0" normalizeH="0" noProof="0" dirty="0" smtClean="0">
                <a:ln>
                  <a:noFill/>
                </a:ln>
                <a:solidFill>
                  <a:schemeClr val="tx1"/>
                </a:solidFill>
                <a:effectLst/>
                <a:uLnTx/>
                <a:uFillTx/>
                <a:latin typeface="+mn-lt"/>
                <a:ea typeface="+mn-ea"/>
                <a:cs typeface="+mn-cs"/>
              </a:rPr>
              <a:t>της πραγματικότητας</a:t>
            </a:r>
            <a:r>
              <a:rPr kumimoji="0" lang="el-GR" sz="3200" b="0" i="0" u="none" strike="noStrike" kern="1200" cap="none" spc="0" normalizeH="0" noProof="0" dirty="0" smtClean="0">
                <a:ln>
                  <a:noFill/>
                </a:ln>
                <a:solidFill>
                  <a:schemeClr val="tx1"/>
                </a:solidFill>
                <a:effectLst/>
                <a:uLnTx/>
                <a:uFillTx/>
                <a:latin typeface="+mn-lt"/>
                <a:ea typeface="+mn-ea"/>
                <a:cs typeface="+mn-cs"/>
              </a:rPr>
              <a:t> αλλά μέσω του </a:t>
            </a:r>
            <a:r>
              <a:rPr kumimoji="0" lang="el-GR" sz="3200" b="1" i="0" u="none" strike="noStrike" kern="1200" cap="none" spc="0" normalizeH="0" noProof="0" dirty="0" smtClean="0">
                <a:ln>
                  <a:noFill/>
                </a:ln>
                <a:solidFill>
                  <a:schemeClr val="tx1"/>
                </a:solidFill>
                <a:effectLst/>
                <a:uLnTx/>
                <a:uFillTx/>
                <a:latin typeface="+mn-lt"/>
                <a:ea typeface="+mn-ea"/>
                <a:cs typeface="+mn-cs"/>
              </a:rPr>
              <a:t>λυτρωτικού βιώματος</a:t>
            </a:r>
            <a:r>
              <a:rPr kumimoji="0" lang="el-GR" sz="3200" b="0" i="0" u="none" strike="noStrike" kern="1200" cap="none" spc="0" normalizeH="0" noProof="0" dirty="0" smtClean="0">
                <a:ln>
                  <a:noFill/>
                </a:ln>
                <a:solidFill>
                  <a:schemeClr val="tx1"/>
                </a:solidFill>
                <a:effectLst/>
                <a:uLnTx/>
                <a:uFillTx/>
                <a:latin typeface="+mn-lt"/>
                <a:ea typeface="+mn-ea"/>
                <a:cs typeface="+mn-cs"/>
              </a:rPr>
              <a:t>.</a:t>
            </a:r>
            <a:endParaRPr kumimoji="0" lang="el-GR"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22881"/>
                                        </p:tgtEl>
                                      </p:cBhvr>
                                    </p:animEffect>
                                    <p:set>
                                      <p:cBhvr>
                                        <p:cTn id="10" dur="1" fill="hold">
                                          <p:stCondLst>
                                            <p:cond delay="499"/>
                                          </p:stCondLst>
                                        </p:cTn>
                                        <p:tgtEl>
                                          <p:spTgt spid="12288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par>
                                <p:cTn id="21" presetID="10" presetClass="entr" presetSubtype="0" fill="hold" nodeType="withEffect">
                                  <p:stCondLst>
                                    <p:cond delay="0"/>
                                  </p:stCondLst>
                                  <p:childTnLst>
                                    <p:set>
                                      <p:cBhvr>
                                        <p:cTn id="22" dur="1" fill="hold">
                                          <p:stCondLst>
                                            <p:cond delay="0"/>
                                          </p:stCondLst>
                                        </p:cTn>
                                        <p:tgtEl>
                                          <p:spTgt spid="22530"/>
                                        </p:tgtEl>
                                        <p:attrNameLst>
                                          <p:attrName>style.visibility</p:attrName>
                                        </p:attrNameLst>
                                      </p:cBhvr>
                                      <p:to>
                                        <p:strVal val="visible"/>
                                      </p:to>
                                    </p:set>
                                    <p:animEffect transition="in" filter="fade">
                                      <p:cBhvr>
                                        <p:cTn id="23" dur="500"/>
                                        <p:tgtEl>
                                          <p:spTgt spid="2253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8" grpId="1"/>
      <p:bldP spid="9" grpId="0"/>
      <p:bldP spid="10" grpId="0"/>
      <p:bldP spid="1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Love histology that looks like art!: "/>
          <p:cNvPicPr>
            <a:picLocks noChangeAspect="1" noChangeArrowheads="1"/>
          </p:cNvPicPr>
          <p:nvPr/>
        </p:nvPicPr>
        <p:blipFill>
          <a:blip r:embed="rId2" cstate="print"/>
          <a:srcRect/>
          <a:stretch>
            <a:fillRect/>
          </a:stretch>
        </p:blipFill>
        <p:spPr bwMode="auto">
          <a:xfrm>
            <a:off x="142844" y="1357298"/>
            <a:ext cx="3500462" cy="5263106"/>
          </a:xfrm>
          <a:prstGeom prst="rect">
            <a:avLst/>
          </a:prstGeom>
          <a:noFill/>
        </p:spPr>
      </p:pic>
      <p:pic>
        <p:nvPicPr>
          <p:cNvPr id="21508" name="Picture 4" descr="Flower - love Pathology!: "/>
          <p:cNvPicPr>
            <a:picLocks noChangeAspect="1" noChangeArrowheads="1"/>
          </p:cNvPicPr>
          <p:nvPr/>
        </p:nvPicPr>
        <p:blipFill>
          <a:blip r:embed="rId3" cstate="print"/>
          <a:srcRect/>
          <a:stretch>
            <a:fillRect/>
          </a:stretch>
        </p:blipFill>
        <p:spPr bwMode="auto">
          <a:xfrm>
            <a:off x="3786182" y="1000108"/>
            <a:ext cx="5113606" cy="4929222"/>
          </a:xfrm>
          <a:prstGeom prst="rect">
            <a:avLst/>
          </a:prstGeom>
          <a:noFill/>
        </p:spPr>
      </p:pic>
      <p:pic>
        <p:nvPicPr>
          <p:cNvPr id="5" name="Picture 2" descr="Histology Look-a-like #117 Adult T-cell leukemia v Purple...: "/>
          <p:cNvPicPr>
            <a:picLocks noChangeAspect="1" noChangeArrowheads="1"/>
          </p:cNvPicPr>
          <p:nvPr/>
        </p:nvPicPr>
        <p:blipFill>
          <a:blip r:embed="rId4" cstate="print"/>
          <a:srcRect/>
          <a:stretch>
            <a:fillRect/>
          </a:stretch>
        </p:blipFill>
        <p:spPr bwMode="auto">
          <a:xfrm>
            <a:off x="3714744" y="1000108"/>
            <a:ext cx="5225424" cy="5214974"/>
          </a:xfrm>
          <a:prstGeom prst="rect">
            <a:avLst/>
          </a:prstGeom>
          <a:noFill/>
        </p:spPr>
      </p:pic>
      <p:pic>
        <p:nvPicPr>
          <p:cNvPr id="6" name="Picture 2" descr="http://66.media.tumblr.com/c3777a846934168e96667ed39cca10f9/tumblr_o7y4dfCwTs1s24chqo1_1280.jpg"/>
          <p:cNvPicPr>
            <a:picLocks noChangeAspect="1" noChangeArrowheads="1"/>
          </p:cNvPicPr>
          <p:nvPr/>
        </p:nvPicPr>
        <p:blipFill>
          <a:blip r:embed="rId5" cstate="print"/>
          <a:srcRect/>
          <a:stretch>
            <a:fillRect/>
          </a:stretch>
        </p:blipFill>
        <p:spPr bwMode="auto">
          <a:xfrm>
            <a:off x="3714744" y="1142984"/>
            <a:ext cx="5214973" cy="5214974"/>
          </a:xfrm>
          <a:prstGeom prst="rect">
            <a:avLst/>
          </a:prstGeom>
          <a:noFill/>
        </p:spPr>
      </p:pic>
      <p:sp>
        <p:nvSpPr>
          <p:cNvPr id="165889" name="Rectangle 1"/>
          <p:cNvSpPr>
            <a:spLocks noGrp="1" noChangeArrowheads="1"/>
          </p:cNvSpPr>
          <p:nvPr>
            <p:ph type="title"/>
          </p:nvPr>
        </p:nvSpPr>
        <p:spPr bwMode="auto">
          <a:xfrm>
            <a:off x="1" y="1"/>
            <a:ext cx="3929058"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l-GR" sz="2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Πρότυπα</a:t>
            </a:r>
            <a:r>
              <a:rPr kumimoji="0" lang="el-GR" sz="2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αρμονίας</a:t>
            </a:r>
            <a:br>
              <a:rPr kumimoji="0" lang="el-GR" sz="2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br>
            <a:r>
              <a:rPr kumimoji="0" lang="el-GR" sz="2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σε φυσιολογικά κύτταρα </a:t>
            </a:r>
            <a:br>
              <a:rPr kumimoji="0" lang="el-GR" sz="2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br>
            <a:r>
              <a:rPr kumimoji="0" lang="el-GR" sz="2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και ιστούς</a:t>
            </a:r>
            <a:endParaRPr kumimoji="0" lang="el-GR" sz="2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1508"/>
                                        </p:tgtEl>
                                      </p:cBhvr>
                                    </p:animEffect>
                                    <p:set>
                                      <p:cBhvr>
                                        <p:cTn id="7" dur="1" fill="hold">
                                          <p:stCondLst>
                                            <p:cond delay="499"/>
                                          </p:stCondLst>
                                        </p:cTn>
                                        <p:tgtEl>
                                          <p:spTgt spid="2150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00090"/>
            <a:ext cx="8229600" cy="2143140"/>
          </a:xfrm>
        </p:spPr>
        <p:txBody>
          <a:bodyPr>
            <a:normAutofit/>
          </a:bodyPr>
          <a:lstStyle/>
          <a:p>
            <a:r>
              <a:rPr lang="el-GR" sz="2400" b="1" spc="300" dirty="0" smtClean="0"/>
              <a:t>Πρότυπα</a:t>
            </a:r>
            <a:r>
              <a:rPr lang="el-GR" sz="2400" b="1" dirty="0" smtClean="0"/>
              <a:t> δυσ</a:t>
            </a:r>
            <a:r>
              <a:rPr lang="el-GR" sz="2400" dirty="0" smtClean="0"/>
              <a:t>αρμονίας </a:t>
            </a:r>
            <a:br>
              <a:rPr lang="el-GR" sz="2400" dirty="0" smtClean="0"/>
            </a:br>
            <a:r>
              <a:rPr lang="el-GR" sz="2400" dirty="0" smtClean="0"/>
              <a:t>στην κακοήθη νεοπλασματική νόσο</a:t>
            </a:r>
            <a:r>
              <a:rPr lang="el-GR" sz="3200" dirty="0" smtClean="0"/>
              <a:t/>
            </a:r>
            <a:br>
              <a:rPr lang="el-GR" sz="3200" dirty="0" smtClean="0"/>
            </a:br>
            <a:endParaRPr lang="el-GR" sz="3600" dirty="0"/>
          </a:p>
        </p:txBody>
      </p:sp>
      <p:pic>
        <p:nvPicPr>
          <p:cNvPr id="30722" name="Picture 2" descr="http://2.bp.blogspot.com/-7bivYrApa9U/VRw-qPzevKI/AAAAAAAACIg/U5DIi4G_B8I/s1600/SP11-10678%2BX%2B40-2.jpeg"/>
          <p:cNvPicPr>
            <a:picLocks noChangeAspect="1" noChangeArrowheads="1"/>
          </p:cNvPicPr>
          <p:nvPr/>
        </p:nvPicPr>
        <p:blipFill>
          <a:blip r:embed="rId2" cstate="print"/>
          <a:srcRect/>
          <a:stretch>
            <a:fillRect/>
          </a:stretch>
        </p:blipFill>
        <p:spPr bwMode="auto">
          <a:xfrm rot="17625799">
            <a:off x="106971" y="811734"/>
            <a:ext cx="2744167" cy="1965939"/>
          </a:xfrm>
          <a:prstGeom prst="rect">
            <a:avLst/>
          </a:prstGeom>
          <a:noFill/>
        </p:spPr>
      </p:pic>
      <p:pic>
        <p:nvPicPr>
          <p:cNvPr id="30724" name="Picture 4" descr="http://3.bp.blogspot.com/-_FFInjv8Te8/VRw-q3mrhdI/AAAAAAAACIs/mo4MdrYaUyQ/s1600/SP12-6796x40-3.jpeg"/>
          <p:cNvPicPr>
            <a:picLocks noChangeAspect="1" noChangeArrowheads="1"/>
          </p:cNvPicPr>
          <p:nvPr/>
        </p:nvPicPr>
        <p:blipFill>
          <a:blip r:embed="rId3" cstate="print"/>
          <a:srcRect/>
          <a:stretch>
            <a:fillRect/>
          </a:stretch>
        </p:blipFill>
        <p:spPr bwMode="auto">
          <a:xfrm rot="4163093">
            <a:off x="2824175" y="1316738"/>
            <a:ext cx="3166009" cy="2273096"/>
          </a:xfrm>
          <a:prstGeom prst="rect">
            <a:avLst/>
          </a:prstGeom>
          <a:noFill/>
        </p:spPr>
      </p:pic>
      <p:pic>
        <p:nvPicPr>
          <p:cNvPr id="30726" name="Picture 6" descr="http://3.bp.blogspot.com/-bJ4mULK5txE/VRw-qiJRuBI/AAAAAAAACIo/EJWCYfez0Jw/s1600/SP12-6796%2Bx%2B40.jpeg"/>
          <p:cNvPicPr>
            <a:picLocks noChangeAspect="1" noChangeArrowheads="1"/>
          </p:cNvPicPr>
          <p:nvPr/>
        </p:nvPicPr>
        <p:blipFill>
          <a:blip r:embed="rId4" cstate="print"/>
          <a:srcRect/>
          <a:stretch>
            <a:fillRect/>
          </a:stretch>
        </p:blipFill>
        <p:spPr bwMode="auto">
          <a:xfrm rot="19612506">
            <a:off x="5739004" y="654692"/>
            <a:ext cx="3051125" cy="2202532"/>
          </a:xfrm>
          <a:prstGeom prst="rect">
            <a:avLst/>
          </a:prstGeom>
          <a:noFill/>
        </p:spPr>
      </p:pic>
      <p:pic>
        <p:nvPicPr>
          <p:cNvPr id="30728" name="Picture 8" descr="http://4.bp.blogspot.com/-vd-S_wMbqAg/VRw-qHmX0OI/AAAAAAAACIY/W43F8ym_huo/s1600/SP12-6796%2Bx%2B40-2.jpeg"/>
          <p:cNvPicPr>
            <a:picLocks noChangeAspect="1" noChangeArrowheads="1"/>
          </p:cNvPicPr>
          <p:nvPr/>
        </p:nvPicPr>
        <p:blipFill>
          <a:blip r:embed="rId5" cstate="print"/>
          <a:srcRect/>
          <a:stretch>
            <a:fillRect/>
          </a:stretch>
        </p:blipFill>
        <p:spPr bwMode="auto">
          <a:xfrm rot="8493763">
            <a:off x="392216" y="3626988"/>
            <a:ext cx="3387558" cy="2442747"/>
          </a:xfrm>
          <a:prstGeom prst="rect">
            <a:avLst/>
          </a:prstGeom>
          <a:noFill/>
        </p:spPr>
      </p:pic>
      <p:pic>
        <p:nvPicPr>
          <p:cNvPr id="30732" name="Picture 12" descr="http://3.bp.blogspot.com/-C_hVLv-BaPM/VRw-qATtYMI/AAAAAAAACIc/E3k1-wukLXM/s1600/SP12-6796%2Bx%2B20.jpeg"/>
          <p:cNvPicPr>
            <a:picLocks noChangeAspect="1" noChangeArrowheads="1"/>
          </p:cNvPicPr>
          <p:nvPr/>
        </p:nvPicPr>
        <p:blipFill>
          <a:blip r:embed="rId6" cstate="print"/>
          <a:srcRect/>
          <a:stretch>
            <a:fillRect/>
          </a:stretch>
        </p:blipFill>
        <p:spPr bwMode="auto">
          <a:xfrm rot="20895941">
            <a:off x="4966230" y="3650774"/>
            <a:ext cx="3930333" cy="283720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0726"/>
                                        </p:tgtEl>
                                        <p:attrNameLst>
                                          <p:attrName>style.visibility</p:attrName>
                                        </p:attrNameLst>
                                      </p:cBhvr>
                                      <p:to>
                                        <p:strVal val="visible"/>
                                      </p:to>
                                    </p:set>
                                    <p:animEffect transition="in" filter="checkerboard(across)">
                                      <p:cBhvr>
                                        <p:cTn id="7" dur="500"/>
                                        <p:tgtEl>
                                          <p:spTgt spid="30726"/>
                                        </p:tgtEl>
                                      </p:cBhvr>
                                    </p:animEffect>
                                  </p:childTnLst>
                                </p:cTn>
                              </p:par>
                              <p:par>
                                <p:cTn id="8" presetID="5" presetClass="entr" presetSubtype="10" fill="hold" nodeType="withEffect">
                                  <p:stCondLst>
                                    <p:cond delay="0"/>
                                  </p:stCondLst>
                                  <p:childTnLst>
                                    <p:set>
                                      <p:cBhvr>
                                        <p:cTn id="9" dur="1" fill="hold">
                                          <p:stCondLst>
                                            <p:cond delay="0"/>
                                          </p:stCondLst>
                                        </p:cTn>
                                        <p:tgtEl>
                                          <p:spTgt spid="30722"/>
                                        </p:tgtEl>
                                        <p:attrNameLst>
                                          <p:attrName>style.visibility</p:attrName>
                                        </p:attrNameLst>
                                      </p:cBhvr>
                                      <p:to>
                                        <p:strVal val="visible"/>
                                      </p:to>
                                    </p:set>
                                    <p:animEffect transition="in" filter="checkerboard(across)">
                                      <p:cBhvr>
                                        <p:cTn id="10" dur="500"/>
                                        <p:tgtEl>
                                          <p:spTgt spid="30722"/>
                                        </p:tgtEl>
                                      </p:cBhvr>
                                    </p:animEffect>
                                  </p:childTnLst>
                                </p:cTn>
                              </p:par>
                              <p:par>
                                <p:cTn id="11" presetID="5" presetClass="entr" presetSubtype="10" fill="hold" nodeType="withEffect">
                                  <p:stCondLst>
                                    <p:cond delay="0"/>
                                  </p:stCondLst>
                                  <p:childTnLst>
                                    <p:set>
                                      <p:cBhvr>
                                        <p:cTn id="12" dur="1" fill="hold">
                                          <p:stCondLst>
                                            <p:cond delay="0"/>
                                          </p:stCondLst>
                                        </p:cTn>
                                        <p:tgtEl>
                                          <p:spTgt spid="30728"/>
                                        </p:tgtEl>
                                        <p:attrNameLst>
                                          <p:attrName>style.visibility</p:attrName>
                                        </p:attrNameLst>
                                      </p:cBhvr>
                                      <p:to>
                                        <p:strVal val="visible"/>
                                      </p:to>
                                    </p:set>
                                    <p:animEffect transition="in" filter="checkerboard(across)">
                                      <p:cBhvr>
                                        <p:cTn id="13" dur="500"/>
                                        <p:tgtEl>
                                          <p:spTgt spid="30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3.bp.blogspot.com/-5Vl6lvA_rV0/VRv9x02ijZI/AAAAAAAACII/uL0hjh7cKtY/s1600/CAP_CallForEntries_HealingArt%2Bbui%2Bfinal.jpg"/>
          <p:cNvPicPr>
            <a:picLocks noChangeAspect="1" noChangeArrowheads="1"/>
          </p:cNvPicPr>
          <p:nvPr/>
        </p:nvPicPr>
        <p:blipFill>
          <a:blip r:embed="rId2" cstate="print"/>
          <a:srcRect/>
          <a:stretch>
            <a:fillRect/>
          </a:stretch>
        </p:blipFill>
        <p:spPr bwMode="auto">
          <a:xfrm>
            <a:off x="285720" y="571480"/>
            <a:ext cx="4429156" cy="5733534"/>
          </a:xfrm>
          <a:prstGeom prst="rect">
            <a:avLst/>
          </a:prstGeom>
          <a:noFill/>
        </p:spPr>
      </p:pic>
      <p:sp>
        <p:nvSpPr>
          <p:cNvPr id="39937" name="Rectangle 1"/>
          <p:cNvSpPr>
            <a:spLocks noChangeArrowheads="1"/>
          </p:cNvSpPr>
          <p:nvPr/>
        </p:nvSpPr>
        <p:spPr bwMode="auto">
          <a:xfrm>
            <a:off x="0" y="306624"/>
            <a:ext cx="9144000" cy="63709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l-GR" sz="2400" dirty="0" smtClean="0"/>
              <a:t>Οι προηγούμενοι αφηρημένοι πίνακες  προέρχονται από ένα έργο με τίτλο «Το Σάρκωμά Μου»· ο </a:t>
            </a:r>
            <a:r>
              <a:rPr lang="en-US" sz="2400" dirty="0" smtClean="0"/>
              <a:t>Ray Paul</a:t>
            </a:r>
            <a:r>
              <a:rPr lang="el-GR" sz="2400" dirty="0" smtClean="0"/>
              <a:t>, ένας καλλιτέχνης και ασθενής με </a:t>
            </a:r>
            <a:r>
              <a:rPr lang="el-GR" sz="2400" dirty="0" err="1" smtClean="0"/>
              <a:t>μυξοϊνοσάρκωμα</a:t>
            </a:r>
            <a:r>
              <a:rPr lang="el-GR" sz="2400" dirty="0" smtClean="0"/>
              <a:t>, ζωγράφισε πάνω στις ιστολογικές εικόνες του δικού του όγκου. Με αυτόν τον τρόπο, ο </a:t>
            </a:r>
            <a:r>
              <a:rPr lang="en-US" sz="2400" dirty="0" smtClean="0"/>
              <a:t>Ray</a:t>
            </a:r>
            <a:r>
              <a:rPr lang="el-GR" sz="2400" dirty="0" smtClean="0"/>
              <a:t> μεταμορφώθηκε από ένας ετοιμοθάνατος ασθενής σε έναν </a:t>
            </a:r>
            <a:r>
              <a:rPr lang="el-GR" sz="2400" b="1" dirty="0" smtClean="0"/>
              <a:t>επιζήσαντα</a:t>
            </a:r>
            <a:r>
              <a:rPr lang="el-GR" sz="2400" dirty="0" smtClean="0"/>
              <a:t>  </a:t>
            </a:r>
            <a:r>
              <a:rPr lang="el-GR" sz="2400" b="1" dirty="0" smtClean="0"/>
              <a:t>καλλιτέχνη, γεμάτο ζωή και παλμό δημιουργίας</a:t>
            </a:r>
            <a:r>
              <a:rPr lang="el-GR" sz="2400" dirty="0" smtClean="0"/>
              <a:t>.</a:t>
            </a:r>
            <a:br>
              <a:rPr lang="el-GR" sz="2400" dirty="0" smtClean="0"/>
            </a:br>
            <a:r>
              <a:rPr lang="el-GR" sz="2400" dirty="0" smtClean="0"/>
              <a:t/>
            </a:r>
            <a:br>
              <a:rPr lang="el-GR" sz="2400" dirty="0" smtClean="0"/>
            </a:br>
            <a:r>
              <a:rPr lang="el-GR" sz="2400" dirty="0" smtClean="0"/>
              <a:t>Ένα παράδειγμα συνεργατικής Τέχνης:</a:t>
            </a:r>
          </a:p>
          <a:p>
            <a:pPr algn="just"/>
            <a:r>
              <a:rPr lang="el-GR" sz="2400" dirty="0" smtClean="0"/>
              <a:t>Σε καθέναν από τους πίνακες που έφτιαξε ο </a:t>
            </a:r>
            <a:r>
              <a:rPr lang="en-US" sz="2400" dirty="0" smtClean="0"/>
              <a:t>Ray</a:t>
            </a:r>
            <a:r>
              <a:rPr lang="el-GR" sz="2400" dirty="0" smtClean="0"/>
              <a:t> κατά τη διάρκεια του εγχειρήματός του, δούλεψαν  </a:t>
            </a:r>
            <a:r>
              <a:rPr lang="el-GR" sz="2400" i="1" dirty="0" smtClean="0"/>
              <a:t>περισσότερα</a:t>
            </a:r>
            <a:r>
              <a:rPr lang="el-GR" sz="2400" dirty="0" smtClean="0"/>
              <a:t> χέρια από εκείνα του </a:t>
            </a:r>
            <a:r>
              <a:rPr lang="el-GR" sz="2400" dirty="0" smtClean="0">
                <a:effectLst>
                  <a:outerShdw blurRad="38100" dist="38100" dir="2700000" algn="tl">
                    <a:srgbClr val="000000">
                      <a:alpha val="43137"/>
                    </a:srgbClr>
                  </a:outerShdw>
                </a:effectLst>
              </a:rPr>
              <a:t>καλλιτέχνη</a:t>
            </a:r>
            <a:r>
              <a:rPr lang="el-GR" sz="2400" dirty="0" smtClean="0"/>
              <a:t>. Πράγματι, για να φτιαχτούν οι πίνακες όπως τους βλέπετε, ένας </a:t>
            </a:r>
            <a:r>
              <a:rPr lang="el-GR" sz="2400" dirty="0" smtClean="0">
                <a:effectLst>
                  <a:outerShdw blurRad="38100" dist="38100" dir="2700000" algn="tl">
                    <a:srgbClr val="000000">
                      <a:alpha val="43137"/>
                    </a:srgbClr>
                  </a:outerShdw>
                </a:effectLst>
              </a:rPr>
              <a:t>χειρουργός</a:t>
            </a:r>
            <a:r>
              <a:rPr lang="el-GR" sz="2400" dirty="0" smtClean="0"/>
              <a:t> έπρεπε να αφαιρέσει τον όγκο του </a:t>
            </a:r>
            <a:r>
              <a:rPr lang="en-US" sz="2400" dirty="0" smtClean="0"/>
              <a:t>Ray</a:t>
            </a:r>
            <a:r>
              <a:rPr lang="el-GR" sz="2400" dirty="0" smtClean="0"/>
              <a:t>, </a:t>
            </a:r>
            <a:r>
              <a:rPr lang="el-GR" sz="2400" dirty="0" smtClean="0">
                <a:effectLst>
                  <a:outerShdw blurRad="38100" dist="38100" dir="2700000" algn="tl">
                    <a:srgbClr val="000000">
                      <a:alpha val="43137"/>
                    </a:srgbClr>
                  </a:outerShdw>
                </a:effectLst>
              </a:rPr>
              <a:t>ένας παθολογοανατόμος κι οι συνεργάτες του τεχνολόγοι </a:t>
            </a:r>
            <a:r>
              <a:rPr lang="el-GR" sz="2400" dirty="0" smtClean="0"/>
              <a:t>έπρεπε να επιληφθούν  για τη μονιμοποίηση και τη χρώση του ιστού και ένας </a:t>
            </a:r>
            <a:r>
              <a:rPr lang="el-GR" sz="2400" dirty="0" smtClean="0">
                <a:effectLst>
                  <a:outerShdw blurRad="38100" dist="38100" dir="2700000" algn="tl">
                    <a:srgbClr val="000000">
                      <a:alpha val="43137"/>
                    </a:srgbClr>
                  </a:outerShdw>
                </a:effectLst>
              </a:rPr>
              <a:t>εκτυπωτής οθόνης</a:t>
            </a:r>
            <a:r>
              <a:rPr lang="el-GR" sz="2400" dirty="0" smtClean="0"/>
              <a:t> έπρεπε να προετοιμάσει τον καμβά.</a:t>
            </a:r>
            <a:br>
              <a:rPr lang="el-GR" sz="2400" dirty="0" smtClean="0"/>
            </a:br>
            <a:r>
              <a:rPr lang="el-GR" sz="2400" dirty="0" smtClean="0"/>
              <a:t/>
            </a:r>
            <a:br>
              <a:rPr lang="el-GR" sz="2400" dirty="0" smtClean="0"/>
            </a:br>
            <a:r>
              <a:rPr lang="en-US" sz="2400" spc="300" dirty="0" smtClean="0">
                <a:effectLst>
                  <a:outerShdw blurRad="38100" dist="38100" dir="2700000" algn="tl">
                    <a:srgbClr val="000000">
                      <a:alpha val="43137"/>
                    </a:srgbClr>
                  </a:outerShdw>
                </a:effectLst>
              </a:rPr>
              <a:t>T</a:t>
            </a:r>
            <a:r>
              <a:rPr lang="el-GR" sz="2400" spc="300" dirty="0" smtClean="0">
                <a:effectLst>
                  <a:outerShdw blurRad="38100" dist="38100" dir="2700000" algn="tl">
                    <a:srgbClr val="000000">
                      <a:alpha val="43137"/>
                    </a:srgbClr>
                  </a:outerShdw>
                </a:effectLst>
              </a:rPr>
              <a:t>ι  έμπνευση!</a:t>
            </a:r>
          </a:p>
        </p:txBody>
      </p:sp>
      <p:sp>
        <p:nvSpPr>
          <p:cNvPr id="4" name="Title 1"/>
          <p:cNvSpPr txBox="1">
            <a:spLocks/>
          </p:cNvSpPr>
          <p:nvPr/>
        </p:nvSpPr>
        <p:spPr>
          <a:xfrm>
            <a:off x="4716016" y="404664"/>
            <a:ext cx="4427984" cy="6453336"/>
          </a:xfrm>
          <a:prstGeom prst="rect">
            <a:avLst/>
          </a:prstGeom>
        </p:spPr>
        <p:txBody>
          <a:bodyPr/>
          <a:lstStyle/>
          <a:p>
            <a:pPr algn="ctr">
              <a:spcBef>
                <a:spcPct val="0"/>
              </a:spcBef>
              <a:defRPr/>
            </a:pPr>
            <a:r>
              <a:rPr lang="el-GR" sz="2400" dirty="0" smtClean="0"/>
              <a:t>Με βάση τη θεραπευτική ισχύ που είχε για τον ίδιο το </a:t>
            </a:r>
            <a:r>
              <a:rPr lang="en-US" sz="2400" dirty="0" smtClean="0"/>
              <a:t>Ray </a:t>
            </a:r>
            <a:endParaRPr lang="el-GR" sz="2400" dirty="0" smtClean="0"/>
          </a:p>
          <a:p>
            <a:pPr algn="ctr">
              <a:spcBef>
                <a:spcPct val="0"/>
              </a:spcBef>
              <a:defRPr/>
            </a:pPr>
            <a:r>
              <a:rPr lang="el-GR" sz="2400" dirty="0" smtClean="0"/>
              <a:t>η δική του τέχνη,</a:t>
            </a:r>
          </a:p>
          <a:p>
            <a:pPr algn="ctr">
              <a:spcBef>
                <a:spcPct val="0"/>
              </a:spcBef>
              <a:defRPr/>
            </a:pPr>
            <a:r>
              <a:rPr lang="el-GR" sz="2400" dirty="0" smtClean="0"/>
              <a:t> γεννήθηκε ένα έργο· συγκεκριμένα, ένα βιβλίο, </a:t>
            </a:r>
          </a:p>
          <a:p>
            <a:pPr algn="ctr">
              <a:spcBef>
                <a:spcPct val="0"/>
              </a:spcBef>
              <a:defRPr/>
            </a:pPr>
            <a:r>
              <a:rPr lang="el-GR" sz="2400" dirty="0" smtClean="0"/>
              <a:t>με τίτλο </a:t>
            </a:r>
            <a:br>
              <a:rPr lang="el-GR" sz="2400" dirty="0" smtClean="0"/>
            </a:br>
            <a:r>
              <a:rPr lang="el-GR" sz="2400" dirty="0" smtClean="0"/>
              <a:t>« </a:t>
            </a:r>
            <a:r>
              <a:rPr lang="el-GR" sz="2400" i="1" dirty="0" smtClean="0">
                <a:effectLst>
                  <a:outerShdw blurRad="38100" dist="38100" dir="2700000" algn="tl">
                    <a:srgbClr val="000000">
                      <a:alpha val="43137"/>
                    </a:srgbClr>
                  </a:outerShdw>
                </a:effectLst>
              </a:rPr>
              <a:t>Η  Θ ε ρ α π ε υ τ ι κ ή  Τ έ χ ν η  τ η ς  Π α θ ο λ ο γ ι κ ή ς</a:t>
            </a:r>
          </a:p>
          <a:p>
            <a:pPr algn="ctr">
              <a:spcBef>
                <a:spcPct val="0"/>
              </a:spcBef>
              <a:defRPr/>
            </a:pPr>
            <a:r>
              <a:rPr lang="el-GR" sz="2400" i="1" dirty="0" smtClean="0">
                <a:effectLst>
                  <a:outerShdw blurRad="38100" dist="38100" dir="2700000" algn="tl">
                    <a:srgbClr val="000000">
                      <a:alpha val="43137"/>
                    </a:srgbClr>
                  </a:outerShdw>
                </a:effectLst>
              </a:rPr>
              <a:t>  Α ν α τ ο μ ι κ ή ς </a:t>
            </a:r>
            <a:r>
              <a:rPr lang="el-GR" sz="2400" dirty="0" smtClean="0"/>
              <a:t>».</a:t>
            </a:r>
          </a:p>
          <a:p>
            <a:pPr algn="ctr">
              <a:spcBef>
                <a:spcPct val="0"/>
              </a:spcBef>
              <a:defRPr/>
            </a:pPr>
            <a:r>
              <a:rPr lang="el-GR" sz="2400" dirty="0" smtClean="0"/>
              <a:t> Αυτό το βιβλίο επιχορηγήθηκε από το  Κολλέγιο   Αμερικανών Παθολογοανατόμων </a:t>
            </a:r>
          </a:p>
          <a:p>
            <a:pPr algn="ctr">
              <a:spcBef>
                <a:spcPct val="0"/>
              </a:spcBef>
              <a:defRPr/>
            </a:pPr>
            <a:r>
              <a:rPr lang="el-GR" sz="2400" dirty="0" smtClean="0"/>
              <a:t>κι αποτελεί μια </a:t>
            </a:r>
          </a:p>
          <a:p>
            <a:pPr algn="ctr">
              <a:spcBef>
                <a:spcPct val="0"/>
              </a:spcBef>
              <a:defRPr/>
            </a:pPr>
            <a:r>
              <a:rPr lang="el-GR" sz="2400" dirty="0" smtClean="0"/>
              <a:t> </a:t>
            </a:r>
            <a:r>
              <a:rPr lang="el-GR" sz="2400" b="1" dirty="0" smtClean="0"/>
              <a:t>συλλογή έργων τέχνης</a:t>
            </a:r>
            <a:r>
              <a:rPr lang="el-GR" sz="2400" dirty="0" smtClean="0"/>
              <a:t> </a:t>
            </a:r>
          </a:p>
          <a:p>
            <a:pPr algn="ctr">
              <a:spcBef>
                <a:spcPct val="0"/>
              </a:spcBef>
              <a:defRPr/>
            </a:pPr>
            <a:r>
              <a:rPr lang="el-GR" sz="2400" dirty="0" smtClean="0"/>
              <a:t>που προέρχονται ή εμπνέονται </a:t>
            </a:r>
          </a:p>
          <a:p>
            <a:pPr algn="ctr">
              <a:spcBef>
                <a:spcPct val="0"/>
              </a:spcBef>
              <a:defRPr/>
            </a:pPr>
            <a:r>
              <a:rPr lang="el-GR" sz="2400" dirty="0" smtClean="0"/>
              <a:t>από την </a:t>
            </a:r>
            <a:r>
              <a:rPr lang="el-GR" sz="2400" b="1" dirty="0" smtClean="0"/>
              <a:t>Παθολογική Ανατομική</a:t>
            </a:r>
            <a:r>
              <a:rPr lang="el-GR" sz="2400" dirty="0" smtClean="0"/>
              <a:t>,  </a:t>
            </a:r>
          </a:p>
          <a:p>
            <a:pPr algn="ctr">
              <a:spcBef>
                <a:spcPct val="0"/>
              </a:spcBef>
              <a:defRPr/>
            </a:pPr>
            <a:r>
              <a:rPr lang="el-GR" sz="2400" dirty="0" smtClean="0"/>
              <a:t>τη μελέτη της νόσου.</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9937"/>
                                        </p:tgtEl>
                                      </p:cBhvr>
                                    </p:animEffect>
                                    <p:set>
                                      <p:cBhvr>
                                        <p:cTn id="7" dur="1" fill="hold">
                                          <p:stCondLst>
                                            <p:cond delay="499"/>
                                          </p:stCondLst>
                                        </p:cTn>
                                        <p:tgtEl>
                                          <p:spTgt spid="3993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31746"/>
                                        </p:tgtEl>
                                        <p:attrNameLst>
                                          <p:attrName>style.visibility</p:attrName>
                                        </p:attrNameLst>
                                      </p:cBhvr>
                                      <p:to>
                                        <p:strVal val="visible"/>
                                      </p:to>
                                    </p:set>
                                    <p:animEffect transition="in" filter="fade">
                                      <p:cBhvr>
                                        <p:cTn id="15" dur="500"/>
                                        <p:tgtEl>
                                          <p:spTgt spid="3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7" grpId="0"/>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4071934" cy="3643314"/>
          </a:xfrm>
        </p:spPr>
        <p:txBody>
          <a:bodyPr>
            <a:normAutofit fontScale="90000"/>
          </a:bodyPr>
          <a:lstStyle/>
          <a:p>
            <a:pPr algn="ctr"/>
            <a:r>
              <a:rPr lang="en-US" b="0" dirty="0" smtClean="0"/>
              <a:t/>
            </a:r>
            <a:br>
              <a:rPr lang="en-US" b="0" dirty="0" smtClean="0"/>
            </a:br>
            <a:r>
              <a:rPr lang="en-US" b="0" dirty="0" smtClean="0"/>
              <a:t/>
            </a:r>
            <a:br>
              <a:rPr lang="en-US" b="0" dirty="0" smtClean="0"/>
            </a:br>
            <a:r>
              <a:rPr lang="en-US" b="0" dirty="0" smtClean="0"/>
              <a:t/>
            </a:r>
            <a:br>
              <a:rPr lang="en-US" b="0" dirty="0" smtClean="0"/>
            </a:br>
            <a:r>
              <a:rPr lang="en-US" b="0" dirty="0" smtClean="0"/>
              <a:t/>
            </a:r>
            <a:br>
              <a:rPr lang="en-US" b="0" dirty="0" smtClean="0"/>
            </a:br>
            <a:r>
              <a:rPr lang="en-US" b="0" dirty="0" smtClean="0"/>
              <a:t/>
            </a:r>
            <a:br>
              <a:rPr lang="en-US" b="0" dirty="0" smtClean="0"/>
            </a:br>
            <a:r>
              <a:rPr lang="en-US" b="0" dirty="0" smtClean="0"/>
              <a:t/>
            </a:r>
            <a:br>
              <a:rPr lang="en-US" b="0" dirty="0" smtClean="0"/>
            </a:br>
            <a:r>
              <a:rPr lang="en-US" b="0" dirty="0" smtClean="0"/>
              <a:t/>
            </a:r>
            <a:br>
              <a:rPr lang="en-US" b="0" dirty="0" smtClean="0"/>
            </a:br>
            <a:r>
              <a:rPr lang="en-US" b="0" dirty="0" smtClean="0"/>
              <a:t/>
            </a:r>
            <a:br>
              <a:rPr lang="en-US" b="0" dirty="0" smtClean="0"/>
            </a:br>
            <a:r>
              <a:rPr lang="en-US" b="0" dirty="0" smtClean="0"/>
              <a:t/>
            </a:r>
            <a:br>
              <a:rPr lang="en-US" b="0" dirty="0" smtClean="0"/>
            </a:br>
            <a:r>
              <a:rPr lang="en-US" b="0" dirty="0" smtClean="0"/>
              <a:t/>
            </a:r>
            <a:br>
              <a:rPr lang="en-US" b="0" dirty="0" smtClean="0"/>
            </a:br>
            <a:r>
              <a:rPr lang="en-US" b="0" dirty="0" smtClean="0"/>
              <a:t/>
            </a:r>
            <a:br>
              <a:rPr lang="en-US" b="0" dirty="0" smtClean="0"/>
            </a:br>
            <a:r>
              <a:rPr lang="en-US" sz="3600" b="0" dirty="0" smtClean="0"/>
              <a:t>   </a:t>
            </a:r>
            <a:r>
              <a:rPr lang="el-GR" sz="3200" dirty="0" smtClean="0"/>
              <a:t>Χάρτης διαδρομών</a:t>
            </a:r>
            <a:br>
              <a:rPr lang="el-GR" sz="3200" dirty="0" smtClean="0"/>
            </a:br>
            <a:r>
              <a:rPr lang="el-GR" sz="3200" dirty="0" smtClean="0"/>
              <a:t>του υπόγειου σιδηρόδρομου </a:t>
            </a:r>
            <a:br>
              <a:rPr lang="el-GR" sz="3200" dirty="0" smtClean="0"/>
            </a:br>
            <a:r>
              <a:rPr lang="el-GR" sz="3200" dirty="0" smtClean="0"/>
              <a:t>στην  πόλη του ήπατος</a:t>
            </a:r>
            <a:br>
              <a:rPr lang="el-GR" sz="3200" dirty="0" smtClean="0"/>
            </a:br>
            <a:r>
              <a:rPr lang="en-US" sz="1800" b="0" dirty="0" smtClean="0"/>
              <a:t>  </a:t>
            </a:r>
            <a:r>
              <a:rPr lang="el-GR" sz="1800" b="0" dirty="0" smtClean="0"/>
              <a:t>Έργο της  Αναπλ. Καθηγήτριας </a:t>
            </a:r>
            <a:br>
              <a:rPr lang="el-GR" sz="1800" b="0" dirty="0" smtClean="0"/>
            </a:br>
            <a:r>
              <a:rPr lang="el-GR" sz="1800" b="0" dirty="0" smtClean="0"/>
              <a:t>Δρ. </a:t>
            </a:r>
            <a:r>
              <a:rPr lang="el-GR" sz="1800" b="0" dirty="0"/>
              <a:t>Κ</a:t>
            </a:r>
            <a:r>
              <a:rPr lang="el-GR" sz="1800" b="0" dirty="0" smtClean="0"/>
              <a:t>. Τηνιακού, Ιατρού- Παθολογοανατόμου, Προέδρου </a:t>
            </a:r>
            <a:br>
              <a:rPr lang="el-GR" sz="1800" b="0" dirty="0" smtClean="0"/>
            </a:br>
            <a:r>
              <a:rPr lang="el-GR" sz="1800" b="0" dirty="0" smtClean="0"/>
              <a:t>της  Ευρωπαϊκής Εταιρείας Παθολογικής Ανατομικής (</a:t>
            </a:r>
            <a:r>
              <a:rPr lang="en-US" sz="1800" b="0" dirty="0" smtClean="0"/>
              <a:t>ESP</a:t>
            </a:r>
            <a:r>
              <a:rPr lang="el-GR" sz="1800" b="0" dirty="0" smtClean="0"/>
              <a:t>)</a:t>
            </a:r>
            <a:r>
              <a:rPr lang="el-GR" sz="1800" dirty="0" smtClean="0"/>
              <a:t/>
            </a:r>
            <a:br>
              <a:rPr lang="el-GR" sz="1800" dirty="0" smtClean="0"/>
            </a:br>
            <a:r>
              <a:rPr lang="en-GB" b="0" dirty="0" smtClean="0"/>
              <a:t/>
            </a:r>
            <a:br>
              <a:rPr lang="en-GB" b="0" dirty="0" smtClean="0"/>
            </a:br>
            <a:endParaRPr lang="el-GR" dirty="0"/>
          </a:p>
        </p:txBody>
      </p:sp>
      <p:sp>
        <p:nvSpPr>
          <p:cNvPr id="4" name="3 - Θέση κειμένου"/>
          <p:cNvSpPr>
            <a:spLocks noGrp="1"/>
          </p:cNvSpPr>
          <p:nvPr>
            <p:ph type="body" sz="half" idx="2"/>
          </p:nvPr>
        </p:nvSpPr>
        <p:spPr>
          <a:xfrm>
            <a:off x="0" y="3500438"/>
            <a:ext cx="4143372" cy="1928826"/>
          </a:xfrm>
        </p:spPr>
        <p:txBody>
          <a:bodyPr>
            <a:normAutofit fontScale="92500" lnSpcReduction="10000"/>
          </a:bodyPr>
          <a:lstStyle/>
          <a:p>
            <a:pPr algn="ctr"/>
            <a:r>
              <a:rPr lang="el-GR" sz="3200" dirty="0" smtClean="0">
                <a:effectLst>
                  <a:outerShdw blurRad="38100" dist="38100" dir="2700000" algn="tl">
                    <a:srgbClr val="000000">
                      <a:alpha val="43137"/>
                    </a:srgbClr>
                  </a:outerShdw>
                </a:effectLst>
              </a:rPr>
              <a:t>Το αρχιτεκτονικό  </a:t>
            </a:r>
            <a:r>
              <a:rPr lang="el-GR" sz="3200" b="1" spc="600" dirty="0" smtClean="0">
                <a:effectLst>
                  <a:outerShdw blurRad="38100" dist="38100" dir="2700000" algn="tl">
                    <a:srgbClr val="000000">
                      <a:alpha val="43137"/>
                    </a:srgbClr>
                  </a:outerShdw>
                </a:effectLst>
              </a:rPr>
              <a:t>πρότυπο</a:t>
            </a:r>
            <a:r>
              <a:rPr lang="el-GR" sz="3200" b="1" dirty="0" smtClean="0"/>
              <a:t> </a:t>
            </a:r>
          </a:p>
          <a:p>
            <a:pPr algn="ctr"/>
            <a:r>
              <a:rPr lang="el-GR" sz="3200" dirty="0" smtClean="0">
                <a:effectLst>
                  <a:outerShdw blurRad="38100" dist="38100" dir="2700000" algn="tl">
                    <a:srgbClr val="000000">
                      <a:alpha val="43137"/>
                    </a:srgbClr>
                  </a:outerShdw>
                </a:effectLst>
              </a:rPr>
              <a:t>της οργάνωσης του</a:t>
            </a:r>
            <a:br>
              <a:rPr lang="el-GR" sz="3200" dirty="0" smtClean="0">
                <a:effectLst>
                  <a:outerShdw blurRad="38100" dist="38100" dir="2700000" algn="tl">
                    <a:srgbClr val="000000">
                      <a:alpha val="43137"/>
                    </a:srgbClr>
                  </a:outerShdw>
                </a:effectLst>
              </a:rPr>
            </a:br>
            <a:r>
              <a:rPr lang="el-GR" sz="3200" dirty="0" smtClean="0">
                <a:effectLst>
                  <a:outerShdw blurRad="38100" dist="38100" dir="2700000" algn="tl">
                    <a:srgbClr val="000000">
                      <a:alpha val="43137"/>
                    </a:srgbClr>
                  </a:outerShdw>
                </a:effectLst>
              </a:rPr>
              <a:t>ηπατικού ιστού</a:t>
            </a:r>
          </a:p>
        </p:txBody>
      </p:sp>
      <p:pic>
        <p:nvPicPr>
          <p:cNvPr id="118786" name="Picture 2" descr="https://photos-3.dropbox.com/t/2/AABeA_84V4qM0OwRLs2cM292hDlDMmD7p3c7bDLP4fHg1Q/12/54388031/jpeg/32x32/3/1468418400/0/2/48.%20Tiniakos%20Dina-Liver%20city%20subway%20map.tif/ELGTrKcDGE4gAigC/ZdbhQscRVYYNFBA0Wi5pmBH9n-8D9vvCMwJ98ALtMp4?size_mode=5&amp;size=32x32"/>
          <p:cNvPicPr>
            <a:picLocks noChangeAspect="1" noChangeArrowheads="1"/>
          </p:cNvPicPr>
          <p:nvPr/>
        </p:nvPicPr>
        <p:blipFill>
          <a:blip r:embed="rId2" cstate="print"/>
          <a:srcRect/>
          <a:stretch>
            <a:fillRect/>
          </a:stretch>
        </p:blipFill>
        <p:spPr bwMode="auto">
          <a:xfrm>
            <a:off x="4143340" y="267413"/>
            <a:ext cx="4786378" cy="6308175"/>
          </a:xfrm>
          <a:prstGeom prst="rect">
            <a:avLst/>
          </a:prstGeom>
          <a:noFill/>
        </p:spPr>
      </p:pic>
      <p:sp>
        <p:nvSpPr>
          <p:cNvPr id="5" name="Rectangle 4"/>
          <p:cNvSpPr/>
          <p:nvPr/>
        </p:nvSpPr>
        <p:spPr>
          <a:xfrm>
            <a:off x="1" y="5857892"/>
            <a:ext cx="4143372" cy="584775"/>
          </a:xfrm>
          <a:prstGeom prst="rect">
            <a:avLst/>
          </a:prstGeom>
        </p:spPr>
        <p:txBody>
          <a:bodyPr wrap="square">
            <a:spAutoFit/>
          </a:bodyPr>
          <a:lstStyle/>
          <a:p>
            <a:pPr algn="ctr"/>
            <a:r>
              <a:rPr lang="en-GB" sz="3200" dirty="0" smtClean="0"/>
              <a:t> </a:t>
            </a:r>
            <a:r>
              <a:rPr lang="el-GR" sz="3200" dirty="0" smtClean="0"/>
              <a:t>Τι  ευρηματικότητα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grpId="1" nodeType="clickEffect">
                                  <p:stCondLst>
                                    <p:cond delay="0"/>
                                  </p:stCondLst>
                                  <p:childTnLst>
                                    <p:animEffect transition="out" filter="fade">
                                      <p:cBhvr>
                                        <p:cTn id="14" dur="500" tmFilter="0, 0; .2, .5; .8, .5; 1, 0"/>
                                        <p:tgtEl>
                                          <p:spTgt spid="5"/>
                                        </p:tgtEl>
                                      </p:cBhvr>
                                    </p:animEffect>
                                    <p:animScale>
                                      <p:cBhvr>
                                        <p:cTn id="15"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6660232" cy="6858000"/>
          </a:xfrm>
        </p:spPr>
        <p:txBody>
          <a:bodyPr>
            <a:normAutofit fontScale="25000" lnSpcReduction="20000"/>
          </a:bodyPr>
          <a:lstStyle/>
          <a:p>
            <a:pPr algn="just"/>
            <a:r>
              <a:rPr lang="el-GR" sz="9600" dirty="0" smtClean="0"/>
              <a:t>Εάν </a:t>
            </a:r>
            <a:r>
              <a:rPr lang="el-GR" sz="9600" i="1" dirty="0" smtClean="0"/>
              <a:t>δεν</a:t>
            </a:r>
            <a:r>
              <a:rPr lang="el-GR" sz="9600" dirty="0" smtClean="0"/>
              <a:t> υφίσταται προσωπική σχέση μεταξύ παθολογοανατόμου και ασθενούς, τότε </a:t>
            </a:r>
            <a:r>
              <a:rPr lang="el-GR" sz="9600" i="1" dirty="0" smtClean="0"/>
              <a:t>δεν</a:t>
            </a:r>
            <a:r>
              <a:rPr lang="el-GR" sz="9600" dirty="0" smtClean="0"/>
              <a:t> υπάρχει ανάγκη οι παθολογοανατόμοι να  θεωρούμαστε  ιατροί.  Ενδεχομένως, θα μπορούσαμε να αποκαλούμαστε ιστομορφολόγοι ή διαχειριστές μοριακών πληροφοριών. Θα μπορούσαμε να θεωρούμαστε τεχνολόγοι  εξειδικευμένοι στην κατηγοριοποίηση των παθολογικών ευρημάτων  που ανακαλύπτουμε στα δείγματα των ασθενών, που μας παραπέμπονται από τους </a:t>
            </a:r>
            <a:r>
              <a:rPr lang="el-GR" sz="9600" i="1" dirty="0" smtClean="0"/>
              <a:t>ιατρούς, </a:t>
            </a:r>
            <a:r>
              <a:rPr lang="el-GR" sz="9600" dirty="0" smtClean="0"/>
              <a:t>οι οποίοι  είναι εκείνοι που φροντίζουν τους ασθενείς.</a:t>
            </a:r>
          </a:p>
          <a:p>
            <a:pPr algn="just"/>
            <a:r>
              <a:rPr lang="el-GR" sz="9600" dirty="0" smtClean="0"/>
              <a:t>Οι </a:t>
            </a:r>
            <a:r>
              <a:rPr lang="el-GR" sz="9600" b="1" dirty="0" smtClean="0"/>
              <a:t>παθολογοανατόμοι </a:t>
            </a:r>
            <a:r>
              <a:rPr lang="el-GR" sz="9600" i="1" dirty="0" smtClean="0"/>
              <a:t>πρέπει</a:t>
            </a:r>
            <a:r>
              <a:rPr lang="el-GR" sz="9600" dirty="0" smtClean="0"/>
              <a:t> να είναι </a:t>
            </a:r>
            <a:r>
              <a:rPr lang="el-GR" sz="9600" b="1" dirty="0" smtClean="0"/>
              <a:t>ιατροί</a:t>
            </a:r>
            <a:r>
              <a:rPr lang="el-GR" sz="9600" dirty="0" smtClean="0"/>
              <a:t>, διότι η </a:t>
            </a:r>
            <a:r>
              <a:rPr lang="el-GR" sz="9600" b="1" dirty="0" smtClean="0"/>
              <a:t>βασική </a:t>
            </a:r>
            <a:r>
              <a:rPr lang="el-GR" sz="9600" dirty="0" smtClean="0"/>
              <a:t>τους </a:t>
            </a:r>
            <a:r>
              <a:rPr lang="el-GR" sz="9600" b="1" dirty="0" smtClean="0"/>
              <a:t>υποχρέωση</a:t>
            </a:r>
            <a:r>
              <a:rPr lang="el-GR" sz="9600" dirty="0" smtClean="0"/>
              <a:t> αφορά στον </a:t>
            </a:r>
            <a:r>
              <a:rPr lang="el-GR" sz="9600" b="1" dirty="0" smtClean="0"/>
              <a:t>ασθενή</a:t>
            </a:r>
            <a:r>
              <a:rPr lang="el-GR" sz="9600" dirty="0" smtClean="0"/>
              <a:t>. Η υποχρέωσή μας είναι </a:t>
            </a:r>
            <a:r>
              <a:rPr lang="el-GR" sz="9600" b="1" dirty="0" smtClean="0"/>
              <a:t>να βοηθούμε πρωταρχικά τον ασθενή</a:t>
            </a:r>
            <a:r>
              <a:rPr lang="el-GR" sz="9600" dirty="0" smtClean="0"/>
              <a:t>, ανεξάρτητα από τις πιέσεις  των ασφαλιστικών φορέων, τον εκφοβισμό εκ μέρους ορισμένων κλινικών ιατρών, την πολιτική σκοπιμότητα ή οτιδήποτε θα μπορούσε να παρεμβληθεί στον δρόμο μας. Ακριβώς όπως είπαμε ότι θα κάνουμε, όταν δώσαμε τον όρκο του Ιπποκράτη.</a:t>
            </a:r>
          </a:p>
          <a:p>
            <a:pPr algn="just"/>
            <a:endParaRPr lang="en-US" sz="9600" dirty="0" smtClean="0">
              <a:cs typeface="Times New Roman" pitchFamily="18" charset="0"/>
            </a:endParaRPr>
          </a:p>
          <a:p>
            <a:pPr algn="just">
              <a:buNone/>
            </a:pPr>
            <a:endParaRPr lang="en-US" sz="7400" dirty="0" smtClean="0">
              <a:cs typeface="Times New Roman" pitchFamily="18" charset="0"/>
            </a:endParaRPr>
          </a:p>
          <a:p>
            <a:pPr algn="just"/>
            <a:endParaRPr lang="el-GR" dirty="0"/>
          </a:p>
        </p:txBody>
      </p:sp>
      <p:sp>
        <p:nvSpPr>
          <p:cNvPr id="17410" name="AutoShape 2" descr="Αποτέλεσμα εικόνας για hippocratic oat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7412" name="AutoShape 4" descr="data:image/jpeg;base64,/9j/4AAQSkZJRgABAQAAAQABAAD/2wCEAAkGBxITEhUTExMWFhUXGBoYGBgWGR8eGRkbIBoYGR4bIBgbHSkhHR0lHxsZIT0lJSkrLi8uHiAzODMsNyotLi0BCgoKDQ0ODg0NDjcZFRktKy0rNzcrKysrKysrKy0rKysrKystKysrKysrKysrKysrKysrKysrKysrKysrKysrK//AABEIALAAtwMBIgACEQEDEQH/xAAcAAEAAgMBAQEAAAAAAAAAAAAABQYDBAcBAgj/xAA+EAACAgEDAgQDBgMFBwUAAAABAgMRAAQSIQUxBhMiQVFhcQcjMkKBkRRSwTNicoKSFRZDU6HR8CQ0c7Lx/8QAFgEBAQEAAAAAAAAAAAAAAAAAAAEC/8QAFhEBAQEAAAAAAAAAAAAAAAAAAAER/9oADAMBAAIRAxEAPwDuOMYwGeVnuMBjGeE4HuMwz6lEUs7BVXksxAA+pPbISXxhph+HfIPZkU7D9HNA/UcYFhxla/3ssErpZmoXSmImvoJM9g8aaYj70PDQs+ZVAc92RmA/U4FkxmvpdZHIoeN1dT2ZSCP3GZwcD3GMYDGMYDGMYDGMYDGMYDGMYDGMYDGMYHhyF8QdfTTgA0ZGBKrdcCgWJr0qL5NZJdS1qQxPLIaRFLGhZoewA5JPah75yeDq38RO7vGS9+qMNuKiyUDFFajt4qiv4ueTkotulddSn3gJkDWAtjaflydp+d/rktoumpACdoF9yOD+vxJ+JOV/pWpVaDKQWAWyxND5BlRj+nAvistnnkKfRQ+Hvz8f/wAxojZeoXYpWHPBIb9wAR/1ytdTmEoCkWBZBB4H6XX+kj/EMmeoyhgVJVSBewWb9+xQAfWmyv6iUi73c8lSGU2OeN4F/oa44C9xBW361N0/UboFsv6njLUsgG3d6a4aiDuoXxfHfqvhbxVBroy0RplrejfjS+wI/Q9rHB5zjvXtVDJH58RO9TuFqN3H4lr2ar5H4bvm7yC8M+IZdDONSjLJGbZ1C0SoKrYN32FdyOPhyND9PYzHFIGAI7EAj6EXmTAYxjAYxjAYxjAYxjAYxjAYxjAYxjAp32la0Jp1QkKJX2bj/NRKizwCSBV+49+2VromvUQr5OrRVCg37e//ABHtb+ZPJrv3ye+0uX7uGMxiRWYkKSAGkBQRpZUjlmLXXG365Ht1DTqFL9Sivf5YTYqpuXjYqjcygD3sn98lExp3lKBzscHncpAFV7kb1cdz+EDN4+ZtraAOV7B74vsAn9cqA0EEU+0FEBNt5XpG7nuQQLuuCCTQ5OT/AEmWOm3HcxJ4IPC2fyEkIte9V3yDBqdEyivMrk2qVRH/AMfPJ49z7d8rHiSLzNNLNpZopWiB3xgqQQLsUjAhx8GBvt35y/a/qkUW3dIAXVinqIB20TQFhqBBPHbvxlC6z1CLUTDUQushjQrLt4GxiaDAdzammse9A2cDmnS9bOz6eOJlbzJvTZ9TAMW9ZJO1bJ5IPcnn823qdx1DJpE/9sXYkrTgNYeMqHKv2ajYDX8809N09otQRuVi1GMMoAkG4MdrAUGWya+lVwM0m1MwlaUKytJal3/NW1H57dyDfzzaP0f9mWsaXpmkdjZ8pVv6cf8AbLTnPvs11sGm6c2+ZRFHM6q7EdiQwHzJLGh3yWP2h9OsAzkXzZR6/fbmVWvGaHTesafULugmjlH9xgf3APH65uB8o+88xee4DGMYDGMYDGMYDGMYDGMYFR+0AKIEmdHkSB/NcIBuFK1NR/l78c5yiLwvpf4ivKNbC8fmHyxQbhiVBNVW3gbiR8OO5+IX26aVgOyHmroe7Ue9CzXyyg+FvD+lk0sQWMKFLESRNtJ9VMLAO8HanDWD6e57yigeHdK8muhi4MMUhAUsWAJV1B8xVX81KR3sqD8tHr3XtQs88elR9PGtCWKNm8vcpL7hX9mTz2PseT7d41cCQoigEqpLkcm9isaAvizX03ZyjwXp/N1bzEKWdvNQM1Onb1BqINLwVs7h8O+EQ+j6Mup07arUkzV6qeUxAA1ygKuz2QfUzKpI7HvmDosLeb5ejRBIVAUOyxyMCeUdSRbcj8PcEEf3u2ajpOnYFUWhd/dKF9RHIoghSSB3r4/PNLWRppdPSRJs3kjfy28kncxYWWYljZrt74HF/EEE0eqjXUKIwDu4YsASL3bjQLcmuOKJ+sx1qOGLSMZiZ4ZXlZC34wwZNk0fao3VtpHAtbHBGaXXtbG2pjVkHlu+917g8H29huNkc2RfPGbHgHw/B5vnurFdNbk0Wv1EIdgH4r3VXut5ROeEfCsqxL5tlgdx7kBmUITtv8RFKT3IFCrIFgPQwwrue3x7ivYduK4Hq7AWpvoGlMFLBuXds3bCQHog22zuO5+mZU6eoH63/wBO1+wvn65Fch1vguMkkALss7+zKeCSGHIq+4+vN+nw6vX6b0xayQlfaT7wA3VU/qvtwD7gUO7dT1fSQxUKAFFH52LI+le3wJJzT1fQF5qqoiyOAK547AckV8L7gkYRStD9peuiIXUaVJl4toyY37gcKQyt3FAEckC8tfS/tL6fLQaUwsa9M42/s3KnuOxIyO1PQ1Y2y33FfHvZIPegSeTzuI4HqaF1vhpRXpo9zQ9X+onv8+P3vYHVtPqlkXejKynsykEH9RmYHOK/7qmNmkjZonPJaIlSSOPykFvpYvt8zt6Xq/U4gK1W8juJY1YfSxtIAoiyeaY8bduB2DGcrf7UpNM4TWpp+e/lSMJF+sRRq/zMvzy+eGvEOn1sXnaeTet7T7FWHO0j2NEH9RlVMYxjAYxjAYxjAjfEiXpZxYH3bnntQBJB+RqvplP0HVViZI1G1FhHJG29zMxNcUB25He/Y5euoaYSxPE3Z1Kn6EV/XOHlZ5nB81C4I0slDm0dgxVt1NVA1QNFRwOclF46t4wjhEkjxSyx7FCmNC5DkyEqR7AgIbJo137Xx4Tg+ZqFRllL7oRGQ5Qe1kHvZPFcg0c6F1PxZp9Msuh2oKBUMTQewotmFksfUSew2j48c/6f0XTt6Ydduj2MZFtVoAbSaY3ZskAXwOb7FEdD8IeI5CHWUbZ0G2RAK2juCOexFH0ih/ePbU8S64HcDZseoHvyaJo9uR9OAOavNXwNqFkhfRmTdJEp/h50HZShZVIvkja423wO1e0f4k1G2NEkUHgXs4FEj8LDtx71R9PHpBYK71pW08UbGRWXURetWFFTuPAB79wfY5037POlvDpNNFHtMs5OrlL2AVFLGDQJ59PysH45S9aG1DR+XZM8ixrQH3S71ARVX8I9XPJ4DHmqzuun6HEjF0BVzGsW8E7gij0jmxweRx3J+JwqtaLr03mvIYkZiNpjV74D+XGFcivW4l4IHbg8czWi8UQyOEO5WsqbHpDB3j2lx6bLRtXPNds0Y/Biq4+9LR2pdWBDsUTZH94jDgEuxFWSx5HY6cvQysMshjKsr/dxQtaqi+gbVUC3EbOa7gmhdA4F3VhhqPF5QtL5KOUiDaTTzbiGVRGSIEUMQGAILX3IsiI/G8zdN6tqBqEgWV5QrKGLoAHjol5C/syFkFXzxwLvAuR06k9v/PhmKfRg817j/wAv/wA+PfIPR+LUJmaSJ1ijlEayLb7gVVg5AW0U7+O/Yn4ZN6Dq0ExIjkViACVB9QB7Er3GUQuu01cAGyKHwHyHw+gr6ixt5H9oXitomOl0pp+BI8fGy6G1WA4agLPFAKByOO0eIWLBYU4eU7Aw7qDe5vnShjXuRWaeu8C6GWm8oI4AAdOGoA9z+fufxA374H5k0XhuWQgBaJKgX29Rrn6f0zs32J9NbTs6kmnSyPmDGwP1qQ/vmx1HwxPp2Z3H8REe5RSWUVR3R/mFcEryR7A97l4Q6UYlZ3FM9AD+VRZHt3JJJ/Qe2NRYhjPcYUxjGAxjGB8uM4t1nTSQ6ryyIg8c6uH5DNBI8lIRXIUAJd//AFztRzm/2qwxmXSBomk3iUHadpAUIQdxscOVIsECm4PbIIvp/StNEk+onRJZBO4Mki+Ywj8wgDYx2r72Rx3PuAa/1llnkRI9No9k7IEYRA8u9DcEIKbQRZF9j2yV6D0icSqssu6eWFWbebZYyw2x2T6npSSeQD9ADKTeH5VnWZPKZWmV9kQJJiUcqG/m5b69vTeEUvRdOeFniing80zRj7slWiYhyCIzfmWEBAPu3Iz3Vas6rlEKRRxIbPf0FwKvtbPQJr8FkUM3dVrYIUMX8HIkkOoQ+YigKQ7XTM1FbJqhdgrxXGasfXUlgQnyYS6mJo33XyzOhVqohQxsV2YXXuFk+zvoUEmqhnjAURRbigv0vsWO2T8rFvNPx7515TnNfCkwi0MuslP8PJrpQw2guV3EIgHAPuTdUN3yy16DqOp53JFKqpYkiksuwF7fLI9JPHueW+XJWTxVqHEaRqSvnSLCWH5Q3Ba/Y1dfOs0odBp9NqoxAixARSNMEoKVBG1nA/Ne6mPPDZsNqodWjwSq6Nt3MrWjLVUyuDwQ35geDWay+H0kUNHMXic7pdzFzMKO0CUN6QDXYEcD4YCbrminX7+K1DE/fRWopmQN2IBYg171+ue/7FgnT/005UDzQTGwf+1KyPZNnnjiwabNXTaeaEqJYnKRyTzBg3mFif7McDcW9TDt7DMHQ+nuZYI5PKYRqdVSqQyM9hVO5j2BajQ4UChXIbEHh54pCERF051In2xnsEhRUGwjvvTdwa7fPI3Vyx7ov40SRRz+Y7I1+qYssaRnYT6gu2gO5JPOdDrPichVJPAHJ+mUQnStHU1WSmnjSFC3LFiA7kn39Plj67/jk+Bkf0HmBHIoyXIR/jO7+oyRwPkphVrPrGAxjGAxjGAxjPLwG4ZAeLVhkiMbuweiy+XzIOCt7a7GyOeDdZ8dZ6qQ7QxEKyrukkP4Y1Nn34LEC+TQFE9wDV4PM1xEcLNDoz6nmF+bqPawxF7TRHmEknnbQAYwc4/2pLFr/Kb7wRr5Ko0o37TW31KKEgodr9vhl56b1KaNhYl2umzZaGRDYuVkUJYY7lI3BvR8TWV/xD03Ty62CHSxiMQbipX4IysWqiXayvPvuPPp50pfF8ummKzx+ZNvkcWQsYJCBau+OC5r5cH2CThEbTMuoMYaNt8RkkeSMhhwwQOFZ6J/l73xzkR03pp1TSxIzKdTJTVINp7guVWl2qm5u3uB6a9UFquqqdhiRECLu2I5N0u0Fn7vaj+Udj2vOh/Yl0gpC+slCAery2YcqhO5jusd6vt2UH83FR0HqWlIVUjkeFIoyd21WiZB6djA8kgC/wBTkJpNPHKpljSKQyqUkm0jeVKVG1txF9+Qe5r485v9XRQo1OnM8m8EltM90CpO8IWKue3azmlNrUkJRDp53VlWQO3kzoxdiOw5/CKBIsg81kVtaZ57ITUbl2U0esjKsfylvMUgV3v01yv6/Q08WnVljilg9LoPI9Sx76dpFXkbt1dx3Hau7VSmKIB3MYYC11Cl4goHrQyfAg1Z/lNDg3g0U5hE7rpgqKPS+jYSblogOYaDb1CjgbvleBKdNlmR1D6mOaMr3YbZLHBIA4N0SfqOw7+J1yNbeeB4WG4bmXd6QTVOvcEANX19xmvCzLJF5kkT7idhlUxTAiua/P78ce3zzDPrTGjIZngbex3TKXj5NimJAKke3t+nIWrSayOQbkdWFkWpsWDRF/EHjNHxKd0BiHPnMsJ/wuwVyPmE3n9MgTDv+8OnDI6emfSPe5SvIK8X2Hawb9smUIabToLpY2k579lQWPb8R/64ExGOM+88Ge5QxjGAxjGAxjGAyH6/1gQAAFQ7AldxoBV5Zz8FXiz8xknPKFBLGgASSewA5J+gzmckP8dPLM9Lp6G8v+dVtlQj2jUWzD3LVx6sBKyvH/E6jcdKTuiib0trJT6g8gb8MYAsIbABYm/eX1fUH0+iM0pHnTntyoAINAA8qNo+o4+GRejB12sVpA2xQKBH4Iyb2fDfIVDNX5VArkXpfaLqm1EqwRmi/wB0nyL0XkuwOF9XP/LPxOQRfhCItG05BLT8In4SYlJINANwzFnoRkcj4ZNDw4usYNO7LAAVCrY8zsf5vwqd3q2qb7VmXX6IRpHp0IEdBFUDjuPUVFq3xNIfe2zyLqybeGpUWlA5oKA5HHAbayAGvxBvjwGDq32N6SYhoZ5Y13Ashberi+QC3KseRutq+ByR6zJqNFp2XfHAq8+YY90XAFLt3Ch7DnjmwavJfQ9UVSaKhVU3XNCj2H8npv50R+UZKw9SRwVkFXxR5s+4+Fj9ux9xgVbz44xJIunKPY2fwr0xB5YbDxYCpxXqO3tXG7JMbj8/UwSRS0ix6hArjd6SoYEhmILiqF9u2aHiHwgQDLpRuH/LDEMDdkowI3D+4SL9iLyq/wC1JJFT1KTHZVdQt7WDHljQI2tR7D8NmhRIXoz+R5yGKXTIUpXX7yNRberZVLz7DimBNZh0sKuElSGKcbQDNpn8uQIeVOwfPceD7Ej4GM0vVV06BYvNiRLrYQy7ABxsJsBV2ttABABAstzJabqizDyyIZiNjO8LeU5mBFHbZPFrzuPcfTIPrXSo3lrI6FtxKRa+Oj5i7Dayjtt3gbgG5PHuM2tErQX+OFdoJ8xvN0/ChQA9hgD6R8yCa55wdYmRSun/AIhSEUWmqQlJAzbgfOIIDKFYbirVRJ7HNhopOLSWDYrMXhkDRfhonaV9VbAQNvv7E1lGvp5FdRIiIwLKVl0UgF2Ksxk1e0Dj1cAfpP8ASPXqNRIbG3y4QD/dXzCf9UpX/JkR0UQS/fMdPKYjuaRV8t0IBf1Rm9pAKnk+99qye8PKfJVje57kN97cl/61+mBJYxjKGMYwGMYwGMZ4zVgVvxxqPuVhBFzNt+qgF2sD8tDn5Gu5GU3xd1aKCLyR+FUMkoJ52KQVQkfmlk3Ekfy/IXN+K9Vu1qqPyRhR8i7bn7duFi59gWPtnPtTozq9aiEBxNqPWKHMWn9TIeeAzsn03n4ZBcfD6eRpDJILd1aWZvYkqHYfIBaWvZQo/IMgfCUssuuaWS9yRbiFvbvkJNBviFDEEKaBPGTXi6cjSSgHmSolNgWX4J+hDbu3/M+GRngLnTvqDf38juSfdB6Vv2X0qL/FZ+HuRMdWNhtw4JFn8vHPqJsPz7Mq/p3zmsmpeFhGSQSdykjhtpU2DdN2N0fYfHOldSYbd1rx+Y3tHxrgrx/iXKf1vw22oIcSbWFFmdbiko2LS2Jr+bceOKxBraLxI8SfgpljsUfdACti/Zw/7tkx0LxEvmbTxwV9fbgqqgi+xLkMfcKvwyi9W6dPA5B0pbijJpd4QjkEVtdRQNUV9zmrpdbGfSJgBuvbONp4PbzFLLYF9wvftgdy0PiZQqlT3APqPAHc3XcjgsfgVrNrV6PRau3lGyQ92QlWOwA21GiVB7m+PlxnGItVJFskcMu0jc49SG/JBJkUstnYeDRo5M9P8RMNzL3VAR8PRuZOPmTR55qsKvEngQijBrygXmpYg+3gMDavHRF3Zuu+YNX0PqEBDeVHqFAAZoaEjV7bG7fCtxFccWSdKDxcgq2NCiTfIALFgPiVVN1/F8s3SOrbpCN4+e3sF9Vnn29LCvaifzVgVkdWnVCHEqADayToxV7PILuOLAqz/PdD1Vv9I6mDHUI2hpN2/TSEpuO0BtrgkJQDEGhVn81ZC+MfF2o1epOk0srRQxttd0anla6YAjkIvK+k2W9/hu6mTyW0/ffKj7rNklDHTG+Wapas1u9/xXhFo3SyIkLukp1BVC6xlXMXJl3r7Wq7O/c/KsuKDKt4S05kkbUP+UeUnz7F2v3HCrzzaMfzcWzKpjGMBjGMBjGMBmDWISpAJU/EVx+/GZ8YHIm6Zq4NZIzaYyxyNvLRlST6VsFDtsUh7WfWe+R/2c6W3dpUcSBBCRKCsjk3LMdhAPZ41B97+Wds2jI/qXRNNP8A20EcntboCf3IvIOTfatLsEcY9bqkrMo5PmOUji4/mPmTkAc+o5MdHgeLTRx0oEaBSSfSrVyAL27r/vKflk7qfsw6W/P8Pt5J9DsO/wBDnwfs5iBtNZrFIAAPmK5AHsGkRmA+QOVEFrZUG0t6ZByGYW3+VmZT/p3ZjOvACWitd0XIJ/ylo4zf6nJKb7Npv+H1AqOb3QAk38SjoW/XMEPgXXR2BLppPmBJEx+u3d/XIMMusBPqia+4LWR+lIwA/wA2VXrOn0kokPlxFyK2oEMjMeBVvwSa/Lx8Mtb+FtdyW08ZPxEiSH9njjP7k5qz9O1SvEHhkQb+N1UzKCyfhnehvC/l/bA5VqemSabz54X8owyRqCrcspHPbggkxtR4ph3zzRamZ7ZoFsq1vHcTMFUsSQo23x/LWdSn6bpIunDUuaWXUI+72CGVEU8fCNQf0zS6v0rTnTtFBNC8e1F3xsGZnYlSqqpJZgFBoDsR8cooug18UjALKd3bZNSN78CUehrurIQ0O2Tmh6pLFIiG1Nk04IJUNC3HNFTsc3ZFHIjWeC5mjh2QSeYTLv3UoS3Gy+/AF9rr5ZcfC/2cbVqWeZ0snaqbI19rG9XNn4rt+ZwKt4L69PGgHkpIVtaclG4oEbzYs9uVP6dsu+j83W6paQKQu0L3EfJ3uxIBbuLHF8JfvkxpvstiD71nkRCSSuxfMs9yJPa/8OXro3RodMmyJa4Fk8k0KFk/Ae3Ye2FbPT9EsMaxpe1RXPc/Mn3J75s4xgMYxgMYxgMYxgMYxgMYxgMYxgMYxgM19Zo0kFOisLumF5sYwIL/AHU0hCgwqQl7FblV+ingD9MzR9BjU2rOOK4NcfDgdsl8YEYvRYvcMeK5Zv8AvmeDp0afhUD9/wCpzcxgeKM9xjAYxjAYxjAYxjAYxjA//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7413" name="Picture 5" descr="C:\Users\αγαπουλακι\Desktop\αρχείο λήψης (1).jpg"/>
          <p:cNvPicPr>
            <a:picLocks noChangeAspect="1" noChangeArrowheads="1"/>
          </p:cNvPicPr>
          <p:nvPr/>
        </p:nvPicPr>
        <p:blipFill>
          <a:blip r:embed="rId2" cstate="print"/>
          <a:srcRect/>
          <a:stretch>
            <a:fillRect/>
          </a:stretch>
        </p:blipFill>
        <p:spPr bwMode="auto">
          <a:xfrm>
            <a:off x="6072198" y="642918"/>
            <a:ext cx="2005541" cy="1928826"/>
          </a:xfrm>
          <a:prstGeom prst="rect">
            <a:avLst/>
          </a:prstGeom>
          <a:noFill/>
        </p:spPr>
      </p:pic>
      <p:sp>
        <p:nvSpPr>
          <p:cNvPr id="7" name="Title 1"/>
          <p:cNvSpPr>
            <a:spLocks noGrp="1"/>
          </p:cNvSpPr>
          <p:nvPr>
            <p:ph type="title"/>
          </p:nvPr>
        </p:nvSpPr>
        <p:spPr>
          <a:xfrm rot="10800000" flipV="1">
            <a:off x="5076056" y="3214686"/>
            <a:ext cx="4353728" cy="3214710"/>
          </a:xfrm>
        </p:spPr>
        <p:txBody>
          <a:bodyPr>
            <a:noAutofit/>
          </a:bodyPr>
          <a:lstStyle/>
          <a:p>
            <a:r>
              <a:rPr lang="el-GR" sz="2800" dirty="0" smtClean="0"/>
              <a:t>Αντί λοιπόν να είναι </a:t>
            </a:r>
            <a:br>
              <a:rPr lang="el-GR" sz="2800" dirty="0" smtClean="0"/>
            </a:br>
            <a:r>
              <a:rPr lang="el-GR" sz="2800" dirty="0" smtClean="0"/>
              <a:t>«ο γιατρός του γιατρού»,</a:t>
            </a:r>
            <a:br>
              <a:rPr lang="el-GR" sz="2800" dirty="0" smtClean="0"/>
            </a:br>
            <a:r>
              <a:rPr lang="el-GR" sz="2800" b="1" dirty="0" smtClean="0"/>
              <a:t>ο παθολογοανατόμος</a:t>
            </a:r>
            <a:br>
              <a:rPr lang="el-GR" sz="2800" b="1" dirty="0" smtClean="0"/>
            </a:br>
            <a:r>
              <a:rPr lang="el-GR" sz="2800" dirty="0" smtClean="0"/>
              <a:t> θα πρέπει να είναι </a:t>
            </a:r>
            <a:r>
              <a:rPr lang="el-GR" sz="2800" b="1" dirty="0" smtClean="0"/>
              <a:t>μέλος μιας  </a:t>
            </a:r>
            <a:r>
              <a:rPr lang="el-GR" sz="2800" b="1" u="sng" spc="300" dirty="0" smtClean="0"/>
              <a:t>ομάδας</a:t>
            </a:r>
            <a:r>
              <a:rPr lang="el-GR" sz="2800" b="1" dirty="0" smtClean="0"/>
              <a:t> κλινικής φροντίδας του ασθενούς</a:t>
            </a:r>
            <a:r>
              <a:rPr lang="el-GR" sz="2800" dirty="0" smtClean="0"/>
              <a:t>.</a:t>
            </a:r>
            <a:br>
              <a:rPr lang="el-GR" sz="2800" dirty="0" smtClean="0"/>
            </a:br>
            <a:endParaRPr lang="el-GR" sz="2800" b="1" spc="300"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xEl>
                                              <p:pRg st="1" end="1"/>
                                            </p:txEl>
                                          </p:spTgt>
                                        </p:tgtEl>
                                      </p:cBhvr>
                                    </p:animEffect>
                                    <p:set>
                                      <p:cBhvr>
                                        <p:cTn id="12"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413"/>
                                        </p:tgtEl>
                                        <p:attrNameLst>
                                          <p:attrName>style.visibility</p:attrName>
                                        </p:attrNameLst>
                                      </p:cBhvr>
                                      <p:to>
                                        <p:strVal val="visible"/>
                                      </p:to>
                                    </p:set>
                                    <p:animEffect transition="in" filter="fade">
                                      <p:cBhvr>
                                        <p:cTn id="17" dur="500"/>
                                        <p:tgtEl>
                                          <p:spTgt spid="174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l-GR" dirty="0" smtClean="0"/>
              <a:t>Νόσος  του </a:t>
            </a:r>
            <a:r>
              <a:rPr lang="en-US" dirty="0" smtClean="0"/>
              <a:t>Paget</a:t>
            </a:r>
            <a:r>
              <a:rPr lang="el-GR" dirty="0" smtClean="0"/>
              <a:t> των οστών </a:t>
            </a:r>
            <a:r>
              <a:rPr lang="en-US" dirty="0" smtClean="0"/>
              <a:t>: </a:t>
            </a:r>
            <a:br>
              <a:rPr lang="en-US" dirty="0" smtClean="0"/>
            </a:br>
            <a:r>
              <a:rPr lang="el-GR" sz="3100" dirty="0" smtClean="0"/>
              <a:t>τυχαία διάταξη τσιμεντοειδών γραμμών</a:t>
            </a:r>
            <a:r>
              <a:rPr lang="en-US" sz="3100" dirty="0" smtClean="0"/>
              <a:t>.</a:t>
            </a:r>
            <a:r>
              <a:rPr lang="el-GR" sz="3100" dirty="0" smtClean="0"/>
              <a:t> </a:t>
            </a:r>
            <a:r>
              <a:rPr lang="el-GR" sz="3100" dirty="0" smtClean="0">
                <a:effectLst>
                  <a:outerShdw blurRad="38100" dist="38100" dir="2700000" algn="tl">
                    <a:srgbClr val="000000">
                      <a:alpha val="43137"/>
                    </a:srgbClr>
                  </a:outerShdw>
                </a:effectLst>
              </a:rPr>
              <a:t>Πρότυπο μωσαϊκού</a:t>
            </a:r>
            <a:r>
              <a:rPr lang="en-US" sz="3100" dirty="0" smtClean="0"/>
              <a:t>.</a:t>
            </a:r>
            <a:endParaRPr lang="el-GR" sz="3100" dirty="0"/>
          </a:p>
        </p:txBody>
      </p:sp>
      <p:pic>
        <p:nvPicPr>
          <p:cNvPr id="34818" name="Picture 2" descr="http://images.slideplayer.com/15/4555788/slides/slide_68.jpg"/>
          <p:cNvPicPr>
            <a:picLocks noChangeAspect="1" noChangeArrowheads="1"/>
          </p:cNvPicPr>
          <p:nvPr/>
        </p:nvPicPr>
        <p:blipFill>
          <a:blip r:embed="rId2" cstate="print"/>
          <a:srcRect/>
          <a:stretch>
            <a:fillRect/>
          </a:stretch>
        </p:blipFill>
        <p:spPr bwMode="auto">
          <a:xfrm>
            <a:off x="642910" y="2357430"/>
            <a:ext cx="4667283" cy="3500462"/>
          </a:xfrm>
          <a:prstGeom prst="rect">
            <a:avLst/>
          </a:prstGeom>
          <a:noFill/>
        </p:spPr>
      </p:pic>
      <p:pic>
        <p:nvPicPr>
          <p:cNvPr id="34821" name="Picture 5" descr="http://intranet.tdmu.edu.ua/data/kafedra/internal/patologanatom/classes_stud/en/stomat/ptn/Pathomorphology/2-3/13_Jawbones_illnes(Stom_Pract).files/image038.jpg"/>
          <p:cNvPicPr>
            <a:picLocks noChangeAspect="1" noChangeArrowheads="1"/>
          </p:cNvPicPr>
          <p:nvPr/>
        </p:nvPicPr>
        <p:blipFill>
          <a:blip r:embed="rId3" cstate="print"/>
          <a:srcRect/>
          <a:stretch>
            <a:fillRect/>
          </a:stretch>
        </p:blipFill>
        <p:spPr bwMode="auto">
          <a:xfrm rot="5400000">
            <a:off x="5054246" y="2589564"/>
            <a:ext cx="3857651" cy="2964756"/>
          </a:xfrm>
          <a:prstGeom prst="rect">
            <a:avLst/>
          </a:prstGeom>
          <a:noFill/>
        </p:spPr>
      </p:pic>
      <mc:AlternateContent xmlns:mc="http://schemas.openxmlformats.org/markup-compatibility/2006" xmlns:p14="http://schemas.microsoft.com/office/powerpoint/2010/main">
        <mc:Choice Requires="p14">
          <p:contentPart p14:bwMode="auto" r:id="rId4">
            <p14:nvContentPartPr>
              <p14:cNvPr id="34819" name="Ink 3"/>
              <p14:cNvContentPartPr>
                <a14:cpLocks xmlns:a14="http://schemas.microsoft.com/office/drawing/2010/main" noRot="1" noChangeAspect="1" noEditPoints="1" noChangeArrowheads="1" noChangeShapeType="1"/>
              </p14:cNvContentPartPr>
              <p14:nvPr/>
            </p14:nvContentPartPr>
            <p14:xfrm>
              <a:off x="1476375" y="5084763"/>
              <a:ext cx="1655763" cy="446087"/>
            </p14:xfrm>
          </p:contentPart>
        </mc:Choice>
        <mc:Fallback xmlns="">
          <p:pic>
            <p:nvPicPr>
              <p:cNvPr id="34819" name="Ink 3"/>
              <p:cNvPicPr>
                <a:picLocks noRot="1" noChangeAspect="1" noEditPoints="1" noChangeArrowheads="1" noChangeShapeType="1"/>
              </p:cNvPicPr>
              <p:nvPr/>
            </p:nvPicPr>
            <p:blipFill>
              <a:blip r:embed="rId5" cstate="print"/>
              <a:stretch>
                <a:fillRect/>
              </a:stretch>
            </p:blipFill>
            <p:spPr>
              <a:xfrm>
                <a:off x="1469543" y="5077964"/>
                <a:ext cx="1669427" cy="459684"/>
              </a:xfrm>
              <a:prstGeom prst="rect">
                <a:avLst/>
              </a:prstGeom>
            </p:spPr>
          </p:pic>
        </mc:Fallback>
      </mc:AlternateContent>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4356"/>
            <a:ext cx="5000628" cy="1928826"/>
          </a:xfrm>
        </p:spPr>
        <p:txBody>
          <a:bodyPr>
            <a:normAutofit fontScale="90000"/>
          </a:bodyPr>
          <a:lstStyle/>
          <a:p>
            <a:pPr algn="ctr"/>
            <a:r>
              <a:rPr lang="en-US" sz="2700" dirty="0" smtClean="0"/>
              <a:t/>
            </a:r>
            <a:br>
              <a:rPr lang="en-US" sz="2700" dirty="0" smtClean="0"/>
            </a:br>
            <a:r>
              <a:rPr lang="en-US" sz="2700" dirty="0" smtClean="0"/>
              <a:t/>
            </a:r>
            <a:br>
              <a:rPr lang="en-US" sz="2700" dirty="0" smtClean="0"/>
            </a:br>
            <a:r>
              <a:rPr lang="en-US" sz="2700" dirty="0" smtClean="0"/>
              <a:t/>
            </a:r>
            <a:br>
              <a:rPr lang="en-US" sz="2700" dirty="0" smtClean="0"/>
            </a:br>
            <a:r>
              <a:rPr lang="en-US" sz="2700" dirty="0" smtClean="0"/>
              <a:t/>
            </a:r>
            <a:br>
              <a:rPr lang="en-US" sz="2700" dirty="0" smtClean="0"/>
            </a:br>
            <a:r>
              <a:rPr lang="en-US" dirty="0" smtClean="0"/>
              <a:t/>
            </a:r>
            <a:br>
              <a:rPr lang="en-US" dirty="0" smtClean="0"/>
            </a:br>
            <a:r>
              <a:rPr lang="en-US" b="0" dirty="0" smtClean="0"/>
              <a:t> </a:t>
            </a:r>
            <a:r>
              <a:rPr lang="el-GR" b="0" dirty="0" smtClean="0"/>
              <a:t>Ανάμεσα στα κριτήρια για τη διάγνωση του ακανθοκυτταρικού καρκινώματος, συγκαταλέγεται η κυτταρική διάταξη που θυμίζει </a:t>
            </a:r>
            <a:r>
              <a:rPr lang="el-GR" b="0" dirty="0" smtClean="0">
                <a:effectLst>
                  <a:outerShdw blurRad="38100" dist="38100" dir="2700000" algn="tl">
                    <a:srgbClr val="000000">
                      <a:alpha val="43137"/>
                    </a:srgbClr>
                  </a:outerShdw>
                </a:effectLst>
              </a:rPr>
              <a:t>πεζοδρόμιο </a:t>
            </a:r>
            <a:r>
              <a:rPr lang="el-GR" b="0" dirty="0" smtClean="0"/>
              <a:t>ή το λεγόμενο </a:t>
            </a:r>
            <a:r>
              <a:rPr lang="el-GR" dirty="0" smtClean="0"/>
              <a:t>«μωσαϊκό» πρότυπο.</a:t>
            </a:r>
            <a:br>
              <a:rPr lang="el-GR" dirty="0" smtClean="0"/>
            </a:br>
            <a:endParaRPr lang="el-GR" b="0" dirty="0"/>
          </a:p>
        </p:txBody>
      </p:sp>
      <p:pic>
        <p:nvPicPr>
          <p:cNvPr id="36866" name="Picture 2" descr="http://66.media.tumblr.com/tumblr_m1kpazaUPF1rq3lp6o1_400.jpg"/>
          <p:cNvPicPr>
            <a:picLocks noChangeAspect="1" noChangeArrowheads="1"/>
          </p:cNvPicPr>
          <p:nvPr/>
        </p:nvPicPr>
        <p:blipFill>
          <a:blip r:embed="rId2" cstate="print"/>
          <a:srcRect/>
          <a:stretch>
            <a:fillRect/>
          </a:stretch>
        </p:blipFill>
        <p:spPr bwMode="auto">
          <a:xfrm>
            <a:off x="5214942" y="142852"/>
            <a:ext cx="3571900" cy="2869428"/>
          </a:xfrm>
          <a:prstGeom prst="rect">
            <a:avLst/>
          </a:prstGeom>
          <a:noFill/>
        </p:spPr>
      </p:pic>
      <p:sp>
        <p:nvSpPr>
          <p:cNvPr id="7" name="Rectangle 6"/>
          <p:cNvSpPr/>
          <p:nvPr/>
        </p:nvSpPr>
        <p:spPr>
          <a:xfrm>
            <a:off x="4929190" y="2928934"/>
            <a:ext cx="4214810" cy="800219"/>
          </a:xfrm>
          <a:prstGeom prst="rect">
            <a:avLst/>
          </a:prstGeom>
        </p:spPr>
        <p:txBody>
          <a:bodyPr wrap="square">
            <a:spAutoFit/>
          </a:bodyPr>
          <a:lstStyle/>
          <a:p>
            <a:pPr algn="ctr"/>
            <a:r>
              <a:rPr lang="el-GR" sz="1400" i="1" dirty="0" smtClean="0"/>
              <a:t>Το μωσαϊκό πρότυπο της τραχηλικής δυσπλασίας </a:t>
            </a:r>
          </a:p>
          <a:p>
            <a:pPr algn="ctr"/>
            <a:r>
              <a:rPr lang="el-GR" sz="1400" i="1" dirty="0" smtClean="0"/>
              <a:t>κατά την κολποσκόπηση</a:t>
            </a:r>
            <a:r>
              <a:rPr lang="el-GR" i="1" dirty="0" smtClean="0"/>
              <a:t/>
            </a:r>
            <a:br>
              <a:rPr lang="el-GR" i="1" dirty="0" smtClean="0"/>
            </a:br>
            <a:endParaRPr lang="el-GR" i="1" dirty="0"/>
          </a:p>
        </p:txBody>
      </p:sp>
      <p:pic>
        <p:nvPicPr>
          <p:cNvPr id="36868" name="Picture 4" descr="Zoom out"/>
          <p:cNvPicPr>
            <a:picLocks noChangeAspect="1" noChangeArrowheads="1"/>
          </p:cNvPicPr>
          <p:nvPr/>
        </p:nvPicPr>
        <p:blipFill>
          <a:blip r:embed="rId3" cstate="print"/>
          <a:srcRect/>
          <a:stretch>
            <a:fillRect/>
          </a:stretch>
        </p:blipFill>
        <p:spPr bwMode="auto">
          <a:xfrm>
            <a:off x="4857752" y="3429000"/>
            <a:ext cx="4071966" cy="3070134"/>
          </a:xfrm>
          <a:prstGeom prst="rect">
            <a:avLst/>
          </a:prstGeom>
          <a:noFill/>
        </p:spPr>
      </p:pic>
      <p:sp>
        <p:nvSpPr>
          <p:cNvPr id="9" name="Rectangle 8"/>
          <p:cNvSpPr/>
          <p:nvPr/>
        </p:nvSpPr>
        <p:spPr>
          <a:xfrm>
            <a:off x="4214810" y="6429396"/>
            <a:ext cx="4929190" cy="369332"/>
          </a:xfrm>
          <a:prstGeom prst="rect">
            <a:avLst/>
          </a:prstGeom>
        </p:spPr>
        <p:txBody>
          <a:bodyPr wrap="square">
            <a:spAutoFit/>
          </a:bodyPr>
          <a:lstStyle/>
          <a:p>
            <a:r>
              <a:rPr lang="el-GR" i="1" dirty="0" smtClean="0"/>
              <a:t> </a:t>
            </a:r>
            <a:r>
              <a:rPr lang="en-US" i="1" dirty="0" smtClean="0"/>
              <a:t> </a:t>
            </a:r>
            <a:r>
              <a:rPr lang="el-GR" sz="1400" i="1" dirty="0" smtClean="0"/>
              <a:t>Καλά διαφοροποιημένο διηθητικό ακανθοκυτταρικό καρκίνωμα</a:t>
            </a:r>
            <a:endParaRPr lang="el-GR" sz="1400" i="1" dirty="0"/>
          </a:p>
        </p:txBody>
      </p:sp>
      <p:sp>
        <p:nvSpPr>
          <p:cNvPr id="12" name="Rectangle 11"/>
          <p:cNvSpPr/>
          <p:nvPr/>
        </p:nvSpPr>
        <p:spPr>
          <a:xfrm>
            <a:off x="1" y="6000768"/>
            <a:ext cx="9143999" cy="954107"/>
          </a:xfrm>
          <a:prstGeom prst="rect">
            <a:avLst/>
          </a:prstGeom>
        </p:spPr>
        <p:txBody>
          <a:bodyPr wrap="square">
            <a:spAutoFit/>
          </a:bodyPr>
          <a:lstStyle/>
          <a:p>
            <a:pPr algn="ctr"/>
            <a:r>
              <a:rPr lang="el-GR" sz="2800" dirty="0" smtClean="0"/>
              <a:t>Εκτός από ιστοπαθολογικό πρότυπο, το </a:t>
            </a:r>
            <a:r>
              <a:rPr lang="el-GR" sz="2800" b="1" dirty="0" smtClean="0"/>
              <a:t>μωσαϊκό</a:t>
            </a:r>
            <a:r>
              <a:rPr lang="el-GR" sz="2800" dirty="0" smtClean="0"/>
              <a:t> </a:t>
            </a:r>
          </a:p>
          <a:p>
            <a:pPr algn="ctr"/>
            <a:r>
              <a:rPr lang="el-GR" sz="2800" dirty="0" smtClean="0"/>
              <a:t>είναι στ’ αλήθεια μια  μορφή εικαστικής Τέχνης.</a:t>
            </a:r>
            <a:endParaRPr lang="el-GR" sz="2800" dirty="0"/>
          </a:p>
        </p:txBody>
      </p:sp>
      <p:sp>
        <p:nvSpPr>
          <p:cNvPr id="14" name="Rectangle 13"/>
          <p:cNvSpPr/>
          <p:nvPr/>
        </p:nvSpPr>
        <p:spPr>
          <a:xfrm>
            <a:off x="0" y="0"/>
            <a:ext cx="5568491" cy="646331"/>
          </a:xfrm>
          <a:prstGeom prst="rect">
            <a:avLst/>
          </a:prstGeom>
        </p:spPr>
        <p:txBody>
          <a:bodyPr wrap="square">
            <a:spAutoFit/>
          </a:bodyPr>
          <a:lstStyle/>
          <a:p>
            <a:r>
              <a:rPr lang="el-GR" sz="3600" b="1" dirty="0" smtClean="0"/>
              <a:t>Το πρότυπο του μωσαϊκού</a:t>
            </a:r>
            <a:endParaRPr lang="el-GR" sz="3600" b="1" dirty="0"/>
          </a:p>
        </p:txBody>
      </p:sp>
      <p:pic>
        <p:nvPicPr>
          <p:cNvPr id="138241" name="Picture 1" descr="C:\Users\KAV-AGRO\Desktop\12928201_973076579450979_73245556548643621_n.jpg"/>
          <p:cNvPicPr>
            <a:picLocks noChangeAspect="1" noChangeArrowheads="1"/>
          </p:cNvPicPr>
          <p:nvPr/>
        </p:nvPicPr>
        <p:blipFill>
          <a:blip r:embed="rId4" cstate="print"/>
          <a:srcRect/>
          <a:stretch>
            <a:fillRect/>
          </a:stretch>
        </p:blipFill>
        <p:spPr bwMode="auto">
          <a:xfrm>
            <a:off x="1643042" y="642918"/>
            <a:ext cx="5998889" cy="5133902"/>
          </a:xfrm>
          <a:prstGeom prst="rect">
            <a:avLst/>
          </a:prstGeom>
          <a:noFill/>
        </p:spPr>
      </p:pic>
      <p:sp>
        <p:nvSpPr>
          <p:cNvPr id="15" name="14 - Ορθογώνιο"/>
          <p:cNvSpPr/>
          <p:nvPr/>
        </p:nvSpPr>
        <p:spPr>
          <a:xfrm rot="10800000" flipV="1">
            <a:off x="714348" y="5756947"/>
            <a:ext cx="8001056" cy="307777"/>
          </a:xfrm>
          <a:prstGeom prst="rect">
            <a:avLst/>
          </a:prstGeom>
        </p:spPr>
        <p:txBody>
          <a:bodyPr wrap="square">
            <a:spAutoFit/>
          </a:bodyPr>
          <a:lstStyle/>
          <a:p>
            <a:pPr algn="ctr"/>
            <a:r>
              <a:rPr lang="en-US" sz="1400" dirty="0" smtClean="0"/>
              <a:t> </a:t>
            </a:r>
            <a:r>
              <a:rPr lang="el-GR" sz="1400" dirty="0" smtClean="0">
                <a:solidFill>
                  <a:srgbClr val="002060"/>
                </a:solidFill>
              </a:rPr>
              <a:t>Μωσαϊκό της Ομοτ. Καθ. Δρ. Λυδίας Νακοπούλου, Ιατρού-Παθολογοανατόμου</a:t>
            </a:r>
            <a:endParaRPr lang="el-GR" sz="14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6868"/>
                                        </p:tgtEl>
                                        <p:attrNameLst>
                                          <p:attrName>style.visibility</p:attrName>
                                        </p:attrNameLst>
                                      </p:cBhvr>
                                      <p:to>
                                        <p:strVal val="visible"/>
                                      </p:to>
                                    </p:set>
                                    <p:animEffect transition="in" filter="fade">
                                      <p:cBhvr>
                                        <p:cTn id="10" dur="500"/>
                                        <p:tgtEl>
                                          <p:spTgt spid="3686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6866"/>
                                        </p:tgtEl>
                                      </p:cBhvr>
                                    </p:animEffect>
                                    <p:set>
                                      <p:cBhvr>
                                        <p:cTn id="18" dur="1" fill="hold">
                                          <p:stCondLst>
                                            <p:cond delay="499"/>
                                          </p:stCondLst>
                                        </p:cTn>
                                        <p:tgtEl>
                                          <p:spTgt spid="36866"/>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36868"/>
                                        </p:tgtEl>
                                      </p:cBhvr>
                                    </p:animEffect>
                                    <p:set>
                                      <p:cBhvr>
                                        <p:cTn id="24" dur="1" fill="hold">
                                          <p:stCondLst>
                                            <p:cond delay="499"/>
                                          </p:stCondLst>
                                        </p:cTn>
                                        <p:tgtEl>
                                          <p:spTgt spid="36868"/>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2"/>
                                        </p:tgtEl>
                                      </p:cBhvr>
                                    </p:animEffect>
                                    <p:set>
                                      <p:cBhvr>
                                        <p:cTn id="30" dur="1" fill="hold">
                                          <p:stCondLst>
                                            <p:cond delay="499"/>
                                          </p:stCondLst>
                                        </p:cTn>
                                        <p:tgtEl>
                                          <p:spTgt spid="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
                                            <p:txEl>
                                              <p:pRg st="1" end="1"/>
                                            </p:txEl>
                                          </p:spTgt>
                                        </p:tgtEl>
                                        <p:attrNameLst>
                                          <p:attrName>style.visibility</p:attrName>
                                        </p:attrNameLst>
                                      </p:cBhvr>
                                      <p:to>
                                        <p:strVal val="visible"/>
                                      </p:to>
                                    </p:set>
                                    <p:animEffect transition="in" filter="fade">
                                      <p:cBhvr>
                                        <p:cTn id="40" dur="500"/>
                                        <p:tgtEl>
                                          <p:spTgt spid="12">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138241"/>
                                        </p:tgtEl>
                                        <p:attrNameLst>
                                          <p:attrName>style.visibility</p:attrName>
                                        </p:attrNameLst>
                                      </p:cBhvr>
                                      <p:to>
                                        <p:strVal val="visible"/>
                                      </p:to>
                                    </p:set>
                                    <p:animEffect transition="in" filter="dissolve">
                                      <p:cBhvr>
                                        <p:cTn id="45" dur="500"/>
                                        <p:tgtEl>
                                          <p:spTgt spid="138241"/>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dissolve">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7" grpId="0"/>
      <p:bldP spid="9" grpId="0"/>
      <p:bldP spid="9" grpId="1"/>
      <p:bldP spid="1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85794"/>
            <a:ext cx="4572000" cy="1923126"/>
          </a:xfrm>
        </p:spPr>
        <p:txBody>
          <a:bodyPr>
            <a:normAutofit fontScale="90000"/>
          </a:bodyPr>
          <a:lstStyle/>
          <a:p>
            <a:r>
              <a:rPr lang="el-GR" sz="2700" dirty="0" smtClean="0"/>
              <a:t>Το  </a:t>
            </a:r>
            <a:r>
              <a:rPr lang="el-GR" sz="2700" b="1" spc="300" dirty="0" smtClean="0"/>
              <a:t>ΠΡΟΤΥΠΟ</a:t>
            </a:r>
            <a:r>
              <a:rPr lang="el-GR" sz="2700" dirty="0" smtClean="0"/>
              <a:t/>
            </a:r>
            <a:br>
              <a:rPr lang="el-GR" sz="2700" dirty="0" smtClean="0"/>
            </a:br>
            <a:r>
              <a:rPr lang="el-GR" sz="2200" dirty="0" smtClean="0"/>
              <a:t>δημιουργείται με την επανάληψη </a:t>
            </a:r>
            <a:br>
              <a:rPr lang="el-GR" sz="2200" dirty="0" smtClean="0"/>
            </a:br>
            <a:r>
              <a:rPr lang="el-GR" sz="2200" dirty="0" smtClean="0"/>
              <a:t>ή την απήχηση των επί μέρους στοιχείων ενός έργου Τέχνης  με σκοπό </a:t>
            </a:r>
            <a:br>
              <a:rPr lang="el-GR" sz="2200" dirty="0" smtClean="0"/>
            </a:br>
            <a:r>
              <a:rPr lang="el-GR" sz="2200" dirty="0" smtClean="0"/>
              <a:t>τη </a:t>
            </a:r>
            <a:r>
              <a:rPr lang="el-GR" sz="2200" dirty="0" smtClean="0">
                <a:effectLst>
                  <a:outerShdw blurRad="38100" dist="38100" dir="2700000" algn="tl">
                    <a:srgbClr val="000000">
                      <a:alpha val="43137"/>
                    </a:srgbClr>
                  </a:outerShdw>
                </a:effectLst>
              </a:rPr>
              <a:t>μετάδοση </a:t>
            </a:r>
            <a:r>
              <a:rPr lang="el-GR" sz="2200" dirty="0" smtClean="0"/>
              <a:t>ενός  αισθήματος  ισορροπίας, αρμονίας, αντίθεσης, ρυθμού ή κίνησης.</a:t>
            </a:r>
            <a:r>
              <a:rPr lang="el-GR" sz="3600" dirty="0" smtClean="0"/>
              <a:t/>
            </a:r>
            <a:br>
              <a:rPr lang="el-GR" sz="3600" dirty="0" smtClean="0"/>
            </a:br>
            <a:r>
              <a:rPr lang="en-US" sz="2700" dirty="0" smtClean="0"/>
              <a:t/>
            </a:r>
            <a:br>
              <a:rPr lang="en-US" sz="2700" dirty="0" smtClean="0"/>
            </a:br>
            <a:endParaRPr lang="el-GR" sz="2700" dirty="0"/>
          </a:p>
        </p:txBody>
      </p:sp>
      <p:sp>
        <p:nvSpPr>
          <p:cNvPr id="3" name="Content Placeholder 2"/>
          <p:cNvSpPr>
            <a:spLocks noGrp="1"/>
          </p:cNvSpPr>
          <p:nvPr>
            <p:ph sz="half" idx="1"/>
          </p:nvPr>
        </p:nvSpPr>
        <p:spPr>
          <a:xfrm>
            <a:off x="0" y="2357430"/>
            <a:ext cx="4572000" cy="4960002"/>
          </a:xfrm>
        </p:spPr>
        <p:txBody>
          <a:bodyPr>
            <a:normAutofit fontScale="62500" lnSpcReduction="20000"/>
          </a:bodyPr>
          <a:lstStyle/>
          <a:p>
            <a:pPr algn="ctr">
              <a:buNone/>
            </a:pPr>
            <a:r>
              <a:rPr lang="en-GB" sz="8600" cap="all" dirty="0" smtClean="0"/>
              <a:t> </a:t>
            </a:r>
            <a:r>
              <a:rPr lang="el-GR" sz="5100" cap="all" dirty="0" smtClean="0"/>
              <a:t>ΕΝΑ </a:t>
            </a:r>
            <a:r>
              <a:rPr lang="el-GR" sz="5100" cap="all" dirty="0" smtClean="0">
                <a:effectLst>
                  <a:outerShdw blurRad="38100" dist="38100" dir="2700000" algn="tl">
                    <a:srgbClr val="000000">
                      <a:alpha val="43137"/>
                    </a:srgbClr>
                  </a:outerShdw>
                </a:effectLst>
              </a:rPr>
              <a:t>ΦΥΣΙΚΟ ΠΡΟΤΥΠΟ </a:t>
            </a:r>
            <a:r>
              <a:rPr lang="el-GR" sz="5100" cap="all" dirty="0" smtClean="0"/>
              <a:t>ΜΠΡΟΣΤΑ Μ</a:t>
            </a:r>
            <a:r>
              <a:rPr lang="en-GB" sz="5100" cap="all" dirty="0" smtClean="0"/>
              <a:t>a</a:t>
            </a:r>
            <a:r>
              <a:rPr lang="el-GR" sz="5100" cap="all" dirty="0" smtClean="0"/>
              <a:t>Σ</a:t>
            </a:r>
            <a:endParaRPr lang="en-GB" sz="5100" cap="all" dirty="0" smtClean="0"/>
          </a:p>
          <a:p>
            <a:pPr algn="ctr"/>
            <a:r>
              <a:rPr lang="el-GR" sz="3200" dirty="0" smtClean="0"/>
              <a:t>Ο καλλιτέχνης μάς καλεί να «κόψουμε ταχύτητα»,  ώστε  να </a:t>
            </a:r>
            <a:r>
              <a:rPr lang="el-GR" sz="3200" dirty="0" smtClean="0">
                <a:effectLst>
                  <a:outerShdw blurRad="38100" dist="38100" dir="2700000" algn="tl">
                    <a:srgbClr val="000000">
                      <a:alpha val="43137"/>
                    </a:srgbClr>
                  </a:outerShdw>
                </a:effectLst>
              </a:rPr>
              <a:t>αποκαλυφθεί</a:t>
            </a:r>
            <a:r>
              <a:rPr lang="el-GR" sz="3200" dirty="0" smtClean="0"/>
              <a:t>  μπροστά μας </a:t>
            </a:r>
            <a:r>
              <a:rPr lang="el-GR" sz="3200" b="1" dirty="0" smtClean="0"/>
              <a:t>η εξαιρετική ομορφιά που προσπερνάμε και χάνουμε,   όταν </a:t>
            </a:r>
            <a:r>
              <a:rPr lang="el-GR" sz="3200" b="1" i="1" dirty="0" smtClean="0"/>
              <a:t>δε</a:t>
            </a:r>
            <a:r>
              <a:rPr lang="el-GR" sz="3200" b="1" dirty="0" smtClean="0"/>
              <a:t> βλέπουμε πραγματικά, όταν </a:t>
            </a:r>
            <a:r>
              <a:rPr lang="el-GR" sz="3200" b="1" i="1" dirty="0" smtClean="0"/>
              <a:t>δεν</a:t>
            </a:r>
            <a:r>
              <a:rPr lang="el-GR" sz="3200" b="1" dirty="0" smtClean="0"/>
              <a:t> παρατηρούμε  αυτό που κοιτάζουμε, καθώς μονίμως βιαζόμαστε</a:t>
            </a:r>
            <a:r>
              <a:rPr lang="el-GR" sz="3200" dirty="0" smtClean="0"/>
              <a:t>. </a:t>
            </a:r>
          </a:p>
          <a:p>
            <a:pPr algn="ctr">
              <a:buNone/>
            </a:pPr>
            <a:r>
              <a:rPr lang="el-GR" sz="3200" dirty="0" smtClean="0"/>
              <a:t>Η αξιοσημείωτη δεξιότητα του καλλιτέχνη να παρατηρεί ένα μεμονωμένο φύλλο  αποκαλύπτει και σε εμάς τους θεατές έναν αχανή κόσμο μυστηρίου</a:t>
            </a:r>
          </a:p>
          <a:p>
            <a:pPr algn="ctr">
              <a:buNone/>
            </a:pPr>
            <a:r>
              <a:rPr lang="el-GR" sz="3200" dirty="0" smtClean="0"/>
              <a:t>μέσα από τη φαινομενική κοινοτοπία του!</a:t>
            </a:r>
          </a:p>
          <a:p>
            <a:endParaRPr lang="en-US" sz="7000" dirty="0" smtClean="0"/>
          </a:p>
          <a:p>
            <a:endParaRPr lang="en-US" dirty="0" smtClean="0"/>
          </a:p>
          <a:p>
            <a:pPr algn="ctr">
              <a:buNone/>
            </a:pPr>
            <a:endParaRPr lang="en-GB" cap="all" dirty="0" smtClean="0"/>
          </a:p>
          <a:p>
            <a:endParaRPr lang="el-GR" dirty="0"/>
          </a:p>
        </p:txBody>
      </p:sp>
      <p:pic>
        <p:nvPicPr>
          <p:cNvPr id="125954" name="Picture 2" descr="C:\Users\αγαπουλακι\Desktop\mcewan.jpg"/>
          <p:cNvPicPr>
            <a:picLocks noChangeAspect="1" noChangeArrowheads="1"/>
          </p:cNvPicPr>
          <p:nvPr/>
        </p:nvPicPr>
        <p:blipFill>
          <a:blip r:embed="rId2" cstate="print"/>
          <a:srcRect/>
          <a:stretch>
            <a:fillRect/>
          </a:stretch>
        </p:blipFill>
        <p:spPr bwMode="auto">
          <a:xfrm>
            <a:off x="4643438" y="285728"/>
            <a:ext cx="4337799" cy="5072098"/>
          </a:xfrm>
          <a:prstGeom prst="rect">
            <a:avLst/>
          </a:prstGeom>
          <a:noFill/>
        </p:spPr>
      </p:pic>
      <p:sp>
        <p:nvSpPr>
          <p:cNvPr id="6" name="Rectangle 5"/>
          <p:cNvSpPr/>
          <p:nvPr/>
        </p:nvSpPr>
        <p:spPr>
          <a:xfrm>
            <a:off x="4643438" y="5572140"/>
            <a:ext cx="4500562" cy="923330"/>
          </a:xfrm>
          <a:prstGeom prst="rect">
            <a:avLst/>
          </a:prstGeom>
        </p:spPr>
        <p:txBody>
          <a:bodyPr wrap="square">
            <a:spAutoFit/>
          </a:bodyPr>
          <a:lstStyle/>
          <a:p>
            <a:pPr algn="ctr"/>
            <a:r>
              <a:rPr lang="en-GB" dirty="0" smtClean="0"/>
              <a:t>RORY </a:t>
            </a:r>
            <a:r>
              <a:rPr lang="en-GB" dirty="0" err="1" smtClean="0"/>
              <a:t>McEWEN</a:t>
            </a:r>
            <a:r>
              <a:rPr lang="en-GB" dirty="0" smtClean="0"/>
              <a:t> </a:t>
            </a:r>
            <a:br>
              <a:rPr lang="en-GB" dirty="0" smtClean="0"/>
            </a:br>
            <a:r>
              <a:rPr lang="el-GR" dirty="0" smtClean="0"/>
              <a:t> Από τους Κήπους του </a:t>
            </a:r>
            <a:r>
              <a:rPr lang="el-GR" dirty="0" err="1" smtClean="0"/>
              <a:t>Κένσινγκτον</a:t>
            </a:r>
            <a:r>
              <a:rPr lang="el-GR" dirty="0" smtClean="0"/>
              <a:t> -</a:t>
            </a:r>
            <a:r>
              <a:rPr lang="en-GB" dirty="0" smtClean="0"/>
              <a:t>1, 1979 </a:t>
            </a:r>
          </a:p>
          <a:p>
            <a:pPr algn="ctr"/>
            <a:r>
              <a:rPr lang="en-GB" dirty="0" smtClean="0"/>
              <a:t>(</a:t>
            </a:r>
            <a:r>
              <a:rPr lang="el-GR" dirty="0" smtClean="0"/>
              <a:t>υδατογραφία σε περγαμηνή</a:t>
            </a:r>
            <a:r>
              <a:rPr lang="en-GB" dirty="0" smtClean="0"/>
              <a:t>).</a:t>
            </a:r>
            <a:endParaRPr lang="el-GR" dirty="0"/>
          </a:p>
        </p:txBody>
      </p:sp>
      <p:sp>
        <p:nvSpPr>
          <p:cNvPr id="8" name="Rectangle 7"/>
          <p:cNvSpPr/>
          <p:nvPr/>
        </p:nvSpPr>
        <p:spPr>
          <a:xfrm>
            <a:off x="0" y="214290"/>
            <a:ext cx="4643438" cy="6494085"/>
          </a:xfrm>
          <a:prstGeom prst="rect">
            <a:avLst/>
          </a:prstGeom>
        </p:spPr>
        <p:txBody>
          <a:bodyPr wrap="square">
            <a:spAutoFit/>
          </a:bodyPr>
          <a:lstStyle/>
          <a:p>
            <a:pPr algn="just"/>
            <a:r>
              <a:rPr lang="el-GR" sz="1600" dirty="0" smtClean="0"/>
              <a:t>Το πρώτο πράγμα που βλέπουμε  στο φύλλο του </a:t>
            </a:r>
            <a:r>
              <a:rPr lang="en-US" sz="1600" dirty="0" smtClean="0"/>
              <a:t>McEwen</a:t>
            </a:r>
            <a:r>
              <a:rPr lang="el-GR" sz="1600" dirty="0" smtClean="0"/>
              <a:t> είναι </a:t>
            </a:r>
            <a:r>
              <a:rPr lang="el-GR" sz="1600" b="1" dirty="0" smtClean="0"/>
              <a:t>το φυσικό πρότυπο των φλεβών του</a:t>
            </a:r>
            <a:r>
              <a:rPr lang="el-GR" sz="1600" dirty="0" smtClean="0"/>
              <a:t>. Καθώς εμβαθύνουμε περισσότερο στη λεπτομέρεια της εικόνας, αυτό το πρότυπο προσλαμβάνει </a:t>
            </a:r>
            <a:r>
              <a:rPr lang="el-GR" sz="1600" b="1" dirty="0" smtClean="0"/>
              <a:t>μια πολύπτυχη όψη, </a:t>
            </a:r>
            <a:r>
              <a:rPr lang="el-GR" sz="1600" dirty="0" smtClean="0"/>
              <a:t>οπότε μας δίνεται η ευκαιρία να παρατηρήσουμε τον ίδιο φυσικό σχηματισμό με διαφορετικές ματιές. Για παράδειγμα, στο λεπτομερές πρότυπο ανάπτυξης των φλεβών μπορούμε να αναγνωρίσουμε τη δομή  των κλαδιών ενός δένδρου. Εναλλακτικά, μπορούμε  να επεκτείνουμε την όρασή μας  σε ένα γεωλογικό επίπεδο, συλλαμβάνοντας την εικόνα από μια εναέρια όψη, οπότε  οι </a:t>
            </a:r>
            <a:r>
              <a:rPr lang="el-GR" sz="1600" b="1" dirty="0" smtClean="0"/>
              <a:t>φλέβες</a:t>
            </a:r>
            <a:r>
              <a:rPr lang="el-GR" sz="1600" dirty="0" smtClean="0"/>
              <a:t> μετατρέπονται σε </a:t>
            </a:r>
            <a:r>
              <a:rPr lang="el-GR" sz="1600" b="1" dirty="0" smtClean="0"/>
              <a:t>ποταμούς</a:t>
            </a:r>
            <a:r>
              <a:rPr lang="el-GR" sz="1600" dirty="0" smtClean="0"/>
              <a:t> και </a:t>
            </a:r>
            <a:r>
              <a:rPr lang="el-GR" sz="1600" b="1" dirty="0" smtClean="0"/>
              <a:t>παραπόταμους</a:t>
            </a:r>
            <a:r>
              <a:rPr lang="el-GR" sz="1600" dirty="0" smtClean="0"/>
              <a:t> που τραβούν την πορεία  τους  μέσω ενός λιβαδιού προς την ακτογραμμή της  θάλασσας.  Μια πιο μελαγχολική θεώρηση θα συσχέτιζε την ανατομία του φύλλου που πεθαίνει με ένα θέμα θνητότητας σε μια «νεκρή φύση» της ζωγραφικής Τέχνης , </a:t>
            </a:r>
            <a:r>
              <a:rPr lang="el-GR" sz="1600" b="1" dirty="0" smtClean="0"/>
              <a:t>καθώς οι φλέβες που αιμορραγούν, προσδίδουν κόκκινη χροιά στο πράσινο της χλωροφύλλης του αποσυντιθέμενου φύλλου</a:t>
            </a:r>
            <a:r>
              <a:rPr lang="el-GR" sz="1600" dirty="0" smtClean="0"/>
              <a:t>. </a:t>
            </a:r>
          </a:p>
          <a:p>
            <a:pPr algn="just"/>
            <a:r>
              <a:rPr lang="el-GR" sz="1600" dirty="0" smtClean="0"/>
              <a:t>Εάν κοιτάζαμε τον κόσμο μας με μια τόσο προσεκτική ματιά όπως αυτή του </a:t>
            </a:r>
            <a:r>
              <a:rPr lang="en-US" sz="1600" dirty="0" smtClean="0"/>
              <a:t>Rory McEwen</a:t>
            </a:r>
            <a:r>
              <a:rPr lang="el-GR" sz="1600" dirty="0" smtClean="0"/>
              <a:t>, </a:t>
            </a:r>
            <a:r>
              <a:rPr lang="el-GR" sz="1600" b="1" dirty="0" smtClean="0"/>
              <a:t>η οπτική μας για τα πράγματα και η ικανότητά μας να παράγουμε Τέχνη θα εμπλουτίζονταν αφάνταστα</a:t>
            </a:r>
            <a:r>
              <a:rPr lang="el-GR" sz="1600" dirty="0" smtClean="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954"/>
                                        </p:tgtEl>
                                        <p:attrNameLst>
                                          <p:attrName>style.visibility</p:attrName>
                                        </p:attrNameLst>
                                      </p:cBhvr>
                                      <p:to>
                                        <p:strVal val="visible"/>
                                      </p:to>
                                    </p:set>
                                    <p:animEffect transition="in" filter="fade">
                                      <p:cBhvr>
                                        <p:cTn id="7" dur="500"/>
                                        <p:tgtEl>
                                          <p:spTgt spid="1259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3">
                                            <p:txEl>
                                              <p:pRg st="0" end="0"/>
                                            </p:txEl>
                                          </p:spTgt>
                                        </p:tgtEl>
                                      </p:cBhvr>
                                    </p:animEffect>
                                    <p:set>
                                      <p:cBhvr>
                                        <p:cTn id="38"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3">
                                            <p:txEl>
                                              <p:pRg st="1" end="1"/>
                                            </p:txEl>
                                          </p:spTgt>
                                        </p:tgtEl>
                                      </p:cBhvr>
                                    </p:animEffect>
                                    <p:set>
                                      <p:cBhvr>
                                        <p:cTn id="43"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3">
                                            <p:txEl>
                                              <p:pRg st="2" end="2"/>
                                            </p:txEl>
                                          </p:spTgt>
                                        </p:tgtEl>
                                      </p:cBhvr>
                                    </p:animEffect>
                                    <p:set>
                                      <p:cBhvr>
                                        <p:cTn id="48"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3">
                                            <p:txEl>
                                              <p:pRg st="3" end="3"/>
                                            </p:txEl>
                                          </p:spTgt>
                                        </p:tgtEl>
                                      </p:cBhvr>
                                    </p:animEffect>
                                    <p:set>
                                      <p:cBhvr>
                                        <p:cTn id="53"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8">
                                            <p:txEl>
                                              <p:pRg st="0" end="0"/>
                                            </p:txEl>
                                          </p:spTgt>
                                        </p:tgtEl>
                                        <p:attrNameLst>
                                          <p:attrName>style.visibility</p:attrName>
                                        </p:attrNameLst>
                                      </p:cBhvr>
                                      <p:to>
                                        <p:strVal val="visible"/>
                                      </p:to>
                                    </p:set>
                                    <p:animEffect transition="in" filter="fade">
                                      <p:cBhvr>
                                        <p:cTn id="58" dur="500"/>
                                        <p:tgtEl>
                                          <p:spTgt spid="8">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8">
                                            <p:txEl>
                                              <p:pRg st="1" end="1"/>
                                            </p:txEl>
                                          </p:spTgt>
                                        </p:tgtEl>
                                        <p:attrNameLst>
                                          <p:attrName>style.visibility</p:attrName>
                                        </p:attrNameLst>
                                      </p:cBhvr>
                                      <p:to>
                                        <p:strVal val="visible"/>
                                      </p:to>
                                    </p:set>
                                    <p:animEffect transition="in" filter="fade">
                                      <p:cBhvr>
                                        <p:cTn id="63"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build="p"/>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222" y="274638"/>
            <a:ext cx="9501222" cy="796908"/>
          </a:xfrm>
        </p:spPr>
        <p:txBody>
          <a:bodyPr>
            <a:noAutofit/>
          </a:bodyPr>
          <a:lstStyle/>
          <a:p>
            <a:r>
              <a:rPr lang="el-GR" dirty="0" smtClean="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 </a:t>
            </a:r>
            <a:r>
              <a:rPr lang="el-GR" sz="2800" dirty="0" smtClean="0">
                <a:effectLst>
                  <a:outerShdw blurRad="38100" dist="38100" dir="2700000" algn="tl">
                    <a:srgbClr val="000000">
                      <a:alpha val="43137"/>
                    </a:srgbClr>
                  </a:outerShdw>
                </a:effectLst>
              </a:rPr>
              <a:t>Η </a:t>
            </a:r>
            <a:r>
              <a:rPr lang="el-GR" sz="2800" b="1" dirty="0" smtClean="0"/>
              <a:t>Υφή</a:t>
            </a:r>
            <a:r>
              <a:rPr lang="el-GR" sz="2800" dirty="0" smtClean="0"/>
              <a:t> στην  Παθολογική  Ανατομική – Η </a:t>
            </a:r>
            <a:r>
              <a:rPr lang="el-GR" sz="2800" b="1" dirty="0" smtClean="0"/>
              <a:t>Υφή</a:t>
            </a:r>
            <a:r>
              <a:rPr lang="el-GR" sz="2800" dirty="0" smtClean="0"/>
              <a:t> στην Τέχνη</a:t>
            </a:r>
            <a:endParaRPr lang="el-GR" sz="2800" dirty="0"/>
          </a:p>
        </p:txBody>
      </p:sp>
      <p:pic>
        <p:nvPicPr>
          <p:cNvPr id="136194" name="Picture 2" descr="C:\Users\αγαπουλακι\Desktop\F20.large.jpg"/>
          <p:cNvPicPr>
            <a:picLocks noChangeAspect="1" noChangeArrowheads="1"/>
          </p:cNvPicPr>
          <p:nvPr/>
        </p:nvPicPr>
        <p:blipFill>
          <a:blip r:embed="rId2" cstate="print"/>
          <a:srcRect/>
          <a:stretch>
            <a:fillRect/>
          </a:stretch>
        </p:blipFill>
        <p:spPr bwMode="auto">
          <a:xfrm rot="16200000">
            <a:off x="-231996" y="2017890"/>
            <a:ext cx="5357850" cy="3750914"/>
          </a:xfrm>
          <a:prstGeom prst="rect">
            <a:avLst/>
          </a:prstGeom>
          <a:noFill/>
        </p:spPr>
      </p:pic>
      <p:pic>
        <p:nvPicPr>
          <p:cNvPr id="136195" name="Picture 3" descr="C:\Users\αγαπουλακι\Desktop\texture.jpg"/>
          <p:cNvPicPr>
            <a:picLocks noChangeAspect="1" noChangeArrowheads="1"/>
          </p:cNvPicPr>
          <p:nvPr/>
        </p:nvPicPr>
        <p:blipFill>
          <a:blip r:embed="rId3" cstate="print"/>
          <a:srcRect/>
          <a:stretch>
            <a:fillRect/>
          </a:stretch>
        </p:blipFill>
        <p:spPr bwMode="auto">
          <a:xfrm>
            <a:off x="5000627" y="1214422"/>
            <a:ext cx="3549611" cy="5357850"/>
          </a:xfrm>
          <a:prstGeom prst="rect">
            <a:avLst/>
          </a:prstGeo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0042"/>
            <a:ext cx="8229600" cy="1214446"/>
          </a:xfrm>
        </p:spPr>
        <p:txBody>
          <a:bodyPr>
            <a:normAutofit fontScale="90000"/>
          </a:bodyPr>
          <a:lstStyle/>
          <a:p>
            <a:r>
              <a:rPr lang="el-GR" dirty="0" smtClean="0"/>
              <a:t>Η εξέταση της </a:t>
            </a:r>
            <a:r>
              <a:rPr lang="el-GR" b="1" dirty="0" smtClean="0"/>
              <a:t>υφής</a:t>
            </a:r>
            <a:r>
              <a:rPr lang="el-GR" dirty="0" smtClean="0"/>
              <a:t> </a:t>
            </a:r>
            <a:br>
              <a:rPr lang="el-GR" dirty="0" smtClean="0"/>
            </a:br>
            <a:r>
              <a:rPr lang="el-GR" dirty="0" smtClean="0"/>
              <a:t>στην Παθολογική Ανατομική</a:t>
            </a:r>
            <a:br>
              <a:rPr lang="el-GR" dirty="0" smtClean="0"/>
            </a:br>
            <a:endParaRPr lang="el-GR" dirty="0"/>
          </a:p>
        </p:txBody>
      </p:sp>
      <p:sp>
        <p:nvSpPr>
          <p:cNvPr id="3" name="Rectangle 2"/>
          <p:cNvSpPr/>
          <p:nvPr/>
        </p:nvSpPr>
        <p:spPr>
          <a:xfrm>
            <a:off x="4714876" y="4929198"/>
            <a:ext cx="4429124" cy="1877437"/>
          </a:xfrm>
          <a:prstGeom prst="rect">
            <a:avLst/>
          </a:prstGeom>
        </p:spPr>
        <p:txBody>
          <a:bodyPr wrap="square">
            <a:spAutoFit/>
          </a:bodyPr>
          <a:lstStyle/>
          <a:p>
            <a:r>
              <a:rPr lang="el-GR" b="1" dirty="0" smtClean="0"/>
              <a:t>Έλλειψη δυστροφίνης που συνδυάζεται με εξελικτική μυϊκή δυστροφία του </a:t>
            </a:r>
            <a:r>
              <a:rPr lang="en-US" b="1" dirty="0" smtClean="0"/>
              <a:t>Duchene</a:t>
            </a:r>
            <a:r>
              <a:rPr lang="el-GR" b="1" dirty="0" smtClean="0"/>
              <a:t>.</a:t>
            </a:r>
            <a:endParaRPr lang="el-GR" dirty="0" smtClean="0"/>
          </a:p>
          <a:p>
            <a:pPr algn="just"/>
            <a:r>
              <a:rPr lang="el-GR" sz="1600" dirty="0" smtClean="0"/>
              <a:t>Διαφορετικές περιοχές στη χρώση αιματοξυλίνης – ηωσίνης (Α-Η) εμφανίζουν κυρίως ίνωση στο ενδομύιο, η οποία περιβάλλει υποστρόγγυλες ίνες που ποικίλουν σε μέγεθος, </a:t>
            </a:r>
            <a:r>
              <a:rPr lang="el-GR" sz="1600" b="1" dirty="0" smtClean="0"/>
              <a:t>πρότυπο χρώσης</a:t>
            </a:r>
            <a:r>
              <a:rPr lang="el-GR" sz="1600" dirty="0" smtClean="0"/>
              <a:t> και </a:t>
            </a:r>
            <a:r>
              <a:rPr lang="el-GR" sz="1600" b="1" spc="600" dirty="0" smtClean="0"/>
              <a:t>υφή</a:t>
            </a:r>
            <a:r>
              <a:rPr lang="el-GR" sz="1600" b="1" dirty="0" smtClean="0"/>
              <a:t>.</a:t>
            </a:r>
            <a:endParaRPr lang="el-GR" sz="1600" dirty="0" smtClean="0"/>
          </a:p>
        </p:txBody>
      </p:sp>
      <p:pic>
        <p:nvPicPr>
          <p:cNvPr id="135170" name="Picture 2"/>
          <p:cNvPicPr>
            <a:picLocks noChangeAspect="1" noChangeArrowheads="1"/>
          </p:cNvPicPr>
          <p:nvPr/>
        </p:nvPicPr>
        <p:blipFill>
          <a:blip r:embed="rId2" cstate="print"/>
          <a:srcRect/>
          <a:stretch>
            <a:fillRect/>
          </a:stretch>
        </p:blipFill>
        <p:spPr bwMode="auto">
          <a:xfrm>
            <a:off x="4786314" y="1785926"/>
            <a:ext cx="4191029" cy="3143272"/>
          </a:xfrm>
          <a:prstGeom prst="rect">
            <a:avLst/>
          </a:prstGeom>
          <a:noFill/>
          <a:ln w="9525">
            <a:noFill/>
            <a:miter lim="800000"/>
            <a:headEnd/>
            <a:tailEnd/>
          </a:ln>
          <a:effectLst/>
        </p:spPr>
      </p:pic>
      <p:pic>
        <p:nvPicPr>
          <p:cNvPr id="135171" name="Picture 3" descr="C:\Users\αγαπουλακι\Desktop\Kidney_RCC_Gross19.jpg"/>
          <p:cNvPicPr>
            <a:picLocks noChangeAspect="1" noChangeArrowheads="1"/>
          </p:cNvPicPr>
          <p:nvPr/>
        </p:nvPicPr>
        <p:blipFill>
          <a:blip r:embed="rId3" cstate="print"/>
          <a:srcRect/>
          <a:stretch>
            <a:fillRect/>
          </a:stretch>
        </p:blipFill>
        <p:spPr bwMode="auto">
          <a:xfrm>
            <a:off x="571472" y="1785926"/>
            <a:ext cx="3428283" cy="2714644"/>
          </a:xfrm>
          <a:prstGeom prst="rect">
            <a:avLst/>
          </a:prstGeom>
          <a:noFill/>
        </p:spPr>
      </p:pic>
      <p:sp>
        <p:nvSpPr>
          <p:cNvPr id="7" name="Rectangle 6"/>
          <p:cNvSpPr/>
          <p:nvPr/>
        </p:nvSpPr>
        <p:spPr>
          <a:xfrm>
            <a:off x="0" y="4500570"/>
            <a:ext cx="4572000" cy="2308324"/>
          </a:xfrm>
          <a:prstGeom prst="rect">
            <a:avLst/>
          </a:prstGeom>
        </p:spPr>
        <p:txBody>
          <a:bodyPr wrap="square">
            <a:spAutoFit/>
          </a:bodyPr>
          <a:lstStyle/>
          <a:p>
            <a:r>
              <a:rPr lang="el-GR" b="1" dirty="0" smtClean="0"/>
              <a:t>               Νεφροκυτταρικό Καρκίνωμα</a:t>
            </a:r>
            <a:endParaRPr lang="el-GR" dirty="0" smtClean="0"/>
          </a:p>
          <a:p>
            <a:pPr algn="just"/>
            <a:r>
              <a:rPr lang="el-GR" sz="1400" dirty="0" smtClean="0"/>
              <a:t>Ο εικονιζόμενος όγκος εμφανίζει εκσεσημασμένη ποικιλία στη χροιά και στην </a:t>
            </a:r>
            <a:r>
              <a:rPr lang="el-GR" sz="1400" b="1" spc="600" dirty="0" smtClean="0"/>
              <a:t>υφή</a:t>
            </a:r>
            <a:r>
              <a:rPr lang="el-GR" sz="1400" b="1" dirty="0" smtClean="0"/>
              <a:t> </a:t>
            </a:r>
            <a:r>
              <a:rPr lang="el-GR" sz="1400" dirty="0" smtClean="0"/>
              <a:t>του. Κάποιες περιοχές είναι σαφώς κίτρινης  χροιάς  και </a:t>
            </a:r>
            <a:r>
              <a:rPr lang="el-GR" sz="1400" b="1" dirty="0" smtClean="0"/>
              <a:t>εύθρυπτες</a:t>
            </a:r>
            <a:r>
              <a:rPr lang="el-GR" sz="1400" dirty="0" smtClean="0"/>
              <a:t>, άλλες είναι φαιές, ενδεχομένως λόγω παλαιάς αιμορραγίας, έως</a:t>
            </a:r>
            <a:r>
              <a:rPr lang="el-GR" sz="1400" b="1" dirty="0" smtClean="0"/>
              <a:t>  καφέ </a:t>
            </a:r>
            <a:r>
              <a:rPr lang="el-GR" sz="1400" dirty="0" smtClean="0"/>
              <a:t>[ όπως το δέρμα μετά από ηλιοθεραπεία (</a:t>
            </a:r>
            <a:r>
              <a:rPr lang="en-US" sz="1400" dirty="0" smtClean="0"/>
              <a:t>tan</a:t>
            </a:r>
            <a:r>
              <a:rPr lang="el-GR" sz="1400" dirty="0" smtClean="0"/>
              <a:t>) ] και </a:t>
            </a:r>
            <a:r>
              <a:rPr lang="el-GR" sz="1400" b="1" dirty="0" smtClean="0"/>
              <a:t>σαρκώδεις</a:t>
            </a:r>
            <a:r>
              <a:rPr lang="el-GR" sz="1400" dirty="0" smtClean="0"/>
              <a:t>.  Από τις τελευταίες περιοχές πρέπει να γίνει επαρκής δειγματοληψία, ώστε να αναγνωριστεί  ιστολογικά η παρουσία  </a:t>
            </a:r>
            <a:r>
              <a:rPr lang="el-GR" sz="1400" dirty="0" err="1" smtClean="0"/>
              <a:t>σαρκωματοειδούς</a:t>
            </a:r>
            <a:r>
              <a:rPr lang="el-GR" sz="1400" dirty="0" smtClean="0"/>
              <a:t>  αποδιαφοροποίησης του όγκου, ένα  εύρημα  δυσμενούς πρόγνωσης του ασθενούς.</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14752"/>
            <a:ext cx="9144000" cy="4071966"/>
          </a:xfrm>
        </p:spPr>
        <p:txBody>
          <a:bodyPr>
            <a:noAutofit/>
          </a:bodyPr>
          <a:lstStyle/>
          <a:p>
            <a:r>
              <a:rPr lang="el-GR" sz="1800" dirty="0" smtClean="0"/>
              <a:t>Ο/Η παθολογοανατόμος προσπαθεί να </a:t>
            </a:r>
            <a:r>
              <a:rPr lang="el-GR" sz="1800" b="1" dirty="0" smtClean="0"/>
              <a:t>εστιάσει</a:t>
            </a:r>
            <a:r>
              <a:rPr lang="el-GR" sz="1800" dirty="0" smtClean="0"/>
              <a:t> σε </a:t>
            </a:r>
            <a:r>
              <a:rPr lang="el-GR" sz="1800" b="1" u="sng" dirty="0" smtClean="0"/>
              <a:t>κομβικά σημεία</a:t>
            </a:r>
            <a:r>
              <a:rPr lang="el-GR" sz="1800" dirty="0" smtClean="0"/>
              <a:t> </a:t>
            </a:r>
            <a:br>
              <a:rPr lang="el-GR" sz="1800" dirty="0" smtClean="0"/>
            </a:br>
            <a:r>
              <a:rPr lang="el-GR" sz="1800" dirty="0" smtClean="0"/>
              <a:t>για τη </a:t>
            </a:r>
            <a:r>
              <a:rPr lang="el-GR" sz="1800" i="1" dirty="0" smtClean="0"/>
              <a:t>μικροσκοπική</a:t>
            </a:r>
            <a:r>
              <a:rPr lang="el-GR" sz="1800" dirty="0" smtClean="0"/>
              <a:t> διάγνωση και επιλέγει να κοιτάξει  </a:t>
            </a:r>
            <a:br>
              <a:rPr lang="el-GR" sz="1800" dirty="0" smtClean="0"/>
            </a:br>
            <a:r>
              <a:rPr lang="el-GR" sz="1800" dirty="0" smtClean="0"/>
              <a:t>είτε από πιο μακριά (μικρή μεγέθυνση) είτε από πιο κοντά (μεγαλύτερη μεγέθυνση).</a:t>
            </a:r>
            <a:br>
              <a:rPr lang="el-GR" sz="1800" dirty="0" smtClean="0"/>
            </a:br>
            <a:r>
              <a:rPr lang="el-GR" sz="1800" dirty="0" smtClean="0"/>
              <a:t>Με παρόμοιο τρόπο, αυτή η καλλιτέχνης προσπαθεί να κάνει το θεατή να </a:t>
            </a:r>
            <a:r>
              <a:rPr lang="el-GR" sz="1800" b="1" dirty="0" smtClean="0"/>
              <a:t>εστιάσει </a:t>
            </a:r>
            <a:br>
              <a:rPr lang="el-GR" sz="1800" b="1" dirty="0" smtClean="0"/>
            </a:br>
            <a:r>
              <a:rPr lang="el-GR" sz="1800" dirty="0" smtClean="0"/>
              <a:t>στα </a:t>
            </a:r>
            <a:r>
              <a:rPr lang="el-GR" sz="1800" b="1" dirty="0" smtClean="0"/>
              <a:t>κομβικά στοιχεία </a:t>
            </a:r>
            <a:r>
              <a:rPr lang="el-GR" sz="1800" dirty="0" smtClean="0"/>
              <a:t>που καθορίζουν τη συναισθηματική απήχηση του τοπίου. </a:t>
            </a:r>
            <a:br>
              <a:rPr lang="el-GR" sz="1800" dirty="0" smtClean="0"/>
            </a:br>
            <a:r>
              <a:rPr lang="el-GR" sz="1800" dirty="0" smtClean="0"/>
              <a:t>Στο έργο «Σπαρμένα </a:t>
            </a:r>
            <a:r>
              <a:rPr lang="en-US" sz="1800" dirty="0" smtClean="0"/>
              <a:t>X</a:t>
            </a:r>
            <a:r>
              <a:rPr lang="el-GR" sz="1800" dirty="0" smtClean="0"/>
              <a:t>όρτα και </a:t>
            </a:r>
            <a:r>
              <a:rPr lang="en-US" sz="1800" dirty="0" smtClean="0"/>
              <a:t>M</a:t>
            </a:r>
            <a:r>
              <a:rPr lang="el-GR" sz="1800" dirty="0" smtClean="0"/>
              <a:t>αργαρίτες, Σεπτέμβριος», </a:t>
            </a:r>
            <a:br>
              <a:rPr lang="el-GR" sz="1800" dirty="0" smtClean="0"/>
            </a:br>
            <a:r>
              <a:rPr lang="el-GR" sz="1800" dirty="0" smtClean="0"/>
              <a:t>η πλήρης απορρόφηση της καλλιτέχνιδας στο θέμα την οδήγησε να συμπεριλάβει στον πίνακα </a:t>
            </a:r>
            <a:br>
              <a:rPr lang="el-GR" sz="1800" dirty="0" smtClean="0"/>
            </a:br>
            <a:r>
              <a:rPr lang="el-GR" sz="1800" b="1" dirty="0" smtClean="0"/>
              <a:t>μίσχους από χορτάρια λιβαδιού και λουλούδια</a:t>
            </a:r>
            <a:r>
              <a:rPr lang="el-GR" sz="1800" dirty="0" smtClean="0"/>
              <a:t> ως </a:t>
            </a:r>
            <a:r>
              <a:rPr lang="el-GR" sz="1800" b="1" u="sng" dirty="0" smtClean="0"/>
              <a:t>κομβικά στοιχεία</a:t>
            </a:r>
            <a:r>
              <a:rPr lang="el-GR" sz="1800" b="1" dirty="0" smtClean="0"/>
              <a:t>, </a:t>
            </a:r>
            <a:br>
              <a:rPr lang="el-GR" sz="1800" b="1" dirty="0" smtClean="0"/>
            </a:br>
            <a:r>
              <a:rPr lang="el-GR" sz="1800" dirty="0" smtClean="0"/>
              <a:t>με σκοπό να </a:t>
            </a:r>
            <a:r>
              <a:rPr lang="el-GR" sz="1800" b="1" dirty="0" smtClean="0"/>
              <a:t>γεφυρώσουν </a:t>
            </a:r>
            <a:r>
              <a:rPr lang="el-GR" sz="1800" dirty="0" smtClean="0"/>
              <a:t>την αφηρημένη σύλληψη με την </a:t>
            </a:r>
            <a:r>
              <a:rPr lang="el-GR" sz="1800" b="1" dirty="0" smtClean="0"/>
              <a:t>υφή</a:t>
            </a:r>
            <a:r>
              <a:rPr lang="el-GR" sz="1800" dirty="0" smtClean="0"/>
              <a:t> της πραγματικότητας.</a:t>
            </a:r>
            <a:br>
              <a:rPr lang="el-GR" sz="1800" dirty="0" smtClean="0"/>
            </a:br>
            <a:endParaRPr lang="el-GR" sz="1800" dirty="0"/>
          </a:p>
        </p:txBody>
      </p:sp>
      <p:pic>
        <p:nvPicPr>
          <p:cNvPr id="126978" name="Picture 2"/>
          <p:cNvPicPr>
            <a:picLocks noChangeAspect="1" noChangeArrowheads="1"/>
          </p:cNvPicPr>
          <p:nvPr/>
        </p:nvPicPr>
        <p:blipFill>
          <a:blip r:embed="rId2" cstate="print"/>
          <a:srcRect/>
          <a:stretch>
            <a:fillRect/>
          </a:stretch>
        </p:blipFill>
        <p:spPr bwMode="auto">
          <a:xfrm>
            <a:off x="214282" y="214290"/>
            <a:ext cx="4544728" cy="4143404"/>
          </a:xfrm>
          <a:prstGeom prst="rect">
            <a:avLst/>
          </a:prstGeom>
          <a:noFill/>
          <a:ln w="9525">
            <a:noFill/>
            <a:miter lim="800000"/>
            <a:headEnd/>
            <a:tailEnd/>
          </a:ln>
          <a:effectLst/>
        </p:spPr>
      </p:pic>
      <p:sp>
        <p:nvSpPr>
          <p:cNvPr id="4" name="Rectangle 3"/>
          <p:cNvSpPr/>
          <p:nvPr/>
        </p:nvSpPr>
        <p:spPr>
          <a:xfrm>
            <a:off x="4857752" y="2786058"/>
            <a:ext cx="4286248" cy="1477328"/>
          </a:xfrm>
          <a:prstGeom prst="rect">
            <a:avLst/>
          </a:prstGeom>
        </p:spPr>
        <p:txBody>
          <a:bodyPr wrap="square">
            <a:spAutoFit/>
          </a:bodyPr>
          <a:lstStyle/>
          <a:p>
            <a:pPr algn="ctr"/>
            <a:r>
              <a:rPr lang="en-US" dirty="0" smtClean="0"/>
              <a:t>JOAN EARDLEY </a:t>
            </a:r>
            <a:br>
              <a:rPr lang="en-US" dirty="0" smtClean="0"/>
            </a:br>
            <a:r>
              <a:rPr lang="el-GR" dirty="0" smtClean="0"/>
              <a:t>Σπαρμένα χόρτα και μαργαρίτες, Σεπτέμβριος</a:t>
            </a:r>
            <a:r>
              <a:rPr lang="en-US" dirty="0" smtClean="0"/>
              <a:t>,  1960 </a:t>
            </a:r>
          </a:p>
          <a:p>
            <a:pPr algn="ctr"/>
            <a:r>
              <a:rPr lang="en-US" dirty="0" smtClean="0"/>
              <a:t>(</a:t>
            </a:r>
            <a:r>
              <a:rPr lang="el-GR" dirty="0" smtClean="0"/>
              <a:t>λάδι σε χαρτόνι </a:t>
            </a:r>
          </a:p>
          <a:p>
            <a:pPr algn="ctr"/>
            <a:r>
              <a:rPr lang="el-GR" dirty="0" smtClean="0"/>
              <a:t>με χόρτα και κεφαλές σπόρων</a:t>
            </a:r>
            <a:r>
              <a:rPr lang="en-US" dirty="0" smtClean="0"/>
              <a:t>)</a:t>
            </a:r>
            <a:endParaRPr lang="el-GR" dirty="0"/>
          </a:p>
        </p:txBody>
      </p:sp>
      <p:sp>
        <p:nvSpPr>
          <p:cNvPr id="5" name="Rectangle 4"/>
          <p:cNvSpPr/>
          <p:nvPr/>
        </p:nvSpPr>
        <p:spPr>
          <a:xfrm>
            <a:off x="4929190" y="0"/>
            <a:ext cx="4214810" cy="2677656"/>
          </a:xfrm>
          <a:prstGeom prst="rect">
            <a:avLst/>
          </a:prstGeom>
        </p:spPr>
        <p:txBody>
          <a:bodyPr wrap="square">
            <a:spAutoFit/>
          </a:bodyPr>
          <a:lstStyle/>
          <a:p>
            <a:pPr algn="ctr"/>
            <a:r>
              <a:rPr lang="el-GR" sz="2800" dirty="0" smtClean="0"/>
              <a:t>Η</a:t>
            </a:r>
            <a:r>
              <a:rPr lang="el-GR" sz="2800" b="1" dirty="0" smtClean="0"/>
              <a:t>   </a:t>
            </a:r>
            <a:r>
              <a:rPr lang="el-GR" sz="2800" b="1" spc="600" dirty="0" smtClean="0"/>
              <a:t>υφή</a:t>
            </a:r>
            <a:r>
              <a:rPr lang="el-GR" sz="2000" b="1" dirty="0" smtClean="0"/>
              <a:t/>
            </a:r>
            <a:br>
              <a:rPr lang="el-GR" sz="2000" b="1" dirty="0" smtClean="0"/>
            </a:br>
            <a:r>
              <a:rPr lang="el-GR" sz="2000" dirty="0" smtClean="0"/>
              <a:t>ορίζει την </a:t>
            </a:r>
            <a:r>
              <a:rPr lang="el-GR" sz="2000" b="1" dirty="0" smtClean="0"/>
              <a:t>ποιότητα της επιφάνειας</a:t>
            </a:r>
            <a:r>
              <a:rPr lang="el-GR" sz="2000" dirty="0" smtClean="0"/>
              <a:t> ενός έργου Τέχνης ,</a:t>
            </a:r>
          </a:p>
          <a:p>
            <a:pPr algn="ctr"/>
            <a:r>
              <a:rPr lang="el-GR" sz="2000" dirty="0" smtClean="0"/>
              <a:t>την </a:t>
            </a:r>
            <a:r>
              <a:rPr lang="el-GR" sz="2000" b="1" dirty="0" smtClean="0"/>
              <a:t>τραχύτητα</a:t>
            </a:r>
            <a:r>
              <a:rPr lang="el-GR" sz="2000" dirty="0" smtClean="0"/>
              <a:t> ή τη </a:t>
            </a:r>
            <a:r>
              <a:rPr lang="el-GR" sz="2000" b="1" dirty="0" smtClean="0"/>
              <a:t>λειότητα</a:t>
            </a:r>
            <a:r>
              <a:rPr lang="el-GR" sz="2000" dirty="0" smtClean="0"/>
              <a:t> του υλικού από το οποίο αποτελείται.</a:t>
            </a:r>
            <a:br>
              <a:rPr lang="el-GR" sz="2000" dirty="0" smtClean="0"/>
            </a:br>
            <a:r>
              <a:rPr lang="el-GR" sz="2000" dirty="0" smtClean="0"/>
              <a:t>Βιώνουμε την υφή με δυο τρόπους: </a:t>
            </a:r>
            <a:r>
              <a:rPr lang="el-GR" sz="2000" b="1" dirty="0" smtClean="0"/>
              <a:t>οπτικά</a:t>
            </a:r>
            <a:r>
              <a:rPr lang="el-GR" sz="2000" dirty="0" smtClean="0"/>
              <a:t> (μέσω της όρασης) και </a:t>
            </a:r>
            <a:r>
              <a:rPr lang="el-GR" sz="2000" b="1" dirty="0" smtClean="0"/>
              <a:t>σωματικά</a:t>
            </a:r>
            <a:r>
              <a:rPr lang="el-GR" sz="2000" dirty="0" smtClean="0"/>
              <a:t> (μέσω της αφής).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978"/>
                                        </p:tgtEl>
                                        <p:attrNameLst>
                                          <p:attrName>style.visibility</p:attrName>
                                        </p:attrNameLst>
                                      </p:cBhvr>
                                      <p:to>
                                        <p:strVal val="visible"/>
                                      </p:to>
                                    </p:set>
                                    <p:animEffect transition="in" filter="fade">
                                      <p:cBhvr>
                                        <p:cTn id="7" dur="500"/>
                                        <p:tgtEl>
                                          <p:spTgt spid="12697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43050"/>
          </a:xfrm>
        </p:spPr>
        <p:txBody>
          <a:bodyPr>
            <a:normAutofit fontScale="90000"/>
          </a:bodyPr>
          <a:lstStyle/>
          <a:p>
            <a:r>
              <a:rPr lang="el-GR" sz="4000" dirty="0" smtClean="0"/>
              <a:t>Η </a:t>
            </a:r>
            <a:r>
              <a:rPr lang="el-GR" sz="4000" b="1" spc="300" dirty="0" smtClean="0">
                <a:effectLst>
                  <a:outerShdw blurRad="38100" dist="38100" dir="2700000" algn="tl">
                    <a:srgbClr val="000000">
                      <a:alpha val="43137"/>
                    </a:srgbClr>
                  </a:outerShdw>
                </a:effectLst>
              </a:rPr>
              <a:t>μορφή</a:t>
            </a:r>
            <a:r>
              <a:rPr lang="el-GR" sz="4000" dirty="0" smtClean="0"/>
              <a:t> σχετίζεται με το φυσικό </a:t>
            </a:r>
            <a:r>
              <a:rPr lang="el-GR" sz="4000" b="1" dirty="0" smtClean="0"/>
              <a:t>όγκο</a:t>
            </a:r>
            <a:r>
              <a:rPr lang="el-GR" sz="4000" dirty="0" smtClean="0"/>
              <a:t> ενός σχήματος και το </a:t>
            </a:r>
            <a:r>
              <a:rPr lang="el-GR" sz="4000" dirty="0" smtClean="0">
                <a:effectLst>
                  <a:outerShdw blurRad="38100" dist="38100" dir="2700000" algn="tl">
                    <a:srgbClr val="000000">
                      <a:alpha val="43137"/>
                    </a:srgbClr>
                  </a:outerShdw>
                </a:effectLst>
              </a:rPr>
              <a:t>χώρο</a:t>
            </a:r>
            <a:r>
              <a:rPr lang="el-GR" sz="4000" dirty="0" smtClean="0"/>
              <a:t> που αυτό καταλαμβάνει.</a:t>
            </a:r>
            <a:r>
              <a:rPr lang="el-GR" dirty="0" smtClean="0"/>
              <a:t/>
            </a:r>
            <a:br>
              <a:rPr lang="el-GR" dirty="0" smtClean="0"/>
            </a:br>
            <a:endParaRPr lang="el-GR" dirty="0"/>
          </a:p>
        </p:txBody>
      </p:sp>
      <p:sp>
        <p:nvSpPr>
          <p:cNvPr id="3" name="Text Placeholder 2"/>
          <p:cNvSpPr>
            <a:spLocks noGrp="1"/>
          </p:cNvSpPr>
          <p:nvPr>
            <p:ph type="body" idx="1"/>
          </p:nvPr>
        </p:nvSpPr>
        <p:spPr>
          <a:xfrm>
            <a:off x="0" y="1714488"/>
            <a:ext cx="4500562" cy="2071702"/>
          </a:xfrm>
        </p:spPr>
        <p:txBody>
          <a:bodyPr>
            <a:noAutofit/>
          </a:bodyPr>
          <a:lstStyle/>
          <a:p>
            <a:pPr algn="ctr"/>
            <a:endParaRPr lang="el-GR" sz="1600" b="0" dirty="0" smtClean="0"/>
          </a:p>
          <a:p>
            <a:pPr algn="ctr"/>
            <a:endParaRPr lang="el-GR" sz="1600" b="0" dirty="0" smtClean="0"/>
          </a:p>
          <a:p>
            <a:pPr algn="ctr"/>
            <a:r>
              <a:rPr lang="el-GR" sz="1600" b="0" dirty="0" smtClean="0"/>
              <a:t>Η </a:t>
            </a:r>
            <a:r>
              <a:rPr lang="el-GR" sz="1600" dirty="0" smtClean="0"/>
              <a:t>συνεστιακή μικροσκόπηση </a:t>
            </a:r>
            <a:r>
              <a:rPr lang="el-GR" sz="1600" b="0" dirty="0" smtClean="0"/>
              <a:t>επιτρέπει την αναπαράσταση τρισδιάστατων δομών από  αποκτημένες εικόνες, συλλέγοντας σειρές  εικόνων σε διαφορετικά βάθη ενός ογκώδους αντικειμένου.</a:t>
            </a:r>
          </a:p>
          <a:p>
            <a:pPr algn="ctr"/>
            <a:r>
              <a:rPr lang="en-GB" sz="1400" b="0" dirty="0" smtClean="0"/>
              <a:t>Ran Li and Ann Marie </a:t>
            </a:r>
            <a:r>
              <a:rPr lang="en-GB" sz="1400" b="0" dirty="0" err="1" smtClean="0"/>
              <a:t>Pendergast</a:t>
            </a:r>
            <a:endParaRPr lang="en-GB" sz="1400" b="0" dirty="0" smtClean="0"/>
          </a:p>
          <a:p>
            <a:pPr algn="ctr"/>
            <a:r>
              <a:rPr lang="el-GR" sz="1400" b="0" dirty="0" smtClean="0"/>
              <a:t>Σωληνογένεση από κύτταρα </a:t>
            </a:r>
            <a:r>
              <a:rPr lang="en-US" sz="1400" b="0" dirty="0" smtClean="0"/>
              <a:t>MDCK</a:t>
            </a:r>
            <a:r>
              <a:rPr lang="el-GR" sz="1400" b="0" dirty="0" smtClean="0"/>
              <a:t>, αναπτυσσόμενα σε τρισδιάστατη δομή κολλαγόνου,  κατόπιν επίδρασης του ηπατοκυτταρικού αυξητικού παράγοντα (</a:t>
            </a:r>
            <a:r>
              <a:rPr lang="en-US" sz="1400" b="0" dirty="0" smtClean="0"/>
              <a:t>HGF</a:t>
            </a:r>
            <a:r>
              <a:rPr lang="el-GR" sz="1400" b="0" dirty="0" smtClean="0"/>
              <a:t>). Τρισδιάστατη ανακατασκευή </a:t>
            </a:r>
            <a:r>
              <a:rPr lang="el-GR" sz="1400" dirty="0" err="1" smtClean="0"/>
              <a:t>συνεστιακής</a:t>
            </a:r>
            <a:r>
              <a:rPr lang="el-GR" sz="1400" dirty="0" smtClean="0"/>
              <a:t> </a:t>
            </a:r>
            <a:r>
              <a:rPr lang="el-GR" sz="1400" b="0" dirty="0" smtClean="0"/>
              <a:t>στοίβας –</a:t>
            </a:r>
            <a:r>
              <a:rPr lang="en-US" sz="1400" b="0" dirty="0" smtClean="0"/>
              <a:t>z</a:t>
            </a:r>
            <a:r>
              <a:rPr lang="el-GR" sz="1400" b="0" dirty="0" smtClean="0"/>
              <a:t>,</a:t>
            </a:r>
            <a:r>
              <a:rPr lang="en-US" sz="1400" b="0" dirty="0" smtClean="0"/>
              <a:t> </a:t>
            </a:r>
            <a:r>
              <a:rPr lang="el-GR" sz="1400" b="0" dirty="0" smtClean="0"/>
              <a:t>παραγομένης με ταχύτητα . </a:t>
            </a:r>
            <a:r>
              <a:rPr lang="en-US" sz="1400" b="0" dirty="0" smtClean="0"/>
              <a:t>E </a:t>
            </a:r>
            <a:r>
              <a:rPr lang="el-GR" sz="1400" b="0" dirty="0" smtClean="0"/>
              <a:t>– καντχερίνη.</a:t>
            </a:r>
          </a:p>
          <a:p>
            <a:endParaRPr lang="el-GR" sz="2000" dirty="0"/>
          </a:p>
        </p:txBody>
      </p:sp>
      <p:sp>
        <p:nvSpPr>
          <p:cNvPr id="5" name="Text Placeholder 4"/>
          <p:cNvSpPr>
            <a:spLocks noGrp="1"/>
          </p:cNvSpPr>
          <p:nvPr>
            <p:ph type="body" sz="quarter" idx="3"/>
          </p:nvPr>
        </p:nvSpPr>
        <p:spPr>
          <a:xfrm>
            <a:off x="4786314" y="1000108"/>
            <a:ext cx="4357686" cy="1785950"/>
          </a:xfrm>
        </p:spPr>
        <p:txBody>
          <a:bodyPr>
            <a:normAutofit fontScale="70000" lnSpcReduction="20000"/>
          </a:bodyPr>
          <a:lstStyle/>
          <a:p>
            <a:pPr algn="ctr"/>
            <a:r>
              <a:rPr lang="en-US" b="0" dirty="0" smtClean="0"/>
              <a:t>NAUM GABO </a:t>
            </a:r>
            <a:r>
              <a:rPr lang="en-US" dirty="0" smtClean="0"/>
              <a:t/>
            </a:r>
            <a:br>
              <a:rPr lang="en-US" dirty="0" smtClean="0"/>
            </a:br>
            <a:r>
              <a:rPr lang="el-GR" b="0" dirty="0" smtClean="0"/>
              <a:t>Κεφαλή αρ</a:t>
            </a:r>
            <a:r>
              <a:rPr lang="en-US" b="0" dirty="0" smtClean="0"/>
              <a:t>.2, 1916</a:t>
            </a:r>
          </a:p>
          <a:p>
            <a:pPr algn="ctr"/>
            <a:r>
              <a:rPr lang="en-US" b="0" dirty="0" smtClean="0"/>
              <a:t> (</a:t>
            </a:r>
            <a:r>
              <a:rPr lang="el-GR" b="0" dirty="0" smtClean="0"/>
              <a:t>αντίγραφο σε φύλλα χάλυβα </a:t>
            </a:r>
          </a:p>
          <a:p>
            <a:pPr algn="ctr"/>
            <a:r>
              <a:rPr lang="el-GR" b="0" dirty="0" smtClean="0"/>
              <a:t>από πρωτότυπο χαρτονιού).</a:t>
            </a:r>
          </a:p>
          <a:p>
            <a:pPr algn="ctr"/>
            <a:r>
              <a:rPr lang="el-GR" b="0" dirty="0" smtClean="0"/>
              <a:t>Τα άκρα των φύλλων προσδιορίζουν τη </a:t>
            </a:r>
            <a:r>
              <a:rPr lang="el-GR" dirty="0" smtClean="0"/>
              <a:t>μορφή</a:t>
            </a:r>
            <a:r>
              <a:rPr lang="el-GR" b="0" dirty="0" smtClean="0"/>
              <a:t> της κεφαλής και ενώνουν τον </a:t>
            </a:r>
            <a:r>
              <a:rPr lang="el-GR" b="0" dirty="0" smtClean="0">
                <a:effectLst>
                  <a:outerShdw blurRad="38100" dist="38100" dir="2700000" algn="tl">
                    <a:srgbClr val="000000">
                      <a:alpha val="43137"/>
                    </a:srgbClr>
                  </a:outerShdw>
                </a:effectLst>
              </a:rPr>
              <a:t>εσωτερικό</a:t>
            </a:r>
            <a:r>
              <a:rPr lang="el-GR" b="0" dirty="0" smtClean="0"/>
              <a:t> και τον </a:t>
            </a:r>
            <a:r>
              <a:rPr lang="el-GR" b="0" dirty="0" smtClean="0">
                <a:effectLst>
                  <a:outerShdw blurRad="38100" dist="38100" dir="2700000" algn="tl">
                    <a:srgbClr val="000000">
                      <a:alpha val="43137"/>
                    </a:srgbClr>
                  </a:outerShdw>
                </a:effectLst>
              </a:rPr>
              <a:t>εξωτερικό</a:t>
            </a:r>
            <a:r>
              <a:rPr lang="el-GR" b="0" dirty="0" smtClean="0"/>
              <a:t> της </a:t>
            </a:r>
            <a:r>
              <a:rPr lang="el-GR" b="0" dirty="0" smtClean="0">
                <a:effectLst>
                  <a:outerShdw blurRad="38100" dist="38100" dir="2700000" algn="tl">
                    <a:srgbClr val="000000">
                      <a:alpha val="43137"/>
                    </a:srgbClr>
                  </a:outerShdw>
                </a:effectLst>
              </a:rPr>
              <a:t>χώρο</a:t>
            </a:r>
            <a:r>
              <a:rPr lang="en-US" b="0" dirty="0" smtClean="0">
                <a:effectLst>
                  <a:outerShdw blurRad="38100" dist="38100" dir="2700000" algn="tl">
                    <a:srgbClr val="000000">
                      <a:alpha val="43137"/>
                    </a:srgbClr>
                  </a:outerShdw>
                </a:effectLst>
              </a:rPr>
              <a:t>.</a:t>
            </a:r>
            <a:endParaRPr lang="el-GR" b="0" dirty="0">
              <a:effectLst>
                <a:outerShdw blurRad="38100" dist="38100" dir="2700000" algn="tl">
                  <a:srgbClr val="000000">
                    <a:alpha val="43137"/>
                  </a:srgbClr>
                </a:outerShdw>
              </a:effectLst>
            </a:endParaRPr>
          </a:p>
        </p:txBody>
      </p:sp>
      <p:pic>
        <p:nvPicPr>
          <p:cNvPr id="128002" name="Picture 2" descr="C:\Users\αγαπουλακι\Desktop\Tubule_Ran.jpg"/>
          <p:cNvPicPr>
            <a:picLocks noGrp="1" noChangeAspect="1" noChangeArrowheads="1"/>
          </p:cNvPicPr>
          <p:nvPr>
            <p:ph sz="half" idx="2"/>
          </p:nvPr>
        </p:nvPicPr>
        <p:blipFill>
          <a:blip r:embed="rId2" cstate="print"/>
          <a:srcRect/>
          <a:stretch>
            <a:fillRect/>
          </a:stretch>
        </p:blipFill>
        <p:spPr bwMode="auto">
          <a:xfrm>
            <a:off x="285720" y="3357562"/>
            <a:ext cx="4143404" cy="3335440"/>
          </a:xfrm>
          <a:prstGeom prst="rect">
            <a:avLst/>
          </a:prstGeom>
          <a:noFill/>
        </p:spPr>
      </p:pic>
      <p:pic>
        <p:nvPicPr>
          <p:cNvPr id="128003" name="Picture 3" descr="C:\Users\αγαπουλακι\Desktop\gabo.jpg"/>
          <p:cNvPicPr>
            <a:picLocks noGrp="1" noChangeAspect="1" noChangeArrowheads="1"/>
          </p:cNvPicPr>
          <p:nvPr>
            <p:ph sz="quarter" idx="4"/>
          </p:nvPr>
        </p:nvPicPr>
        <p:blipFill>
          <a:blip r:embed="rId3" cstate="print"/>
          <a:srcRect/>
          <a:stretch>
            <a:fillRect/>
          </a:stretch>
        </p:blipFill>
        <p:spPr bwMode="auto">
          <a:xfrm>
            <a:off x="5572132" y="2714620"/>
            <a:ext cx="2990358" cy="4143380"/>
          </a:xfrm>
          <a:prstGeom prst="rect">
            <a:avLst/>
          </a:prstGeom>
          <a:noFill/>
        </p:spPr>
      </p:pic>
      <p:sp>
        <p:nvSpPr>
          <p:cNvPr id="9" name="Rectangle 8"/>
          <p:cNvSpPr/>
          <p:nvPr/>
        </p:nvSpPr>
        <p:spPr>
          <a:xfrm>
            <a:off x="5572132" y="2786058"/>
            <a:ext cx="3071834" cy="400110"/>
          </a:xfrm>
          <a:prstGeom prst="rect">
            <a:avLst/>
          </a:prstGeom>
        </p:spPr>
        <p:txBody>
          <a:bodyPr wrap="square">
            <a:spAutoFit/>
          </a:bodyPr>
          <a:lstStyle/>
          <a:p>
            <a:r>
              <a:rPr lang="el-GR" sz="2000" cap="all" dirty="0" smtClean="0"/>
              <a:t> Η </a:t>
            </a:r>
            <a:r>
              <a:rPr lang="el-GR" sz="2000" b="1" cap="all" dirty="0" smtClean="0"/>
              <a:t>ΜΟΡΦΗ</a:t>
            </a:r>
            <a:r>
              <a:rPr lang="el-GR" sz="2000" cap="all" dirty="0" smtClean="0"/>
              <a:t> ΩΣ </a:t>
            </a:r>
            <a:r>
              <a:rPr lang="el-GR" sz="2000" cap="all" dirty="0" smtClean="0">
                <a:effectLst>
                  <a:outerShdw blurRad="38100" dist="38100" dir="2700000" algn="tl">
                    <a:srgbClr val="000000">
                      <a:alpha val="43137"/>
                    </a:srgbClr>
                  </a:outerShdw>
                </a:effectLst>
              </a:rPr>
              <a:t>ΚΑΤΑΣΚΕΥΗ</a:t>
            </a:r>
            <a:endParaRPr lang="en-GB" sz="2000" b="1" cap="all" dirty="0">
              <a:effectLst>
                <a:outerShdw blurRad="38100" dist="38100" dir="2700000" algn="tl">
                  <a:srgbClr val="000000">
                    <a:alpha val="43137"/>
                  </a:srgbClr>
                </a:outerShdw>
              </a:effectLst>
            </a:endParaRPr>
          </a:p>
        </p:txBody>
      </p:sp>
      <p:pic>
        <p:nvPicPr>
          <p:cNvPr id="136194" name="Picture 2" descr="http://www.cimtecimaging.com/sites/default/files/styles/borealis_colorbox_respondlarge/public/Final_digital%20path_3D_0.jpg?itok=xkJjoOm6"/>
          <p:cNvPicPr>
            <a:picLocks noChangeAspect="1" noChangeArrowheads="1"/>
          </p:cNvPicPr>
          <p:nvPr/>
        </p:nvPicPr>
        <p:blipFill>
          <a:blip r:embed="rId4" cstate="print"/>
          <a:srcRect/>
          <a:stretch>
            <a:fillRect/>
          </a:stretch>
        </p:blipFill>
        <p:spPr bwMode="auto">
          <a:xfrm>
            <a:off x="714348" y="2036909"/>
            <a:ext cx="3143272" cy="2298518"/>
          </a:xfrm>
          <a:prstGeom prst="rect">
            <a:avLst/>
          </a:prstGeom>
          <a:noFill/>
        </p:spPr>
      </p:pic>
      <p:pic>
        <p:nvPicPr>
          <p:cNvPr id="136196" name="Picture 4" descr="x, y and z axis manipulation"/>
          <p:cNvPicPr>
            <a:picLocks noChangeAspect="1" noChangeArrowheads="1"/>
          </p:cNvPicPr>
          <p:nvPr/>
        </p:nvPicPr>
        <p:blipFill>
          <a:blip r:embed="rId5" cstate="print"/>
          <a:srcRect/>
          <a:stretch>
            <a:fillRect/>
          </a:stretch>
        </p:blipFill>
        <p:spPr bwMode="auto">
          <a:xfrm>
            <a:off x="714348" y="4500570"/>
            <a:ext cx="3143272" cy="2143140"/>
          </a:xfrm>
          <a:prstGeom prst="rect">
            <a:avLst/>
          </a:prstGeom>
          <a:noFill/>
        </p:spPr>
      </p:pic>
      <p:sp>
        <p:nvSpPr>
          <p:cNvPr id="10" name="Rectangle 9"/>
          <p:cNvSpPr/>
          <p:nvPr/>
        </p:nvSpPr>
        <p:spPr>
          <a:xfrm rot="10800000" flipV="1">
            <a:off x="642910" y="4881827"/>
            <a:ext cx="1214446" cy="1785104"/>
          </a:xfrm>
          <a:prstGeom prst="rect">
            <a:avLst/>
          </a:prstGeom>
        </p:spPr>
        <p:txBody>
          <a:bodyPr wrap="square">
            <a:spAutoFit/>
          </a:bodyPr>
          <a:lstStyle/>
          <a:p>
            <a:r>
              <a:rPr lang="el-GR" sz="1000" dirty="0" err="1" smtClean="0">
                <a:solidFill>
                  <a:schemeClr val="bg1"/>
                </a:solidFill>
              </a:rPr>
              <a:t>Τρισδιάστα</a:t>
            </a:r>
            <a:r>
              <a:rPr lang="en-US" sz="1000" dirty="0" smtClean="0">
                <a:solidFill>
                  <a:schemeClr val="bg1"/>
                </a:solidFill>
              </a:rPr>
              <a:t>-</a:t>
            </a:r>
          </a:p>
          <a:p>
            <a:r>
              <a:rPr lang="el-GR" sz="1000" dirty="0" smtClean="0">
                <a:solidFill>
                  <a:schemeClr val="bg1"/>
                </a:solidFill>
              </a:rPr>
              <a:t>το </a:t>
            </a:r>
            <a:r>
              <a:rPr lang="en-US" sz="1000" dirty="0" smtClean="0">
                <a:solidFill>
                  <a:schemeClr val="bg1"/>
                </a:solidFill>
              </a:rPr>
              <a:t>   </a:t>
            </a:r>
            <a:r>
              <a:rPr lang="el-GR" sz="1000" dirty="0" err="1" smtClean="0">
                <a:solidFill>
                  <a:schemeClr val="bg1"/>
                </a:solidFill>
              </a:rPr>
              <a:t>ιστικό</a:t>
            </a:r>
            <a:endParaRPr lang="el-GR" sz="1000" dirty="0" smtClean="0">
              <a:solidFill>
                <a:schemeClr val="bg1"/>
              </a:solidFill>
            </a:endParaRPr>
          </a:p>
          <a:p>
            <a:r>
              <a:rPr lang="el-GR" sz="1000" dirty="0" smtClean="0">
                <a:solidFill>
                  <a:schemeClr val="bg1"/>
                </a:solidFill>
              </a:rPr>
              <a:t>πρότυπο</a:t>
            </a:r>
          </a:p>
          <a:p>
            <a:r>
              <a:rPr lang="el-GR" sz="1000" dirty="0" smtClean="0">
                <a:solidFill>
                  <a:schemeClr val="bg1"/>
                </a:solidFill>
              </a:rPr>
              <a:t>κίρρωσης </a:t>
            </a:r>
          </a:p>
          <a:p>
            <a:r>
              <a:rPr lang="el-GR" sz="1000" dirty="0" smtClean="0">
                <a:solidFill>
                  <a:schemeClr val="bg1"/>
                </a:solidFill>
              </a:rPr>
              <a:t>του ήπατος, </a:t>
            </a:r>
          </a:p>
          <a:p>
            <a:r>
              <a:rPr lang="el-GR" sz="1000" dirty="0" smtClean="0">
                <a:solidFill>
                  <a:schemeClr val="bg1"/>
                </a:solidFill>
              </a:rPr>
              <a:t>που επιτρέπει</a:t>
            </a:r>
          </a:p>
          <a:p>
            <a:r>
              <a:rPr lang="el-GR" sz="1000" dirty="0" smtClean="0">
                <a:solidFill>
                  <a:schemeClr val="bg1"/>
                </a:solidFill>
              </a:rPr>
              <a:t>στον παθολογοανατόμο να εξετάσει</a:t>
            </a:r>
          </a:p>
          <a:p>
            <a:r>
              <a:rPr lang="el-GR" sz="1000" dirty="0" smtClean="0">
                <a:solidFill>
                  <a:schemeClr val="bg1"/>
                </a:solidFill>
              </a:rPr>
              <a:t> την κίρρωση</a:t>
            </a:r>
          </a:p>
          <a:p>
            <a:r>
              <a:rPr lang="el-GR" sz="1000" dirty="0" smtClean="0">
                <a:solidFill>
                  <a:schemeClr val="bg1"/>
                </a:solidFill>
              </a:rPr>
              <a:t>λεπτομερώς.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6194"/>
                                        </p:tgtEl>
                                        <p:attrNameLst>
                                          <p:attrName>style.visibility</p:attrName>
                                        </p:attrNameLst>
                                      </p:cBhvr>
                                      <p:to>
                                        <p:strVal val="visible"/>
                                      </p:to>
                                    </p:set>
                                    <p:animEffect transition="in" filter="fade">
                                      <p:cBhvr>
                                        <p:cTn id="12" dur="500"/>
                                        <p:tgtEl>
                                          <p:spTgt spid="136194"/>
                                        </p:tgtEl>
                                      </p:cBhvr>
                                    </p:animEffect>
                                  </p:childTnLst>
                                </p:cTn>
                              </p:par>
                              <p:par>
                                <p:cTn id="13" presetID="10" presetClass="entr" presetSubtype="0" fill="hold" nodeType="withEffect">
                                  <p:stCondLst>
                                    <p:cond delay="0"/>
                                  </p:stCondLst>
                                  <p:childTnLst>
                                    <p:set>
                                      <p:cBhvr>
                                        <p:cTn id="14" dur="1" fill="hold">
                                          <p:stCondLst>
                                            <p:cond delay="0"/>
                                          </p:stCondLst>
                                        </p:cTn>
                                        <p:tgtEl>
                                          <p:spTgt spid="136196"/>
                                        </p:tgtEl>
                                        <p:attrNameLst>
                                          <p:attrName>style.visibility</p:attrName>
                                        </p:attrNameLst>
                                      </p:cBhvr>
                                      <p:to>
                                        <p:strVal val="visible"/>
                                      </p:to>
                                    </p:set>
                                    <p:animEffect transition="in" filter="fade">
                                      <p:cBhvr>
                                        <p:cTn id="15" dur="500"/>
                                        <p:tgtEl>
                                          <p:spTgt spid="13619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36194"/>
                                        </p:tgtEl>
                                      </p:cBhvr>
                                    </p:animEffect>
                                    <p:set>
                                      <p:cBhvr>
                                        <p:cTn id="25" dur="1" fill="hold">
                                          <p:stCondLst>
                                            <p:cond delay="499"/>
                                          </p:stCondLst>
                                        </p:cTn>
                                        <p:tgtEl>
                                          <p:spTgt spid="136194"/>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6196"/>
                                        </p:tgtEl>
                                      </p:cBhvr>
                                    </p:animEffect>
                                    <p:set>
                                      <p:cBhvr>
                                        <p:cTn id="28" dur="1" fill="hold">
                                          <p:stCondLst>
                                            <p:cond delay="499"/>
                                          </p:stCondLst>
                                        </p:cTn>
                                        <p:tgtEl>
                                          <p:spTgt spid="136196"/>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8002"/>
                                        </p:tgtEl>
                                        <p:attrNameLst>
                                          <p:attrName>style.visibility</p:attrName>
                                        </p:attrNameLst>
                                      </p:cBhvr>
                                      <p:to>
                                        <p:strVal val="visible"/>
                                      </p:to>
                                    </p:set>
                                    <p:animEffect transition="in" filter="fade">
                                      <p:cBhvr>
                                        <p:cTn id="36" dur="500"/>
                                        <p:tgtEl>
                                          <p:spTgt spid="12800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fade">
                                      <p:cBhvr>
                                        <p:cTn id="41" dur="500"/>
                                        <p:tgtEl>
                                          <p:spTgt spid="3">
                                            <p:txEl>
                                              <p:pRg st="3" end="3"/>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Effect transition="in" filter="fade">
                                      <p:cBhvr>
                                        <p:cTn id="4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928934"/>
            <a:ext cx="9144000" cy="3929066"/>
          </a:xfrm>
        </p:spPr>
        <p:txBody>
          <a:bodyPr>
            <a:normAutofit fontScale="77500" lnSpcReduction="20000"/>
          </a:bodyPr>
          <a:lstStyle/>
          <a:p>
            <a:pPr algn="just"/>
            <a:r>
              <a:rPr lang="el-GR" dirty="0" smtClean="0"/>
              <a:t>Από τη δική μου οπτική γωνία, η </a:t>
            </a:r>
            <a:r>
              <a:rPr lang="el-GR" b="1" dirty="0" smtClean="0"/>
              <a:t>ουσία της Τέχνης</a:t>
            </a:r>
            <a:r>
              <a:rPr lang="el-GR" dirty="0" smtClean="0"/>
              <a:t> είναι να </a:t>
            </a:r>
            <a:r>
              <a:rPr lang="el-GR" b="1" dirty="0" smtClean="0"/>
              <a:t>ενισχύει</a:t>
            </a:r>
            <a:r>
              <a:rPr lang="el-GR" dirty="0" smtClean="0"/>
              <a:t> τις ζωές μας, να μας κάνει </a:t>
            </a:r>
            <a:r>
              <a:rPr lang="el-GR" b="1" dirty="0" smtClean="0"/>
              <a:t>να αισθανόμαστε καλύτερα</a:t>
            </a:r>
            <a:r>
              <a:rPr lang="el-GR" dirty="0" smtClean="0"/>
              <a:t>, όπως όταν ερωτευόμαστε ένα ζωντανό πρόσωπο. Φυσικά, όπως συμβαίνει με κάθε αγαθό, για να </a:t>
            </a:r>
            <a:r>
              <a:rPr lang="el-GR" dirty="0" smtClean="0">
                <a:effectLst>
                  <a:outerShdw blurRad="38100" dist="38100" dir="2700000" algn="tl">
                    <a:srgbClr val="000000">
                      <a:alpha val="43137"/>
                    </a:srgbClr>
                  </a:outerShdw>
                </a:effectLst>
              </a:rPr>
              <a:t>εκτιμήσουμε την Τέχνη </a:t>
            </a:r>
            <a:r>
              <a:rPr lang="el-GR" dirty="0" smtClean="0"/>
              <a:t>και να τη χαρούμε, δεν χρειαζόμαστε μόνο τα </a:t>
            </a:r>
            <a:r>
              <a:rPr lang="el-GR" dirty="0" smtClean="0">
                <a:effectLst>
                  <a:outerShdw blurRad="38100" dist="38100" dir="2700000" algn="tl">
                    <a:srgbClr val="000000">
                      <a:alpha val="43137"/>
                    </a:srgbClr>
                  </a:outerShdw>
                </a:effectLst>
              </a:rPr>
              <a:t>κατάλληλα ερεθίσματα </a:t>
            </a:r>
            <a:r>
              <a:rPr lang="el-GR" dirty="0" smtClean="0"/>
              <a:t>– τα οποία, παρεμπιπτόντως, δεν αφορούν σε υπερβολικά προσωπικές  αναζητήσεις από πλευράς του καλλιτέχνη – αλλά και την </a:t>
            </a:r>
            <a:r>
              <a:rPr lang="el-GR" dirty="0" smtClean="0">
                <a:effectLst>
                  <a:outerShdw blurRad="38100" dist="38100" dir="2700000" algn="tl">
                    <a:srgbClr val="000000">
                      <a:alpha val="43137"/>
                    </a:srgbClr>
                  </a:outerShdw>
                </a:effectLst>
              </a:rPr>
              <a:t>κατάλληλη προδιάθεση και ροπή</a:t>
            </a:r>
            <a:r>
              <a:rPr lang="el-GR" dirty="0" smtClean="0"/>
              <a:t> από μέρους μας. Εάν στερούμαστε των τελευταίων, ας ξεχάσουμε την Τέχνη και ας ζήσουμε τη ζωή μας όπως νομίζουμε καλύτερα, χωρίς Τέχνη∙ σε αυτή την περίπτωση, όμως, ας μην υποβαθμίζουμε κάτι που δεν επιθυμούμε να γνωρίσουμε.</a:t>
            </a:r>
          </a:p>
        </p:txBody>
      </p:sp>
      <p:sp>
        <p:nvSpPr>
          <p:cNvPr id="7" name="Content Placeholder 2"/>
          <p:cNvSpPr txBox="1">
            <a:spLocks/>
          </p:cNvSpPr>
          <p:nvPr/>
        </p:nvSpPr>
        <p:spPr>
          <a:xfrm>
            <a:off x="0" y="3357562"/>
            <a:ext cx="9144000" cy="6286544"/>
          </a:xfrm>
          <a:prstGeom prst="rect">
            <a:avLst/>
          </a:prstGeom>
        </p:spPr>
        <p:txBody>
          <a:bodyPr vert="horz" lIns="91440" tIns="45720" rIns="91440" bIns="45720" rtlCol="0">
            <a:normAutofit/>
          </a:bodyPr>
          <a:lstStyle/>
          <a:p>
            <a:pPr lvl="0" algn="ctr" fontAlgn="base">
              <a:spcBef>
                <a:spcPct val="0"/>
              </a:spcBef>
              <a:spcAft>
                <a:spcPct val="0"/>
              </a:spcAft>
              <a:defRPr/>
            </a:pPr>
            <a:r>
              <a:rPr lang="el-GR" sz="3200" b="1" dirty="0" smtClean="0"/>
              <a:t>Η ΤΕΧΝΗ : πρακτική</a:t>
            </a:r>
            <a:r>
              <a:rPr lang="el-GR" sz="3200" dirty="0" smtClean="0"/>
              <a:t> ή </a:t>
            </a:r>
            <a:r>
              <a:rPr lang="el-GR" sz="3200" b="1" dirty="0" smtClean="0"/>
              <a:t>πνευματική</a:t>
            </a:r>
            <a:r>
              <a:rPr lang="el-GR" sz="3200" dirty="0" smtClean="0"/>
              <a:t> ανάγκη;</a:t>
            </a:r>
          </a:p>
          <a:p>
            <a:pPr lvl="0" algn="ctr" fontAlgn="base">
              <a:spcBef>
                <a:spcPct val="0"/>
              </a:spcBef>
              <a:spcAft>
                <a:spcPct val="0"/>
              </a:spcAft>
              <a:defRPr/>
            </a:pPr>
            <a:endParaRPr lang="el-GR" sz="3200" dirty="0" smtClean="0"/>
          </a:p>
          <a:p>
            <a:pPr lvl="0" algn="ctr" fontAlgn="base">
              <a:spcBef>
                <a:spcPct val="0"/>
              </a:spcBef>
              <a:spcAft>
                <a:spcPct val="0"/>
              </a:spcAft>
              <a:defRPr/>
            </a:pPr>
            <a:endParaRPr lang="el-GR" sz="3200" dirty="0" smtClean="0"/>
          </a:p>
          <a:p>
            <a:pPr lvl="0" algn="ctr" fontAlgn="base">
              <a:spcBef>
                <a:spcPct val="0"/>
              </a:spcBef>
              <a:spcAft>
                <a:spcPct val="0"/>
              </a:spcAft>
              <a:defRPr/>
            </a:pPr>
            <a:r>
              <a:rPr lang="el-GR" sz="3200" dirty="0" smtClean="0"/>
              <a:t/>
            </a:r>
            <a:br>
              <a:rPr lang="el-GR" sz="3200" dirty="0" smtClean="0"/>
            </a:br>
            <a:r>
              <a:rPr lang="el-GR" sz="3200" dirty="0" smtClean="0"/>
              <a:t>Αποφασίστε </a:t>
            </a:r>
            <a:r>
              <a:rPr lang="el-GR" sz="3200" u="sng" dirty="0" smtClean="0"/>
              <a:t>σύμφωνα με την ψυχοσύνθεσή σας</a:t>
            </a:r>
            <a:endParaRPr kumimoji="0" lang="el-GR" sz="2800" b="0" i="0" u="none" strike="noStrike" kern="1200" cap="none" spc="0" normalizeH="0" baseline="0" noProof="0" dirty="0" smtClean="0">
              <a:ln>
                <a:noFill/>
              </a:ln>
              <a:solidFill>
                <a:schemeClr val="tx1"/>
              </a:solidFill>
              <a:effectLst/>
              <a:uLnTx/>
              <a:uFillTx/>
              <a:latin typeface="+mn-lt"/>
              <a:ea typeface="+mn-ea"/>
              <a:cs typeface="Arial" pitchFamily="34" charset="0"/>
            </a:endParaRPr>
          </a:p>
        </p:txBody>
      </p:sp>
      <p:sp>
        <p:nvSpPr>
          <p:cNvPr id="8" name="Rectangle 7"/>
          <p:cNvSpPr/>
          <p:nvPr/>
        </p:nvSpPr>
        <p:spPr>
          <a:xfrm rot="10800000" flipV="1">
            <a:off x="1214414" y="2165640"/>
            <a:ext cx="7215236" cy="369332"/>
          </a:xfrm>
          <a:prstGeom prst="rect">
            <a:avLst/>
          </a:prstGeom>
        </p:spPr>
        <p:txBody>
          <a:bodyPr wrap="square">
            <a:spAutoFit/>
          </a:bodyPr>
          <a:lstStyle/>
          <a:p>
            <a:pPr algn="ctr"/>
            <a:r>
              <a:rPr lang="el-GR" dirty="0" smtClean="0"/>
              <a:t>Ζωγραφιά σε σπήλαιο στο </a:t>
            </a:r>
            <a:r>
              <a:rPr lang="en-GB" dirty="0" smtClean="0"/>
              <a:t>Lascaux</a:t>
            </a:r>
            <a:r>
              <a:rPr lang="el-GR" dirty="0" smtClean="0"/>
              <a:t>  της Γαλλίας</a:t>
            </a:r>
            <a:r>
              <a:rPr lang="en-GB" dirty="0" smtClean="0"/>
              <a:t> , 15</a:t>
            </a:r>
            <a:r>
              <a:rPr lang="el-GR" dirty="0" smtClean="0"/>
              <a:t>.</a:t>
            </a:r>
            <a:r>
              <a:rPr lang="en-GB" dirty="0" smtClean="0"/>
              <a:t>000 </a:t>
            </a:r>
            <a:r>
              <a:rPr lang="el-GR" dirty="0" smtClean="0"/>
              <a:t>π.Χ</a:t>
            </a:r>
            <a:r>
              <a:rPr lang="en-GB" dirty="0" smtClean="0"/>
              <a:t>.</a:t>
            </a:r>
            <a:endParaRPr lang="el-GR" dirty="0"/>
          </a:p>
        </p:txBody>
      </p:sp>
      <p:pic>
        <p:nvPicPr>
          <p:cNvPr id="156676" name="Picture 4" descr="http://www.arthistoryarchive.com/arthistory/prehistoricart/images/Lascaux-France-Cave-Painting-2-c15000BC.jpg"/>
          <p:cNvPicPr>
            <a:picLocks noChangeAspect="1" noChangeArrowheads="1"/>
          </p:cNvPicPr>
          <p:nvPr/>
        </p:nvPicPr>
        <p:blipFill>
          <a:blip r:embed="rId2" cstate="print"/>
          <a:srcRect/>
          <a:stretch>
            <a:fillRect/>
          </a:stretch>
        </p:blipFill>
        <p:spPr bwMode="auto">
          <a:xfrm>
            <a:off x="3357554" y="285728"/>
            <a:ext cx="2571768" cy="1892756"/>
          </a:xfrm>
          <a:prstGeom prst="rect">
            <a:avLst/>
          </a:prstGeom>
          <a:noFill/>
        </p:spPr>
      </p:pic>
      <p:sp>
        <p:nvSpPr>
          <p:cNvPr id="10" name="Rectangle 9"/>
          <p:cNvSpPr/>
          <p:nvPr/>
        </p:nvSpPr>
        <p:spPr>
          <a:xfrm>
            <a:off x="0" y="1928802"/>
            <a:ext cx="9144000" cy="2246769"/>
          </a:xfrm>
          <a:prstGeom prst="rect">
            <a:avLst/>
          </a:prstGeom>
        </p:spPr>
        <p:txBody>
          <a:bodyPr wrap="square">
            <a:spAutoFit/>
          </a:bodyPr>
          <a:lstStyle/>
          <a:p>
            <a:pPr algn="just"/>
            <a:r>
              <a:rPr lang="el-GR" sz="2800" dirty="0" smtClean="0"/>
              <a:t>Επιθυμώ να εκφράσω τις ευχαριστίες μου που μου δόθηκε η ευκαιρία να προσπαθήσω να παρουσιάσω ένα θέμα πραγματικά σημαντικό για μένα και να μοιραστώ μαζί σας τις προσωπικές μου σκέψεις, που ελπίζω να είχαν κάποιο ενδιαφέρον για εσάς.</a:t>
            </a:r>
          </a:p>
        </p:txBody>
      </p:sp>
      <p:sp>
        <p:nvSpPr>
          <p:cNvPr id="11" name="Rectangle 10"/>
          <p:cNvSpPr/>
          <p:nvPr/>
        </p:nvSpPr>
        <p:spPr>
          <a:xfrm>
            <a:off x="0" y="2714620"/>
            <a:ext cx="9144000" cy="4401205"/>
          </a:xfrm>
          <a:prstGeom prst="rect">
            <a:avLst/>
          </a:prstGeom>
        </p:spPr>
        <p:txBody>
          <a:bodyPr wrap="square">
            <a:spAutoFit/>
          </a:bodyPr>
          <a:lstStyle/>
          <a:p>
            <a:pPr algn="ctr" eaLnBrk="0" fontAlgn="base" hangingPunct="0">
              <a:spcBef>
                <a:spcPct val="0"/>
              </a:spcBef>
              <a:spcAft>
                <a:spcPct val="0"/>
              </a:spcAft>
              <a:defRPr/>
            </a:pPr>
            <a:r>
              <a:rPr lang="el-GR" sz="2800" dirty="0" smtClean="0"/>
              <a:t>Τι οδήγησε το χέρι του προϊστορικού ανθρώπου να δημιουργήσει Τέχνη;</a:t>
            </a:r>
          </a:p>
          <a:p>
            <a:pPr algn="ctr" eaLnBrk="0" fontAlgn="base" hangingPunct="0">
              <a:spcBef>
                <a:spcPct val="0"/>
              </a:spcBef>
              <a:spcAft>
                <a:spcPct val="0"/>
              </a:spcAft>
              <a:defRPr/>
            </a:pPr>
            <a:r>
              <a:rPr lang="el-GR" sz="2800" dirty="0" smtClean="0"/>
              <a:t/>
            </a:r>
            <a:br>
              <a:rPr lang="el-GR" sz="2800" dirty="0" smtClean="0"/>
            </a:br>
            <a:r>
              <a:rPr lang="el-GR" sz="2400" dirty="0" smtClean="0"/>
              <a:t>Οι προϊστορικοί άνθρωποι ενδέχεται να ζωγράφιζαν ζώα  για να «συλλάβουν» την ψυχή ή τις διαθέσεις τους , ώστε να τα κυνηγούν ευκολότερα ή οι αντίστοιχοι πίνακες μπορεί να εντάσσονται στη θεοποίηση της περιβάλλουσας φύσης  και  να αποτελούν έκφραση σεβασμού και τιμής σε αυτή.  Άρα, η Τέχνη μπορεί να δημιουργήθηκε είτε για </a:t>
            </a:r>
            <a:r>
              <a:rPr lang="el-GR" sz="2400" b="1" dirty="0" smtClean="0"/>
              <a:t>τη μετάδοση  πρακτικών πληροφοριών  </a:t>
            </a:r>
            <a:r>
              <a:rPr lang="el-GR" sz="2400" dirty="0" smtClean="0"/>
              <a:t>είτε</a:t>
            </a:r>
            <a:r>
              <a:rPr lang="el-GR" sz="2400" b="1" dirty="0" smtClean="0"/>
              <a:t> </a:t>
            </a:r>
            <a:r>
              <a:rPr lang="el-GR" sz="2400" dirty="0" smtClean="0"/>
              <a:t>ως</a:t>
            </a:r>
            <a:r>
              <a:rPr lang="el-GR" sz="2400" b="1" dirty="0" smtClean="0"/>
              <a:t>  αποτέλεσμα μιας βασικής ανάγκης έκφρασης,  έμφυτης  στα ανθρώπινα όντα.</a:t>
            </a:r>
            <a:r>
              <a:rPr lang="el-GR" sz="2800" b="1" dirty="0" smtClean="0"/>
              <a:t/>
            </a:r>
            <a:br>
              <a:rPr lang="el-GR" sz="2800" b="1" dirty="0" smtClean="0"/>
            </a:br>
            <a:endParaRPr lang="el-GR" sz="28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3000"/>
                                        <p:tgtEl>
                                          <p:spTgt spid="10"/>
                                        </p:tgtEl>
                                      </p:cBhvr>
                                    </p:animEffect>
                                    <p:set>
                                      <p:cBhvr>
                                        <p:cTn id="7" dur="1" fill="hold">
                                          <p:stCondLst>
                                            <p:cond delay="29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xEl>
                                              <p:pRg st="0" end="0"/>
                                            </p:txEl>
                                          </p:spTgt>
                                        </p:tgtEl>
                                      </p:cBhvr>
                                    </p:animEffect>
                                    <p:set>
                                      <p:cBhvr>
                                        <p:cTn id="22" dur="1" fill="hold">
                                          <p:stCondLst>
                                            <p:cond delay="499"/>
                                          </p:stCondLst>
                                        </p:cTn>
                                        <p:tgtEl>
                                          <p:spTgt spid="7">
                                            <p:txEl>
                                              <p:pRg st="0" end="0"/>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7">
                                            <p:txEl>
                                              <p:pRg st="3" end="3"/>
                                            </p:txEl>
                                          </p:spTgt>
                                        </p:tgtEl>
                                      </p:cBhvr>
                                    </p:animEffect>
                                    <p:set>
                                      <p:cBhvr>
                                        <p:cTn id="27" dur="1" fill="hold">
                                          <p:stCondLst>
                                            <p:cond delay="499"/>
                                          </p:stCondLst>
                                        </p:cTn>
                                        <p:tgtEl>
                                          <p:spTgt spid="7">
                                            <p:txEl>
                                              <p:pRg st="3" end="3"/>
                                            </p:txEl>
                                          </p:spTgt>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6676"/>
                                        </p:tgtEl>
                                        <p:attrNameLst>
                                          <p:attrName>style.visibility</p:attrName>
                                        </p:attrNameLst>
                                      </p:cBhvr>
                                      <p:to>
                                        <p:strVal val="visible"/>
                                      </p:to>
                                    </p:set>
                                    <p:animEffect transition="in" filter="fade">
                                      <p:cBhvr>
                                        <p:cTn id="32" dur="500"/>
                                        <p:tgtEl>
                                          <p:spTgt spid="15667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56676"/>
                                        </p:tgtEl>
                                      </p:cBhvr>
                                    </p:animEffect>
                                    <p:set>
                                      <p:cBhvr>
                                        <p:cTn id="43" dur="1" fill="hold">
                                          <p:stCondLst>
                                            <p:cond delay="499"/>
                                          </p:stCondLst>
                                        </p:cTn>
                                        <p:tgtEl>
                                          <p:spTgt spid="156676"/>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11"/>
                                        </p:tgtEl>
                                      </p:cBhvr>
                                    </p:animEffect>
                                    <p:set>
                                      <p:cBhvr>
                                        <p:cTn id="49" dur="1" fill="hold">
                                          <p:stCondLst>
                                            <p:cond delay="499"/>
                                          </p:stCondLst>
                                        </p:cTn>
                                        <p:tgtEl>
                                          <p:spTgt spid="1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
                                            <p:txEl>
                                              <p:pRg st="0" end="0"/>
                                            </p:txEl>
                                          </p:spTgt>
                                        </p:tgtEl>
                                        <p:attrNameLst>
                                          <p:attrName>style.visibility</p:attrName>
                                        </p:attrNameLst>
                                      </p:cBhvr>
                                      <p:to>
                                        <p:strVal val="visible"/>
                                      </p:to>
                                    </p:set>
                                    <p:animEffect transition="in" filter="fade">
                                      <p:cBhvr>
                                        <p:cTn id="5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allAtOnce"/>
      <p:bldP spid="8" grpId="0"/>
      <p:bldP spid="8" grpId="1"/>
      <p:bldP spid="10" grpId="0"/>
      <p:bldP spid="11" grpId="0"/>
      <p:bldP spid="11" grpId="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Love in my tummy…&#10;…and my duodenum…and pancreas…and jejunum.&#10;i♡histo"/>
          <p:cNvPicPr>
            <a:picLocks noChangeAspect="1" noChangeArrowheads="1"/>
          </p:cNvPicPr>
          <p:nvPr/>
        </p:nvPicPr>
        <p:blipFill>
          <a:blip r:embed="rId2" cstate="print"/>
          <a:srcRect/>
          <a:stretch>
            <a:fillRect/>
          </a:stretch>
        </p:blipFill>
        <p:spPr bwMode="auto">
          <a:xfrm>
            <a:off x="642910" y="214290"/>
            <a:ext cx="3571900" cy="3571900"/>
          </a:xfrm>
          <a:prstGeom prst="rect">
            <a:avLst/>
          </a:prstGeom>
          <a:noFill/>
        </p:spPr>
      </p:pic>
      <p:pic>
        <p:nvPicPr>
          <p:cNvPr id="36868" name="Picture 4" descr="You can find love in the strangest of places&#10;Clockwise, top left to center:&#10;1. In a pancreas&#10;2. In a Pap smear&#10;3. In a thyroid follicle&#10;4. In an anal canal&#10;5. In a lymph node&#10;6. In a parotid gland&#10;7. In a colonic crypt&#10;8. In a bronchiole&#10;9. In a lung..."/>
          <p:cNvPicPr>
            <a:picLocks noChangeAspect="1" noChangeArrowheads="1"/>
          </p:cNvPicPr>
          <p:nvPr/>
        </p:nvPicPr>
        <p:blipFill>
          <a:blip r:embed="rId3" cstate="print"/>
          <a:srcRect/>
          <a:stretch>
            <a:fillRect/>
          </a:stretch>
        </p:blipFill>
        <p:spPr bwMode="auto">
          <a:xfrm>
            <a:off x="4857752" y="0"/>
            <a:ext cx="4000503" cy="4000503"/>
          </a:xfrm>
          <a:prstGeom prst="rect">
            <a:avLst/>
          </a:prstGeom>
          <a:noFill/>
        </p:spPr>
      </p:pic>
      <p:pic>
        <p:nvPicPr>
          <p:cNvPr id="36870" name="Picture 6" descr="I bloody love you!&#10;Amorous neutrophils floating in a sea of erythrocytes.&#10;i♡histo&#10;Image by @pathology-nerd (Twitter)"/>
          <p:cNvPicPr>
            <a:picLocks noChangeAspect="1" noChangeArrowheads="1"/>
          </p:cNvPicPr>
          <p:nvPr/>
        </p:nvPicPr>
        <p:blipFill>
          <a:blip r:embed="rId4" cstate="print"/>
          <a:srcRect/>
          <a:stretch>
            <a:fillRect/>
          </a:stretch>
        </p:blipFill>
        <p:spPr bwMode="auto">
          <a:xfrm>
            <a:off x="0" y="3956976"/>
            <a:ext cx="2357422" cy="2901023"/>
          </a:xfrm>
          <a:prstGeom prst="rect">
            <a:avLst/>
          </a:prstGeom>
          <a:noFill/>
        </p:spPr>
      </p:pic>
      <p:pic>
        <p:nvPicPr>
          <p:cNvPr id="5" name="Picture 2" descr=" Love Pathology!: "/>
          <p:cNvPicPr>
            <a:picLocks noChangeAspect="1" noChangeArrowheads="1"/>
          </p:cNvPicPr>
          <p:nvPr/>
        </p:nvPicPr>
        <p:blipFill>
          <a:blip r:embed="rId5" cstate="print"/>
          <a:srcRect/>
          <a:stretch>
            <a:fillRect/>
          </a:stretch>
        </p:blipFill>
        <p:spPr bwMode="auto">
          <a:xfrm>
            <a:off x="2500298" y="4000480"/>
            <a:ext cx="2708640" cy="2857520"/>
          </a:xfrm>
          <a:prstGeom prst="rect">
            <a:avLst/>
          </a:prstGeom>
          <a:noFill/>
        </p:spPr>
      </p:pic>
      <p:pic>
        <p:nvPicPr>
          <p:cNvPr id="6" name="Picture 2" descr="Pathology!: "/>
          <p:cNvPicPr>
            <a:picLocks noChangeAspect="1" noChangeArrowheads="1"/>
          </p:cNvPicPr>
          <p:nvPr/>
        </p:nvPicPr>
        <p:blipFill>
          <a:blip r:embed="rId6" cstate="print"/>
          <a:srcRect/>
          <a:stretch>
            <a:fillRect/>
          </a:stretch>
        </p:blipFill>
        <p:spPr bwMode="auto">
          <a:xfrm>
            <a:off x="5357818" y="4018363"/>
            <a:ext cx="3786182" cy="2839637"/>
          </a:xfrm>
          <a:prstGeom prst="rect">
            <a:avLst/>
          </a:prstGeom>
          <a:noFill/>
        </p:spPr>
      </p:pic>
      <p:sp>
        <p:nvSpPr>
          <p:cNvPr id="7" name="Rectangle 6"/>
          <p:cNvSpPr/>
          <p:nvPr/>
        </p:nvSpPr>
        <p:spPr>
          <a:xfrm>
            <a:off x="1" y="428604"/>
            <a:ext cx="4857752" cy="3170099"/>
          </a:xfrm>
          <a:prstGeom prst="rect">
            <a:avLst/>
          </a:prstGeom>
        </p:spPr>
        <p:txBody>
          <a:bodyPr wrap="square">
            <a:spAutoFit/>
          </a:bodyPr>
          <a:lstStyle/>
          <a:p>
            <a:pPr algn="ctr"/>
            <a:r>
              <a:rPr lang="el-GR" sz="4000" b="1" dirty="0" smtClean="0"/>
              <a:t>ΠΑΘΟΛΟΓΙΚΗ ΑΝΑΤΟΜΙΚΗ</a:t>
            </a:r>
            <a:r>
              <a:rPr lang="el-GR" sz="4000" dirty="0" smtClean="0"/>
              <a:t>: </a:t>
            </a:r>
          </a:p>
          <a:p>
            <a:pPr algn="ctr"/>
            <a:r>
              <a:rPr lang="el-GR" sz="4000" dirty="0" smtClean="0"/>
              <a:t>ένα σπουδαίο μέσο να γεμίσετε τη ζωή σας με </a:t>
            </a:r>
            <a:r>
              <a:rPr lang="el-GR" sz="4000" b="1" dirty="0" smtClean="0"/>
              <a:t>φιλοτεχνία</a:t>
            </a:r>
            <a:r>
              <a:rPr lang="el-GR" sz="4000" dirty="0" smtClean="0"/>
              <a:t>.</a:t>
            </a:r>
          </a:p>
        </p:txBody>
      </p:sp>
      <p:sp>
        <p:nvSpPr>
          <p:cNvPr id="8" name="Rectangle 7"/>
          <p:cNvSpPr/>
          <p:nvPr/>
        </p:nvSpPr>
        <p:spPr>
          <a:xfrm>
            <a:off x="0" y="179249"/>
            <a:ext cx="4857752" cy="7109639"/>
          </a:xfrm>
          <a:prstGeom prst="rect">
            <a:avLst/>
          </a:prstGeom>
        </p:spPr>
        <p:txBody>
          <a:bodyPr wrap="square">
            <a:spAutoFit/>
          </a:bodyPr>
          <a:lstStyle/>
          <a:p>
            <a:pPr algn="ctr"/>
            <a:r>
              <a:rPr lang="el-GR" sz="2800" dirty="0" smtClean="0"/>
              <a:t>Χωρίς την Τέχνη, </a:t>
            </a:r>
          </a:p>
          <a:p>
            <a:pPr algn="ctr"/>
            <a:r>
              <a:rPr lang="el-GR" sz="2800" dirty="0" smtClean="0"/>
              <a:t>η ζωή μας τείνει να γίνει</a:t>
            </a:r>
          </a:p>
          <a:p>
            <a:pPr algn="ctr"/>
            <a:r>
              <a:rPr lang="el-GR" sz="2800" dirty="0" smtClean="0"/>
              <a:t> ανιαρή, επίπεδη και μονότονη. Το πνεύμα αποδυναμώνεται. </a:t>
            </a:r>
          </a:p>
          <a:p>
            <a:pPr algn="ctr"/>
            <a:r>
              <a:rPr lang="el-GR" sz="2800" dirty="0" smtClean="0"/>
              <a:t>Η υποκρισία, ο εγωκεντρισμός, η ανηθικότητα, η προσκόλληση στην εφήμερη καταναλωτική μανία και στον ακόρεστο υλικό ευδαιμονισμό  κυριαρχούν.</a:t>
            </a:r>
          </a:p>
          <a:p>
            <a:pPr algn="ctr"/>
            <a:endParaRPr lang="el-GR" sz="2800" dirty="0" smtClean="0"/>
          </a:p>
          <a:p>
            <a:pPr algn="ctr"/>
            <a:endParaRPr lang="el-GR" sz="2800" dirty="0" smtClean="0"/>
          </a:p>
          <a:p>
            <a:pPr algn="ctr"/>
            <a:r>
              <a:rPr lang="el-GR" sz="2800" b="1" dirty="0" smtClean="0"/>
              <a:t>Αντισταθείτε</a:t>
            </a:r>
            <a:r>
              <a:rPr lang="el-GR" sz="2800" dirty="0" smtClean="0"/>
              <a:t> σε όλα αυτά, </a:t>
            </a:r>
            <a:r>
              <a:rPr lang="el-GR" sz="2800" b="1" dirty="0" smtClean="0"/>
              <a:t>ανακαλύπτοντας την Τέχνη</a:t>
            </a:r>
            <a:r>
              <a:rPr lang="el-GR" sz="2800" dirty="0" smtClean="0"/>
              <a:t> μέσω της </a:t>
            </a:r>
            <a:r>
              <a:rPr lang="el-GR" sz="2800" b="1" dirty="0" smtClean="0"/>
              <a:t>Παθολογικής Ανατομικής.</a:t>
            </a:r>
            <a:endParaRPr lang="el-GR" sz="2800" dirty="0" smtClean="0"/>
          </a:p>
          <a:p>
            <a:pPr algn="ctr"/>
            <a:endParaRPr lang="el-GR" sz="3600" dirty="0"/>
          </a:p>
        </p:txBody>
      </p:sp>
      <mc:AlternateContent xmlns:mc="http://schemas.openxmlformats.org/markup-compatibility/2006" xmlns:p14="http://schemas.microsoft.com/office/powerpoint/2010/main">
        <mc:Choice Requires="p14">
          <p:contentPart p14:bwMode="auto" r:id="rId7">
            <p14:nvContentPartPr>
              <p14:cNvPr id="15361" name="Ink 1"/>
              <p14:cNvContentPartPr>
                <a14:cpLocks xmlns:a14="http://schemas.microsoft.com/office/drawing/2010/main" noRot="1" noChangeAspect="1" noEditPoints="1" noChangeArrowheads="1" noChangeShapeType="1"/>
              </p14:cNvContentPartPr>
              <p14:nvPr/>
            </p14:nvContentPartPr>
            <p14:xfrm>
              <a:off x="3276600" y="4868863"/>
              <a:ext cx="1347788" cy="1411287"/>
            </p14:xfrm>
          </p:contentPart>
        </mc:Choice>
        <mc:Fallback xmlns="">
          <p:pic>
            <p:nvPicPr>
              <p:cNvPr id="15361" name="Ink 1"/>
              <p:cNvPicPr>
                <a:picLocks noRot="1" noChangeAspect="1" noEditPoints="1" noChangeArrowheads="1" noChangeShapeType="1"/>
              </p:cNvPicPr>
              <p:nvPr/>
            </p:nvPicPr>
            <p:blipFill>
              <a:blip r:embed="rId8" cstate="print"/>
              <a:stretch>
                <a:fillRect/>
              </a:stretch>
            </p:blipFill>
            <p:spPr>
              <a:xfrm>
                <a:off x="3267260" y="4859507"/>
                <a:ext cx="1366467" cy="1429999"/>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15361"/>
                                        </p:tgtEl>
                                        <p:attrNameLst>
                                          <p:attrName>style.visibility</p:attrName>
                                        </p:attrNameLst>
                                      </p:cBhvr>
                                      <p:to>
                                        <p:strVal val="visible"/>
                                      </p:to>
                                    </p:set>
                                    <p:anim from="(-#ppt_w/2)" to="(#ppt_x)" calcmode="lin" valueType="num">
                                      <p:cBhvr>
                                        <p:cTn id="7" dur="300" fill="hold">
                                          <p:stCondLst>
                                            <p:cond delay="0"/>
                                          </p:stCondLst>
                                        </p:cTn>
                                        <p:tgtEl>
                                          <p:spTgt spid="15361"/>
                                        </p:tgtEl>
                                        <p:attrNameLst>
                                          <p:attrName>ppt_x</p:attrName>
                                        </p:attrNameLst>
                                      </p:cBhvr>
                                    </p:anim>
                                    <p:anim from="0" to="-1.0" calcmode="lin" valueType="num">
                                      <p:cBhvr>
                                        <p:cTn id="8" dur="100" decel="50000" autoRev="1" fill="hold">
                                          <p:stCondLst>
                                            <p:cond delay="300"/>
                                          </p:stCondLst>
                                        </p:cTn>
                                        <p:tgtEl>
                                          <p:spTgt spid="15361"/>
                                        </p:tgtEl>
                                        <p:attrNameLst>
                                          <p:attrName>xshear</p:attrName>
                                        </p:attrNameLst>
                                      </p:cBhvr>
                                    </p:anim>
                                    <p:animScale>
                                      <p:cBhvr>
                                        <p:cTn id="9" dur="100" decel="100000" autoRev="1" fill="hold">
                                          <p:stCondLst>
                                            <p:cond delay="300"/>
                                          </p:stCondLst>
                                        </p:cTn>
                                        <p:tgtEl>
                                          <p:spTgt spid="15361"/>
                                        </p:tgtEl>
                                      </p:cBhvr>
                                      <p:from x="100000" y="100000"/>
                                      <p:to x="80000" y="100000"/>
                                    </p:animScale>
                                    <p:anim by="(#ppt_h/3+#ppt_w*0.1)" calcmode="lin" valueType="num">
                                      <p:cBhvr additive="sum">
                                        <p:cTn id="10" dur="100" decel="100000" autoRev="1" fill="hold">
                                          <p:stCondLst>
                                            <p:cond delay="300"/>
                                          </p:stCondLst>
                                        </p:cTn>
                                        <p:tgtEl>
                                          <p:spTgt spid="15361"/>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8">
                                            <p:txEl>
                                              <p:pRg st="0" end="0"/>
                                            </p:txEl>
                                          </p:spTgt>
                                        </p:tgtEl>
                                      </p:cBhvr>
                                    </p:animEffect>
                                    <p:set>
                                      <p:cBhvr>
                                        <p:cTn id="15" dur="1" fill="hold">
                                          <p:stCondLst>
                                            <p:cond delay="499"/>
                                          </p:stCondLst>
                                        </p:cTn>
                                        <p:tgtEl>
                                          <p:spTgt spid="8">
                                            <p:txEl>
                                              <p:pRg st="0" end="0"/>
                                            </p:txEl>
                                          </p:spTgt>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8">
                                            <p:txEl>
                                              <p:pRg st="1" end="1"/>
                                            </p:txEl>
                                          </p:spTgt>
                                        </p:tgtEl>
                                      </p:cBhvr>
                                    </p:animEffect>
                                    <p:set>
                                      <p:cBhvr>
                                        <p:cTn id="20" dur="1" fill="hold">
                                          <p:stCondLst>
                                            <p:cond delay="499"/>
                                          </p:stCondLst>
                                        </p:cTn>
                                        <p:tgtEl>
                                          <p:spTgt spid="8">
                                            <p:txEl>
                                              <p:pRg st="1" end="1"/>
                                            </p:txEl>
                                          </p:spTgt>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8">
                                            <p:txEl>
                                              <p:pRg st="2" end="2"/>
                                            </p:txEl>
                                          </p:spTgt>
                                        </p:tgtEl>
                                      </p:cBhvr>
                                    </p:animEffect>
                                    <p:set>
                                      <p:cBhvr>
                                        <p:cTn id="25" dur="1" fill="hold">
                                          <p:stCondLst>
                                            <p:cond delay="499"/>
                                          </p:stCondLst>
                                        </p:cTn>
                                        <p:tgtEl>
                                          <p:spTgt spid="8">
                                            <p:txEl>
                                              <p:pRg st="2" end="2"/>
                                            </p:txEl>
                                          </p:spTgt>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8">
                                            <p:txEl>
                                              <p:pRg st="3" end="3"/>
                                            </p:txEl>
                                          </p:spTgt>
                                        </p:tgtEl>
                                      </p:cBhvr>
                                    </p:animEffect>
                                    <p:set>
                                      <p:cBhvr>
                                        <p:cTn id="30" dur="1" fill="hold">
                                          <p:stCondLst>
                                            <p:cond delay="499"/>
                                          </p:stCondLst>
                                        </p:cTn>
                                        <p:tgtEl>
                                          <p:spTgt spid="8">
                                            <p:txEl>
                                              <p:pRg st="3" end="3"/>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8">
                                            <p:txEl>
                                              <p:pRg st="6" end="6"/>
                                            </p:txEl>
                                          </p:spTgt>
                                        </p:tgtEl>
                                      </p:cBhvr>
                                    </p:animEffect>
                                    <p:set>
                                      <p:cBhvr>
                                        <p:cTn id="35" dur="1" fill="hold">
                                          <p:stCondLst>
                                            <p:cond delay="499"/>
                                          </p:stCondLst>
                                        </p:cTn>
                                        <p:tgtEl>
                                          <p:spTgt spid="8">
                                            <p:txEl>
                                              <p:pRg st="6" end="6"/>
                                            </p:txEl>
                                          </p:spTgt>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6866"/>
                                        </p:tgtEl>
                                        <p:attrNameLst>
                                          <p:attrName>style.visibility</p:attrName>
                                        </p:attrNameLst>
                                      </p:cBhvr>
                                      <p:to>
                                        <p:strVal val="visible"/>
                                      </p:to>
                                    </p:set>
                                    <p:animEffect transition="in" filter="fade">
                                      <p:cBhvr>
                                        <p:cTn id="40" dur="500"/>
                                        <p:tgtEl>
                                          <p:spTgt spid="36866"/>
                                        </p:tgtEl>
                                      </p:cBhvr>
                                    </p:animEffect>
                                  </p:childTnLst>
                                </p:cTn>
                              </p:par>
                              <p:par>
                                <p:cTn id="41" presetID="10" presetClass="entr" presetSubtype="0" fill="hold" nodeType="withEffect">
                                  <p:stCondLst>
                                    <p:cond delay="0"/>
                                  </p:stCondLst>
                                  <p:childTnLst>
                                    <p:set>
                                      <p:cBhvr>
                                        <p:cTn id="42" dur="1" fill="hold">
                                          <p:stCondLst>
                                            <p:cond delay="0"/>
                                          </p:stCondLst>
                                        </p:cTn>
                                        <p:tgtEl>
                                          <p:spTgt spid="36868"/>
                                        </p:tgtEl>
                                        <p:attrNameLst>
                                          <p:attrName>style.visibility</p:attrName>
                                        </p:attrNameLst>
                                      </p:cBhvr>
                                      <p:to>
                                        <p:strVal val="visible"/>
                                      </p:to>
                                    </p:set>
                                    <p:animEffect transition="in" filter="fade">
                                      <p:cBhvr>
                                        <p:cTn id="43" dur="500"/>
                                        <p:tgtEl>
                                          <p:spTgt spid="36868"/>
                                        </p:tgtEl>
                                      </p:cBhvr>
                                    </p:animEffect>
                                  </p:childTnLst>
                                </p:cTn>
                              </p:par>
                              <p:par>
                                <p:cTn id="44" presetID="10" presetClass="entr" presetSubtype="0" fill="hold" nodeType="withEffect">
                                  <p:stCondLst>
                                    <p:cond delay="0"/>
                                  </p:stCondLst>
                                  <p:childTnLst>
                                    <p:set>
                                      <p:cBhvr>
                                        <p:cTn id="45" dur="1" fill="hold">
                                          <p:stCondLst>
                                            <p:cond delay="0"/>
                                          </p:stCondLst>
                                        </p:cTn>
                                        <p:tgtEl>
                                          <p:spTgt spid="36870"/>
                                        </p:tgtEl>
                                        <p:attrNameLst>
                                          <p:attrName>style.visibility</p:attrName>
                                        </p:attrNameLst>
                                      </p:cBhvr>
                                      <p:to>
                                        <p:strVal val="visible"/>
                                      </p:to>
                                    </p:set>
                                    <p:animEffect transition="in" filter="fade">
                                      <p:cBhvr>
                                        <p:cTn id="46" dur="500"/>
                                        <p:tgtEl>
                                          <p:spTgt spid="36870"/>
                                        </p:tgtEl>
                                      </p:cBhvr>
                                    </p:animEffect>
                                  </p:childTnLst>
                                </p:cTn>
                              </p:par>
                              <p:par>
                                <p:cTn id="47" presetID="10" presetClass="entr" presetSubtype="0" fill="hold"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childTnLst>
                                </p:cTn>
                              </p:par>
                              <p:par>
                                <p:cTn id="50" presetID="10" presetClass="entr" presetSubtype="0" fill="hold" nodeType="with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36866"/>
                                        </p:tgtEl>
                                      </p:cBhvr>
                                    </p:animEffect>
                                    <p:set>
                                      <p:cBhvr>
                                        <p:cTn id="57" dur="1" fill="hold">
                                          <p:stCondLst>
                                            <p:cond delay="499"/>
                                          </p:stCondLst>
                                        </p:cTn>
                                        <p:tgtEl>
                                          <p:spTgt spid="3686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6" presetClass="entr" presetSubtype="0"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wipe(down)">
                                      <p:cBhvr>
                                        <p:cTn id="62" dur="145">
                                          <p:stCondLst>
                                            <p:cond delay="0"/>
                                          </p:stCondLst>
                                        </p:cTn>
                                        <p:tgtEl>
                                          <p:spTgt spid="7"/>
                                        </p:tgtEl>
                                      </p:cBhvr>
                                    </p:animEffect>
                                    <p:anim calcmode="lin" valueType="num">
                                      <p:cBhvr>
                                        <p:cTn id="63" dur="456"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64" dur="16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5" dur="166" tmFilter="0, 0; 0.125,0.2665; 0.25,0.4; 0.375,0.465; 0.5,0.5;  0.625,0.535; 0.75,0.6; 0.875,0.7335; 1,1">
                                          <p:stCondLst>
                                            <p:cond delay="166"/>
                                          </p:stCondLst>
                                        </p:cTn>
                                        <p:tgtEl>
                                          <p:spTgt spid="7"/>
                                        </p:tgtEl>
                                        <p:attrNameLst>
                                          <p:attrName>ppt_y</p:attrName>
                                        </p:attrNameLst>
                                      </p:cBhvr>
                                      <p:tavLst>
                                        <p:tav tm="0" fmla="#ppt_y-sin(pi*$)/9">
                                          <p:val>
                                            <p:fltVal val="0"/>
                                          </p:val>
                                        </p:tav>
                                        <p:tav tm="100000">
                                          <p:val>
                                            <p:fltVal val="1"/>
                                          </p:val>
                                        </p:tav>
                                      </p:tavLst>
                                    </p:anim>
                                    <p:anim calcmode="lin" valueType="num">
                                      <p:cBhvr>
                                        <p:cTn id="66" dur="83" tmFilter="0, 0; 0.125,0.2665; 0.25,0.4; 0.375,0.465; 0.5,0.5;  0.625,0.535; 0.75,0.6; 0.875,0.7335; 1,1">
                                          <p:stCondLst>
                                            <p:cond delay="331"/>
                                          </p:stCondLst>
                                        </p:cTn>
                                        <p:tgtEl>
                                          <p:spTgt spid="7"/>
                                        </p:tgtEl>
                                        <p:attrNameLst>
                                          <p:attrName>ppt_y</p:attrName>
                                        </p:attrNameLst>
                                      </p:cBhvr>
                                      <p:tavLst>
                                        <p:tav tm="0" fmla="#ppt_y-sin(pi*$)/27">
                                          <p:val>
                                            <p:fltVal val="0"/>
                                          </p:val>
                                        </p:tav>
                                        <p:tav tm="100000">
                                          <p:val>
                                            <p:fltVal val="1"/>
                                          </p:val>
                                        </p:tav>
                                      </p:tavLst>
                                    </p:anim>
                                    <p:anim calcmode="lin" valueType="num">
                                      <p:cBhvr>
                                        <p:cTn id="67" dur="41" tmFilter="0, 0; 0.125,0.2665; 0.25,0.4; 0.375,0.465; 0.5,0.5;  0.625,0.535; 0.75,0.6; 0.875,0.7335; 1,1">
                                          <p:stCondLst>
                                            <p:cond delay="414"/>
                                          </p:stCondLst>
                                        </p:cTn>
                                        <p:tgtEl>
                                          <p:spTgt spid="7"/>
                                        </p:tgtEl>
                                        <p:attrNameLst>
                                          <p:attrName>ppt_y</p:attrName>
                                        </p:attrNameLst>
                                      </p:cBhvr>
                                      <p:tavLst>
                                        <p:tav tm="0" fmla="#ppt_y-sin(pi*$)/81">
                                          <p:val>
                                            <p:fltVal val="0"/>
                                          </p:val>
                                        </p:tav>
                                        <p:tav tm="100000">
                                          <p:val>
                                            <p:fltVal val="1"/>
                                          </p:val>
                                        </p:tav>
                                      </p:tavLst>
                                    </p:anim>
                                    <p:animScale>
                                      <p:cBhvr>
                                        <p:cTn id="68" dur="7">
                                          <p:stCondLst>
                                            <p:cond delay="163"/>
                                          </p:stCondLst>
                                        </p:cTn>
                                        <p:tgtEl>
                                          <p:spTgt spid="7"/>
                                        </p:tgtEl>
                                      </p:cBhvr>
                                      <p:to x="100000" y="60000"/>
                                    </p:animScale>
                                    <p:animScale>
                                      <p:cBhvr>
                                        <p:cTn id="69" dur="42" decel="50000">
                                          <p:stCondLst>
                                            <p:cond delay="169"/>
                                          </p:stCondLst>
                                        </p:cTn>
                                        <p:tgtEl>
                                          <p:spTgt spid="7"/>
                                        </p:tgtEl>
                                      </p:cBhvr>
                                      <p:to x="100000" y="100000"/>
                                    </p:animScale>
                                    <p:animScale>
                                      <p:cBhvr>
                                        <p:cTn id="70" dur="7">
                                          <p:stCondLst>
                                            <p:cond delay="328"/>
                                          </p:stCondLst>
                                        </p:cTn>
                                        <p:tgtEl>
                                          <p:spTgt spid="7"/>
                                        </p:tgtEl>
                                      </p:cBhvr>
                                      <p:to x="100000" y="80000"/>
                                    </p:animScale>
                                    <p:animScale>
                                      <p:cBhvr>
                                        <p:cTn id="71" dur="42" decel="50000">
                                          <p:stCondLst>
                                            <p:cond delay="335"/>
                                          </p:stCondLst>
                                        </p:cTn>
                                        <p:tgtEl>
                                          <p:spTgt spid="7"/>
                                        </p:tgtEl>
                                      </p:cBhvr>
                                      <p:to x="100000" y="100000"/>
                                    </p:animScale>
                                    <p:animScale>
                                      <p:cBhvr>
                                        <p:cTn id="72" dur="7">
                                          <p:stCondLst>
                                            <p:cond delay="411"/>
                                          </p:stCondLst>
                                        </p:cTn>
                                        <p:tgtEl>
                                          <p:spTgt spid="7"/>
                                        </p:tgtEl>
                                      </p:cBhvr>
                                      <p:to x="100000" y="90000"/>
                                    </p:animScale>
                                    <p:animScale>
                                      <p:cBhvr>
                                        <p:cTn id="73" dur="42" decel="50000">
                                          <p:stCondLst>
                                            <p:cond delay="417"/>
                                          </p:stCondLst>
                                        </p:cTn>
                                        <p:tgtEl>
                                          <p:spTgt spid="7"/>
                                        </p:tgtEl>
                                      </p:cBhvr>
                                      <p:to x="100000" y="100000"/>
                                    </p:animScale>
                                    <p:animScale>
                                      <p:cBhvr>
                                        <p:cTn id="74" dur="7">
                                          <p:stCondLst>
                                            <p:cond delay="452"/>
                                          </p:stCondLst>
                                        </p:cTn>
                                        <p:tgtEl>
                                          <p:spTgt spid="7"/>
                                        </p:tgtEl>
                                      </p:cBhvr>
                                      <p:to x="100000" y="95000"/>
                                    </p:animScale>
                                    <p:animScale>
                                      <p:cBhvr>
                                        <p:cTn id="75" dur="42" decel="50000">
                                          <p:stCondLst>
                                            <p:cond delay="459"/>
                                          </p:stCondLst>
                                        </p:cTn>
                                        <p:tgtEl>
                                          <p:spTgt spid="7"/>
                                        </p:tgtEl>
                                      </p:cBhvr>
                                      <p:to x="100000" y="100000"/>
                                    </p:animScale>
                                  </p:childTnLst>
                                </p:cTn>
                              </p:par>
                            </p:childTnLst>
                          </p:cTn>
                        </p:par>
                      </p:childTnLst>
                    </p:cTn>
                  </p:par>
                  <p:par>
                    <p:cTn id="76" fill="hold">
                      <p:stCondLst>
                        <p:cond delay="indefinite"/>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36870"/>
                                        </p:tgtEl>
                                      </p:cBhvr>
                                    </p:animEffect>
                                    <p:animScale>
                                      <p:cBhvr>
                                        <p:cTn id="80" dur="250" autoRev="1" fill="hold"/>
                                        <p:tgtEl>
                                          <p:spTgt spid="3687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allAtOnce"/>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290"/>
            <a:ext cx="9144000" cy="571504"/>
          </a:xfrm>
        </p:spPr>
        <p:txBody>
          <a:bodyPr>
            <a:normAutofit fontScale="90000"/>
          </a:bodyPr>
          <a:lstStyle/>
          <a:p>
            <a:r>
              <a:rPr lang="el-GR" sz="3600" dirty="0" smtClean="0"/>
              <a:t>Η  </a:t>
            </a:r>
            <a:r>
              <a:rPr lang="el-GR" sz="3600" b="1" dirty="0" smtClean="0"/>
              <a:t>Τέχνη της </a:t>
            </a:r>
            <a:r>
              <a:rPr lang="el-GR" sz="3600" b="1" spc="300" dirty="0" smtClean="0"/>
              <a:t>υποκριτικής</a:t>
            </a:r>
            <a:r>
              <a:rPr lang="el-GR" sz="3600" dirty="0" smtClean="0"/>
              <a:t/>
            </a:r>
            <a:br>
              <a:rPr lang="el-GR" sz="3600" dirty="0" smtClean="0"/>
            </a:br>
            <a:r>
              <a:rPr lang="el-GR" sz="3600" dirty="0" smtClean="0"/>
              <a:t> στην υπηρεσία της </a:t>
            </a:r>
            <a:r>
              <a:rPr lang="el-GR" sz="3600" b="1" spc="600" dirty="0" smtClean="0"/>
              <a:t>διδασκαλίας</a:t>
            </a:r>
            <a:endParaRPr lang="el-GR" sz="3600" dirty="0"/>
          </a:p>
        </p:txBody>
      </p:sp>
      <p:sp>
        <p:nvSpPr>
          <p:cNvPr id="3" name="Rectangle 2"/>
          <p:cNvSpPr/>
          <p:nvPr/>
        </p:nvSpPr>
        <p:spPr>
          <a:xfrm>
            <a:off x="642910" y="3571876"/>
            <a:ext cx="8072494" cy="1323439"/>
          </a:xfrm>
          <a:prstGeom prst="rect">
            <a:avLst/>
          </a:prstGeom>
        </p:spPr>
        <p:txBody>
          <a:bodyPr wrap="square">
            <a:spAutoFit/>
          </a:bodyPr>
          <a:lstStyle/>
          <a:p>
            <a:pPr algn="ctr"/>
            <a:r>
              <a:rPr lang="el-GR" sz="2800" dirty="0" smtClean="0"/>
              <a:t>«Όλος ο κόσμος, μια σκηνή  </a:t>
            </a:r>
          </a:p>
          <a:p>
            <a:pPr algn="ctr"/>
            <a:r>
              <a:rPr lang="el-GR" sz="2800" dirty="0" smtClean="0"/>
              <a:t>κι όλοι μας, άντρες και γυναίκες, απλά θεατρίνοι.»</a:t>
            </a:r>
            <a:r>
              <a:rPr lang="en-US" sz="2800" dirty="0" smtClean="0"/>
              <a:t> </a:t>
            </a:r>
            <a:br>
              <a:rPr lang="en-US" sz="2800" dirty="0" smtClean="0"/>
            </a:br>
            <a:r>
              <a:rPr lang="en-US" sz="2400" i="1" dirty="0" smtClean="0"/>
              <a:t>Shakespeare </a:t>
            </a:r>
            <a:r>
              <a:rPr lang="el-GR" sz="2400" i="1" dirty="0" smtClean="0"/>
              <a:t>(«Όπως Σας Αρέσει»</a:t>
            </a:r>
            <a:r>
              <a:rPr lang="en-US" sz="2400" i="1" dirty="0" smtClean="0"/>
              <a:t>).</a:t>
            </a:r>
            <a:endParaRPr lang="el-GR" sz="2400" i="1" dirty="0"/>
          </a:p>
        </p:txBody>
      </p:sp>
      <p:sp>
        <p:nvSpPr>
          <p:cNvPr id="5" name="Rectangle 4"/>
          <p:cNvSpPr/>
          <p:nvPr/>
        </p:nvSpPr>
        <p:spPr>
          <a:xfrm rot="10800000" flipV="1">
            <a:off x="0" y="3832810"/>
            <a:ext cx="9144000" cy="3046988"/>
          </a:xfrm>
          <a:prstGeom prst="rect">
            <a:avLst/>
          </a:prstGeom>
        </p:spPr>
        <p:txBody>
          <a:bodyPr wrap="square">
            <a:spAutoFit/>
          </a:bodyPr>
          <a:lstStyle/>
          <a:p>
            <a:pPr algn="ctr"/>
            <a:r>
              <a:rPr lang="el-GR" sz="2400" dirty="0" smtClean="0"/>
              <a:t>Ο </a:t>
            </a:r>
            <a:r>
              <a:rPr lang="el-GR" sz="2400" b="1" dirty="0" smtClean="0"/>
              <a:t>δάσκαλος</a:t>
            </a:r>
            <a:r>
              <a:rPr lang="el-GR" sz="2400" dirty="0" smtClean="0"/>
              <a:t> ως </a:t>
            </a:r>
            <a:r>
              <a:rPr lang="el-GR" sz="2400" b="1" dirty="0" smtClean="0"/>
              <a:t>ερμηνευτής</a:t>
            </a:r>
            <a:r>
              <a:rPr lang="el-GR" sz="2400" dirty="0" smtClean="0"/>
              <a:t>  είναι ένας πολύ ισχυρός ρόλος που καλείται να υπηρετήσει κάθε δάσκαλος. Έρευνες δείχνουν ότι μια </a:t>
            </a:r>
            <a:r>
              <a:rPr lang="el-GR" sz="2400" b="1" dirty="0" smtClean="0"/>
              <a:t>δυναμική παρουσίαση</a:t>
            </a:r>
            <a:r>
              <a:rPr lang="el-GR" sz="2400" dirty="0" smtClean="0"/>
              <a:t> ενός μαθήματος  χωρίς ιδιαίτερο νόημα εκτιμάται πιο πολύ από τους περισσότερους μαθητές, παρά η </a:t>
            </a:r>
            <a:r>
              <a:rPr lang="el-GR" sz="2400" i="1" dirty="0" smtClean="0"/>
              <a:t>πτωχή παρουσίαση</a:t>
            </a:r>
            <a:r>
              <a:rPr lang="el-GR" sz="2400" dirty="0" smtClean="0"/>
              <a:t> ενός μαθήματος ιδιαίτερης σημασίας∙ αυτό ισχύει περισσότερο για μαθητές της δευτεροβάθμιας εκπαίδευσης παρά των κατώτερων βαθμίδων, περισσότερο για μαθητές που έχουν προχωρήσει σε επίπεδο γνώσεων, παρά γι’ αυτούς που είναι αρχάριοι.</a:t>
            </a:r>
          </a:p>
        </p:txBody>
      </p:sp>
      <p:sp>
        <p:nvSpPr>
          <p:cNvPr id="6" name="Rectangle 5"/>
          <p:cNvSpPr/>
          <p:nvPr/>
        </p:nvSpPr>
        <p:spPr>
          <a:xfrm rot="10800000" flipV="1">
            <a:off x="0" y="4988790"/>
            <a:ext cx="9144000" cy="1384995"/>
          </a:xfrm>
          <a:prstGeom prst="rect">
            <a:avLst/>
          </a:prstGeom>
        </p:spPr>
        <p:txBody>
          <a:bodyPr wrap="square">
            <a:spAutoFit/>
          </a:bodyPr>
          <a:lstStyle/>
          <a:p>
            <a:pPr algn="ctr"/>
            <a:r>
              <a:rPr lang="el-GR" sz="2800" dirty="0" smtClean="0"/>
              <a:t>Η </a:t>
            </a:r>
            <a:r>
              <a:rPr lang="el-GR" sz="2800" dirty="0" smtClean="0">
                <a:effectLst>
                  <a:outerShdw blurRad="38100" dist="38100" dir="2700000" algn="tl">
                    <a:srgbClr val="000000">
                      <a:alpha val="43137"/>
                    </a:srgbClr>
                  </a:outerShdw>
                </a:effectLst>
              </a:rPr>
              <a:t>διδασκαλία</a:t>
            </a:r>
            <a:r>
              <a:rPr lang="el-GR" sz="2800" dirty="0" smtClean="0"/>
              <a:t> , εν πολλοίς όπως η </a:t>
            </a:r>
            <a:r>
              <a:rPr lang="el-GR" sz="2800" dirty="0" smtClean="0">
                <a:effectLst>
                  <a:outerShdw blurRad="38100" dist="38100" dir="2700000" algn="tl">
                    <a:srgbClr val="000000">
                      <a:alpha val="43137"/>
                    </a:srgbClr>
                  </a:outerShdw>
                </a:effectLst>
              </a:rPr>
              <a:t>υποκριτική</a:t>
            </a:r>
            <a:r>
              <a:rPr lang="el-GR" sz="2800" dirty="0" smtClean="0"/>
              <a:t>, συνιστά μια </a:t>
            </a:r>
            <a:r>
              <a:rPr lang="el-GR" sz="2800" b="1" dirty="0" smtClean="0"/>
              <a:t>παράσταση</a:t>
            </a:r>
            <a:r>
              <a:rPr lang="el-GR" sz="2800" dirty="0" smtClean="0"/>
              <a:t> υψηλής ενέργειας, που απαιτεί ένα πρόσωπο να ενεργεί ως </a:t>
            </a:r>
            <a:r>
              <a:rPr lang="el-GR" sz="2800" dirty="0" smtClean="0">
                <a:effectLst>
                  <a:outerShdw blurRad="38100" dist="38100" dir="2700000" algn="tl">
                    <a:srgbClr val="000000">
                      <a:alpha val="43137"/>
                    </a:srgbClr>
                  </a:outerShdw>
                </a:effectLst>
              </a:rPr>
              <a:t>πρότυπο,</a:t>
            </a:r>
            <a:r>
              <a:rPr lang="el-GR" sz="2800" dirty="0" smtClean="0"/>
              <a:t> στο πλαίσιο ενός ρόλου.</a:t>
            </a:r>
          </a:p>
        </p:txBody>
      </p:sp>
      <p:pic>
        <p:nvPicPr>
          <p:cNvPr id="156674" name="Picture 2" descr="C:\Users\αγαπουλακι\Desktop\28.9\ART PATH PRESENTATION IMPROVED FIGURES\Theatre_Farce_(Petrov-Vodkin).jpg"/>
          <p:cNvPicPr>
            <a:picLocks noChangeAspect="1" noChangeArrowheads="1"/>
          </p:cNvPicPr>
          <p:nvPr/>
        </p:nvPicPr>
        <p:blipFill>
          <a:blip r:embed="rId2" cstate="print"/>
          <a:srcRect/>
          <a:stretch>
            <a:fillRect/>
          </a:stretch>
        </p:blipFill>
        <p:spPr bwMode="auto">
          <a:xfrm>
            <a:off x="0" y="1000108"/>
            <a:ext cx="3233733" cy="2323107"/>
          </a:xfrm>
          <a:prstGeom prst="rect">
            <a:avLst/>
          </a:prstGeom>
          <a:noFill/>
        </p:spPr>
      </p:pic>
      <p:pic>
        <p:nvPicPr>
          <p:cNvPr id="156675" name="Picture 3" descr="C:\Users\αγαπουλακι\Desktop\28.9\ART PATH PRESENTATION IMPROVED FIGURES\theatre-drama.jpg"/>
          <p:cNvPicPr>
            <a:picLocks noChangeAspect="1" noChangeArrowheads="1"/>
          </p:cNvPicPr>
          <p:nvPr/>
        </p:nvPicPr>
        <p:blipFill>
          <a:blip r:embed="rId3" cstate="print"/>
          <a:srcRect/>
          <a:stretch>
            <a:fillRect/>
          </a:stretch>
        </p:blipFill>
        <p:spPr bwMode="auto">
          <a:xfrm>
            <a:off x="5838829" y="1000108"/>
            <a:ext cx="3305171" cy="2374428"/>
          </a:xfrm>
          <a:prstGeom prst="rect">
            <a:avLst/>
          </a:prstGeom>
          <a:noFill/>
        </p:spPr>
      </p:pic>
      <p:sp>
        <p:nvSpPr>
          <p:cNvPr id="9" name="Rectangle 8"/>
          <p:cNvSpPr/>
          <p:nvPr/>
        </p:nvSpPr>
        <p:spPr>
          <a:xfrm>
            <a:off x="2928926" y="2500306"/>
            <a:ext cx="3195871" cy="738664"/>
          </a:xfrm>
          <a:prstGeom prst="rect">
            <a:avLst/>
          </a:prstGeom>
        </p:spPr>
        <p:txBody>
          <a:bodyPr wrap="square">
            <a:spAutoFit/>
          </a:bodyPr>
          <a:lstStyle/>
          <a:p>
            <a:pPr algn="ctr"/>
            <a:r>
              <a:rPr lang="en-GB" sz="1400" dirty="0" smtClean="0"/>
              <a:t>K. PETROV-VODKIN</a:t>
            </a:r>
          </a:p>
          <a:p>
            <a:pPr algn="ctr"/>
            <a:r>
              <a:rPr lang="en-GB" sz="1400" dirty="0" smtClean="0"/>
              <a:t>(1878-1939)</a:t>
            </a:r>
            <a:endParaRPr lang="el-GR" sz="1400" dirty="0" smtClean="0"/>
          </a:p>
          <a:p>
            <a:pPr algn="ctr"/>
            <a:r>
              <a:rPr lang="el-GR" sz="1400" dirty="0" smtClean="0"/>
              <a:t>Θέατρο </a:t>
            </a:r>
            <a:r>
              <a:rPr lang="en-US" sz="1400" dirty="0" smtClean="0"/>
              <a:t>: </a:t>
            </a:r>
            <a:r>
              <a:rPr lang="el-GR" sz="1400" dirty="0" smtClean="0"/>
              <a:t>Φάρσα  – </a:t>
            </a:r>
            <a:r>
              <a:rPr lang="en-US" sz="1400" dirty="0" smtClean="0"/>
              <a:t> </a:t>
            </a:r>
            <a:r>
              <a:rPr lang="el-GR" sz="1400" dirty="0" smtClean="0"/>
              <a:t>Δράμα</a:t>
            </a:r>
            <a:r>
              <a:rPr lang="en-GB" sz="1400" dirty="0" smtClean="0"/>
              <a:t>.</a:t>
            </a:r>
          </a:p>
        </p:txBody>
      </p:sp>
      <p:sp>
        <p:nvSpPr>
          <p:cNvPr id="10" name="Rectangle 9"/>
          <p:cNvSpPr/>
          <p:nvPr/>
        </p:nvSpPr>
        <p:spPr>
          <a:xfrm>
            <a:off x="0" y="3356992"/>
            <a:ext cx="8892480" cy="3539430"/>
          </a:xfrm>
          <a:prstGeom prst="rect">
            <a:avLst/>
          </a:prstGeom>
        </p:spPr>
        <p:txBody>
          <a:bodyPr wrap="square">
            <a:spAutoFit/>
          </a:bodyPr>
          <a:lstStyle/>
          <a:p>
            <a:pPr algn="ctr" fontAlgn="base">
              <a:spcBef>
                <a:spcPct val="0"/>
              </a:spcBef>
              <a:spcAft>
                <a:spcPct val="0"/>
              </a:spcAft>
            </a:pPr>
            <a:r>
              <a:rPr lang="el-GR" sz="2400" b="1" dirty="0" smtClean="0"/>
              <a:t>Η  Δύναμη του Δασκάλου</a:t>
            </a:r>
            <a:r>
              <a:rPr lang="el-GR" sz="2400" dirty="0" smtClean="0"/>
              <a:t/>
            </a:r>
            <a:br>
              <a:rPr lang="el-GR" sz="2400" dirty="0" smtClean="0"/>
            </a:br>
            <a:r>
              <a:rPr lang="el-GR" sz="2000" dirty="0" smtClean="0"/>
              <a:t>είναι η </a:t>
            </a:r>
            <a:r>
              <a:rPr lang="el-GR" sz="2000" b="1" dirty="0" smtClean="0"/>
              <a:t>προσωπική έλξη</a:t>
            </a:r>
            <a:r>
              <a:rPr lang="el-GR" sz="2000" dirty="0" smtClean="0"/>
              <a:t> που ασκεί ο κάθε δάσκαλος στα μάτια των μαθητών του∙ μερικές φορές η δύναμη αυτή αναφέρεται ως «</a:t>
            </a:r>
            <a:r>
              <a:rPr lang="el-GR" sz="2000" b="1" dirty="0" smtClean="0"/>
              <a:t>χάρισμα»</a:t>
            </a:r>
            <a:r>
              <a:rPr lang="el-GR" sz="2000" dirty="0" smtClean="0"/>
              <a:t>  ή  «</a:t>
            </a:r>
            <a:r>
              <a:rPr lang="el-GR" sz="2000" b="1" dirty="0" smtClean="0"/>
              <a:t>προσωπικότητα» του δασκάλου</a:t>
            </a:r>
            <a:r>
              <a:rPr lang="el-GR" sz="2000" dirty="0" smtClean="0"/>
              <a:t>. Σύμφωνα με τη δική μου αντίληψη για το </a:t>
            </a:r>
            <a:r>
              <a:rPr lang="el-GR" sz="2000" b="1" dirty="0" smtClean="0">
                <a:solidFill>
                  <a:srgbClr val="FF0000"/>
                </a:solidFill>
              </a:rPr>
              <a:t>βιωματικό</a:t>
            </a:r>
            <a:r>
              <a:rPr lang="el-GR" sz="2000" dirty="0" smtClean="0"/>
              <a:t> χαρακτήρα  που πρέπει να έχει η εκπαιδευτική διαδικασία, η ειλικρινής σχέση ανάμεσα στο δάσκαλο και στους μαθητές του είναι εκείνη που δημιουργεί τις προϋποθέσεις, ώστε </a:t>
            </a:r>
            <a:r>
              <a:rPr lang="el-GR" sz="2000" b="1" dirty="0" smtClean="0"/>
              <a:t>να απελευθερωθούν  οι  μαθητές  να γίνουν </a:t>
            </a:r>
            <a:r>
              <a:rPr lang="el-GR" sz="2000" b="1" u="sng" dirty="0" smtClean="0">
                <a:solidFill>
                  <a:srgbClr val="FF0000"/>
                </a:solidFill>
              </a:rPr>
              <a:t>οι ίδιοι</a:t>
            </a:r>
            <a:r>
              <a:rPr lang="el-GR" sz="2000" b="1" dirty="0" smtClean="0">
                <a:solidFill>
                  <a:srgbClr val="FF0000"/>
                </a:solidFill>
              </a:rPr>
              <a:t> </a:t>
            </a:r>
            <a:r>
              <a:rPr lang="el-GR" sz="2000" b="1" dirty="0" smtClean="0"/>
              <a:t>εκτελεστές, να αισθανθούν ελεύθεροι να  μοιραστούν  ανεμπόδιστα τον εαυτό τους και τη γνώση με τον περίγυρό τους, όπως κάνει ο δάσκαλός τους μαζί τους</a:t>
            </a:r>
            <a:r>
              <a:rPr lang="el-GR" sz="2000" dirty="0" smtClean="0"/>
              <a:t>, έχοντας όμως επίγνωση της </a:t>
            </a:r>
            <a:r>
              <a:rPr lang="el-GR" sz="2000" dirty="0" smtClean="0">
                <a:effectLst>
                  <a:outerShdw blurRad="38100" dist="38100" dir="2700000" algn="tl">
                    <a:srgbClr val="000000">
                      <a:alpha val="43137"/>
                    </a:srgbClr>
                  </a:outerShdw>
                </a:effectLst>
              </a:rPr>
              <a:t>ευθύνης</a:t>
            </a:r>
            <a:r>
              <a:rPr lang="el-GR" sz="2000" dirty="0" smtClean="0"/>
              <a:t> τους  και δείχνοντας </a:t>
            </a:r>
            <a:r>
              <a:rPr lang="el-GR" sz="2000" dirty="0" smtClean="0">
                <a:effectLst>
                  <a:outerShdw blurRad="38100" dist="38100" dir="2700000" algn="tl">
                    <a:srgbClr val="000000">
                      <a:alpha val="43137"/>
                    </a:srgbClr>
                  </a:outerShdw>
                </a:effectLst>
              </a:rPr>
              <a:t>σεβασμό</a:t>
            </a:r>
            <a:r>
              <a:rPr lang="el-GR" sz="2000" dirty="0" smtClean="0"/>
              <a:t> σε εκείνους που θα δεχτούν την παρουσίασή τους και θα ωφεληθούν από αυτή τη </a:t>
            </a:r>
            <a:r>
              <a:rPr lang="el-GR" sz="2000" b="1" dirty="0" smtClean="0"/>
              <a:t>μοιρασιά</a:t>
            </a:r>
            <a:r>
              <a:rPr lang="el-GR" sz="2000" dirty="0" smtClean="0"/>
              <a:t>. </a:t>
            </a:r>
          </a:p>
        </p:txBody>
      </p:sp>
      <p:sp>
        <p:nvSpPr>
          <p:cNvPr id="11" name="Rectangle 10"/>
          <p:cNvSpPr/>
          <p:nvPr/>
        </p:nvSpPr>
        <p:spPr>
          <a:xfrm>
            <a:off x="3214678" y="928670"/>
            <a:ext cx="2643206" cy="2862322"/>
          </a:xfrm>
          <a:prstGeom prst="rect">
            <a:avLst/>
          </a:prstGeom>
        </p:spPr>
        <p:txBody>
          <a:bodyPr wrap="square">
            <a:spAutoFit/>
          </a:bodyPr>
          <a:lstStyle/>
          <a:p>
            <a:pPr algn="just"/>
            <a:r>
              <a:rPr lang="el-GR" b="1" dirty="0" smtClean="0"/>
              <a:t> </a:t>
            </a:r>
            <a:r>
              <a:rPr lang="el-GR" i="1" dirty="0" smtClean="0"/>
              <a:t>Όποιο κι αν είναι το προσωπικό τους ύφος, </a:t>
            </a:r>
            <a:r>
              <a:rPr lang="el-GR" b="1" i="1" dirty="0" smtClean="0"/>
              <a:t>όλοι οι δάσκαλοι είναι ερμηνευτές και η αίθουσα είναι η σκηνή τους</a:t>
            </a:r>
            <a:r>
              <a:rPr lang="el-GR" i="1" dirty="0" smtClean="0"/>
              <a:t>. Η επιτυχία εξαρτάται από την  παράσταση  που παρουσιάζουν</a:t>
            </a:r>
            <a:r>
              <a:rPr lang="el-GR" dirty="0" smtClean="0"/>
              <a:t>.</a:t>
            </a:r>
            <a:br>
              <a:rPr lang="el-GR" dirty="0" smtClean="0"/>
            </a:b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0" nodeType="clickEffect">
                                  <p:stCondLst>
                                    <p:cond delay="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5" grpId="1"/>
      <p:bldP spid="6" grpId="0"/>
      <p:bldP spid="6" grpId="1"/>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28604"/>
            <a:ext cx="9144000" cy="1569660"/>
          </a:xfrm>
          <a:prstGeom prst="rect">
            <a:avLst/>
          </a:prstGeom>
        </p:spPr>
        <p:txBody>
          <a:bodyPr wrap="square">
            <a:spAutoFit/>
          </a:bodyPr>
          <a:lstStyle/>
          <a:p>
            <a:pPr algn="just"/>
            <a:endParaRPr lang="en-US" sz="2400" dirty="0" smtClean="0">
              <a:latin typeface="Times New Roman" pitchFamily="18" charset="0"/>
              <a:cs typeface="Times New Roman" pitchFamily="18" charset="0"/>
            </a:endParaRPr>
          </a:p>
          <a:p>
            <a:pPr algn="just"/>
            <a:endParaRPr lang="en-US" sz="2400" dirty="0" smtClean="0">
              <a:latin typeface="Times New Roman" pitchFamily="18" charset="0"/>
              <a:cs typeface="Times New Roman" pitchFamily="18" charset="0"/>
            </a:endParaRPr>
          </a:p>
          <a:p>
            <a:pPr algn="just"/>
            <a:endParaRPr lang="en-US" sz="2400" dirty="0" smtClean="0">
              <a:latin typeface="Times New Roman" pitchFamily="18" charset="0"/>
              <a:cs typeface="Times New Roman" pitchFamily="18" charset="0"/>
            </a:endParaRPr>
          </a:p>
          <a:p>
            <a:endParaRPr lang="en-US" sz="2400" dirty="0" smtClean="0">
              <a:latin typeface="Times New Roman" pitchFamily="18" charset="0"/>
              <a:cs typeface="Times New Roman" pitchFamily="18" charset="0"/>
            </a:endParaRPr>
          </a:p>
        </p:txBody>
      </p:sp>
      <p:pic>
        <p:nvPicPr>
          <p:cNvPr id="18433" name="Picture 1" descr="C:\Users\αγαπουλακι\Desktop\clip_image005_thumb[3].jpg"/>
          <p:cNvPicPr>
            <a:picLocks noChangeAspect="1" noChangeArrowheads="1"/>
          </p:cNvPicPr>
          <p:nvPr/>
        </p:nvPicPr>
        <p:blipFill>
          <a:blip r:embed="rId2" cstate="print"/>
          <a:srcRect/>
          <a:stretch>
            <a:fillRect/>
          </a:stretch>
        </p:blipFill>
        <p:spPr bwMode="auto">
          <a:xfrm>
            <a:off x="7000892" y="1357298"/>
            <a:ext cx="1766886" cy="740242"/>
          </a:xfrm>
          <a:prstGeom prst="rect">
            <a:avLst/>
          </a:prstGeom>
          <a:noFill/>
        </p:spPr>
      </p:pic>
      <p:sp>
        <p:nvSpPr>
          <p:cNvPr id="5" name="Title 4"/>
          <p:cNvSpPr>
            <a:spLocks noGrp="1"/>
          </p:cNvSpPr>
          <p:nvPr>
            <p:ph type="title"/>
          </p:nvPr>
        </p:nvSpPr>
        <p:spPr>
          <a:xfrm>
            <a:off x="0" y="0"/>
            <a:ext cx="9144000" cy="928670"/>
          </a:xfrm>
        </p:spPr>
        <p:txBody>
          <a:bodyPr>
            <a:noAutofit/>
          </a:bodyPr>
          <a:lstStyle/>
          <a:p>
            <a:r>
              <a:rPr lang="el-GR" sz="2800" b="1" dirty="0" smtClean="0"/>
              <a:t>Έχει άμεση επαφή ο παθολογοανατόμος με τον ασθενή;</a:t>
            </a:r>
            <a:r>
              <a:rPr lang="el-GR" sz="2800" dirty="0" smtClean="0"/>
              <a:t/>
            </a:r>
            <a:br>
              <a:rPr lang="el-GR" sz="2800" dirty="0" smtClean="0"/>
            </a:br>
            <a:endParaRPr lang="el-GR" sz="2800" dirty="0"/>
          </a:p>
        </p:txBody>
      </p:sp>
      <p:sp>
        <p:nvSpPr>
          <p:cNvPr id="21505" name="Rectangle 1"/>
          <p:cNvSpPr>
            <a:spLocks noChangeArrowheads="1"/>
          </p:cNvSpPr>
          <p:nvPr/>
        </p:nvSpPr>
        <p:spPr bwMode="auto">
          <a:xfrm>
            <a:off x="0" y="1001238"/>
            <a:ext cx="9144000" cy="56938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Εμείς οι παθολογοανατόμοι, σε ορισμένα κέντρα,  εκτελούμε οι ίδιοι  </a:t>
            </a:r>
            <a:r>
              <a:rPr kumimoji="0" lang="el-GR" sz="16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βιοψίες  του μυελού των οστών</a:t>
            </a:r>
            <a:r>
              <a:rPr kumimoji="0" lang="el-GR"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για να εκτιμηθούν οι διαταραχές του αίματος και της πήξης αυτού.</a:t>
            </a:r>
            <a:endParaRPr lang="el-GR" sz="1600" dirty="0" smtClean="0">
              <a:latin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l-GR"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el-GR" sz="2000" dirty="0" smtClean="0">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Οι παθολογοανατόμοι κι οι κυτταρολόγοι καλούμαστε συχνά να εκτελέσουμε </a:t>
            </a:r>
            <a:r>
              <a:rPr kumimoji="0" lang="el-GR" sz="20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π α ρ α- κ ε ν τ ή σ ε ι ς με λεπτή βελόνα</a:t>
            </a:r>
            <a:r>
              <a:rPr kumimoji="0" lang="el-G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Σε πολλές τέτοιες περιπτώσεις, μπορεί να τεθεί </a:t>
            </a:r>
            <a:r>
              <a:rPr kumimoji="0" lang="el-GR" sz="2000" b="0" i="0" u="sng"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άμεσα</a:t>
            </a:r>
            <a:r>
              <a:rPr kumimoji="0" lang="el-G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η  διάγνωση, με αποτέλεσμα να αποφύγει ο ασθενής τη χειρουργική βιοψία, που είναι δαπανηρή σε χρήμα και σε χρόνο.</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l-GR"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Στην ιατρική των μεταγγίσεων, η χορήγηση προϊόντων του αίματος, στην πραγματικότητα, συνιστά αγωγή.  Σε κάποια κέντρα,  ο παθολογοανατόμος  παρακολουθεί τον ασθενή που λαμβάνει τα προϊόντα αυτά, με αποτέλεσμα  αυτός  να εμπλέκεται στο στενό  παρακλινικό  έλεγχο του ασθενούς.</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l-GR"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Όποτε υπάρχει </a:t>
            </a:r>
            <a:r>
              <a:rPr kumimoji="0" lang="el-GR"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α</a:t>
            </a:r>
            <a:r>
              <a:rPr kumimoji="0" lang="el-G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συμφωνία μεταξύ της διάγνωσης στο μικροσκόπιο  και της κλινικής διάγνωσης ή μιας  εργαστηριακής  εξέτασης του ασθενούς,  </a:t>
            </a:r>
            <a:r>
              <a:rPr kumimoji="0" lang="el-GR" sz="20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ο παθολογοανατόμος μπορεί να πρέπει να εξετάσει ο ίδιος τον ασθενή και να αξιολογήσει προσωπικώς τον ιατρικό του φάκελλο</a:t>
            </a:r>
            <a:r>
              <a:rPr kumimoji="0" lang="el-G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για να λύσει το θέμα.</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l-GR"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l-GR" sz="2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Να θυμάστε ότι ο </a:t>
            </a:r>
            <a:r>
              <a:rPr kumimoji="0" lang="el-GR"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παθολογοανατόμος</a:t>
            </a:r>
            <a:r>
              <a:rPr kumimoji="0" lang="el-GR" sz="2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πρώτα απ’ όλα, είναι </a:t>
            </a:r>
            <a:r>
              <a:rPr kumimoji="0" lang="el-GR"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γιατρός</a:t>
            </a:r>
            <a:r>
              <a:rPr kumimoji="0" lang="el-GR" sz="2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endParaRPr kumimoji="0" lang="el-GR"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3"/>
                                        </p:tgtEl>
                                        <p:attrNameLst>
                                          <p:attrName>style.visibility</p:attrName>
                                        </p:attrNameLst>
                                      </p:cBhvr>
                                      <p:to>
                                        <p:strVal val="visible"/>
                                      </p:to>
                                    </p:set>
                                    <p:animEffect transition="in" filter="fade">
                                      <p:cBhvr>
                                        <p:cTn id="7" dur="500"/>
                                        <p:tgtEl>
                                          <p:spTgt spid="184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505">
                                            <p:txEl>
                                              <p:pRg st="9" end="9"/>
                                            </p:txEl>
                                          </p:spTgt>
                                        </p:tgtEl>
                                        <p:attrNameLst>
                                          <p:attrName>style.visibility</p:attrName>
                                        </p:attrNameLst>
                                      </p:cBhvr>
                                      <p:to>
                                        <p:strVal val="visible"/>
                                      </p:to>
                                    </p:set>
                                    <p:animEffect transition="in" filter="fade">
                                      <p:cBhvr>
                                        <p:cTn id="12" dur="500"/>
                                        <p:tgtEl>
                                          <p:spTgt spid="2150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0562" y="928670"/>
            <a:ext cx="4643438" cy="1785950"/>
          </a:xfrm>
        </p:spPr>
        <p:txBody>
          <a:bodyPr>
            <a:normAutofit fontScale="90000"/>
          </a:bodyPr>
          <a:lstStyle/>
          <a:p>
            <a:r>
              <a:rPr lang="el-GR" sz="2200" dirty="0" smtClean="0"/>
              <a:t>Οι </a:t>
            </a:r>
            <a:r>
              <a:rPr lang="el-GR" sz="2200" b="1" dirty="0" smtClean="0"/>
              <a:t>Δάσκαλοι </a:t>
            </a:r>
            <a:r>
              <a:rPr lang="el-GR" sz="2200" dirty="0" smtClean="0"/>
              <a:t>ως </a:t>
            </a:r>
            <a:r>
              <a:rPr lang="el-GR" sz="2200" b="1" dirty="0" smtClean="0"/>
              <a:t>Ερμηνευτές</a:t>
            </a:r>
            <a:r>
              <a:rPr lang="el-GR" sz="2200" dirty="0" smtClean="0"/>
              <a:t>:</a:t>
            </a:r>
            <a:br>
              <a:rPr lang="el-GR" sz="2200" dirty="0" smtClean="0"/>
            </a:br>
            <a:r>
              <a:rPr lang="el-GR" sz="2200" dirty="0" smtClean="0"/>
              <a:t>η Τέχνη </a:t>
            </a:r>
            <a:r>
              <a:rPr lang="el-GR" sz="2200" dirty="0" smtClean="0">
                <a:effectLst>
                  <a:outerShdw blurRad="38100" dist="38100" dir="2700000" algn="tl">
                    <a:srgbClr val="000000">
                      <a:alpha val="43137"/>
                    </a:srgbClr>
                  </a:outerShdw>
                </a:effectLst>
              </a:rPr>
              <a:t>της Ώθησης των Μαθητών</a:t>
            </a:r>
            <a:br>
              <a:rPr lang="el-GR" sz="2200" dirty="0" smtClean="0">
                <a:effectLst>
                  <a:outerShdw blurRad="38100" dist="38100" dir="2700000" algn="tl">
                    <a:srgbClr val="000000">
                      <a:alpha val="43137"/>
                    </a:srgbClr>
                  </a:outerShdw>
                </a:effectLst>
              </a:rPr>
            </a:br>
            <a:r>
              <a:rPr lang="el-GR" sz="2200" dirty="0" smtClean="0">
                <a:effectLst>
                  <a:outerShdw blurRad="38100" dist="38100" dir="2700000" algn="tl">
                    <a:srgbClr val="000000">
                      <a:alpha val="43137"/>
                    </a:srgbClr>
                  </a:outerShdw>
                </a:effectLst>
              </a:rPr>
              <a:t> στη Μάθηση</a:t>
            </a:r>
            <a:r>
              <a:rPr lang="el-GR" sz="2800" dirty="0" smtClean="0"/>
              <a:t/>
            </a:r>
            <a:br>
              <a:rPr lang="el-GR" sz="2800" dirty="0" smtClean="0"/>
            </a:br>
            <a:r>
              <a:rPr lang="el-GR" sz="1800" dirty="0" smtClean="0"/>
              <a:t>Οι καλοί ηθοποιοί σαγηνεύουν το ακροατήριό τους κυρίως με την </a:t>
            </a:r>
            <a:r>
              <a:rPr lang="el-GR" sz="1800" b="1" u="sng" dirty="0" smtClean="0">
                <a:effectLst>
                  <a:outerShdw blurRad="38100" dist="38100" dir="2700000" algn="tl">
                    <a:srgbClr val="000000">
                      <a:alpha val="43137"/>
                    </a:srgbClr>
                  </a:outerShdw>
                </a:effectLst>
              </a:rPr>
              <a:t>ειλικρίνεια</a:t>
            </a:r>
            <a:r>
              <a:rPr lang="el-GR" sz="1800" b="1" dirty="0" smtClean="0"/>
              <a:t> </a:t>
            </a:r>
            <a:r>
              <a:rPr lang="el-GR" sz="1800" dirty="0" smtClean="0"/>
              <a:t>των </a:t>
            </a:r>
            <a:r>
              <a:rPr lang="el-GR" sz="1800" b="1" dirty="0" smtClean="0"/>
              <a:t>συναισθημάτων</a:t>
            </a:r>
            <a:r>
              <a:rPr lang="el-GR" sz="1800" dirty="0" smtClean="0"/>
              <a:t> τους. </a:t>
            </a:r>
            <a:br>
              <a:rPr lang="el-GR" sz="1800" dirty="0" smtClean="0"/>
            </a:br>
            <a:r>
              <a:rPr lang="el-GR" sz="1800" dirty="0" smtClean="0"/>
              <a:t>Οι καλοί δάσκαλοι είναι</a:t>
            </a:r>
            <a:br>
              <a:rPr lang="el-GR" sz="1800" dirty="0" smtClean="0"/>
            </a:br>
            <a:r>
              <a:rPr lang="el-GR" sz="1800" dirty="0" smtClean="0"/>
              <a:t> </a:t>
            </a:r>
            <a:r>
              <a:rPr lang="el-GR" sz="1800" b="1" dirty="0" smtClean="0"/>
              <a:t>σπουδαίοι ερμηνευτές</a:t>
            </a:r>
            <a:r>
              <a:rPr lang="el-GR" sz="1800" dirty="0" smtClean="0"/>
              <a:t> και </a:t>
            </a:r>
            <a:r>
              <a:rPr lang="el-GR" sz="1800" b="1" dirty="0" smtClean="0"/>
              <a:t>αφηγητές </a:t>
            </a:r>
            <a:r>
              <a:rPr lang="el-GR" sz="1800" dirty="0" smtClean="0"/>
              <a:t/>
            </a:r>
            <a:br>
              <a:rPr lang="el-GR" sz="1800" dirty="0" smtClean="0"/>
            </a:br>
            <a:r>
              <a:rPr lang="el-GR" sz="1800" dirty="0" smtClean="0"/>
              <a:t>που </a:t>
            </a:r>
            <a:r>
              <a:rPr lang="el-GR" sz="1800" b="1" dirty="0" smtClean="0"/>
              <a:t>καθηλώνουν την προσοχή των μαθητών τους</a:t>
            </a:r>
            <a:r>
              <a:rPr lang="el-GR" sz="1800" dirty="0" smtClean="0"/>
              <a:t>.</a:t>
            </a:r>
            <a:r>
              <a:rPr lang="el-GR" sz="2800" dirty="0" smtClean="0"/>
              <a:t/>
            </a:r>
            <a:br>
              <a:rPr lang="el-GR" sz="2800" dirty="0" smtClean="0"/>
            </a:br>
            <a:endParaRPr lang="el-GR" dirty="0"/>
          </a:p>
        </p:txBody>
      </p:sp>
      <p:pic>
        <p:nvPicPr>
          <p:cNvPr id="157698" name="Picture 2" descr="C:\Users\αγαπουλακι\Desktop\28.9\ART PATH PRESENTATION IMPROVED FIGURES\david-garrick-between-tragedy-and-comedy-1761(1).jpg"/>
          <p:cNvPicPr>
            <a:picLocks noChangeAspect="1" noChangeArrowheads="1"/>
          </p:cNvPicPr>
          <p:nvPr/>
        </p:nvPicPr>
        <p:blipFill>
          <a:blip r:embed="rId2" cstate="print"/>
          <a:srcRect/>
          <a:stretch>
            <a:fillRect/>
          </a:stretch>
        </p:blipFill>
        <p:spPr bwMode="auto">
          <a:xfrm>
            <a:off x="4572000" y="2857496"/>
            <a:ext cx="4290367" cy="3429024"/>
          </a:xfrm>
          <a:prstGeom prst="rect">
            <a:avLst/>
          </a:prstGeom>
          <a:noFill/>
        </p:spPr>
      </p:pic>
      <p:sp>
        <p:nvSpPr>
          <p:cNvPr id="5" name="Rectangle 4"/>
          <p:cNvSpPr/>
          <p:nvPr/>
        </p:nvSpPr>
        <p:spPr>
          <a:xfrm>
            <a:off x="4357686" y="6286520"/>
            <a:ext cx="4786314" cy="584775"/>
          </a:xfrm>
          <a:prstGeom prst="rect">
            <a:avLst/>
          </a:prstGeom>
        </p:spPr>
        <p:txBody>
          <a:bodyPr wrap="square">
            <a:spAutoFit/>
          </a:bodyPr>
          <a:lstStyle/>
          <a:p>
            <a:pPr algn="ctr"/>
            <a:r>
              <a:rPr lang="en-GB" sz="1600" dirty="0" smtClean="0"/>
              <a:t>J. REYNOLDS</a:t>
            </a:r>
            <a:r>
              <a:rPr lang="el-GR" sz="1600" dirty="0" smtClean="0"/>
              <a:t> </a:t>
            </a:r>
            <a:r>
              <a:rPr lang="en-US" sz="1600" dirty="0" smtClean="0"/>
              <a:t>: </a:t>
            </a:r>
            <a:r>
              <a:rPr lang="el-GR" sz="1600" dirty="0" smtClean="0"/>
              <a:t>Ο </a:t>
            </a:r>
            <a:r>
              <a:rPr lang="en-GB" sz="1600" dirty="0" smtClean="0"/>
              <a:t>David Garrick</a:t>
            </a:r>
            <a:r>
              <a:rPr lang="el-GR" sz="1600" dirty="0" smtClean="0"/>
              <a:t> Μεταξύ Τραγωδίας και Κωμωδίας</a:t>
            </a:r>
            <a:r>
              <a:rPr lang="en-GB" sz="1600" dirty="0" smtClean="0"/>
              <a:t>, 1761</a:t>
            </a:r>
            <a:endParaRPr lang="el-GR" sz="1600" dirty="0"/>
          </a:p>
        </p:txBody>
      </p:sp>
      <p:sp>
        <p:nvSpPr>
          <p:cNvPr id="6" name="Rectangle 5"/>
          <p:cNvSpPr/>
          <p:nvPr/>
        </p:nvSpPr>
        <p:spPr>
          <a:xfrm>
            <a:off x="0" y="0"/>
            <a:ext cx="4643438" cy="6801862"/>
          </a:xfrm>
          <a:prstGeom prst="rect">
            <a:avLst/>
          </a:prstGeom>
        </p:spPr>
        <p:txBody>
          <a:bodyPr wrap="square">
            <a:spAutoFit/>
          </a:bodyPr>
          <a:lstStyle/>
          <a:p>
            <a:pPr algn="ctr"/>
            <a:r>
              <a:rPr lang="el-GR" sz="2800" b="1" u="sng" dirty="0" smtClean="0"/>
              <a:t>Παράσταση</a:t>
            </a:r>
            <a:r>
              <a:rPr lang="el-GR" sz="2800" b="1" dirty="0" smtClean="0"/>
              <a:t> στην αίθουσα.</a:t>
            </a:r>
            <a:r>
              <a:rPr lang="el-GR" sz="2800" dirty="0" smtClean="0"/>
              <a:t/>
            </a:r>
            <a:br>
              <a:rPr lang="el-GR" sz="2800" dirty="0" smtClean="0"/>
            </a:br>
            <a:r>
              <a:rPr lang="el-GR" sz="2400" dirty="0" smtClean="0"/>
              <a:t>Οι δυο υποχρεώσεις που αντιμετωπίζουν όλοι οι δάσκαλοι:</a:t>
            </a:r>
            <a:br>
              <a:rPr lang="el-GR" sz="2400" dirty="0" smtClean="0"/>
            </a:br>
            <a:r>
              <a:rPr lang="el-GR" sz="2400" dirty="0" smtClean="0"/>
              <a:t>να γνωρίζουν το αντικείμενό τους </a:t>
            </a:r>
          </a:p>
          <a:p>
            <a:pPr algn="ctr"/>
            <a:r>
              <a:rPr lang="el-GR" sz="2400" dirty="0" smtClean="0"/>
              <a:t>(</a:t>
            </a:r>
            <a:r>
              <a:rPr lang="en-US" sz="2400" dirty="0" smtClean="0"/>
              <a:t>o </a:t>
            </a:r>
            <a:r>
              <a:rPr lang="el-GR" sz="2400" dirty="0" smtClean="0"/>
              <a:t>«</a:t>
            </a:r>
            <a:r>
              <a:rPr lang="el-GR" sz="2400" dirty="0" smtClean="0">
                <a:solidFill>
                  <a:srgbClr val="7030A0"/>
                </a:solidFill>
                <a:effectLst>
                  <a:outerShdw blurRad="38100" dist="38100" dir="2700000" algn="tl">
                    <a:srgbClr val="000000">
                      <a:alpha val="43137"/>
                    </a:srgbClr>
                  </a:outerShdw>
                </a:effectLst>
              </a:rPr>
              <a:t>ακαδημαϊκός</a:t>
            </a:r>
            <a:r>
              <a:rPr lang="el-GR" sz="2400" dirty="0" smtClean="0"/>
              <a:t>»  τους  ρόλος  και η σχετική έννοια της </a:t>
            </a:r>
            <a:r>
              <a:rPr lang="el-GR" sz="2400" dirty="0" smtClean="0">
                <a:solidFill>
                  <a:srgbClr val="7030A0"/>
                </a:solidFill>
              </a:rPr>
              <a:t>διδασκαλίας</a:t>
            </a:r>
            <a:r>
              <a:rPr lang="el-GR" sz="2400" dirty="0" smtClean="0"/>
              <a:t>) και να γνωρίζουν τους μαθητές τους (ο  </a:t>
            </a:r>
            <a:r>
              <a:rPr lang="el-GR" sz="2400" dirty="0" smtClean="0">
                <a:solidFill>
                  <a:srgbClr val="FF0000"/>
                </a:solidFill>
                <a:effectLst>
                  <a:outerShdw blurRad="38100" dist="38100" dir="2700000" algn="tl">
                    <a:srgbClr val="000000">
                      <a:alpha val="43137"/>
                    </a:srgbClr>
                  </a:outerShdw>
                </a:effectLst>
              </a:rPr>
              <a:t>σ υ ν α ι σ θ η μ α τ ι κ ό ς  </a:t>
            </a:r>
            <a:r>
              <a:rPr lang="el-GR" sz="2400" dirty="0" smtClean="0"/>
              <a:t>τους ρόλος και η έννοια</a:t>
            </a:r>
          </a:p>
          <a:p>
            <a:pPr algn="ctr"/>
            <a:r>
              <a:rPr lang="el-GR" sz="2400" dirty="0" smtClean="0"/>
              <a:t> της  </a:t>
            </a:r>
            <a:r>
              <a:rPr lang="el-GR" sz="2400" dirty="0" smtClean="0">
                <a:solidFill>
                  <a:srgbClr val="FF0000"/>
                </a:solidFill>
                <a:effectLst>
                  <a:outerShdw blurRad="38100" dist="38100" dir="2700000" algn="tl">
                    <a:srgbClr val="000000">
                      <a:alpha val="43137"/>
                    </a:srgbClr>
                  </a:outerShdw>
                </a:effectLst>
              </a:rPr>
              <a:t>βιωματικής  διδασκαλίας</a:t>
            </a:r>
            <a:r>
              <a:rPr lang="el-GR" sz="2400" dirty="0" smtClean="0"/>
              <a:t>).</a:t>
            </a:r>
            <a:br>
              <a:rPr lang="el-GR" sz="2400" dirty="0" smtClean="0"/>
            </a:br>
            <a:r>
              <a:rPr lang="el-GR" sz="2400" dirty="0" smtClean="0"/>
              <a:t>Αυτές οι διαφορετικές απαιτήσεις  από τους δασκάλους επιβάλλουν </a:t>
            </a:r>
            <a:r>
              <a:rPr lang="el-GR" sz="2400" b="1" dirty="0" smtClean="0"/>
              <a:t>τόσο </a:t>
            </a:r>
            <a:r>
              <a:rPr lang="el-GR" sz="2400" dirty="0" smtClean="0"/>
              <a:t>την εκ μέρους τους </a:t>
            </a:r>
            <a:r>
              <a:rPr lang="el-GR" sz="2400" dirty="0" smtClean="0">
                <a:solidFill>
                  <a:srgbClr val="7030A0"/>
                </a:solidFill>
                <a:effectLst>
                  <a:outerShdw blurRad="38100" dist="38100" dir="2700000" algn="tl">
                    <a:srgbClr val="000000">
                      <a:alpha val="43137"/>
                    </a:srgbClr>
                  </a:outerShdw>
                </a:effectLst>
              </a:rPr>
              <a:t>τήρηση απόστασης</a:t>
            </a:r>
            <a:r>
              <a:rPr lang="el-GR" sz="2400" dirty="0" smtClean="0"/>
              <a:t>  από τους μαθητές τους (σύμφωνα με τον «</a:t>
            </a:r>
            <a:r>
              <a:rPr lang="el-GR" sz="2400" dirty="0" smtClean="0">
                <a:solidFill>
                  <a:srgbClr val="7030A0"/>
                </a:solidFill>
                <a:effectLst>
                  <a:outerShdw blurRad="38100" dist="38100" dir="2700000" algn="tl">
                    <a:srgbClr val="000000">
                      <a:alpha val="43137"/>
                    </a:srgbClr>
                  </a:outerShdw>
                </a:effectLst>
              </a:rPr>
              <a:t>ακαδημαϊκό</a:t>
            </a:r>
            <a:r>
              <a:rPr lang="el-GR" sz="2400" dirty="0" smtClean="0"/>
              <a:t>» τους  ρόλο) </a:t>
            </a:r>
            <a:r>
              <a:rPr lang="el-GR" sz="2400" b="1" dirty="0" smtClean="0"/>
              <a:t>όσο</a:t>
            </a:r>
            <a:r>
              <a:rPr lang="el-GR" sz="2400" dirty="0" smtClean="0"/>
              <a:t> και την </a:t>
            </a:r>
            <a:r>
              <a:rPr lang="el-GR" sz="2400" dirty="0" smtClean="0">
                <a:solidFill>
                  <a:srgbClr val="FF0000"/>
                </a:solidFill>
                <a:effectLst>
                  <a:outerShdw blurRad="38100" dist="38100" dir="2700000" algn="tl">
                    <a:srgbClr val="000000">
                      <a:alpha val="43137"/>
                    </a:srgbClr>
                  </a:outerShdw>
                </a:effectLst>
              </a:rPr>
              <a:t>εγγύτητα</a:t>
            </a:r>
            <a:r>
              <a:rPr lang="el-GR" sz="2400" dirty="0" smtClean="0"/>
              <a:t> προς τους μαθητές (σύμφωνα με το </a:t>
            </a:r>
            <a:r>
              <a:rPr lang="el-GR" sz="2400" dirty="0" smtClean="0">
                <a:solidFill>
                  <a:srgbClr val="FF0000"/>
                </a:solidFill>
                <a:effectLst>
                  <a:outerShdw blurRad="38100" dist="38100" dir="2700000" algn="tl">
                    <a:srgbClr val="000000">
                      <a:alpha val="43137"/>
                    </a:srgbClr>
                  </a:outerShdw>
                </a:effectLst>
              </a:rPr>
              <a:t>συναισθηματικό</a:t>
            </a:r>
            <a:r>
              <a:rPr lang="el-GR" sz="2400" dirty="0" smtClean="0"/>
              <a:t> τους ρόλο).</a:t>
            </a:r>
          </a:p>
        </p:txBody>
      </p:sp>
      <p:sp>
        <p:nvSpPr>
          <p:cNvPr id="7" name="Rectangle 6"/>
          <p:cNvSpPr/>
          <p:nvPr/>
        </p:nvSpPr>
        <p:spPr>
          <a:xfrm>
            <a:off x="0" y="-285776"/>
            <a:ext cx="4643438" cy="7232749"/>
          </a:xfrm>
          <a:prstGeom prst="rect">
            <a:avLst/>
          </a:prstGeom>
        </p:spPr>
        <p:txBody>
          <a:bodyPr wrap="square">
            <a:spAutoFit/>
          </a:bodyPr>
          <a:lstStyle/>
          <a:p>
            <a:pPr algn="ctr"/>
            <a:endParaRPr lang="el-GR" sz="2400" dirty="0" smtClean="0"/>
          </a:p>
          <a:p>
            <a:pPr algn="ctr"/>
            <a:r>
              <a:rPr lang="el-GR" sz="2000" dirty="0" smtClean="0"/>
              <a:t>Υπάρχουν πολλοί καλοί δάσκαλοι που εξισορροπούν επιδέξια αυτούς τους αντίθετους ρόλους, διαμορφώνοντας  στην αίθουσα  ένα πρόσωπο για τους μαθητές που είναι </a:t>
            </a:r>
            <a:r>
              <a:rPr lang="el-GR" sz="2000" i="1" dirty="0" smtClean="0"/>
              <a:t>ξεχωριστό</a:t>
            </a:r>
            <a:r>
              <a:rPr lang="el-GR" sz="2000" dirty="0" smtClean="0"/>
              <a:t> και </a:t>
            </a:r>
            <a:r>
              <a:rPr lang="el-GR" sz="2000" b="1" dirty="0" smtClean="0"/>
              <a:t>αληθινό</a:t>
            </a:r>
            <a:r>
              <a:rPr lang="el-GR" sz="2000" dirty="0" smtClean="0"/>
              <a:t>. Η φωνή, οι χειρονομίες, τα ρούχα, τα λεκτικά τερτίπια τους – είναι όλα μέρος της </a:t>
            </a:r>
            <a:r>
              <a:rPr lang="el-GR" sz="2000" u="sng" dirty="0" smtClean="0"/>
              <a:t>παράστασης</a:t>
            </a:r>
            <a:r>
              <a:rPr lang="el-GR" sz="2000" dirty="0" smtClean="0"/>
              <a:t> που δίνουν. Αυτοσχεδιάζουν όταν σε ένα μάθημα προκύπτει κάτι  απρόβλεπτο. </a:t>
            </a:r>
            <a:r>
              <a:rPr lang="el-GR" sz="2000" b="1" dirty="0" smtClean="0"/>
              <a:t>Συνδυάζουν</a:t>
            </a:r>
            <a:r>
              <a:rPr lang="el-GR" sz="2000" dirty="0" smtClean="0"/>
              <a:t> τον </a:t>
            </a:r>
            <a:r>
              <a:rPr lang="el-GR" sz="2000" dirty="0" smtClean="0">
                <a:solidFill>
                  <a:srgbClr val="7030A0"/>
                </a:solidFill>
              </a:rPr>
              <a:t>ακαδημαϊκό</a:t>
            </a:r>
            <a:r>
              <a:rPr lang="el-GR" sz="2000" dirty="0" smtClean="0"/>
              <a:t> και το </a:t>
            </a:r>
            <a:r>
              <a:rPr lang="el-GR" sz="2000" dirty="0" smtClean="0">
                <a:solidFill>
                  <a:srgbClr val="FF0000"/>
                </a:solidFill>
              </a:rPr>
              <a:t>συναισθηματικό</a:t>
            </a:r>
            <a:r>
              <a:rPr lang="el-GR" sz="2000" dirty="0" smtClean="0"/>
              <a:t> τους </a:t>
            </a:r>
            <a:r>
              <a:rPr lang="el-GR" sz="2000" b="1" dirty="0" smtClean="0"/>
              <a:t>ρόλο</a:t>
            </a:r>
            <a:r>
              <a:rPr lang="el-GR" sz="2000" dirty="0" smtClean="0"/>
              <a:t> σε ένα μίγμα που ταυτόχρονα </a:t>
            </a:r>
            <a:r>
              <a:rPr lang="el-GR" sz="2000" b="1" dirty="0" smtClean="0"/>
              <a:t>ελκύει</a:t>
            </a:r>
            <a:r>
              <a:rPr lang="el-GR" sz="2000" dirty="0" smtClean="0"/>
              <a:t> και </a:t>
            </a:r>
            <a:r>
              <a:rPr lang="el-GR" sz="2000" b="1" dirty="0" smtClean="0"/>
              <a:t>παρακινεί</a:t>
            </a:r>
            <a:r>
              <a:rPr lang="el-GR" sz="2000" dirty="0" smtClean="0"/>
              <a:t> τους μαθητές. Οι τελευταίοι, που είναι σε θέση να οσφρανθούν μια ψεύτικη παράσταση στο λεπτό, καταλήγουν να εκτιμήσουν εκείνη την </a:t>
            </a:r>
            <a:r>
              <a:rPr lang="el-GR" sz="2000" u="sng" dirty="0" smtClean="0"/>
              <a:t>παράσταση</a:t>
            </a:r>
            <a:r>
              <a:rPr lang="el-GR" sz="2000" dirty="0" smtClean="0"/>
              <a:t>  που χαρακτηρίζεται </a:t>
            </a:r>
            <a:r>
              <a:rPr lang="el-GR" sz="2000" b="1" dirty="0" smtClean="0"/>
              <a:t>από </a:t>
            </a:r>
            <a:r>
              <a:rPr lang="el-GR" sz="2000" b="1" spc="300" dirty="0" smtClean="0"/>
              <a:t>αυθεντική, ειλικρινή  </a:t>
            </a:r>
            <a:r>
              <a:rPr lang="el-GR" sz="2000" b="1" dirty="0" smtClean="0"/>
              <a:t>συναίσθηση </a:t>
            </a:r>
            <a:r>
              <a:rPr lang="el-GR" sz="2000" dirty="0" smtClean="0"/>
              <a:t>και </a:t>
            </a:r>
            <a:r>
              <a:rPr lang="el-GR" sz="2000" b="1" dirty="0" smtClean="0"/>
              <a:t>πρόθεση </a:t>
            </a:r>
            <a:r>
              <a:rPr lang="el-GR" sz="2000" dirty="0" smtClean="0"/>
              <a:t>και θυμούνται τέτοιους </a:t>
            </a:r>
            <a:r>
              <a:rPr lang="el-GR" sz="2000" b="1" dirty="0" smtClean="0"/>
              <a:t>δάσκαλους</a:t>
            </a:r>
            <a:r>
              <a:rPr lang="el-GR" sz="2000" dirty="0" smtClean="0"/>
              <a:t> για το υπόλοιπο της ζωής τους ως </a:t>
            </a:r>
            <a:r>
              <a:rPr lang="el-GR" sz="2000" b="1" dirty="0" smtClean="0"/>
              <a:t>θετικά πρότυπα, πηγές έμπνευσης για δημιουργία δηλ. ως μέντορες</a:t>
            </a:r>
            <a:r>
              <a:rPr lang="el-GR" sz="2000" dirty="0" smtClean="0"/>
              <a:t>.</a:t>
            </a:r>
          </a:p>
        </p:txBody>
      </p:sp>
      <p:pic>
        <p:nvPicPr>
          <p:cNvPr id="154626" name="Picture 2" descr="C:\Users\αγαπουλακι\Desktop\ΑΝΤΡΕΑΣ\NEW TEACHING PAINTINGS\teaching.jpg"/>
          <p:cNvPicPr>
            <a:picLocks noChangeAspect="1" noChangeArrowheads="1"/>
          </p:cNvPicPr>
          <p:nvPr/>
        </p:nvPicPr>
        <p:blipFill>
          <a:blip r:embed="rId3" cstate="print"/>
          <a:srcRect/>
          <a:stretch>
            <a:fillRect/>
          </a:stretch>
        </p:blipFill>
        <p:spPr bwMode="auto">
          <a:xfrm>
            <a:off x="4714876" y="1182711"/>
            <a:ext cx="4071966" cy="2000264"/>
          </a:xfrm>
          <a:prstGeom prst="rect">
            <a:avLst/>
          </a:prstGeom>
          <a:noFill/>
        </p:spPr>
      </p:pic>
      <p:pic>
        <p:nvPicPr>
          <p:cNvPr id="154627" name="Picture 3" descr="C:\Users\αγαπουλακι\Desktop\ΑΝΤΡΕΑΣ\NEW TEACHING PAINTINGS\shadow-of-the-teacher-1932.jpg"/>
          <p:cNvPicPr>
            <a:picLocks noChangeAspect="1" noChangeArrowheads="1"/>
          </p:cNvPicPr>
          <p:nvPr/>
        </p:nvPicPr>
        <p:blipFill>
          <a:blip r:embed="rId4" cstate="print"/>
          <a:srcRect/>
          <a:stretch>
            <a:fillRect/>
          </a:stretch>
        </p:blipFill>
        <p:spPr bwMode="auto">
          <a:xfrm>
            <a:off x="4714876" y="3571876"/>
            <a:ext cx="4000529" cy="2643206"/>
          </a:xfrm>
          <a:prstGeom prst="rect">
            <a:avLst/>
          </a:prstGeom>
          <a:noFill/>
        </p:spPr>
      </p:pic>
      <p:sp>
        <p:nvSpPr>
          <p:cNvPr id="10" name="Rectangle 9"/>
          <p:cNvSpPr/>
          <p:nvPr/>
        </p:nvSpPr>
        <p:spPr>
          <a:xfrm>
            <a:off x="4714876" y="3214686"/>
            <a:ext cx="4071966" cy="1631216"/>
          </a:xfrm>
          <a:prstGeom prst="rect">
            <a:avLst/>
          </a:prstGeom>
        </p:spPr>
        <p:txBody>
          <a:bodyPr wrap="square">
            <a:spAutoFit/>
          </a:bodyPr>
          <a:lstStyle/>
          <a:p>
            <a:pPr algn="ctr"/>
            <a:r>
              <a:rPr lang="en-GB" sz="1600" dirty="0" smtClean="0"/>
              <a:t>  NORVAL MORRISSEAU (1932-2007) </a:t>
            </a:r>
            <a:r>
              <a:rPr lang="el-GR" sz="1600" dirty="0" smtClean="0"/>
              <a:t> </a:t>
            </a:r>
          </a:p>
          <a:p>
            <a:pPr algn="ctr"/>
            <a:r>
              <a:rPr lang="el-GR" sz="1600" dirty="0" smtClean="0"/>
              <a:t>Η διδασκαλία.</a:t>
            </a:r>
            <a:r>
              <a:rPr lang="en-US" sz="1600" dirty="0" smtClean="0"/>
              <a:t> </a:t>
            </a:r>
          </a:p>
          <a:p>
            <a:pPr algn="ctr"/>
            <a:r>
              <a:rPr lang="el-GR" sz="1200" dirty="0" smtClean="0"/>
              <a:t>Σημειώστε  την ιδανική απόσταση  μεταξύ του προστατευτικού δάσκαλου και των μαθητών του, </a:t>
            </a:r>
          </a:p>
          <a:p>
            <a:pPr algn="ctr"/>
            <a:r>
              <a:rPr lang="el-GR" sz="1200" dirty="0" smtClean="0"/>
              <a:t>ούτε υπερβολικά κοντά ούτε υπερβολικά απόμακρα.</a:t>
            </a:r>
            <a:br>
              <a:rPr lang="el-GR" sz="1200" dirty="0" smtClean="0"/>
            </a:br>
            <a:endParaRPr lang="en-US" sz="1600" dirty="0" smtClean="0"/>
          </a:p>
          <a:p>
            <a:pPr algn="ctr"/>
            <a:endParaRPr lang="el-GR" sz="1600" dirty="0"/>
          </a:p>
        </p:txBody>
      </p:sp>
      <p:sp>
        <p:nvSpPr>
          <p:cNvPr id="11" name="Rectangle 10"/>
          <p:cNvSpPr/>
          <p:nvPr/>
        </p:nvSpPr>
        <p:spPr>
          <a:xfrm rot="10800000" flipH="1" flipV="1">
            <a:off x="4286248" y="6357958"/>
            <a:ext cx="4857752" cy="351754"/>
          </a:xfrm>
          <a:prstGeom prst="rect">
            <a:avLst/>
          </a:prstGeom>
        </p:spPr>
        <p:txBody>
          <a:bodyPr wrap="square">
            <a:spAutoFit/>
          </a:bodyPr>
          <a:lstStyle/>
          <a:p>
            <a:pPr algn="ctr"/>
            <a:r>
              <a:rPr lang="en-GB" sz="1600" dirty="0" smtClean="0"/>
              <a:t> NICHOLAS ROERICH  </a:t>
            </a:r>
            <a:r>
              <a:rPr lang="el-GR" sz="1600" dirty="0" smtClean="0"/>
              <a:t>Η σκιά του δασκάλου</a:t>
            </a:r>
            <a:r>
              <a:rPr lang="en-GB" sz="1600" dirty="0" smtClean="0"/>
              <a:t>, 1932</a:t>
            </a:r>
            <a:endParaRPr lang="el-GR"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000"/>
                                        <p:tgtEl>
                                          <p:spTgt spid="2"/>
                                        </p:tgtEl>
                                      </p:cBhvr>
                                    </p:animEffect>
                                    <p:set>
                                      <p:cBhvr>
                                        <p:cTn id="12" dur="1" fill="hold">
                                          <p:stCondLst>
                                            <p:cond delay="1999"/>
                                          </p:stCondLst>
                                        </p:cTn>
                                        <p:tgtEl>
                                          <p:spTgt spid="2"/>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2000"/>
                                        <p:tgtEl>
                                          <p:spTgt spid="157698"/>
                                        </p:tgtEl>
                                      </p:cBhvr>
                                    </p:animEffect>
                                    <p:set>
                                      <p:cBhvr>
                                        <p:cTn id="15" dur="1" fill="hold">
                                          <p:stCondLst>
                                            <p:cond delay="1999"/>
                                          </p:stCondLst>
                                        </p:cTn>
                                        <p:tgtEl>
                                          <p:spTgt spid="157698"/>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2000"/>
                                        <p:tgtEl>
                                          <p:spTgt spid="6"/>
                                        </p:tgtEl>
                                      </p:cBhvr>
                                    </p:animEffect>
                                    <p:set>
                                      <p:cBhvr>
                                        <p:cTn id="21" dur="1" fill="hold">
                                          <p:stCondLst>
                                            <p:cond delay="1999"/>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4626"/>
                                        </p:tgtEl>
                                        <p:attrNameLst>
                                          <p:attrName>style.visibility</p:attrName>
                                        </p:attrNameLst>
                                      </p:cBhvr>
                                      <p:to>
                                        <p:strVal val="visible"/>
                                      </p:to>
                                    </p:set>
                                    <p:animEffect transition="in" filter="fade">
                                      <p:cBhvr>
                                        <p:cTn id="26" dur="500"/>
                                        <p:tgtEl>
                                          <p:spTgt spid="15462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54626"/>
                                        </p:tgtEl>
                                      </p:cBhvr>
                                    </p:animEffect>
                                    <p:set>
                                      <p:cBhvr>
                                        <p:cTn id="39" dur="1" fill="hold">
                                          <p:stCondLst>
                                            <p:cond delay="499"/>
                                          </p:stCondLst>
                                        </p:cTn>
                                        <p:tgtEl>
                                          <p:spTgt spid="154626"/>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4627"/>
                                        </p:tgtEl>
                                        <p:attrNameLst>
                                          <p:attrName>style.visibility</p:attrName>
                                        </p:attrNameLst>
                                      </p:cBhvr>
                                      <p:to>
                                        <p:strVal val="visible"/>
                                      </p:to>
                                    </p:set>
                                    <p:animEffect transition="in" filter="fade">
                                      <p:cBhvr>
                                        <p:cTn id="47" dur="2000"/>
                                        <p:tgtEl>
                                          <p:spTgt spid="15462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6" grpId="1"/>
      <p:bldP spid="7" grpId="0"/>
      <p:bldP spid="10" grpId="0"/>
      <p:bldP spid="10" grpId="1"/>
      <p:bldP spid="11"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43050"/>
          </a:xfrm>
        </p:spPr>
        <p:txBody>
          <a:bodyPr>
            <a:noAutofit/>
          </a:bodyPr>
          <a:lstStyle/>
          <a:p>
            <a:r>
              <a:rPr lang="el-GR" sz="2800" b="1" dirty="0" smtClean="0"/>
              <a:t>Η </a:t>
            </a:r>
            <a:r>
              <a:rPr lang="el-GR" sz="2800" b="1" dirty="0" smtClean="0">
                <a:solidFill>
                  <a:schemeClr val="tx2">
                    <a:lumMod val="50000"/>
                  </a:schemeClr>
                </a:solidFill>
                <a:effectLst>
                  <a:outerShdw blurRad="38100" dist="38100" dir="2700000" algn="tl">
                    <a:srgbClr val="000000">
                      <a:alpha val="43137"/>
                    </a:srgbClr>
                  </a:outerShdw>
                </a:effectLst>
              </a:rPr>
              <a:t>αποκατάσταση του ενδιαφέροντος για μάθηση</a:t>
            </a:r>
            <a:r>
              <a:rPr lang="en-US" sz="2800" b="1" dirty="0" smtClean="0">
                <a:solidFill>
                  <a:schemeClr val="tx2">
                    <a:lumMod val="50000"/>
                  </a:schemeClr>
                </a:solidFill>
                <a:effectLst>
                  <a:outerShdw blurRad="38100" dist="38100" dir="2700000" algn="tl">
                    <a:srgbClr val="000000">
                      <a:alpha val="43137"/>
                    </a:srgbClr>
                  </a:outerShdw>
                </a:effectLst>
              </a:rPr>
              <a:t>, </a:t>
            </a:r>
            <a:r>
              <a:rPr lang="el-GR" sz="2800" b="1" dirty="0" smtClean="0">
                <a:solidFill>
                  <a:schemeClr val="tx2">
                    <a:lumMod val="50000"/>
                  </a:schemeClr>
                </a:solidFill>
                <a:effectLst>
                  <a:outerShdw blurRad="38100" dist="38100" dir="2700000" algn="tl">
                    <a:srgbClr val="000000">
                      <a:alpha val="43137"/>
                    </a:srgbClr>
                  </a:outerShdw>
                </a:effectLst>
              </a:rPr>
              <a:t/>
            </a:r>
            <a:br>
              <a:rPr lang="el-GR" sz="2800" b="1" dirty="0" smtClean="0">
                <a:solidFill>
                  <a:schemeClr val="tx2">
                    <a:lumMod val="50000"/>
                  </a:schemeClr>
                </a:solidFill>
                <a:effectLst>
                  <a:outerShdw blurRad="38100" dist="38100" dir="2700000" algn="tl">
                    <a:srgbClr val="000000">
                      <a:alpha val="43137"/>
                    </a:srgbClr>
                  </a:outerShdw>
                </a:effectLst>
              </a:rPr>
            </a:br>
            <a:r>
              <a:rPr lang="el-GR" sz="2800" b="1" dirty="0" smtClean="0">
                <a:solidFill>
                  <a:schemeClr val="tx2">
                    <a:lumMod val="50000"/>
                  </a:schemeClr>
                </a:solidFill>
                <a:effectLst>
                  <a:outerShdw blurRad="38100" dist="38100" dir="2700000" algn="tl">
                    <a:srgbClr val="000000">
                      <a:alpha val="43137"/>
                    </a:srgbClr>
                  </a:outerShdw>
                </a:effectLst>
              </a:rPr>
              <a:t>για κατάκτηση της ουσιαστικής </a:t>
            </a:r>
            <a:r>
              <a:rPr lang="el-GR" sz="2800" b="1" spc="600" dirty="0" smtClean="0">
                <a:solidFill>
                  <a:schemeClr val="tx2">
                    <a:lumMod val="50000"/>
                  </a:schemeClr>
                </a:solidFill>
                <a:effectLst>
                  <a:outerShdw blurRad="38100" dist="38100" dir="2700000" algn="tl">
                    <a:srgbClr val="000000">
                      <a:alpha val="43137"/>
                    </a:srgbClr>
                  </a:outerShdw>
                </a:effectLst>
              </a:rPr>
              <a:t>γνώσης</a:t>
            </a:r>
            <a:r>
              <a:rPr lang="el-GR" sz="2800" dirty="0" smtClean="0"/>
              <a:t/>
            </a:r>
            <a:br>
              <a:rPr lang="el-GR" sz="2800" dirty="0" smtClean="0"/>
            </a:br>
            <a:r>
              <a:rPr lang="el-GR" sz="2800" dirty="0" smtClean="0"/>
              <a:t>συνιστά </a:t>
            </a:r>
            <a:r>
              <a:rPr lang="el-GR" sz="2800" dirty="0" smtClean="0">
                <a:effectLst>
                  <a:outerShdw blurRad="38100" dist="38100" dir="2700000" algn="tl">
                    <a:srgbClr val="000000">
                      <a:alpha val="43137"/>
                    </a:srgbClr>
                  </a:outerShdw>
                </a:effectLst>
              </a:rPr>
              <a:t>σύγχρονη, </a:t>
            </a:r>
            <a:r>
              <a:rPr lang="el-GR" sz="2800" b="1" dirty="0" smtClean="0">
                <a:effectLst>
                  <a:outerShdw blurRad="38100" dist="38100" dir="2700000" algn="tl">
                    <a:srgbClr val="000000">
                      <a:alpha val="43137"/>
                    </a:srgbClr>
                  </a:outerShdw>
                </a:effectLst>
              </a:rPr>
              <a:t>άκρως επιτακτική </a:t>
            </a:r>
            <a:r>
              <a:rPr lang="el-GR" sz="2800" b="1" u="sng" spc="600" dirty="0" smtClean="0">
                <a:effectLst>
                  <a:outerShdw blurRad="38100" dist="38100" dir="2700000" algn="tl">
                    <a:srgbClr val="000000">
                      <a:alpha val="43137"/>
                    </a:srgbClr>
                  </a:outerShdw>
                </a:effectLst>
              </a:rPr>
              <a:t>ανάγκη</a:t>
            </a:r>
            <a:r>
              <a:rPr lang="el-GR" sz="2800" dirty="0"/>
              <a:t>,</a:t>
            </a:r>
            <a:r>
              <a:rPr lang="el-GR" sz="2800" dirty="0" smtClean="0"/>
              <a:t> </a:t>
            </a:r>
            <a:br>
              <a:rPr lang="el-GR" sz="2800" dirty="0" smtClean="0"/>
            </a:br>
            <a:endParaRPr lang="el-GR" sz="2800" dirty="0"/>
          </a:p>
        </p:txBody>
      </p:sp>
      <p:pic>
        <p:nvPicPr>
          <p:cNvPr id="2050" name="Picture 2" descr="C:\Users\αγαπουλακι\Desktop\ΑΝΤΡΕΑΣ\TEACHING PAINTINGS\village-school.jpg!HalfHD.jpg"/>
          <p:cNvPicPr>
            <a:picLocks noChangeAspect="1" noChangeArrowheads="1"/>
          </p:cNvPicPr>
          <p:nvPr/>
        </p:nvPicPr>
        <p:blipFill>
          <a:blip r:embed="rId2" cstate="print"/>
          <a:srcRect/>
          <a:stretch>
            <a:fillRect/>
          </a:stretch>
        </p:blipFill>
        <p:spPr bwMode="auto">
          <a:xfrm>
            <a:off x="323526" y="1340768"/>
            <a:ext cx="4129749" cy="3096343"/>
          </a:xfrm>
          <a:prstGeom prst="rect">
            <a:avLst/>
          </a:prstGeom>
          <a:noFill/>
        </p:spPr>
      </p:pic>
      <p:pic>
        <p:nvPicPr>
          <p:cNvPr id="4" name="Picture 2" descr="classroom, students, school, teacher gift, &quot;Little Learners&quot; painting by Peggy Johnson prints available on Fine Art America.com: "/>
          <p:cNvPicPr>
            <a:picLocks noChangeAspect="1" noChangeArrowheads="1"/>
          </p:cNvPicPr>
          <p:nvPr/>
        </p:nvPicPr>
        <p:blipFill>
          <a:blip r:embed="rId3" cstate="print"/>
          <a:srcRect/>
          <a:stretch>
            <a:fillRect/>
          </a:stretch>
        </p:blipFill>
        <p:spPr bwMode="auto">
          <a:xfrm>
            <a:off x="4644008" y="3600467"/>
            <a:ext cx="4176464" cy="3104506"/>
          </a:xfrm>
          <a:prstGeom prst="rect">
            <a:avLst/>
          </a:prstGeom>
          <a:noFill/>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1224203"/>
            <a:ext cx="3816424"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928670"/>
            <a:ext cx="9144000" cy="3580450"/>
          </a:xfrm>
        </p:spPr>
        <p:txBody>
          <a:bodyPr>
            <a:normAutofit fontScale="90000"/>
          </a:bodyPr>
          <a:lstStyle/>
          <a:p>
            <a:r>
              <a:rPr lang="en-US" b="1" dirty="0" smtClean="0"/>
              <a:t/>
            </a:r>
            <a:br>
              <a:rPr lang="en-US" b="1" dirty="0" smtClean="0"/>
            </a:br>
            <a:r>
              <a:rPr lang="en-US" b="1" dirty="0" smtClean="0"/>
              <a:t/>
            </a:r>
            <a:br>
              <a:rPr lang="en-US" b="1" dirty="0" smtClean="0"/>
            </a:br>
            <a:r>
              <a:rPr lang="en-US" b="1" dirty="0" smtClean="0"/>
              <a:t/>
            </a:r>
            <a:br>
              <a:rPr lang="en-US" b="1" dirty="0" smtClean="0"/>
            </a:br>
            <a:r>
              <a:rPr lang="en-US" b="1" dirty="0" smtClean="0"/>
              <a:t/>
            </a:r>
            <a:br>
              <a:rPr lang="en-US" b="1" dirty="0" smtClean="0"/>
            </a:br>
            <a:r>
              <a:rPr lang="en-US" sz="4000" b="1" dirty="0" smtClean="0">
                <a:effectLst>
                  <a:outerShdw blurRad="38100" dist="38100" dir="2700000" algn="tl">
                    <a:srgbClr val="000000">
                      <a:alpha val="43137"/>
                    </a:srgbClr>
                  </a:outerShdw>
                </a:effectLst>
              </a:rPr>
              <a:t>ECP 2015 </a:t>
            </a:r>
            <a:r>
              <a:rPr lang="en-US" sz="4000" b="1" dirty="0" smtClean="0"/>
              <a:t>Belgrade</a:t>
            </a:r>
            <a:r>
              <a:rPr lang="en-US" b="1" dirty="0" smtClean="0"/>
              <a:t/>
            </a:r>
            <a:br>
              <a:rPr lang="en-US" b="1" dirty="0" smtClean="0"/>
            </a:br>
            <a:r>
              <a:rPr lang="en-US" sz="3600" b="1" dirty="0" smtClean="0"/>
              <a:t>European Society of Pathology (ESP)/</a:t>
            </a:r>
            <a:br>
              <a:rPr lang="en-US" sz="3600" b="1" dirty="0" smtClean="0"/>
            </a:br>
            <a:r>
              <a:rPr lang="en-US" sz="3600" b="1" dirty="0" smtClean="0"/>
              <a:t>American Society for Clinical Pathology (ASCP)</a:t>
            </a:r>
            <a:r>
              <a:rPr lang="en-US" b="1" dirty="0" smtClean="0"/>
              <a:t/>
            </a:r>
            <a:br>
              <a:rPr lang="en-US" b="1" dirty="0" smtClean="0"/>
            </a:br>
            <a:r>
              <a:rPr lang="en-US" sz="3600" b="1" dirty="0" smtClean="0"/>
              <a:t>Special Session, 7.9.2015</a:t>
            </a:r>
            <a:br>
              <a:rPr lang="en-US" sz="3600" b="1" dirty="0" smtClean="0"/>
            </a:br>
            <a:r>
              <a:rPr lang="en-US" sz="4900" b="1" dirty="0" smtClean="0">
                <a:solidFill>
                  <a:srgbClr val="FF0000"/>
                </a:solidFill>
                <a:effectLst>
                  <a:outerShdw blurRad="38100" dist="38100" dir="2700000" algn="tl">
                    <a:srgbClr val="000000">
                      <a:alpha val="43137"/>
                    </a:srgbClr>
                  </a:outerShdw>
                </a:effectLst>
              </a:rPr>
              <a:t>HIPON</a:t>
            </a:r>
            <a:r>
              <a:rPr lang="en-US" sz="4900" b="1" dirty="0" smtClean="0">
                <a:solidFill>
                  <a:srgbClr val="FF0000"/>
                </a:solidFill>
              </a:rPr>
              <a:t> </a:t>
            </a:r>
            <a:r>
              <a:rPr lang="en-US" sz="4900" b="1" i="1" dirty="0" smtClean="0">
                <a:solidFill>
                  <a:srgbClr val="FF0000"/>
                </a:solidFill>
                <a:effectLst>
                  <a:outerShdw blurRad="38100" dist="38100" dir="2700000" algn="tl">
                    <a:srgbClr val="000000">
                      <a:alpha val="43137"/>
                    </a:srgbClr>
                  </a:outerShdw>
                </a:effectLst>
              </a:rPr>
              <a:t>e</a:t>
            </a:r>
            <a:r>
              <a:rPr lang="en-US" sz="4900" b="1" dirty="0" smtClean="0">
                <a:solidFill>
                  <a:srgbClr val="FF0000"/>
                </a:solidFill>
              </a:rPr>
              <a:t> platform </a:t>
            </a:r>
            <a:r>
              <a:rPr lang="en-US" sz="4900" dirty="0" smtClean="0"/>
              <a:t/>
            </a:r>
            <a:br>
              <a:rPr lang="en-US" sz="4900" dirty="0" smtClean="0"/>
            </a:br>
            <a:r>
              <a:rPr lang="en-US" sz="4900" dirty="0" smtClean="0"/>
              <a:t>as a tool for </a:t>
            </a:r>
            <a:r>
              <a:rPr lang="en-US" sz="4900" dirty="0" smtClean="0">
                <a:effectLst>
                  <a:outerShdw blurRad="38100" dist="38100" dir="2700000" algn="tl">
                    <a:srgbClr val="000000">
                      <a:alpha val="43137"/>
                    </a:srgbClr>
                  </a:outerShdw>
                </a:effectLst>
              </a:rPr>
              <a:t>pathology education</a:t>
            </a:r>
            <a:r>
              <a:rPr lang="el-GR" sz="4900" dirty="0" smtClean="0">
                <a:effectLst>
                  <a:outerShdw blurRad="38100" dist="38100" dir="2700000" algn="tl">
                    <a:srgbClr val="000000">
                      <a:alpha val="43137"/>
                    </a:srgbClr>
                  </a:outerShdw>
                </a:effectLst>
              </a:rPr>
              <a:t>.</a:t>
            </a:r>
            <a:r>
              <a:rPr lang="en-US" sz="4900" dirty="0" smtClean="0">
                <a:effectLst>
                  <a:outerShdw blurRad="38100" dist="38100" dir="2700000" algn="tl">
                    <a:srgbClr val="000000">
                      <a:alpha val="43137"/>
                    </a:srgbClr>
                  </a:outerShdw>
                </a:effectLst>
              </a:rPr>
              <a:t/>
            </a:r>
            <a:br>
              <a:rPr lang="en-US" sz="4900" dirty="0" smtClean="0">
                <a:effectLst>
                  <a:outerShdw blurRad="38100" dist="38100" dir="2700000" algn="tl">
                    <a:srgbClr val="000000">
                      <a:alpha val="43137"/>
                    </a:srgbClr>
                  </a:outerShdw>
                </a:effectLst>
              </a:rPr>
            </a:br>
            <a:r>
              <a:rPr lang="en-US" sz="5300" dirty="0" smtClean="0">
                <a:solidFill>
                  <a:srgbClr val="FF0000"/>
                </a:solidFill>
                <a:effectLst>
                  <a:outerShdw blurRad="38100" dist="38100" dir="2700000" algn="tl">
                    <a:srgbClr val="000000">
                      <a:alpha val="43137"/>
                    </a:srgbClr>
                  </a:outerShdw>
                </a:effectLst>
              </a:rPr>
              <a:t>www.</a:t>
            </a:r>
            <a:r>
              <a:rPr lang="en-US" sz="5300" b="1" dirty="0" smtClean="0">
                <a:solidFill>
                  <a:srgbClr val="FF0000"/>
                </a:solidFill>
                <a:effectLst>
                  <a:outerShdw blurRad="38100" dist="38100" dir="2700000" algn="tl">
                    <a:srgbClr val="000000">
                      <a:alpha val="43137"/>
                    </a:srgbClr>
                  </a:outerShdw>
                </a:effectLst>
              </a:rPr>
              <a:t>hiponproject.eu</a:t>
            </a:r>
            <a:r>
              <a:rPr lang="en-US" dirty="0" smtClean="0"/>
              <a:t/>
            </a:r>
            <a:br>
              <a:rPr lang="en-US" dirty="0" smtClean="0"/>
            </a:br>
            <a:r>
              <a:rPr lang="en-US" dirty="0" smtClean="0"/>
              <a:t/>
            </a:r>
            <a:br>
              <a:rPr lang="en-US" dirty="0" smtClean="0"/>
            </a:br>
            <a:endParaRPr lang="el-GR" dirty="0"/>
          </a:p>
        </p:txBody>
      </p:sp>
      <p:sp>
        <p:nvSpPr>
          <p:cNvPr id="3" name="2 - Υπότιτλος"/>
          <p:cNvSpPr>
            <a:spLocks noGrp="1"/>
          </p:cNvSpPr>
          <p:nvPr>
            <p:ph type="subTitle" idx="1"/>
          </p:nvPr>
        </p:nvSpPr>
        <p:spPr>
          <a:xfrm>
            <a:off x="1371600" y="6165304"/>
            <a:ext cx="6400800" cy="692696"/>
          </a:xfrm>
        </p:spPr>
        <p:txBody>
          <a:bodyPr>
            <a:normAutofit/>
          </a:bodyPr>
          <a:lstStyle/>
          <a:p>
            <a:r>
              <a:rPr lang="en-US" dirty="0" smtClean="0">
                <a:solidFill>
                  <a:schemeClr val="tx1">
                    <a:lumMod val="95000"/>
                    <a:lumOff val="5000"/>
                  </a:schemeClr>
                </a:solidFill>
              </a:rPr>
              <a:t>Dr </a:t>
            </a:r>
            <a:r>
              <a:rPr lang="el-GR" dirty="0" smtClean="0">
                <a:solidFill>
                  <a:schemeClr val="tx1">
                    <a:lumMod val="95000"/>
                    <a:lumOff val="5000"/>
                  </a:schemeClr>
                </a:solidFill>
              </a:rPr>
              <a:t> </a:t>
            </a:r>
            <a:r>
              <a:rPr lang="en-US" dirty="0" smtClean="0">
                <a:solidFill>
                  <a:schemeClr val="tx1">
                    <a:lumMod val="95000"/>
                    <a:lumOff val="5000"/>
                  </a:schemeClr>
                </a:solidFill>
              </a:rPr>
              <a:t>Andreas </a:t>
            </a:r>
            <a:r>
              <a:rPr lang="el-GR" dirty="0" smtClean="0">
                <a:solidFill>
                  <a:schemeClr val="tx1">
                    <a:lumMod val="95000"/>
                    <a:lumOff val="5000"/>
                  </a:schemeClr>
                </a:solidFill>
              </a:rPr>
              <a:t> </a:t>
            </a:r>
            <a:r>
              <a:rPr lang="en-US" dirty="0" smtClean="0">
                <a:solidFill>
                  <a:schemeClr val="tx1">
                    <a:lumMod val="95000"/>
                    <a:lumOff val="5000"/>
                  </a:schemeClr>
                </a:solidFill>
              </a:rPr>
              <a:t>C. </a:t>
            </a:r>
            <a:r>
              <a:rPr lang="en-US" dirty="0" err="1" smtClean="0">
                <a:solidFill>
                  <a:schemeClr val="tx1">
                    <a:lumMod val="95000"/>
                    <a:lumOff val="5000"/>
                  </a:schemeClr>
                </a:solidFill>
              </a:rPr>
              <a:t>Lazaris</a:t>
            </a:r>
            <a:r>
              <a:rPr lang="en-US" dirty="0" smtClean="0">
                <a:solidFill>
                  <a:schemeClr val="tx1">
                    <a:lumMod val="95000"/>
                    <a:lumOff val="5000"/>
                  </a:schemeClr>
                </a:solidFill>
              </a:rPr>
              <a:t>, Pathologist</a:t>
            </a:r>
            <a:endParaRPr lang="el-GR" dirty="0">
              <a:solidFill>
                <a:schemeClr val="tx1">
                  <a:lumMod val="95000"/>
                  <a:lumOff val="5000"/>
                </a:schemeClr>
              </a:solidFill>
            </a:endParaRPr>
          </a:p>
        </p:txBody>
      </p:sp>
      <p:pic>
        <p:nvPicPr>
          <p:cNvPr id="6145" name="Picture 1" descr="C:\Documents and Settings\Administrator\Επιφάνεια εργασίας\ECP2015_Banner.jpg"/>
          <p:cNvPicPr>
            <a:picLocks noChangeAspect="1" noChangeArrowheads="1"/>
          </p:cNvPicPr>
          <p:nvPr/>
        </p:nvPicPr>
        <p:blipFill>
          <a:blip r:embed="rId2" cstate="print"/>
          <a:srcRect/>
          <a:stretch>
            <a:fillRect/>
          </a:stretch>
        </p:blipFill>
        <p:spPr bwMode="auto">
          <a:xfrm>
            <a:off x="-1" y="0"/>
            <a:ext cx="9207683" cy="1340768"/>
          </a:xfrm>
          <a:prstGeom prst="rect">
            <a:avLst/>
          </a:prstGeom>
          <a:noFill/>
        </p:spPr>
      </p:pic>
      <p:sp>
        <p:nvSpPr>
          <p:cNvPr id="5" name="Subtitle 2"/>
          <p:cNvSpPr txBox="1">
            <a:spLocks/>
          </p:cNvSpPr>
          <p:nvPr/>
        </p:nvSpPr>
        <p:spPr>
          <a:xfrm>
            <a:off x="0" y="5500702"/>
            <a:ext cx="9144000" cy="785818"/>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200" dirty="0" smtClean="0">
                <a:solidFill>
                  <a:schemeClr val="tx1">
                    <a:tint val="75000"/>
                  </a:schemeClr>
                </a:solidFill>
              </a:rPr>
              <a:t>Applying </a:t>
            </a:r>
            <a:r>
              <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rPr>
              <a:t>Experiential </a:t>
            </a:r>
            <a:r>
              <a:rPr lang="en-US" sz="3200" dirty="0" smtClean="0">
                <a:solidFill>
                  <a:schemeClr val="tx1">
                    <a:tint val="75000"/>
                  </a:schemeClr>
                </a:solidFill>
              </a:rPr>
              <a:t>L</a:t>
            </a:r>
            <a:r>
              <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rPr>
              <a:t>earning in Pathology</a:t>
            </a:r>
            <a:endParaRPr kumimoji="0" lang="el-GR" sz="3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013176"/>
            <a:ext cx="8229600" cy="1152128"/>
          </a:xfrm>
        </p:spPr>
        <p:txBody>
          <a:bodyPr>
            <a:normAutofit/>
          </a:bodyPr>
          <a:lstStyle/>
          <a:p>
            <a:r>
              <a:rPr lang="el-GR" sz="3200" b="1" dirty="0" smtClean="0">
                <a:solidFill>
                  <a:srgbClr val="FF0000"/>
                </a:solidFill>
              </a:rPr>
              <a:t>Κύριος σκοπός του </a:t>
            </a:r>
            <a:r>
              <a:rPr lang="en-US" sz="3200" b="1" dirty="0" smtClean="0">
                <a:solidFill>
                  <a:srgbClr val="FF0000"/>
                </a:solidFill>
              </a:rPr>
              <a:t>HIPON</a:t>
            </a:r>
            <a:endParaRPr lang="el-GR" sz="3200" b="1" dirty="0"/>
          </a:p>
        </p:txBody>
      </p:sp>
      <p:sp>
        <p:nvSpPr>
          <p:cNvPr id="3" name="2 - Θέση περιεχομένου"/>
          <p:cNvSpPr>
            <a:spLocks noGrp="1"/>
          </p:cNvSpPr>
          <p:nvPr>
            <p:ph idx="1"/>
          </p:nvPr>
        </p:nvSpPr>
        <p:spPr>
          <a:xfrm>
            <a:off x="0" y="5715016"/>
            <a:ext cx="9144000" cy="1142984"/>
          </a:xfrm>
        </p:spPr>
        <p:txBody>
          <a:bodyPr>
            <a:noAutofit/>
          </a:bodyPr>
          <a:lstStyle/>
          <a:p>
            <a:pPr algn="ctr"/>
            <a:r>
              <a:rPr lang="fr-FR" sz="2000" dirty="0" smtClean="0"/>
              <a:t>E</a:t>
            </a:r>
            <a:r>
              <a:rPr lang="el-GR" sz="2000" dirty="0" smtClean="0"/>
              <a:t>φαρμογή αρχών </a:t>
            </a:r>
            <a:r>
              <a:rPr lang="el-GR" sz="2000" b="1" dirty="0" smtClean="0">
                <a:solidFill>
                  <a:srgbClr val="FF0000"/>
                </a:solidFill>
              </a:rPr>
              <a:t>βιωματικής μάθησης </a:t>
            </a:r>
            <a:r>
              <a:rPr lang="el-GR" sz="2000" dirty="0" smtClean="0"/>
              <a:t>στο πεδίο της Ιστοπαθολογίας  προκειμένου να </a:t>
            </a:r>
            <a:r>
              <a:rPr lang="el-GR" sz="2000" b="1" dirty="0" smtClean="0">
                <a:effectLst>
                  <a:outerShdw blurRad="38100" dist="38100" dir="2700000" algn="tl">
                    <a:srgbClr val="000000">
                      <a:alpha val="43137"/>
                    </a:srgbClr>
                  </a:outerShdw>
                </a:effectLst>
              </a:rPr>
              <a:t>γεφυρωθεί</a:t>
            </a:r>
            <a:r>
              <a:rPr lang="el-GR" sz="2000" dirty="0" smtClean="0"/>
              <a:t> η </a:t>
            </a:r>
            <a:r>
              <a:rPr lang="el-GR" sz="2000" b="1" dirty="0" smtClean="0">
                <a:solidFill>
                  <a:srgbClr val="7030A0"/>
                </a:solidFill>
              </a:rPr>
              <a:t>θεωρία</a:t>
            </a:r>
            <a:r>
              <a:rPr lang="el-GR" sz="2000" dirty="0" smtClean="0"/>
              <a:t> με </a:t>
            </a:r>
            <a:r>
              <a:rPr lang="el-GR" sz="2000" b="1" spc="300" dirty="0" smtClean="0">
                <a:effectLst>
                  <a:outerShdw blurRad="38100" dist="38100" dir="2700000" algn="tl">
                    <a:srgbClr val="000000">
                      <a:alpha val="43137"/>
                    </a:srgbClr>
                  </a:outerShdw>
                </a:effectLst>
              </a:rPr>
              <a:t>την </a:t>
            </a:r>
            <a:r>
              <a:rPr lang="el-GR" sz="2000" b="1" spc="300" dirty="0" smtClean="0">
                <a:solidFill>
                  <a:srgbClr val="C00000"/>
                </a:solidFill>
                <a:effectLst>
                  <a:outerShdw blurRad="38100" dist="38100" dir="2700000" algn="tl">
                    <a:srgbClr val="000000">
                      <a:alpha val="43137"/>
                    </a:srgbClr>
                  </a:outerShdw>
                </a:effectLst>
              </a:rPr>
              <a:t>πράξη</a:t>
            </a:r>
            <a:r>
              <a:rPr lang="el-GR" sz="2000" b="1" spc="300" dirty="0" smtClean="0">
                <a:effectLst>
                  <a:outerShdw blurRad="38100" dist="38100" dir="2700000" algn="tl">
                    <a:srgbClr val="000000">
                      <a:alpha val="43137"/>
                    </a:srgbClr>
                  </a:outerShdw>
                </a:effectLst>
              </a:rPr>
              <a:t> </a:t>
            </a:r>
          </a:p>
          <a:p>
            <a:pPr algn="ctr">
              <a:buNone/>
            </a:pPr>
            <a:r>
              <a:rPr lang="el-GR" sz="2000" b="1" spc="300" dirty="0" smtClean="0">
                <a:effectLst>
                  <a:outerShdw blurRad="38100" dist="38100" dir="2700000" algn="tl">
                    <a:srgbClr val="000000">
                      <a:alpha val="43137"/>
                    </a:srgbClr>
                  </a:outerShdw>
                </a:effectLst>
              </a:rPr>
              <a:t>  </a:t>
            </a:r>
            <a:r>
              <a:rPr lang="el-GR" sz="2000" dirty="0" smtClean="0"/>
              <a:t>μέσω   </a:t>
            </a:r>
            <a:r>
              <a:rPr lang="el-GR" sz="2000" b="1" dirty="0" smtClean="0">
                <a:solidFill>
                  <a:srgbClr val="FF0000"/>
                </a:solidFill>
              </a:rPr>
              <a:t>διαδραστικών</a:t>
            </a:r>
            <a:r>
              <a:rPr lang="el-GR" sz="2000" dirty="0" smtClean="0"/>
              <a:t>  </a:t>
            </a:r>
            <a:r>
              <a:rPr lang="el-GR" sz="2000" b="1" dirty="0" smtClean="0"/>
              <a:t>μαθησιακών  δυνατοτήτων  </a:t>
            </a:r>
            <a:r>
              <a:rPr lang="el-GR" sz="2000" dirty="0" smtClean="0"/>
              <a:t>που προσφέρουν οι  </a:t>
            </a:r>
            <a:r>
              <a:rPr lang="el-GR" sz="2000" dirty="0" smtClean="0">
                <a:effectLst>
                  <a:outerShdw blurRad="38100" dist="38100" dir="2700000" algn="tl">
                    <a:srgbClr val="000000">
                      <a:alpha val="43137"/>
                    </a:srgbClr>
                  </a:outerShdw>
                </a:effectLst>
              </a:rPr>
              <a:t>Η.Υ.</a:t>
            </a:r>
            <a:r>
              <a:rPr lang="el-GR" sz="2000" dirty="0" smtClean="0"/>
              <a:t> </a:t>
            </a:r>
          </a:p>
        </p:txBody>
      </p:sp>
      <p:sp>
        <p:nvSpPr>
          <p:cNvPr id="4" name="3 - Ορθογώνιο"/>
          <p:cNvSpPr/>
          <p:nvPr/>
        </p:nvSpPr>
        <p:spPr>
          <a:xfrm>
            <a:off x="0" y="1428736"/>
            <a:ext cx="9144000" cy="4154984"/>
          </a:xfrm>
          <a:prstGeom prst="rect">
            <a:avLst/>
          </a:prstGeom>
        </p:spPr>
        <p:txBody>
          <a:bodyPr wrap="square">
            <a:spAutoFit/>
          </a:bodyPr>
          <a:lstStyle/>
          <a:p>
            <a:pPr algn="ctr"/>
            <a:r>
              <a:rPr lang="en-US" sz="2800" b="1" dirty="0" smtClean="0"/>
              <a:t>“  ICT e-modules on </a:t>
            </a:r>
            <a:r>
              <a:rPr lang="en-US" sz="2800" b="1" dirty="0" err="1" smtClean="0"/>
              <a:t>HistoPathology</a:t>
            </a:r>
            <a:r>
              <a:rPr lang="en-US" sz="2800" b="1" dirty="0" smtClean="0"/>
              <a:t>: a valuable online tool for students, researchers and professionals – </a:t>
            </a:r>
            <a:r>
              <a:rPr lang="en-US" sz="2800" b="1" spc="600" dirty="0" smtClean="0">
                <a:solidFill>
                  <a:srgbClr val="FF0000"/>
                </a:solidFill>
                <a:effectLst>
                  <a:outerShdw blurRad="38100" dist="38100" dir="2700000" algn="tl">
                    <a:srgbClr val="000000">
                      <a:alpha val="43137"/>
                    </a:srgbClr>
                  </a:outerShdw>
                </a:effectLst>
              </a:rPr>
              <a:t>HIPON</a:t>
            </a:r>
            <a:r>
              <a:rPr lang="en-US" sz="2800" b="1" dirty="0" smtClean="0">
                <a:solidFill>
                  <a:srgbClr val="FF0000"/>
                </a:solidFill>
              </a:rPr>
              <a:t> </a:t>
            </a:r>
            <a:r>
              <a:rPr lang="en-US" sz="2800" b="1" dirty="0" smtClean="0"/>
              <a:t>” </a:t>
            </a:r>
          </a:p>
          <a:p>
            <a:pPr algn="ctr"/>
            <a:r>
              <a:rPr lang="el-GR" sz="2800" dirty="0" smtClean="0"/>
              <a:t> </a:t>
            </a:r>
            <a:r>
              <a:rPr lang="el-GR" sz="2000" dirty="0" smtClean="0"/>
              <a:t>3ετές  </a:t>
            </a:r>
            <a:r>
              <a:rPr lang="el-GR" sz="2000" b="1" spc="600" dirty="0" smtClean="0"/>
              <a:t>εγχείρημα</a:t>
            </a:r>
            <a:r>
              <a:rPr lang="el-GR" sz="2000" dirty="0" smtClean="0"/>
              <a:t> </a:t>
            </a:r>
            <a:r>
              <a:rPr lang="el-GR" sz="2000" b="1" dirty="0" smtClean="0"/>
              <a:t>δημιουργίας ηλεκτρονικής εκπαιδευτικής πλατφόρμας, </a:t>
            </a:r>
          </a:p>
          <a:p>
            <a:pPr algn="ctr"/>
            <a:r>
              <a:rPr lang="el-GR" sz="2000" dirty="0" smtClean="0"/>
              <a:t>με</a:t>
            </a:r>
            <a:r>
              <a:rPr lang="el-GR" sz="2000" b="1" dirty="0" smtClean="0"/>
              <a:t> επικεφαλής εταίρο </a:t>
            </a:r>
            <a:r>
              <a:rPr lang="el-GR" sz="2000" dirty="0" smtClean="0"/>
              <a:t>την</a:t>
            </a:r>
            <a:r>
              <a:rPr lang="el-GR" sz="2000" b="1" dirty="0" smtClean="0"/>
              <a:t> Ιατρική Σχολή του ΕΚΠΑ,</a:t>
            </a:r>
          </a:p>
          <a:p>
            <a:pPr algn="ctr"/>
            <a:r>
              <a:rPr lang="el-GR" sz="2000" b="1" dirty="0" smtClean="0"/>
              <a:t> </a:t>
            </a:r>
            <a:r>
              <a:rPr lang="el-GR" sz="2000" dirty="0" smtClean="0"/>
              <a:t>υποστηριχθέν και συγχρηματοδοτηθέν από τα Προγράμματα Διά Βίου Μάθησης</a:t>
            </a:r>
          </a:p>
          <a:p>
            <a:pPr algn="ctr"/>
            <a:r>
              <a:rPr lang="el-GR" sz="2000" dirty="0" smtClean="0"/>
              <a:t>Του Εκτελεστικού Οργανισμού Εκπαίδευσης, Οπτικοακουστικών Μέσων &amp; Πολιτισμού της Επιτροπής της </a:t>
            </a:r>
            <a:r>
              <a:rPr lang="el-GR" sz="2000" dirty="0" smtClean="0">
                <a:effectLst>
                  <a:outerShdw blurRad="38100" dist="38100" dir="2700000" algn="tl">
                    <a:srgbClr val="000000">
                      <a:alpha val="43137"/>
                    </a:srgbClr>
                  </a:outerShdw>
                </a:effectLst>
              </a:rPr>
              <a:t>Ευρωπαϊκής Ένωσης  </a:t>
            </a:r>
            <a:r>
              <a:rPr lang="el-GR" sz="2000" dirty="0" smtClean="0"/>
              <a:t>(</a:t>
            </a:r>
            <a:r>
              <a:rPr lang="el-GR" sz="2000" dirty="0" smtClean="0">
                <a:effectLst>
                  <a:outerShdw blurRad="38100" dist="38100" dir="2700000" algn="tl">
                    <a:srgbClr val="000000">
                      <a:alpha val="43137"/>
                    </a:srgbClr>
                  </a:outerShdw>
                </a:effectLst>
              </a:rPr>
              <a:t>ΕΕ</a:t>
            </a:r>
            <a:r>
              <a:rPr lang="el-GR" sz="2000" dirty="0" smtClean="0"/>
              <a:t>)</a:t>
            </a:r>
            <a:endParaRPr lang="en-US" sz="2000" dirty="0" smtClean="0"/>
          </a:p>
          <a:p>
            <a:pPr algn="ctr"/>
            <a:r>
              <a:rPr lang="en-US" sz="2000" dirty="0" smtClean="0"/>
              <a:t>(project reference number: </a:t>
            </a:r>
            <a:r>
              <a:rPr lang="en-US" sz="2000" b="1" dirty="0" smtClean="0"/>
              <a:t>531203-LLP-1-2012-1-GR-KA3-KA3MP, </a:t>
            </a:r>
            <a:r>
              <a:rPr lang="en-US" sz="2000" dirty="0" smtClean="0"/>
              <a:t>Grant Agreement: 2012 – 4909 / 001 – 001, Key Activity 3- </a:t>
            </a:r>
            <a:r>
              <a:rPr lang="en-US" sz="2000" dirty="0" smtClean="0">
                <a:solidFill>
                  <a:srgbClr val="FF0000"/>
                </a:solidFill>
                <a:effectLst>
                  <a:outerShdw blurRad="38100" dist="38100" dir="2700000" algn="tl">
                    <a:srgbClr val="000000">
                      <a:alpha val="43137"/>
                    </a:srgbClr>
                  </a:outerShdw>
                </a:effectLst>
              </a:rPr>
              <a:t>ICT</a:t>
            </a:r>
            <a:r>
              <a:rPr lang="en-US" sz="2000" dirty="0" smtClean="0"/>
              <a:t> Multilateral Projects)</a:t>
            </a:r>
            <a:r>
              <a:rPr lang="el-GR" sz="2000" dirty="0" smtClean="0"/>
              <a:t>.</a:t>
            </a:r>
          </a:p>
          <a:p>
            <a:pPr algn="ctr"/>
            <a:r>
              <a:rPr lang="el-GR" sz="2400" dirty="0" smtClean="0"/>
              <a:t> </a:t>
            </a:r>
            <a:r>
              <a:rPr lang="el-GR" sz="1600" b="1" spc="600" dirty="0" smtClean="0">
                <a:solidFill>
                  <a:srgbClr val="FF0000"/>
                </a:solidFill>
                <a:effectLst>
                  <a:outerShdw blurRad="38100" dist="38100" dir="2700000" algn="tl">
                    <a:srgbClr val="000000">
                      <a:alpha val="43137"/>
                    </a:srgbClr>
                  </a:outerShdw>
                </a:effectLst>
              </a:rPr>
              <a:t>ΘΕΤΙΚΗ</a:t>
            </a:r>
            <a:r>
              <a:rPr lang="el-GR" sz="1600" dirty="0" smtClean="0"/>
              <a:t>ΕΝΔΙΑΜΕΣΗ (7.2013) ΚΑΙ ΤΕΛΙΚΗ (3.2016) </a:t>
            </a:r>
            <a:r>
              <a:rPr lang="el-GR" sz="1600" b="1" spc="300" dirty="0" smtClean="0">
                <a:solidFill>
                  <a:srgbClr val="FF0000"/>
                </a:solidFill>
                <a:effectLst>
                  <a:outerShdw blurRad="38100" dist="38100" dir="2700000" algn="tl">
                    <a:srgbClr val="000000">
                      <a:alpha val="43137"/>
                    </a:srgbClr>
                  </a:outerShdw>
                </a:effectLst>
              </a:rPr>
              <a:t>ΑΞΙΟΛΟΓΗΣΗ</a:t>
            </a:r>
            <a:r>
              <a:rPr lang="el-GR" sz="1600" b="1" dirty="0" smtClean="0">
                <a:effectLst>
                  <a:outerShdw blurRad="38100" dist="38100" dir="2700000" algn="tl">
                    <a:srgbClr val="000000">
                      <a:alpha val="43137"/>
                    </a:srgbClr>
                  </a:outerShdw>
                </a:effectLst>
              </a:rPr>
              <a:t> </a:t>
            </a:r>
          </a:p>
          <a:p>
            <a:pPr algn="ctr"/>
            <a:r>
              <a:rPr lang="el-GR" sz="1600" dirty="0" smtClean="0"/>
              <a:t>ΤΟΥ </a:t>
            </a:r>
            <a:r>
              <a:rPr lang="fr-FR" sz="1600" dirty="0" smtClean="0">
                <a:solidFill>
                  <a:srgbClr val="FF0000"/>
                </a:solidFill>
              </a:rPr>
              <a:t>HIPON</a:t>
            </a:r>
            <a:r>
              <a:rPr lang="fr-FR" sz="1600" dirty="0" smtClean="0"/>
              <a:t> </a:t>
            </a:r>
            <a:r>
              <a:rPr lang="el-GR" sz="1600" dirty="0" smtClean="0"/>
              <a:t>ΑΠΟ ΤΟΥΣ </a:t>
            </a:r>
            <a:r>
              <a:rPr lang="el-GR" sz="1600" dirty="0" smtClean="0">
                <a:effectLst>
                  <a:outerShdw blurRad="38100" dist="38100" dir="2700000" algn="tl">
                    <a:srgbClr val="000000">
                      <a:alpha val="43137"/>
                    </a:srgbClr>
                  </a:outerShdw>
                </a:effectLst>
              </a:rPr>
              <a:t>ΑΡΜΟΔΙΟΥΣ ΕΜΠΕΙΡΟΓΝΩΜΟΝΕΣ ΤΗΣ ΕΕ</a:t>
            </a:r>
            <a:r>
              <a:rPr lang="el-GR" sz="1600" dirty="0" smtClean="0"/>
              <a:t>, ΜΕ ΙΔΙΑΙΤΕΡΗ ΜΝΕΙΑ </a:t>
            </a:r>
          </a:p>
          <a:p>
            <a:pPr algn="ctr"/>
            <a:r>
              <a:rPr lang="el-GR" sz="1600" dirty="0" smtClean="0"/>
              <a:t>ΣΤΟΝ </a:t>
            </a:r>
            <a:r>
              <a:rPr lang="el-GR" sz="1600" b="1" u="sng" dirty="0" smtClean="0"/>
              <a:t>ΤΡΟΠΟ ΣΧΕΔΙΑΣΜΟΥ ΤΩΝ ΜΑΘΗΜΑΤΩΝ </a:t>
            </a:r>
            <a:r>
              <a:rPr lang="el-GR" sz="1600" dirty="0" smtClean="0"/>
              <a:t>Ο ΟΠΟΙΟΣ ΚΡΙΘΗΚΕ </a:t>
            </a:r>
            <a:r>
              <a:rPr lang="el-GR" sz="1600" dirty="0" smtClean="0">
                <a:effectLst>
                  <a:outerShdw blurRad="38100" dist="38100" dir="2700000" algn="tl">
                    <a:srgbClr val="000000">
                      <a:alpha val="43137"/>
                    </a:srgbClr>
                  </a:outerShdw>
                </a:effectLst>
              </a:rPr>
              <a:t>ΕΠΙΤΥΧΗΣ</a:t>
            </a:r>
            <a:r>
              <a:rPr lang="el-GR" sz="1600" dirty="0" smtClean="0"/>
              <a:t> ΚΑΙ </a:t>
            </a:r>
            <a:r>
              <a:rPr lang="el-GR" sz="1600" dirty="0" smtClean="0">
                <a:effectLst>
                  <a:outerShdw blurRad="38100" dist="38100" dir="2700000" algn="tl">
                    <a:srgbClr val="000000">
                      <a:alpha val="43137"/>
                    </a:srgbClr>
                  </a:outerShdw>
                </a:effectLst>
              </a:rPr>
              <a:t>ΠΟΛΛΑ ΥΠΟΣΧΟΜΕΝΟΣ</a:t>
            </a:r>
            <a:r>
              <a:rPr lang="el-GR" sz="1600" dirty="0" smtClean="0"/>
              <a:t>. </a:t>
            </a:r>
            <a:endParaRPr lang="el-GR" sz="1600" dirty="0"/>
          </a:p>
        </p:txBody>
      </p:sp>
      <p:pic>
        <p:nvPicPr>
          <p:cNvPr id="21506" name="Picture 2" descr="E:\HIPON\ΕΝΗΜΕΡΩΤΙΚΟ ΥΛΙΚΟ ΠΡΟΓΡΑΜΜΑΤΟΣ HIPON\HIPON FINAL LOGO.tif"/>
          <p:cNvPicPr>
            <a:picLocks noChangeAspect="1" noChangeArrowheads="1"/>
          </p:cNvPicPr>
          <p:nvPr/>
        </p:nvPicPr>
        <p:blipFill>
          <a:blip r:embed="rId2" cstate="print"/>
          <a:srcRect/>
          <a:stretch>
            <a:fillRect/>
          </a:stretch>
        </p:blipFill>
        <p:spPr bwMode="auto">
          <a:xfrm>
            <a:off x="971600" y="0"/>
            <a:ext cx="7467600" cy="15049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4">
                                            <p:txEl>
                                              <p:pRg st="6" end="6"/>
                                            </p:txEl>
                                          </p:spTgt>
                                        </p:tgtEl>
                                        <p:attrNameLst>
                                          <p:attrName>style.visibility</p:attrName>
                                        </p:attrNameLst>
                                      </p:cBhvr>
                                      <p:to>
                                        <p:strVal val="visible"/>
                                      </p:to>
                                    </p:set>
                                    <p:animEffect transition="in" filter="dissolve">
                                      <p:cBhvr>
                                        <p:cTn id="20" dur="500"/>
                                        <p:tgtEl>
                                          <p:spTgt spid="4">
                                            <p:txEl>
                                              <p:pRg st="6" end="6"/>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animEffect transition="in" filter="dissolve">
                                      <p:cBhvr>
                                        <p:cTn id="23" dur="500"/>
                                        <p:tgtEl>
                                          <p:spTgt spid="4">
                                            <p:txEl>
                                              <p:pRg st="7" end="7"/>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4">
                                            <p:txEl>
                                              <p:pRg st="8" end="8"/>
                                            </p:txEl>
                                          </p:spTgt>
                                        </p:tgtEl>
                                        <p:attrNameLst>
                                          <p:attrName>style.visibility</p:attrName>
                                        </p:attrNameLst>
                                      </p:cBhvr>
                                      <p:to>
                                        <p:strVal val="visible"/>
                                      </p:to>
                                    </p:set>
                                    <p:animEffect transition="in" filter="dissolve">
                                      <p:cBhvr>
                                        <p:cTn id="26"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928670"/>
          </a:xfrm>
        </p:spPr>
        <p:txBody>
          <a:bodyPr>
            <a:normAutofit fontScale="90000"/>
          </a:bodyPr>
          <a:lstStyle/>
          <a:p>
            <a:r>
              <a:rPr lang="el-GR" sz="2800" b="1" dirty="0" smtClean="0"/>
              <a:t/>
            </a:r>
            <a:br>
              <a:rPr lang="el-GR" sz="2800" b="1" dirty="0" smtClean="0"/>
            </a:br>
            <a:r>
              <a:rPr lang="el-GR" sz="2800" b="1" dirty="0" smtClean="0"/>
              <a:t>Η </a:t>
            </a:r>
            <a:r>
              <a:rPr lang="el-GR" sz="2800" b="1" dirty="0" smtClean="0">
                <a:solidFill>
                  <a:srgbClr val="C00000"/>
                </a:solidFill>
              </a:rPr>
              <a:t>βιωματική μάθηση </a:t>
            </a:r>
            <a:r>
              <a:rPr lang="el-GR" sz="2800" b="1" dirty="0" smtClean="0"/>
              <a:t>ορίζεται ως</a:t>
            </a:r>
            <a:br>
              <a:rPr lang="el-GR" sz="2800" b="1" dirty="0" smtClean="0"/>
            </a:br>
            <a:r>
              <a:rPr lang="el-GR" sz="2800" b="1" dirty="0" smtClean="0">
                <a:solidFill>
                  <a:srgbClr val="C00000"/>
                </a:solidFill>
              </a:rPr>
              <a:t>μάθηση μέσω της αντανάκλασης της πράξης</a:t>
            </a:r>
            <a:r>
              <a:rPr lang="en-US" sz="2800" b="1" dirty="0" smtClean="0">
                <a:solidFill>
                  <a:srgbClr val="FF0000"/>
                </a:solidFill>
              </a:rPr>
              <a:t/>
            </a:r>
            <a:br>
              <a:rPr lang="en-US" sz="2800" b="1" dirty="0" smtClean="0">
                <a:solidFill>
                  <a:srgbClr val="FF0000"/>
                </a:solidFill>
              </a:rPr>
            </a:br>
            <a:endParaRPr lang="el-GR" sz="2800" dirty="0">
              <a:solidFill>
                <a:srgbClr val="FF0000"/>
              </a:solidFill>
            </a:endParaRPr>
          </a:p>
        </p:txBody>
      </p:sp>
      <p:sp>
        <p:nvSpPr>
          <p:cNvPr id="3" name="2 - Ορθογώνιο"/>
          <p:cNvSpPr/>
          <p:nvPr/>
        </p:nvSpPr>
        <p:spPr>
          <a:xfrm>
            <a:off x="0" y="3143248"/>
            <a:ext cx="9144000" cy="3693319"/>
          </a:xfrm>
          <a:prstGeom prst="rect">
            <a:avLst/>
          </a:prstGeom>
        </p:spPr>
        <p:txBody>
          <a:bodyPr wrap="square">
            <a:spAutoFit/>
          </a:bodyPr>
          <a:lstStyle/>
          <a:p>
            <a:pPr algn="just"/>
            <a:r>
              <a:rPr lang="el-GR" dirty="0" smtClean="0"/>
              <a:t>Με την ευρεία έννοια, </a:t>
            </a:r>
            <a:r>
              <a:rPr lang="el-GR" b="1" dirty="0" smtClean="0">
                <a:solidFill>
                  <a:srgbClr val="C00000"/>
                </a:solidFill>
              </a:rPr>
              <a:t>βιωματική μάθηση </a:t>
            </a:r>
            <a:r>
              <a:rPr lang="el-GR" dirty="0" smtClean="0"/>
              <a:t>είναι κάθε μάθηση που στηρίζει τον μαθητή στην εφαρμογή των γνώσεων και στην εννοιολογική κατανόηση αληθινών προβλημάτων ή καταστάσεων, κατά την οποία ο </a:t>
            </a:r>
            <a:r>
              <a:rPr lang="el-GR" b="1" dirty="0" smtClean="0">
                <a:solidFill>
                  <a:srgbClr val="C00000"/>
                </a:solidFill>
              </a:rPr>
              <a:t>εκπαιδευτής/καταλύτης</a:t>
            </a:r>
            <a:r>
              <a:rPr lang="el-GR" dirty="0" smtClean="0"/>
              <a:t> κατευθύνει και </a:t>
            </a:r>
            <a:r>
              <a:rPr lang="el-GR" b="1" dirty="0" smtClean="0">
                <a:solidFill>
                  <a:srgbClr val="C00000"/>
                </a:solidFill>
              </a:rPr>
              <a:t>διευκολύνει τη μάθηση</a:t>
            </a:r>
            <a:r>
              <a:rPr lang="el-GR" dirty="0" smtClean="0"/>
              <a:t>, την οποία αποκτά ο μαθητευόμενος μετά  </a:t>
            </a:r>
            <a:r>
              <a:rPr lang="el-GR" b="1" u="sng" spc="600" dirty="0" smtClean="0">
                <a:solidFill>
                  <a:srgbClr val="FF0000"/>
                </a:solidFill>
              </a:rPr>
              <a:t>την πράξη</a:t>
            </a:r>
            <a:r>
              <a:rPr lang="el-GR" dirty="0" smtClean="0"/>
              <a:t>.</a:t>
            </a:r>
            <a:r>
              <a:rPr lang="en-US" dirty="0" smtClean="0"/>
              <a:t> </a:t>
            </a:r>
          </a:p>
          <a:p>
            <a:pPr algn="just"/>
            <a:r>
              <a:rPr lang="el-GR" dirty="0" smtClean="0">
                <a:ln>
                  <a:solidFill>
                    <a:schemeClr val="tx1"/>
                  </a:solidFill>
                  <a:prstDash val="solid"/>
                </a:ln>
              </a:rPr>
              <a:t>Για να επιτευχθεί κυριολεκτικά </a:t>
            </a:r>
            <a:r>
              <a:rPr lang="el-GR" dirty="0" smtClean="0">
                <a:ln>
                  <a:solidFill>
                    <a:schemeClr val="tx1"/>
                  </a:solidFill>
                  <a:prstDash val="solid"/>
                </a:ln>
                <a:solidFill>
                  <a:srgbClr val="FF0000"/>
                </a:solidFill>
              </a:rPr>
              <a:t>βιωματική μάθηση</a:t>
            </a:r>
            <a:r>
              <a:rPr lang="el-GR" dirty="0" smtClean="0">
                <a:ln>
                  <a:solidFill>
                    <a:schemeClr val="tx1"/>
                  </a:solidFill>
                  <a:prstDash val="solid"/>
                </a:ln>
              </a:rPr>
              <a:t> π.χ. στην Παθολογική Ανατομική, θα πρέπει να τίθεται στη διάθεση του εκπαιδευόμενου </a:t>
            </a:r>
            <a:r>
              <a:rPr lang="el-GR" u="sng" dirty="0" smtClean="0">
                <a:ln>
                  <a:solidFill>
                    <a:schemeClr val="tx1"/>
                  </a:solidFill>
                  <a:prstDash val="solid"/>
                </a:ln>
                <a:solidFill>
                  <a:srgbClr val="FF0000"/>
                </a:solidFill>
              </a:rPr>
              <a:t>ένα  </a:t>
            </a:r>
            <a:r>
              <a:rPr lang="el-GR" i="1" u="sng" spc="300" dirty="0" smtClean="0">
                <a:ln>
                  <a:solidFill>
                    <a:schemeClr val="tx1"/>
                  </a:solidFill>
                  <a:prstDash val="solid"/>
                </a:ln>
                <a:solidFill>
                  <a:srgbClr val="FF0000"/>
                </a:solidFill>
              </a:rPr>
              <a:t>πραγματικό</a:t>
            </a:r>
            <a:r>
              <a:rPr lang="el-GR" u="sng" dirty="0" smtClean="0">
                <a:ln>
                  <a:solidFill>
                    <a:schemeClr val="tx1"/>
                  </a:solidFill>
                  <a:prstDash val="solid"/>
                </a:ln>
                <a:solidFill>
                  <a:srgbClr val="FF0000"/>
                </a:solidFill>
              </a:rPr>
              <a:t> παθολογοανατομικό εργαστήριο</a:t>
            </a:r>
            <a:r>
              <a:rPr lang="el-GR" dirty="0" smtClean="0">
                <a:ln>
                  <a:solidFill>
                    <a:schemeClr val="tx1"/>
                  </a:solidFill>
                  <a:prstDash val="solid"/>
                </a:ln>
              </a:rPr>
              <a:t>. </a:t>
            </a:r>
            <a:r>
              <a:rPr lang="el-GR" dirty="0" smtClean="0">
                <a:ln>
                  <a:solidFill>
                    <a:schemeClr val="tx1"/>
                  </a:solidFill>
                  <a:prstDash val="solid"/>
                </a:ln>
              </a:rPr>
              <a:t>Η </a:t>
            </a:r>
            <a:r>
              <a:rPr lang="en-US" dirty="0" smtClean="0">
                <a:ln>
                  <a:solidFill>
                    <a:schemeClr val="tx1"/>
                  </a:solidFill>
                  <a:prstDash val="solid"/>
                </a:ln>
              </a:rPr>
              <a:t> </a:t>
            </a:r>
            <a:r>
              <a:rPr lang="en-US" dirty="0" smtClean="0">
                <a:ln>
                  <a:solidFill>
                    <a:schemeClr val="tx1"/>
                  </a:solidFill>
                  <a:prstDash val="solid"/>
                </a:ln>
              </a:rPr>
              <a:t>I C T </a:t>
            </a:r>
            <a:r>
              <a:rPr lang="el-GR" dirty="0" smtClean="0">
                <a:ln>
                  <a:solidFill>
                    <a:schemeClr val="tx1"/>
                  </a:solidFill>
                  <a:prstDash val="solid"/>
                </a:ln>
              </a:rPr>
              <a:t>μας επέτρεψε να δημιουργήσουμε ένα </a:t>
            </a:r>
            <a:r>
              <a:rPr lang="en-US" dirty="0" smtClean="0">
                <a:ln>
                  <a:solidFill>
                    <a:schemeClr val="tx1"/>
                  </a:solidFill>
                  <a:prstDash val="solid"/>
                </a:ln>
              </a:rPr>
              <a:t> </a:t>
            </a:r>
            <a:r>
              <a:rPr lang="en-US" u="sng" spc="300" dirty="0" smtClean="0">
                <a:ln>
                  <a:solidFill>
                    <a:schemeClr val="tx1"/>
                  </a:solidFill>
                  <a:prstDash val="solid"/>
                </a:ln>
                <a:effectLst>
                  <a:outerShdw blurRad="38100" dist="38100" dir="2700000" algn="tl">
                    <a:srgbClr val="000000">
                      <a:alpha val="43137"/>
                    </a:srgbClr>
                  </a:outerShdw>
                </a:effectLst>
              </a:rPr>
              <a:t>online </a:t>
            </a:r>
            <a:r>
              <a:rPr lang="el-GR" u="sng" spc="300" dirty="0" smtClean="0">
                <a:ln>
                  <a:solidFill>
                    <a:schemeClr val="tx1"/>
                  </a:solidFill>
                  <a:prstDash val="solid"/>
                </a:ln>
                <a:effectLst>
                  <a:outerShdw blurRad="38100" dist="38100" dir="2700000" algn="tl">
                    <a:srgbClr val="000000">
                      <a:alpha val="43137"/>
                    </a:srgbClr>
                  </a:outerShdw>
                </a:effectLst>
              </a:rPr>
              <a:t>περιβάλλον</a:t>
            </a:r>
            <a:r>
              <a:rPr lang="en-US" spc="300" dirty="0" smtClean="0">
                <a:ln>
                  <a:solidFill>
                    <a:schemeClr val="tx1"/>
                  </a:solidFill>
                  <a:prstDash val="solid"/>
                </a:ln>
                <a:effectLst>
                  <a:outerShdw blurRad="38100" dist="38100" dir="2700000" algn="tl">
                    <a:srgbClr val="000000">
                      <a:alpha val="43137"/>
                    </a:srgbClr>
                  </a:outerShdw>
                </a:effectLst>
              </a:rPr>
              <a:t> </a:t>
            </a:r>
            <a:r>
              <a:rPr lang="el-GR" dirty="0" smtClean="0">
                <a:ln>
                  <a:solidFill>
                    <a:schemeClr val="tx1"/>
                  </a:solidFill>
                  <a:prstDash val="solid"/>
                </a:ln>
                <a:effectLst>
                  <a:outerShdw blurRad="38100" dist="38100" dir="2700000" algn="tl">
                    <a:srgbClr val="000000">
                      <a:alpha val="43137"/>
                    </a:srgbClr>
                  </a:outerShdw>
                </a:effectLst>
              </a:rPr>
              <a:t>που </a:t>
            </a:r>
            <a:r>
              <a:rPr lang="el-GR" spc="300" dirty="0" smtClean="0">
                <a:ln>
                  <a:solidFill>
                    <a:schemeClr val="tx1"/>
                  </a:solidFill>
                  <a:prstDash val="solid"/>
                </a:ln>
                <a:effectLst>
                  <a:outerShdw blurRad="38100" dist="38100" dir="2700000" algn="tl">
                    <a:srgbClr val="000000">
                      <a:alpha val="43137"/>
                    </a:srgbClr>
                  </a:outerShdw>
                </a:effectLst>
              </a:rPr>
              <a:t>προσομοιώνει </a:t>
            </a:r>
            <a:r>
              <a:rPr lang="el-GR" dirty="0" smtClean="0">
                <a:ln>
                  <a:solidFill>
                    <a:schemeClr val="tx1"/>
                  </a:solidFill>
                  <a:prstDash val="solid"/>
                </a:ln>
                <a:effectLst>
                  <a:outerShdw blurRad="38100" dist="38100" dir="2700000" algn="tl">
                    <a:srgbClr val="000000">
                      <a:alpha val="43137"/>
                    </a:srgbClr>
                  </a:outerShdw>
                </a:effectLst>
              </a:rPr>
              <a:t>αυτό της πραγματικής καθημερινής πρακτικής της Παθολογικής Ανατομικής</a:t>
            </a:r>
            <a:r>
              <a:rPr lang="en-US" dirty="0" smtClean="0">
                <a:ln>
                  <a:solidFill>
                    <a:schemeClr val="tx1"/>
                  </a:solidFill>
                  <a:prstDash val="solid"/>
                </a:ln>
              </a:rPr>
              <a:t>. </a:t>
            </a:r>
            <a:r>
              <a:rPr lang="el-GR" dirty="0" smtClean="0">
                <a:ln>
                  <a:solidFill>
                    <a:schemeClr val="tx1"/>
                  </a:solidFill>
                  <a:prstDash val="solid"/>
                </a:ln>
              </a:rPr>
              <a:t>Η πλατφόρμα ηλεκτρονικής μάθησης Η</a:t>
            </a:r>
            <a:r>
              <a:rPr lang="en-US" dirty="0" smtClean="0">
                <a:ln>
                  <a:solidFill>
                    <a:schemeClr val="tx1"/>
                  </a:solidFill>
                  <a:prstDash val="solid"/>
                </a:ln>
              </a:rPr>
              <a:t>IPON </a:t>
            </a:r>
            <a:r>
              <a:rPr lang="el-GR" dirty="0" smtClean="0">
                <a:ln>
                  <a:solidFill>
                    <a:schemeClr val="tx1"/>
                  </a:solidFill>
                  <a:prstDash val="solid"/>
                </a:ln>
              </a:rPr>
              <a:t>σχεδιάστηκε για να λειτουργήσει</a:t>
            </a:r>
            <a:r>
              <a:rPr lang="en-US" dirty="0" smtClean="0">
                <a:ln>
                  <a:solidFill>
                    <a:schemeClr val="tx1"/>
                  </a:solidFill>
                  <a:prstDash val="solid"/>
                </a:ln>
              </a:rPr>
              <a:t> </a:t>
            </a:r>
            <a:r>
              <a:rPr lang="el-GR" dirty="0" smtClean="0">
                <a:ln>
                  <a:solidFill>
                    <a:schemeClr val="tx1"/>
                  </a:solidFill>
                  <a:prstDash val="solid"/>
                </a:ln>
              </a:rPr>
              <a:t>μέσω της </a:t>
            </a:r>
            <a:r>
              <a:rPr lang="el-GR" dirty="0" smtClean="0">
                <a:ln>
                  <a:solidFill>
                    <a:schemeClr val="tx1"/>
                  </a:solidFill>
                  <a:prstDash val="solid"/>
                </a:ln>
                <a:solidFill>
                  <a:srgbClr val="FF0000"/>
                </a:solidFill>
              </a:rPr>
              <a:t>βιωματικής μάθησης</a:t>
            </a:r>
            <a:r>
              <a:rPr lang="el-GR" dirty="0" smtClean="0">
                <a:ln>
                  <a:solidFill>
                    <a:schemeClr val="tx1"/>
                  </a:solidFill>
                  <a:prstDash val="solid"/>
                </a:ln>
              </a:rPr>
              <a:t> προς όφελος κυρίως των φοιτητών Ιατρικής και των ειδικευόμενων στην Παθολογική Ανατομική</a:t>
            </a:r>
            <a:r>
              <a:rPr lang="en-US" dirty="0" smtClean="0">
                <a:ln>
                  <a:solidFill>
                    <a:schemeClr val="tx1"/>
                  </a:solidFill>
                  <a:prstDash val="solid"/>
                </a:ln>
              </a:rPr>
              <a:t>,</a:t>
            </a:r>
            <a:r>
              <a:rPr lang="el-GR" dirty="0" smtClean="0">
                <a:ln>
                  <a:solidFill>
                    <a:schemeClr val="tx1"/>
                  </a:solidFill>
                  <a:prstDash val="solid"/>
                </a:ln>
              </a:rPr>
              <a:t> με </a:t>
            </a:r>
            <a:r>
              <a:rPr lang="el-GR" u="sng" dirty="0" smtClean="0">
                <a:ln>
                  <a:solidFill>
                    <a:schemeClr val="tx1"/>
                  </a:solidFill>
                  <a:prstDash val="solid"/>
                </a:ln>
              </a:rPr>
              <a:t>δραστηριότητες</a:t>
            </a:r>
            <a:r>
              <a:rPr lang="en-US" u="sng" dirty="0" smtClean="0">
                <a:ln>
                  <a:solidFill>
                    <a:schemeClr val="tx1"/>
                  </a:solidFill>
                  <a:prstDash val="solid"/>
                </a:ln>
              </a:rPr>
              <a:t> </a:t>
            </a:r>
            <a:r>
              <a:rPr lang="en-US" u="sng" spc="600" dirty="0" smtClean="0">
                <a:ln>
                  <a:solidFill>
                    <a:schemeClr val="tx1"/>
                  </a:solidFill>
                  <a:prstDash val="solid"/>
                </a:ln>
                <a:effectLst>
                  <a:outerShdw blurRad="38100" dist="38100" dir="2700000" algn="tl">
                    <a:srgbClr val="000000">
                      <a:alpha val="43137"/>
                    </a:srgbClr>
                  </a:outerShdw>
                </a:effectLst>
              </a:rPr>
              <a:t>ICT</a:t>
            </a:r>
            <a:r>
              <a:rPr lang="el-GR" spc="600" dirty="0" smtClean="0">
                <a:ln>
                  <a:solidFill>
                    <a:schemeClr val="tx1"/>
                  </a:solidFill>
                  <a:prstDash val="solid"/>
                </a:ln>
                <a:effectLst>
                  <a:outerShdw blurRad="38100" dist="38100" dir="2700000" algn="tl">
                    <a:srgbClr val="000000">
                      <a:alpha val="43137"/>
                    </a:srgbClr>
                  </a:outerShdw>
                </a:effectLst>
              </a:rPr>
              <a:t>,</a:t>
            </a:r>
            <a:r>
              <a:rPr lang="el-GR" dirty="0" smtClean="0">
                <a:ln>
                  <a:solidFill>
                    <a:schemeClr val="tx1"/>
                  </a:solidFill>
                  <a:prstDash val="solid"/>
                </a:ln>
              </a:rPr>
              <a:t>όπως </a:t>
            </a:r>
            <a:r>
              <a:rPr lang="el-GR" dirty="0" smtClean="0">
                <a:ln>
                  <a:solidFill>
                    <a:schemeClr val="tx1"/>
                  </a:solidFill>
                  <a:prstDash val="solid"/>
                </a:ln>
                <a:solidFill>
                  <a:srgbClr val="FF0000"/>
                </a:solidFill>
              </a:rPr>
              <a:t>εικονικά</a:t>
            </a:r>
            <a:r>
              <a:rPr lang="en-US" dirty="0" smtClean="0">
                <a:ln>
                  <a:solidFill>
                    <a:schemeClr val="tx1"/>
                  </a:solidFill>
                  <a:prstDash val="solid"/>
                </a:ln>
                <a:solidFill>
                  <a:srgbClr val="FF0000"/>
                </a:solidFill>
              </a:rPr>
              <a:t> </a:t>
            </a:r>
            <a:r>
              <a:rPr lang="el-GR" dirty="0" smtClean="0">
                <a:ln>
                  <a:solidFill>
                    <a:schemeClr val="tx1"/>
                  </a:solidFill>
                  <a:prstDash val="solid"/>
                </a:ln>
                <a:solidFill>
                  <a:srgbClr val="FF0000"/>
                </a:solidFill>
              </a:rPr>
              <a:t>πλακίδια</a:t>
            </a:r>
            <a:r>
              <a:rPr lang="en-US" dirty="0" smtClean="0">
                <a:ln>
                  <a:solidFill>
                    <a:schemeClr val="tx1"/>
                  </a:solidFill>
                  <a:prstDash val="solid"/>
                </a:ln>
                <a:solidFill>
                  <a:srgbClr val="FF0000"/>
                </a:solidFill>
              </a:rPr>
              <a:t>, </a:t>
            </a:r>
            <a:r>
              <a:rPr lang="el-GR" dirty="0" smtClean="0">
                <a:ln>
                  <a:solidFill>
                    <a:schemeClr val="tx1"/>
                  </a:solidFill>
                  <a:prstDash val="solid"/>
                </a:ln>
                <a:solidFill>
                  <a:srgbClr val="FF0000"/>
                </a:solidFill>
              </a:rPr>
              <a:t>μελέτες περιστατικών</a:t>
            </a:r>
            <a:r>
              <a:rPr lang="en-US" dirty="0" smtClean="0">
                <a:ln>
                  <a:solidFill>
                    <a:schemeClr val="tx1"/>
                  </a:solidFill>
                  <a:prstDash val="solid"/>
                </a:ln>
                <a:solidFill>
                  <a:srgbClr val="FF0000"/>
                </a:solidFill>
              </a:rPr>
              <a:t>, </a:t>
            </a:r>
            <a:r>
              <a:rPr lang="el-GR" dirty="0" smtClean="0">
                <a:ln>
                  <a:solidFill>
                    <a:schemeClr val="tx1"/>
                  </a:solidFill>
                  <a:prstDash val="solid"/>
                </a:ln>
                <a:solidFill>
                  <a:srgbClr val="FF0000"/>
                </a:solidFill>
              </a:rPr>
              <a:t>κατευθυνόμενη διαγνωστική σκέψη</a:t>
            </a:r>
            <a:r>
              <a:rPr lang="en-US" dirty="0" smtClean="0">
                <a:ln>
                  <a:solidFill>
                    <a:schemeClr val="tx1"/>
                  </a:solidFill>
                  <a:prstDash val="solid"/>
                </a:ln>
                <a:solidFill>
                  <a:srgbClr val="FF0000"/>
                </a:solidFill>
              </a:rPr>
              <a:t> </a:t>
            </a:r>
            <a:r>
              <a:rPr lang="el-GR" dirty="0" smtClean="0">
                <a:ln>
                  <a:solidFill>
                    <a:schemeClr val="tx1"/>
                  </a:solidFill>
                  <a:prstDash val="solid"/>
                </a:ln>
                <a:solidFill>
                  <a:srgbClr val="FF0000"/>
                </a:solidFill>
              </a:rPr>
              <a:t>και </a:t>
            </a:r>
            <a:r>
              <a:rPr lang="el-GR" spc="600" dirty="0" smtClean="0">
                <a:ln>
                  <a:solidFill>
                    <a:schemeClr val="tx1"/>
                  </a:solidFill>
                  <a:prstDash val="solid"/>
                </a:ln>
                <a:solidFill>
                  <a:srgbClr val="FF0000"/>
                </a:solidFill>
              </a:rPr>
              <a:t>προσομοίωση</a:t>
            </a:r>
            <a:r>
              <a:rPr lang="en-US" dirty="0" smtClean="0">
                <a:ln>
                  <a:solidFill>
                    <a:schemeClr val="tx1"/>
                  </a:solidFill>
                  <a:prstDash val="solid"/>
                </a:ln>
                <a:solidFill>
                  <a:srgbClr val="FF0000"/>
                </a:solidFill>
                <a:effectLst>
                  <a:outerShdw blurRad="38100" dist="38100" dir="2700000" algn="tl">
                    <a:srgbClr val="000000">
                      <a:alpha val="43137"/>
                    </a:srgbClr>
                  </a:outerShdw>
                </a:effectLst>
              </a:rPr>
              <a:t>  </a:t>
            </a:r>
            <a:r>
              <a:rPr lang="el-GR" dirty="0" smtClean="0">
                <a:ln>
                  <a:solidFill>
                    <a:schemeClr val="tx1"/>
                  </a:solidFill>
                  <a:prstDash val="solid"/>
                </a:ln>
                <a:solidFill>
                  <a:srgbClr val="FF0000"/>
                </a:solidFill>
                <a:effectLst>
                  <a:outerShdw blurRad="38100" dist="38100" dir="2700000" algn="tl">
                    <a:srgbClr val="000000">
                      <a:alpha val="43137"/>
                    </a:srgbClr>
                  </a:outerShdw>
                </a:effectLst>
              </a:rPr>
              <a:t>αποφάσεων λαμβανομένων στην καθημερινή πράξη</a:t>
            </a:r>
            <a:r>
              <a:rPr lang="en-US" dirty="0" smtClean="0">
                <a:ln>
                  <a:solidFill>
                    <a:schemeClr val="tx1"/>
                  </a:solidFill>
                  <a:prstDash val="solid"/>
                </a:ln>
                <a:solidFill>
                  <a:srgbClr val="FF0000"/>
                </a:solidFill>
              </a:rPr>
              <a:t>. </a:t>
            </a:r>
            <a:endParaRPr lang="el-GR" dirty="0">
              <a:ln>
                <a:solidFill>
                  <a:schemeClr val="tx1"/>
                </a:solidFill>
                <a:prstDash val="solid"/>
              </a:ln>
              <a:solidFill>
                <a:srgbClr val="FF0000"/>
              </a:solidFill>
            </a:endParaRPr>
          </a:p>
        </p:txBody>
      </p:sp>
      <p:pic>
        <p:nvPicPr>
          <p:cNvPr id="4" name="Picture 2" descr="C:\Documents and Settings\Administrator\Επιφάνεια εργασίας\xaristotle-680x274.jpg.pagespeed.ic.PkN8ta-h4z.jpg"/>
          <p:cNvPicPr>
            <a:picLocks noChangeAspect="1" noChangeArrowheads="1"/>
          </p:cNvPicPr>
          <p:nvPr/>
        </p:nvPicPr>
        <p:blipFill>
          <a:blip r:embed="rId2" cstate="print"/>
          <a:srcRect/>
          <a:stretch>
            <a:fillRect/>
          </a:stretch>
        </p:blipFill>
        <p:spPr bwMode="auto">
          <a:xfrm>
            <a:off x="1714480" y="928670"/>
            <a:ext cx="5429288" cy="2187684"/>
          </a:xfrm>
          <a:prstGeom prst="rect">
            <a:avLst/>
          </a:prstGeom>
          <a:noFill/>
        </p:spPr>
      </p:pic>
    </p:spTree>
    <p:extLst>
      <p:ext uri="{BB962C8B-B14F-4D97-AF65-F5344CB8AC3E}">
        <p14:creationId xmlns:p14="http://schemas.microsoft.com/office/powerpoint/2010/main" val="190222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xEl>
                                              <p:pRg st="0" end="0"/>
                                            </p:txEl>
                                          </p:spTgt>
                                        </p:tgtEl>
                                      </p:cBhvr>
                                    </p:animEffect>
                                    <p:set>
                                      <p:cBhvr>
                                        <p:cTn id="12"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214422"/>
          </a:xfrm>
        </p:spPr>
        <p:txBody>
          <a:bodyPr>
            <a:noAutofit/>
          </a:bodyPr>
          <a:lstStyle/>
          <a:p>
            <a:r>
              <a:rPr lang="el-GR" sz="2800" b="1" spc="300" dirty="0" smtClean="0"/>
              <a:t>Πώς λειτουργεί η μάθηση</a:t>
            </a:r>
            <a:r>
              <a:rPr lang="en-US" sz="2800" b="1" spc="300" dirty="0" smtClean="0"/>
              <a:t/>
            </a:r>
            <a:br>
              <a:rPr lang="en-US" sz="2800" b="1" spc="300" dirty="0" smtClean="0"/>
            </a:br>
            <a:r>
              <a:rPr lang="en-US" sz="2800" b="1" spc="300" dirty="0" smtClean="0"/>
              <a:t> </a:t>
            </a:r>
            <a:r>
              <a:rPr lang="el-GR" sz="2800" b="1" spc="300" dirty="0" smtClean="0"/>
              <a:t>μέσω της πλατφόρμας του </a:t>
            </a:r>
            <a:r>
              <a:rPr lang="en-US" sz="2800" b="1" spc="300" dirty="0" smtClean="0"/>
              <a:t>HIPON</a:t>
            </a:r>
            <a:r>
              <a:rPr lang="el-GR" sz="2800" b="1" spc="300" dirty="0" smtClean="0"/>
              <a:t>;</a:t>
            </a:r>
            <a:r>
              <a:rPr lang="en-US" sz="2800" b="1" dirty="0" smtClean="0"/>
              <a:t/>
            </a:r>
            <a:br>
              <a:rPr lang="en-US" sz="2800" b="1" dirty="0" smtClean="0"/>
            </a:br>
            <a:endParaRPr lang="el-GR" sz="2800" dirty="0"/>
          </a:p>
        </p:txBody>
      </p:sp>
      <p:sp>
        <p:nvSpPr>
          <p:cNvPr id="3" name="2 - Ορθογώνιο"/>
          <p:cNvSpPr/>
          <p:nvPr/>
        </p:nvSpPr>
        <p:spPr>
          <a:xfrm>
            <a:off x="0" y="785794"/>
            <a:ext cx="9144000" cy="6124754"/>
          </a:xfrm>
          <a:prstGeom prst="rect">
            <a:avLst/>
          </a:prstGeom>
        </p:spPr>
        <p:txBody>
          <a:bodyPr wrap="square">
            <a:spAutoFit/>
          </a:bodyPr>
          <a:lstStyle/>
          <a:p>
            <a:pPr algn="just"/>
            <a:r>
              <a:rPr lang="el-GR" sz="2800" dirty="0" smtClean="0"/>
              <a:t>  Η διαδικασία της μάθησης περιλαμβάνει την </a:t>
            </a:r>
            <a:r>
              <a:rPr lang="el-GR" sz="2800" u="sng" dirty="0" smtClean="0">
                <a:effectLst>
                  <a:outerShdw blurRad="38100" dist="38100" dir="2700000" algn="tl">
                    <a:srgbClr val="000000">
                      <a:alpha val="43137"/>
                    </a:srgbClr>
                  </a:outerShdw>
                </a:effectLst>
              </a:rPr>
              <a:t>ενσωμάτωση</a:t>
            </a:r>
            <a:r>
              <a:rPr lang="en-US" sz="2800" dirty="0" smtClean="0"/>
              <a:t>:</a:t>
            </a:r>
            <a:endParaRPr lang="el-GR" sz="2800" dirty="0" smtClean="0"/>
          </a:p>
          <a:p>
            <a:pPr algn="just"/>
            <a:endParaRPr lang="el-GR" sz="2800" b="1" spc="300" dirty="0" smtClean="0">
              <a:solidFill>
                <a:srgbClr val="7030A0"/>
              </a:solidFill>
              <a:effectLst>
                <a:outerShdw blurRad="38100" dist="38100" dir="2700000" algn="tl">
                  <a:srgbClr val="000000">
                    <a:alpha val="43137"/>
                  </a:srgbClr>
                </a:outerShdw>
              </a:effectLst>
            </a:endParaRPr>
          </a:p>
          <a:p>
            <a:pPr algn="just"/>
            <a:r>
              <a:rPr lang="el-GR" sz="2800" b="1" spc="300" dirty="0" smtClean="0">
                <a:solidFill>
                  <a:srgbClr val="7030A0"/>
                </a:solidFill>
                <a:effectLst>
                  <a:outerShdw blurRad="38100" dist="38100" dir="2700000" algn="tl">
                    <a:srgbClr val="000000">
                      <a:alpha val="43137"/>
                    </a:srgbClr>
                  </a:outerShdw>
                </a:effectLst>
              </a:rPr>
              <a:t>Γνώσεων</a:t>
            </a:r>
            <a:r>
              <a:rPr lang="en-US" sz="2800" dirty="0" smtClean="0"/>
              <a:t>—</a:t>
            </a:r>
            <a:r>
              <a:rPr lang="el-GR" sz="2800" dirty="0" smtClean="0"/>
              <a:t>οι έννοιες, τα</a:t>
            </a:r>
            <a:r>
              <a:rPr lang="en-US" sz="2800" dirty="0" smtClean="0"/>
              <a:t> </a:t>
            </a:r>
            <a:r>
              <a:rPr lang="el-GR" sz="2800" dirty="0" smtClean="0"/>
              <a:t>δεδομένα</a:t>
            </a:r>
            <a:r>
              <a:rPr lang="en-US" sz="2800" dirty="0" smtClean="0"/>
              <a:t> </a:t>
            </a:r>
            <a:r>
              <a:rPr lang="el-GR" sz="2800" dirty="0" smtClean="0"/>
              <a:t>και οι πληροφορίες που αποκτώνται μέσω της </a:t>
            </a:r>
            <a:r>
              <a:rPr lang="el-GR" sz="2800" dirty="0" smtClean="0">
                <a:solidFill>
                  <a:srgbClr val="7030A0"/>
                </a:solidFill>
              </a:rPr>
              <a:t>συμβατικής</a:t>
            </a:r>
            <a:r>
              <a:rPr lang="el-GR" sz="2800" dirty="0" smtClean="0"/>
              <a:t> μάθησης (</a:t>
            </a:r>
            <a:r>
              <a:rPr lang="el-GR" sz="2800" dirty="0" smtClean="0">
                <a:solidFill>
                  <a:srgbClr val="7030A0"/>
                </a:solidFill>
              </a:rPr>
              <a:t>θεωρητικά</a:t>
            </a:r>
            <a:r>
              <a:rPr lang="el-GR" sz="2800" dirty="0" smtClean="0">
                <a:solidFill>
                  <a:srgbClr val="0070C0"/>
                </a:solidFill>
              </a:rPr>
              <a:t> </a:t>
            </a:r>
            <a:r>
              <a:rPr lang="el-GR" sz="2800" dirty="0" smtClean="0">
                <a:solidFill>
                  <a:srgbClr val="7030A0"/>
                </a:solidFill>
              </a:rPr>
              <a:t>μέρη</a:t>
            </a:r>
            <a:r>
              <a:rPr lang="el-GR" sz="2800" dirty="0" smtClean="0"/>
              <a:t> των κεφαλαίων Συστηματικής Παθολογικής Ανατομικής του </a:t>
            </a:r>
            <a:r>
              <a:rPr lang="en-US" sz="2800" dirty="0" smtClean="0"/>
              <a:t>HIPON)</a:t>
            </a:r>
            <a:r>
              <a:rPr lang="el-GR" sz="2800" dirty="0" smtClean="0"/>
              <a:t>. Η </a:t>
            </a:r>
            <a:r>
              <a:rPr lang="el-GR" sz="2800" dirty="0" smtClean="0">
                <a:solidFill>
                  <a:srgbClr val="7030A0"/>
                </a:solidFill>
              </a:rPr>
              <a:t>μελέτη </a:t>
            </a:r>
            <a:r>
              <a:rPr lang="el-GR" sz="2800" dirty="0" err="1" smtClean="0">
                <a:solidFill>
                  <a:srgbClr val="7030A0"/>
                </a:solidFill>
              </a:rPr>
              <a:t>της«θεωρίας»</a:t>
            </a:r>
            <a:r>
              <a:rPr lang="el-GR" sz="2800" dirty="0" err="1" smtClean="0"/>
              <a:t>είναι</a:t>
            </a:r>
            <a:r>
              <a:rPr lang="el-GR" sz="2800" dirty="0" smtClean="0"/>
              <a:t> </a:t>
            </a:r>
            <a:r>
              <a:rPr lang="el-GR" sz="2800" dirty="0" smtClean="0">
                <a:solidFill>
                  <a:srgbClr val="7030A0"/>
                </a:solidFill>
                <a:effectLst>
                  <a:outerShdw blurRad="38100" dist="38100" dir="2700000" algn="tl">
                    <a:srgbClr val="000000">
                      <a:alpha val="43137"/>
                    </a:srgbClr>
                  </a:outerShdw>
                </a:effectLst>
              </a:rPr>
              <a:t>αναγκαία</a:t>
            </a:r>
            <a:r>
              <a:rPr lang="el-GR" sz="2800" dirty="0" smtClean="0">
                <a:solidFill>
                  <a:srgbClr val="7030A0"/>
                </a:solidFill>
              </a:rPr>
              <a:t> συνθήκη </a:t>
            </a:r>
            <a:r>
              <a:rPr lang="el-GR" sz="2800" dirty="0" smtClean="0"/>
              <a:t>για την κατάκτηση της ιατρικής γνώσης αλλά </a:t>
            </a:r>
            <a:r>
              <a:rPr lang="el-GR" sz="2800" dirty="0" smtClean="0">
                <a:solidFill>
                  <a:srgbClr val="FF0000"/>
                </a:solidFill>
                <a:effectLst>
                  <a:outerShdw blurRad="38100" dist="38100" dir="2700000" algn="tl">
                    <a:srgbClr val="000000">
                      <a:alpha val="43137"/>
                    </a:srgbClr>
                  </a:outerShdw>
                </a:effectLst>
              </a:rPr>
              <a:t>όχι ικανή</a:t>
            </a:r>
            <a:r>
              <a:rPr lang="el-GR" sz="2800" dirty="0" smtClean="0"/>
              <a:t>…</a:t>
            </a:r>
            <a:endParaRPr lang="en-US" sz="2800" dirty="0" smtClean="0"/>
          </a:p>
          <a:p>
            <a:pPr algn="just"/>
            <a:r>
              <a:rPr lang="el-GR" sz="2800" b="1" spc="300" dirty="0" smtClean="0">
                <a:solidFill>
                  <a:srgbClr val="C00000"/>
                </a:solidFill>
                <a:effectLst>
                  <a:outerShdw blurRad="38100" dist="38100" dir="2700000" algn="tl">
                    <a:srgbClr val="000000">
                      <a:alpha val="43137"/>
                    </a:srgbClr>
                  </a:outerShdw>
                </a:effectLst>
              </a:rPr>
              <a:t>Δραστηριοτήτων</a:t>
            </a:r>
            <a:r>
              <a:rPr lang="en-US" sz="2800" dirty="0" smtClean="0"/>
              <a:t>—</a:t>
            </a:r>
            <a:r>
              <a:rPr lang="el-GR" sz="2800" dirty="0" smtClean="0">
                <a:solidFill>
                  <a:srgbClr val="C00000"/>
                </a:solidFill>
              </a:rPr>
              <a:t>εφαρμογή</a:t>
            </a:r>
            <a:r>
              <a:rPr lang="el-GR" sz="2800" dirty="0" smtClean="0"/>
              <a:t> των γνώσεων σε ένα αληθοφανές περιβάλλον </a:t>
            </a:r>
            <a:r>
              <a:rPr lang="el-GR" sz="2800" dirty="0" smtClean="0">
                <a:solidFill>
                  <a:srgbClr val="C00000"/>
                </a:solidFill>
              </a:rPr>
              <a:t>(διαδραστικές παρουσιάσεις περιστατικών, εικονικά πλακίδια, </a:t>
            </a:r>
            <a:r>
              <a:rPr lang="el-GR" sz="2800" dirty="0" smtClean="0">
                <a:solidFill>
                  <a:srgbClr val="C00000"/>
                </a:solidFill>
                <a:effectLst>
                  <a:outerShdw blurRad="38100" dist="38100" dir="2700000" algn="tl">
                    <a:srgbClr val="000000">
                      <a:alpha val="43137"/>
                    </a:srgbClr>
                  </a:outerShdw>
                </a:effectLst>
              </a:rPr>
              <a:t>λήψη αποφάσεων</a:t>
            </a:r>
            <a:r>
              <a:rPr lang="el-GR" sz="2800" dirty="0" smtClean="0">
                <a:solidFill>
                  <a:srgbClr val="C00000"/>
                </a:solidFill>
              </a:rPr>
              <a:t>)</a:t>
            </a:r>
            <a:r>
              <a:rPr lang="en-US" sz="2800" dirty="0" smtClean="0">
                <a:solidFill>
                  <a:srgbClr val="C00000"/>
                </a:solidFill>
              </a:rPr>
              <a:t> </a:t>
            </a:r>
            <a:r>
              <a:rPr lang="en-US" sz="2800" dirty="0" smtClean="0"/>
              <a:t>   </a:t>
            </a:r>
            <a:r>
              <a:rPr lang="el-GR" sz="2800" dirty="0" smtClean="0"/>
              <a:t>και</a:t>
            </a:r>
            <a:r>
              <a:rPr lang="en-US" sz="2800" dirty="0" smtClean="0"/>
              <a:t>                                                  </a:t>
            </a:r>
          </a:p>
          <a:p>
            <a:pPr lvl="0" algn="just"/>
            <a:r>
              <a:rPr lang="el-GR" sz="2800" b="1" spc="300" dirty="0" smtClean="0">
                <a:solidFill>
                  <a:srgbClr val="C00000"/>
                </a:solidFill>
                <a:effectLst>
                  <a:outerShdw blurRad="38100" dist="38100" dir="2700000" algn="tl">
                    <a:srgbClr val="000000">
                      <a:alpha val="43137"/>
                    </a:srgbClr>
                  </a:outerShdw>
                </a:effectLst>
              </a:rPr>
              <a:t>Αντανάκλασης</a:t>
            </a:r>
            <a:r>
              <a:rPr lang="en-US" sz="2800" dirty="0" smtClean="0"/>
              <a:t>—</a:t>
            </a:r>
            <a:r>
              <a:rPr lang="el-GR" sz="2800" dirty="0" smtClean="0"/>
              <a:t>ανάλυση και σύνθεση των γνώσεων και των δραστηριοτήτων των χρηστών της πλατφόρμας </a:t>
            </a:r>
            <a:r>
              <a:rPr lang="en-US" sz="2800" dirty="0" smtClean="0"/>
              <a:t>HIPON </a:t>
            </a:r>
            <a:r>
              <a:rPr lang="el-GR" sz="2800" dirty="0" smtClean="0"/>
              <a:t>για τη δημιουργία νέων γνώσεων (επικοινωνία χρηστών με τεχνικές μέσων κοινωνικής δικτύωσης)</a:t>
            </a:r>
          </a:p>
        </p:txBody>
      </p:sp>
      <p:sp>
        <p:nvSpPr>
          <p:cNvPr id="4" name="1 - Τίτλος"/>
          <p:cNvSpPr txBox="1">
            <a:spLocks/>
          </p:cNvSpPr>
          <p:nvPr/>
        </p:nvSpPr>
        <p:spPr>
          <a:xfrm>
            <a:off x="1979712" y="3357562"/>
            <a:ext cx="7164288" cy="28746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32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1 - Τίτλος"/>
          <p:cNvSpPr txBox="1">
            <a:spLocks/>
          </p:cNvSpPr>
          <p:nvPr/>
        </p:nvSpPr>
        <p:spPr>
          <a:xfrm>
            <a:off x="2339752" y="4437112"/>
            <a:ext cx="6804248" cy="1008112"/>
          </a:xfrm>
          <a:prstGeom prst="rect">
            <a:avLst/>
          </a:prstGeom>
        </p:spPr>
        <p:txBody>
          <a:bodyPr vert="horz" lIns="91440" tIns="45720" rIns="91440" bIns="45720" rtlCol="0" anchor="ctr">
            <a:normAutofit/>
          </a:bodyPr>
          <a:lstStyle/>
          <a:p>
            <a:pPr lvl="0" algn="ctr">
              <a:spcBef>
                <a:spcPct val="0"/>
              </a:spcBef>
            </a:pPr>
            <a:r>
              <a:rPr kumimoji="0" lang="en-US" sz="3600" b="0" i="0" u="none" strike="noStrike" kern="1200" cap="none" spc="0" normalizeH="0" baseline="0" noProof="0" dirty="0" smtClean="0">
                <a:ln>
                  <a:noFill/>
                </a:ln>
                <a:solidFill>
                  <a:schemeClr val="tx1"/>
                </a:solidFill>
                <a:effectLst/>
                <a:uLnTx/>
                <a:uFillTx/>
                <a:latin typeface="+mj-lt"/>
                <a:ea typeface="+mj-ea"/>
                <a:cs typeface="+mj-cs"/>
              </a:rPr>
              <a:t> </a:t>
            </a:r>
            <a:endParaRPr kumimoji="0" lang="el-GR"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1 - Τίτλος"/>
          <p:cNvSpPr txBox="1">
            <a:spLocks/>
          </p:cNvSpPr>
          <p:nvPr/>
        </p:nvSpPr>
        <p:spPr>
          <a:xfrm>
            <a:off x="5292080" y="6165304"/>
            <a:ext cx="3851920" cy="936104"/>
          </a:xfrm>
          <a:prstGeom prst="rect">
            <a:avLst/>
          </a:prstGeom>
        </p:spPr>
        <p:txBody>
          <a:bodyPr vert="horz" lIns="91440" tIns="45720" rIns="91440" bIns="45720" rtlCol="0" anchor="ctr">
            <a:noAutofit/>
          </a:bodyPr>
          <a:lstStyle/>
          <a:p>
            <a:pPr lvl="0" algn="ctr">
              <a:spcBef>
                <a:spcPct val="0"/>
              </a:spcBef>
            </a:pPr>
            <a:r>
              <a:rPr kumimoji="0" lang="en-US" sz="3200" b="0" i="0" u="none" strike="noStrike" kern="1200" cap="none" spc="0" normalizeH="0" baseline="0" noProof="0" dirty="0" smtClean="0">
                <a:ln>
                  <a:noFill/>
                </a:ln>
                <a:solidFill>
                  <a:schemeClr val="tx1"/>
                </a:solidFill>
                <a:effectLst/>
                <a:uLnTx/>
                <a:uFillTx/>
                <a:latin typeface="+mj-lt"/>
                <a:ea typeface="+mj-ea"/>
                <a:cs typeface="+mj-cs"/>
              </a:rPr>
              <a:t>  </a:t>
            </a:r>
            <a:endParaRPr kumimoji="0" lang="el-GR" sz="32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20618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nodePh="1">
                                  <p:stCondLst>
                                    <p:cond delay="0"/>
                                  </p:stCondLst>
                                  <p:endCondLst>
                                    <p:cond evt="begin" delay="0">
                                      <p:tn val="12"/>
                                    </p:cond>
                                  </p:end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57232"/>
          </a:xfrm>
        </p:spPr>
        <p:txBody>
          <a:bodyPr>
            <a:noAutofit/>
          </a:bodyPr>
          <a:lstStyle/>
          <a:p>
            <a:r>
              <a:rPr lang="el-GR" sz="3600" dirty="0" smtClean="0"/>
              <a:t>Αρχή </a:t>
            </a:r>
            <a:r>
              <a:rPr lang="el-GR" sz="3600" b="1" dirty="0" smtClean="0">
                <a:solidFill>
                  <a:srgbClr val="7030A0"/>
                </a:solidFill>
              </a:rPr>
              <a:t>θεωρητικού μέρους </a:t>
            </a:r>
            <a:r>
              <a:rPr lang="el-GR" sz="3600" dirty="0" smtClean="0"/>
              <a:t>του κεφαλαίου </a:t>
            </a:r>
            <a:endParaRPr lang="el-GR" sz="3600" dirty="0"/>
          </a:p>
        </p:txBody>
      </p:sp>
      <p:pic>
        <p:nvPicPr>
          <p:cNvPr id="6146" name="Picture 2"/>
          <p:cNvPicPr>
            <a:picLocks noChangeAspect="1" noChangeArrowheads="1"/>
          </p:cNvPicPr>
          <p:nvPr/>
        </p:nvPicPr>
        <p:blipFill>
          <a:blip r:embed="rId2" cstate="print"/>
          <a:srcRect/>
          <a:stretch>
            <a:fillRect/>
          </a:stretch>
        </p:blipFill>
        <p:spPr bwMode="auto">
          <a:xfrm>
            <a:off x="0" y="928670"/>
            <a:ext cx="6988460" cy="3929090"/>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cstate="print"/>
          <a:srcRect/>
          <a:stretch>
            <a:fillRect/>
          </a:stretch>
        </p:blipFill>
        <p:spPr bwMode="auto">
          <a:xfrm>
            <a:off x="785786" y="2158799"/>
            <a:ext cx="8358214" cy="4699201"/>
          </a:xfrm>
          <a:prstGeom prst="rect">
            <a:avLst/>
          </a:prstGeom>
          <a:noFill/>
          <a:ln w="9525">
            <a:noFill/>
            <a:miter lim="800000"/>
            <a:headEnd/>
            <a:tailEnd/>
          </a:ln>
          <a:effectLst/>
        </p:spPr>
      </p:pic>
      <p:sp>
        <p:nvSpPr>
          <p:cNvPr id="5" name="1 - Τίτλος"/>
          <p:cNvSpPr txBox="1">
            <a:spLocks/>
          </p:cNvSpPr>
          <p:nvPr/>
        </p:nvSpPr>
        <p:spPr>
          <a:xfrm>
            <a:off x="7000892" y="714356"/>
            <a:ext cx="2143108" cy="1428760"/>
          </a:xfrm>
          <a:prstGeom prst="rect">
            <a:avLst/>
          </a:prstGeom>
          <a:scene3d>
            <a:camera prst="orthographicFront"/>
            <a:lightRig rig="sunset" dir="t"/>
          </a:scene3d>
        </p:spPr>
        <p:txBody>
          <a:bodyPr vert="horz" lIns="91440" tIns="45720" rIns="91440" bIns="45720" rtlCol="0" anchor="b">
            <a:normAutofit fontScale="85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000" i="0" u="none" strike="noStrike" kern="1200" cap="none" spc="0" normalizeH="0" baseline="0" noProof="0" dirty="0" smtClean="0">
                <a:ln>
                  <a:noFill/>
                </a:ln>
                <a:solidFill>
                  <a:schemeClr val="tx1"/>
                </a:solidFill>
                <a:effectLst/>
                <a:uLnTx/>
                <a:uFillTx/>
                <a:latin typeface="+mj-lt"/>
                <a:ea typeface="+mj-ea"/>
                <a:cs typeface="+mj-cs"/>
              </a:rPr>
              <a:t>Ο</a:t>
            </a:r>
            <a:r>
              <a:rPr kumimoji="0" lang="el-GR" sz="2000" i="0" u="none" strike="noStrike" kern="1200" cap="none" spc="0" normalizeH="0" noProof="0" dirty="0" smtClean="0">
                <a:ln>
                  <a:noFill/>
                </a:ln>
                <a:solidFill>
                  <a:schemeClr val="tx1"/>
                </a:solidFill>
                <a:effectLst/>
                <a:uLnTx/>
                <a:uFillTx/>
                <a:latin typeface="+mj-lt"/>
                <a:ea typeface="+mj-ea"/>
                <a:cs typeface="+mj-cs"/>
              </a:rPr>
              <a:t> </a:t>
            </a:r>
            <a:r>
              <a:rPr kumimoji="0" lang="el-GR" sz="2000" i="0" u="none" strike="noStrike" kern="1200" cap="none" spc="0" normalizeH="0" noProof="0" dirty="0" smtClean="0">
                <a:ln>
                  <a:noFill/>
                </a:ln>
                <a:solidFill>
                  <a:srgbClr val="7030A0"/>
                </a:solidFill>
                <a:effectLst/>
                <a:uLnTx/>
                <a:uFillTx/>
                <a:latin typeface="+mj-lt"/>
                <a:ea typeface="+mj-ea"/>
                <a:cs typeface="+mj-cs"/>
              </a:rPr>
              <a:t>συμβατικός τρόπος μάθησης </a:t>
            </a:r>
            <a:r>
              <a:rPr kumimoji="0" lang="el-GR" sz="2000" i="1" u="none" strike="noStrike" kern="1200" cap="none" spc="0" normalizeH="0" noProof="0" dirty="0" smtClean="0">
                <a:ln>
                  <a:noFill/>
                </a:ln>
                <a:solidFill>
                  <a:schemeClr val="tx1"/>
                </a:solidFill>
                <a:effectLst/>
                <a:uLnTx/>
                <a:uFillTx/>
                <a:latin typeface="+mj-lt"/>
                <a:ea typeface="+mj-ea"/>
                <a:cs typeface="+mj-cs"/>
              </a:rPr>
              <a:t>δεν</a:t>
            </a:r>
            <a:r>
              <a:rPr kumimoji="0" lang="el-GR" sz="2000" i="0" u="none" strike="noStrike" kern="1200" cap="none" spc="0" normalizeH="0" noProof="0" dirty="0" smtClean="0">
                <a:ln>
                  <a:noFill/>
                </a:ln>
                <a:solidFill>
                  <a:schemeClr val="tx1"/>
                </a:solidFill>
                <a:effectLst/>
                <a:uLnTx/>
                <a:uFillTx/>
                <a:latin typeface="+mj-lt"/>
                <a:ea typeface="+mj-ea"/>
                <a:cs typeface="+mj-cs"/>
              </a:rPr>
              <a:t> παραγνωρίζεται στην πλατφόρμα του </a:t>
            </a:r>
            <a:r>
              <a:rPr kumimoji="0" lang="en-US" sz="2000" i="0" u="none" strike="noStrike" kern="1200" cap="none" spc="0" normalizeH="0" noProof="0" dirty="0" smtClean="0">
                <a:ln>
                  <a:noFill/>
                </a:ln>
                <a:solidFill>
                  <a:schemeClr val="tx1"/>
                </a:solidFill>
                <a:effectLst/>
                <a:uLnTx/>
                <a:uFillTx/>
                <a:latin typeface="+mj-lt"/>
                <a:ea typeface="+mj-ea"/>
                <a:cs typeface="+mj-cs"/>
              </a:rPr>
              <a:t>HIPON</a:t>
            </a:r>
            <a:endParaRPr kumimoji="0" lang="el-GR" sz="200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cstate="print"/>
          <a:srcRect/>
          <a:stretch>
            <a:fillRect/>
          </a:stretch>
        </p:blipFill>
        <p:spPr bwMode="auto">
          <a:xfrm>
            <a:off x="0" y="0"/>
            <a:ext cx="6372200" cy="5097760"/>
          </a:xfrm>
          <a:prstGeom prst="rect">
            <a:avLst/>
          </a:prstGeom>
          <a:noFill/>
          <a:ln w="9525">
            <a:noFill/>
            <a:miter lim="800000"/>
            <a:headEnd/>
            <a:tailEnd/>
          </a:ln>
        </p:spPr>
      </p:pic>
      <p:pic>
        <p:nvPicPr>
          <p:cNvPr id="102403" name="Picture 3"/>
          <p:cNvPicPr>
            <a:picLocks noChangeAspect="1" noChangeArrowheads="1"/>
          </p:cNvPicPr>
          <p:nvPr/>
        </p:nvPicPr>
        <p:blipFill>
          <a:blip r:embed="rId3" cstate="print"/>
          <a:srcRect/>
          <a:stretch>
            <a:fillRect/>
          </a:stretch>
        </p:blipFill>
        <p:spPr bwMode="auto">
          <a:xfrm>
            <a:off x="5148064" y="188639"/>
            <a:ext cx="3995936" cy="3196749"/>
          </a:xfrm>
          <a:prstGeom prst="rect">
            <a:avLst/>
          </a:prstGeom>
          <a:noFill/>
          <a:ln w="9525">
            <a:noFill/>
            <a:miter lim="800000"/>
            <a:headEnd/>
            <a:tailEnd/>
          </a:ln>
        </p:spPr>
      </p:pic>
      <p:sp>
        <p:nvSpPr>
          <p:cNvPr id="4" name="Title 1"/>
          <p:cNvSpPr txBox="1">
            <a:spLocks/>
          </p:cNvSpPr>
          <p:nvPr/>
        </p:nvSpPr>
        <p:spPr>
          <a:xfrm>
            <a:off x="-1" y="4929198"/>
            <a:ext cx="2285985" cy="171451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tx1"/>
                </a:solidFill>
                <a:effectLst/>
                <a:uLnTx/>
                <a:uFillTx/>
                <a:latin typeface="+mj-lt"/>
                <a:ea typeface="+mj-ea"/>
                <a:cs typeface="+mj-cs"/>
              </a:rPr>
              <a:t> </a:t>
            </a:r>
            <a:r>
              <a:rPr kumimoji="0" lang="el-GR" sz="2400" b="0" i="0" u="none" strike="noStrike" kern="1200" cap="none" spc="0" normalizeH="0" baseline="0" noProof="0" dirty="0" smtClean="0">
                <a:ln>
                  <a:noFill/>
                </a:ln>
                <a:solidFill>
                  <a:schemeClr val="tx1"/>
                </a:solidFill>
                <a:effectLst/>
                <a:uLnTx/>
                <a:uFillTx/>
                <a:latin typeface="+mj-lt"/>
                <a:ea typeface="+mj-ea"/>
                <a:cs typeface="+mj-cs"/>
              </a:rPr>
              <a:t>Ο</a:t>
            </a:r>
            <a:r>
              <a:rPr kumimoji="0" lang="el-GR" sz="2400" b="0" i="0" u="none" strike="noStrike" kern="1200" cap="none" spc="0" normalizeH="0" noProof="0" dirty="0" smtClean="0">
                <a:ln>
                  <a:noFill/>
                </a:ln>
                <a:solidFill>
                  <a:schemeClr val="tx1"/>
                </a:solidFill>
                <a:effectLst/>
                <a:uLnTx/>
                <a:uFillTx/>
                <a:latin typeface="+mj-lt"/>
                <a:ea typeface="+mj-ea"/>
                <a:cs typeface="+mj-cs"/>
              </a:rPr>
              <a:t> </a:t>
            </a:r>
            <a:r>
              <a:rPr kumimoji="0" lang="el-GR" sz="2400" b="1" i="0" u="none" strike="noStrike" kern="1200" cap="none" spc="0" normalizeH="0" noProof="0" dirty="0" smtClean="0">
                <a:ln>
                  <a:noFill/>
                </a:ln>
                <a:solidFill>
                  <a:srgbClr val="7030A0"/>
                </a:solidFill>
                <a:effectLst/>
                <a:uLnTx/>
                <a:uFillTx/>
                <a:latin typeface="+mj-lt"/>
                <a:ea typeface="+mj-ea"/>
                <a:cs typeface="+mj-cs"/>
              </a:rPr>
              <a:t>παραδοσιακός</a:t>
            </a:r>
            <a:r>
              <a:rPr kumimoji="0" lang="el-GR" sz="2400" b="1" i="0" u="none" strike="noStrike" kern="1200" cap="none" spc="0" normalizeH="0" noProof="0" dirty="0" smtClean="0">
                <a:ln>
                  <a:noFill/>
                </a:ln>
                <a:solidFill>
                  <a:srgbClr val="0070C0"/>
                </a:solidFill>
                <a:effectLst/>
                <a:uLnTx/>
                <a:uFillTx/>
                <a:latin typeface="+mj-lt"/>
                <a:ea typeface="+mj-ea"/>
                <a:cs typeface="+mj-cs"/>
              </a:rPr>
              <a:t> </a:t>
            </a:r>
            <a:r>
              <a:rPr kumimoji="0" lang="el-GR" sz="2400" b="0" i="0" u="none" strike="noStrike" kern="1200" cap="none" spc="0" normalizeH="0" noProof="0" dirty="0" smtClean="0">
                <a:ln>
                  <a:noFill/>
                </a:ln>
                <a:solidFill>
                  <a:schemeClr val="tx1"/>
                </a:solidFill>
                <a:effectLst/>
                <a:uLnTx/>
                <a:uFillTx/>
                <a:latin typeface="+mj-lt"/>
                <a:ea typeface="+mj-ea"/>
                <a:cs typeface="+mj-cs"/>
              </a:rPr>
              <a:t>τρόπος μάθησης μέσα από την πλατφόρμα</a:t>
            </a:r>
            <a:r>
              <a:rPr kumimoji="0" lang="en-US" sz="2400" b="0" i="0" u="none" strike="noStrike" kern="1200" cap="none" spc="0" normalizeH="0" noProof="0" dirty="0" smtClean="0">
                <a:ln>
                  <a:noFill/>
                </a:ln>
                <a:solidFill>
                  <a:schemeClr val="tx1"/>
                </a:solidFill>
                <a:effectLst/>
                <a:uLnTx/>
                <a:uFillTx/>
                <a:latin typeface="+mj-lt"/>
                <a:ea typeface="+mj-ea"/>
                <a:cs typeface="+mj-cs"/>
              </a:rPr>
              <a:t>.</a:t>
            </a:r>
            <a:r>
              <a:rPr kumimoji="0" lang="el-GR" sz="2400" b="0" i="0" u="none" strike="noStrike" kern="1200" cap="none" spc="0" normalizeH="0" noProof="0" dirty="0" smtClean="0">
                <a:ln>
                  <a:noFill/>
                </a:ln>
                <a:solidFill>
                  <a:schemeClr val="tx1"/>
                </a:solidFill>
                <a:effectLst/>
                <a:uLnTx/>
                <a:uFillTx/>
                <a:latin typeface="+mj-lt"/>
                <a:ea typeface="+mj-ea"/>
                <a:cs typeface="+mj-cs"/>
              </a:rPr>
              <a:t>  </a:t>
            </a:r>
            <a:endParaRPr kumimoji="0" lang="en-US" sz="2400" b="0" i="0" u="none" strike="noStrike" kern="1200" cap="none" spc="0" normalizeH="0" baseline="0" noProof="0" dirty="0" smtClean="0">
              <a:ln>
                <a:noFill/>
              </a:ln>
              <a:solidFill>
                <a:schemeClr val="tx1"/>
              </a:solidFill>
              <a:effectLst/>
              <a:uLnTx/>
              <a:uFillTx/>
              <a:latin typeface="+mj-lt"/>
              <a:ea typeface="+mj-ea"/>
              <a:cs typeface="+mj-cs"/>
            </a:endParaRPr>
          </a:p>
        </p:txBody>
      </p:sp>
      <p:pic>
        <p:nvPicPr>
          <p:cNvPr id="102405" name="Picture 5"/>
          <p:cNvPicPr>
            <a:picLocks noChangeAspect="1" noChangeArrowheads="1"/>
          </p:cNvPicPr>
          <p:nvPr/>
        </p:nvPicPr>
        <p:blipFill>
          <a:blip r:embed="rId4" cstate="print"/>
          <a:srcRect/>
          <a:stretch>
            <a:fillRect/>
          </a:stretch>
        </p:blipFill>
        <p:spPr bwMode="auto">
          <a:xfrm>
            <a:off x="2267890" y="3286124"/>
            <a:ext cx="6876110" cy="393558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05"/>
                                        </p:tgtEl>
                                        <p:attrNameLst>
                                          <p:attrName>style.visibility</p:attrName>
                                        </p:attrNameLst>
                                      </p:cBhvr>
                                      <p:to>
                                        <p:strVal val="visible"/>
                                      </p:to>
                                    </p:set>
                                    <p:animEffect transition="in" filter="fade">
                                      <p:cBhvr>
                                        <p:cTn id="12" dur="500"/>
                                        <p:tgtEl>
                                          <p:spTgt spid="102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 Τίτλος"/>
          <p:cNvSpPr txBox="1">
            <a:spLocks/>
          </p:cNvSpPr>
          <p:nvPr/>
        </p:nvSpPr>
        <p:spPr>
          <a:xfrm>
            <a:off x="0" y="116632"/>
            <a:ext cx="9036496" cy="864096"/>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1" i="0" u="none" strike="noStrike" kern="1200" cap="none" spc="0" normalizeH="0" baseline="0" noProof="0" dirty="0" smtClean="0">
                <a:ln>
                  <a:noFill/>
                </a:ln>
                <a:solidFill>
                  <a:srgbClr val="7030A0"/>
                </a:solidFill>
                <a:effectLst/>
                <a:uLnTx/>
                <a:uFillTx/>
                <a:latin typeface="+mj-lt"/>
                <a:ea typeface="+mj-ea"/>
                <a:cs typeface="+mj-cs"/>
              </a:rPr>
              <a:t>Εκπαιδευτικό</a:t>
            </a:r>
            <a:r>
              <a:rPr kumimoji="0" lang="el-GR" sz="2800" b="1" i="0" u="none" strike="noStrike" kern="1200" cap="none" spc="0" normalizeH="0" noProof="0" dirty="0" smtClean="0">
                <a:ln>
                  <a:noFill/>
                </a:ln>
                <a:solidFill>
                  <a:srgbClr val="7030A0"/>
                </a:solidFill>
                <a:effectLst/>
                <a:uLnTx/>
                <a:uFillTx/>
                <a:latin typeface="+mj-lt"/>
                <a:ea typeface="+mj-ea"/>
                <a:cs typeface="+mj-cs"/>
              </a:rPr>
              <a:t> βίντεο </a:t>
            </a:r>
            <a:r>
              <a:rPr kumimoji="0" lang="el-GR" sz="2800" b="1" i="0" u="none" strike="noStrike" kern="1200" cap="none" spc="0" normalizeH="0" noProof="0" dirty="0" smtClean="0">
                <a:ln>
                  <a:noFill/>
                </a:ln>
                <a:solidFill>
                  <a:schemeClr val="tx1"/>
                </a:solidFill>
                <a:effectLst/>
                <a:uLnTx/>
                <a:uFillTx/>
                <a:latin typeface="+mj-lt"/>
                <a:ea typeface="+mj-ea"/>
                <a:cs typeface="+mj-cs"/>
              </a:rPr>
              <a:t>διαδικτυακής πλατφόρμας </a:t>
            </a:r>
            <a:r>
              <a:rPr kumimoji="0" lang="en-US" sz="2800" b="1" i="0" u="none" strike="noStrike" kern="1200" cap="none" spc="0" normalizeH="0" noProof="0" dirty="0" smtClean="0">
                <a:ln>
                  <a:noFill/>
                </a:ln>
                <a:solidFill>
                  <a:schemeClr val="tx1"/>
                </a:solidFill>
                <a:effectLst/>
                <a:uLnTx/>
                <a:uFillTx/>
                <a:latin typeface="+mj-lt"/>
                <a:ea typeface="+mj-ea"/>
                <a:cs typeface="+mj-cs"/>
              </a:rPr>
              <a:t>HIPON</a:t>
            </a:r>
            <a:endParaRPr kumimoji="0" lang="el-GR" sz="2800" b="1" i="0" u="none" strike="noStrike" kern="1200" cap="none" spc="0" normalizeH="0" baseline="0" noProof="0" dirty="0">
              <a:ln>
                <a:noFill/>
              </a:ln>
              <a:solidFill>
                <a:schemeClr val="tx1"/>
              </a:solidFill>
              <a:effectLst/>
              <a:uLnTx/>
              <a:uFillTx/>
              <a:latin typeface="+mj-lt"/>
              <a:ea typeface="+mj-ea"/>
              <a:cs typeface="+mj-cs"/>
            </a:endParaRPr>
          </a:p>
        </p:txBody>
      </p:sp>
      <p:pic>
        <p:nvPicPr>
          <p:cNvPr id="110594" name="Picture 2"/>
          <p:cNvPicPr>
            <a:picLocks noChangeAspect="1" noChangeArrowheads="1"/>
          </p:cNvPicPr>
          <p:nvPr/>
        </p:nvPicPr>
        <p:blipFill>
          <a:blip r:embed="rId2" cstate="print"/>
          <a:srcRect/>
          <a:stretch>
            <a:fillRect/>
          </a:stretch>
        </p:blipFill>
        <p:spPr bwMode="auto">
          <a:xfrm>
            <a:off x="0" y="1071546"/>
            <a:ext cx="9148528" cy="557216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148064" y="116632"/>
            <a:ext cx="3888432" cy="864096"/>
          </a:xfrm>
        </p:spPr>
        <p:txBody>
          <a:bodyPr>
            <a:noAutofit/>
          </a:bodyPr>
          <a:lstStyle/>
          <a:p>
            <a:r>
              <a:rPr lang="el-GR" sz="2400" dirty="0" smtClean="0"/>
              <a:t>Αντίστοιχο με το βίντεο, </a:t>
            </a:r>
            <a:r>
              <a:rPr lang="el-GR" sz="2400" b="1" spc="600" dirty="0" smtClean="0">
                <a:solidFill>
                  <a:srgbClr val="C00000"/>
                </a:solidFill>
                <a:effectLst>
                  <a:outerShdw blurRad="38100" dist="38100" dir="2700000" algn="tl">
                    <a:srgbClr val="000000">
                      <a:alpha val="43137"/>
                    </a:srgbClr>
                  </a:outerShdw>
                </a:effectLst>
              </a:rPr>
              <a:t>εικονικό</a:t>
            </a:r>
            <a:r>
              <a:rPr lang="el-GR" sz="2400" dirty="0" smtClean="0">
                <a:solidFill>
                  <a:srgbClr val="C00000"/>
                </a:solidFill>
              </a:rPr>
              <a:t> πλακίδιο</a:t>
            </a:r>
            <a:endParaRPr lang="el-GR" sz="2400" dirty="0">
              <a:solidFill>
                <a:srgbClr val="C00000"/>
              </a:solidFill>
            </a:endParaRPr>
          </a:p>
        </p:txBody>
      </p:sp>
      <p:pic>
        <p:nvPicPr>
          <p:cNvPr id="89090" name="Picture 2" descr="C:\Users\ΤΑΝΙΑ\Desktop\Καταγραφή.JPG"/>
          <p:cNvPicPr>
            <a:picLocks noChangeAspect="1" noChangeArrowheads="1"/>
          </p:cNvPicPr>
          <p:nvPr/>
        </p:nvPicPr>
        <p:blipFill>
          <a:blip r:embed="rId2" cstate="print"/>
          <a:srcRect/>
          <a:stretch>
            <a:fillRect/>
          </a:stretch>
        </p:blipFill>
        <p:spPr bwMode="auto">
          <a:xfrm>
            <a:off x="0" y="1"/>
            <a:ext cx="5148063" cy="3997508"/>
          </a:xfrm>
          <a:prstGeom prst="rect">
            <a:avLst/>
          </a:prstGeom>
          <a:noFill/>
        </p:spPr>
      </p:pic>
      <p:pic>
        <p:nvPicPr>
          <p:cNvPr id="89091" name="Picture 3" descr="C:\Users\ΤΑΝΙΑ\Desktop\Καταγραφή.JPG"/>
          <p:cNvPicPr>
            <a:picLocks noChangeAspect="1" noChangeArrowheads="1"/>
          </p:cNvPicPr>
          <p:nvPr/>
        </p:nvPicPr>
        <p:blipFill>
          <a:blip r:embed="rId3" cstate="print"/>
          <a:srcRect/>
          <a:stretch>
            <a:fillRect/>
          </a:stretch>
        </p:blipFill>
        <p:spPr bwMode="auto">
          <a:xfrm>
            <a:off x="1993429" y="1187642"/>
            <a:ext cx="7150571" cy="5670358"/>
          </a:xfrm>
          <a:prstGeom prst="rect">
            <a:avLst/>
          </a:prstGeom>
          <a:noFill/>
        </p:spPr>
      </p:pic>
      <p:sp>
        <p:nvSpPr>
          <p:cNvPr id="5" name="Rectangle 4"/>
          <p:cNvSpPr/>
          <p:nvPr/>
        </p:nvSpPr>
        <p:spPr>
          <a:xfrm>
            <a:off x="0" y="4000504"/>
            <a:ext cx="2000232" cy="2862322"/>
          </a:xfrm>
          <a:prstGeom prst="rect">
            <a:avLst/>
          </a:prstGeom>
        </p:spPr>
        <p:txBody>
          <a:bodyPr wrap="square">
            <a:spAutoFit/>
          </a:bodyPr>
          <a:lstStyle/>
          <a:p>
            <a:pPr algn="ctr"/>
            <a:r>
              <a:rPr lang="el-GR" sz="2000" dirty="0" smtClean="0"/>
              <a:t>Υψηλή ευκρίνεια</a:t>
            </a:r>
          </a:p>
          <a:p>
            <a:pPr algn="ctr"/>
            <a:r>
              <a:rPr lang="el-GR" sz="2000" dirty="0" smtClean="0"/>
              <a:t>ώστε να αντιδιασταλεί η μορφολογία των καρκινικών αδένων του προστάτη με εκείνη των φυσιολογικών. </a:t>
            </a:r>
            <a:endParaRPr lang="el-GR"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9091"/>
                                        </p:tgtEl>
                                        <p:attrNameLst>
                                          <p:attrName>style.visibility</p:attrName>
                                        </p:attrNameLst>
                                      </p:cBhvr>
                                      <p:to>
                                        <p:strVal val="visible"/>
                                      </p:to>
                                    </p:set>
                                    <p:animEffect transition="in" filter="dissolve">
                                      <p:cBhvr>
                                        <p:cTn id="7" dur="500"/>
                                        <p:tgtEl>
                                          <p:spTgt spid="890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Θέμα του Office">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9119</TotalTime>
  <Words>14157</Words>
  <Application>Microsoft Office PowerPoint</Application>
  <PresentationFormat>Προβολή στην οθόνη (4:3)</PresentationFormat>
  <Paragraphs>922</Paragraphs>
  <Slides>149</Slides>
  <Notes>6</Notes>
  <HiddenSlides>0</HiddenSlides>
  <MMClips>2</MMClips>
  <ScaleCrop>false</ScaleCrop>
  <HeadingPairs>
    <vt:vector size="4" baseType="variant">
      <vt:variant>
        <vt:lpstr>Θέμα</vt:lpstr>
      </vt:variant>
      <vt:variant>
        <vt:i4>1</vt:i4>
      </vt:variant>
      <vt:variant>
        <vt:lpstr>Τίτλοι διαφανειών</vt:lpstr>
      </vt:variant>
      <vt:variant>
        <vt:i4>149</vt:i4>
      </vt:variant>
    </vt:vector>
  </HeadingPairs>
  <TitlesOfParts>
    <vt:vector size="150" baseType="lpstr">
      <vt:lpstr>Θέμα του Office</vt:lpstr>
      <vt:lpstr>Παρουσίαση του PowerPoint</vt:lpstr>
      <vt:lpstr>Η ΠΑΘΟΛΟΓΙΚΗ ΑΝΑΤΟΜΙΚΗ  &amp; ΟΙ ΠΡΟΕΚΤΑΣΕΙΣ ΤΗΣ    Η  ιστοπαθολογία και η κυτταρολογία   ως  ερεθίσματα   φιλοσοφικού προβληματισμού,  καλλιτεχνικής έμπνευσης  και  εκπαιδευτικής καινοτομίας         </vt:lpstr>
      <vt:lpstr>Προκαταρκτικά σχόλια</vt:lpstr>
      <vt:lpstr>  European Society of Pathology Special Session:  Pathology and the Public, 3.9.2017  The relationship between pathologist and patient  as  a  philosophical stimulus:  Personal   reflections.   Prof. Dr   Andreas  C.  Lazaris,  Pathologist      </vt:lpstr>
      <vt:lpstr>Στόχοι και δομή αυτής της παρουσίασης </vt:lpstr>
      <vt:lpstr>Παρουσίαση του PowerPoint</vt:lpstr>
      <vt:lpstr>Παρουσίαση του PowerPoint</vt:lpstr>
      <vt:lpstr>Αντί λοιπόν να είναι  «ο γιατρός του γιατρού», ο παθολογοανατόμος  θα πρέπει να είναι μέλος μιας  ομάδας κλινικής φροντίδας του ασθενούς. </vt:lpstr>
      <vt:lpstr>Έχει άμεση επαφή ο παθολογοανατόμος με τον ασθενή;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Η  ελληνική ιδέα  περί της φιλοσοφίας ως   τρόπου ζωής </vt:lpstr>
      <vt:lpstr> Εγώ και οι άλλοι </vt:lpstr>
      <vt:lpstr>Παρουσίαση του PowerPoint</vt:lpstr>
      <vt:lpstr>Παρουσίαση του PowerPoint</vt:lpstr>
      <vt:lpstr>Πώς ορίζεται η ποικιλία / διαφορετικότητα ;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Πώς να σταματάτε να αποθαρρύνετε τον εαυτό σας συγκρίνοντάς τον με τους άλλους; Εάν θέλετε να περιορίσετε τις αυτοσυγκρίσεις σας  και να ελευθερώσετε  τ ο ν  ε α υ τ ό  σ α ς   να γίνει το πρόσωπο που άξιζε να γίνει,  να τι να κάνετε:  </vt:lpstr>
      <vt:lpstr>Παρουσίαση του PowerPoint</vt:lpstr>
      <vt:lpstr>Παρουσίαση του PowerPoint</vt:lpstr>
      <vt:lpstr>Η  αυθεντικότητα ως κύριο θέμα του υπαρξισμού </vt:lpstr>
      <vt:lpstr>Παρουσίαση του PowerPoint</vt:lpstr>
      <vt:lpstr>Παρουσίαση του PowerPoint</vt:lpstr>
      <vt:lpstr>Κάθε  έμπρακτη εκδήλωση της αυθεντικότητας του ανθρώπου εμπεριέχει μια ελάχιστη προϋπόθεση: όποια κι αν είναι η αυθεντική δράση μου, πρέπει  να είναι μια δράση  ελευθερίας τόσο για τον εαυτό μου (ελεύθερη έκφραση του αυθεντικού εαυτού μου)  όσο και για τους άλλους (σεβασμός της ελευθερίας τους από εμένα).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Kομβικά σημεία έως εδώ</vt:lpstr>
      <vt:lpstr>Παρουσίαση του PowerPoint</vt:lpstr>
      <vt:lpstr>European Society of Pathology (ESP) Special Session –  Pathology and Public 28.9.2016  The Arts Meet Pathology in Practice:  A Personal Approach.</vt:lpstr>
      <vt:lpstr> Η Τέχνη, σύμφωνα με την Αισθητική, είναι η ανθρώπινη συνειδητή ενέργεια αλλά και  ικανότητα  να δημιουργούνται έργα που προκαλούν αισθητική συγκίνηση  και  περισυλλογή. Οι μικροσκοπικές κυρίως εικόνες με τις οποίες ο παθολογοανατόμος έρχεται σε καθημερινή επαφή, στο πλαίσιο της διαγνωστικής του σκέψης,  δυνητικώς  ξυπνούν το συναίσθημά του μέσω της αισθητικής τους και της ομορφιάς τους∙ άρα συνιστούν γνήσια καλλιτεχνικά ερεθίσματα.  </vt:lpstr>
      <vt:lpstr>Παρουσίαση του PowerPoint</vt:lpstr>
      <vt:lpstr>Περιγραφική  Παθολογική Ανατομική &amp; Ιστολογία: η τέχνη της  παρομοίωσης στη διαγνωστική διαδικασία  αποτελεί μια εξαιρετική άσκηση της φαντασίας. </vt:lpstr>
      <vt:lpstr>Η τέχνη της παρομοίωσης στα  π ρ ό τ υ π α  αρχιτεκτονικής των ιστών  της Περιγραφικής Παθολογικής Ανατομικής </vt:lpstr>
      <vt:lpstr>Παρουσίαση του PowerPoint</vt:lpstr>
      <vt:lpstr>Μια εξαιρετική άσκηση της φαντασίας πραγματοποιείται μέσω των μικροσκοπικών δομών. </vt:lpstr>
      <vt:lpstr>Ασυγκράτητη φαντασία. Όταν καπνίζετε, καπνίζουν κι οι νεφροί σας!    </vt:lpstr>
      <vt:lpstr>Προσεγγίζοντας τις εικαστικές τέχνες μέσω της άσκησης της Παθολογικής Ανατομικής. </vt:lpstr>
      <vt:lpstr>Προσέγγιση των εικαστικών τεχνών  μέσω της άσκησης της Παθολογικής Ανατομικής. Η αξιολόγηση της μορφολογίας των ιστολογικών δομών διεγείρει τη φαντασία, ένα θεμελιώδες χάρισμα κάθε καλλιτέχνη. </vt:lpstr>
      <vt:lpstr>Άσκηση στα σχήματα μέσω της Παθολογικής Ανατομικής. Ένα παράθυρο απόδρασης προς τον κόσμο της φαντασίας. </vt:lpstr>
      <vt:lpstr>Καθημερινή άσκηση σε φιγούρες μέσω της Παθολογικής Ανατομικής. Ανακαλύψτε «φατσούλες» και  ε υ θ υ μ ή σ τ ε  κ ά θ ε  μ έ ρ α ! </vt:lpstr>
      <vt:lpstr>Παρουσίαση του PowerPoint</vt:lpstr>
      <vt:lpstr>Η χαρά του ζωόφιλου</vt:lpstr>
      <vt:lpstr>Η χαρά του ζωόφιλου</vt:lpstr>
      <vt:lpstr>Δρ Π. Αραπαντώνη-Δαδιώτη, Ιατρός-Παθολογοανατόμος </vt:lpstr>
      <vt:lpstr>Καθημερινή εξάσκηση στα περιγράμματα μέσω της Παθολογικής Ανατομικής </vt:lpstr>
      <vt:lpstr> ΤΑ ΟΠΤΙΚΑ ΣΤΟΙΧΕΙΑ ΕΝΟΣ ΕΙΚΑΣΤΙΚΟΥ ΕΡΓΟΥ ΤΕΧΝΗΣ  ήτοι η γραμμή, το σχήμα, ο τόνος, το χρώμα, το πρότυπο, η υφή και η μορφή συνιστούν τα δομικά στοιχεία της σύνθεσής του.    </vt:lpstr>
      <vt:lpstr>Η  ΓΡΑΜΜΗ αποτελεί το θεμέλιο στοιχείο κάθε σχεδίου. Είναι το πρώτο και πιο πολύπλευρο από τα οπτικά στοιχεία. Η γραμμή μπορεί να χρησιμοποιηθεί σε ένα έργο τέχνης για να υποδηλώσει σχήμα, πρότυπο, μορφή, δομή, ανάπτυξη, βάθος, απόσταση, ρυθμό, κίνηση και ένα πλήθος συναισθημάτων. </vt:lpstr>
      <vt:lpstr>Η γραμμή στην υπηρεσία της δημιουργικής φαντασίας </vt:lpstr>
      <vt:lpstr>Εκτίμηση σχημάτων  υπό το μικροσκόπιο: μια συνήθης τακτική </vt:lpstr>
      <vt:lpstr>ΤΟ ΣΧΗΜΑ</vt:lpstr>
      <vt:lpstr>Ταυτοποίηση του χρωματικού τόνου με το μικροσκόπιο: βασεόφιλο – οξύφιλο – αμφίφιλο κυτταρόπλασμα </vt:lpstr>
      <vt:lpstr>Ο ΤΟΝΟΣ  Το οπτικό στοιχείο του   τόνου  ορίζει  τη φωτεινότητα ή τη σκοτεινότητα ενός χρώματος.  Οι  τόνοι  σε ένα έργο Τέχνης   μπορούν να διαμορφωθούν κατάλληλα   ώστε να προβάλουν τον εκφραστικό του χαρακτήρα. </vt:lpstr>
      <vt:lpstr>Κόλλα και  φυσαλίδες αέρος  της Αναπλ. Καθηγήτριας  Δρ. Μ. Λαμπροπούλου  </vt:lpstr>
      <vt:lpstr>Μια καθημερινή  έκρηξη χρωμάτων  μέσα από το μικροσκόπιο </vt:lpstr>
      <vt:lpstr>  TO ΧΡΩΜΑ:  πρόκειται για το οπτικό στοιχείο  με τον εντονότερο αντίκτυπο στα συναισθήματά μας. </vt:lpstr>
      <vt:lpstr> Χαρά και ζωντάνια χ ρ ω μ ά τ ω ν – χαρά και ζωντάνια ψ υ χ ή ς </vt:lpstr>
      <vt:lpstr>Παρουσίαση του PowerPoint</vt:lpstr>
      <vt:lpstr>Παρουσίαση του PowerPoint</vt:lpstr>
      <vt:lpstr>Οι έναστροι ουρανοί της Παθολογικής Ανατομικής </vt:lpstr>
      <vt:lpstr>Πρότυπα αρμονίας  σε φυσιολογικά κύτταρα  και ιστούς</vt:lpstr>
      <vt:lpstr>Πρότυπα δυσαρμονίας  στην κακοήθη νεοπλασματική νόσο </vt:lpstr>
      <vt:lpstr>Παρουσίαση του PowerPoint</vt:lpstr>
      <vt:lpstr>              Χάρτης διαδρομών του υπόγειου σιδηρόδρομου  στην  πόλη του ήπατος   Έργο της  Αναπλ. Καθηγήτριας  Δρ. Κ. Τηνιακού, Ιατρού- Παθολογοανατόμου, Προέδρου  της  Ευρωπαϊκής Εταιρείας Παθολογικής Ανατομικής (ESP)  </vt:lpstr>
      <vt:lpstr>Νόσος  του Paget των οστών :  τυχαία διάταξη τσιμεντοειδών γραμμών. Πρότυπο μωσαϊκού.</vt:lpstr>
      <vt:lpstr>      Ανάμεσα στα κριτήρια για τη διάγνωση του ακανθοκυτταρικού καρκινώματος, συγκαταλέγεται η κυτταρική διάταξη που θυμίζει πεζοδρόμιο ή το λεγόμενο «μωσαϊκό» πρότυπο. </vt:lpstr>
      <vt:lpstr>Το  ΠΡΟΤΥΠΟ δημιουργείται με την επανάληψη  ή την απήχηση των επί μέρους στοιχείων ενός έργου Τέχνης  με σκοπό  τη μετάδοση ενός  αισθήματος  ισορροπίας, αρμονίας, αντίθεσης, ρυθμού ή κίνησης.  </vt:lpstr>
      <vt:lpstr>   Η Υφή στην  Παθολογική  Ανατομική – Η Υφή στην Τέχνη</vt:lpstr>
      <vt:lpstr>Η εξέταση της υφής  στην Παθολογική Ανατομική </vt:lpstr>
      <vt:lpstr>Ο/Η παθολογοανατόμος προσπαθεί να εστιάσει σε κομβικά σημεία  για τη μικροσκοπική διάγνωση και επιλέγει να κοιτάξει   είτε από πιο μακριά (μικρή μεγέθυνση) είτε από πιο κοντά (μεγαλύτερη μεγέθυνση). Με παρόμοιο τρόπο, αυτή η καλλιτέχνης προσπαθεί να κάνει το θεατή να εστιάσει  στα κομβικά στοιχεία που καθορίζουν τη συναισθηματική απήχηση του τοπίου.  Στο έργο «Σπαρμένα Xόρτα και Mαργαρίτες, Σεπτέμβριος»,  η πλήρης απορρόφηση της καλλιτέχνιδας στο θέμα την οδήγησε να συμπεριλάβει στον πίνακα  μίσχους από χορτάρια λιβαδιού και λουλούδια ως κομβικά στοιχεία,  με σκοπό να γεφυρώσουν την αφηρημένη σύλληψη με την υφή της πραγματικότητας. </vt:lpstr>
      <vt:lpstr>Η μορφή σχετίζεται με το φυσικό όγκο ενός σχήματος και το χώρο που αυτό καταλαμβάνει. </vt:lpstr>
      <vt:lpstr>Παρουσίαση του PowerPoint</vt:lpstr>
      <vt:lpstr>Παρουσίαση του PowerPoint</vt:lpstr>
      <vt:lpstr>Η  Τέχνη της υποκριτικής  στην υπηρεσία της διδασκαλίας</vt:lpstr>
      <vt:lpstr>Οι Δάσκαλοι ως Ερμηνευτές: η Τέχνη της Ώθησης των Μαθητών  στη Μάθηση Οι καλοί ηθοποιοί σαγηνεύουν το ακροατήριό τους κυρίως με την ειλικρίνεια των συναισθημάτων τους.  Οι καλοί δάσκαλοι είναι  σπουδαίοι ερμηνευτές και αφηγητές  που καθηλώνουν την προσοχή των μαθητών τους. </vt:lpstr>
      <vt:lpstr>Η αποκατάσταση του ενδιαφέροντος για μάθηση,  για κατάκτηση της ουσιαστικής γνώσης συνιστά σύγχρονη, άκρως επιτακτική ανάγκη,  </vt:lpstr>
      <vt:lpstr>    ECP 2015 Belgrade European Society of Pathology (ESP)/ American Society for Clinical Pathology (ASCP) Special Session, 7.9.2015 HIPON e platform  as a tool for pathology education. www.hiponproject.eu  </vt:lpstr>
      <vt:lpstr>Κύριος σκοπός του HIPON</vt:lpstr>
      <vt:lpstr> Η βιωματική μάθηση ορίζεται ως μάθηση μέσω της αντανάκλασης της πράξης </vt:lpstr>
      <vt:lpstr>Πώς λειτουργεί η μάθηση  μέσω της πλατφόρμας του HIPON; </vt:lpstr>
      <vt:lpstr>Αρχή θεωρητικού μέρους του κεφαλαίου </vt:lpstr>
      <vt:lpstr>Παρουσίαση του PowerPoint</vt:lpstr>
      <vt:lpstr>Παρουσίαση του PowerPoint</vt:lpstr>
      <vt:lpstr>Αντίστοιχο με το βίντεο, εικονικό πλακίδιο</vt:lpstr>
      <vt:lpstr>Εικονικό (ψηφιοποιημένο) πλακίδιο με οδηγίες «πλοήγησης»</vt:lpstr>
      <vt:lpstr>Καθοδήγηση βήμα προς βήμα στην ορθή διαδικασία διάγνωσης.   Βοηθητικές ερωτήσεις προς ανάδειξη ουσιωδών γνωρισμάτων.</vt:lpstr>
      <vt:lpstr>Προσομοίωση με την καθ’ ημέρα πράξη σε ένα παθολογοανατομικό εργαστήριο. Μετά τη μελέτη της μορφολογίας, πιθανή παραγγελία ειδικών χρώσεων,  αναζήτηση περαιτέρω κλινικοεργαστηριακών δεδομένων και  στοιχείων από το ιστορικό του ασθενούς.   </vt:lpstr>
      <vt:lpstr>Επιλογή χρήσιμων ανοσοδεικτών</vt:lpstr>
      <vt:lpstr>Οι άστοχες επιλογές ιατρικών εξετάσεων πρέπει να αποφεύγονται  όχι μόνο για οικονομικούς λόγους  αλλά και για λόγους σωστής επιστημονικής πρακτικής. </vt:lpstr>
      <vt:lpstr>Η ώρα της απόφασης</vt:lpstr>
      <vt:lpstr>Πλήρης δικαιολόγηση της ορθής διάγνωσης και ανάλυση της διαφοροδιάγνωσής της.</vt:lpstr>
      <vt:lpstr>Παρουσίαση του PowerPoint</vt:lpstr>
      <vt:lpstr>Παρουσίαση του PowerPoint</vt:lpstr>
      <vt:lpstr>H αφομοίωση της θεωρίας  μέσω της  πράξης  και στα ιατρικά συγγράμματα. A. C. Lazaris (ed.) CLINICAL GENITOURINARY PATHOLOGY :  A Case-based Learning Approach.  SPRINGER,  Berlin 2018.</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Eικόνες από εξετάσεις.  Αποσπάσματα ανακοινώσεων από την ηλεκτρονική τάξη του μαθήματος. Διάκριση έλκους-πολύποδα, φλεγμονωδών-καρκινικών κυττάρων. Παροτρύνω ενθέρμως όσους φοιτητές, μετά το πέρας της εκπαίδευσής τους στην Παθολογική Ανατομική Ι, αδυνατούν να αναγνωρίσουν μια ελκωτική αλλοίωση ή συγχέουν τα κύτταρα της οξείας φλεγμονής με τα καρκινικά, εν όψει των μαθημάτων, των εργαστηριακών ασκήσεων και των κλινικοπαθολογοανατομικών φροντιστηρίων Συστηματικής Παθολογικής Ανατομικής ( ΙΙ )  και ενόψει της κλινικής τους άσκησης από το επόμενο ακαδημαϊκό έτος,  να ασχοληθούν σοβαρά με την απόκτηση πρακτικών δεξιοτήτων, συμμετέχοντας  ενεργά στην εκπαιδευτική διαδικασία.</vt:lpstr>
      <vt:lpstr>Η  ενεργός συμμετοχή του μαθητή  αυξάνει τη μαθησιακή αξία.</vt:lpstr>
      <vt:lpstr>Η συμβατική, τυπική προσέγγιση της διδασκαλίας.  Τρέχουσα  η ανάγκη για τον  ε π α ν α π ρ ο σ δ ι ο ρ ι σ μ ό  και τον  ε μ π λ ο υ τ ι σ μ ό   του ρόλου του δασκάλου και του πολύπλευρου επαγγέλματός του,  πέρα από το να εκπέμπει και να κυκλοφορεί απλώς πληροφορίες.</vt:lpstr>
      <vt:lpstr>  Επαναπροσδιορισμός  των εκπαιδευτικών αναγκών </vt:lpstr>
      <vt:lpstr>Παρουσίαση του PowerPoint</vt:lpstr>
      <vt:lpstr>Παρουσίαση του PowerPoint</vt:lpstr>
      <vt:lpstr>Στο πλαίσιο της βιωματικής εκπαίδευσης,  ο ρόλος του δασκάλου - διαμεσολαβητή  περιλαμβάνει: </vt:lpstr>
      <vt:lpstr>Ο δάσκαλος ως  δ ι α μ ε σ ο λ α β η τ ή ς  της μάθησης </vt:lpstr>
      <vt:lpstr>Μια ιδιαίτερη στρατηγική διδασκαλίας –  ένας ιδιαίτερος, διακριτός ρόλος του δασκάλου. </vt:lpstr>
      <vt:lpstr>Παρουσίαση του PowerPoint</vt:lpstr>
      <vt:lpstr>Παρουσίαση του PowerPoint</vt:lpstr>
      <vt:lpstr>Παρουσίαση του PowerPoint</vt:lpstr>
      <vt:lpstr>Παρουσίαση του PowerPoint</vt:lpstr>
      <vt:lpstr>Εναρμόνιση - εξισορρόπηση μεταξύ  ακαδημαϊκού-παραδοσιακού και βιωματικού-εμπειρικού   τρόπου διδασκαλίας και μάθησης .</vt:lpstr>
      <vt:lpstr>Συγκρίσεις </vt:lpstr>
      <vt:lpstr>Διαφορές μεταξύ συμβατικής, ακαδημαϊκής εκπαίδευσης  και  βιωματικής μάθησης </vt:lpstr>
      <vt:lpstr>Παρά τα  αναμφισβήτητα οφέλη της βιωματικής  μάθησης και διδασκαλίας, είναι γεγονός ότι η συμβατική, ακαδημαϊκή  θεώρηση  της μάθησης και της διδασκαλίας επίσης έχει  παιδαγωγική  αξία, καθώς  συμβάλλει σημαντικά στην οργάνωση της σκέψης και στην άσκηση της μνήμης  και βεβαίως έχει υπηρετηθεί, σε πολλές περιπτώσεις,  από εμπνευσμένους και αποτελεσματικούς δασκάλους και αξιόλογα θεωρητικά συγγράμματα.    Ανεξαρτήτως  της μεθόδου διδασκαλίας τους, οι εμπνευσμένοι δάσκαλοι έχουν  κοινό  κίνητρο, όπως θα δούμε παρακάτω.   </vt:lpstr>
      <vt:lpstr>Παρουσίαση του PowerPoint</vt:lpstr>
      <vt:lpstr>   Το σύστημα εκπαίδευσης που περιλαμβάνει τη στενή σχέση δασκάλου-μαθητευομένου, ακόμη και σήμερα, φαίνεται να είναι ο πιο σωστός και αποτελεσματικός τρόπος για να μάθει την τέχνη του ένας ιατρός. </vt:lpstr>
      <vt:lpstr>Παρουσίαση του PowerPoint</vt:lpstr>
      <vt:lpstr>Η διδασκαλία  θα είναι πιο πετυχημένη,   εάν ο δάσκαλος: </vt:lpstr>
      <vt:lpstr>Πώς εξηγείς  το ότι αυτοί οι φοιτητές φαίνονται τόσο  απρόθυμοι, αδιάφοροι,  σκυθρωποί και αποκαρδιωμένοι; </vt:lpstr>
      <vt:lpstr>Διαβάστε απ’ τα βιβλία σας, μελετήστε την ύλη και κατανοήστε την!; </vt:lpstr>
      <vt:lpstr>Η διδακτική λειτουργία  αποτελεί  μια διεργασία  μοιράσματος. </vt:lpstr>
      <vt:lpstr>Η  απώλεια του ενδιαφέροντος για τη μάθηση είναι ένας βάσιμος λόγος  διαμαρτυρίας   με στόχο την  αναβάθμιση  δασκάλων και διδασκαλίας.</vt:lpstr>
      <vt:lpstr>Επανακαλύπτοντας  το ρόλο του δασκάλου</vt:lpstr>
      <vt:lpstr>Τι κίνητρα υπάρχουν για τη διδασκαλία; Πώς επωφελείται ο ίδιος ο δάσκαλος από την άσκηση του επαγγέλματός του;    </vt:lpstr>
      <vt:lpstr>Τι κίνητρα υπάρχουν για τη διδασκαλία; Πώς επωφελείται ο ίδιος ο δάσκαλος από την άσκηση του επαγγέλματός του;  </vt:lpstr>
      <vt:lpstr>«Ένας αποτελεσματικός δάσκαλος είναι παθιασμένος για  διδασκαλία. Πρόκειται για πάθος που είναι εσωτερική επιταγή, η οποία δεν εξαρτάται από την αποδοχή του, από φιλοφρονήσεις ή από  άμεσα ορατά αποτελέσματα. Είναι πάθος που αναστέλλει την αποθάρρυνση ή την υπερκόπωση, καθώς πρόκειται για μια εσωτερική φωτιά που παρακινεί και ενεργοποιεί. Είναι πάθος που επίσης συναρπάζει και εμπνέει τους μαθητές».</vt:lpstr>
      <vt:lpstr>Πτυχές προσωπικότητας και άσκηση διδασκαλίας σε ένα ανθρωποκεντρικό εκπαιδευτικό σύστημα. Προσωπικές απόψεις μετά από &gt;40 χρόνια ενασχόλησης  με την εκπαίδευση,  τα 23 από τα οποία, ως μέλος ΔΕΠ. </vt:lpstr>
      <vt:lpstr>Παρουσίαση του PowerPoint</vt:lpstr>
      <vt:lpstr>Β ι ώ ν ο ν τ α ς  το φως της γνώσης</vt:lpstr>
      <vt:lpstr>             Εν κατακλείδι, η θεσμική κατοχύρωση  της  εμπειρικής/βιωματικής  μάθησης  π α ρ ά λ λ η λ α   με  την  παραδοσιακή ακαδημαϊκή μάθηση  είναι μια σύγχρονη αναγκαιότητα.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KAV-AGRO</dc:creator>
  <cp:lastModifiedBy>Νεφέλη</cp:lastModifiedBy>
  <cp:revision>1127</cp:revision>
  <dcterms:created xsi:type="dcterms:W3CDTF">2017-07-26T06:11:05Z</dcterms:created>
  <dcterms:modified xsi:type="dcterms:W3CDTF">2021-02-22T17:28:15Z</dcterms:modified>
</cp:coreProperties>
</file>