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82" r:id="rId17"/>
    <p:sldId id="385" r:id="rId18"/>
    <p:sldId id="272" r:id="rId19"/>
    <p:sldId id="273" r:id="rId20"/>
    <p:sldId id="274" r:id="rId21"/>
    <p:sldId id="275" r:id="rId22"/>
    <p:sldId id="383" r:id="rId23"/>
    <p:sldId id="384" r:id="rId24"/>
    <p:sldId id="297" r:id="rId25"/>
    <p:sldId id="298" r:id="rId26"/>
    <p:sldId id="386" r:id="rId27"/>
    <p:sldId id="387" r:id="rId28"/>
    <p:sldId id="388" r:id="rId29"/>
    <p:sldId id="389" r:id="rId30"/>
    <p:sldId id="390" r:id="rId31"/>
    <p:sldId id="299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F82E8-6698-4025-89CD-6439807152E9}" type="datetimeFigureOut">
              <a:rPr lang="el-GR"/>
              <a:pPr>
                <a:defRPr/>
              </a:pPr>
              <a:t>14/2/2022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2B0F-DBF7-4938-BED7-4938C8580E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C6D87-B1D6-44C7-ACD7-BF4C16EC2E23}" type="datetimeFigureOut">
              <a:rPr lang="el-GR"/>
              <a:pPr>
                <a:defRPr/>
              </a:pPr>
              <a:t>14/2/2022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C6CA-823E-473D-A0E3-8F9E3BD064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88B3-6FDF-47A2-A94F-18AA72F92920}" type="datetimeFigureOut">
              <a:rPr lang="el-GR"/>
              <a:pPr>
                <a:defRPr/>
              </a:pPr>
              <a:t>14/2/2022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D765-C54F-45A9-BAA1-CE57882802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0FF50-691B-4524-8D60-A1E35A43010A}" type="datetimeFigureOut">
              <a:rPr lang="el-GR"/>
              <a:pPr>
                <a:defRPr/>
              </a:pPr>
              <a:t>14/2/2022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54B98-A963-452F-B220-90A3C9BD1B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C5BE-4D2E-4AE8-A564-24A33648BC91}" type="datetimeFigureOut">
              <a:rPr lang="el-GR"/>
              <a:pPr>
                <a:defRPr/>
              </a:pPr>
              <a:t>14/2/2022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CD1-A947-4C3A-A0D3-043A843E93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B722C-BAFA-48D5-AD08-6E74A4D91A3F}" type="datetimeFigureOut">
              <a:rPr lang="el-GR"/>
              <a:pPr>
                <a:defRPr/>
              </a:pPr>
              <a:t>14/2/2022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3AFF-093B-428C-BA38-F98AEB272F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39CC6-687D-450E-8A6C-DE1B94EE7A85}" type="datetimeFigureOut">
              <a:rPr lang="el-GR"/>
              <a:pPr>
                <a:defRPr/>
              </a:pPr>
              <a:t>14/2/2022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632C-2156-4921-9BED-E94715EC0C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4565-8425-40A4-9097-B3441585362A}" type="datetimeFigureOut">
              <a:rPr lang="el-GR"/>
              <a:pPr>
                <a:defRPr/>
              </a:pPr>
              <a:t>14/2/2022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314B-622D-40DB-AB09-7434B3F7572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6C39-73C2-4DFA-BD7E-461824BCE2F9}" type="datetimeFigureOut">
              <a:rPr lang="el-GR"/>
              <a:pPr>
                <a:defRPr/>
              </a:pPr>
              <a:t>14/2/2022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3A91-DC2C-4D8A-8646-D1BC049AF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AED3-2F66-43E3-A161-898A95905D0C}" type="datetimeFigureOut">
              <a:rPr lang="el-GR"/>
              <a:pPr>
                <a:defRPr/>
              </a:pPr>
              <a:t>14/2/2022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7B01-AE16-4E44-98DE-143DEECC23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4FBE-EA59-414E-9B5A-0C9491D6E6AC}" type="datetimeFigureOut">
              <a:rPr lang="el-GR"/>
              <a:pPr>
                <a:defRPr/>
              </a:pPr>
              <a:t>14/2/2022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ACCD0-1EC2-4297-B931-716D36A780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  <a:endParaRPr lang="el-GR" altLang="el-GR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6316BA-0229-4C87-81AD-EE65E09BF452}" type="datetimeFigureOut">
              <a:rPr lang="el-GR"/>
              <a:pPr>
                <a:defRPr/>
              </a:pPr>
              <a:t>14/2/2022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151D6-FC09-45EA-AD98-3254FE90EF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596" y="116632"/>
            <a:ext cx="8497887" cy="2726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  <a:latin typeface="Arial Black" pitchFamily="34" charset="0"/>
              </a:rPr>
              <a:t>ΕΘΝΙΚΟ ΚΑΙ ΚΑΠΟΔΙΣΤΡΙΑΚΟ ΠΑΝΕΠΙΣΤΗΜΙΟ ΑΘΗΝΩΝ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  <a:latin typeface="Arial Black" pitchFamily="34" charset="0"/>
              </a:rPr>
              <a:t>ΙΑΤΡΙΚΗ ΣΧΟΛΗ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  <a:latin typeface="Arial Black" pitchFamily="34" charset="0"/>
              </a:rPr>
              <a:t>Α’ ΕΡΓΑΣΤΗΡΙΟ ΠΑΘΟΛΟΓΙΚΗΣ ΑΝΑΤΟΜΙΚΗΣ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  <a:latin typeface="Arial Black" pitchFamily="34" charset="0"/>
              </a:rPr>
              <a:t>ΓΕΝΙΚΟ ΝΟΣΟΚΟΜΕΙΟ ΑΘΗΝΩΝ «ΛΑΪΚΟ»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  <a:latin typeface="Arial Black" pitchFamily="34" charset="0"/>
              </a:rPr>
              <a:t>__________________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Η ΠΑΘΟΛΟΓΙΚΗ ΑΝΑΤΟΜΙΚΗ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ΚΑΙ ΟΙ ΠΡΟΕΚΤΑΣΕΙΣ ΤΗΣ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100" y="4071942"/>
            <a:ext cx="7244308" cy="1517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Νικόλαος </a:t>
            </a:r>
            <a:r>
              <a:rPr lang="el-G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Καβαντζάς</a:t>
            </a:r>
            <a:r>
              <a:rPr lang="el-G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/>
            </a:r>
            <a:br>
              <a:rPr lang="el-G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</a:br>
            <a:r>
              <a:rPr lang="el-G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Καθηγητής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tx1"/>
                </a:solidFill>
                <a:latin typeface="Arial Black" pitchFamily="34" charset="0"/>
              </a:rPr>
              <a:t>Β. ΚΑΤΑΓΡΑΦΗ - ΤΑΞΙΝΟΜΗΣΗ ΤΟΥ ΥΛΙΚΟΥ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41438"/>
            <a:ext cx="2232025" cy="1582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2000" y="1700213"/>
            <a:ext cx="3384376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Άφιξη του δείγματος στο </a:t>
            </a:r>
            <a:r>
              <a:rPr lang="el-GR" b="1" dirty="0" err="1">
                <a:solidFill>
                  <a:schemeClr val="tx1"/>
                </a:solidFill>
                <a:latin typeface="Arial Black" pitchFamily="34" charset="0"/>
              </a:rPr>
              <a:t>Παθολογοανατομικό</a:t>
            </a: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Εργαστήριο</a:t>
            </a:r>
          </a:p>
        </p:txBody>
      </p:sp>
      <p:pic>
        <p:nvPicPr>
          <p:cNvPr id="7" name="Picture 8" descr="http://content-mcdn.ethnos.gr/filesystem/images/20110628/low/assets_LARGE_t_183761_53609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644900"/>
            <a:ext cx="25209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419475" y="4365625"/>
            <a:ext cx="5400675" cy="2016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Ιστορικό Ασθενούς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Καλή συνεργασία  Παθολογοανατόμου με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 τον Κλινικό Ιατρό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Καθορισμός Προέλευσης Υλικού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Π.χ. πνεύμονας, δέρμα </a:t>
            </a:r>
            <a:r>
              <a:rPr lang="el-GR" b="1" dirty="0" err="1">
                <a:solidFill>
                  <a:schemeClr val="tx1"/>
                </a:solidFill>
              </a:rPr>
              <a:t>κλπ</a:t>
            </a:r>
            <a:endParaRPr lang="el-GR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Σήμανση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αριθμός πρωτοκόλλου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450" y="0"/>
            <a:ext cx="7200900" cy="112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tx1"/>
                </a:solidFill>
                <a:latin typeface="Arial Black" pitchFamily="34" charset="0"/>
              </a:rPr>
              <a:t>Γ. ΜΑΚΡΟΣΚΟΠΙΚΗ ΕΞΕΤΑΣΗ</a:t>
            </a:r>
          </a:p>
        </p:txBody>
      </p:sp>
      <p:pic>
        <p:nvPicPr>
          <p:cNvPr id="21506" name="Picture 2" descr="http://1.bp.blogspot.com/_wdiI_Hj7FPE/TIIfDW4NaMI/AAAAAAAAAKo/71HiNltMDyQ/s1600/labora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46449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844675"/>
            <a:ext cx="1655763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79388" y="4508500"/>
            <a:ext cx="2952750" cy="2133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Περιγράφεται το δείγμα όπως φαίνεται με «γυμνό οφθαλμό»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chemeClr val="tx1"/>
                </a:solidFill>
              </a:rPr>
              <a:t>  μέγεθος – διαστάσεις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chemeClr val="tx1"/>
                </a:solidFill>
              </a:rPr>
              <a:t>  χρώμα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chemeClr val="tx1"/>
                </a:solidFill>
              </a:rPr>
              <a:t>  βάρος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6600" y="4508500"/>
            <a:ext cx="3167063" cy="2133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Περιγράφεται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η αλλοίωση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chemeClr val="tx1"/>
                </a:solidFill>
              </a:rPr>
              <a:t> μέγεθος-διαστάσεις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chemeClr val="tx1"/>
                </a:solidFill>
              </a:rPr>
              <a:t> χρώμα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chemeClr val="tx1"/>
                </a:solidFill>
              </a:rPr>
              <a:t> απόσταση από τα ελεύθερα όρια </a:t>
            </a:r>
            <a:r>
              <a:rPr lang="el-GR" b="1" dirty="0" err="1">
                <a:solidFill>
                  <a:schemeClr val="tx1"/>
                </a:solidFill>
              </a:rPr>
              <a:t>εκτομής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21509" name="Picture 5" descr="http://www.surgery.gr/index.php/image-gallery/image?view=image&amp;format=raw&amp;type=orig&amp;id=3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276475"/>
            <a:ext cx="1728787" cy="155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516688" y="4508500"/>
            <a:ext cx="2447925" cy="9366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Λήψη τομών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από την περιοχή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της αλλοίωσης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16688" y="5589588"/>
            <a:ext cx="2447925" cy="10795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Τοποθέτηση των τομών σε μικρή πλαστική κασέτα</a:t>
            </a:r>
          </a:p>
        </p:txBody>
      </p:sp>
      <p:pic>
        <p:nvPicPr>
          <p:cNvPr id="15370" name="Picture 7" descr="https://encrypted-tbn0.gstatic.com/images?q=tbn:ANd9GcR8xMkiToXATFhJXGrnEw32IJPwbafcfIrJIsvCxzB_HWzVspw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2060575"/>
            <a:ext cx="15128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900113" y="188913"/>
            <a:ext cx="7156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altLang="el-GR" sz="3200" b="1">
                <a:latin typeface="Arial Black" pitchFamily="34" charset="0"/>
              </a:rPr>
              <a:t>2. ΜΟΝΙΜΟΠΟΙΗΣΗ ΤΟΥ ΙΣΤΟΥ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188" y="1844675"/>
            <a:ext cx="1728787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Σκοπός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4300" y="1628775"/>
            <a:ext cx="4895850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Η διατήρηση της μορφολογικής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και χημικής σύστασης του ιστού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για όσο το δυνατό μεγαλύτερο χρονικό διάστημα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916238" y="1989138"/>
            <a:ext cx="977900" cy="484187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547813" y="3789363"/>
            <a:ext cx="63373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Πρέπει να γίνεται αμέσως μετά τη συλλογή του ιστού έτσι ώστε να αποφευχθεί η </a:t>
            </a:r>
            <a:r>
              <a:rPr lang="el-GR" b="1" dirty="0" err="1">
                <a:solidFill>
                  <a:schemeClr val="tx1"/>
                </a:solidFill>
                <a:latin typeface="Arial Black" pitchFamily="34" charset="0"/>
              </a:rPr>
              <a:t>αυτόλυση</a:t>
            </a: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7813" y="4941888"/>
            <a:ext cx="6337300" cy="1511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Η φορμαλδεΰδη σχηματίζει δεσμούς με τις </a:t>
            </a:r>
            <a:r>
              <a:rPr lang="el-GR" b="1" dirty="0" err="1">
                <a:solidFill>
                  <a:schemeClr val="tx1"/>
                </a:solidFill>
                <a:latin typeface="Arial Black" pitchFamily="34" charset="0"/>
              </a:rPr>
              <a:t>πρωτεϊνες</a:t>
            </a:r>
            <a:r>
              <a:rPr lang="en-US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του</a:t>
            </a:r>
            <a:r>
              <a:rPr lang="en-US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ιστού και έτσι επιτυγχάνεται η μονιμοποίηση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  <a:latin typeface="Arial Black" pitchFamily="34" charset="0"/>
              </a:rPr>
              <a:t>Διάρκεια</a:t>
            </a: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:   ̴ 12 </a:t>
            </a:r>
            <a:r>
              <a:rPr lang="en-US" b="1" dirty="0">
                <a:solidFill>
                  <a:schemeClr val="tx1"/>
                </a:solidFill>
                <a:latin typeface="Arial Black" pitchFamily="34" charset="0"/>
              </a:rPr>
              <a:t>h</a:t>
            </a: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260350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altLang="el-GR" sz="3200" b="1">
                <a:latin typeface="Arial Black" pitchFamily="34" charset="0"/>
              </a:rPr>
              <a:t>3. ΕΠΕΞΕΡΓΑΣΙΑ ΤΟΥ ΙΣΤΟΥ </a:t>
            </a:r>
          </a:p>
          <a:p>
            <a:pPr algn="ctr"/>
            <a:endParaRPr lang="el-GR" altLang="el-GR" b="1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6331" y="2852737"/>
            <a:ext cx="1728787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Σκοπός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4300" y="2565400"/>
            <a:ext cx="4895850" cy="2735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Για να μπορέσουμε να πάρουμε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μια λεπτή τομή με τον μικροτόμο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οι ιστοί θα πρέπει να εμποτιστούν σε βάθος με συγκεκριμένα χημικά αντιδραστήρια που θα προσδώσουν μια σταθερή συνοχή απαραίτητη για το κόψιμό τους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771775" y="3644900"/>
            <a:ext cx="977900" cy="484188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4213" y="620713"/>
            <a:ext cx="2016125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Α. αφυδάτωση</a:t>
            </a:r>
          </a:p>
        </p:txBody>
      </p:sp>
      <p:sp>
        <p:nvSpPr>
          <p:cNvPr id="5" name="Rectangle 4"/>
          <p:cNvSpPr/>
          <p:nvPr/>
        </p:nvSpPr>
        <p:spPr>
          <a:xfrm>
            <a:off x="3348038" y="333375"/>
            <a:ext cx="5400675" cy="1511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σε βαθμιαία συγκέντρωση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αιθυλικής αλκοόλης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αφαίρεση του νερού από τους ιστούς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και τα κύτταρα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188" y="2781300"/>
            <a:ext cx="2160587" cy="719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Β. </a:t>
            </a:r>
            <a:r>
              <a:rPr lang="el-GR" b="1" dirty="0" err="1">
                <a:solidFill>
                  <a:schemeClr val="tx1"/>
                </a:solidFill>
                <a:latin typeface="Arial Black" pitchFamily="34" charset="0"/>
              </a:rPr>
              <a:t>διαύγαση</a:t>
            </a: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   σε </a:t>
            </a:r>
            <a:r>
              <a:rPr lang="el-GR" b="1" dirty="0" err="1">
                <a:solidFill>
                  <a:schemeClr val="tx1"/>
                </a:solidFill>
                <a:latin typeface="Arial Black" pitchFamily="34" charset="0"/>
              </a:rPr>
              <a:t>ξυλόλη</a:t>
            </a: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492375"/>
            <a:ext cx="5399088" cy="1081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διάλυση του λίπους του ιστού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878" y="4797152"/>
            <a:ext cx="2160588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Γ. </a:t>
            </a:r>
            <a:r>
              <a:rPr lang="el-GR" b="1" dirty="0" err="1">
                <a:solidFill>
                  <a:schemeClr val="tx1"/>
                </a:solidFill>
                <a:latin typeface="Arial Black" pitchFamily="34" charset="0"/>
              </a:rPr>
              <a:t>σκήνωση</a:t>
            </a: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98355" y="4280420"/>
            <a:ext cx="5256212" cy="1754187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Arial Black" pitchFamily="34" charset="0"/>
                <a:cs typeface="+mn-cs"/>
              </a:rPr>
              <a:t>τοποθέτηση του ιστού σε λιωμένη παραφίνη που εισχωρεί σε όλα τα μεσοκυττάρια διαστήματα αλλά και στα κύτταρα κάνοντας τους ιστούς δύσκαμπτους, άρα πιο ανθεκτικούς στο κόψιμο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088" y="4724400"/>
            <a:ext cx="2160587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Δ. </a:t>
            </a:r>
            <a:r>
              <a:rPr lang="el-GR" b="1" dirty="0" err="1">
                <a:solidFill>
                  <a:schemeClr val="tx1"/>
                </a:solidFill>
                <a:latin typeface="Arial Black" pitchFamily="34" charset="0"/>
              </a:rPr>
              <a:t>έγκλειση</a:t>
            </a: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5374" y="4652963"/>
            <a:ext cx="4956175" cy="92333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Arial Black" pitchFamily="34" charset="0"/>
                <a:cs typeface="+mn-cs"/>
              </a:rPr>
              <a:t>οι διαποτισμένοι με παραφίνη ιστοί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Arial Black" pitchFamily="34" charset="0"/>
                <a:cs typeface="+mn-cs"/>
              </a:rPr>
              <a:t>τοποθετούνται σε ειδικές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Arial Black" pitchFamily="34" charset="0"/>
                <a:cs typeface="+mn-cs"/>
              </a:rPr>
              <a:t> κασέτες </a:t>
            </a:r>
            <a:r>
              <a:rPr lang="el-GR" b="1" dirty="0" err="1">
                <a:latin typeface="Arial Black" pitchFamily="34" charset="0"/>
                <a:cs typeface="+mn-cs"/>
              </a:rPr>
              <a:t>έγκλεισης</a:t>
            </a:r>
            <a:r>
              <a:rPr lang="el-GR" b="1" dirty="0">
                <a:latin typeface="Arial Black" pitchFamily="34" charset="0"/>
                <a:cs typeface="+mn-cs"/>
              </a:rPr>
              <a:t> (κύβοι παραφίνης)</a:t>
            </a:r>
          </a:p>
        </p:txBody>
      </p:sp>
      <p:pic>
        <p:nvPicPr>
          <p:cNvPr id="19460" name="Picture 4" descr="http://4.bp.blogspot.com/_wdiI_Hj7FPE/TII-qeoCEyI/AAAAAAAAALY/UToAdLrrEUo/s1600/meta+empedo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81232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095FDFE-2963-4E72-B970-722EFE983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576064"/>
          </a:xfrm>
        </p:spPr>
        <p:txBody>
          <a:bodyPr/>
          <a:lstStyle/>
          <a:p>
            <a:r>
              <a:rPr lang="el-GR" sz="3200" dirty="0" err="1"/>
              <a:t>Ιστοκινέτα</a:t>
            </a:r>
            <a:r>
              <a:rPr lang="el-GR" sz="3200" dirty="0"/>
              <a:t> (στάδια Α-Β)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5A0C2AF4-61A8-4276-9A03-B25E75CCA6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3417168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637E5615-4186-49A0-9C2B-A4E9FFFCA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75052"/>
            <a:ext cx="6400800" cy="317896"/>
          </a:xfrm>
        </p:spPr>
        <p:txBody>
          <a:bodyPr/>
          <a:lstStyle/>
          <a:p>
            <a:r>
              <a:rPr lang="en-US" sz="1400" dirty="0"/>
              <a:t>https://www.mkal.gr/mkal_equipment/stp120/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xmlns="" val="445264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359FCA1-DCB6-4366-A84D-FB0DC0E8F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1686"/>
            <a:ext cx="7772400" cy="747514"/>
          </a:xfrm>
        </p:spPr>
        <p:txBody>
          <a:bodyPr/>
          <a:lstStyle/>
          <a:p>
            <a:r>
              <a:rPr lang="el-GR" sz="2800" dirty="0" err="1"/>
              <a:t>Σκηνωτικό</a:t>
            </a:r>
            <a:r>
              <a:rPr lang="el-GR" sz="2800" dirty="0"/>
              <a:t> μηχάνημα (στάδια Γ-Δ)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72212FBE-54C9-4483-8733-AE90A24890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711" y="1412776"/>
            <a:ext cx="7470578" cy="4202200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8AD2B84E-E7E4-4BD9-9455-DF24F116D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5794758"/>
            <a:ext cx="5320680" cy="591556"/>
          </a:xfrm>
        </p:spPr>
        <p:txBody>
          <a:bodyPr/>
          <a:lstStyle/>
          <a:p>
            <a:r>
              <a:rPr lang="en-US" sz="1400" dirty="0"/>
              <a:t>https://www.mkal.gr/mkal_equipment/ec350/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xmlns="" val="1542522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288" y="0"/>
            <a:ext cx="8569325" cy="119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tx1"/>
                </a:solidFill>
                <a:latin typeface="Arial Black" pitchFamily="34" charset="0"/>
              </a:rPr>
              <a:t>4. ΔΗΜΙΟΥΡΓΙΑ ΤΟΜΩΝ - ΜΙΚΡΟΤΟΜΟΣ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41438"/>
            <a:ext cx="4103687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268413"/>
            <a:ext cx="2952750" cy="511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95288" y="4581525"/>
            <a:ext cx="49323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b="1" dirty="0">
                <a:latin typeface="Arial Black" pitchFamily="34" charset="0"/>
              </a:rPr>
              <a:t>Οι κύβοι παραφίνης που περιέχουν τους ιστούς κόβονται στη συνέχεια με την ατσάλινη λεπίδα του </a:t>
            </a:r>
            <a:r>
              <a:rPr lang="el-GR" altLang="el-GR" b="1" dirty="0" err="1">
                <a:latin typeface="Arial Black" pitchFamily="34" charset="0"/>
              </a:rPr>
              <a:t>μικροτόμου</a:t>
            </a:r>
            <a:r>
              <a:rPr lang="el-GR" altLang="el-GR" b="1" dirty="0">
                <a:latin typeface="Arial Black" pitchFamily="34" charset="0"/>
              </a:rPr>
              <a:t> σε πάχος από 1-20 </a:t>
            </a:r>
            <a:r>
              <a:rPr lang="el-GR" altLang="el-GR" b="1" dirty="0" err="1">
                <a:latin typeface="Arial Black" pitchFamily="34" charset="0"/>
              </a:rPr>
              <a:t>μm</a:t>
            </a:r>
            <a:r>
              <a:rPr lang="el-GR" altLang="el-GR" b="1" dirty="0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biodiamed.gr/images/uploads/Microscopy_slide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908050"/>
            <a:ext cx="44640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403350" y="4581525"/>
            <a:ext cx="61928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altLang="el-GR" b="1" dirty="0">
                <a:latin typeface="Arial Black" pitchFamily="34" charset="0"/>
              </a:rPr>
              <a:t>Όταν ετοιμαστούν οι τομές</a:t>
            </a:r>
            <a:r>
              <a:rPr lang="en-US" altLang="el-GR" b="1" dirty="0">
                <a:latin typeface="Arial Black" pitchFamily="34" charset="0"/>
              </a:rPr>
              <a:t> </a:t>
            </a:r>
            <a:r>
              <a:rPr lang="el-GR" altLang="el-GR" b="1" dirty="0">
                <a:latin typeface="Arial Black" pitchFamily="34" charset="0"/>
              </a:rPr>
              <a:t>τοποθετούνται </a:t>
            </a:r>
          </a:p>
          <a:p>
            <a:pPr algn="ctr"/>
            <a:r>
              <a:rPr lang="el-GR" altLang="el-GR" b="1" dirty="0">
                <a:latin typeface="Arial Black" pitchFamily="34" charset="0"/>
              </a:rPr>
              <a:t>σε γυάλινες </a:t>
            </a:r>
            <a:r>
              <a:rPr lang="el-GR" altLang="el-GR" b="1" dirty="0" err="1">
                <a:latin typeface="Arial Black" pitchFamily="34" charset="0"/>
              </a:rPr>
              <a:t>αντικειμενοφόρες</a:t>
            </a:r>
            <a:r>
              <a:rPr lang="el-GR" altLang="el-GR" b="1" dirty="0">
                <a:latin typeface="Arial Black" pitchFamily="34" charset="0"/>
              </a:rPr>
              <a:t> πλάκες. </a:t>
            </a:r>
          </a:p>
          <a:p>
            <a:pPr algn="ctr"/>
            <a:r>
              <a:rPr lang="el-GR" altLang="el-GR" b="1" dirty="0">
                <a:latin typeface="Arial Black" pitchFamily="34" charset="0"/>
              </a:rPr>
              <a:t>Οι πλάκες τοποθετούνται σε κλίβανο για περίπου 15 </a:t>
            </a:r>
            <a:r>
              <a:rPr lang="el-GR" altLang="el-GR" b="1" dirty="0" err="1">
                <a:latin typeface="Arial Black" pitchFamily="34" charset="0"/>
              </a:rPr>
              <a:t>min</a:t>
            </a:r>
            <a:r>
              <a:rPr lang="el-GR" altLang="el-GR" b="1" dirty="0">
                <a:latin typeface="Arial Black" pitchFamily="34" charset="0"/>
              </a:rPr>
              <a:t> έτσι ώστε να υποβοηθηθεί</a:t>
            </a:r>
          </a:p>
          <a:p>
            <a:pPr algn="ctr"/>
            <a:r>
              <a:rPr lang="el-GR" altLang="el-GR" b="1" dirty="0">
                <a:latin typeface="Arial Black" pitchFamily="34" charset="0"/>
              </a:rPr>
              <a:t> η προσκόλληση της τομής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16238" y="620713"/>
            <a:ext cx="3024187" cy="10080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ΙΣΤΟΛΟΓΙΑ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4438" y="1989138"/>
            <a:ext cx="40322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μελετά τη φυσιολογική δομή των ιστών σε μικροσκοπικό (κυτταρικό) επίπεδο</a:t>
            </a:r>
          </a:p>
        </p:txBody>
      </p:sp>
      <p:sp>
        <p:nvSpPr>
          <p:cNvPr id="6" name="Oval 5"/>
          <p:cNvSpPr/>
          <p:nvPr/>
        </p:nvSpPr>
        <p:spPr>
          <a:xfrm>
            <a:off x="2951162" y="3463092"/>
            <a:ext cx="3024187" cy="10080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ΠΑΘΟΛΟΓΙΚΗ ΑΝΑΤΟΜΙΚΗ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1413" y="4724400"/>
            <a:ext cx="4103687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μελετά παθήσεις και αποκλίσεις από το φυσιολογικό 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σε κυτταρικό και </a:t>
            </a:r>
            <a:r>
              <a:rPr lang="el-GR" b="1" dirty="0" err="1">
                <a:solidFill>
                  <a:schemeClr val="tx1"/>
                </a:solidFill>
                <a:latin typeface="Arial Black" pitchFamily="34" charset="0"/>
              </a:rPr>
              <a:t>ιστικό</a:t>
            </a: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επίπεδο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6780" y="334963"/>
            <a:ext cx="7345363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solidFill>
                  <a:schemeClr val="tx1"/>
                </a:solidFill>
                <a:latin typeface="Arial Black" pitchFamily="34" charset="0"/>
              </a:rPr>
              <a:t>5. ΧΡΩΣΗ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835150" y="1484313"/>
            <a:ext cx="5508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altLang="el-GR" b="1" dirty="0">
                <a:latin typeface="Arial Black" pitchFamily="34" charset="0"/>
              </a:rPr>
              <a:t>Επιτρέπει τόσο την παρατήρηση των επιμέρους συστατικών του ιστού,</a:t>
            </a:r>
          </a:p>
          <a:p>
            <a:pPr algn="ctr"/>
            <a:r>
              <a:rPr lang="el-GR" altLang="el-GR" b="1" dirty="0">
                <a:latin typeface="Arial Black" pitchFamily="34" charset="0"/>
              </a:rPr>
              <a:t> αλλά και τη διάκριση ανάμεσα τους </a:t>
            </a:r>
          </a:p>
          <a:p>
            <a:pPr algn="ctr"/>
            <a:endParaRPr lang="el-GR" altLang="el-GR" b="1" dirty="0">
              <a:latin typeface="Arial Black" pitchFamily="34" charset="0"/>
            </a:endParaRPr>
          </a:p>
          <a:p>
            <a:pPr algn="ctr"/>
            <a:r>
              <a:rPr lang="el-GR" altLang="el-GR" b="1" dirty="0">
                <a:latin typeface="Arial Black" pitchFamily="34" charset="0"/>
              </a:rPr>
              <a:t>Αυτό επιτυγχάνεται με τη χρήση μιγμάτων χρωστικών που έχουν τη τάση</a:t>
            </a:r>
          </a:p>
          <a:p>
            <a:pPr algn="ctr"/>
            <a:r>
              <a:rPr lang="el-GR" altLang="el-GR" b="1" dirty="0">
                <a:latin typeface="Arial Black" pitchFamily="34" charset="0"/>
              </a:rPr>
              <a:t>να χρωματίζουν τα στοιχεία του ιστού περισσότερο ή λιγότερο εκλεκτικά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2484438" y="4581525"/>
            <a:ext cx="431981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altLang="el-GR" b="1" dirty="0">
                <a:latin typeface="Arial Black" pitchFamily="34" charset="0"/>
              </a:rPr>
              <a:t>Από όλες τις χρωστικές,</a:t>
            </a:r>
          </a:p>
          <a:p>
            <a:pPr algn="ctr"/>
            <a:r>
              <a:rPr lang="el-GR" altLang="el-GR" b="1" dirty="0">
                <a:latin typeface="Arial Black" pitchFamily="34" charset="0"/>
              </a:rPr>
              <a:t> ο συνδυασμός της</a:t>
            </a:r>
          </a:p>
          <a:p>
            <a:pPr algn="ctr"/>
            <a:r>
              <a:rPr lang="el-GR" altLang="el-GR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l-GR" altLang="el-GR" b="1" dirty="0" err="1">
                <a:solidFill>
                  <a:srgbClr val="C00000"/>
                </a:solidFill>
                <a:latin typeface="Arial Black" pitchFamily="34" charset="0"/>
              </a:rPr>
              <a:t>Αιματοξυλίνης</a:t>
            </a:r>
            <a:r>
              <a:rPr lang="el-GR" altLang="el-GR" b="1" dirty="0">
                <a:solidFill>
                  <a:srgbClr val="C00000"/>
                </a:solidFill>
                <a:latin typeface="Arial Black" pitchFamily="34" charset="0"/>
              </a:rPr>
              <a:t> και </a:t>
            </a:r>
            <a:r>
              <a:rPr lang="el-GR" altLang="el-GR" b="1" dirty="0" err="1">
                <a:solidFill>
                  <a:srgbClr val="C00000"/>
                </a:solidFill>
                <a:latin typeface="Arial Black" pitchFamily="34" charset="0"/>
              </a:rPr>
              <a:t>Ηωσίνης</a:t>
            </a:r>
            <a:r>
              <a:rPr lang="el-GR" altLang="el-GR" b="1" dirty="0">
                <a:solidFill>
                  <a:srgbClr val="C00000"/>
                </a:solidFill>
                <a:latin typeface="Arial Black" pitchFamily="34" charset="0"/>
              </a:rPr>
              <a:t> (Η-Ε) </a:t>
            </a:r>
          </a:p>
          <a:p>
            <a:pPr algn="ctr"/>
            <a:r>
              <a:rPr lang="el-GR" altLang="el-GR" b="1" dirty="0">
                <a:latin typeface="Arial Black" pitchFamily="34" charset="0"/>
              </a:rPr>
              <a:t>είναι αυτός που χρησιμοποιείται πιο συχνά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ed.auth.gr/db/histology/gr/6-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620713"/>
            <a:ext cx="6094984" cy="432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331913" y="5157788"/>
            <a:ext cx="65532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b="1">
                <a:latin typeface="Calibri" pitchFamily="34" charset="0"/>
              </a:rPr>
              <a:t>με αιματοξυλίνη βάφεται κυρίως ο πυρήνας των κυττάρων μπλέ </a:t>
            </a:r>
          </a:p>
          <a:p>
            <a:endParaRPr lang="el-GR" altLang="el-GR" b="1">
              <a:latin typeface="Calibri" pitchFamily="34" charset="0"/>
            </a:endParaRPr>
          </a:p>
          <a:p>
            <a:r>
              <a:rPr lang="el-GR" altLang="el-GR" b="1">
                <a:latin typeface="Calibri" pitchFamily="34" charset="0"/>
              </a:rPr>
              <a:t> με την ηωσίνη βάφεται το κυτταρόπλασμα ρόδινο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6A42445B-F5C1-4073-9CCB-C8FA806B89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7800" y="836712"/>
            <a:ext cx="3688400" cy="4334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DBA229-FAA8-47FA-9414-CD30941DA6E2}"/>
              </a:ext>
            </a:extLst>
          </p:cNvPr>
          <p:cNvSpPr txBox="1"/>
          <p:nvPr/>
        </p:nvSpPr>
        <p:spPr>
          <a:xfrm>
            <a:off x="3563888" y="5517232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Οπτικό μικροσκόπιο</a:t>
            </a:r>
          </a:p>
        </p:txBody>
      </p:sp>
    </p:spTree>
    <p:extLst>
      <p:ext uri="{BB962C8B-B14F-4D97-AF65-F5344CB8AC3E}">
        <p14:creationId xmlns:p14="http://schemas.microsoft.com/office/powerpoint/2010/main" xmlns="" val="1625915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CD1FA41B-A52B-44F5-BFE3-1D50384928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88526"/>
            <a:ext cx="3755461" cy="4480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AF3B1D-D580-4490-A557-D5D510648A90}"/>
              </a:ext>
            </a:extLst>
          </p:cNvPr>
          <p:cNvSpPr txBox="1"/>
          <p:nvPr/>
        </p:nvSpPr>
        <p:spPr>
          <a:xfrm>
            <a:off x="3275856" y="58052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Ηλεκτρονικό μικροσκόπιο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B3D17D96-1019-4047-87B2-C876E4A60D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524471"/>
            <a:ext cx="3407959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913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stomShape 1"/>
          <p:cNvSpPr>
            <a:spLocks noChangeArrowheads="1"/>
          </p:cNvSpPr>
          <p:nvPr/>
        </p:nvSpPr>
        <p:spPr bwMode="auto">
          <a:xfrm>
            <a:off x="1080297" y="1412776"/>
            <a:ext cx="7993508" cy="3565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endParaRPr lang="el-GR" altLang="el-GR" dirty="0"/>
          </a:p>
          <a:p>
            <a:endParaRPr lang="el-GR" altLang="el-GR" dirty="0"/>
          </a:p>
          <a:p>
            <a:pPr>
              <a:lnSpc>
                <a:spcPct val="150000"/>
              </a:lnSpc>
            </a:pPr>
            <a:r>
              <a:rPr lang="el-GR" altLang="el-GR" sz="2800" b="1" dirty="0">
                <a:latin typeface="Arial Black" pitchFamily="34" charset="0"/>
              </a:rPr>
              <a:t>- Άλλες </a:t>
            </a:r>
            <a:r>
              <a:rPr lang="el-GR" altLang="el-GR" sz="2800" b="1" dirty="0" err="1">
                <a:latin typeface="Arial Black" pitchFamily="34" charset="0"/>
              </a:rPr>
              <a:t>Ιστοχημικές</a:t>
            </a:r>
            <a:r>
              <a:rPr lang="el-GR" altLang="el-GR" sz="2800" b="1" dirty="0">
                <a:latin typeface="Arial Black" pitchFamily="34" charset="0"/>
              </a:rPr>
              <a:t> Χρώσεις (εκτός Η-Ε)</a:t>
            </a:r>
          </a:p>
          <a:p>
            <a:endParaRPr lang="el-GR" altLang="el-GR" sz="2800" b="1" dirty="0">
              <a:latin typeface="Arial Black" pitchFamily="34" charset="0"/>
            </a:endParaRPr>
          </a:p>
          <a:p>
            <a:r>
              <a:rPr lang="el-GR" altLang="el-GR" sz="2800" b="1" dirty="0">
                <a:latin typeface="Arial Black" pitchFamily="34" charset="0"/>
              </a:rPr>
              <a:t>- </a:t>
            </a:r>
            <a:r>
              <a:rPr lang="el-GR" altLang="el-GR" sz="2800" b="1" dirty="0" err="1">
                <a:latin typeface="Arial Black" pitchFamily="34" charset="0"/>
              </a:rPr>
              <a:t>Ανοσοϊστοχημεία</a:t>
            </a:r>
            <a:endParaRPr lang="el-GR" altLang="el-GR" sz="2800" b="1" dirty="0">
              <a:latin typeface="Arial Black" pitchFamily="34" charset="0"/>
            </a:endParaRPr>
          </a:p>
          <a:p>
            <a:endParaRPr lang="el-GR" altLang="el-GR" sz="2800" b="1" dirty="0">
              <a:latin typeface="Arial Black" pitchFamily="34" charset="0"/>
            </a:endParaRPr>
          </a:p>
          <a:p>
            <a:endParaRPr lang="el-GR" altLang="el-GR" sz="2800" b="1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17" y="471872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ΆΛΛΕΣ ΕΙΔΙΚΕΣ ΤΕΧΝΙΚΕΣ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ustomShape 1"/>
          <p:cNvSpPr>
            <a:spLocks noChangeArrowheads="1"/>
          </p:cNvSpPr>
          <p:nvPr/>
        </p:nvSpPr>
        <p:spPr bwMode="auto">
          <a:xfrm>
            <a:off x="827584" y="620688"/>
            <a:ext cx="8059737" cy="4560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50000"/>
              </a:lnSpc>
            </a:pPr>
            <a:r>
              <a:rPr lang="el-GR" altLang="el-GR" b="1" dirty="0">
                <a:latin typeface="Arial Black" pitchFamily="34" charset="0"/>
              </a:rPr>
              <a:t>ΆΛΛΕΣ ΙΣΤΟΧΗΜΙΚΕΣ ΧΡΩΣΕΙΣ (ΕΚΤΟΣ Η-Ε)</a:t>
            </a:r>
          </a:p>
          <a:p>
            <a:pPr algn="ctr">
              <a:lnSpc>
                <a:spcPct val="150000"/>
              </a:lnSpc>
            </a:pPr>
            <a:endParaRPr lang="el-GR" altLang="el-GR" b="1" dirty="0">
              <a:latin typeface="Arial Black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l-GR" sz="1400" dirty="0" err="1">
                <a:solidFill>
                  <a:srgbClr val="C00000"/>
                </a:solidFill>
              </a:rPr>
              <a:t>Alcian</a:t>
            </a:r>
            <a:r>
              <a:rPr lang="en-US" altLang="el-GR" sz="1400" dirty="0">
                <a:solidFill>
                  <a:srgbClr val="C00000"/>
                </a:solidFill>
              </a:rPr>
              <a:t> Blue</a:t>
            </a:r>
            <a:r>
              <a:rPr lang="el-GR" altLang="el-GR" sz="1400" dirty="0"/>
              <a:t>, </a:t>
            </a:r>
            <a:r>
              <a:rPr lang="en-US" altLang="el-GR" sz="1400" dirty="0"/>
              <a:t>pH 1.0 (</a:t>
            </a:r>
            <a:r>
              <a:rPr lang="el-GR" altLang="el-GR" sz="1400" dirty="0"/>
              <a:t>ανιχνεύει τις θειούχες βλέννες)</a:t>
            </a:r>
            <a:endParaRPr lang="en-US" altLang="el-GR" sz="1400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l-GR" sz="1400" dirty="0">
                <a:solidFill>
                  <a:srgbClr val="C00000"/>
                </a:solidFill>
              </a:rPr>
              <a:t>Periodic Acid-</a:t>
            </a:r>
            <a:r>
              <a:rPr lang="en-US" altLang="el-GR" sz="1400" dirty="0" err="1">
                <a:solidFill>
                  <a:srgbClr val="C00000"/>
                </a:solidFill>
              </a:rPr>
              <a:t>Shiff</a:t>
            </a:r>
            <a:r>
              <a:rPr lang="en-US" altLang="el-GR" sz="1400" dirty="0"/>
              <a:t> (PAS) (</a:t>
            </a:r>
            <a:r>
              <a:rPr lang="el-GR" altLang="el-GR" sz="1400" dirty="0"/>
              <a:t>ανιχνεύει </a:t>
            </a:r>
            <a:r>
              <a:rPr lang="el-GR" altLang="el-GR" sz="1400" dirty="0" err="1"/>
              <a:t>βλεννοπολυσακχαρίτες</a:t>
            </a:r>
            <a:r>
              <a:rPr lang="el-GR" altLang="el-GR" sz="1400" dirty="0"/>
              <a:t>, γλυκογόνο και μύκητες)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l-GR" sz="1400" dirty="0">
                <a:solidFill>
                  <a:srgbClr val="C00000"/>
                </a:solidFill>
              </a:rPr>
              <a:t>Congo Red</a:t>
            </a:r>
            <a:r>
              <a:rPr lang="en-US" altLang="el-GR" sz="1400" dirty="0"/>
              <a:t> (</a:t>
            </a:r>
            <a:r>
              <a:rPr lang="el-GR" altLang="el-GR" sz="1400" dirty="0"/>
              <a:t>ανιχνεύει το </a:t>
            </a:r>
            <a:r>
              <a:rPr lang="el-GR" altLang="el-GR" sz="1400" dirty="0" err="1"/>
              <a:t>αμυλοειδές</a:t>
            </a:r>
            <a:r>
              <a:rPr lang="el-GR" altLang="el-GR" sz="1400" dirty="0"/>
              <a:t>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l-GR" sz="1400" dirty="0" err="1">
                <a:solidFill>
                  <a:srgbClr val="C00000"/>
                </a:solidFill>
              </a:rPr>
              <a:t>Elastica</a:t>
            </a:r>
            <a:r>
              <a:rPr lang="en-US" altLang="el-GR" sz="1400" dirty="0"/>
              <a:t> (</a:t>
            </a:r>
            <a:r>
              <a:rPr lang="el-GR" altLang="el-GR" sz="1400" dirty="0"/>
              <a:t>ανιχνεύει τις ελαστικές ίνες)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l-GR" sz="1400" dirty="0" err="1">
                <a:solidFill>
                  <a:srgbClr val="C00000"/>
                </a:solidFill>
              </a:rPr>
              <a:t>Giemsa</a:t>
            </a:r>
            <a:r>
              <a:rPr lang="en-US" altLang="el-GR" sz="1400" dirty="0"/>
              <a:t> (</a:t>
            </a:r>
            <a:r>
              <a:rPr lang="el-GR" altLang="el-GR" sz="1400" dirty="0"/>
              <a:t>ανιχνεύει τα </a:t>
            </a:r>
            <a:r>
              <a:rPr lang="el-GR" altLang="el-GR" sz="1400" dirty="0" err="1"/>
              <a:t>μαστοκύτταρα</a:t>
            </a:r>
            <a:r>
              <a:rPr lang="el-GR" altLang="el-GR" sz="1400" dirty="0"/>
              <a:t> και τα </a:t>
            </a:r>
            <a:r>
              <a:rPr lang="el-GR" altLang="el-GR" sz="1400" dirty="0" err="1"/>
              <a:t>ελικοβακτηρίδια</a:t>
            </a:r>
            <a:r>
              <a:rPr lang="el-GR" altLang="el-GR" sz="1400" dirty="0"/>
              <a:t> του πυλωρού)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l-GR" sz="1400" dirty="0" err="1">
                <a:solidFill>
                  <a:srgbClr val="C00000"/>
                </a:solidFill>
              </a:rPr>
              <a:t>Gomori</a:t>
            </a:r>
            <a:r>
              <a:rPr lang="en-US" altLang="el-GR" sz="1400" dirty="0"/>
              <a:t> (</a:t>
            </a:r>
            <a:r>
              <a:rPr lang="el-GR" altLang="el-GR" sz="1400" dirty="0"/>
              <a:t>διακρίνει το κολλαγόνο από τον </a:t>
            </a:r>
            <a:r>
              <a:rPr lang="el-GR" altLang="el-GR" sz="1400" dirty="0" err="1"/>
              <a:t>μυικό</a:t>
            </a:r>
            <a:r>
              <a:rPr lang="el-GR" altLang="el-GR" sz="1400" dirty="0"/>
              <a:t> ιστό)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l-GR" sz="1400" dirty="0">
                <a:solidFill>
                  <a:srgbClr val="C00000"/>
                </a:solidFill>
              </a:rPr>
              <a:t>Gram</a:t>
            </a:r>
            <a:r>
              <a:rPr lang="en-US" altLang="el-GR" sz="1400" dirty="0"/>
              <a:t> (</a:t>
            </a:r>
            <a:r>
              <a:rPr lang="el-GR" altLang="el-GR" sz="1400" dirty="0"/>
              <a:t>ανιχνεύει </a:t>
            </a:r>
            <a:r>
              <a:rPr lang="en-US" altLang="el-GR" sz="1400" dirty="0"/>
              <a:t>Gram+ </a:t>
            </a:r>
            <a:r>
              <a:rPr lang="el-GR" altLang="el-GR" sz="1400" dirty="0"/>
              <a:t>και </a:t>
            </a:r>
            <a:r>
              <a:rPr lang="en-US" altLang="el-GR" sz="1400" dirty="0"/>
              <a:t>Gram- </a:t>
            </a:r>
            <a:r>
              <a:rPr lang="el-GR" altLang="el-GR" sz="1400" dirty="0"/>
              <a:t>βακτήρια)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l-GR" sz="1400" dirty="0">
                <a:solidFill>
                  <a:srgbClr val="C00000"/>
                </a:solidFill>
              </a:rPr>
              <a:t>Masson</a:t>
            </a:r>
            <a:r>
              <a:rPr lang="en-US" altLang="el-GR" sz="1400" dirty="0"/>
              <a:t> (</a:t>
            </a:r>
            <a:r>
              <a:rPr lang="el-GR" altLang="el-GR" sz="1400" dirty="0"/>
              <a:t>ανίχνευση κολλαγόνου και </a:t>
            </a:r>
            <a:r>
              <a:rPr lang="el-GR" altLang="el-GR" sz="1400" dirty="0" err="1"/>
              <a:t>μυικού</a:t>
            </a:r>
            <a:r>
              <a:rPr lang="el-GR" altLang="el-GR" sz="1400" dirty="0"/>
              <a:t> ιστού)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l-GR" sz="1400" dirty="0">
                <a:solidFill>
                  <a:srgbClr val="C00000"/>
                </a:solidFill>
              </a:rPr>
              <a:t>Iron</a:t>
            </a:r>
            <a:r>
              <a:rPr lang="en-US" altLang="el-GR" sz="1400" dirty="0"/>
              <a:t> </a:t>
            </a:r>
            <a:r>
              <a:rPr lang="el-GR" altLang="el-GR" sz="1400" dirty="0"/>
              <a:t>(ανιχνεύει εναποθέσεις σιδήρου)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l-GR" sz="1400" dirty="0" err="1">
                <a:solidFill>
                  <a:srgbClr val="C00000"/>
                </a:solidFill>
              </a:rPr>
              <a:t>Mucicarmine</a:t>
            </a:r>
            <a:r>
              <a:rPr lang="en-US" altLang="el-GR" sz="1400" dirty="0"/>
              <a:t> (</a:t>
            </a:r>
            <a:r>
              <a:rPr lang="el-GR" altLang="el-GR" sz="1400" dirty="0"/>
              <a:t>ανιχνεύει ουδέτερες επιθηλιακές βλέννες)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l-GR" sz="1400" dirty="0" err="1">
                <a:solidFill>
                  <a:srgbClr val="C00000"/>
                </a:solidFill>
              </a:rPr>
              <a:t>Grocott’s</a:t>
            </a:r>
            <a:r>
              <a:rPr lang="en-US" altLang="el-GR" sz="1400" dirty="0">
                <a:solidFill>
                  <a:srgbClr val="C00000"/>
                </a:solidFill>
              </a:rPr>
              <a:t> </a:t>
            </a:r>
            <a:r>
              <a:rPr lang="en-US" altLang="el-GR" sz="1400" dirty="0" err="1">
                <a:solidFill>
                  <a:srgbClr val="C00000"/>
                </a:solidFill>
              </a:rPr>
              <a:t>Methenamine</a:t>
            </a:r>
            <a:r>
              <a:rPr lang="en-US" altLang="el-GR" sz="1400" dirty="0">
                <a:solidFill>
                  <a:srgbClr val="C00000"/>
                </a:solidFill>
              </a:rPr>
              <a:t> Silver</a:t>
            </a:r>
            <a:r>
              <a:rPr lang="en-US" altLang="el-GR" sz="1400" dirty="0"/>
              <a:t> (</a:t>
            </a:r>
            <a:r>
              <a:rPr lang="el-GR" altLang="el-GR" sz="1400" dirty="0"/>
              <a:t>ανιχνεύει μύκητες και την </a:t>
            </a:r>
            <a:r>
              <a:rPr lang="en-US" altLang="el-GR" sz="1400" dirty="0"/>
              <a:t>P. </a:t>
            </a:r>
            <a:r>
              <a:rPr lang="en-US" altLang="el-GR" sz="1400" dirty="0" err="1"/>
              <a:t>carinii</a:t>
            </a:r>
            <a:r>
              <a:rPr lang="en-US" altLang="el-GR" sz="1400" dirty="0"/>
              <a:t>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l-GR" sz="1400" dirty="0" err="1">
                <a:solidFill>
                  <a:srgbClr val="C00000"/>
                </a:solidFill>
              </a:rPr>
              <a:t>Reticulin</a:t>
            </a:r>
            <a:r>
              <a:rPr lang="en-US" altLang="el-GR" sz="1400" dirty="0"/>
              <a:t> (</a:t>
            </a:r>
            <a:r>
              <a:rPr lang="el-GR" altLang="el-GR" sz="1400" dirty="0"/>
              <a:t>ανιχνεύει τις ίνες </a:t>
            </a:r>
            <a:r>
              <a:rPr lang="el-GR" altLang="el-GR" sz="1400" dirty="0" err="1"/>
              <a:t>ρετικουλίνης</a:t>
            </a:r>
            <a:r>
              <a:rPr lang="el-GR" altLang="el-GR" sz="1400" dirty="0"/>
              <a:t>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l-GR" sz="1400" dirty="0">
                <a:solidFill>
                  <a:srgbClr val="C00000"/>
                </a:solidFill>
              </a:rPr>
              <a:t>Von </a:t>
            </a:r>
            <a:r>
              <a:rPr lang="en-US" altLang="el-GR" sz="1400" dirty="0" err="1">
                <a:solidFill>
                  <a:srgbClr val="C00000"/>
                </a:solidFill>
              </a:rPr>
              <a:t>Kossa</a:t>
            </a:r>
            <a:r>
              <a:rPr lang="en-US" altLang="el-GR" sz="1400" dirty="0"/>
              <a:t> </a:t>
            </a:r>
            <a:r>
              <a:rPr lang="el-GR" altLang="el-GR" sz="1400" dirty="0"/>
              <a:t>(ανιχνεύει εναποθέσεις ασβεστίου)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389905"/>
          </a:xfrm>
        </p:spPr>
        <p:txBody>
          <a:bodyPr/>
          <a:lstStyle/>
          <a:p>
            <a:r>
              <a:rPr lang="en-US" sz="2400" dirty="0"/>
              <a:t>PAS stain</a:t>
            </a:r>
            <a:endParaRPr lang="el-GR" sz="24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-900608" y="5805264"/>
            <a:ext cx="6400800" cy="1752600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https://pathorama.ch/pathopic/006136/show</a:t>
            </a:r>
            <a:endParaRPr lang="el-GR" sz="1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v2.pathorama.ch/storage/samples/006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739508" cy="4900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893961"/>
          </a:xfrm>
        </p:spPr>
        <p:txBody>
          <a:bodyPr/>
          <a:lstStyle/>
          <a:p>
            <a:r>
              <a:rPr lang="en-US" sz="2800" dirty="0" err="1"/>
              <a:t>Giemsa</a:t>
            </a:r>
            <a:r>
              <a:rPr lang="en-US" sz="2800" dirty="0"/>
              <a:t> stain</a:t>
            </a: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4754" name="Picture 2" descr="File:400x GiemsaC stomach 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602616" cy="4968552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259632" y="61653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https://commons.wikimedia.org/wiki/File:400x_GiemsaC_stomach_Hp.jpg</a:t>
            </a:r>
            <a:endParaRPr lang="el-GR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en-US" sz="2800" dirty="0"/>
              <a:t>Masson stain</a:t>
            </a: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43608" y="5981700"/>
            <a:ext cx="6400800" cy="1752600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https://www.abcam.com/trichrome-stain-kit-connective-tissue-stain-ab150686.html</a:t>
            </a:r>
            <a:endParaRPr lang="el-GR" sz="1000" dirty="0">
              <a:solidFill>
                <a:schemeClr val="tx1"/>
              </a:solidFill>
            </a:endParaRPr>
          </a:p>
        </p:txBody>
      </p:sp>
      <p:pic>
        <p:nvPicPr>
          <p:cNvPr id="75778" name="Picture 2" descr="https://www.abcam.com/ps/products/150/ab150686/Images/ab150686-330721-trichrome-stain-kit-connective-tissue-stain-immunohistochemistry-formalin-paraff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-243408"/>
            <a:ext cx="7772400" cy="1470025"/>
          </a:xfrm>
        </p:spPr>
        <p:txBody>
          <a:bodyPr/>
          <a:lstStyle/>
          <a:p>
            <a:r>
              <a:rPr lang="en-US" sz="2400" dirty="0" err="1"/>
              <a:t>Elastica</a:t>
            </a:r>
            <a:r>
              <a:rPr lang="en-US" sz="2400" dirty="0"/>
              <a:t> stain</a:t>
            </a:r>
            <a:endParaRPr lang="el-GR" sz="24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https://www.biognost.com/product/elastica_van_gieson_kit/</a:t>
            </a:r>
            <a:endParaRPr lang="el-GR" sz="1000" dirty="0">
              <a:solidFill>
                <a:schemeClr val="tx1"/>
              </a:solidFill>
            </a:endParaRPr>
          </a:p>
        </p:txBody>
      </p:sp>
      <p:pic>
        <p:nvPicPr>
          <p:cNvPr id="76802" name="Picture 2" descr="https://www.biognost.com/wp-content/uploads/2017/10/Elastica-Van-Gieson-kit-stai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047243" cy="4032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tx1"/>
                </a:solidFill>
                <a:latin typeface="Arial Black" pitchFamily="34" charset="0"/>
              </a:rPr>
              <a:t>Η ΠΑΘΟΛΟΓΙΚΗ ΑΝΑΤΟΜΙΚΗ ΣΤΗ ΔΙΑΓΝΩΣΤΙΚΗ ΙΑΤΡΙΚΗ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250" y="2060574"/>
            <a:ext cx="6985198" cy="345665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rgbClr val="C00000"/>
                </a:solidFill>
                <a:latin typeface="Arial Black" pitchFamily="34" charset="0"/>
              </a:rPr>
              <a:t>Αφορά σε</a:t>
            </a:r>
            <a:r>
              <a:rPr lang="en-US" b="1" i="1" dirty="0">
                <a:solidFill>
                  <a:srgbClr val="C00000"/>
                </a:solidFill>
                <a:latin typeface="Arial Black" pitchFamily="34" charset="0"/>
              </a:rPr>
              <a:t>:</a:t>
            </a:r>
            <a:endParaRPr lang="el-GR" b="1" i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- Εγχειρητικά ή </a:t>
            </a:r>
            <a:r>
              <a:rPr lang="el-GR" b="1" dirty="0" err="1">
                <a:solidFill>
                  <a:schemeClr val="tx1"/>
                </a:solidFill>
                <a:latin typeface="Arial Black" pitchFamily="34" charset="0"/>
              </a:rPr>
              <a:t>νεκροτομικά</a:t>
            </a: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παρασκευάσματα από διάφορα όργανα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- Βιοψίες με τη μορφή μικρών </a:t>
            </a:r>
            <a:r>
              <a:rPr lang="el-GR" b="1" dirty="0" err="1">
                <a:solidFill>
                  <a:schemeClr val="tx1"/>
                </a:solidFill>
                <a:latin typeface="Arial Black" pitchFamily="34" charset="0"/>
              </a:rPr>
              <a:t>ιστικών</a:t>
            </a: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δειγμάτων από διάφορες περιοχές του σώματος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με ποικίλες τεχνικές.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dirty="0">
                <a:solidFill>
                  <a:schemeClr val="tx1"/>
                </a:solidFill>
                <a:latin typeface="Arial Black" pitchFamily="34" charset="0"/>
              </a:rPr>
              <a:t>Η εξέταση τέτοιων μικρών </a:t>
            </a:r>
            <a:r>
              <a:rPr lang="el-GR" i="1" dirty="0" err="1">
                <a:solidFill>
                  <a:schemeClr val="tx1"/>
                </a:solidFill>
                <a:latin typeface="Arial Black" pitchFamily="34" charset="0"/>
              </a:rPr>
              <a:t>ιστικών</a:t>
            </a:r>
            <a:r>
              <a:rPr lang="el-GR" i="1" dirty="0">
                <a:solidFill>
                  <a:schemeClr val="tx1"/>
                </a:solidFill>
                <a:latin typeface="Arial Black" pitchFamily="34" charset="0"/>
              </a:rPr>
              <a:t> δειγμάτων αποτελεί  σημαντικό άμεσο τρόπο για τη διάγνωση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dirty="0">
                <a:solidFill>
                  <a:schemeClr val="tx1"/>
                </a:solidFill>
                <a:latin typeface="Arial Black" pitchFamily="34" charset="0"/>
              </a:rPr>
              <a:t> της νόσου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/>
          <a:lstStyle/>
          <a:p>
            <a:r>
              <a:rPr lang="en-US" sz="2800" dirty="0"/>
              <a:t>Congo red stain</a:t>
            </a: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-684584" y="5981700"/>
            <a:ext cx="6400800" cy="1752600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https://www.biognost.com/product/congo-red-puchtler-kit/</a:t>
            </a:r>
            <a:endParaRPr lang="el-GR" sz="1000" dirty="0">
              <a:solidFill>
                <a:schemeClr val="tx1"/>
              </a:solidFill>
            </a:endParaRPr>
          </a:p>
        </p:txBody>
      </p:sp>
      <p:pic>
        <p:nvPicPr>
          <p:cNvPr id="77826" name="Picture 2" descr="https://www.biognost.com/wp-content/uploads/2020/01/Congo-Red-Puchtler-kit-stai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126565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ustomShape 1"/>
          <p:cNvSpPr>
            <a:spLocks noChangeArrowheads="1"/>
          </p:cNvSpPr>
          <p:nvPr/>
        </p:nvSpPr>
        <p:spPr bwMode="auto">
          <a:xfrm>
            <a:off x="690563" y="552450"/>
            <a:ext cx="6981825" cy="5059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50000"/>
              </a:lnSpc>
            </a:pPr>
            <a:r>
              <a:rPr lang="el-GR" altLang="el-GR" sz="2200" b="1" dirty="0">
                <a:latin typeface="Arial Black" pitchFamily="34" charset="0"/>
              </a:rPr>
              <a:t>ΑΝΟΣΟΪΣΤΟΧΗΜΕΙΑ</a:t>
            </a:r>
            <a:endParaRPr lang="el-GR" altLang="el-GR" b="1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endParaRPr lang="el-GR" altLang="el-GR" sz="2200" dirty="0"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200" dirty="0">
                <a:solidFill>
                  <a:schemeClr val="tx2"/>
                </a:solidFill>
              </a:rPr>
              <a:t>Αποτελεί τεχνική της </a:t>
            </a:r>
            <a:r>
              <a:rPr lang="el-GR" altLang="el-GR" sz="2200" dirty="0" err="1">
                <a:solidFill>
                  <a:schemeClr val="tx2"/>
                </a:solidFill>
              </a:rPr>
              <a:t>ιστοπαθολογίας</a:t>
            </a:r>
            <a:r>
              <a:rPr lang="el-GR" altLang="el-GR" sz="2200" dirty="0">
                <a:solidFill>
                  <a:schemeClr val="tx2"/>
                </a:solidFill>
              </a:rPr>
              <a:t>, η οποία ασχολείται με την αναγνώριση φυσιολογικών ή παθολογικών συστατικών των κυττάρων και ιστών. Η αναγνώριση αυτή επιτυγχάνεται με τη χρήση ειδικών </a:t>
            </a:r>
            <a:r>
              <a:rPr lang="el-GR" altLang="el-GR" sz="2200" dirty="0">
                <a:solidFill>
                  <a:srgbClr val="C00000"/>
                </a:solidFill>
              </a:rPr>
              <a:t>αντισωμάτων</a:t>
            </a:r>
            <a:r>
              <a:rPr lang="el-GR" altLang="el-GR" sz="2200" dirty="0">
                <a:solidFill>
                  <a:schemeClr val="tx2"/>
                </a:solidFill>
              </a:rPr>
              <a:t> εναντίον των </a:t>
            </a:r>
            <a:r>
              <a:rPr lang="el-GR" altLang="el-GR" sz="2200" dirty="0">
                <a:solidFill>
                  <a:srgbClr val="C00000"/>
                </a:solidFill>
              </a:rPr>
              <a:t>αντιγόνων-στόχων</a:t>
            </a:r>
            <a:r>
              <a:rPr lang="el-GR" altLang="el-GR" sz="2200" dirty="0">
                <a:solidFill>
                  <a:schemeClr val="tx2"/>
                </a:solidFill>
              </a:rPr>
              <a:t>, τα οποία είναι συνδεδεμένα με ειδικές χρωστικές που καθιστούν έτσι ορατές τις θέσεις εντοπισμού των αντιγόνων αυτών. </a:t>
            </a:r>
          </a:p>
          <a:p>
            <a:pPr>
              <a:lnSpc>
                <a:spcPct val="150000"/>
              </a:lnSpc>
            </a:pPr>
            <a:endParaRPr lang="el-GR" alt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-387424"/>
            <a:ext cx="7772400" cy="1470025"/>
          </a:xfrm>
        </p:spPr>
        <p:txBody>
          <a:bodyPr/>
          <a:lstStyle/>
          <a:p>
            <a:r>
              <a:rPr lang="el-GR" sz="2400" dirty="0" err="1"/>
              <a:t>Ανοσοϊστοχημικές</a:t>
            </a:r>
            <a:r>
              <a:rPr lang="el-GR" sz="2400" dirty="0"/>
              <a:t> χρώσεις σε </a:t>
            </a:r>
            <a:r>
              <a:rPr lang="el-GR" sz="2400" dirty="0" err="1"/>
              <a:t>αδενοκαρκινώματα</a:t>
            </a:r>
            <a:endParaRPr lang="el-GR" sz="24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67544" y="6237312"/>
            <a:ext cx="8460432" cy="478904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https://www.researchgate.net/figure/Immunostaining-pattern-of-TTF-1-Napsin-A-and-CK7-in-adenocarcinomas-A-histomorphology_fig4_276087772</a:t>
            </a:r>
            <a:endParaRPr lang="el-GR" sz="1000" dirty="0">
              <a:solidFill>
                <a:schemeClr val="tx1"/>
              </a:solidFill>
            </a:endParaRPr>
          </a:p>
        </p:txBody>
      </p:sp>
      <p:pic>
        <p:nvPicPr>
          <p:cNvPr id="78850" name="Picture 2" descr="Immunostaining pattern of TTF-1, Napsin A and CK7 in adenocarcinomas. A, histomorphology of ADC on H&amp;E slide; B, immunostain of TTF-1 in tumor cells, C, immunostain of Napsin A in tumor cells, D, stain of CK7 in tumor cells, E, stain of P63 in tumor cells, and F, stain of CK5/6 in tumor cells. Tumor cells of ADC are positive for TTF-1, Napsin A and CK7, but negative for P63 and CK5/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4968552" cy="5450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20080"/>
          </a:xfrm>
        </p:spPr>
        <p:txBody>
          <a:bodyPr/>
          <a:lstStyle/>
          <a:p>
            <a:r>
              <a:rPr lang="el-GR" sz="3200" b="1" dirty="0"/>
              <a:t>ΜΟΡΙΑΚΗ ΠΑΘΟΛΟΓΙΚΗ ΑΝΑΤΟΜΙΚΗ</a:t>
            </a:r>
            <a:r>
              <a:rPr lang="en-US" sz="3200" b="1" dirty="0"/>
              <a:t> (1)</a:t>
            </a:r>
            <a:endParaRPr lang="el-GR" sz="32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200800" cy="3960440"/>
          </a:xfrm>
        </p:spPr>
        <p:txBody>
          <a:bodyPr/>
          <a:lstStyle/>
          <a:p>
            <a:pPr algn="just"/>
            <a:r>
              <a:rPr lang="el-GR" sz="2400" dirty="0">
                <a:solidFill>
                  <a:schemeClr val="tx1"/>
                </a:solidFill>
              </a:rPr>
              <a:t>Με τις μοριακές τεχνικές (π.χ.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αλυσιδωτή αντίδραση </a:t>
            </a:r>
            <a:r>
              <a:rPr lang="el-GR" sz="2400" dirty="0" err="1">
                <a:solidFill>
                  <a:schemeClr val="tx1"/>
                </a:solidFill>
              </a:rPr>
              <a:t>πολυμεράσης</a:t>
            </a:r>
            <a:r>
              <a:rPr lang="el-GR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PCR) </a:t>
            </a:r>
            <a:r>
              <a:rPr lang="el-GR" sz="2400" dirty="0">
                <a:solidFill>
                  <a:schemeClr val="tx1"/>
                </a:solidFill>
              </a:rPr>
              <a:t>αντί να </a:t>
            </a:r>
            <a:r>
              <a:rPr lang="el-GR" sz="2400" dirty="0" err="1">
                <a:solidFill>
                  <a:schemeClr val="tx1"/>
                </a:solidFill>
              </a:rPr>
              <a:t>ταυτοποιούμε</a:t>
            </a:r>
            <a:r>
              <a:rPr lang="el-GR" sz="2400" dirty="0">
                <a:solidFill>
                  <a:schemeClr val="tx1"/>
                </a:solidFill>
              </a:rPr>
              <a:t> τις πρωτεΐνες μέσα στα κύτταρα (π.χ. με την </a:t>
            </a:r>
            <a:r>
              <a:rPr lang="el-GR" sz="2400" dirty="0" err="1">
                <a:solidFill>
                  <a:schemeClr val="tx1"/>
                </a:solidFill>
              </a:rPr>
              <a:t>ανοσοϊστοχημεία</a:t>
            </a:r>
            <a:r>
              <a:rPr lang="el-GR" sz="2400" dirty="0">
                <a:solidFill>
                  <a:schemeClr val="tx1"/>
                </a:solidFill>
              </a:rPr>
              <a:t>), επιδιώκουμε να προσδιορίσουμε την παρουσία των </a:t>
            </a:r>
            <a:r>
              <a:rPr lang="el-GR" sz="2400" dirty="0" err="1">
                <a:solidFill>
                  <a:schemeClr val="tx1"/>
                </a:solidFill>
              </a:rPr>
              <a:t>μεταγράφων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mRNA </a:t>
            </a:r>
            <a:r>
              <a:rPr lang="el-GR" sz="2400" dirty="0">
                <a:solidFill>
                  <a:schemeClr val="tx1"/>
                </a:solidFill>
              </a:rPr>
              <a:t>που οδηγούν στην παραγωγή των πρωτεϊνών αυτών.</a:t>
            </a:r>
          </a:p>
          <a:p>
            <a:pPr algn="just"/>
            <a:r>
              <a:rPr lang="el-GR" sz="2400" i="1" dirty="0">
                <a:solidFill>
                  <a:srgbClr val="C00000"/>
                </a:solidFill>
              </a:rPr>
              <a:t>Πώς μπορούμε να ανιχνεύσουμε το </a:t>
            </a:r>
            <a:r>
              <a:rPr lang="en-US" sz="2400" i="1" dirty="0">
                <a:solidFill>
                  <a:srgbClr val="C00000"/>
                </a:solidFill>
              </a:rPr>
              <a:t>mRNA;</a:t>
            </a:r>
            <a:endParaRPr lang="el-GR" sz="2400" i="1" dirty="0">
              <a:solidFill>
                <a:srgbClr val="C00000"/>
              </a:solidFill>
            </a:endParaRPr>
          </a:p>
          <a:p>
            <a:pPr algn="just"/>
            <a:r>
              <a:rPr lang="el-GR" sz="2400" dirty="0">
                <a:solidFill>
                  <a:schemeClr val="tx1"/>
                </a:solidFill>
              </a:rPr>
              <a:t>-Σε εκχυλίσματα κυττάρων</a:t>
            </a:r>
          </a:p>
          <a:p>
            <a:pPr algn="just"/>
            <a:r>
              <a:rPr lang="el-GR" sz="2400" dirty="0">
                <a:solidFill>
                  <a:schemeClr val="tx1"/>
                </a:solidFill>
              </a:rPr>
              <a:t>-Μέσα στα κύτταρα όπου παράγεται το </a:t>
            </a:r>
            <a:r>
              <a:rPr lang="en-US" sz="2400" dirty="0">
                <a:solidFill>
                  <a:schemeClr val="tx1"/>
                </a:solidFill>
              </a:rPr>
              <a:t>mRNA</a:t>
            </a:r>
            <a:r>
              <a:rPr lang="el-GR" sz="2400" dirty="0">
                <a:solidFill>
                  <a:schemeClr val="tx1"/>
                </a:solidFill>
              </a:rPr>
              <a:t>, με μεθόδους </a:t>
            </a:r>
            <a:r>
              <a:rPr lang="en-US" sz="2400" dirty="0">
                <a:solidFill>
                  <a:schemeClr val="tx1"/>
                </a:solidFill>
              </a:rPr>
              <a:t>in situ </a:t>
            </a:r>
            <a:r>
              <a:rPr lang="el-GR" sz="2400" dirty="0">
                <a:solidFill>
                  <a:schemeClr val="tx1"/>
                </a:solidFill>
              </a:rPr>
              <a:t>υβριδισμού</a:t>
            </a:r>
          </a:p>
          <a:p>
            <a:pPr algn="just"/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792088"/>
          </a:xfrm>
        </p:spPr>
        <p:txBody>
          <a:bodyPr/>
          <a:lstStyle/>
          <a:p>
            <a:r>
              <a:rPr lang="el-GR" sz="2800" b="1" dirty="0"/>
              <a:t>ΜΟΡΙΑΚΗ ΠΑΘΟΛΟΓΙΚΗ ΑΝΑΤΟΜΙΚΗ</a:t>
            </a:r>
            <a:r>
              <a:rPr lang="en-US" sz="2800" b="1" dirty="0"/>
              <a:t> (2)</a:t>
            </a:r>
            <a:endParaRPr lang="el-GR" sz="28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480720" cy="4320480"/>
          </a:xfrm>
        </p:spPr>
        <p:txBody>
          <a:bodyPr/>
          <a:lstStyle/>
          <a:p>
            <a:pPr algn="just"/>
            <a:r>
              <a:rPr lang="el-GR" sz="2400" dirty="0">
                <a:solidFill>
                  <a:schemeClr val="tx1"/>
                </a:solidFill>
              </a:rPr>
              <a:t>- </a:t>
            </a:r>
            <a:r>
              <a:rPr lang="el-GR" sz="2000" dirty="0">
                <a:solidFill>
                  <a:srgbClr val="002060"/>
                </a:solidFill>
              </a:rPr>
              <a:t>Τα τελευταία χρόνια έχουν αναπτυχθεί οι τεχνικές της </a:t>
            </a:r>
            <a:r>
              <a:rPr lang="el-GR" sz="2000" dirty="0" err="1">
                <a:solidFill>
                  <a:srgbClr val="002060"/>
                </a:solidFill>
              </a:rPr>
              <a:t>γενωμικής</a:t>
            </a:r>
            <a:r>
              <a:rPr lang="el-GR" sz="2000" dirty="0">
                <a:solidFill>
                  <a:srgbClr val="002060"/>
                </a:solidFill>
              </a:rPr>
              <a:t>, της </a:t>
            </a:r>
            <a:r>
              <a:rPr lang="el-GR" sz="2000" dirty="0" err="1">
                <a:solidFill>
                  <a:srgbClr val="002060"/>
                </a:solidFill>
              </a:rPr>
              <a:t>μεταγραφωμικής</a:t>
            </a:r>
            <a:r>
              <a:rPr lang="el-GR" sz="2000" dirty="0">
                <a:solidFill>
                  <a:srgbClr val="002060"/>
                </a:solidFill>
              </a:rPr>
              <a:t>, της </a:t>
            </a:r>
            <a:r>
              <a:rPr lang="el-GR" sz="2000" dirty="0" err="1">
                <a:solidFill>
                  <a:srgbClr val="002060"/>
                </a:solidFill>
              </a:rPr>
              <a:t>πρωτεωμικής</a:t>
            </a:r>
            <a:r>
              <a:rPr lang="el-GR" sz="2000" dirty="0">
                <a:solidFill>
                  <a:srgbClr val="002060"/>
                </a:solidFill>
              </a:rPr>
              <a:t> (τεχνικές –</a:t>
            </a:r>
            <a:r>
              <a:rPr lang="en-US" sz="2000" dirty="0" err="1">
                <a:solidFill>
                  <a:srgbClr val="002060"/>
                </a:solidFill>
              </a:rPr>
              <a:t>omics</a:t>
            </a:r>
            <a:r>
              <a:rPr lang="en-US" sz="2000" dirty="0">
                <a:solidFill>
                  <a:srgbClr val="002060"/>
                </a:solidFill>
              </a:rPr>
              <a:t>). </a:t>
            </a:r>
            <a:endParaRPr lang="el-GR" sz="2000" dirty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el-GR" sz="2000" dirty="0">
                <a:solidFill>
                  <a:srgbClr val="002060"/>
                </a:solidFill>
              </a:rPr>
              <a:t>Δυνατός πλέον ο προσδιορισμός του ολικού προφίλ αλλαγών του </a:t>
            </a:r>
            <a:r>
              <a:rPr lang="en-US" sz="2000" dirty="0">
                <a:solidFill>
                  <a:srgbClr val="002060"/>
                </a:solidFill>
              </a:rPr>
              <a:t>DNA</a:t>
            </a:r>
            <a:r>
              <a:rPr lang="el-GR" sz="2000" dirty="0">
                <a:solidFill>
                  <a:srgbClr val="002060"/>
                </a:solidFill>
              </a:rPr>
              <a:t>, της έκφρασης των γονιδίων, της σύστασης των πρωτεϊνών και του μεταβολισμού του πάσχοντος ιστού σε σύγκριση με το αντίστοιχο φυσιολογικό. </a:t>
            </a:r>
          </a:p>
          <a:p>
            <a:pPr algn="just">
              <a:buFontTx/>
              <a:buChar char="-"/>
            </a:pPr>
            <a:r>
              <a:rPr lang="el-GR" sz="2000" dirty="0">
                <a:solidFill>
                  <a:srgbClr val="002060"/>
                </a:solidFill>
              </a:rPr>
              <a:t>Η πρόσφατη ανάπτυξη της τεχνικής της </a:t>
            </a:r>
            <a:r>
              <a:rPr lang="el-GR" sz="2000" dirty="0" err="1">
                <a:solidFill>
                  <a:srgbClr val="002060"/>
                </a:solidFill>
              </a:rPr>
              <a:t>αλληλούχισης</a:t>
            </a:r>
            <a:r>
              <a:rPr lang="el-GR" sz="2000" dirty="0">
                <a:solidFill>
                  <a:srgbClr val="002060"/>
                </a:solidFill>
              </a:rPr>
              <a:t> επόμενης γενιάς (</a:t>
            </a:r>
            <a:r>
              <a:rPr lang="en-US" sz="2000" dirty="0">
                <a:solidFill>
                  <a:srgbClr val="002060"/>
                </a:solidFill>
              </a:rPr>
              <a:t>next generation sequencing, NGS) </a:t>
            </a:r>
            <a:r>
              <a:rPr lang="el-GR" sz="2000" dirty="0">
                <a:solidFill>
                  <a:srgbClr val="002060"/>
                </a:solidFill>
              </a:rPr>
              <a:t>επιτρέπει την ανάλυση του συνόλου ή μέρους του </a:t>
            </a:r>
            <a:r>
              <a:rPr lang="el-GR" sz="2000" dirty="0" err="1">
                <a:solidFill>
                  <a:srgbClr val="002060"/>
                </a:solidFill>
              </a:rPr>
              <a:t>γονιδιώματος</a:t>
            </a:r>
            <a:r>
              <a:rPr lang="el-GR" sz="2000" dirty="0">
                <a:solidFill>
                  <a:srgbClr val="002060"/>
                </a:solidFill>
              </a:rPr>
              <a:t> με ιδιαίτερα αξιόπιστο, γρήγορο και οικονομικό τρόπο. </a:t>
            </a:r>
          </a:p>
          <a:p>
            <a:pPr algn="just"/>
            <a:endParaRPr lang="el-G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7992888" cy="648072"/>
          </a:xfrm>
        </p:spPr>
        <p:txBody>
          <a:bodyPr/>
          <a:lstStyle/>
          <a:p>
            <a:r>
              <a:rPr lang="el-GR" sz="2400" b="1" i="1" dirty="0">
                <a:solidFill>
                  <a:srgbClr val="C00000"/>
                </a:solidFill>
              </a:rPr>
              <a:t>Η Παθολογική Ανατομική σήμερα και στο μέλλον……..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488832" cy="17526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l-GR" sz="2400" dirty="0">
                <a:solidFill>
                  <a:srgbClr val="002060"/>
                </a:solidFill>
              </a:rPr>
              <a:t>Η Παθολογική Ανατομική έχει πλέον ρόλο κλειδί στην μεταφραστική έρευνα. </a:t>
            </a:r>
          </a:p>
          <a:p>
            <a:pPr algn="just">
              <a:buFontTx/>
              <a:buChar char="-"/>
            </a:pPr>
            <a:r>
              <a:rPr lang="el-GR" sz="2400" dirty="0">
                <a:solidFill>
                  <a:srgbClr val="002060"/>
                </a:solidFill>
              </a:rPr>
              <a:t>Η Παθολογική Ανατομική πρωτοπόρος στην εξατομικευμένη ιατρική ακριβείας </a:t>
            </a:r>
            <a:r>
              <a:rPr lang="en-US" sz="2400" dirty="0">
                <a:solidFill>
                  <a:srgbClr val="002060"/>
                </a:solidFill>
              </a:rPr>
              <a:t>(precision medicine)</a:t>
            </a:r>
            <a:endParaRPr lang="el-GR" sz="2400" dirty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el-GR" sz="2400" dirty="0">
                <a:solidFill>
                  <a:srgbClr val="002060"/>
                </a:solidFill>
              </a:rPr>
              <a:t>Η Παθολογική Ανατομική συμβάλλει πλέον καθοριστικά στην επιλογή της κατάλληλης θεραπείας για τον ογκολογικό ασθενή (</a:t>
            </a:r>
            <a:r>
              <a:rPr lang="el-GR" sz="2400" dirty="0" err="1">
                <a:solidFill>
                  <a:srgbClr val="002060"/>
                </a:solidFill>
              </a:rPr>
              <a:t>στοχευμένη</a:t>
            </a:r>
            <a:r>
              <a:rPr lang="el-GR" sz="2400" dirty="0">
                <a:solidFill>
                  <a:srgbClr val="002060"/>
                </a:solidFill>
              </a:rPr>
              <a:t> θεραπεία)</a:t>
            </a:r>
            <a:endParaRPr lang="el-GR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2B677F6-C06F-4619-A87B-AEFE7FC2A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92088"/>
          </a:xfrm>
        </p:spPr>
        <p:txBody>
          <a:bodyPr/>
          <a:lstStyle/>
          <a:p>
            <a:r>
              <a:rPr lang="el-GR" sz="2400" b="1" dirty="0"/>
              <a:t>Ο ιδρυτής της σύγχρονης Παθολογικής Ανατομικής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2AB1BE6A-8F91-426D-86F6-AF25F48FB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0138" y="1366055"/>
            <a:ext cx="6512768" cy="136815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Rudolf Carl Virchow (1821-1902)</a:t>
            </a:r>
          </a:p>
          <a:p>
            <a:r>
              <a:rPr lang="el-GR" sz="2000" dirty="0">
                <a:solidFill>
                  <a:srgbClr val="C00000"/>
                </a:solidFill>
              </a:rPr>
              <a:t>Καθηγητής-Διευθυντής Εργαστηρίου Παθολογικής Ανατομικής Ιατρικής Σχολής Πανεπιστημίου Βερολίνου</a:t>
            </a:r>
          </a:p>
          <a:p>
            <a:r>
              <a:rPr lang="el-GR" sz="2000" dirty="0">
                <a:solidFill>
                  <a:srgbClr val="C00000"/>
                </a:solidFill>
              </a:rPr>
              <a:t>Πρώτος Επίτιμος Διδάκτωρ της Ιατρικής Σχολής </a:t>
            </a:r>
          </a:p>
          <a:p>
            <a:r>
              <a:rPr lang="el-GR" sz="2000" dirty="0">
                <a:solidFill>
                  <a:srgbClr val="C00000"/>
                </a:solidFill>
              </a:rPr>
              <a:t>του Εθνικού Πανεπιστημίου Αθηνών (1879)</a:t>
            </a:r>
          </a:p>
          <a:p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DFA4D60D-E292-4EB7-AB6E-E54EAFE824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896208"/>
            <a:ext cx="2033221" cy="2808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6B5B96-B106-4C3D-9C48-85DC959291AF}"/>
              </a:ext>
            </a:extLst>
          </p:cNvPr>
          <p:cNvSpPr txBox="1"/>
          <p:nvPr/>
        </p:nvSpPr>
        <p:spPr>
          <a:xfrm>
            <a:off x="5940152" y="640172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effectLst/>
                <a:latin typeface="Arial" panose="020B0604020202020204" pitchFamily="34" charset="0"/>
              </a:rPr>
              <a:t>Rudolf Virchow Photograph by J. C. </a:t>
            </a:r>
            <a:r>
              <a:rPr lang="en-US" sz="800" b="0" i="0" dirty="0" err="1">
                <a:effectLst/>
                <a:latin typeface="Arial" panose="020B0604020202020204" pitchFamily="34" charset="0"/>
              </a:rPr>
              <a:t>Schaarwächter</a:t>
            </a:r>
            <a:r>
              <a:rPr lang="en-US" sz="800" b="0" i="0" dirty="0">
                <a:effectLst/>
                <a:latin typeface="Arial" panose="020B0604020202020204" pitchFamily="34" charset="0"/>
              </a:rPr>
              <a:t>, https://creativecommons.org/licenses/by/4.0/ 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xmlns="" val="3124332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1194BF3-7D48-4F4D-8F9B-BEA6CEA5C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504056"/>
          </a:xfrm>
        </p:spPr>
        <p:txBody>
          <a:bodyPr/>
          <a:lstStyle/>
          <a:p>
            <a:r>
              <a:rPr lang="el-GR" sz="2400" b="1" dirty="0"/>
              <a:t>Ο ιδρυτής της Παθολογικής Ανατομικής στην Ελλάδα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84D657C-B039-42E4-BFA6-44075E0D9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48" y="980728"/>
            <a:ext cx="6336704" cy="1752600"/>
          </a:xfrm>
        </p:spPr>
        <p:txBody>
          <a:bodyPr/>
          <a:lstStyle/>
          <a:p>
            <a:r>
              <a:rPr lang="el-GR" sz="2400" dirty="0">
                <a:solidFill>
                  <a:srgbClr val="C00000"/>
                </a:solidFill>
              </a:rPr>
              <a:t>Θεόδωρος </a:t>
            </a:r>
            <a:r>
              <a:rPr lang="el-GR" sz="2400" dirty="0" err="1">
                <a:solidFill>
                  <a:srgbClr val="C00000"/>
                </a:solidFill>
              </a:rPr>
              <a:t>Αφεντούλης</a:t>
            </a:r>
            <a:r>
              <a:rPr lang="el-GR" sz="2400" dirty="0">
                <a:solidFill>
                  <a:srgbClr val="C00000"/>
                </a:solidFill>
              </a:rPr>
              <a:t> (1824-1893)</a:t>
            </a:r>
          </a:p>
          <a:p>
            <a:r>
              <a:rPr lang="el-GR" sz="2000" dirty="0">
                <a:solidFill>
                  <a:srgbClr val="C00000"/>
                </a:solidFill>
              </a:rPr>
              <a:t>Καθηγητής Παθολογικής Ανατομικής </a:t>
            </a:r>
          </a:p>
          <a:p>
            <a:r>
              <a:rPr lang="el-GR" sz="2000" dirty="0">
                <a:solidFill>
                  <a:srgbClr val="C00000"/>
                </a:solidFill>
              </a:rPr>
              <a:t>Ελληνικού Πανεπιστημίου </a:t>
            </a:r>
            <a:r>
              <a:rPr lang="el-GR" sz="2000" dirty="0" err="1">
                <a:solidFill>
                  <a:srgbClr val="C00000"/>
                </a:solidFill>
              </a:rPr>
              <a:t>Όθωνος</a:t>
            </a:r>
            <a:r>
              <a:rPr lang="el-GR" sz="2000" dirty="0">
                <a:solidFill>
                  <a:srgbClr val="C00000"/>
                </a:solidFill>
              </a:rPr>
              <a:t> </a:t>
            </a:r>
          </a:p>
          <a:p>
            <a:r>
              <a:rPr lang="el-GR" sz="2000" dirty="0">
                <a:solidFill>
                  <a:srgbClr val="C00000"/>
                </a:solidFill>
              </a:rPr>
              <a:t>Διορίστηκε Καθηγητής το 1852, οπότε και ξεκίνησε η διδασκαλία του μαθήματος της Παθολογικής Ανατομικής στο νεοσύστατο Ελληνικό Πανεπιστήμιο του </a:t>
            </a:r>
            <a:r>
              <a:rPr lang="el-GR" sz="2000" dirty="0" err="1">
                <a:solidFill>
                  <a:srgbClr val="C00000"/>
                </a:solidFill>
              </a:rPr>
              <a:t>Όθωνος</a:t>
            </a:r>
            <a:endParaRPr lang="el-GR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1526896-319C-4A89-8456-50500A7C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04586"/>
            <a:ext cx="23431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74DC7A-0EB1-4B70-BA0A-60113CEA4A7F}"/>
              </a:ext>
            </a:extLst>
          </p:cNvPr>
          <p:cNvSpPr txBox="1"/>
          <p:nvPr/>
        </p:nvSpPr>
        <p:spPr>
          <a:xfrm>
            <a:off x="2286000" y="641762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dirty="0"/>
              <a:t>https://commons.wikimedia.org/wiki/File:Theodoros_G-_Afentoulis.JPG</a:t>
            </a:r>
          </a:p>
        </p:txBody>
      </p:sp>
    </p:spTree>
    <p:extLst>
      <p:ext uri="{BB962C8B-B14F-4D97-AF65-F5344CB8AC3E}">
        <p14:creationId xmlns:p14="http://schemas.microsoft.com/office/powerpoint/2010/main" xmlns="" val="3104916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83CD8DF-B5EF-4F0B-AA7F-9D5410B18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/>
          <a:lstStyle/>
          <a:p>
            <a:r>
              <a:rPr lang="el-GR" sz="2400" b="1" dirty="0"/>
              <a:t>Α’ ΕΡΓΑΣΤΗΡΙΟ ΠΑΘΟΛΟΓΙΚΗΣ ΑΝΑΤΟΜΙΚΗΣ</a:t>
            </a:r>
            <a:br>
              <a:rPr lang="el-GR" sz="2400" b="1" dirty="0"/>
            </a:br>
            <a:r>
              <a:rPr lang="el-GR" sz="2400" b="1" dirty="0"/>
              <a:t>ΙΑΤΡΙΚΗΣ ΣΧΟΛΗΣ</a:t>
            </a:r>
            <a:br>
              <a:rPr lang="el-GR" sz="2400" b="1" dirty="0"/>
            </a:br>
            <a:r>
              <a:rPr lang="el-GR" sz="2400" b="1" dirty="0"/>
              <a:t>ΕΘΝΙΚΟΥ ΚΑΙ ΚΑΠΟΔΙΣΤΡΙΑΚΟΥ ΠΑΝΕΠΙΣΤΗΜΙΟΥ ΑΘΗΝΩΝ</a:t>
            </a:r>
            <a:br>
              <a:rPr lang="el-GR" sz="2400" b="1" dirty="0"/>
            </a:br>
            <a:r>
              <a:rPr lang="el-GR" sz="2400" b="1" dirty="0"/>
              <a:t>ΓΕΝΙΚΟ ΝΟΣΟΚΟΜΕΙΟ ΑΘΗΝΩΝ «ΛΑΪΚΟ»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29E1A959-49A0-4849-8D93-1A2DAD719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704" y="1916832"/>
            <a:ext cx="7414592" cy="1752600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l-GR" sz="2000" dirty="0">
                <a:solidFill>
                  <a:srgbClr val="002060"/>
                </a:solidFill>
              </a:rPr>
              <a:t>Ιδρύθηκε αρχικά ως </a:t>
            </a:r>
            <a:r>
              <a:rPr lang="el-GR" sz="2000" dirty="0" err="1">
                <a:solidFill>
                  <a:srgbClr val="002060"/>
                </a:solidFill>
              </a:rPr>
              <a:t>Παθολογικόν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000" dirty="0" err="1">
                <a:solidFill>
                  <a:srgbClr val="002060"/>
                </a:solidFill>
              </a:rPr>
              <a:t>Ανατομείον</a:t>
            </a:r>
            <a:r>
              <a:rPr lang="el-GR" sz="2000" dirty="0">
                <a:solidFill>
                  <a:srgbClr val="002060"/>
                </a:solidFill>
              </a:rPr>
              <a:t> του Εθνικού Πανεπιστημίου (1932) και είναι το παλαιότερο </a:t>
            </a:r>
            <a:r>
              <a:rPr lang="el-GR" sz="2000" dirty="0" err="1">
                <a:solidFill>
                  <a:srgbClr val="002060"/>
                </a:solidFill>
              </a:rPr>
              <a:t>Παθολογοανατομικό</a:t>
            </a:r>
            <a:r>
              <a:rPr lang="el-GR" sz="2000" dirty="0">
                <a:solidFill>
                  <a:srgbClr val="002060"/>
                </a:solidFill>
              </a:rPr>
              <a:t> Εργαστήριο στην Ελλάδα</a:t>
            </a:r>
          </a:p>
          <a:p>
            <a:pPr marL="342900" indent="-342900" algn="l">
              <a:buFontTx/>
              <a:buChar char="-"/>
            </a:pPr>
            <a:r>
              <a:rPr lang="el-GR" sz="2000" dirty="0">
                <a:solidFill>
                  <a:srgbClr val="002060"/>
                </a:solidFill>
              </a:rPr>
              <a:t>Μετονομασία σε Α’ Εργαστήριο Παθολογικής Ανατομικής της Ιατρικής Σχολής του ΕΚΠΑ (2006)</a:t>
            </a:r>
          </a:p>
          <a:p>
            <a:pPr marL="342900" indent="-342900" algn="l">
              <a:buFontTx/>
              <a:buChar char="-"/>
            </a:pPr>
            <a:r>
              <a:rPr lang="el-GR" sz="2000" dirty="0">
                <a:solidFill>
                  <a:srgbClr val="002060"/>
                </a:solidFill>
              </a:rPr>
              <a:t>Εγκατάσταση στο Γ.Ν.Α «Λαϊκό» (2007)</a:t>
            </a:r>
          </a:p>
          <a:p>
            <a:pPr marL="342900" indent="-342900" algn="l">
              <a:buFontTx/>
              <a:buChar char="-"/>
            </a:pPr>
            <a:r>
              <a:rPr lang="el-GR" sz="2000" dirty="0">
                <a:solidFill>
                  <a:srgbClr val="002060"/>
                </a:solidFill>
              </a:rPr>
              <a:t>Το μεγαλύτερο </a:t>
            </a:r>
            <a:r>
              <a:rPr lang="el-GR" sz="2000" dirty="0" err="1">
                <a:solidFill>
                  <a:srgbClr val="002060"/>
                </a:solidFill>
              </a:rPr>
              <a:t>Παθολογοανατομικό</a:t>
            </a:r>
            <a:r>
              <a:rPr lang="el-GR" sz="2000" dirty="0">
                <a:solidFill>
                  <a:srgbClr val="002060"/>
                </a:solidFill>
              </a:rPr>
              <a:t> Εργαστήριο στην Ελλάδα, αφού διεκπεραιώνει περί τις 40.000 </a:t>
            </a:r>
            <a:r>
              <a:rPr lang="el-GR" sz="2000" dirty="0" err="1">
                <a:solidFill>
                  <a:srgbClr val="002060"/>
                </a:solidFill>
              </a:rPr>
              <a:t>παθολογονατομικές</a:t>
            </a:r>
            <a:r>
              <a:rPr lang="el-GR" sz="2000" dirty="0">
                <a:solidFill>
                  <a:srgbClr val="002060"/>
                </a:solidFill>
              </a:rPr>
              <a:t> εξετάσεις ετησίως από το «Λαϊκό» Νοσοκομείο και από 35 Νοσοκομεία της Αττικής και Επαρχίας καθώς και από 14 Ιατροδικαστικές Υπηρεσίες της χώρας</a:t>
            </a:r>
          </a:p>
          <a:p>
            <a:pPr marL="342900" indent="-342900" algn="l">
              <a:buFontTx/>
              <a:buChar char="-"/>
            </a:pPr>
            <a:r>
              <a:rPr lang="el-GR" sz="2000" dirty="0">
                <a:solidFill>
                  <a:srgbClr val="002060"/>
                </a:solidFill>
              </a:rPr>
              <a:t>Αξιοσημείωτο εκπαιδευτικό και ερευνητικό έργο</a:t>
            </a:r>
          </a:p>
          <a:p>
            <a:pPr marL="342900" indent="-342900" algn="l">
              <a:buFontTx/>
              <a:buChar char="-"/>
            </a:pPr>
            <a:r>
              <a:rPr lang="el-GR" sz="2000" dirty="0">
                <a:solidFill>
                  <a:srgbClr val="002060"/>
                </a:solidFill>
              </a:rPr>
              <a:t>Παρέχει 9 θέσεις ειδικευόμενων ιατρών στην ειδικότητα της  Παθολογικής Ανατομικής (5ετής ειδικότητα)</a:t>
            </a:r>
          </a:p>
          <a:p>
            <a:pPr marL="342900" indent="-342900" algn="just">
              <a:buFontTx/>
              <a:buChar char="-"/>
            </a:pP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522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BA149C5-B53E-4F2A-BC1F-7805A04F2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470025"/>
          </a:xfrm>
        </p:spPr>
        <p:txBody>
          <a:bodyPr/>
          <a:lstStyle/>
          <a:p>
            <a:r>
              <a:rPr lang="el-GR" sz="1100" b="1" dirty="0"/>
              <a:t/>
            </a:r>
            <a:br>
              <a:rPr lang="el-GR" sz="1100" b="1" dirty="0"/>
            </a:br>
            <a:r>
              <a:rPr lang="el-GR" sz="1100" b="1" dirty="0"/>
              <a:t/>
            </a:r>
            <a:br>
              <a:rPr lang="el-GR" sz="1100" b="1" dirty="0"/>
            </a:br>
            <a:r>
              <a:rPr lang="el-GR" sz="2800" b="1" dirty="0"/>
              <a:t>ΟΙ ΔΙΑΦΑΝΕΙΕΣ ΤΗΣ ΠΑΡΟΥΣΙΑΣΗΣ ΠΡΟΟΡΙΖΟΝΤΑΙ ΜΟΝΟ ΓΙΑ ΠΡΟΣΩΠΙΚΗ ΧΡΗΣΗ ΑΠΟ ΤΟΥΣ ΦΟΙΤΗΤΕΣ (ΜΕΣΩ ΤΗΣ ΗΛΕΚΤΡΟΝΙΚΗΣ ΤΑΞΗΣ) ΚΑΙ ΔΕΝ ΕΠΙΤΡΕΠΕΤΑΙ Η ΑΝΑΔΗΜΟΣΙΕΥΣΗ ΤΟΥΣ ΣΕ ΑΛΛΟ ΗΛΕΚΤΡΟΝΙΚΟ Ή ΕΝΤΥΠΟ ΜΕΣΟ </a:t>
            </a:r>
          </a:p>
        </p:txBody>
      </p:sp>
    </p:spTree>
    <p:extLst>
      <p:ext uri="{BB962C8B-B14F-4D97-AF65-F5344CB8AC3E}">
        <p14:creationId xmlns:p14="http://schemas.microsoft.com/office/powerpoint/2010/main" xmlns="" val="108714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1"/>
                </a:solidFill>
                <a:latin typeface="Arial Black" pitchFamily="34" charset="0"/>
              </a:rPr>
              <a:t>Η ΙΣΤΟΛΟΓΙΑ ΣΤΗ ΔΙΑΓΝΩΣΤΙΚΗ ΙΑΤΡΙΚΗ</a:t>
            </a:r>
          </a:p>
        </p:txBody>
      </p:sp>
      <p:pic>
        <p:nvPicPr>
          <p:cNvPr id="15362" name="Picture 2" descr="http://thumbs.dreamstime.com/z/%CE%B1%CE%BD%CE%B8%CF%81%CF%8E%CF%80%CE%B9%CE%BD%CE%BF-%CF%83%CF%8E%CE%BC%CE%B1-%CE%B9%CE%B1%CF%84%CF%81%CE%B9%CE%BA%CE%AE-%CE%B1%CF%80%CE%B5%CE%B9%CE%BA%CF%8C%CE%BD%CE%B9%CF%83%CE%B7-%CE%B1%CF%81%CF%83%CE%B5%CE%BD%CE%B9%CE%BA%CE%AC-%CF%8C%CF%81%CE%B3%CE%B1%CE%BD%CE%B1-30057969.jpg"/>
          <p:cNvPicPr>
            <a:picLocks noChangeAspect="1" noChangeArrowheads="1"/>
          </p:cNvPicPr>
          <p:nvPr/>
        </p:nvPicPr>
        <p:blipFill>
          <a:blip r:embed="rId2" cstate="print"/>
          <a:srcRect l="4412" t="3426" r="13236" b="2364"/>
          <a:stretch>
            <a:fillRect/>
          </a:stretch>
        </p:blipFill>
        <p:spPr bwMode="auto">
          <a:xfrm>
            <a:off x="2483768" y="980728"/>
            <a:ext cx="403244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23850" y="1125538"/>
            <a:ext cx="2160588" cy="446370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u="sng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/>
                </a:solidFill>
              </a:rPr>
              <a:t>ΒΙΟΨΙΑ ΜΕ ΛΕΠΤΗ ΒΕΛΟΝΗ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εγκέφαλος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οφθαλμός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θυρεοειδής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λεμφαδένες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μαστός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πνεύμονες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ήπαρ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err="1">
                <a:solidFill>
                  <a:schemeClr val="tx1"/>
                </a:solidFill>
              </a:rPr>
              <a:t>νεφρός</a:t>
            </a:r>
            <a:endParaRPr lang="el-GR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προστάτης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ωοθήκες</a:t>
            </a:r>
            <a:endParaRPr lang="en-US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οστό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μυελός των οστών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όρχις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σκελετικός  μυς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6688" y="1125538"/>
            <a:ext cx="2376487" cy="316706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u="sng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/>
                </a:solidFill>
              </a:rPr>
              <a:t>ΕΝΔΟΣΚΟΠΙΚΗ ΒΙΟΨΙΑ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αναπνευστική οδός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tx1"/>
                </a:solidFill>
              </a:rPr>
              <a:t>τραχεία βρόγχος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tx1"/>
                </a:solidFill>
              </a:rPr>
              <a:t>πνεύμονες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πεπτική οδός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tx1"/>
                </a:solidFill>
              </a:rPr>
              <a:t>οισοφάγος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tx1"/>
                </a:solidFill>
              </a:rPr>
              <a:t>στόμαχος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tx1"/>
                </a:solidFill>
              </a:rPr>
              <a:t>λεπτό έντερο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tx1"/>
                </a:solidFill>
              </a:rPr>
              <a:t>παχύ έντερο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ουροποιητική οδός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tx1"/>
                </a:solidFill>
              </a:rPr>
              <a:t>ουροδόχος κύστη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6100" y="4581525"/>
            <a:ext cx="4537075" cy="187166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tx1"/>
              </a:solidFill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u="sng" dirty="0">
              <a:solidFill>
                <a:schemeClr val="tx1"/>
              </a:solidFill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/>
                </a:solidFill>
              </a:rPr>
              <a:t>ΔΙΑΓΓΕΙΑΚΗ ΠΑΡΕΜΒΑΤΙΚΗ ΒΙΟΨΙΑ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καρδιά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/>
                </a:solidFill>
              </a:rPr>
              <a:t>ΑΜΕΣΗ ΒΙΟΨΙΑ ΜΕ ΧΕΙΡΟΥΡΓΙΚΗ ΤΟΜΗ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τράχηλος της μήτρας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/>
                </a:solidFill>
              </a:rPr>
              <a:t>ΥΛΙΚΟ ΒΙΟΨΙΑΣ ΜΕΤΑ ΑΠΟΞΕΣΗ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ενδομήτριο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u="sng" dirty="0">
              <a:solidFill>
                <a:schemeClr val="tx1"/>
              </a:solidFill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1"/>
                </a:solidFill>
                <a:latin typeface="Arial Black" pitchFamily="34" charset="0"/>
              </a:rPr>
              <a:t>ΒΙΟΨΙΑ ΜΕ ΛΕΠΤΗ ΒΕΛΟΝΗ</a:t>
            </a:r>
          </a:p>
        </p:txBody>
      </p:sp>
      <p:pic>
        <p:nvPicPr>
          <p:cNvPr id="16386" name="Picture 2" descr="http://2.bp.blogspot.com/_a0WZy3Tjee8/TO6y0qX5_1I/AAAAAAAAAZo/a52GFfQ3WXo/s1600/%25CE%25A6%25CF%2581%25CE%25BF%25CF%2585%25CF%2581%25CF%258C%25CF%2582-%25CE%25BB%25CE%25B5%25CE%25BC%25CF%2586%25CE%25B1%25CE%25B4%25CE%25AD%25CE%25BD%25CE%25B1%25CF%25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908050"/>
            <a:ext cx="3671887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84213" y="4292600"/>
            <a:ext cx="8064500" cy="223202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ΨΗΛΑΦΗΤΕΣ ΑΛΛΟΙΩΣΕΙΣ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Λήψη διαγνωστικού υλικού από μια αλλοίωση που βρίσκεται κοντά στην επιφάνεια του δέρματος με σκοπό την ανίχνευση κακοήθειας, </a:t>
            </a:r>
            <a:r>
              <a:rPr lang="el-GR" b="1" dirty="0" err="1">
                <a:solidFill>
                  <a:schemeClr val="tx1"/>
                </a:solidFill>
                <a:latin typeface="Arial Black" pitchFamily="34" charset="0"/>
              </a:rPr>
              <a:t>προκαρκινικών</a:t>
            </a: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αλλοιώσεων ή άλλων μη </a:t>
            </a:r>
            <a:r>
              <a:rPr lang="el-GR" b="1" dirty="0" err="1">
                <a:solidFill>
                  <a:schemeClr val="tx1"/>
                </a:solidFill>
                <a:latin typeface="Arial Black" pitchFamily="34" charset="0"/>
              </a:rPr>
              <a:t>νεοπλασματικών</a:t>
            </a: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καταστάσεων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aragiannisathanasios.gr/attachments/Image/biopsia-pneu-1.gif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908050"/>
            <a:ext cx="4105275" cy="331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1"/>
                </a:solidFill>
                <a:latin typeface="Arial Black" pitchFamily="34" charset="0"/>
              </a:rPr>
              <a:t>ΒΙΟΨΙΑ ΜΕ ΛΕΠΤΗ ΒΕΛΟΝΗ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3" y="4437063"/>
            <a:ext cx="8064500" cy="208756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ΜΗ ΨΗΛΑΦΗΤΕΣ ΑΛΛΟΙΩΣΕΙΣ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λήψη διαγνωστικού υλικού από αλλοιώσεις που δεν είναι προσιτές στην ψηλάφηση π.χ. προστάτης, πνεύμονας υπό την καθοδήγηση απεικονιστικών μεθόδων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(υπερηχογράφου ή αξονικού τομογράφου)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1"/>
                </a:solidFill>
                <a:latin typeface="Arial Black" pitchFamily="34" charset="0"/>
              </a:rPr>
              <a:t>ΕΝΔΟΣΚΟΠΙΚΗ ΒΙΟΨΙΑ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7945" y="1125538"/>
            <a:ext cx="4680520" cy="496728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  <a:latin typeface="Arial Black" pitchFamily="34" charset="0"/>
              </a:rPr>
              <a:t>Το βρογχοσκόπιο εισάγεται από τον γιατρό διαμέσου της ρινός,  στον λάρυγγα και στην τραχεία και στην συνέχεια στους βρόγχους. Το βρογχοσκόπιο έχει ένα πλευρικό κανάλι , διά μέσου του οποίου μπορεί να περάσει και να οδηγηθεί προς το κάτω άκρο του, ένας λεπτός καθετήρας εξοπλισμένος με λαβίδα βιοψίας. Ο καθετήρας χρησιμοποιείται για την λήψη μικρού δείγματος για βιοψία από την εσωτερική επένδυση των βρόγχων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dirty="0">
                <a:solidFill>
                  <a:schemeClr val="tx1"/>
                </a:solidFill>
                <a:latin typeface="Arial Black" pitchFamily="34" charset="0"/>
              </a:rPr>
              <a:t>(Άλλα αντίστοιχα όργανα</a:t>
            </a:r>
            <a:r>
              <a:rPr lang="en-US" i="1" dirty="0">
                <a:solidFill>
                  <a:schemeClr val="tx1"/>
                </a:solidFill>
                <a:latin typeface="Arial Black" pitchFamily="34" charset="0"/>
              </a:rPr>
              <a:t>:</a:t>
            </a:r>
            <a:r>
              <a:rPr lang="el-GR" i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l-GR" i="1" dirty="0" err="1">
                <a:solidFill>
                  <a:schemeClr val="tx1"/>
                </a:solidFill>
                <a:latin typeface="Arial Black" pitchFamily="34" charset="0"/>
              </a:rPr>
              <a:t>γαστροσκόπιο</a:t>
            </a:r>
            <a:r>
              <a:rPr lang="el-GR" i="1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el-GR" i="1" dirty="0" err="1">
                <a:solidFill>
                  <a:schemeClr val="tx1"/>
                </a:solidFill>
                <a:latin typeface="Arial Black" pitchFamily="34" charset="0"/>
              </a:rPr>
              <a:t>κολονοσκόπιο</a:t>
            </a:r>
            <a:r>
              <a:rPr lang="el-GR" i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l-GR" i="1" dirty="0" err="1">
                <a:solidFill>
                  <a:schemeClr val="tx1"/>
                </a:solidFill>
                <a:latin typeface="Arial Black" pitchFamily="34" charset="0"/>
              </a:rPr>
              <a:t>κλπ</a:t>
            </a:r>
            <a:r>
              <a:rPr lang="el-GR" i="1" dirty="0">
                <a:solidFill>
                  <a:schemeClr val="tx1"/>
                </a:solidFill>
                <a:latin typeface="Arial Black" pitchFamily="34" charset="0"/>
              </a:rPr>
              <a:t>)</a:t>
            </a:r>
          </a:p>
        </p:txBody>
      </p:sp>
      <p:pic>
        <p:nvPicPr>
          <p:cNvPr id="10244" name="Picture 4" descr="http://www.pneumonologiko-kentro.com.cy/wp-content/uploads/2013/10/bronchos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34194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http://www.sied.it/imm/newtech/art1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30972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1"/>
                </a:solidFill>
                <a:latin typeface="Arial Black" pitchFamily="34" charset="0"/>
              </a:rPr>
              <a:t>ΣΤΑΔΙΑ ΤΩΝ ΤΕΧΝΙΚΩΝ ΕΠΕΞΕΡΓΑΣΙΑΣ ΤΩΝ ΙΣΤΩΝ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850" y="1052513"/>
            <a:ext cx="2879725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l-GR" b="1" dirty="0">
                <a:solidFill>
                  <a:srgbClr val="C00000"/>
                </a:solidFill>
                <a:latin typeface="Arial Black" pitchFamily="34" charset="0"/>
              </a:rPr>
              <a:t>ΣΥΛΛΟΓΗ ΚΑΙ ΠΑΡΑΛΑΒΗ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Arial Black" pitchFamily="34" charset="0"/>
              </a:rPr>
              <a:t>      ΤΟΥ ΙΣΤΙΚΟΥ ΔΕΙΓΜΑΤΟΣ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288" y="3429000"/>
            <a:ext cx="27368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Arial Black" pitchFamily="34" charset="0"/>
              </a:rPr>
              <a:t>2. ΜΟΝΙΜΟΠΟΙΗΣΗ ΤΟΥ ΙΣΤΟΥ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825" y="4941888"/>
            <a:ext cx="2808288" cy="1655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Arial Black" pitchFamily="34" charset="0"/>
              </a:rPr>
              <a:t>3. ΕΠΕΞΕΡΓΑΣΙΑ ΤΟΥ ΙΣΤΟΥ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Arial Black" pitchFamily="34" charset="0"/>
              </a:rPr>
              <a:t>(αφυδάτωση, </a:t>
            </a:r>
            <a:r>
              <a:rPr lang="el-GR" b="1" dirty="0" err="1">
                <a:solidFill>
                  <a:srgbClr val="C00000"/>
                </a:solidFill>
                <a:latin typeface="Arial Black" pitchFamily="34" charset="0"/>
              </a:rPr>
              <a:t>διαύγαση</a:t>
            </a:r>
            <a:r>
              <a:rPr lang="el-GR" b="1" dirty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el-GR" b="1" dirty="0" err="1">
                <a:solidFill>
                  <a:srgbClr val="C00000"/>
                </a:solidFill>
                <a:latin typeface="Arial Black" pitchFamily="34" charset="0"/>
              </a:rPr>
              <a:t>σκήνωση</a:t>
            </a:r>
            <a:r>
              <a:rPr lang="el-GR" b="1" dirty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el-GR" b="1" dirty="0" err="1">
                <a:solidFill>
                  <a:srgbClr val="C00000"/>
                </a:solidFill>
                <a:latin typeface="Arial Black" pitchFamily="34" charset="0"/>
              </a:rPr>
              <a:t>έγκλειση</a:t>
            </a:r>
            <a:r>
              <a:rPr lang="el-GR" b="1" dirty="0">
                <a:solidFill>
                  <a:srgbClr val="C0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1500" y="4941888"/>
            <a:ext cx="2736850" cy="1655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Arial Black" pitchFamily="34" charset="0"/>
              </a:rPr>
              <a:t>4. ΔΗΜΙΟΥΡΓΙΑ ΤΟΜΩΝ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3284538"/>
            <a:ext cx="2089150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Arial Black" pitchFamily="34" charset="0"/>
              </a:rPr>
              <a:t>5. ΧΡΩΣΗ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0063" y="1268413"/>
            <a:ext cx="2736850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Arial Black" pitchFamily="34" charset="0"/>
              </a:rPr>
              <a:t>6. ΜΙΚΡΟΣΚΟΠΙΚΗ          ΠΑΡΑΤΗΡΗΣΗ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63713" y="2565400"/>
            <a:ext cx="0" cy="5762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63713" y="4149725"/>
            <a:ext cx="0" cy="7191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92500" y="5805488"/>
            <a:ext cx="172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019925" y="2349500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092950" y="4221163"/>
            <a:ext cx="0" cy="10080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1"/>
                </a:solidFill>
                <a:latin typeface="Arial Black" pitchFamily="34" charset="0"/>
              </a:rPr>
              <a:t>1. ΣΥΛΛΟΓΗ ΚΑΙ ΕΠΕΞΕΡΓΑΣΙΑ ΤΟΥ ΔΕΙΓΜΑΤΟΣ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2275" y="3213100"/>
            <a:ext cx="6048375" cy="1728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Arial Black" pitchFamily="34" charset="0"/>
              </a:rPr>
              <a:t>Β. ΚΑΤΑΓΡΑΦΗ - ΤΑΞΙΝΟΜΗΣΗ ΤΟΥ ΥΛΙΚΟΥ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2387" y="1497461"/>
            <a:ext cx="3959225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Arial Black" pitchFamily="34" charset="0"/>
              </a:rPr>
              <a:t>Α. ΣΥΛΛΟΓΗ ΤΟΥ ΙΣΤΟΥ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 βιοψία με λεπτή βελόνη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 ενδοσκοπική βιοψία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εγχειρητικό παρασκεύασμα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l-GR" b="1" dirty="0" err="1">
                <a:solidFill>
                  <a:schemeClr val="tx1"/>
                </a:solidFill>
                <a:latin typeface="Arial Black" pitchFamily="34" charset="0"/>
              </a:rPr>
              <a:t>νεκροτομικό</a:t>
            </a:r>
            <a:r>
              <a:rPr lang="el-GR" b="1" dirty="0">
                <a:solidFill>
                  <a:schemeClr val="tx1"/>
                </a:solidFill>
                <a:latin typeface="Arial Black" pitchFamily="34" charset="0"/>
              </a:rPr>
              <a:t> παρασκεύασμα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 err="1">
                <a:solidFill>
                  <a:srgbClr val="002060"/>
                </a:solidFill>
                <a:latin typeface="Arial Black" pitchFamily="34" charset="0"/>
              </a:rPr>
              <a:t>Εμβάπτυση</a:t>
            </a:r>
            <a:r>
              <a:rPr lang="el-GR" b="1" i="1" dirty="0">
                <a:solidFill>
                  <a:srgbClr val="002060"/>
                </a:solidFill>
                <a:latin typeface="Arial Black" pitchFamily="34" charset="0"/>
              </a:rPr>
              <a:t> του δείγματος εντός </a:t>
            </a:r>
            <a:r>
              <a:rPr lang="el-GR" b="1" i="1" dirty="0" err="1">
                <a:solidFill>
                  <a:srgbClr val="002060"/>
                </a:solidFill>
                <a:latin typeface="Arial Black" pitchFamily="34" charset="0"/>
              </a:rPr>
              <a:t>φορμαλδεϋδης</a:t>
            </a:r>
            <a:r>
              <a:rPr lang="el-GR" b="1" i="1" dirty="0">
                <a:solidFill>
                  <a:srgbClr val="002060"/>
                </a:solidFill>
                <a:latin typeface="Arial Black" pitchFamily="34" charset="0"/>
              </a:rPr>
              <a:t> (φορμόλης) 10%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250" y="4652963"/>
            <a:ext cx="6048375" cy="172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Arial Black" pitchFamily="34" charset="0"/>
              </a:rPr>
              <a:t>Γ. ΜΑΚΡΟΣΚΟΠΙΚΗ ΕΞΕΤΑΣΗ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1433</Words>
  <Application>Microsoft Office PowerPoint</Application>
  <PresentationFormat>Προβολή στην οθόνη (4:3)</PresentationFormat>
  <Paragraphs>257</Paragraphs>
  <Slides>39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Ιστοκινέτα (στάδια Α-Β)</vt:lpstr>
      <vt:lpstr>Σκηνωτικό μηχάνημα (στάδια Γ-Δ)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PAS stain</vt:lpstr>
      <vt:lpstr>Giemsa stain</vt:lpstr>
      <vt:lpstr>Masson stain</vt:lpstr>
      <vt:lpstr>Elastica stain</vt:lpstr>
      <vt:lpstr>Congo red stain</vt:lpstr>
      <vt:lpstr>Διαφάνεια 31</vt:lpstr>
      <vt:lpstr>Ανοσοϊστοχημικές χρώσεις σε αδενοκαρκινώματα</vt:lpstr>
      <vt:lpstr>ΜΟΡΙΑΚΗ ΠΑΘΟΛΟΓΙΚΗ ΑΝΑΤΟΜΙΚΗ (1)</vt:lpstr>
      <vt:lpstr>ΜΟΡΙΑΚΗ ΠΑΘΟΛΟΓΙΚΗ ΑΝΑΤΟΜΙΚΗ (2)</vt:lpstr>
      <vt:lpstr>Η Παθολογική Ανατομική σήμερα και στο μέλλον……..</vt:lpstr>
      <vt:lpstr>Ο ιδρυτής της σύγχρονης Παθολογικής Ανατομικής</vt:lpstr>
      <vt:lpstr>Ο ιδρυτής της Παθολογικής Ανατομικής στην Ελλάδα</vt:lpstr>
      <vt:lpstr>Α’ ΕΡΓΑΣΤΗΡΙΟ ΠΑΘΟΛΟΓΙΚΗΣ ΑΝΑΤΟΜΙΚΗΣ ΙΑΤΡΙΚΗΣ ΣΧΟΛΗΣ ΕΘΝΙΚΟΥ ΚΑΙ ΚΑΠΟΔΙΣΤΡΙΑΚΟΥ ΠΑΝΕΠΙΣΤΗΜΙΟΥ ΑΘΗΝΩΝ ΓΕΝΙΚΟ ΝΟΣΟΚΟΜΕΙΟ ΑΘΗΝΩΝ «ΛΑΪΚΟ»</vt:lpstr>
      <vt:lpstr>  ΟΙ ΔΙΑΦΑΝΕΙΕΣ ΤΗΣ ΠΑΡΟΥΣΙΑΣΗΣ ΠΡΟΟΡΙΖΟΝΤΑΙ ΜΟΝΟ ΓΙΑ ΠΡΟΣΩΠΙΚΗ ΧΡΗΣΗ ΑΠΟ ΤΟΥΣ ΦΟΙΤΗΤΕΣ (ΜΕΣΩ ΤΗΣ ΗΛΕΚΤΡΟΝΙΚΗΣ ΤΑΞΗΣ) ΚΑΙ ΔΕΝ ΕΠΙΤΡΕΠΕΤΑΙ Η ΑΝΑΔΗΜΟΣΙΕΥΣΗ ΤΟΥΣ ΣΕ ΑΛΛΟ ΗΛΕΚΤΡΟΝΙΚΟ Ή ΕΝΤΥΠΟ ΜΕΣΟ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Άννα Μαρία</dc:creator>
  <cp:lastModifiedBy>Gram03</cp:lastModifiedBy>
  <cp:revision>148</cp:revision>
  <dcterms:created xsi:type="dcterms:W3CDTF">2014-11-01T22:05:55Z</dcterms:created>
  <dcterms:modified xsi:type="dcterms:W3CDTF">2022-02-14T15:26:05Z</dcterms:modified>
</cp:coreProperties>
</file>