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F83A-2D40-44B7-A93D-1B1EEF746D6D}" type="datetimeFigureOut">
              <a:rPr lang="el-GR" smtClean="0"/>
              <a:pPr/>
              <a:t>20/12/2020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9551-BDDB-4104-BFB5-14F1088715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F83A-2D40-44B7-A93D-1B1EEF746D6D}" type="datetimeFigureOut">
              <a:rPr lang="el-GR" smtClean="0"/>
              <a:pPr/>
              <a:t>20/12/2020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9551-BDDB-4104-BFB5-14F1088715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F83A-2D40-44B7-A93D-1B1EEF746D6D}" type="datetimeFigureOut">
              <a:rPr lang="el-GR" smtClean="0"/>
              <a:pPr/>
              <a:t>20/12/2020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9551-BDDB-4104-BFB5-14F1088715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F83A-2D40-44B7-A93D-1B1EEF746D6D}" type="datetimeFigureOut">
              <a:rPr lang="el-GR" smtClean="0"/>
              <a:pPr/>
              <a:t>20/12/2020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9551-BDDB-4104-BFB5-14F1088715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F83A-2D40-44B7-A93D-1B1EEF746D6D}" type="datetimeFigureOut">
              <a:rPr lang="el-GR" smtClean="0"/>
              <a:pPr/>
              <a:t>20/12/2020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9551-BDDB-4104-BFB5-14F1088715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F83A-2D40-44B7-A93D-1B1EEF746D6D}" type="datetimeFigureOut">
              <a:rPr lang="el-GR" smtClean="0"/>
              <a:pPr/>
              <a:t>20/12/2020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9551-BDDB-4104-BFB5-14F1088715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F83A-2D40-44B7-A93D-1B1EEF746D6D}" type="datetimeFigureOut">
              <a:rPr lang="el-GR" smtClean="0"/>
              <a:pPr/>
              <a:t>20/12/2020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9551-BDDB-4104-BFB5-14F1088715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F83A-2D40-44B7-A93D-1B1EEF746D6D}" type="datetimeFigureOut">
              <a:rPr lang="el-GR" smtClean="0"/>
              <a:pPr/>
              <a:t>20/12/2020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9551-BDDB-4104-BFB5-14F1088715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F83A-2D40-44B7-A93D-1B1EEF746D6D}" type="datetimeFigureOut">
              <a:rPr lang="el-GR" smtClean="0"/>
              <a:pPr/>
              <a:t>20/12/2020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9551-BDDB-4104-BFB5-14F1088715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F83A-2D40-44B7-A93D-1B1EEF746D6D}" type="datetimeFigureOut">
              <a:rPr lang="el-GR" smtClean="0"/>
              <a:pPr/>
              <a:t>20/12/2020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9551-BDDB-4104-BFB5-14F1088715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F83A-2D40-44B7-A93D-1B1EEF746D6D}" type="datetimeFigureOut">
              <a:rPr lang="el-GR" smtClean="0"/>
              <a:pPr/>
              <a:t>20/12/2020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9551-BDDB-4104-BFB5-14F1088715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4">
                <a:lumMod val="60000"/>
                <a:lumOff val="40000"/>
                <a:alpha val="9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F83A-2D40-44B7-A93D-1B1EEF746D6D}" type="datetimeFigureOut">
              <a:rPr lang="el-GR" smtClean="0"/>
              <a:pPr/>
              <a:t>20/12/2020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9551-BDDB-4104-BFB5-14F1088715A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oa.gr/modules/document/index.php?course=MED409&amp;openDir=/4f8e670fkcr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Hellenic Medical Students’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dirty="0" smtClean="0"/>
              <a:t>International 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l-GR" dirty="0" smtClean="0"/>
              <a:t>ΔΙΗΜΕΡΙΔΑ ΕΙΔΙΚΟΤΗΤΩΝ</a:t>
            </a:r>
            <a:br>
              <a:rPr lang="el-GR" dirty="0" smtClean="0"/>
            </a:br>
            <a:r>
              <a:rPr lang="el-GR" sz="3100" dirty="0" smtClean="0"/>
              <a:t>19.12.2020 </a:t>
            </a:r>
            <a:endParaRPr lang="el-GR" sz="31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71600" y="3501008"/>
            <a:ext cx="7344816" cy="3024336"/>
          </a:xfrm>
        </p:spPr>
        <p:txBody>
          <a:bodyPr>
            <a:normAutofit/>
          </a:bodyPr>
          <a:lstStyle/>
          <a:p>
            <a:r>
              <a:rPr lang="el-GR" sz="4700" b="1" spc="600" dirty="0" smtClean="0">
                <a:solidFill>
                  <a:schemeClr val="tx1"/>
                </a:solidFill>
              </a:rPr>
              <a:t>Παθολογική Ανατομική </a:t>
            </a:r>
          </a:p>
          <a:p>
            <a:endParaRPr lang="el-GR" dirty="0"/>
          </a:p>
          <a:p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Ανδρέας Χ. </a:t>
            </a:r>
            <a:r>
              <a:rPr lang="el-G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Λάζαρης</a:t>
            </a:r>
            <a:endParaRPr lang="el-G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Ιατρός - </a:t>
            </a:r>
            <a:r>
              <a:rPr lang="el-G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Ιστοπαθολόγος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l-G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pathologist-les-leffing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231414" cy="3168352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179512" y="5949280"/>
            <a:ext cx="2376265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Παθολογοανατόμος</a:t>
            </a:r>
            <a:b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Leffingwell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Collections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User\Desktop\csm_401_0718_Image1_8bdf4128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852936"/>
            <a:ext cx="2160240" cy="3271383"/>
          </a:xfrm>
          <a:prstGeom prst="rect">
            <a:avLst/>
          </a:prstGeom>
          <a:noFill/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6516216" y="6101680"/>
            <a:ext cx="262778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dirty="0" smtClean="0">
                <a:latin typeface="+mj-lt"/>
                <a:ea typeface="+mj-ea"/>
                <a:cs typeface="+mj-cs"/>
              </a:rPr>
              <a:t>Πορτρέτο του Γεωργίου Παπανικολάου από τον </a:t>
            </a:r>
            <a:r>
              <a:rPr lang="en-US" i="1" dirty="0"/>
              <a:t>Ali </a:t>
            </a:r>
            <a:r>
              <a:rPr lang="en-US" i="1" dirty="0" smtClean="0"/>
              <a:t>Al-Nasser</a:t>
            </a:r>
            <a:r>
              <a:rPr lang="el-GR" i="1" dirty="0" smtClean="0"/>
              <a:t>, </a:t>
            </a:r>
            <a:r>
              <a:rPr lang="el-GR" dirty="0" smtClean="0">
                <a:latin typeface="+mj-lt"/>
                <a:ea typeface="+mj-ea"/>
                <a:cs typeface="+mj-cs"/>
              </a:rPr>
              <a:t>εμπνευσμένο από κυτταρολογικά επιχρίσματα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ΠΤΥΧΕΣ ΤΗΣ ΙΑΤΡΙΚΗΣ ΕΙΔΙΚΟΤΗΤΑΣ </a:t>
            </a:r>
            <a:br>
              <a:rPr lang="el-GR" dirty="0" smtClean="0"/>
            </a:br>
            <a:r>
              <a:rPr lang="el-GR" dirty="0" smtClean="0"/>
              <a:t>ΤΗΣ ΠΑΘΟΛΟΓΙΚΗΣ ΑΝΑΤΟΜΙΚΗΣ</a:t>
            </a:r>
            <a:br>
              <a:rPr lang="el-GR" dirty="0" smtClean="0"/>
            </a:br>
            <a:r>
              <a:rPr lang="el-GR" sz="2000" dirty="0" smtClean="0"/>
              <a:t>(βλ. και αναρτημένα αρχεία, μέσω του συνδέσμου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https://eclass.uoa.gr/modules/document/index.php?course=MED409&amp;openDir=/</a:t>
            </a:r>
            <a:r>
              <a:rPr lang="en-US" sz="2000" dirty="0" smtClean="0">
                <a:hlinkClick r:id="rId2"/>
              </a:rPr>
              <a:t>4f8e670fkcr8</a:t>
            </a:r>
            <a:r>
              <a:rPr lang="en-US" sz="2000" dirty="0" smtClean="0"/>
              <a:t> )</a:t>
            </a: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2000" dirty="0"/>
              <a:t>Η Παθολογική </a:t>
            </a:r>
            <a:r>
              <a:rPr lang="el-GR" sz="2000" dirty="0" smtClean="0"/>
              <a:t>Ανατομική / </a:t>
            </a:r>
            <a:r>
              <a:rPr lang="el-GR" sz="2000" dirty="0" err="1" smtClean="0"/>
              <a:t>Ιστοπαθολογία</a:t>
            </a:r>
            <a:r>
              <a:rPr lang="el-GR" sz="2000" dirty="0" smtClean="0"/>
              <a:t>  ανήκει </a:t>
            </a:r>
            <a:r>
              <a:rPr lang="el-GR" sz="2000" dirty="0"/>
              <a:t>στις "εργαστηριακές ειδικότητες", στην πραγματικότητα όμως είναι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κλινικο</a:t>
            </a:r>
            <a:r>
              <a:rPr lang="el-GR" sz="2000" dirty="0"/>
              <a:t>-εργαστηριακή. Οι περισσότεροι ασθενείς στο Νοσοκομείο δεν γνωρίζουν και δεν συναντούν τον </a:t>
            </a:r>
            <a:r>
              <a:rPr lang="el-GR" sz="2000" dirty="0" smtClean="0"/>
              <a:t>παθολογοανατόμο / </a:t>
            </a:r>
            <a:r>
              <a:rPr lang="el-GR" sz="2000" dirty="0" err="1" smtClean="0"/>
              <a:t>ιστοπαθολόγο</a:t>
            </a:r>
            <a:r>
              <a:rPr lang="el-GR" sz="2000" dirty="0" smtClean="0"/>
              <a:t>, </a:t>
            </a:r>
            <a:r>
              <a:rPr lang="el-GR" sz="2000" dirty="0"/>
              <a:t>ο οποίος όμως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συνεργάζεται στενά με γιατρούς άλλων ειδικοτήτων</a:t>
            </a:r>
            <a:r>
              <a:rPr lang="el-GR" sz="2000" dirty="0"/>
              <a:t>, παρέχοντάς τους όχι μόνο τη </a:t>
            </a:r>
            <a:r>
              <a:rPr lang="el-GR" sz="2000" b="1" dirty="0"/>
              <a:t>διάγνωση</a:t>
            </a:r>
            <a:r>
              <a:rPr lang="el-GR" sz="2000" dirty="0"/>
              <a:t>, αλλά και </a:t>
            </a:r>
            <a:r>
              <a:rPr lang="el-GR" sz="2000" b="1" dirty="0"/>
              <a:t>πληροφορίες</a:t>
            </a:r>
            <a:r>
              <a:rPr lang="el-GR" sz="2000" dirty="0"/>
              <a:t> για την </a:t>
            </a:r>
            <a:r>
              <a:rPr lang="el-GR" sz="2000" b="1" dirty="0"/>
              <a:t>επιλογή της κατάλληλης θεραπείας. </a:t>
            </a:r>
            <a:r>
              <a:rPr lang="el-GR" sz="2000" b="1" dirty="0" smtClean="0"/>
              <a:t> </a:t>
            </a:r>
            <a:r>
              <a:rPr lang="el-GR" sz="2000" dirty="0" smtClean="0"/>
              <a:t>Ανάγκη</a:t>
            </a:r>
            <a:r>
              <a:rPr lang="el-GR" sz="2000" b="1" dirty="0" smtClean="0"/>
              <a:t> </a:t>
            </a:r>
            <a:r>
              <a:rPr lang="el-GR" sz="2000" dirty="0"/>
              <a:t>α</a:t>
            </a:r>
            <a:r>
              <a:rPr lang="el-GR" sz="2000" dirty="0" smtClean="0"/>
              <a:t>ναβάθμισης της γενικής αντίληψης για την ειδικότητα με προβολή της </a:t>
            </a:r>
            <a:r>
              <a:rPr lang="el-GR" sz="2000" b="1" dirty="0" smtClean="0"/>
              <a:t>αφοσίωσης του σύγχρονου παθολογοανατόμου στη φροντίδα του  </a:t>
            </a:r>
            <a:r>
              <a:rPr lang="el-GR" sz="2000" b="1" spc="300" dirty="0" smtClean="0"/>
              <a:t>ζώντα</a:t>
            </a:r>
            <a:r>
              <a:rPr lang="el-GR" sz="2000" b="1" dirty="0" smtClean="0"/>
              <a:t> ασθενούς </a:t>
            </a:r>
            <a:r>
              <a:rPr lang="el-GR" sz="2000" dirty="0" smtClean="0"/>
              <a:t>και εξάλειψη του στερεότυπου ότι ο παθολογοανατόμος ασχολείται πρωτίστως με τις νεκροτομές. </a:t>
            </a:r>
            <a:endParaRPr lang="el-GR" sz="2000" b="1" dirty="0" smtClean="0"/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Η μεγάλη πρόοδος της σύγχρονης ιατρικής στην </a:t>
            </a:r>
            <a:r>
              <a:rPr lang="el-GR" sz="2000" b="1" dirty="0"/>
              <a:t>κατανόηση της </a:t>
            </a:r>
            <a:r>
              <a:rPr lang="el-GR" sz="2000" b="1" dirty="0" err="1"/>
              <a:t>παθογένεσης</a:t>
            </a:r>
            <a:r>
              <a:rPr lang="el-GR" sz="2000" b="1" dirty="0"/>
              <a:t> και στη θεραπεία των νόσων </a:t>
            </a:r>
            <a:r>
              <a:rPr lang="el-GR" sz="2000" dirty="0"/>
              <a:t>οφείλεται και στη διεθνή ιατρική κοινότητα των Παθολογοανατόμων, πέντε από τους οποίους έχουν βραβευτεί με το βραβείο NOBEL</a:t>
            </a:r>
            <a:r>
              <a:rPr lang="el-GR" sz="2000" dirty="0" smtClean="0"/>
              <a:t>. Πρόκειται για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ταχέως εξελισσόμενη </a:t>
            </a:r>
            <a:r>
              <a:rPr lang="el-GR" sz="2000" dirty="0" smtClean="0"/>
              <a:t>ιατρική ειδικότητα με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αχανές ερευνητικό πεδίο</a:t>
            </a:r>
            <a:r>
              <a:rPr lang="el-GR" sz="2000" dirty="0" smtClean="0"/>
              <a:t>.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Ο </a:t>
            </a:r>
            <a:r>
              <a:rPr lang="el-GR" sz="2000" dirty="0" smtClean="0"/>
              <a:t>παθολογοανατόμος </a:t>
            </a:r>
            <a:r>
              <a:rPr lang="el-GR" sz="2000" dirty="0"/>
              <a:t>είναι ο γιατρός που ασχολείται με </a:t>
            </a:r>
            <a:r>
              <a:rPr lang="el-GR" sz="2000" b="1" dirty="0"/>
              <a:t>όλες</a:t>
            </a:r>
            <a:r>
              <a:rPr lang="el-GR" sz="2000" dirty="0"/>
              <a:t> τις </a:t>
            </a:r>
            <a:r>
              <a:rPr lang="el-GR" sz="2000" b="1" dirty="0"/>
              <a:t>βασικές πτυχές της </a:t>
            </a:r>
            <a:r>
              <a:rPr lang="el-GR" sz="2000" b="1" dirty="0" smtClean="0"/>
              <a:t>κάθε νόσου</a:t>
            </a:r>
            <a:r>
              <a:rPr lang="el-GR" sz="2000" dirty="0"/>
              <a:t>, από το πώς αναπτύσσεται ως τη </a:t>
            </a:r>
            <a:r>
              <a:rPr lang="el-GR" sz="2000" dirty="0" smtClean="0"/>
              <a:t>διάγνωσή της </a:t>
            </a:r>
            <a:r>
              <a:rPr lang="el-GR" sz="2000" dirty="0"/>
              <a:t>και τον προσδιορισμό διαφόρων επιμέρους χαρακτηριστικών της (</a:t>
            </a:r>
            <a:r>
              <a:rPr lang="el-GR" sz="2000" b="1" dirty="0"/>
              <a:t>βαρύτητα</a:t>
            </a:r>
            <a:r>
              <a:rPr lang="el-GR" sz="2000" dirty="0"/>
              <a:t>,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ευαισθησία</a:t>
            </a:r>
            <a:r>
              <a:rPr lang="el-GR" sz="2000" dirty="0"/>
              <a:t> και </a:t>
            </a:r>
            <a:r>
              <a:rPr lang="el-GR" sz="2000" b="1" dirty="0"/>
              <a:t>ανταπόκριση σε συγκεκριμένη θεραπεία</a:t>
            </a:r>
            <a:r>
              <a:rPr lang="el-GR" sz="2000" dirty="0"/>
              <a:t>).</a:t>
            </a:r>
          </a:p>
          <a:p>
            <a:pPr algn="just"/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04656"/>
          </a:xfrm>
        </p:spPr>
        <p:txBody>
          <a:bodyPr/>
          <a:lstStyle/>
          <a:p>
            <a:pPr algn="just"/>
            <a:r>
              <a:rPr lang="el-GR" sz="2000" dirty="0"/>
              <a:t>Τα </a:t>
            </a:r>
            <a:r>
              <a:rPr lang="el-GR" sz="2000" dirty="0" err="1"/>
              <a:t>ιστικά</a:t>
            </a:r>
            <a:r>
              <a:rPr lang="el-GR" sz="2000" dirty="0"/>
              <a:t> υλικά που εξετάζει ο </a:t>
            </a:r>
            <a:r>
              <a:rPr lang="el-GR" sz="2000" dirty="0" smtClean="0"/>
              <a:t>παθολογοανατόμος/</a:t>
            </a:r>
            <a:r>
              <a:rPr lang="el-GR" sz="2000" dirty="0" err="1"/>
              <a:t>ι</a:t>
            </a:r>
            <a:r>
              <a:rPr lang="el-GR" sz="2000" dirty="0" err="1" smtClean="0"/>
              <a:t>στοπαθολόγος</a:t>
            </a:r>
            <a:r>
              <a:rPr lang="el-GR" sz="2000" dirty="0" smtClean="0"/>
              <a:t> </a:t>
            </a:r>
            <a:r>
              <a:rPr lang="el-GR" sz="2000" dirty="0"/>
              <a:t>μπορεί να είναι </a:t>
            </a:r>
            <a:r>
              <a:rPr lang="el-GR" sz="2000" b="1" dirty="0"/>
              <a:t>βιοψίες</a:t>
            </a:r>
            <a:r>
              <a:rPr lang="el-GR" sz="2000" dirty="0"/>
              <a:t> (μικρά </a:t>
            </a:r>
            <a:r>
              <a:rPr lang="el-GR" sz="2000" dirty="0" err="1"/>
              <a:t>τεμαχίδια</a:t>
            </a:r>
            <a:r>
              <a:rPr lang="el-GR" sz="2000" dirty="0"/>
              <a:t> ιστού) ή </a:t>
            </a:r>
            <a:r>
              <a:rPr lang="el-GR" sz="2000" b="1" dirty="0"/>
              <a:t>χειρουργικά παρασκευάσματα </a:t>
            </a:r>
            <a:r>
              <a:rPr lang="el-GR" sz="2000" dirty="0"/>
              <a:t>(μετά από </a:t>
            </a:r>
            <a:r>
              <a:rPr lang="el-GR" sz="2000" dirty="0" err="1"/>
              <a:t>εκτομή</a:t>
            </a:r>
            <a:r>
              <a:rPr lang="el-GR" sz="2000" dirty="0"/>
              <a:t> ιστού ή οργάνου που πάσχει). </a:t>
            </a:r>
            <a:endParaRPr lang="el-GR" sz="2000" dirty="0" smtClean="0"/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Ακόμη, </a:t>
            </a:r>
            <a:r>
              <a:rPr lang="el-GR" sz="2000" dirty="0"/>
              <a:t>κατά τη διάρκεια μιας χειρουργικής επέμβασης, με την </a:t>
            </a:r>
            <a:r>
              <a:rPr lang="el-GR" sz="2000" b="1" dirty="0"/>
              <a:t>ταχεία βιοψία</a:t>
            </a:r>
            <a:r>
              <a:rPr lang="el-GR" sz="2000" dirty="0"/>
              <a:t>, </a:t>
            </a:r>
            <a:r>
              <a:rPr lang="el-GR" sz="2000" dirty="0" smtClean="0"/>
              <a:t>ο παθολογοανατόμος/</a:t>
            </a:r>
            <a:r>
              <a:rPr lang="el-GR" sz="2000" dirty="0" err="1" smtClean="0"/>
              <a:t>ιστοπαθολόγος</a:t>
            </a:r>
            <a:r>
              <a:rPr lang="el-GR" sz="2000" dirty="0" smtClean="0"/>
              <a:t> δίνει </a:t>
            </a:r>
            <a:r>
              <a:rPr lang="el-GR" sz="2000" dirty="0"/>
              <a:t>στον χειρουργό άμεση απάντηση για την παρουσία ή μη κακοήθειας, αλλά και για την έκταση αυτής. Με βάση τη διάγνωση του </a:t>
            </a:r>
            <a:r>
              <a:rPr lang="el-GR" sz="2000" dirty="0" err="1" smtClean="0"/>
              <a:t>ιστοπαθολόγου</a:t>
            </a:r>
            <a:r>
              <a:rPr lang="el-GR" sz="2000" dirty="0" smtClean="0"/>
              <a:t> </a:t>
            </a:r>
            <a:r>
              <a:rPr lang="el-GR" sz="2000" dirty="0"/>
              <a:t>λαμβάνεται </a:t>
            </a:r>
            <a:r>
              <a:rPr lang="el-GR" sz="2000" b="1" dirty="0" err="1"/>
              <a:t>διεγχειρητικά</a:t>
            </a:r>
            <a:r>
              <a:rPr lang="el-GR" sz="2000" b="1" dirty="0"/>
              <a:t> θεραπευτική απόφαση και επιλέγεται το κατάλληλο είδος χειρουργικής αντιμετώπισης</a:t>
            </a:r>
            <a:r>
              <a:rPr lang="el-GR" sz="2000" b="1" dirty="0" smtClean="0"/>
              <a:t>.</a:t>
            </a:r>
          </a:p>
          <a:p>
            <a:pPr algn="just"/>
            <a:endParaRPr lang="el-GR" sz="2000" b="1" dirty="0" smtClean="0"/>
          </a:p>
          <a:p>
            <a:pPr algn="just"/>
            <a:endParaRPr lang="el-GR" sz="2000" b="1" dirty="0"/>
          </a:p>
          <a:p>
            <a:pPr algn="just"/>
            <a:r>
              <a:rPr lang="el-GR" sz="2000" dirty="0"/>
              <a:t>Επιπλέον, ο </a:t>
            </a:r>
            <a:r>
              <a:rPr lang="el-GR" sz="2000" dirty="0" smtClean="0"/>
              <a:t>παθολογοανατόμος/</a:t>
            </a:r>
            <a:r>
              <a:rPr lang="el-GR" sz="2000" dirty="0" err="1"/>
              <a:t>ι</a:t>
            </a:r>
            <a:r>
              <a:rPr lang="el-GR" sz="2000" dirty="0" err="1" smtClean="0"/>
              <a:t>στοπαθολόγος</a:t>
            </a:r>
            <a:r>
              <a:rPr lang="el-GR" sz="2000" dirty="0" smtClean="0"/>
              <a:t> </a:t>
            </a:r>
            <a:r>
              <a:rPr lang="el-GR" sz="2000" dirty="0"/>
              <a:t>έχει στην αρμοδιότητά του τον </a:t>
            </a:r>
            <a:r>
              <a:rPr lang="el-GR" sz="2000" b="1" dirty="0"/>
              <a:t>προσδιορισμό δεικτών / χαρακτηριστικών επιθετικότητας της νόσου</a:t>
            </a:r>
            <a:r>
              <a:rPr lang="el-GR" sz="2000" dirty="0"/>
              <a:t>, όπως και </a:t>
            </a:r>
            <a:r>
              <a:rPr lang="el-GR" sz="2000" b="1" dirty="0"/>
              <a:t>προβλεπτικών </a:t>
            </a:r>
            <a:r>
              <a:rPr lang="el-GR" sz="2000" dirty="0"/>
              <a:t>δεικτών (</a:t>
            </a:r>
            <a:r>
              <a:rPr lang="el-GR" sz="2000" dirty="0" err="1"/>
              <a:t>βιοδείκτες</a:t>
            </a:r>
            <a:r>
              <a:rPr lang="el-GR" sz="2000" dirty="0"/>
              <a:t>) που προβλέπουν την αναμενόμενη </a:t>
            </a:r>
            <a:r>
              <a:rPr lang="el-GR" sz="2000" b="1" dirty="0"/>
              <a:t>ανταπόκριση του κάθε ασθενούς σε συγκεκριμένη θεραπευτική αγωγή</a:t>
            </a:r>
            <a:r>
              <a:rPr lang="el-GR" sz="2000" dirty="0"/>
              <a:t> (σύγχρονη "εξατομικευμένη θεραπεία").</a:t>
            </a:r>
          </a:p>
          <a:p>
            <a:pPr algn="just"/>
            <a:endParaRPr lang="el-GR" sz="2000" b="1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Ιδιαίτερη </a:t>
            </a:r>
            <a:r>
              <a:rPr lang="el-GR" sz="2400" dirty="0"/>
              <a:t>είναι η συμβολή του </a:t>
            </a:r>
            <a:r>
              <a:rPr lang="el-GR" sz="2400" dirty="0" smtClean="0"/>
              <a:t>παθολογοανατόμου </a:t>
            </a:r>
            <a:r>
              <a:rPr lang="el-GR" sz="2400" dirty="0"/>
              <a:t>στην αντιμετώπιση του </a:t>
            </a:r>
            <a:r>
              <a:rPr lang="el-GR" sz="2400" b="1" dirty="0"/>
              <a:t>καρκίνου</a:t>
            </a:r>
            <a:r>
              <a:rPr lang="el-GR" sz="2400" dirty="0"/>
              <a:t> με την </a:t>
            </a:r>
            <a:r>
              <a:rPr lang="el-GR" sz="2400" b="1" dirty="0"/>
              <a:t>έγκαιρη διάγνωση</a:t>
            </a:r>
            <a:r>
              <a:rPr lang="el-GR" sz="2400" dirty="0"/>
              <a:t>, την </a:t>
            </a:r>
            <a:r>
              <a:rPr lang="el-GR" sz="2400" b="1" dirty="0"/>
              <a:t>πρόγνωση</a:t>
            </a:r>
            <a:r>
              <a:rPr lang="el-GR" sz="2400" dirty="0"/>
              <a:t> και την </a:t>
            </a:r>
            <a:r>
              <a:rPr lang="el-GR" sz="2400" b="1" dirty="0"/>
              <a:t>πρόβλεψη της ανταπόκρισης σε συγκεκριμένη θεραπεία</a:t>
            </a:r>
            <a:r>
              <a:rPr lang="el-GR" sz="2400" b="1" dirty="0" smtClean="0"/>
              <a:t>.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 smtClean="0"/>
              <a:t> </a:t>
            </a:r>
            <a:r>
              <a:rPr lang="el-GR" sz="2400" dirty="0"/>
              <a:t>Επίσης σημαντική είναι και η συμβολή του σε καλοήθεις αλλοιώσεις, όπως είναι οι </a:t>
            </a:r>
            <a:r>
              <a:rPr lang="el-GR" sz="2400" b="1" dirty="0"/>
              <a:t>φλεγμονές </a:t>
            </a:r>
            <a:r>
              <a:rPr lang="el-GR" sz="2400" dirty="0"/>
              <a:t>(κολίτιδες, γαστρίτιδες, κλπ) και οι </a:t>
            </a:r>
            <a:r>
              <a:rPr lang="el-GR" sz="2400" b="1" dirty="0"/>
              <a:t>λοιμώξεις</a:t>
            </a:r>
            <a:r>
              <a:rPr lang="el-GR" sz="2400" dirty="0"/>
              <a:t>, τόσο για την αναγνώριση του αιτίου όσο και για την παρακολούθηση αυτών. </a:t>
            </a:r>
            <a:endParaRPr lang="el-GR" sz="2400" dirty="0" smtClean="0"/>
          </a:p>
          <a:p>
            <a:pPr algn="just"/>
            <a:endParaRPr lang="el-GR" sz="2400" dirty="0"/>
          </a:p>
          <a:p>
            <a:pPr algn="just"/>
            <a:r>
              <a:rPr lang="el-GR" sz="2400" dirty="0" smtClean="0"/>
              <a:t>Σημαντικός </a:t>
            </a:r>
            <a:r>
              <a:rPr lang="el-GR" sz="2400" dirty="0"/>
              <a:t>επίσης είναι ο ρόλος του </a:t>
            </a:r>
            <a:r>
              <a:rPr lang="el-GR" sz="2400" dirty="0" smtClean="0"/>
              <a:t>παθολογοανατόμου </a:t>
            </a:r>
            <a:r>
              <a:rPr lang="el-GR" sz="2400" dirty="0"/>
              <a:t>και στις </a:t>
            </a:r>
            <a:r>
              <a:rPr lang="el-GR" sz="2400" b="1" dirty="0"/>
              <a:t>μεταμοσχεύσεις συμπαγών οργάνων </a:t>
            </a:r>
            <a:r>
              <a:rPr lang="el-GR" sz="2400" dirty="0"/>
              <a:t>ασθενών συμβάλλοντας τόσο </a:t>
            </a:r>
            <a:r>
              <a:rPr lang="el-GR" sz="2400" dirty="0" err="1"/>
              <a:t>προεγχειρητικά</a:t>
            </a:r>
            <a:r>
              <a:rPr lang="el-GR" sz="2400" dirty="0"/>
              <a:t> στην εκτίμηση της </a:t>
            </a:r>
            <a:r>
              <a:rPr lang="el-GR" sz="2400" b="1" dirty="0"/>
              <a:t>καταλληλότητα</a:t>
            </a:r>
            <a:r>
              <a:rPr lang="el-GR" sz="2400" dirty="0"/>
              <a:t>ς του μοσχεύματος του δότη όσο και μετεγχειρητικά στην </a:t>
            </a:r>
            <a:r>
              <a:rPr lang="el-GR" sz="2400" b="1" dirty="0"/>
              <a:t>αιτιολογική διαφορική διάγνωση της δυσλειτουργίας </a:t>
            </a:r>
            <a:r>
              <a:rPr lang="el-GR" sz="2400" dirty="0"/>
              <a:t>του μοσχεύματος του λήπτη.</a:t>
            </a:r>
          </a:p>
          <a:p>
            <a:pPr algn="just"/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ΕΡΓΑΣΙΑΚΟΣ ΒΙΟΣ ΚΑΙ ΚΑΘΗΜΕΡΙΝΟΤΗΤΑ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 smtClean="0"/>
              <a:t>Δυνατότητα </a:t>
            </a:r>
            <a:r>
              <a:rPr lang="el-GR" b="1" dirty="0" smtClean="0"/>
              <a:t>άριστης ποιότητας ζωής</a:t>
            </a:r>
            <a:r>
              <a:rPr lang="el-GR" dirty="0" smtClean="0"/>
              <a:t>. Ύπαρξη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συγκεκριμένου ωραρίου. </a:t>
            </a:r>
            <a:r>
              <a:rPr lang="el-GR" dirty="0" smtClean="0"/>
              <a:t>Επιλογή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είδους </a:t>
            </a:r>
            <a:r>
              <a:rPr lang="el-GR" dirty="0" smtClean="0"/>
              <a:t>εφημεριών σε νοσοκομειακά </a:t>
            </a:r>
            <a:r>
              <a:rPr lang="el-GR" dirty="0" err="1" smtClean="0"/>
              <a:t>παθολογοανατομικά</a:t>
            </a:r>
            <a:r>
              <a:rPr lang="el-GR" dirty="0" smtClean="0"/>
              <a:t> εργαστήρια (ετοιμότητας, ενεργές, μικτές). </a:t>
            </a:r>
          </a:p>
          <a:p>
            <a:pPr algn="just"/>
            <a:endParaRPr lang="el-GR" dirty="0" smtClean="0"/>
          </a:p>
          <a:p>
            <a:pPr algn="just"/>
            <a:r>
              <a:rPr lang="el-GR" b="1" dirty="0" smtClean="0"/>
              <a:t>Μακρο</a:t>
            </a:r>
            <a:r>
              <a:rPr lang="el-GR" dirty="0" smtClean="0"/>
              <a:t>σκοπική εκτίμηση – </a:t>
            </a:r>
            <a:r>
              <a:rPr lang="el-GR" b="1" dirty="0" err="1" smtClean="0"/>
              <a:t>Ιστοληψία</a:t>
            </a:r>
            <a:r>
              <a:rPr lang="el-GR" b="1" dirty="0" smtClean="0"/>
              <a:t> </a:t>
            </a:r>
            <a:r>
              <a:rPr lang="el-GR" dirty="0" smtClean="0"/>
              <a:t>-</a:t>
            </a:r>
            <a:r>
              <a:rPr lang="el-GR" b="1" dirty="0" smtClean="0"/>
              <a:t>Μικρο</a:t>
            </a:r>
            <a:r>
              <a:rPr lang="el-GR" dirty="0" smtClean="0"/>
              <a:t>σκόπηση. 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Ευελιξία</a:t>
            </a:r>
            <a:r>
              <a:rPr lang="el-GR" dirty="0" smtClean="0"/>
              <a:t> στην διεκπεραίωση των </a:t>
            </a:r>
            <a:r>
              <a:rPr lang="el-GR" dirty="0" err="1" smtClean="0"/>
              <a:t>παθολογοανατομικών</a:t>
            </a:r>
            <a:r>
              <a:rPr lang="el-GR" dirty="0" smtClean="0"/>
              <a:t> εκθέσεων. Δυνατότητα μικροσκόπησης  και  εκτός Εργαστηρίου.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>
            <a:noAutofit/>
          </a:bodyPr>
          <a:lstStyle/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ΕΙΔΙΚΕΣ ΑΠΑΙΤΗΣΕΙΣ – ΕΥΚΑΙΡΙΕΣ  ΕΞΕΙΔΙΚΕΥΣΗΣ &amp;  </a:t>
            </a:r>
            <a:b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ΔΥΝΑΤΟΤΗΤΕΣ  ΕΠΑΓΓΕΛΜΑΤΙΚΗΣ ΕΞΕΛΙΞΗΣ 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l-GR" sz="2600" b="1" dirty="0" smtClean="0"/>
              <a:t>Οργάνωση </a:t>
            </a:r>
            <a:r>
              <a:rPr lang="el-GR" sz="2600" dirty="0" smtClean="0"/>
              <a:t> χρόνου διεκπεραίωσης </a:t>
            </a:r>
            <a:r>
              <a:rPr lang="el-GR" sz="2600" dirty="0" err="1" smtClean="0"/>
              <a:t>παθολογοανατομικών</a:t>
            </a:r>
            <a:r>
              <a:rPr lang="el-GR" sz="2600" dirty="0" smtClean="0"/>
              <a:t> εκθέσεων, </a:t>
            </a: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άμεσα συναρτώμενη με τον ελεύθερο χρόνο και την ποιότητα ζωής</a:t>
            </a:r>
            <a:r>
              <a:rPr lang="el-GR" sz="2600" dirty="0" smtClean="0"/>
              <a:t> που μπορεί να απολαμβάνει ο παθολογοανατόμος.</a:t>
            </a:r>
          </a:p>
          <a:p>
            <a:pPr algn="just"/>
            <a:endParaRPr lang="el-GR" sz="2600" dirty="0" smtClean="0"/>
          </a:p>
          <a:p>
            <a:pPr algn="just"/>
            <a:r>
              <a:rPr lang="el-GR" sz="2600" b="1" dirty="0" smtClean="0"/>
              <a:t>Ικανότητα  </a:t>
            </a:r>
            <a:r>
              <a:rPr lang="el-GR" sz="2600" b="1" u="sng" spc="600" dirty="0" smtClean="0"/>
              <a:t>γρήγορης  και  σωστής</a:t>
            </a:r>
            <a:r>
              <a:rPr lang="el-GR" sz="2600" b="1" spc="600" dirty="0" smtClean="0"/>
              <a:t>  </a:t>
            </a:r>
            <a:r>
              <a:rPr lang="el-GR" sz="2600" b="1" dirty="0" smtClean="0"/>
              <a:t>διεκπεραίωσης  </a:t>
            </a:r>
            <a:r>
              <a:rPr lang="el-GR" sz="2600" dirty="0" smtClean="0"/>
              <a:t>των </a:t>
            </a:r>
            <a:r>
              <a:rPr lang="el-GR" sz="2600" dirty="0" err="1" smtClean="0"/>
              <a:t>παθολογοανατομικών</a:t>
            </a:r>
            <a:r>
              <a:rPr lang="el-GR" sz="2600" dirty="0" smtClean="0"/>
              <a:t> εκθέσεων</a:t>
            </a:r>
            <a:r>
              <a:rPr lang="el-GR" sz="2600" b="1" dirty="0" smtClean="0"/>
              <a:t> </a:t>
            </a:r>
            <a:r>
              <a:rPr lang="el-GR" sz="2600" dirty="0" smtClean="0"/>
              <a:t>. </a:t>
            </a:r>
          </a:p>
          <a:p>
            <a:pPr algn="just"/>
            <a:endParaRPr lang="el-GR" sz="2600" dirty="0" smtClean="0"/>
          </a:p>
          <a:p>
            <a:pPr algn="just"/>
            <a:r>
              <a:rPr lang="el-GR" sz="2600" dirty="0" smtClean="0"/>
              <a:t>Δυνατότητα προαιρετικής ενασχόλησης με </a:t>
            </a: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ειδικά πεδία </a:t>
            </a:r>
            <a:r>
              <a:rPr lang="el-GR" sz="2600" dirty="0" smtClean="0"/>
              <a:t>κατά τα δύο τελευταία έτη της ειδικότητας (λ.χ. </a:t>
            </a:r>
            <a:r>
              <a:rPr lang="el-GR" sz="2600" dirty="0" err="1" smtClean="0"/>
              <a:t>νεφρο</a:t>
            </a:r>
            <a:r>
              <a:rPr lang="el-GR" sz="2600" dirty="0" smtClean="0"/>
              <a:t>-παθολογοανατομία, </a:t>
            </a:r>
            <a:r>
              <a:rPr lang="el-GR" sz="2600" dirty="0" err="1" smtClean="0"/>
              <a:t>αιμο</a:t>
            </a:r>
            <a:r>
              <a:rPr lang="el-GR" sz="2600" dirty="0" smtClean="0"/>
              <a:t>-παθολογοανατομία, </a:t>
            </a:r>
            <a:r>
              <a:rPr lang="el-GR" sz="2600" dirty="0" err="1" smtClean="0"/>
              <a:t>περιγεννητική</a:t>
            </a:r>
            <a:r>
              <a:rPr lang="el-GR" sz="2600" dirty="0" smtClean="0"/>
              <a:t> παθολογοανατομία,  μοριακή παθολογοανατομία, μελέτη δερματοπαθειών).</a:t>
            </a:r>
          </a:p>
          <a:p>
            <a:pPr algn="just"/>
            <a:endParaRPr lang="el-GR" sz="2600" dirty="0"/>
          </a:p>
          <a:p>
            <a:pPr algn="just"/>
            <a:r>
              <a:rPr lang="el-GR" sz="2600" dirty="0" smtClean="0"/>
              <a:t>Διορισμός στο ΕΣΥ, σε μεγάλα ιδιωτικά νοσοκομεία, σε Σχολές Επιστημών Υγείας. </a:t>
            </a:r>
            <a:r>
              <a:rPr lang="el-GR" sz="2600" b="1" dirty="0" smtClean="0"/>
              <a:t>Τεράστιες</a:t>
            </a:r>
            <a:r>
              <a:rPr lang="el-GR" sz="2600" dirty="0" smtClean="0"/>
              <a:t> οι </a:t>
            </a:r>
            <a:r>
              <a:rPr lang="el-GR" sz="2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ανάγκες</a:t>
            </a:r>
            <a:r>
              <a:rPr lang="el-GR" sz="2600" dirty="0" smtClean="0"/>
              <a:t> σε παθολογοανατόμους,</a:t>
            </a:r>
            <a:r>
              <a:rPr lang="el-GR" sz="2600" b="1" dirty="0" smtClean="0"/>
              <a:t> </a:t>
            </a:r>
            <a:r>
              <a:rPr lang="el-GR" sz="2600" dirty="0" smtClean="0"/>
              <a:t>καθώς σήμερα είναι ελάχιστοι πλέον οι  παθολογοανατόμοι, αλλά η άμεση επαγγελματική αποκατάσταση στον δημόσιο τομέα εν πολλοίς άπτεται της πολιτικής βούλησης. Δυνατότητα ελεύθερου </a:t>
            </a:r>
            <a:r>
              <a:rPr lang="el-GR" sz="2600" dirty="0" smtClean="0"/>
              <a:t>επαγγέλματος, </a:t>
            </a:r>
            <a:r>
              <a:rPr lang="el-GR" sz="2600" dirty="0" smtClean="0"/>
              <a:t>αλλά μόνο σε συνεργασία με κλινικούς ιατρούς.</a:t>
            </a:r>
          </a:p>
          <a:p>
            <a:pPr algn="just">
              <a:buNone/>
            </a:pPr>
            <a:endParaRPr lang="el-GR" sz="2600" dirty="0"/>
          </a:p>
          <a:p>
            <a:pPr algn="just"/>
            <a:r>
              <a:rPr lang="el-GR" sz="2600" b="1" dirty="0" smtClean="0"/>
              <a:t>Απεριόριστες οι ερευνητικές προοπτικές </a:t>
            </a:r>
            <a:r>
              <a:rPr lang="el-GR" sz="2600" dirty="0" smtClean="0"/>
              <a:t>καθώς η Παθολογική Ανατομική μελετά τα αποτυπώματα όλων των νόσων, οπότε </a:t>
            </a:r>
            <a:r>
              <a:rPr lang="el-GR" sz="2600" b="1" dirty="0" smtClean="0"/>
              <a:t>το επιστημονικό υπόβαθρο της ειδικότητας είναι ευρύτατο</a:t>
            </a:r>
            <a:r>
              <a:rPr lang="el-GR" sz="2600" dirty="0" smtClean="0"/>
              <a:t> και  ο παθολογοανατόμος έχει την επιστημονική συγκρότηση να ασχοληθεί </a:t>
            </a: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σοβαρά</a:t>
            </a:r>
            <a:r>
              <a:rPr lang="el-GR" sz="2600" dirty="0" smtClean="0"/>
              <a:t> με την έρευνα πλείστων νοσημάτων του ανθρώπου με αφετηρία τις μορφολογικές αλλοιώσεις που αναγνωρίζει και να προχωρήσει, σε μοριακό επίπεδο,</a:t>
            </a:r>
            <a:r>
              <a:rPr lang="en-US" sz="2600" dirty="0" smtClean="0"/>
              <a:t> </a:t>
            </a:r>
            <a:r>
              <a:rPr lang="el-GR" sz="2600" dirty="0" smtClean="0"/>
              <a:t>αξιολογώντας τεχνικές είτε </a:t>
            </a:r>
            <a:r>
              <a:rPr lang="en-US" sz="2600" dirty="0" smtClean="0"/>
              <a:t>“in situ” </a:t>
            </a:r>
            <a:r>
              <a:rPr lang="el-GR" sz="2600" dirty="0" smtClean="0"/>
              <a:t>είτε μοριακής βιολογίας.</a:t>
            </a:r>
          </a:p>
          <a:p>
            <a:pPr algn="just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ΠΕΝΤΑΕΤΕΣ  ΤΟ ΠΡΟΓΡΑΜΜΑ  ΕΙΔΙΚΕΥΣΗΣ  </a:t>
            </a:r>
            <a:br>
              <a:rPr lang="el-GR" dirty="0" smtClean="0"/>
            </a:br>
            <a:r>
              <a:rPr lang="el-GR" dirty="0" smtClean="0"/>
              <a:t>ΣΤΗΝ ΠΑΘΟΛΟΓΙΚΗ ΑΝΑΤΟΜΙΚΗ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83264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l-GR" dirty="0" smtClean="0"/>
              <a:t>Ενιαίος διορισμός του ειδικευόμενου σε νοσοκομείο, με ενδιάμεσο διάστημα άσκησης για ένα έτος στην Κυτταρολογία, μετά τον δεύτερο χρόνο ειδίκευσης στην Παθολογική Ανατομική. Προς το παρόν, απαραίτητη η εκπλήρωση υπηρεσίας υπαίθρου πριν τις εξετάσεις για τη λήψη ειδικότητας.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Επί του παρόντος,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μηδενική η αναμονή </a:t>
            </a:r>
            <a:r>
              <a:rPr lang="el-GR" dirty="0" smtClean="0"/>
              <a:t>για έναρξη της ειδικότητας. Χαμηλή ζήτηση της ειδικότητας από τους πτυχιούχους Ιατρικής λόγω μιας </a:t>
            </a:r>
            <a:r>
              <a:rPr lang="el-GR" i="1" dirty="0" smtClean="0"/>
              <a:t>αντικειμενικά</a:t>
            </a:r>
            <a:r>
              <a:rPr lang="el-GR" dirty="0" smtClean="0"/>
              <a:t>  </a:t>
            </a:r>
            <a:r>
              <a:rPr lang="el-GR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εσφαλμένης αντίληψης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περί  δήθεν  επισφαλούς  </a:t>
            </a:r>
            <a:r>
              <a:rPr lang="el-GR" dirty="0" smtClean="0"/>
              <a:t>οικονομικής αποκατάστασης.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Εκπαίδευση στο γενικό </a:t>
            </a:r>
            <a:r>
              <a:rPr lang="el-GR" dirty="0" err="1" smtClean="0"/>
              <a:t>παθολογοανατομικό</a:t>
            </a:r>
            <a:r>
              <a:rPr lang="el-GR" dirty="0" smtClean="0"/>
              <a:t> υλικό κυρίως κατά τα δύο πρώτα έτη της </a:t>
            </a:r>
            <a:r>
              <a:rPr lang="el-GR" dirty="0" smtClean="0"/>
              <a:t>ειδικότητας, </a:t>
            </a:r>
            <a:r>
              <a:rPr lang="el-GR" dirty="0" smtClean="0"/>
              <a:t>με καθημερινή τριβή. Άφθονες εκπαιδευτικές εκδηλώσεις, σε τακτική βάση. Δυνατότητα </a:t>
            </a:r>
            <a:r>
              <a:rPr lang="el-GR" b="1" u="sng" dirty="0" smtClean="0"/>
              <a:t>πλήρους</a:t>
            </a:r>
            <a:r>
              <a:rPr lang="el-GR" u="sng" dirty="0" smtClean="0"/>
              <a:t> γενικής </a:t>
            </a:r>
            <a:r>
              <a:rPr lang="el-GR" b="1" u="sng" dirty="0" smtClean="0"/>
              <a:t>κατάρτισης</a:t>
            </a:r>
            <a:r>
              <a:rPr lang="el-GR" u="sng" dirty="0" smtClean="0"/>
              <a:t> στον </a:t>
            </a:r>
            <a:r>
              <a:rPr lang="el-GR" b="1" u="sng" dirty="0" smtClean="0"/>
              <a:t>ελλαδικό χώρο</a:t>
            </a:r>
            <a:r>
              <a:rPr lang="el-GR" dirty="0" smtClean="0"/>
              <a:t>, εφάμιλλης εκείνης από τα εργαστήρια της αλλοδαπής, εφόσον βέβαια ο ειδικευόμενος επιδείξει το ανάλογο </a:t>
            </a:r>
            <a:r>
              <a:rPr lang="el-GR" dirty="0" smtClean="0"/>
              <a:t>ενδιαφέρον-«πάθος</a:t>
            </a:r>
            <a:r>
              <a:rPr lang="el-GR" dirty="0" smtClean="0"/>
              <a:t>».</a:t>
            </a:r>
          </a:p>
          <a:p>
            <a:pPr algn="just"/>
            <a:endParaRPr lang="el-GR" dirty="0"/>
          </a:p>
          <a:p>
            <a:pPr algn="just"/>
            <a:r>
              <a:rPr lang="el-GR" dirty="0" smtClean="0"/>
              <a:t>Δυνατότητα προσέγγισης της ειδικότητας από τους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φοιτητές </a:t>
            </a:r>
            <a:r>
              <a:rPr lang="el-GR" dirty="0" smtClean="0"/>
              <a:t>τουλάχιστον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της Ιατρικής Σχολής του ΕΚΠΑ, μέσω παρακολούθησης της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καθημερινής λειτουργίας </a:t>
            </a:r>
            <a:r>
              <a:rPr lang="el-GR" dirty="0" smtClean="0"/>
              <a:t>του Α’ Εργαστηρίου Παθολογικής Ανατομικής του ΕΚΠΑ – «Λαϊκού» ΓΝΑ, των τριών επιλεγομένων μαθημάτων της «έδρας» και των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τακτικών</a:t>
            </a:r>
            <a:r>
              <a:rPr lang="el-GR" dirty="0" smtClean="0"/>
              <a:t> μετεκπαιδευτικών μαθημάτων και </a:t>
            </a:r>
            <a:r>
              <a:rPr lang="el-GR" dirty="0" err="1" smtClean="0"/>
              <a:t>ενδο</a:t>
            </a:r>
            <a:r>
              <a:rPr lang="el-GR" dirty="0" smtClean="0"/>
              <a:t>-εργαστηριακών συναντήσεων των ειδικευομένων ιατρών του Α’ Εργαστηρίου. Δυνατότητα παρακολούθησης </a:t>
            </a:r>
            <a:r>
              <a:rPr lang="el-GR" dirty="0" smtClean="0"/>
              <a:t>των ΠΜΣ </a:t>
            </a:r>
            <a:r>
              <a:rPr lang="el-GR" dirty="0" smtClean="0"/>
              <a:t>«</a:t>
            </a:r>
            <a:r>
              <a:rPr lang="el-GR" dirty="0" err="1" smtClean="0"/>
              <a:t>Νεοπλασματική</a:t>
            </a:r>
            <a:r>
              <a:rPr lang="el-GR" dirty="0" smtClean="0"/>
              <a:t> Νόσος </a:t>
            </a:r>
            <a:r>
              <a:rPr lang="el-GR" dirty="0"/>
              <a:t>τ</a:t>
            </a:r>
            <a:r>
              <a:rPr lang="el-GR" dirty="0" smtClean="0"/>
              <a:t>ου Ανθρώπου</a:t>
            </a:r>
            <a:r>
              <a:rPr lang="el-GR" dirty="0" smtClean="0"/>
              <a:t>» &amp; «Περιβάλλον &amp; Υγεία» </a:t>
            </a:r>
            <a:r>
              <a:rPr lang="el-GR" dirty="0" smtClean="0"/>
              <a:t>και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απόκτησης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σχετικών μεταπτυχιακών τίτλων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ειδίκευσης</a:t>
            </a:r>
            <a:r>
              <a:rPr lang="el-GR" dirty="0" smtClean="0"/>
              <a:t> καθώς και δυνατότητα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εκπόνησης διδακτορικής διατριβής.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ΠΡΟΣΩΠΙΚΕΣ ΣΥΜΒΟΥΛΕΣ ΕΠΙΤΥΧΙΑΣ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u="sng" dirty="0" smtClean="0"/>
              <a:t>Πάθος</a:t>
            </a:r>
            <a:r>
              <a:rPr lang="el-GR" b="1" dirty="0" smtClean="0"/>
              <a:t> </a:t>
            </a:r>
            <a:r>
              <a:rPr lang="el-GR" dirty="0" smtClean="0"/>
              <a:t>για </a:t>
            </a:r>
            <a:r>
              <a:rPr lang="el-GR" b="1" dirty="0" smtClean="0"/>
              <a:t>αυτό καθεαυτό </a:t>
            </a:r>
            <a:r>
              <a:rPr lang="el-GR" dirty="0" smtClean="0"/>
              <a:t>το </a:t>
            </a:r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αντικείμενο</a:t>
            </a:r>
            <a:r>
              <a:rPr lang="el-GR" dirty="0" smtClean="0"/>
              <a:t> της ειδικότητάς σας.</a:t>
            </a:r>
          </a:p>
          <a:p>
            <a:endParaRPr lang="el-GR" dirty="0" smtClean="0"/>
          </a:p>
          <a:p>
            <a:r>
              <a:rPr lang="el-GR" dirty="0" smtClean="0"/>
              <a:t>Απόκτηση </a:t>
            </a:r>
            <a:r>
              <a:rPr lang="el-GR" b="1" dirty="0" smtClean="0"/>
              <a:t>πρακτικών δεξιοτήτων συναρτημένων με απόκτηση αισθήματος αυτοπεποίθησης.</a:t>
            </a:r>
          </a:p>
          <a:p>
            <a:endParaRPr lang="el-GR" b="1" dirty="0" smtClean="0"/>
          </a:p>
          <a:p>
            <a:r>
              <a:rPr lang="el-GR" dirty="0" smtClean="0"/>
              <a:t>Καλλιέργεια </a:t>
            </a:r>
            <a:r>
              <a:rPr lang="el-GR" b="1" dirty="0" smtClean="0"/>
              <a:t>συναισθηματικής νοημοσύνης και ικανοτήτων επικοινωνίας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921</Words>
  <Application>Microsoft Office PowerPoint</Application>
  <PresentationFormat>Προβολή στην οθόνη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Hellenic Medical Students’  International Committee   ΔΙΗΜΕΡΙΔΑ ΕΙΔΙΚΟΤΗΤΩΝ 19.12.2020 </vt:lpstr>
      <vt:lpstr>ΠΤΥΧΕΣ ΤΗΣ ΙΑΤΡΙΚΗΣ ΕΙΔΙΚΟΤΗΤΑΣ  ΤΗΣ ΠΑΘΟΛΟΓΙΚΗΣ ΑΝΑΤΟΜΙΚΗΣ (βλ. και αναρτημένα αρχεία, μέσω του συνδέσμου:  https://eclass.uoa.gr/modules/document/index.php?course=MED409&amp;openDir=/4f8e670fkcr8 )</vt:lpstr>
      <vt:lpstr>Παρουσίαση του PowerPoint</vt:lpstr>
      <vt:lpstr>Παρουσίαση του PowerPoint</vt:lpstr>
      <vt:lpstr>ΕΡΓΑΣΙΑΚΟΣ ΒΙΟΣ ΚΑΙ ΚΑΘΗΜΕΡΙΝΟΤΗΤΑ </vt:lpstr>
      <vt:lpstr>ΕΙΔΙΚΕΣ ΑΠΑΙΤΗΣΕΙΣ – ΕΥΚΑΙΡΙΕΣ  ΕΞΕΙΔΙΚΕΥΣΗΣ &amp;   ΔΥΝΑΤΟΤΗΤΕΣ  ΕΠΑΓΓΕΛΜΑΤΙΚΗΣ ΕΞΕΛΙΞΗΣ </vt:lpstr>
      <vt:lpstr>ΠΕΝΤΑΕΤΕΣ  ΤΟ ΠΡΟΓΡΑΜΜΑ  ΕΙΔΙΚΕΥΣΗΣ   ΣΤΗΝ ΠΑΘΟΛΟΓΙΚΗ ΑΝΑΤΟΜΙΚΗ </vt:lpstr>
      <vt:lpstr>ΠΡΟΣΩΠΙΚΕΣ ΣΥΜΒΟΥΛΕΣ ΕΠΙΤΥΧΙΑΣ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Νεφέλη</cp:lastModifiedBy>
  <cp:revision>19</cp:revision>
  <dcterms:created xsi:type="dcterms:W3CDTF">2020-12-17T06:34:06Z</dcterms:created>
  <dcterms:modified xsi:type="dcterms:W3CDTF">2020-12-20T13:22:29Z</dcterms:modified>
</cp:coreProperties>
</file>