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handoutMasterIdLst>
    <p:handoutMasterId r:id="rId76"/>
  </p:handoutMasterIdLst>
  <p:sldIdLst>
    <p:sldId id="526" r:id="rId2"/>
    <p:sldId id="258" r:id="rId3"/>
    <p:sldId id="260" r:id="rId4"/>
    <p:sldId id="261" r:id="rId5"/>
    <p:sldId id="262" r:id="rId6"/>
    <p:sldId id="263" r:id="rId7"/>
    <p:sldId id="264" r:id="rId8"/>
    <p:sldId id="267" r:id="rId9"/>
    <p:sldId id="269" r:id="rId10"/>
    <p:sldId id="272" r:id="rId11"/>
    <p:sldId id="273" r:id="rId12"/>
    <p:sldId id="276" r:id="rId13"/>
    <p:sldId id="277" r:id="rId14"/>
    <p:sldId id="318" r:id="rId15"/>
    <p:sldId id="278" r:id="rId16"/>
    <p:sldId id="279" r:id="rId17"/>
    <p:sldId id="282" r:id="rId18"/>
    <p:sldId id="284" r:id="rId19"/>
    <p:sldId id="355" r:id="rId20"/>
    <p:sldId id="351" r:id="rId21"/>
    <p:sldId id="353" r:id="rId22"/>
    <p:sldId id="287" r:id="rId23"/>
    <p:sldId id="288" r:id="rId24"/>
    <p:sldId id="289" r:id="rId25"/>
    <p:sldId id="293" r:id="rId26"/>
    <p:sldId id="294" r:id="rId27"/>
    <p:sldId id="295" r:id="rId28"/>
    <p:sldId id="296" r:id="rId29"/>
    <p:sldId id="320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4" r:id="rId41"/>
    <p:sldId id="335" r:id="rId42"/>
    <p:sldId id="337" r:id="rId43"/>
    <p:sldId id="338" r:id="rId44"/>
    <p:sldId id="339" r:id="rId45"/>
    <p:sldId id="297" r:id="rId46"/>
    <p:sldId id="298" r:id="rId47"/>
    <p:sldId id="299" r:id="rId48"/>
    <p:sldId id="300" r:id="rId49"/>
    <p:sldId id="301" r:id="rId50"/>
    <p:sldId id="302" r:id="rId51"/>
    <p:sldId id="317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41" r:id="rId64"/>
    <p:sldId id="342" r:id="rId65"/>
    <p:sldId id="343" r:id="rId66"/>
    <p:sldId id="344" r:id="rId67"/>
    <p:sldId id="346" r:id="rId68"/>
    <p:sldId id="347" r:id="rId69"/>
    <p:sldId id="348" r:id="rId70"/>
    <p:sldId id="349" r:id="rId71"/>
    <p:sldId id="314" r:id="rId72"/>
    <p:sldId id="356" r:id="rId73"/>
    <p:sldId id="441" r:id="rId74"/>
  </p:sldIdLst>
  <p:sldSz cx="9144000" cy="5143500" type="screen16x9"/>
  <p:notesSz cx="9144000" cy="6858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9427" autoAdjust="0"/>
  </p:normalViewPr>
  <p:slideViewPr>
    <p:cSldViewPr>
      <p:cViewPr varScale="1">
        <p:scale>
          <a:sx n="92" d="100"/>
          <a:sy n="92" d="100"/>
        </p:scale>
        <p:origin x="630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AD88C-9C6A-4220-AEB7-8786FE1533D5}" type="datetimeFigureOut">
              <a:rPr lang="el-GR" smtClean="0"/>
              <a:pPr/>
              <a:t>10/12/2024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4E7D0-FF8A-4A1E-A2EF-F58D29A963E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5A4B9-03A2-41E6-94A1-2DD611D5082F}" type="datetimeFigureOut">
              <a:rPr lang="el-GR" smtClean="0"/>
              <a:pPr/>
              <a:t>10/12/2024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4DB4-A6D9-451D-BF17-FB6D95FA334C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0957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0957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A99773-4EB2-45F3-880D-2BD5E42B61C0}" type="slidenum">
              <a:rPr lang="el-GR" smtClean="0"/>
              <a:pPr/>
              <a:t>2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4643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 altLang="el-GR"/>
          </a:p>
        </p:txBody>
      </p:sp>
      <p:sp>
        <p:nvSpPr>
          <p:cNvPr id="14643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FE6ECF-4FE1-4091-8F5A-6821EADDF10B}" type="slidenum">
              <a:rPr lang="el-GR" altLang="el-GR" smtClean="0"/>
              <a:pPr/>
              <a:t>44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5257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5258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4D2EB2-19AD-46A8-BC75-4E3DEC239BC8}" type="slidenum">
              <a:rPr lang="el-GR" smtClean="0"/>
              <a:pPr/>
              <a:t>63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5462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5462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851945-5F17-4D21-BA20-2304AB28061B}" type="slidenum">
              <a:rPr lang="el-GR" smtClean="0"/>
              <a:pPr/>
              <a:t>64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5565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dirty="0"/>
          </a:p>
        </p:txBody>
      </p:sp>
      <p:sp>
        <p:nvSpPr>
          <p:cNvPr id="15565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F7536E-514F-4C3F-879F-E80B30A5FAFC}" type="slidenum">
              <a:rPr lang="el-GR" smtClean="0"/>
              <a:pPr/>
              <a:t>65</a:t>
            </a:fld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5769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5770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AE5C7D-6294-481F-AD9A-0DB6AD9A70A9}" type="slidenum">
              <a:rPr lang="el-GR" smtClean="0"/>
              <a:pPr/>
              <a:t>67</a:t>
            </a:fld>
            <a:endParaRPr 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5872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5872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D5D9C6-0009-49A9-9C88-7646F4FCC355}" type="slidenum">
              <a:rPr lang="el-GR" smtClean="0"/>
              <a:pPr/>
              <a:t>68</a:t>
            </a:fld>
            <a:endParaRPr 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5974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5974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E72AA0-0121-414E-80C2-45324746EB2B}" type="slidenum">
              <a:rPr lang="el-GR" smtClean="0"/>
              <a:pPr/>
              <a:t>69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1161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1162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E0C920-C0DE-459A-A91A-623F055CEA7D}" type="slidenum">
              <a:rPr lang="el-GR" smtClean="0"/>
              <a:pPr/>
              <a:t>5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BE1E06-3C57-4B8F-8C59-BD8D129C8375}" type="slidenum">
              <a:rPr lang="el-GR" altLang="el-GR" smtClean="0"/>
              <a:pPr/>
              <a:t>9</a:t>
            </a:fld>
            <a:endParaRPr lang="el-GR" altLang="el-GR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F74086-09B0-40B3-8C38-C756DFECA466}" type="slidenum">
              <a:rPr lang="el-GR" altLang="el-GR" smtClean="0"/>
              <a:pPr/>
              <a:t>16</a:t>
            </a:fld>
            <a:endParaRPr lang="el-GR" altLang="el-GR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3619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13619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BCEA65-A06D-47D2-A08F-B568E6FABB73}" type="slidenum">
              <a:rPr lang="el-GR" altLang="el-GR" smtClean="0"/>
              <a:pPr/>
              <a:t>22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3721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13722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A24EDF-3950-451B-AEB5-357A69F47364}" type="slidenum">
              <a:rPr lang="el-GR" altLang="el-GR" smtClean="0"/>
              <a:pPr/>
              <a:t>23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4131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14131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6F60EB-54A5-466A-A1B7-6B80135C7F3C}" type="slidenum">
              <a:rPr lang="el-GR" altLang="el-GR" smtClean="0"/>
              <a:pPr/>
              <a:t>25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4233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14234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7A5AA7-D1D9-4CF6-8F83-6AB61F2146AC}" type="slidenum">
              <a:rPr lang="el-GR" altLang="el-GR" smtClean="0"/>
              <a:pPr/>
              <a:t>26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4438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14438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D65A70-D521-4E72-9B34-071C47D24F6A}" type="slidenum">
              <a:rPr lang="el-GR" altLang="el-GR" smtClean="0"/>
              <a:pPr/>
              <a:t>27</a:t>
            </a:fld>
            <a:endParaRPr lang="el-GR" alt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;p2"/>
          <p:cNvGrpSpPr/>
          <p:nvPr/>
        </p:nvGrpSpPr>
        <p:grpSpPr>
          <a:xfrm>
            <a:off x="-981075" y="-78100"/>
            <a:ext cx="11516344" cy="5221552"/>
            <a:chOff x="-981075" y="-78100"/>
            <a:chExt cx="11516344" cy="5221552"/>
          </a:xfrm>
        </p:grpSpPr>
        <p:sp>
          <p:nvSpPr>
            <p:cNvPr id="11" name="Google Shape;11;p2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702900" y="3250075"/>
            <a:ext cx="49551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l-GR"/>
              <a:t>Kλικ για επεξεργασία του τίτλου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74675" y="228602"/>
            <a:ext cx="8001000" cy="912019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ίνακα"/>
          <p:cNvSpPr>
            <a:spLocks noGrp="1"/>
          </p:cNvSpPr>
          <p:nvPr>
            <p:ph type="tbl" idx="1"/>
          </p:nvPr>
        </p:nvSpPr>
        <p:spPr>
          <a:xfrm>
            <a:off x="566738" y="1314450"/>
            <a:ext cx="8001000" cy="3200400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AC4C6-A0EA-439A-9BBD-71F5787A7B6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342CEA3-3058-4D43-AE35-B3DA76CB4003}" type="datetimeFigureOut">
              <a:rPr lang="el-GR" smtClean="0"/>
              <a:pPr/>
              <a:t>10/12/2024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2;p3"/>
          <p:cNvGrpSpPr/>
          <p:nvPr/>
        </p:nvGrpSpPr>
        <p:grpSpPr>
          <a:xfrm>
            <a:off x="-981075" y="-78100"/>
            <a:ext cx="11516344" cy="5221552"/>
            <a:chOff x="-981075" y="-78100"/>
            <a:chExt cx="11516344" cy="5221552"/>
          </a:xfrm>
        </p:grpSpPr>
        <p:sp>
          <p:nvSpPr>
            <p:cNvPr id="33" name="Google Shape;33;p3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52" name="Google Shape;52;p3"/>
          <p:cNvSpPr txBox="1">
            <a:spLocks noGrp="1"/>
          </p:cNvSpPr>
          <p:nvPr>
            <p:ph type="ctrTitle"/>
          </p:nvPr>
        </p:nvSpPr>
        <p:spPr>
          <a:xfrm>
            <a:off x="2305150" y="2884378"/>
            <a:ext cx="5811000" cy="47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l-GR"/>
              <a:t>Kλικ για επεξεργασία του τίτλου</a:t>
            </a:r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2305150" y="3385436"/>
            <a:ext cx="5811000" cy="41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3pPr>
            <a:lvl4pPr lvl="3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800"/>
              </a:spcBef>
              <a:spcAft>
                <a:spcPts val="800"/>
              </a:spcAft>
              <a:buSzPts val="3000"/>
              <a:buNone/>
              <a:defRPr sz="30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>
            <a:off x="2500800" y="285478"/>
            <a:ext cx="4142388" cy="4572547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4F0089">
              <a:alpha val="1508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4239143" y="104899"/>
            <a:ext cx="665704" cy="734888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2753950" y="839775"/>
            <a:ext cx="3636000" cy="363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⬢"/>
              <a:defRPr i="1">
                <a:solidFill>
                  <a:schemeClr val="lt1"/>
                </a:solidFill>
              </a:defRPr>
            </a:lvl1pPr>
            <a:lvl2pPr marL="914400" lvl="1" indent="-3302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⬡"/>
              <a:defRPr i="1">
                <a:solidFill>
                  <a:schemeClr val="lt1"/>
                </a:solidFill>
              </a:defRPr>
            </a:lvl2pPr>
            <a:lvl3pPr marL="1371600" lvl="2" indent="-3302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⬡"/>
              <a:defRPr i="1">
                <a:solidFill>
                  <a:schemeClr val="lt1"/>
                </a:solidFill>
              </a:defRPr>
            </a:lvl3pPr>
            <a:lvl4pPr marL="1828800" lvl="3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i="1">
                <a:solidFill>
                  <a:schemeClr val="lt1"/>
                </a:solidFill>
              </a:defRPr>
            </a:lvl4pPr>
            <a:lvl5pPr marL="2286000" lvl="4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i="1">
                <a:solidFill>
                  <a:schemeClr val="lt1"/>
                </a:solidFill>
              </a:defRPr>
            </a:lvl5pPr>
            <a:lvl6pPr marL="2743200" lvl="5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i="1">
                <a:solidFill>
                  <a:schemeClr val="lt1"/>
                </a:solidFill>
              </a:defRPr>
            </a:lvl6pPr>
            <a:lvl7pPr marL="3200400" lvl="6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i="1">
                <a:solidFill>
                  <a:schemeClr val="lt1"/>
                </a:solidFill>
              </a:defRPr>
            </a:lvl7pPr>
            <a:lvl8pPr marL="3657600" lvl="7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i="1">
                <a:solidFill>
                  <a:schemeClr val="lt1"/>
                </a:solidFill>
              </a:defRPr>
            </a:lvl8pPr>
            <a:lvl9pPr marL="4114800" lvl="8" indent="-381000" algn="ctr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2400"/>
              <a:buChar char="■"/>
              <a:defRPr i="1">
                <a:solidFill>
                  <a:schemeClr val="lt1"/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8" name="Google Shape;58;p4"/>
          <p:cNvSpPr txBox="1"/>
          <p:nvPr/>
        </p:nvSpPr>
        <p:spPr>
          <a:xfrm>
            <a:off x="3593400" y="384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rPr>
              <a:t>“</a:t>
            </a:r>
            <a:endParaRPr sz="9600">
              <a:solidFill>
                <a:schemeClr val="accen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59" name="Google Shape;59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60" name="Google Shape;60;p4"/>
          <p:cNvSpPr/>
          <p:nvPr/>
        </p:nvSpPr>
        <p:spPr>
          <a:xfrm rot="10800000">
            <a:off x="6914577" y="-3"/>
            <a:ext cx="2002536" cy="734878"/>
          </a:xfrm>
          <a:custGeom>
            <a:avLst/>
            <a:gdLst/>
            <a:ahLst/>
            <a:cxnLst/>
            <a:rect l="l" t="t" r="r" b="b"/>
            <a:pathLst>
              <a:path w="21600" h="21175" extrusionOk="0">
                <a:moveTo>
                  <a:pt x="21600" y="21175"/>
                </a:moveTo>
                <a:lnTo>
                  <a:pt x="21600" y="20652"/>
                </a:lnTo>
                <a:cubicBezTo>
                  <a:pt x="21600" y="17251"/>
                  <a:pt x="20920" y="14109"/>
                  <a:pt x="19815" y="12409"/>
                </a:cubicBezTo>
                <a:lnTo>
                  <a:pt x="12585" y="1274"/>
                </a:lnTo>
                <a:cubicBezTo>
                  <a:pt x="11480" y="-425"/>
                  <a:pt x="10120" y="-425"/>
                  <a:pt x="9015" y="1274"/>
                </a:cubicBezTo>
                <a:lnTo>
                  <a:pt x="1785" y="12409"/>
                </a:lnTo>
                <a:cubicBezTo>
                  <a:pt x="680" y="14108"/>
                  <a:pt x="0" y="17251"/>
                  <a:pt x="0" y="20652"/>
                </a:cubicBezTo>
                <a:lnTo>
                  <a:pt x="0" y="2117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1" name="Google Shape;61;p4"/>
          <p:cNvSpPr/>
          <p:nvPr/>
        </p:nvSpPr>
        <p:spPr>
          <a:xfrm rot="10800000">
            <a:off x="2189989" y="-3"/>
            <a:ext cx="2002536" cy="734878"/>
          </a:xfrm>
          <a:custGeom>
            <a:avLst/>
            <a:gdLst/>
            <a:ahLst/>
            <a:cxnLst/>
            <a:rect l="l" t="t" r="r" b="b"/>
            <a:pathLst>
              <a:path w="21600" h="21175" extrusionOk="0">
                <a:moveTo>
                  <a:pt x="21600" y="21175"/>
                </a:moveTo>
                <a:lnTo>
                  <a:pt x="21600" y="20652"/>
                </a:lnTo>
                <a:cubicBezTo>
                  <a:pt x="21600" y="17251"/>
                  <a:pt x="20920" y="14109"/>
                  <a:pt x="19815" y="12409"/>
                </a:cubicBezTo>
                <a:lnTo>
                  <a:pt x="12585" y="1274"/>
                </a:lnTo>
                <a:cubicBezTo>
                  <a:pt x="11480" y="-425"/>
                  <a:pt x="10120" y="-425"/>
                  <a:pt x="9015" y="1274"/>
                </a:cubicBezTo>
                <a:lnTo>
                  <a:pt x="1785" y="12409"/>
                </a:lnTo>
                <a:cubicBezTo>
                  <a:pt x="680" y="14108"/>
                  <a:pt x="0" y="17251"/>
                  <a:pt x="0" y="20652"/>
                </a:cubicBezTo>
                <a:lnTo>
                  <a:pt x="0" y="2117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2" name="Google Shape;62;p4"/>
          <p:cNvSpPr/>
          <p:nvPr/>
        </p:nvSpPr>
        <p:spPr>
          <a:xfrm>
            <a:off x="1609650" y="4039228"/>
            <a:ext cx="2001186" cy="1104224"/>
          </a:xfrm>
          <a:custGeom>
            <a:avLst/>
            <a:gdLst/>
            <a:ahLst/>
            <a:cxnLst/>
            <a:rect l="l" t="t" r="r" b="b"/>
            <a:pathLst>
              <a:path w="21600" h="21315" extrusionOk="0">
                <a:moveTo>
                  <a:pt x="21600" y="21315"/>
                </a:moveTo>
                <a:lnTo>
                  <a:pt x="21600" y="13849"/>
                </a:lnTo>
                <a:cubicBezTo>
                  <a:pt x="21600" y="11569"/>
                  <a:pt x="20920" y="9461"/>
                  <a:pt x="19816" y="8321"/>
                </a:cubicBezTo>
                <a:lnTo>
                  <a:pt x="12585" y="855"/>
                </a:lnTo>
                <a:cubicBezTo>
                  <a:pt x="11480" y="-285"/>
                  <a:pt x="10120" y="-285"/>
                  <a:pt x="9015" y="855"/>
                </a:cubicBezTo>
                <a:lnTo>
                  <a:pt x="1785" y="8321"/>
                </a:lnTo>
                <a:cubicBezTo>
                  <a:pt x="680" y="9461"/>
                  <a:pt x="0" y="11569"/>
                  <a:pt x="0" y="13849"/>
                </a:cubicBezTo>
                <a:lnTo>
                  <a:pt x="0" y="2131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3" name="Google Shape;63;p4"/>
          <p:cNvSpPr/>
          <p:nvPr/>
        </p:nvSpPr>
        <p:spPr>
          <a:xfrm>
            <a:off x="7591188" y="4039228"/>
            <a:ext cx="2001186" cy="1104224"/>
          </a:xfrm>
          <a:custGeom>
            <a:avLst/>
            <a:gdLst/>
            <a:ahLst/>
            <a:cxnLst/>
            <a:rect l="l" t="t" r="r" b="b"/>
            <a:pathLst>
              <a:path w="21600" h="21315" extrusionOk="0">
                <a:moveTo>
                  <a:pt x="21600" y="21315"/>
                </a:moveTo>
                <a:lnTo>
                  <a:pt x="21600" y="13849"/>
                </a:lnTo>
                <a:cubicBezTo>
                  <a:pt x="21600" y="11569"/>
                  <a:pt x="20920" y="9461"/>
                  <a:pt x="19816" y="8321"/>
                </a:cubicBezTo>
                <a:lnTo>
                  <a:pt x="12585" y="855"/>
                </a:lnTo>
                <a:cubicBezTo>
                  <a:pt x="11480" y="-285"/>
                  <a:pt x="10120" y="-285"/>
                  <a:pt x="9015" y="855"/>
                </a:cubicBezTo>
                <a:lnTo>
                  <a:pt x="1785" y="8321"/>
                </a:lnTo>
                <a:cubicBezTo>
                  <a:pt x="680" y="9461"/>
                  <a:pt x="0" y="11569"/>
                  <a:pt x="0" y="13849"/>
                </a:cubicBezTo>
                <a:lnTo>
                  <a:pt x="0" y="2131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4" name="Google Shape;64;p4"/>
          <p:cNvSpPr/>
          <p:nvPr/>
        </p:nvSpPr>
        <p:spPr>
          <a:xfrm>
            <a:off x="875257" y="3108749"/>
            <a:ext cx="1238537" cy="1367251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5" name="Google Shape;65;p4"/>
          <p:cNvSpPr/>
          <p:nvPr/>
        </p:nvSpPr>
        <p:spPr>
          <a:xfrm>
            <a:off x="6750104" y="2565691"/>
            <a:ext cx="1670713" cy="1844174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6" name="Google Shape;66;p4"/>
          <p:cNvSpPr/>
          <p:nvPr/>
        </p:nvSpPr>
        <p:spPr>
          <a:xfrm>
            <a:off x="8078508" y="1646300"/>
            <a:ext cx="1238537" cy="1367197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7" name="Google Shape;67;p4"/>
          <p:cNvSpPr/>
          <p:nvPr/>
        </p:nvSpPr>
        <p:spPr>
          <a:xfrm>
            <a:off x="-276225" y="372088"/>
            <a:ext cx="2001163" cy="2208980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8" name="Google Shape;68;p4"/>
          <p:cNvSpPr/>
          <p:nvPr/>
        </p:nvSpPr>
        <p:spPr>
          <a:xfrm>
            <a:off x="6750106" y="993934"/>
            <a:ext cx="874503" cy="965303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9" name="Google Shape;69;p4"/>
          <p:cNvSpPr/>
          <p:nvPr/>
        </p:nvSpPr>
        <p:spPr>
          <a:xfrm>
            <a:off x="-211075" y="4039234"/>
            <a:ext cx="874503" cy="965303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"/>
          <p:cNvSpPr/>
          <p:nvPr/>
        </p:nvSpPr>
        <p:spPr>
          <a:xfrm>
            <a:off x="-45517" y="689752"/>
            <a:ext cx="624020" cy="688794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2" name="Google Shape;89;p6"/>
          <p:cNvGrpSpPr/>
          <p:nvPr/>
        </p:nvGrpSpPr>
        <p:grpSpPr>
          <a:xfrm>
            <a:off x="6320991" y="-7"/>
            <a:ext cx="3630818" cy="5143498"/>
            <a:chOff x="6320991" y="-7"/>
            <a:chExt cx="3630818" cy="5143498"/>
          </a:xfrm>
        </p:grpSpPr>
        <p:sp>
          <p:nvSpPr>
            <p:cNvPr id="90" name="Google Shape;90;p6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3" name="Google Shape;93;p6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0105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l-GR"/>
              <a:t>Kλικ για επεξεργασία του τίτλου</a:t>
            </a:r>
            <a:endParaRPr/>
          </a:p>
        </p:txBody>
      </p:sp>
      <p:sp>
        <p:nvSpPr>
          <p:cNvPr id="102" name="Google Shape;102;p6"/>
          <p:cNvSpPr txBox="1">
            <a:spLocks noGrp="1"/>
          </p:cNvSpPr>
          <p:nvPr>
            <p:ph type="body" idx="1"/>
          </p:nvPr>
        </p:nvSpPr>
        <p:spPr>
          <a:xfrm>
            <a:off x="779075" y="1503550"/>
            <a:ext cx="28083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20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03" name="Google Shape;103;p6"/>
          <p:cNvSpPr txBox="1">
            <a:spLocks noGrp="1"/>
          </p:cNvSpPr>
          <p:nvPr>
            <p:ph type="body" idx="2"/>
          </p:nvPr>
        </p:nvSpPr>
        <p:spPr>
          <a:xfrm>
            <a:off x="3981304" y="1503550"/>
            <a:ext cx="28083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20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"/>
          <p:cNvSpPr/>
          <p:nvPr/>
        </p:nvSpPr>
        <p:spPr>
          <a:xfrm>
            <a:off x="-45517" y="689752"/>
            <a:ext cx="624020" cy="688794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2" name="Google Shape;107;p7"/>
          <p:cNvGrpSpPr/>
          <p:nvPr/>
        </p:nvGrpSpPr>
        <p:grpSpPr>
          <a:xfrm>
            <a:off x="6320991" y="-7"/>
            <a:ext cx="3630818" cy="5143498"/>
            <a:chOff x="6320991" y="-7"/>
            <a:chExt cx="3630818" cy="5143498"/>
          </a:xfrm>
        </p:grpSpPr>
        <p:sp>
          <p:nvSpPr>
            <p:cNvPr id="108" name="Google Shape;108;p7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1" name="Google Shape;111;p7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6" name="Google Shape;116;p7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6771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l-GR"/>
              <a:t>Kλικ για επεξεργασία του τίτλου</a:t>
            </a:r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779100" y="1503550"/>
            <a:ext cx="20799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3077669" y="1503550"/>
            <a:ext cx="20799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5376238" y="1503550"/>
            <a:ext cx="20799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41;p9"/>
          <p:cNvGrpSpPr/>
          <p:nvPr/>
        </p:nvGrpSpPr>
        <p:grpSpPr>
          <a:xfrm>
            <a:off x="-981075" y="-2"/>
            <a:ext cx="11516344" cy="5143455"/>
            <a:chOff x="-981075" y="-3"/>
            <a:chExt cx="11516344" cy="5143455"/>
          </a:xfrm>
        </p:grpSpPr>
        <p:sp>
          <p:nvSpPr>
            <p:cNvPr id="142" name="Google Shape;142;p9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3" name="Google Shape;143;p9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4" name="Google Shape;144;p9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54" name="Google Shape;154;p9"/>
          <p:cNvSpPr txBox="1">
            <a:spLocks noGrp="1"/>
          </p:cNvSpPr>
          <p:nvPr>
            <p:ph type="body" idx="1"/>
          </p:nvPr>
        </p:nvSpPr>
        <p:spPr>
          <a:xfrm>
            <a:off x="855300" y="4330100"/>
            <a:ext cx="7433400" cy="28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55" name="Google Shape;155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56" name="Google Shape;156;p9"/>
          <p:cNvSpPr/>
          <p:nvPr/>
        </p:nvSpPr>
        <p:spPr>
          <a:xfrm>
            <a:off x="4259988" y="4686557"/>
            <a:ext cx="624024" cy="456891"/>
          </a:xfrm>
          <a:custGeom>
            <a:avLst/>
            <a:gdLst/>
            <a:ahLst/>
            <a:cxnLst/>
            <a:rect l="l" t="t" r="r" b="b"/>
            <a:pathLst>
              <a:path w="21600" h="21385" extrusionOk="0">
                <a:moveTo>
                  <a:pt x="21600" y="21385"/>
                </a:moveTo>
                <a:lnTo>
                  <a:pt x="21600" y="10472"/>
                </a:lnTo>
                <a:cubicBezTo>
                  <a:pt x="21600" y="8748"/>
                  <a:pt x="20920" y="7155"/>
                  <a:pt x="19816" y="6292"/>
                </a:cubicBezTo>
                <a:lnTo>
                  <a:pt x="12585" y="647"/>
                </a:lnTo>
                <a:cubicBezTo>
                  <a:pt x="11480" y="-215"/>
                  <a:pt x="10120" y="-215"/>
                  <a:pt x="9015" y="647"/>
                </a:cubicBezTo>
                <a:lnTo>
                  <a:pt x="1785" y="6292"/>
                </a:lnTo>
                <a:cubicBezTo>
                  <a:pt x="680" y="7154"/>
                  <a:pt x="0" y="8748"/>
                  <a:pt x="0" y="10472"/>
                </a:cubicBezTo>
                <a:lnTo>
                  <a:pt x="0" y="213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lor background">
  <p:cSld name="Blank - Color background">
    <p:bg>
      <p:bgPr>
        <a:solidFill>
          <a:schemeClr val="accen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grpSp>
        <p:nvGrpSpPr>
          <p:cNvPr id="2" name="Google Shape;174;p11"/>
          <p:cNvGrpSpPr/>
          <p:nvPr/>
        </p:nvGrpSpPr>
        <p:grpSpPr>
          <a:xfrm>
            <a:off x="-981075" y="-78100"/>
            <a:ext cx="11516344" cy="5221552"/>
            <a:chOff x="-981075" y="-78100"/>
            <a:chExt cx="11516344" cy="5221552"/>
          </a:xfrm>
        </p:grpSpPr>
        <p:sp>
          <p:nvSpPr>
            <p:cNvPr id="175" name="Google Shape;175;p11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6" name="Google Shape;176;p11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7" name="Google Shape;177;p11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3" name="Google Shape;193;p11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342CEA3-3058-4D43-AE35-B3DA76CB4003}" type="datetimeFigureOut">
              <a:rPr lang="el-GR" smtClean="0"/>
              <a:pPr/>
              <a:t>10/12/2024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342CEA3-3058-4D43-AE35-B3DA76CB4003}" type="datetimeFigureOut">
              <a:rPr lang="el-GR" smtClean="0"/>
              <a:pPr/>
              <a:t>10/12/2024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010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79100" y="1503550"/>
            <a:ext cx="6010500" cy="28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⬢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8" r:id="rId6"/>
    <p:sldLayoutId id="2147483670" r:id="rId7"/>
    <p:sldLayoutId id="2147483672" r:id="rId8"/>
    <p:sldLayoutId id="2147483673" r:id="rId9"/>
    <p:sldLayoutId id="2147483674" r:id="rId10"/>
    <p:sldLayoutId id="2147483676" r:id="rId11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3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457200" y="4351413"/>
            <a:ext cx="96012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Clr>
                <a:schemeClr val="tx2"/>
              </a:buClr>
            </a:pPr>
            <a:r>
              <a:rPr lang="el-GR" sz="2400" b="1" i="1" dirty="0">
                <a:solidFill>
                  <a:schemeClr val="tx2"/>
                </a:solidFill>
                <a:latin typeface="Calibri" pitchFamily="34" charset="0"/>
              </a:rPr>
              <a:t>Π. Κορκολοπούλου</a:t>
            </a:r>
            <a:r>
              <a:rPr lang="en-US" sz="2400" b="1" i="1" dirty="0">
                <a:solidFill>
                  <a:schemeClr val="tx2"/>
                </a:solidFill>
                <a:latin typeface="Calibri" pitchFamily="34" charset="0"/>
              </a:rPr>
              <a:t>, </a:t>
            </a:r>
            <a:endParaRPr lang="el-GR" sz="1600" b="1" i="1" dirty="0">
              <a:solidFill>
                <a:schemeClr val="tx2"/>
              </a:solidFill>
              <a:latin typeface="Calibri" pitchFamily="34" charset="0"/>
            </a:endParaRPr>
          </a:p>
          <a:p>
            <a:pPr algn="r">
              <a:spcBef>
                <a:spcPct val="20000"/>
              </a:spcBef>
              <a:buClr>
                <a:schemeClr val="tx2"/>
              </a:buClr>
            </a:pPr>
            <a:r>
              <a:rPr lang="el-GR" b="1" i="1" dirty="0">
                <a:solidFill>
                  <a:schemeClr val="tx2"/>
                </a:solidFill>
                <a:latin typeface="Calibri" pitchFamily="34" charset="0"/>
              </a:rPr>
              <a:t>Α΄ </a:t>
            </a:r>
            <a:r>
              <a:rPr lang="el-GR" b="1" i="1" dirty="0" err="1">
                <a:solidFill>
                  <a:schemeClr val="tx2"/>
                </a:solidFill>
                <a:latin typeface="Calibri" pitchFamily="34" charset="0"/>
              </a:rPr>
              <a:t>Εργαστ</a:t>
            </a:r>
            <a:r>
              <a:rPr lang="el-GR" b="1" i="1" dirty="0">
                <a:solidFill>
                  <a:schemeClr val="tx2"/>
                </a:solidFill>
                <a:latin typeface="Calibri" pitchFamily="34" charset="0"/>
              </a:rPr>
              <a:t>. </a:t>
            </a:r>
            <a:r>
              <a:rPr lang="el-GR" b="1" i="1" dirty="0" err="1">
                <a:solidFill>
                  <a:schemeClr val="tx2"/>
                </a:solidFill>
                <a:latin typeface="Calibri" pitchFamily="34" charset="0"/>
              </a:rPr>
              <a:t>Παθολ</a:t>
            </a:r>
            <a:r>
              <a:rPr lang="el-GR" b="1" i="1" dirty="0">
                <a:solidFill>
                  <a:schemeClr val="tx2"/>
                </a:solidFill>
                <a:latin typeface="Calibri" pitchFamily="34" charset="0"/>
              </a:rPr>
              <a:t>. Ανατομικής ΕΚΠΑ</a:t>
            </a:r>
          </a:p>
        </p:txBody>
      </p:sp>
      <p:sp>
        <p:nvSpPr>
          <p:cNvPr id="5" name="4 - Τίτλος"/>
          <p:cNvSpPr>
            <a:spLocks noGrp="1"/>
          </p:cNvSpPr>
          <p:nvPr>
            <p:ph type="ctrTitle"/>
          </p:nvPr>
        </p:nvSpPr>
        <p:spPr>
          <a:xfrm>
            <a:off x="1187624" y="1707654"/>
            <a:ext cx="7128792" cy="1159800"/>
          </a:xfrm>
        </p:spPr>
        <p:txBody>
          <a:bodyPr/>
          <a:lstStyle/>
          <a:p>
            <a:pPr algn="ctr"/>
            <a:r>
              <a:rPr lang="el-GR" sz="3600" dirty="0"/>
              <a:t>Όγκοι ΚΝΣ: Ιστολογία – Μοριακή παθολογοανατομία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0722"/>
          <a:stretch>
            <a:fillRect/>
          </a:stretch>
        </p:blipFill>
        <p:spPr>
          <a:xfrm>
            <a:off x="5" y="573530"/>
            <a:ext cx="2085975" cy="1423151"/>
          </a:xfrm>
          <a:noFill/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 cstate="print"/>
          <a:srcRect l="49983"/>
          <a:stretch>
            <a:fillRect/>
          </a:stretch>
        </p:blipFill>
        <p:spPr bwMode="auto">
          <a:xfrm>
            <a:off x="5" y="2085977"/>
            <a:ext cx="21240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 cstate="print"/>
          <a:srcRect l="49738"/>
          <a:stretch>
            <a:fillRect/>
          </a:stretch>
        </p:blipFill>
        <p:spPr bwMode="auto">
          <a:xfrm>
            <a:off x="5" y="3706416"/>
            <a:ext cx="2124075" cy="143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6 - TextBox"/>
          <p:cNvSpPr txBox="1">
            <a:spLocks noChangeArrowheads="1"/>
          </p:cNvSpPr>
          <p:nvPr/>
        </p:nvSpPr>
        <p:spPr bwMode="auto">
          <a:xfrm>
            <a:off x="250825" y="1869282"/>
            <a:ext cx="1296988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l-GR" sz="1100"/>
              <a:t>IDH1R132H</a:t>
            </a:r>
            <a:endParaRPr lang="el-GR" altLang="el-GR" sz="1100"/>
          </a:p>
        </p:txBody>
      </p:sp>
      <p:sp>
        <p:nvSpPr>
          <p:cNvPr id="18439" name="7 - Ορθογώνιο"/>
          <p:cNvSpPr>
            <a:spLocks noChangeArrowheads="1"/>
          </p:cNvSpPr>
          <p:nvPr/>
        </p:nvSpPr>
        <p:spPr bwMode="auto">
          <a:xfrm>
            <a:off x="250829" y="3381377"/>
            <a:ext cx="583621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l-GR" sz="1200"/>
              <a:t>ATRX</a:t>
            </a:r>
            <a:endParaRPr lang="el-GR" altLang="el-GR" sz="1200"/>
          </a:p>
        </p:txBody>
      </p:sp>
      <p:sp>
        <p:nvSpPr>
          <p:cNvPr id="18440" name="8 - TextBox"/>
          <p:cNvSpPr txBox="1">
            <a:spLocks noChangeArrowheads="1"/>
          </p:cNvSpPr>
          <p:nvPr/>
        </p:nvSpPr>
        <p:spPr bwMode="auto">
          <a:xfrm>
            <a:off x="250830" y="4786313"/>
            <a:ext cx="576263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l-GR" sz="1100"/>
              <a:t>p53</a:t>
            </a:r>
            <a:endParaRPr lang="el-GR" altLang="el-GR" sz="1100"/>
          </a:p>
        </p:txBody>
      </p:sp>
      <p:sp>
        <p:nvSpPr>
          <p:cNvPr id="18441" name="8 - Ορθογώνιο"/>
          <p:cNvSpPr>
            <a:spLocks noChangeArrowheads="1"/>
          </p:cNvSpPr>
          <p:nvPr/>
        </p:nvSpPr>
        <p:spPr bwMode="auto">
          <a:xfrm>
            <a:off x="2339757" y="1681956"/>
            <a:ext cx="223202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l-GR" sz="1400" b="1" dirty="0"/>
              <a:t>IDH1/2</a:t>
            </a:r>
            <a:r>
              <a:rPr lang="en-US" altLang="el-GR" sz="1400" dirty="0"/>
              <a:t> </a:t>
            </a:r>
          </a:p>
          <a:p>
            <a:pPr eaLnBrk="1" hangingPunct="1"/>
            <a:endParaRPr lang="el-GR" altLang="el-GR" sz="1400" dirty="0"/>
          </a:p>
          <a:p>
            <a:pPr eaLnBrk="1" hangingPunct="1"/>
            <a:endParaRPr lang="el-GR" altLang="el-GR" sz="1400" dirty="0"/>
          </a:p>
          <a:p>
            <a:pPr eaLnBrk="1" hangingPunct="1"/>
            <a:endParaRPr lang="el-GR" altLang="el-GR" sz="1400" dirty="0"/>
          </a:p>
          <a:p>
            <a:pPr eaLnBrk="1" hangingPunct="1"/>
            <a:r>
              <a:rPr lang="el-GR" altLang="el-GR" sz="1100" dirty="0"/>
              <a:t>έκφραση</a:t>
            </a:r>
          </a:p>
          <a:p>
            <a:pPr eaLnBrk="1" hangingPunct="1"/>
            <a:r>
              <a:rPr lang="en-US" altLang="el-GR" sz="1100" dirty="0"/>
              <a:t>IDH1-R132H</a:t>
            </a:r>
            <a:r>
              <a:rPr lang="el-GR" altLang="el-GR" sz="1100" dirty="0"/>
              <a:t> (&gt;90% σε </a:t>
            </a:r>
            <a:r>
              <a:rPr lang="el-GR" altLang="el-GR" sz="1100" dirty="0" err="1"/>
              <a:t>υπερσκηνίδιους</a:t>
            </a:r>
            <a:r>
              <a:rPr lang="el-GR" altLang="el-GR" sz="1100" dirty="0"/>
              <a:t> όγκους) [ευαίσθητος και ειδικός δείκτης]</a:t>
            </a:r>
            <a:endParaRPr lang="en-US" altLang="el-GR" sz="1100" dirty="0"/>
          </a:p>
        </p:txBody>
      </p:sp>
      <p:sp>
        <p:nvSpPr>
          <p:cNvPr id="18442" name="9 - Ορθογώνιο"/>
          <p:cNvSpPr>
            <a:spLocks noChangeArrowheads="1"/>
          </p:cNvSpPr>
          <p:nvPr/>
        </p:nvSpPr>
        <p:spPr bwMode="auto">
          <a:xfrm>
            <a:off x="4140205" y="1250186"/>
            <a:ext cx="13722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l-GR" altLang="el-GR" sz="1600" b="1">
                <a:latin typeface="Arial" charset="0"/>
              </a:rPr>
              <a:t>Μεταλλάξεις</a:t>
            </a:r>
            <a:endParaRPr lang="el-GR" altLang="el-GR" sz="1600"/>
          </a:p>
        </p:txBody>
      </p:sp>
      <p:sp>
        <p:nvSpPr>
          <p:cNvPr id="18443" name="10 - Ορθογώνιο"/>
          <p:cNvSpPr>
            <a:spLocks noChangeArrowheads="1"/>
          </p:cNvSpPr>
          <p:nvPr/>
        </p:nvSpPr>
        <p:spPr bwMode="auto">
          <a:xfrm>
            <a:off x="4643438" y="1718976"/>
            <a:ext cx="1584746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l-GR" sz="1400" b="1" dirty="0"/>
              <a:t>p53</a:t>
            </a:r>
            <a:r>
              <a:rPr lang="en-US" altLang="el-GR" sz="1400" dirty="0"/>
              <a:t> </a:t>
            </a:r>
            <a:r>
              <a:rPr lang="en-US" altLang="el-GR" sz="1400" dirty="0">
                <a:latin typeface="Arial" charset="0"/>
              </a:rPr>
              <a:t>~60%</a:t>
            </a:r>
            <a:endParaRPr lang="en-US" altLang="el-GR" sz="1400" dirty="0"/>
          </a:p>
          <a:p>
            <a:pPr eaLnBrk="1" hangingPunct="1"/>
            <a:endParaRPr lang="en-US" altLang="el-GR" sz="1400" dirty="0"/>
          </a:p>
          <a:p>
            <a:pPr eaLnBrk="1" hangingPunct="1"/>
            <a:endParaRPr lang="en-US" altLang="el-GR" sz="1400" dirty="0"/>
          </a:p>
          <a:p>
            <a:pPr eaLnBrk="1" hangingPunct="1"/>
            <a:endParaRPr lang="el-GR" altLang="el-GR" sz="1100" dirty="0"/>
          </a:p>
          <a:p>
            <a:pPr eaLnBrk="1" hangingPunct="1"/>
            <a:r>
              <a:rPr lang="el-GR" altLang="el-GR" sz="1100" dirty="0"/>
              <a:t>συνήθως </a:t>
            </a:r>
            <a:r>
              <a:rPr lang="el-GR" altLang="el-GR" sz="1100" dirty="0" err="1"/>
              <a:t>υπερέκφραση</a:t>
            </a:r>
            <a:r>
              <a:rPr lang="el-GR" altLang="el-GR" sz="1100" dirty="0"/>
              <a:t> </a:t>
            </a:r>
            <a:r>
              <a:rPr lang="en-US" altLang="el-GR" sz="1100" dirty="0"/>
              <a:t>p53</a:t>
            </a:r>
            <a:r>
              <a:rPr lang="el-GR" altLang="el-GR" sz="1100" dirty="0"/>
              <a:t> &gt;10%</a:t>
            </a:r>
          </a:p>
        </p:txBody>
      </p:sp>
      <p:sp>
        <p:nvSpPr>
          <p:cNvPr id="18444" name="11 - Ορθογώνιο"/>
          <p:cNvSpPr>
            <a:spLocks noChangeArrowheads="1"/>
          </p:cNvSpPr>
          <p:nvPr/>
        </p:nvSpPr>
        <p:spPr bwMode="auto">
          <a:xfrm>
            <a:off x="6443666" y="1653648"/>
            <a:ext cx="2376487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l-GR" sz="1400" b="1" dirty="0"/>
              <a:t>ATRX</a:t>
            </a:r>
            <a:r>
              <a:rPr lang="en-US" altLang="el-GR" sz="1400" dirty="0"/>
              <a:t> </a:t>
            </a:r>
            <a:r>
              <a:rPr lang="el-GR" altLang="el-GR" sz="1100" dirty="0">
                <a:latin typeface="Arial" charset="0"/>
              </a:rPr>
              <a:t>(&gt;90% σε </a:t>
            </a:r>
            <a:r>
              <a:rPr lang="el-GR" altLang="el-GR" sz="1100" dirty="0" err="1">
                <a:latin typeface="Arial" charset="0"/>
              </a:rPr>
              <a:t>υπερσκηνίδιους</a:t>
            </a:r>
            <a:r>
              <a:rPr lang="el-GR" altLang="el-GR" sz="1100" dirty="0">
                <a:latin typeface="Arial" charset="0"/>
              </a:rPr>
              <a:t> όγκους, 50% σε </a:t>
            </a:r>
            <a:r>
              <a:rPr lang="el-GR" altLang="el-GR" sz="1100" dirty="0" err="1">
                <a:latin typeface="Arial" charset="0"/>
              </a:rPr>
              <a:t>υποσκηνίδιους</a:t>
            </a:r>
            <a:r>
              <a:rPr lang="el-GR" altLang="el-GR" sz="1100" dirty="0">
                <a:latin typeface="Arial" charset="0"/>
              </a:rPr>
              <a:t> όγκους)</a:t>
            </a:r>
            <a:endParaRPr lang="en-US" altLang="el-GR" sz="1400" dirty="0"/>
          </a:p>
          <a:p>
            <a:pPr eaLnBrk="1" hangingPunct="1"/>
            <a:endParaRPr lang="en-US" altLang="el-GR" sz="1400" dirty="0"/>
          </a:p>
          <a:p>
            <a:pPr eaLnBrk="1" hangingPunct="1"/>
            <a:endParaRPr lang="el-GR" altLang="el-GR" sz="1400" dirty="0"/>
          </a:p>
          <a:p>
            <a:r>
              <a:rPr lang="el-GR" altLang="el-GR" sz="1100" dirty="0"/>
              <a:t>απώλεια έκφρασης (έλεγχος στον ενδογενή μάρτυρα</a:t>
            </a:r>
          </a:p>
        </p:txBody>
      </p:sp>
      <p:cxnSp>
        <p:nvCxnSpPr>
          <p:cNvPr id="13" name="12 - Ευθύγραμμο βέλος σύνδεσης"/>
          <p:cNvCxnSpPr/>
          <p:nvPr/>
        </p:nvCxnSpPr>
        <p:spPr>
          <a:xfrm>
            <a:off x="2987676" y="2114580"/>
            <a:ext cx="149" cy="34915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- Ευθύγραμμο βέλος σύνδεσης"/>
          <p:cNvCxnSpPr/>
          <p:nvPr/>
        </p:nvCxnSpPr>
        <p:spPr>
          <a:xfrm>
            <a:off x="5219700" y="2168158"/>
            <a:ext cx="372" cy="349586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- Ευθύγραμμο βέλος σύνδεσης"/>
          <p:cNvCxnSpPr/>
          <p:nvPr/>
        </p:nvCxnSpPr>
        <p:spPr>
          <a:xfrm>
            <a:off x="7452320" y="2355727"/>
            <a:ext cx="0" cy="349196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8" name="17 - TextBox"/>
          <p:cNvSpPr txBox="1">
            <a:spLocks noChangeArrowheads="1"/>
          </p:cNvSpPr>
          <p:nvPr/>
        </p:nvSpPr>
        <p:spPr bwMode="auto">
          <a:xfrm>
            <a:off x="2339752" y="3617463"/>
            <a:ext cx="655272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el-GR" altLang="el-GR" sz="1200" b="1" dirty="0"/>
              <a:t>80% των </a:t>
            </a:r>
            <a:r>
              <a:rPr lang="el-GR" altLang="el-GR" sz="1200" b="1" dirty="0" err="1"/>
              <a:t>υποσκηνιδίων</a:t>
            </a:r>
            <a:r>
              <a:rPr lang="el-GR" altLang="el-GR" sz="1200" b="1" dirty="0"/>
              <a:t> όγκων εμφανίζουν </a:t>
            </a:r>
            <a:r>
              <a:rPr lang="en-US" altLang="el-GR" sz="1200" b="1" dirty="0"/>
              <a:t>non-IDH R132H</a:t>
            </a:r>
            <a:r>
              <a:rPr lang="el-GR" altLang="el-GR" sz="1200" b="1" dirty="0"/>
              <a:t> μετάλλαξη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el-GR" altLang="el-GR" sz="1200" dirty="0"/>
              <a:t> </a:t>
            </a:r>
            <a:r>
              <a:rPr lang="el-GR" altLang="el-GR" sz="1200" b="1" dirty="0"/>
              <a:t>Οι περιπτώσεις </a:t>
            </a:r>
            <a:r>
              <a:rPr lang="en-US" altLang="el-GR" sz="1200" b="1" dirty="0"/>
              <a:t>IDH1-R132H</a:t>
            </a:r>
            <a:r>
              <a:rPr lang="el-GR" altLang="el-GR" sz="1200" b="1" dirty="0"/>
              <a:t> θετικού / </a:t>
            </a:r>
            <a:r>
              <a:rPr lang="en-US" altLang="el-GR" sz="1200" b="1" dirty="0"/>
              <a:t>IDH</a:t>
            </a:r>
            <a:r>
              <a:rPr lang="el-GR" altLang="el-GR" sz="1200" b="1" dirty="0"/>
              <a:t> μεταλλαγμένου διάχυτου γλοιώματος με απώλεια </a:t>
            </a:r>
            <a:r>
              <a:rPr lang="en-US" altLang="el-GR" sz="1200" b="1" dirty="0"/>
              <a:t>ATRX</a:t>
            </a:r>
            <a:r>
              <a:rPr lang="el-GR" altLang="el-GR" sz="1200" b="1" dirty="0"/>
              <a:t> διαγιγνώσκονται ως </a:t>
            </a:r>
            <a:r>
              <a:rPr lang="en-US" altLang="el-GR" sz="1200" b="1" dirty="0"/>
              <a:t>IDH</a:t>
            </a:r>
            <a:r>
              <a:rPr lang="el-GR" altLang="el-GR" sz="1200" b="1" dirty="0"/>
              <a:t>-μεταλλαγμένο </a:t>
            </a:r>
            <a:r>
              <a:rPr lang="el-GR" altLang="el-GR" sz="1200" b="1" dirty="0" err="1"/>
              <a:t>αστροκύτωμα</a:t>
            </a:r>
            <a:r>
              <a:rPr lang="el-GR" altLang="el-GR" sz="1200" b="1" dirty="0"/>
              <a:t> χωρίς να απαιτείται έλεγχος </a:t>
            </a:r>
            <a:r>
              <a:rPr lang="en-US" altLang="el-GR" sz="1200" b="1" dirty="0"/>
              <a:t>1p/19q</a:t>
            </a:r>
            <a:r>
              <a:rPr lang="el-GR" altLang="el-GR" sz="1200" b="1" dirty="0"/>
              <a:t> απάλειψης</a:t>
            </a:r>
          </a:p>
          <a:p>
            <a:pPr marL="179388" indent="-179388" eaLnBrk="1" hangingPunct="1">
              <a:buFont typeface="Arial" pitchFamily="34" charset="0"/>
              <a:buChar char="•"/>
            </a:pPr>
            <a:r>
              <a:rPr lang="el-GR" altLang="el-GR" sz="1200" b="1" dirty="0"/>
              <a:t> Λόγω της χαμηλής συχνότητας </a:t>
            </a:r>
            <a:r>
              <a:rPr lang="en-US" altLang="el-GR" sz="1200" b="1" dirty="0"/>
              <a:t>IDH</a:t>
            </a:r>
            <a:r>
              <a:rPr lang="el-GR" altLang="el-GR" sz="1200" b="1" dirty="0"/>
              <a:t> μεταλλάξεων σε </a:t>
            </a:r>
            <a:r>
              <a:rPr lang="en-US" altLang="el-GR" sz="1200" b="1" dirty="0"/>
              <a:t>WHO grade 4</a:t>
            </a:r>
            <a:r>
              <a:rPr lang="el-GR" altLang="el-GR" sz="1200" b="1" dirty="0"/>
              <a:t> γλοιώματα σε ασθενείς &gt;55 ετών δεν απαιτείται ο μοριακός έλεγχος για </a:t>
            </a:r>
            <a:r>
              <a:rPr lang="en-US" altLang="el-GR" sz="1200" b="1" dirty="0"/>
              <a:t>IDH</a:t>
            </a:r>
            <a:r>
              <a:rPr lang="el-GR" altLang="el-GR" sz="1200" b="1" dirty="0"/>
              <a:t> μεταλλάξεις επί απουσίας έκφρασης </a:t>
            </a:r>
            <a:r>
              <a:rPr lang="en-US" altLang="el-GR" sz="1200" b="1" dirty="0"/>
              <a:t>IDH IRI32H (→</a:t>
            </a:r>
            <a:r>
              <a:rPr lang="el-GR" altLang="el-GR" sz="1200" b="1" dirty="0" err="1"/>
              <a:t>γλοιβλάστωμα</a:t>
            </a:r>
            <a:r>
              <a:rPr lang="el-GR" altLang="el-GR" sz="1200" b="1" dirty="0"/>
              <a:t>, </a:t>
            </a:r>
            <a:r>
              <a:rPr lang="en-US" altLang="el-GR" sz="1200" b="1" dirty="0"/>
              <a:t>IDH</a:t>
            </a:r>
            <a:r>
              <a:rPr lang="el-GR" altLang="el-GR" sz="1200" b="1" dirty="0"/>
              <a:t>-μη μεταλλαγμένο)</a:t>
            </a:r>
            <a:r>
              <a:rPr lang="en-US" altLang="el-GR" sz="1200" b="1" dirty="0"/>
              <a:t> </a:t>
            </a:r>
            <a:r>
              <a:rPr lang="el-GR" altLang="el-GR" sz="1200" b="1" dirty="0"/>
              <a:t>  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-115416"/>
            <a:ext cx="91440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IDH-</a:t>
            </a: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μεταλλαγμένο </a:t>
            </a:r>
            <a:r>
              <a:rPr kumimoji="0" lang="el-GR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αστροκύτωμα</a:t>
            </a: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l-GR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l-GR" b="1" dirty="0">
                <a:latin typeface="+mj-lt"/>
                <a:ea typeface="+mj-ea"/>
                <a:cs typeface="+mj-cs"/>
              </a:rPr>
              <a:t>Μοριακοί δείκτες - </a:t>
            </a:r>
            <a:r>
              <a:rPr lang="el-GR" b="1" dirty="0" err="1">
                <a:latin typeface="+mj-lt"/>
                <a:ea typeface="+mj-ea"/>
                <a:cs typeface="+mj-cs"/>
              </a:rPr>
              <a:t>ανοσοφαινότυπος</a:t>
            </a:r>
            <a:endParaRPr kumimoji="0" lang="el-GR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20 - TextBox"/>
          <p:cNvSpPr txBox="1"/>
          <p:nvPr/>
        </p:nvSpPr>
        <p:spPr>
          <a:xfrm>
            <a:off x="2160240" y="735549"/>
            <a:ext cx="7020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itchFamily="34" charset="0"/>
              <a:buChar char="•"/>
            </a:pPr>
            <a:r>
              <a:rPr lang="el-GR" sz="1400" b="1" dirty="0" err="1"/>
              <a:t>Ανοσοφαινότυπος</a:t>
            </a:r>
            <a:r>
              <a:rPr lang="el-GR" sz="1400" b="1" dirty="0"/>
              <a:t>: έκφραση </a:t>
            </a:r>
            <a:r>
              <a:rPr lang="en-US" sz="1400" b="1" dirty="0"/>
              <a:t>GFAP</a:t>
            </a:r>
            <a:r>
              <a:rPr lang="el-GR" sz="1400" b="1" dirty="0"/>
              <a:t>(</a:t>
            </a:r>
            <a:r>
              <a:rPr lang="en-US" sz="1400" b="1" dirty="0"/>
              <a:t> </a:t>
            </a:r>
            <a:r>
              <a:rPr lang="el-GR" sz="1400" b="1" dirty="0"/>
              <a:t>ποικίλλουσα), </a:t>
            </a:r>
            <a:r>
              <a:rPr lang="en-US" sz="1400" b="1" dirty="0"/>
              <a:t>Olig2 </a:t>
            </a:r>
            <a:r>
              <a:rPr lang="el-GR" sz="1400" b="1" dirty="0"/>
              <a:t>και </a:t>
            </a:r>
            <a:r>
              <a:rPr lang="en-US" sz="1400" b="1" dirty="0"/>
              <a:t>SOX10 </a:t>
            </a:r>
            <a:r>
              <a:rPr lang="el-GR" sz="1400" b="1" dirty="0"/>
              <a:t>(συνήθως)</a:t>
            </a:r>
          </a:p>
        </p:txBody>
      </p:sp>
      <p:sp>
        <p:nvSpPr>
          <p:cNvPr id="19" name="18 - Ορθογώνιο"/>
          <p:cNvSpPr/>
          <p:nvPr/>
        </p:nvSpPr>
        <p:spPr>
          <a:xfrm>
            <a:off x="8262029" y="4933206"/>
            <a:ext cx="8819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b="1" i="1" dirty="0">
                <a:solidFill>
                  <a:srgbClr val="FF0000"/>
                </a:solidFill>
              </a:rPr>
              <a:t>WHO 2021</a:t>
            </a:r>
            <a:endParaRPr lang="el-GR" sz="11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74675" y="-128550"/>
            <a:ext cx="80010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IDH- </a:t>
            </a: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μεταλλαγμένο </a:t>
            </a:r>
            <a:r>
              <a:rPr kumimoji="0" lang="el-GR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αστροκύτωμα</a:t>
            </a: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grade 4</a:t>
            </a:r>
            <a:endParaRPr kumimoji="0" lang="el-GR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trike="sngStrike" dirty="0">
                <a:latin typeface="+mj-lt"/>
                <a:ea typeface="+mj-ea"/>
                <a:cs typeface="+mj-cs"/>
              </a:rPr>
              <a:t>IDH</a:t>
            </a:r>
            <a:r>
              <a:rPr lang="el-GR" b="1" strike="sngStrike" dirty="0">
                <a:latin typeface="+mj-lt"/>
                <a:ea typeface="+mj-ea"/>
                <a:cs typeface="+mj-cs"/>
              </a:rPr>
              <a:t> μεταλλαγμένο </a:t>
            </a:r>
            <a:r>
              <a:rPr lang="el-GR" b="1" strike="sngStrike" dirty="0" err="1">
                <a:latin typeface="+mj-lt"/>
                <a:ea typeface="+mj-ea"/>
                <a:cs typeface="+mj-cs"/>
              </a:rPr>
              <a:t>γλοιοβλάστωμα</a:t>
            </a:r>
            <a:r>
              <a:rPr lang="el-GR" b="1" strike="sngStrike" dirty="0">
                <a:latin typeface="+mj-lt"/>
                <a:ea typeface="+mj-ea"/>
                <a:cs typeface="+mj-cs"/>
              </a:rPr>
              <a:t> κατά </a:t>
            </a:r>
            <a:r>
              <a:rPr lang="en-US" b="1" strike="sngStrike" dirty="0">
                <a:latin typeface="+mj-lt"/>
                <a:ea typeface="+mj-ea"/>
                <a:cs typeface="+mj-cs"/>
              </a:rPr>
              <a:t>WHO</a:t>
            </a:r>
            <a:r>
              <a:rPr lang="el-GR" b="1" strike="sngStrike" dirty="0">
                <a:latin typeface="+mj-lt"/>
                <a:ea typeface="+mj-ea"/>
                <a:cs typeface="+mj-cs"/>
              </a:rPr>
              <a:t> 2016</a:t>
            </a:r>
            <a:endParaRPr kumimoji="0" lang="el-GR" b="1" i="0" u="none" strike="sng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3563888" y="681543"/>
            <a:ext cx="32403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600" b="1" dirty="0"/>
              <a:t>Νέκρωση στο 50% του </a:t>
            </a:r>
            <a:r>
              <a:rPr lang="en-US" sz="1600" b="1" dirty="0"/>
              <a:t>IDH</a:t>
            </a:r>
            <a:r>
              <a:rPr lang="el-GR" sz="1600" b="1" dirty="0"/>
              <a:t>-μεταλλαγμένου </a:t>
            </a:r>
            <a:r>
              <a:rPr lang="el-GR" sz="1600" b="1" dirty="0" err="1"/>
              <a:t>αστροκυτώματος</a:t>
            </a:r>
            <a:r>
              <a:rPr lang="el-GR" sz="1600" b="1" dirty="0"/>
              <a:t> </a:t>
            </a:r>
            <a:r>
              <a:rPr lang="en-US" sz="1600" b="1" dirty="0"/>
              <a:t>grade 4</a:t>
            </a:r>
            <a:r>
              <a:rPr lang="el-GR" sz="1600" b="1" dirty="0"/>
              <a:t> → σπανιότερη σε σχέση με </a:t>
            </a:r>
            <a:r>
              <a:rPr lang="el-GR" sz="1600" b="1" dirty="0" err="1"/>
              <a:t>γλοιοβλάστωμα</a:t>
            </a:r>
            <a:r>
              <a:rPr lang="el-GR" sz="1600" b="1" dirty="0"/>
              <a:t> </a:t>
            </a:r>
            <a:r>
              <a:rPr lang="en-US" sz="1600" b="1" dirty="0"/>
              <a:t>IDH</a:t>
            </a:r>
            <a:r>
              <a:rPr lang="el-GR" sz="1600" b="1" dirty="0"/>
              <a:t>-μη μεταλλαγμένο (90%)</a:t>
            </a:r>
          </a:p>
          <a:p>
            <a:pPr marL="268288" indent="-268288"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600" b="1" dirty="0" err="1"/>
              <a:t>Ολιγοδενδρογλοιακού</a:t>
            </a:r>
            <a:r>
              <a:rPr lang="el-GR" sz="1600" b="1" dirty="0"/>
              <a:t> τύπου μορφολογία συνηθέστερη σε σχέση με το </a:t>
            </a:r>
            <a:r>
              <a:rPr lang="en-US" sz="1600" b="1" dirty="0"/>
              <a:t>IDH</a:t>
            </a:r>
            <a:r>
              <a:rPr lang="el-GR" sz="1600" b="1" dirty="0"/>
              <a:t> μη μεταλλαγμένο </a:t>
            </a:r>
            <a:r>
              <a:rPr lang="el-GR" sz="1600" b="1" dirty="0" err="1"/>
              <a:t>γλοιβλάστωμα</a:t>
            </a:r>
            <a:endParaRPr lang="el-GR" sz="1600" b="1" dirty="0"/>
          </a:p>
        </p:txBody>
      </p:sp>
      <p:pic>
        <p:nvPicPr>
          <p:cNvPr id="7" name="Picture 2" descr="C:\Users\User\Desktop\ΚΝΣ dec 2022\2.08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1712" y="2983260"/>
            <a:ext cx="2592288" cy="2160240"/>
          </a:xfrm>
          <a:prstGeom prst="rect">
            <a:avLst/>
          </a:prstGeom>
          <a:noFill/>
        </p:spPr>
      </p:pic>
      <p:sp>
        <p:nvSpPr>
          <p:cNvPr id="14" name="13 - Ορθογώνιο"/>
          <p:cNvSpPr/>
          <p:nvPr/>
        </p:nvSpPr>
        <p:spPr>
          <a:xfrm>
            <a:off x="1403648" y="4451002"/>
            <a:ext cx="511256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T1 → </a:t>
            </a:r>
            <a:r>
              <a:rPr lang="el-GR" sz="1400" dirty="0"/>
              <a:t>δακτυλιοειδής ενίσχυση σήματος πέριξ κεντρικής νέκρωσης, με παρακείμενης περιοχή </a:t>
            </a:r>
            <a:r>
              <a:rPr lang="en-US" sz="1400" dirty="0"/>
              <a:t>T1</a:t>
            </a:r>
            <a:r>
              <a:rPr lang="el-GR" sz="1400" dirty="0"/>
              <a:t> μειωμένου σήματος</a:t>
            </a:r>
          </a:p>
        </p:txBody>
      </p:sp>
      <p:pic>
        <p:nvPicPr>
          <p:cNvPr id="124929" name="Picture 1" descr="C:\Users\User\Desktop\ΚΝΣ dec 2022\2.09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1540"/>
            <a:ext cx="3581334" cy="1458162"/>
          </a:xfrm>
          <a:prstGeom prst="rect">
            <a:avLst/>
          </a:prstGeom>
          <a:noFill/>
        </p:spPr>
      </p:pic>
      <p:sp>
        <p:nvSpPr>
          <p:cNvPr id="18" name="17 - Ορθογώνιο"/>
          <p:cNvSpPr/>
          <p:nvPr/>
        </p:nvSpPr>
        <p:spPr>
          <a:xfrm>
            <a:off x="698740" y="1869672"/>
            <a:ext cx="1975221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l-GR" sz="1100" b="1" dirty="0"/>
              <a:t>Ενδοθηλιακή υπερπλασία </a:t>
            </a:r>
            <a:endParaRPr lang="el-GR" sz="1100" dirty="0"/>
          </a:p>
        </p:txBody>
      </p:sp>
      <p:pic>
        <p:nvPicPr>
          <p:cNvPr id="124930" name="Picture 2" descr="C:\Users\User\Desktop\ΚΝΣ dec 2022\2.09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39702"/>
            <a:ext cx="3600400" cy="1458162"/>
          </a:xfrm>
          <a:prstGeom prst="rect">
            <a:avLst/>
          </a:prstGeom>
          <a:noFill/>
        </p:spPr>
      </p:pic>
      <p:sp>
        <p:nvSpPr>
          <p:cNvPr id="17" name="16 - Ορθογώνιο"/>
          <p:cNvSpPr/>
          <p:nvPr/>
        </p:nvSpPr>
        <p:spPr>
          <a:xfrm>
            <a:off x="792090" y="3327836"/>
            <a:ext cx="196694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sz="1200" b="1" dirty="0" err="1"/>
              <a:t>Πασσαλοειδής</a:t>
            </a:r>
            <a:r>
              <a:rPr lang="el-GR" sz="1200" b="1" dirty="0"/>
              <a:t> νέκρωση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105800" y="4912668"/>
            <a:ext cx="8819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b="1" i="1" dirty="0">
                <a:solidFill>
                  <a:srgbClr val="FF0000"/>
                </a:solidFill>
              </a:rPr>
              <a:t>WHO 2021</a:t>
            </a:r>
            <a:endParaRPr lang="el-GR" sz="11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ΚΝΣ\title shirahata only tit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43558"/>
          </a:xfrm>
          <a:prstGeom prst="rect">
            <a:avLst/>
          </a:prstGeom>
          <a:noFill/>
        </p:spPr>
      </p:pic>
      <p:pic>
        <p:nvPicPr>
          <p:cNvPr id="5123" name="Picture 3" descr="C:\Users\User\Desktop\ΚΝΣ\figure 1a 1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1541"/>
            <a:ext cx="9144000" cy="2643188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0" y="3381840"/>
            <a:ext cx="914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el-GR" sz="1400" b="1" dirty="0"/>
              <a:t>Αστροκυτώματα </a:t>
            </a:r>
            <a:r>
              <a:rPr lang="en-US" sz="1400" b="1" dirty="0"/>
              <a:t>grade </a:t>
            </a:r>
            <a:r>
              <a:rPr lang="el-GR" sz="1400" b="1" dirty="0"/>
              <a:t>3</a:t>
            </a:r>
            <a:r>
              <a:rPr lang="en-US" sz="1400" b="1" dirty="0"/>
              <a:t> IDH-</a:t>
            </a:r>
            <a:r>
              <a:rPr lang="el-GR" sz="1400" b="1" dirty="0"/>
              <a:t>μεταλλαγμένα με ομόζυγη </a:t>
            </a:r>
            <a:r>
              <a:rPr lang="en-US" sz="1400" b="1" dirty="0"/>
              <a:t>CDKN2A/B</a:t>
            </a:r>
            <a:r>
              <a:rPr lang="el-GR" sz="1400" b="1" dirty="0"/>
              <a:t> απάλειψη είχαν επιβίωση αντίστοιχη του </a:t>
            </a:r>
            <a:r>
              <a:rPr lang="en-US" sz="1400" b="1" dirty="0"/>
              <a:t>IDH-</a:t>
            </a:r>
            <a:r>
              <a:rPr lang="el-GR" sz="1400" b="1" dirty="0"/>
              <a:t>μεταλλαγμένου </a:t>
            </a:r>
            <a:r>
              <a:rPr lang="en-US" sz="1400" b="1" dirty="0"/>
              <a:t>grade 4</a:t>
            </a:r>
            <a:r>
              <a:rPr lang="el-GR" sz="1400" b="1" dirty="0"/>
              <a:t> </a:t>
            </a:r>
            <a:endParaRPr lang="en-US" sz="1400" b="1" dirty="0"/>
          </a:p>
          <a:p>
            <a:pPr marL="177800" indent="-177800">
              <a:buFont typeface="Arial" pitchFamily="34" charset="0"/>
              <a:buChar char="•"/>
            </a:pPr>
            <a:endParaRPr lang="el-GR" sz="1400" b="1" dirty="0"/>
          </a:p>
          <a:p>
            <a:pPr marL="177800" indent="-177800">
              <a:buFont typeface="Arial" pitchFamily="34" charset="0"/>
              <a:buChar char="•"/>
            </a:pPr>
            <a:r>
              <a:rPr lang="el-GR" sz="1400" b="1" dirty="0"/>
              <a:t>Αστροκυτώματα </a:t>
            </a:r>
            <a:r>
              <a:rPr lang="en-US" sz="1400" b="1" dirty="0"/>
              <a:t>grade </a:t>
            </a:r>
            <a:r>
              <a:rPr lang="el-GR" sz="1400" b="1" dirty="0"/>
              <a:t>3 </a:t>
            </a:r>
            <a:r>
              <a:rPr lang="en-US" sz="1400" b="1" dirty="0"/>
              <a:t>IDH</a:t>
            </a:r>
            <a:r>
              <a:rPr lang="el-GR" sz="1400" b="1" dirty="0"/>
              <a:t>-μεταλλαγμένα χωρίς ομόζυγη </a:t>
            </a:r>
            <a:r>
              <a:rPr lang="en-US" sz="1400" b="1" dirty="0"/>
              <a:t>CDKN2A/B</a:t>
            </a:r>
            <a:r>
              <a:rPr lang="el-GR" sz="1400" b="1" dirty="0"/>
              <a:t> απάλειψη είχαν επιβίωση αντίστοιχη του </a:t>
            </a:r>
            <a:r>
              <a:rPr lang="en-US" sz="1400" b="1" dirty="0"/>
              <a:t>IDH</a:t>
            </a:r>
            <a:r>
              <a:rPr lang="el-GR" sz="1400" b="1" dirty="0"/>
              <a:t>-μεταλλαγμένου </a:t>
            </a:r>
            <a:r>
              <a:rPr lang="en-US" sz="1400" b="1" dirty="0"/>
              <a:t>grade </a:t>
            </a:r>
            <a:r>
              <a:rPr lang="el-GR" sz="1400" b="1" dirty="0"/>
              <a:t>2</a:t>
            </a:r>
            <a:endParaRPr lang="en-US" sz="1400" b="1" dirty="0"/>
          </a:p>
          <a:p>
            <a:pPr marL="177800" indent="-177800">
              <a:buFont typeface="Arial" pitchFamily="34" charset="0"/>
              <a:buChar char="•"/>
            </a:pPr>
            <a:endParaRPr lang="el-GR" sz="1400" b="1" dirty="0"/>
          </a:p>
          <a:p>
            <a:pPr marL="177800" indent="-177800">
              <a:buFont typeface="Arial" pitchFamily="34" charset="0"/>
              <a:buChar char="•"/>
            </a:pPr>
            <a:r>
              <a:rPr lang="el-GR" sz="1400" dirty="0"/>
              <a:t>Τεχνικές για παρουσία ομόζυγης </a:t>
            </a:r>
            <a:r>
              <a:rPr lang="en-US" sz="1400" dirty="0"/>
              <a:t>CDKN2A/B </a:t>
            </a:r>
            <a:r>
              <a:rPr lang="el-GR" sz="1400" dirty="0"/>
              <a:t>απάλειψης</a:t>
            </a:r>
            <a:r>
              <a:rPr lang="en-US" sz="1400" dirty="0"/>
              <a:t>: FISH, PCR, NGS</a:t>
            </a:r>
            <a:endParaRPr lang="el-GR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Πίνακας"/>
          <p:cNvGraphicFramePr>
            <a:graphicFrameLocks noGrp="1"/>
          </p:cNvGraphicFramePr>
          <p:nvPr/>
        </p:nvGraphicFramePr>
        <p:xfrm>
          <a:off x="611560" y="699542"/>
          <a:ext cx="8136904" cy="3456384"/>
        </p:xfrm>
        <a:graphic>
          <a:graphicData uri="http://schemas.openxmlformats.org/drawingml/2006/table">
            <a:tbl>
              <a:tblPr/>
              <a:tblGrid>
                <a:gridCol w="167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00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32">
                <a:tc gridSpan="3">
                  <a:txBody>
                    <a:bodyPr/>
                    <a:lstStyle/>
                    <a:p>
                      <a:r>
                        <a:rPr lang="en-US" sz="1200" b="1" i="1" dirty="0"/>
                        <a:t>Essential:</a:t>
                      </a:r>
                      <a:endParaRPr lang="en-US" sz="1200" dirty="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32">
                <a:tc gridSpan="3">
                  <a:txBody>
                    <a:bodyPr/>
                    <a:lstStyle/>
                    <a:p>
                      <a:r>
                        <a:rPr lang="en-US" sz="1200" dirty="0"/>
                        <a:t>A diffusely infiltrating glioma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 gridSpan="3">
                  <a:txBody>
                    <a:bodyPr/>
                    <a:lstStyle/>
                    <a:p>
                      <a:r>
                        <a:rPr lang="en-US" sz="1200" b="1"/>
                        <a:t>AND</a:t>
                      </a:r>
                      <a:endParaRPr lang="en-US" sz="120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 gridSpan="3">
                  <a:txBody>
                    <a:bodyPr/>
                    <a:lstStyle/>
                    <a:p>
                      <a:r>
                        <a:rPr lang="en-US" sz="1200" i="1"/>
                        <a:t>IDH1</a:t>
                      </a:r>
                      <a:r>
                        <a:rPr lang="en-US" sz="1200"/>
                        <a:t> codon 132 or </a:t>
                      </a:r>
                      <a:r>
                        <a:rPr lang="en-US" sz="1200" i="1"/>
                        <a:t>IDH2</a:t>
                      </a:r>
                      <a:r>
                        <a:rPr lang="en-US" sz="1200"/>
                        <a:t> codon 172 missense mutation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32">
                <a:tc gridSpan="3">
                  <a:txBody>
                    <a:bodyPr/>
                    <a:lstStyle/>
                    <a:p>
                      <a:r>
                        <a:rPr lang="en-US" sz="1200" b="1" dirty="0"/>
                        <a:t>AND</a:t>
                      </a:r>
                      <a:endParaRPr lang="en-US" sz="1200" dirty="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32">
                <a:tc gridSpan="2">
                  <a:txBody>
                    <a:bodyPr/>
                    <a:lstStyle/>
                    <a:p>
                      <a:r>
                        <a:rPr lang="el-GR" sz="1200"/>
                        <a:t> 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Loss of nuclear ATRX expression or </a:t>
                      </a:r>
                      <a:r>
                        <a:rPr lang="en-US" sz="1200" b="1" i="1" dirty="0"/>
                        <a:t>ATRX</a:t>
                      </a:r>
                      <a:r>
                        <a:rPr lang="en-US" sz="1200" b="1" dirty="0"/>
                        <a:t> mutation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32">
                <a:tc gridSpan="2">
                  <a:txBody>
                    <a:bodyPr/>
                    <a:lstStyle/>
                    <a:p>
                      <a:r>
                        <a:rPr lang="el-GR" sz="1200"/>
                        <a:t> 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OR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32">
                <a:tc gridSpan="2">
                  <a:txBody>
                    <a:bodyPr/>
                    <a:lstStyle/>
                    <a:p>
                      <a:r>
                        <a:rPr lang="el-GR" sz="1200"/>
                        <a:t> 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Exclusion of combined whole-arm deletions of 1p and 19q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el-GR" sz="1200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b="1" i="1" dirty="0"/>
                        <a:t>Desirable:</a:t>
                      </a:r>
                      <a:endParaRPr lang="en-US" sz="1200" dirty="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el-GR" sz="1200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i="1"/>
                        <a:t>TP53</a:t>
                      </a:r>
                      <a:r>
                        <a:rPr lang="en-US" sz="1200"/>
                        <a:t> mutation or strong nuclear expression of p53 in &gt; 10% of tumour cells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el-GR" sz="1200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/>
                        <a:t>Methylation profile of astrocytoma, IDH-mutant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el-GR" sz="1200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dirty="0" err="1"/>
                        <a:t>Astrocytic</a:t>
                      </a:r>
                      <a:r>
                        <a:rPr lang="en-US" sz="1200" dirty="0"/>
                        <a:t> differentiation by morphology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4 - Ορθογώνιο"/>
          <p:cNvSpPr/>
          <p:nvPr/>
        </p:nvSpPr>
        <p:spPr>
          <a:xfrm>
            <a:off x="1691680" y="195486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Diagnostic criteria for</a:t>
            </a:r>
            <a:r>
              <a:rPr lang="el-GR" b="1" dirty="0"/>
              <a:t> </a:t>
            </a:r>
            <a:r>
              <a:rPr lang="en-US" b="1" dirty="0"/>
              <a:t>astrocytoma, IDH-mutant</a:t>
            </a:r>
            <a:endParaRPr lang="el-GR" dirty="0"/>
          </a:p>
        </p:txBody>
      </p:sp>
      <p:sp>
        <p:nvSpPr>
          <p:cNvPr id="6" name="5 - Ορθογώνιο"/>
          <p:cNvSpPr/>
          <p:nvPr/>
        </p:nvSpPr>
        <p:spPr>
          <a:xfrm>
            <a:off x="8072876" y="4876008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3" descr="C:\Users\User\Desktop\Πανελ 2023\wetransfer_lak_2023-06-19_1126\lak\29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842463"/>
            <a:ext cx="3851921" cy="2881417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0" y="195488"/>
            <a:ext cx="5292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Άνδρας 37 ετών, όγκος μετωπιαίου λοβού</a:t>
            </a:r>
          </a:p>
        </p:txBody>
      </p:sp>
      <p:pic>
        <p:nvPicPr>
          <p:cNvPr id="92162" name="Picture 2" descr="C:\Users\User\Desktop\Πανελ 2023\wetransfer_lak_2023-06-19_1126\lak\2908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067694"/>
            <a:ext cx="2232248" cy="16698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92164" name="Picture 4" descr="C:\Users\User\Desktop\Πανελ 2023\wetransfer_lak_2023-06-19_1126\lak\2908 P53 2.jpg"/>
          <p:cNvPicPr>
            <a:picLocks noChangeAspect="1" noChangeArrowheads="1"/>
          </p:cNvPicPr>
          <p:nvPr/>
        </p:nvPicPr>
        <p:blipFill>
          <a:blip r:embed="rId4" cstate="print">
            <a:lum bright="-15000" contrast="34000"/>
          </a:blip>
          <a:srcRect/>
          <a:stretch>
            <a:fillRect/>
          </a:stretch>
        </p:blipFill>
        <p:spPr bwMode="auto">
          <a:xfrm>
            <a:off x="5364088" y="2571751"/>
            <a:ext cx="3312368" cy="2531672"/>
          </a:xfrm>
          <a:prstGeom prst="rect">
            <a:avLst/>
          </a:prstGeom>
          <a:noFill/>
        </p:spPr>
      </p:pic>
      <p:pic>
        <p:nvPicPr>
          <p:cNvPr id="92165" name="Picture 5" descr="C:\Users\User\Desktop\Πανελ 2023\wetransfer_lak_2023-06-19_1126\lak\2908 ATRX2.jpg"/>
          <p:cNvPicPr>
            <a:picLocks noChangeAspect="1" noChangeArrowheads="1"/>
          </p:cNvPicPr>
          <p:nvPr/>
        </p:nvPicPr>
        <p:blipFill>
          <a:blip r:embed="rId5" cstate="print">
            <a:lum bright="-15000" contrast="38000"/>
          </a:blip>
          <a:srcRect/>
          <a:stretch>
            <a:fillRect/>
          </a:stretch>
        </p:blipFill>
        <p:spPr bwMode="auto">
          <a:xfrm>
            <a:off x="5364092" y="51470"/>
            <a:ext cx="3335869" cy="2495386"/>
          </a:xfrm>
          <a:prstGeom prst="rect">
            <a:avLst/>
          </a:prstGeom>
          <a:noFill/>
        </p:spPr>
      </p:pic>
      <p:sp>
        <p:nvSpPr>
          <p:cNvPr id="10" name="9 - TextBox"/>
          <p:cNvSpPr txBox="1"/>
          <p:nvPr/>
        </p:nvSpPr>
        <p:spPr>
          <a:xfrm>
            <a:off x="6876256" y="2211712"/>
            <a:ext cx="17281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/>
              <a:t>Διατήρηση</a:t>
            </a:r>
            <a:r>
              <a:rPr lang="en-US" sz="1400" b="1" dirty="0"/>
              <a:t>ATRX</a:t>
            </a:r>
            <a:endParaRPr lang="el-GR" sz="1400" b="1" dirty="0"/>
          </a:p>
        </p:txBody>
      </p:sp>
      <p:sp>
        <p:nvSpPr>
          <p:cNvPr id="11" name="10 - TextBox"/>
          <p:cNvSpPr txBox="1"/>
          <p:nvPr/>
        </p:nvSpPr>
        <p:spPr>
          <a:xfrm>
            <a:off x="7596336" y="4731992"/>
            <a:ext cx="10081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P53</a:t>
            </a:r>
            <a:endParaRPr lang="el-GR" sz="1400" b="1" dirty="0"/>
          </a:p>
        </p:txBody>
      </p:sp>
      <p:sp>
        <p:nvSpPr>
          <p:cNvPr id="12" name="11 - TextBox"/>
          <p:cNvSpPr txBox="1"/>
          <p:nvPr/>
        </p:nvSpPr>
        <p:spPr>
          <a:xfrm>
            <a:off x="755576" y="4004361"/>
            <a:ext cx="410445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/>
              <a:t>Διάγνωση:</a:t>
            </a:r>
          </a:p>
          <a:p>
            <a:pPr algn="ctr"/>
            <a:r>
              <a:rPr lang="en-US" sz="1200" b="1" dirty="0"/>
              <a:t>IDH </a:t>
            </a:r>
            <a:r>
              <a:rPr lang="el-GR" sz="1200" b="1" dirty="0"/>
              <a:t>μεταλλαγμένο </a:t>
            </a:r>
            <a:r>
              <a:rPr lang="el-GR" sz="1200" b="1" dirty="0" err="1"/>
              <a:t>αστροκύτωμα</a:t>
            </a:r>
            <a:r>
              <a:rPr lang="el-GR" sz="1200" b="1" dirty="0"/>
              <a:t> (απουσία </a:t>
            </a:r>
            <a:r>
              <a:rPr lang="el-GR" sz="1200" b="1" dirty="0" err="1"/>
              <a:t>συναπάλειψης</a:t>
            </a:r>
            <a:r>
              <a:rPr lang="el-GR" sz="1200" b="1" dirty="0"/>
              <a:t> </a:t>
            </a:r>
            <a:r>
              <a:rPr lang="en-US" sz="1200" b="1" dirty="0"/>
              <a:t>1p/19q</a:t>
            </a:r>
            <a:r>
              <a:rPr lang="el-GR" sz="1200" b="1" dirty="0"/>
              <a:t> χωρίς απάλειψη </a:t>
            </a:r>
            <a:r>
              <a:rPr lang="en-US" sz="1200" b="1" dirty="0"/>
              <a:t>CDKN2A (Grade 2), </a:t>
            </a:r>
            <a:r>
              <a:rPr lang="el-GR" sz="1200" b="1" dirty="0"/>
              <a:t>με </a:t>
            </a:r>
            <a:r>
              <a:rPr lang="el-GR" sz="1200" b="1" dirty="0" err="1"/>
              <a:t>γεμιστοκυτταρική</a:t>
            </a:r>
            <a:r>
              <a:rPr lang="el-GR" sz="1200" b="1" dirty="0"/>
              <a:t> μορφολογία)</a:t>
            </a:r>
          </a:p>
        </p:txBody>
      </p:sp>
      <p:sp>
        <p:nvSpPr>
          <p:cNvPr id="13" name="12 - TextBox"/>
          <p:cNvSpPr txBox="1"/>
          <p:nvPr/>
        </p:nvSpPr>
        <p:spPr>
          <a:xfrm>
            <a:off x="3851920" y="2859782"/>
            <a:ext cx="1512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err="1">
                <a:solidFill>
                  <a:schemeClr val="accent1"/>
                </a:solidFill>
              </a:rPr>
              <a:t>συναπάλειψης</a:t>
            </a:r>
            <a:r>
              <a:rPr lang="el-GR" sz="1400" b="1" dirty="0">
                <a:solidFill>
                  <a:schemeClr val="accent1"/>
                </a:solidFill>
              </a:rPr>
              <a:t> </a:t>
            </a:r>
            <a:r>
              <a:rPr lang="en-US" sz="1400" b="1" dirty="0">
                <a:solidFill>
                  <a:schemeClr val="accent1"/>
                </a:solidFill>
              </a:rPr>
              <a:t>1p/19q</a:t>
            </a:r>
            <a:endParaRPr lang="el-GR" sz="1400" b="1" dirty="0">
              <a:solidFill>
                <a:schemeClr val="accent1"/>
              </a:solidFill>
            </a:endParaRPr>
          </a:p>
          <a:p>
            <a:pPr algn="ctr"/>
            <a:r>
              <a:rPr lang="el-GR" sz="1400" b="1" dirty="0">
                <a:solidFill>
                  <a:schemeClr val="accent1"/>
                </a:solidFill>
              </a:rPr>
              <a:t>Αρνητικός </a:t>
            </a:r>
            <a:r>
              <a:rPr lang="el-GR" sz="1400" dirty="0"/>
              <a:t>✓</a:t>
            </a:r>
            <a:endParaRPr lang="el-GR" sz="1400" b="1" dirty="0">
              <a:solidFill>
                <a:schemeClr val="accent1"/>
              </a:solidFill>
            </a:endParaRPr>
          </a:p>
        </p:txBody>
      </p:sp>
      <p:sp>
        <p:nvSpPr>
          <p:cNvPr id="14" name="13 - TextBox"/>
          <p:cNvSpPr txBox="1"/>
          <p:nvPr/>
        </p:nvSpPr>
        <p:spPr>
          <a:xfrm>
            <a:off x="3923928" y="1131590"/>
            <a:ext cx="1368152" cy="52322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>
                <a:solidFill>
                  <a:schemeClr val="accent1"/>
                </a:solidFill>
              </a:rPr>
              <a:t>Μετάλλαξη</a:t>
            </a:r>
          </a:p>
          <a:p>
            <a:pPr algn="ctr"/>
            <a:r>
              <a:rPr lang="en-US" sz="1400" b="1" dirty="0">
                <a:solidFill>
                  <a:schemeClr val="accent1"/>
                </a:solidFill>
              </a:rPr>
              <a:t>IDH1R132H</a:t>
            </a:r>
            <a:endParaRPr lang="el-GR" sz="1400" b="1" dirty="0">
              <a:solidFill>
                <a:schemeClr val="accent1"/>
              </a:solidFill>
            </a:endParaRPr>
          </a:p>
        </p:txBody>
      </p:sp>
      <p:sp>
        <p:nvSpPr>
          <p:cNvPr id="15" name="14 - Βέλος προς τα κάτω"/>
          <p:cNvSpPr/>
          <p:nvPr/>
        </p:nvSpPr>
        <p:spPr>
          <a:xfrm>
            <a:off x="4427984" y="1779662"/>
            <a:ext cx="360040" cy="108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15 - TextBox"/>
          <p:cNvSpPr txBox="1"/>
          <p:nvPr/>
        </p:nvSpPr>
        <p:spPr>
          <a:xfrm rot="16200000">
            <a:off x="3609764" y="2093828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/>
              <a:t>Έλεγχος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User\Desktop\ΚΝΣ\brat tit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96136" cy="1885950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5868144" y="465518"/>
            <a:ext cx="3240360" cy="95410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err="1"/>
              <a:t>Γλοιοβλάστωμα</a:t>
            </a:r>
            <a:r>
              <a:rPr lang="el-GR" sz="1400" b="1" dirty="0"/>
              <a:t> </a:t>
            </a:r>
            <a:r>
              <a:rPr lang="en-US" sz="1400" b="1" dirty="0"/>
              <a:t>IDH-</a:t>
            </a:r>
            <a:r>
              <a:rPr lang="el-GR" sz="1400" b="1" dirty="0"/>
              <a:t>μεταλλαγμένο </a:t>
            </a:r>
            <a:r>
              <a:rPr lang="en-US" sz="1400" b="1" dirty="0"/>
              <a:t>grade IV    </a:t>
            </a:r>
            <a:r>
              <a:rPr lang="el-GR" sz="1400" b="1" dirty="0"/>
              <a:t>     	</a:t>
            </a:r>
            <a:r>
              <a:rPr lang="el-GR" sz="1400" b="1" dirty="0" err="1"/>
              <a:t>Αστροκύτωμα</a:t>
            </a:r>
            <a:r>
              <a:rPr lang="el-GR" sz="1400" b="1" dirty="0"/>
              <a:t>, </a:t>
            </a:r>
            <a:r>
              <a:rPr lang="en-US" sz="1400" b="1" dirty="0"/>
              <a:t>IDH-</a:t>
            </a:r>
            <a:r>
              <a:rPr lang="el-GR" sz="1400" b="1" dirty="0"/>
              <a:t>μεταλλαγμένο, </a:t>
            </a:r>
            <a:r>
              <a:rPr lang="en-US" sz="1400" b="1" dirty="0"/>
              <a:t>grade 4</a:t>
            </a:r>
            <a:endParaRPr lang="el-GR" sz="1400" b="1" dirty="0"/>
          </a:p>
        </p:txBody>
      </p:sp>
      <p:sp>
        <p:nvSpPr>
          <p:cNvPr id="5" name="4 - Δεξιό βέλος"/>
          <p:cNvSpPr/>
          <p:nvPr/>
        </p:nvSpPr>
        <p:spPr>
          <a:xfrm>
            <a:off x="6228184" y="951570"/>
            <a:ext cx="648072" cy="162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TextBox"/>
          <p:cNvSpPr txBox="1"/>
          <p:nvPr/>
        </p:nvSpPr>
        <p:spPr>
          <a:xfrm>
            <a:off x="827584" y="3723880"/>
            <a:ext cx="7704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el-GR" sz="1400" b="1" dirty="0"/>
              <a:t>Αλλοιώσεις σε άλλα γονίδια της οδού </a:t>
            </a:r>
            <a:r>
              <a:rPr lang="en-US" sz="1400" b="1" dirty="0" err="1"/>
              <a:t>Rb</a:t>
            </a:r>
            <a:r>
              <a:rPr lang="el-GR" sz="1400" b="1" dirty="0"/>
              <a:t> </a:t>
            </a:r>
            <a:r>
              <a:rPr lang="el-GR" sz="1400" dirty="0"/>
              <a:t>(ενίσχυση </a:t>
            </a:r>
            <a:r>
              <a:rPr lang="en-US" sz="1400" dirty="0"/>
              <a:t>CDK4 </a:t>
            </a:r>
            <a:r>
              <a:rPr lang="el-GR" sz="1400" dirty="0"/>
              <a:t>ή μετάλλαξη/απάλειψη </a:t>
            </a:r>
            <a:r>
              <a:rPr lang="en-US" sz="1400" dirty="0"/>
              <a:t>Rb1</a:t>
            </a:r>
            <a:r>
              <a:rPr lang="el-GR" sz="1400" dirty="0"/>
              <a:t>) επίσης </a:t>
            </a:r>
            <a:r>
              <a:rPr lang="el-GR" sz="1400" b="1" dirty="0"/>
              <a:t>δυσμενείς προγνωστικοί παράγοντες, </a:t>
            </a:r>
            <a:r>
              <a:rPr lang="el-GR" sz="1400" dirty="0"/>
              <a:t>αν και λιγότερο ισχυροί σε σχέση με </a:t>
            </a:r>
            <a:r>
              <a:rPr lang="en-US" sz="1400" dirty="0"/>
              <a:t>CDKN2A/B</a:t>
            </a:r>
            <a:r>
              <a:rPr lang="el-GR" sz="1400" dirty="0"/>
              <a:t> ομόζυγη απάλειψη</a:t>
            </a:r>
          </a:p>
          <a:p>
            <a:pPr marL="177800" indent="-177800">
              <a:buFont typeface="Arial" pitchFamily="34" charset="0"/>
              <a:buChar char="•"/>
            </a:pPr>
            <a:endParaRPr lang="el-GR" sz="1400" dirty="0"/>
          </a:p>
          <a:p>
            <a:pPr marL="177800" indent="-177800">
              <a:buFont typeface="Arial" pitchFamily="34" charset="0"/>
              <a:buChar char="•"/>
            </a:pPr>
            <a:r>
              <a:rPr lang="el-GR" sz="1400" b="1" dirty="0" err="1"/>
              <a:t>Γενωμική</a:t>
            </a:r>
            <a:r>
              <a:rPr lang="el-GR" sz="1400" b="1" dirty="0"/>
              <a:t> αστάθεια, </a:t>
            </a:r>
            <a:r>
              <a:rPr lang="en-US" sz="1400" b="1" dirty="0"/>
              <a:t>G-CIMP-</a:t>
            </a:r>
            <a:r>
              <a:rPr lang="el-GR" sz="1400" b="1" dirty="0"/>
              <a:t>χαμηλό επίπεδο</a:t>
            </a:r>
            <a:r>
              <a:rPr lang="en-US" sz="1400" b="1" dirty="0"/>
              <a:t> DNA </a:t>
            </a:r>
            <a:r>
              <a:rPr lang="en-US" sz="1400" b="1" dirty="0" err="1"/>
              <a:t>methylation</a:t>
            </a:r>
            <a:r>
              <a:rPr lang="en-US" sz="1400" b="1" dirty="0"/>
              <a:t> </a:t>
            </a:r>
            <a:r>
              <a:rPr lang="el-GR" sz="1400" b="1" dirty="0"/>
              <a:t>και μεταλλάξεις </a:t>
            </a:r>
            <a:r>
              <a:rPr lang="en-US" sz="1400" b="1" dirty="0"/>
              <a:t>PIK3R1</a:t>
            </a:r>
            <a:r>
              <a:rPr lang="el-GR" sz="1400" b="1" dirty="0"/>
              <a:t> και </a:t>
            </a:r>
            <a:r>
              <a:rPr lang="en-US" sz="1400" b="1" dirty="0"/>
              <a:t>PIK3CA</a:t>
            </a:r>
            <a:r>
              <a:rPr lang="el-GR" sz="1400" dirty="0"/>
              <a:t> σχέση με βραχύτερη επιβίωση</a:t>
            </a:r>
          </a:p>
        </p:txBody>
      </p:sp>
      <p:graphicFrame>
        <p:nvGraphicFramePr>
          <p:cNvPr id="21" name="20 - Πίνακας"/>
          <p:cNvGraphicFramePr>
            <a:graphicFrameLocks noGrp="1"/>
          </p:cNvGraphicFramePr>
          <p:nvPr/>
        </p:nvGraphicFramePr>
        <p:xfrm>
          <a:off x="0" y="2067695"/>
          <a:ext cx="9144000" cy="1942704"/>
        </p:xfrm>
        <a:graphic>
          <a:graphicData uri="http://schemas.openxmlformats.org/drawingml/2006/table">
            <a:tbl>
              <a:tblPr/>
              <a:tblGrid>
                <a:gridCol w="3262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6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4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5707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Κριτήρια </a:t>
                      </a:r>
                      <a:r>
                        <a:rPr lang="el-GR" sz="1200" b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βαθμοποίησης</a:t>
                      </a:r>
                      <a:r>
                        <a:rPr lang="el-GR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l-GR" sz="1200" b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Αστροκυττώματος</a:t>
                      </a:r>
                      <a:r>
                        <a:rPr lang="el-GR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IDH</a:t>
                      </a:r>
                      <a:r>
                        <a:rPr lang="el-GR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– μεταλλαγμένο</a:t>
                      </a:r>
                      <a:endParaRPr lang="el-G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7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Grade 2</a:t>
                      </a:r>
                      <a:endParaRPr lang="el-GR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Grade 3</a:t>
                      </a:r>
                      <a:endParaRPr lang="el-G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Grade 4</a:t>
                      </a:r>
                      <a:endParaRPr lang="el-G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7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Πυρηνική </a:t>
                      </a:r>
                      <a:r>
                        <a:rPr lang="el-GR" sz="1200" b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ατυπία</a:t>
                      </a:r>
                      <a:endParaRPr lang="el-GR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Πυρηνική </a:t>
                      </a:r>
                      <a:r>
                        <a:rPr lang="el-GR" sz="1200" b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ατυπία</a:t>
                      </a:r>
                      <a:endParaRPr lang="el-GR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Νέκρωση ή/και ενδοθηλιακή νεοπλασία ή/και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CDKN</a:t>
                      </a:r>
                      <a:r>
                        <a:rPr lang="el-GR" sz="12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</a:t>
                      </a:r>
                      <a:r>
                        <a:rPr lang="el-GR" sz="12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</a:t>
                      </a:r>
                      <a:r>
                        <a:rPr lang="el-GR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l-GR" sz="12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ομόζυγη απάλειψη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(Τουλάχιστον ένα κριτήριο ή οποιοσδήποτε συνδυασμός)</a:t>
                      </a:r>
                      <a:endParaRPr lang="el-GR" sz="12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4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Ελάχιστη ή απούσα </a:t>
                      </a:r>
                      <a:r>
                        <a:rPr lang="el-GR" sz="1200" b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μιτωτική</a:t>
                      </a:r>
                      <a:r>
                        <a:rPr lang="el-GR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δραστηριότητα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Εμφανής </a:t>
                      </a:r>
                      <a:r>
                        <a:rPr lang="el-GR" sz="1200" b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μιτωτική</a:t>
                      </a:r>
                      <a:r>
                        <a:rPr lang="el-GR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δραστηριότητα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41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Απουσία </a:t>
                      </a:r>
                      <a:r>
                        <a:rPr lang="el-GR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νέκρωσης, ενδοθηλιακής υπερπλασίας, </a:t>
                      </a: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CDKN</a:t>
                      </a:r>
                      <a:r>
                        <a:rPr lang="el-GR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</a:t>
                      </a:r>
                      <a:r>
                        <a:rPr lang="el-GR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</a:t>
                      </a: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</a:t>
                      </a:r>
                      <a:r>
                        <a:rPr lang="el-GR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ομόζυγης απάλειψης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Απουσία</a:t>
                      </a:r>
                      <a:r>
                        <a:rPr lang="el-GR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νέκρωσης, ενδοθηλιακής υπερπλασίας, </a:t>
                      </a: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CDKN</a:t>
                      </a:r>
                      <a:r>
                        <a:rPr lang="el-GR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</a:t>
                      </a:r>
                      <a:r>
                        <a:rPr lang="el-GR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</a:t>
                      </a:r>
                      <a:r>
                        <a:rPr lang="en-US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</a:t>
                      </a:r>
                      <a:r>
                        <a:rPr lang="el-GR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ομόζυγης απάλειψης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IMG_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327834"/>
            <a:ext cx="4464694" cy="156119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166278"/>
            <a:ext cx="80010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l-GR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IDH </a:t>
            </a:r>
            <a:r>
              <a:rPr lang="el-GR" altLang="el-GR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–μη μεταλλαγμένο </a:t>
            </a:r>
            <a:r>
              <a:rPr lang="el-GR" altLang="el-GR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γλοιοβλάστωμα</a:t>
            </a:r>
            <a:r>
              <a:rPr lang="en-US" altLang="el-GR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l-GR" altLang="el-GR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(</a:t>
            </a:r>
            <a:r>
              <a:rPr lang="en-US" altLang="el-GR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grade 4</a:t>
            </a:r>
            <a:r>
              <a:rPr lang="el-GR" altLang="el-GR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0" y="465516"/>
            <a:ext cx="4283968" cy="4569972"/>
          </a:xfrm>
        </p:spPr>
        <p:txBody>
          <a:bodyPr>
            <a:noAutofit/>
          </a:bodyPr>
          <a:lstStyle/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200" dirty="0">
                <a:latin typeface="Arial" charset="0"/>
              </a:rPr>
              <a:t>Συνήθως </a:t>
            </a:r>
            <a:r>
              <a:rPr lang="el-GR" altLang="el-GR" sz="1200" b="1" dirty="0">
                <a:latin typeface="Arial" charset="0"/>
              </a:rPr>
              <a:t>ταχεία ανάπτυξη </a:t>
            </a:r>
            <a:r>
              <a:rPr lang="el-GR" altLang="el-GR" sz="1200" dirty="0">
                <a:latin typeface="Arial" charset="0"/>
              </a:rPr>
              <a:t>(&lt;6 μήνες), </a:t>
            </a:r>
            <a:r>
              <a:rPr lang="el-GR" altLang="el-GR" sz="1200" b="1" dirty="0">
                <a:latin typeface="Arial" charset="0"/>
              </a:rPr>
              <a:t>απουσία κλινικά/ιστολογικά </a:t>
            </a:r>
            <a:r>
              <a:rPr lang="el-GR" altLang="el-GR" sz="1200" b="1" dirty="0" err="1">
                <a:latin typeface="Arial" charset="0"/>
              </a:rPr>
              <a:t>αστροκυτώματος</a:t>
            </a:r>
            <a:r>
              <a:rPr lang="el-GR" altLang="el-GR" sz="1200" b="1" dirty="0">
                <a:latin typeface="Arial" charset="0"/>
              </a:rPr>
              <a:t> </a:t>
            </a:r>
            <a:r>
              <a:rPr lang="en-US" altLang="el-GR" sz="1200" b="1" dirty="0">
                <a:latin typeface="Arial" charset="0"/>
              </a:rPr>
              <a:t>grade</a:t>
            </a:r>
            <a:r>
              <a:rPr lang="el-GR" altLang="el-GR" sz="1200" b="1" dirty="0">
                <a:latin typeface="Arial" charset="0"/>
              </a:rPr>
              <a:t> 2/3</a:t>
            </a:r>
            <a:endParaRPr lang="en-US" altLang="el-GR" sz="1200" b="1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200" dirty="0">
                <a:latin typeface="Arial" charset="0"/>
              </a:rPr>
              <a:t>Επίπτωση : </a:t>
            </a:r>
            <a:r>
              <a:rPr lang="el-GR" altLang="el-GR" sz="1200" b="1" dirty="0">
                <a:latin typeface="Arial" charset="0"/>
              </a:rPr>
              <a:t>50% των πρωτοπαθών κακοήθων όγκων του εγκεφάλου</a:t>
            </a:r>
            <a:r>
              <a:rPr lang="el-GR" altLang="el-GR" sz="1200" dirty="0">
                <a:latin typeface="Arial" charset="0"/>
              </a:rPr>
              <a:t>, 15% όλων των </a:t>
            </a:r>
            <a:r>
              <a:rPr lang="el-GR" altLang="el-GR" sz="1200" dirty="0" err="1">
                <a:latin typeface="Arial" charset="0"/>
              </a:rPr>
              <a:t>ενδοκρανιακών</a:t>
            </a:r>
            <a:r>
              <a:rPr lang="el-GR" altLang="el-GR" sz="1200" dirty="0">
                <a:latin typeface="Arial" charset="0"/>
              </a:rPr>
              <a:t> </a:t>
            </a:r>
            <a:r>
              <a:rPr lang="el-GR" altLang="el-GR" sz="1200" dirty="0" err="1">
                <a:latin typeface="Arial" charset="0"/>
              </a:rPr>
              <a:t>όκγων</a:t>
            </a:r>
            <a:endParaRPr lang="el-GR" altLang="el-GR" sz="1200" dirty="0">
              <a:latin typeface="Arial" charset="0"/>
            </a:endParaRPr>
          </a:p>
          <a:p>
            <a:pPr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200" dirty="0">
                <a:latin typeface="Arial" charset="0"/>
              </a:rPr>
              <a:t>Ηλικιακή κατανομή: ενήλικες &gt;55 ετών (</a:t>
            </a:r>
            <a:r>
              <a:rPr lang="en-US" altLang="el-GR" sz="1200" dirty="0">
                <a:latin typeface="Arial" charset="0"/>
              </a:rPr>
              <a:t>M/F=1.</a:t>
            </a:r>
            <a:r>
              <a:rPr lang="el-GR" altLang="el-GR" sz="1200" dirty="0">
                <a:latin typeface="Arial" charset="0"/>
              </a:rPr>
              <a:t>6</a:t>
            </a:r>
            <a:r>
              <a:rPr lang="en-US" altLang="el-GR" sz="1200" dirty="0">
                <a:latin typeface="Arial" charset="0"/>
              </a:rPr>
              <a:t>:1)</a:t>
            </a:r>
            <a:endParaRPr lang="el-GR" altLang="el-GR" sz="1200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200" dirty="0">
                <a:latin typeface="Arial" charset="0"/>
              </a:rPr>
              <a:t>Εντόπιση: </a:t>
            </a:r>
            <a:r>
              <a:rPr lang="el-GR" altLang="el-GR" sz="1200" dirty="0" err="1">
                <a:latin typeface="Arial" charset="0"/>
              </a:rPr>
              <a:t>υποφλοιώδης</a:t>
            </a:r>
            <a:r>
              <a:rPr lang="el-GR" altLang="el-GR" sz="1200" dirty="0">
                <a:latin typeface="Arial" charset="0"/>
              </a:rPr>
              <a:t> λευκή ουσία εγκεφαλικών ημισφαιρίων </a:t>
            </a:r>
            <a:r>
              <a:rPr lang="el-GR" altLang="el-GR" sz="1200" b="1" dirty="0">
                <a:latin typeface="Arial" charset="0"/>
              </a:rPr>
              <a:t>χωρίς ιδιαίτερη προτίμηση για συγκεκριμένο λοβό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200" dirty="0">
                <a:latin typeface="Arial" charset="0"/>
              </a:rPr>
              <a:t>Σπάνια </a:t>
            </a:r>
            <a:r>
              <a:rPr lang="el-GR" altLang="el-GR" sz="1200" dirty="0" err="1">
                <a:latin typeface="Arial" charset="0"/>
              </a:rPr>
              <a:t>πολυεστιακή</a:t>
            </a:r>
            <a:r>
              <a:rPr lang="el-GR" altLang="el-GR" sz="1200" dirty="0">
                <a:latin typeface="Arial" charset="0"/>
              </a:rPr>
              <a:t> ανάπτυξη (2.4%)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200" dirty="0">
                <a:latin typeface="Arial" charset="0"/>
              </a:rPr>
              <a:t>Σε ασθενή </a:t>
            </a:r>
            <a:r>
              <a:rPr lang="el-GR" altLang="el-GR" sz="1200" b="1" dirty="0">
                <a:latin typeface="Arial" charset="0"/>
              </a:rPr>
              <a:t>≥ 55 ετών</a:t>
            </a:r>
            <a:r>
              <a:rPr lang="el-GR" altLang="el-GR" sz="1200" dirty="0">
                <a:latin typeface="Arial" charset="0"/>
              </a:rPr>
              <a:t>, η </a:t>
            </a:r>
            <a:r>
              <a:rPr lang="el-GR" altLang="el-GR" sz="1200" b="1" dirty="0">
                <a:latin typeface="Arial" charset="0"/>
              </a:rPr>
              <a:t>απουσία </a:t>
            </a:r>
            <a:r>
              <a:rPr lang="el-GR" altLang="el-GR" sz="1200" b="1" dirty="0" err="1">
                <a:latin typeface="Arial" charset="0"/>
              </a:rPr>
              <a:t>ανοσοέκφρασης</a:t>
            </a:r>
            <a:r>
              <a:rPr lang="el-GR" altLang="el-GR" sz="1200" b="1" dirty="0">
                <a:latin typeface="Arial" charset="0"/>
              </a:rPr>
              <a:t> για </a:t>
            </a:r>
            <a:r>
              <a:rPr lang="en-US" altLang="el-GR" sz="1200" b="1" dirty="0">
                <a:latin typeface="Arial" charset="0"/>
              </a:rPr>
              <a:t>IDH</a:t>
            </a:r>
            <a:r>
              <a:rPr lang="el-GR" altLang="el-GR" sz="1200" b="1" dirty="0">
                <a:latin typeface="Arial" charset="0"/>
              </a:rPr>
              <a:t>1</a:t>
            </a:r>
            <a:r>
              <a:rPr lang="en-US" altLang="el-GR" sz="1200" b="1" dirty="0">
                <a:latin typeface="Arial" charset="0"/>
              </a:rPr>
              <a:t>R</a:t>
            </a:r>
            <a:r>
              <a:rPr lang="el-GR" altLang="el-GR" sz="1200" b="1" dirty="0">
                <a:latin typeface="Arial" charset="0"/>
              </a:rPr>
              <a:t>132 </a:t>
            </a:r>
            <a:r>
              <a:rPr lang="el-GR" altLang="el-GR" sz="1200" dirty="0">
                <a:latin typeface="Arial" charset="0"/>
              </a:rPr>
              <a:t>σε νεόπλασμα με μορφολογία </a:t>
            </a:r>
            <a:r>
              <a:rPr lang="el-GR" altLang="el-GR" sz="1200" dirty="0" err="1">
                <a:latin typeface="Arial" charset="0"/>
              </a:rPr>
              <a:t>γλοιοβλαστώματος</a:t>
            </a:r>
            <a:r>
              <a:rPr lang="el-GR" altLang="el-GR" sz="1200" dirty="0">
                <a:latin typeface="Arial" charset="0"/>
              </a:rPr>
              <a:t> </a:t>
            </a:r>
            <a:r>
              <a:rPr lang="el-GR" altLang="el-GR" sz="1200" b="1" dirty="0">
                <a:latin typeface="Arial" charset="0"/>
              </a:rPr>
              <a:t>εκτός μέσης γραμμής και χωρίς ιστορικό χαμηλόβαθμου </a:t>
            </a:r>
            <a:r>
              <a:rPr lang="el-GR" altLang="el-GR" sz="1200" dirty="0">
                <a:latin typeface="Arial" charset="0"/>
              </a:rPr>
              <a:t>γλοιώματος αρκεί για τη διάγνωση </a:t>
            </a:r>
            <a:r>
              <a:rPr lang="en-US" altLang="el-GR" sz="1200" b="1" dirty="0">
                <a:latin typeface="Arial" charset="0"/>
              </a:rPr>
              <a:t>IDH-</a:t>
            </a:r>
            <a:r>
              <a:rPr lang="el-GR" altLang="el-GR" sz="1200" b="1" dirty="0">
                <a:latin typeface="Arial" charset="0"/>
              </a:rPr>
              <a:t>μη μεταλλαγμένου </a:t>
            </a:r>
            <a:r>
              <a:rPr lang="el-GR" altLang="el-GR" sz="1200" b="1" dirty="0" err="1">
                <a:latin typeface="Arial" charset="0"/>
              </a:rPr>
              <a:t>γλοιοβλαστώματος</a:t>
            </a:r>
            <a:endParaRPr lang="el-GR" altLang="el-GR" sz="1200" b="1" dirty="0">
              <a:latin typeface="Arial" charset="0"/>
            </a:endParaRPr>
          </a:p>
          <a:p>
            <a:pPr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200" b="1" dirty="0">
                <a:latin typeface="Arial" charset="0"/>
              </a:rPr>
              <a:t>Επιβίωση: 14 μήνες </a:t>
            </a:r>
            <a:r>
              <a:rPr lang="en-US" altLang="el-GR" sz="1200" b="1" dirty="0">
                <a:latin typeface="Arial" charset="0"/>
              </a:rPr>
              <a:t>versus </a:t>
            </a:r>
            <a:r>
              <a:rPr lang="el-GR" altLang="el-GR" sz="1200" b="1" dirty="0">
                <a:latin typeface="Arial" charset="0"/>
              </a:rPr>
              <a:t>31 μήνες σε </a:t>
            </a:r>
            <a:r>
              <a:rPr lang="en-US" altLang="el-GR" sz="1200" b="1" dirty="0">
                <a:latin typeface="Arial" charset="0"/>
              </a:rPr>
              <a:t>IDH</a:t>
            </a:r>
            <a:r>
              <a:rPr lang="el-GR" altLang="el-GR" sz="1200" b="1" dirty="0">
                <a:latin typeface="Arial" charset="0"/>
              </a:rPr>
              <a:t> μεταλλαγμένο </a:t>
            </a:r>
            <a:r>
              <a:rPr lang="el-GR" altLang="el-GR" sz="1200" b="1" dirty="0" err="1">
                <a:latin typeface="Arial" charset="0"/>
              </a:rPr>
              <a:t>αστροκύτωμα</a:t>
            </a:r>
            <a:r>
              <a:rPr lang="el-GR" altLang="el-GR" sz="1200" b="1" dirty="0">
                <a:latin typeface="Arial" charset="0"/>
              </a:rPr>
              <a:t> </a:t>
            </a:r>
            <a:r>
              <a:rPr lang="en-US" altLang="el-GR" sz="1200" b="1" dirty="0">
                <a:latin typeface="Arial" charset="0"/>
              </a:rPr>
              <a:t>grade 4 </a:t>
            </a:r>
            <a:r>
              <a:rPr lang="el-GR" altLang="el-GR" sz="1200" b="1" dirty="0">
                <a:latin typeface="Arial" charset="0"/>
              </a:rPr>
              <a:t> 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endParaRPr lang="el-GR" altLang="el-GR" sz="1200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endParaRPr lang="el-GR" altLang="el-GR" sz="1200" dirty="0">
              <a:latin typeface="Arial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§"/>
            </a:pPr>
            <a:endParaRPr lang="el-GR" altLang="el-GR" sz="1200" dirty="0">
              <a:latin typeface="Arial" charset="0"/>
            </a:endParaRPr>
          </a:p>
        </p:txBody>
      </p:sp>
      <p:pic>
        <p:nvPicPr>
          <p:cNvPr id="117761" name="Picture 1" descr="C:\Users\User\Desktop\ΚΝΣ dec 2022\2.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573531"/>
            <a:ext cx="3456384" cy="2268821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7668344" y="735549"/>
            <a:ext cx="14756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Κύτταρο προέλευσης σε </a:t>
            </a:r>
            <a:r>
              <a:rPr lang="en-US" sz="1400" dirty="0"/>
              <a:t>IDH-</a:t>
            </a:r>
            <a:r>
              <a:rPr lang="el-GR" sz="1400" dirty="0"/>
              <a:t>μη μεταλλαγμένο </a:t>
            </a:r>
            <a:r>
              <a:rPr lang="el-GR" sz="1400" dirty="0" err="1"/>
              <a:t>γλοιοβλάστωμα</a:t>
            </a:r>
            <a:endParaRPr lang="el-GR" sz="1400" dirty="0"/>
          </a:p>
        </p:txBody>
      </p:sp>
      <p:sp>
        <p:nvSpPr>
          <p:cNvPr id="8" name="7 - Ορθογώνιο"/>
          <p:cNvSpPr/>
          <p:nvPr/>
        </p:nvSpPr>
        <p:spPr>
          <a:xfrm>
            <a:off x="4788024" y="4876006"/>
            <a:ext cx="3312368" cy="2674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</a:rPr>
              <a:t>FLAIR</a:t>
            </a:r>
            <a:r>
              <a:rPr lang="el-GR" sz="900" b="1" dirty="0">
                <a:solidFill>
                  <a:schemeClr val="tx1"/>
                </a:solidFill>
              </a:rPr>
              <a:t>: εκτεταμένο </a:t>
            </a:r>
            <a:r>
              <a:rPr lang="el-GR" sz="900" b="1" dirty="0" err="1">
                <a:solidFill>
                  <a:schemeClr val="tx1"/>
                </a:solidFill>
              </a:rPr>
              <a:t>αγγειογενές</a:t>
            </a:r>
            <a:r>
              <a:rPr lang="el-GR" sz="900" b="1" dirty="0">
                <a:solidFill>
                  <a:schemeClr val="tx1"/>
                </a:solidFill>
              </a:rPr>
              <a:t> οίδημα</a:t>
            </a:r>
          </a:p>
          <a:p>
            <a:pPr algn="ctr"/>
            <a:r>
              <a:rPr lang="el-GR" sz="900" b="1" dirty="0" err="1">
                <a:solidFill>
                  <a:schemeClr val="tx1"/>
                </a:solidFill>
              </a:rPr>
              <a:t>Δακτυλοειδής</a:t>
            </a:r>
            <a:r>
              <a:rPr lang="el-GR" sz="900" b="1" dirty="0">
                <a:solidFill>
                  <a:schemeClr val="tx1"/>
                </a:solidFill>
              </a:rPr>
              <a:t> ενίσχυση σήματος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8072876" y="4876008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ΚΝΣ\impact now 3 tit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"/>
            <a:ext cx="5220072" cy="2231501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0" y="2236391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sz="1400" dirty="0"/>
          </a:p>
          <a:p>
            <a:pPr marL="177800" indent="-177800">
              <a:buFont typeface="Arial" pitchFamily="34" charset="0"/>
              <a:buChar char="•"/>
            </a:pPr>
            <a:r>
              <a:rPr lang="el-GR" sz="1400" b="1" dirty="0"/>
              <a:t>+7/-10</a:t>
            </a:r>
            <a:r>
              <a:rPr lang="el-GR" sz="1400" dirty="0"/>
              <a:t>: </a:t>
            </a:r>
            <a:r>
              <a:rPr lang="el-GR" sz="1400" b="1" dirty="0"/>
              <a:t>Εξαιρετική ειδικότητα(98%)  </a:t>
            </a:r>
            <a:r>
              <a:rPr lang="el-GR" sz="1400" dirty="0"/>
              <a:t>για </a:t>
            </a:r>
            <a:r>
              <a:rPr lang="el-GR" sz="1400" b="1" dirty="0"/>
              <a:t>επιθετικά </a:t>
            </a:r>
            <a:r>
              <a:rPr lang="en-US" sz="1400" b="1" dirty="0"/>
              <a:t>IDH</a:t>
            </a:r>
            <a:r>
              <a:rPr lang="el-GR" sz="1400" b="1" dirty="0"/>
              <a:t>-μη μεταλλαγμένα γλοιώματα </a:t>
            </a:r>
            <a:r>
              <a:rPr lang="el-GR" sz="1400" dirty="0"/>
              <a:t>με μορφολογία </a:t>
            </a:r>
            <a:r>
              <a:rPr lang="en-US" sz="1400" dirty="0"/>
              <a:t>WHO </a:t>
            </a:r>
            <a:r>
              <a:rPr lang="en-US" sz="1400" b="1" dirty="0"/>
              <a:t>grade 2-3</a:t>
            </a:r>
            <a:r>
              <a:rPr lang="el-GR" sz="1400" b="1" dirty="0"/>
              <a:t> </a:t>
            </a:r>
            <a:r>
              <a:rPr lang="el-GR" sz="1400" dirty="0" err="1"/>
              <a:t>αστροκυτώματος</a:t>
            </a:r>
            <a:r>
              <a:rPr lang="el-GR" sz="1400" dirty="0"/>
              <a:t> με εξαίρεση το </a:t>
            </a:r>
            <a:r>
              <a:rPr lang="el-GR" sz="1400" b="1" dirty="0"/>
              <a:t>πλειόμορφο </a:t>
            </a:r>
            <a:r>
              <a:rPr lang="el-GR" sz="1400" b="1" dirty="0" err="1"/>
              <a:t>ξανθοαστροκύτωμα</a:t>
            </a:r>
            <a:r>
              <a:rPr lang="el-GR" sz="1400" b="1" dirty="0"/>
              <a:t>  </a:t>
            </a:r>
            <a:r>
              <a:rPr lang="el-GR" sz="1400" dirty="0"/>
              <a:t>(</a:t>
            </a:r>
            <a:r>
              <a:rPr lang="el-GR" sz="1400" b="1" dirty="0"/>
              <a:t>μετάλλαξη </a:t>
            </a:r>
            <a:r>
              <a:rPr lang="en-US" sz="1400" b="1" dirty="0"/>
              <a:t>BRAFV600E</a:t>
            </a:r>
            <a:r>
              <a:rPr lang="en-US" sz="1400" dirty="0"/>
              <a:t>)</a:t>
            </a:r>
            <a:endParaRPr lang="el-GR" sz="1400" dirty="0"/>
          </a:p>
          <a:p>
            <a:pPr marL="177800" indent="-177800">
              <a:buFont typeface="Arial" pitchFamily="34" charset="0"/>
              <a:buChar char="•"/>
            </a:pPr>
            <a:endParaRPr lang="el-GR" sz="1400" dirty="0"/>
          </a:p>
          <a:p>
            <a:pPr marL="177800" indent="-177800">
              <a:buFont typeface="Arial" pitchFamily="34" charset="0"/>
              <a:buChar char="•"/>
            </a:pPr>
            <a:r>
              <a:rPr lang="el-GR" sz="1400" b="1" dirty="0"/>
              <a:t>Μεταλλάξεις υποκινητή </a:t>
            </a:r>
            <a:r>
              <a:rPr lang="en-US" sz="1400" b="1" dirty="0"/>
              <a:t>TERT</a:t>
            </a:r>
            <a:r>
              <a:rPr lang="el-GR" sz="1400" dirty="0"/>
              <a:t>: συχνές σε </a:t>
            </a:r>
            <a:r>
              <a:rPr lang="en-US" sz="1400" dirty="0"/>
              <a:t>IDH-</a:t>
            </a:r>
            <a:r>
              <a:rPr lang="el-GR" sz="1400" dirty="0"/>
              <a:t>μη μεταλλαγμένο </a:t>
            </a:r>
            <a:r>
              <a:rPr lang="el-GR" sz="1400" dirty="0" err="1"/>
              <a:t>γλοιοβλάστωμα</a:t>
            </a:r>
            <a:r>
              <a:rPr lang="el-GR" sz="1400" dirty="0"/>
              <a:t> και επιθετικό </a:t>
            </a:r>
            <a:r>
              <a:rPr lang="en-US" sz="1400" dirty="0"/>
              <a:t>grade </a:t>
            </a:r>
            <a:r>
              <a:rPr lang="el-GR" sz="1400" dirty="0"/>
              <a:t>2-3 </a:t>
            </a:r>
            <a:r>
              <a:rPr lang="el-GR" sz="1400" dirty="0" err="1"/>
              <a:t>αστροκυτταρικό</a:t>
            </a:r>
            <a:r>
              <a:rPr lang="el-GR" sz="1400" dirty="0"/>
              <a:t> γλοίωμα 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5220072" y="2"/>
            <a:ext cx="3923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el-GR" sz="1400" b="1" dirty="0"/>
              <a:t>Ενίσχυση </a:t>
            </a:r>
            <a:r>
              <a:rPr lang="en-US" sz="1400" b="1" dirty="0"/>
              <a:t>EGFR</a:t>
            </a:r>
            <a:r>
              <a:rPr lang="el-GR" sz="1400" dirty="0"/>
              <a:t>: Εξαιρετική ειδικότητα </a:t>
            </a:r>
            <a:r>
              <a:rPr lang="en-US" sz="1400" dirty="0"/>
              <a:t>(100%)</a:t>
            </a:r>
            <a:r>
              <a:rPr lang="el-GR" sz="1400" dirty="0"/>
              <a:t>για γλοιώματα με επιθετική βιολογική συμπεριφορά</a:t>
            </a:r>
          </a:p>
          <a:p>
            <a:endParaRPr lang="el-GR" sz="1400" dirty="0"/>
          </a:p>
        </p:txBody>
      </p:sp>
      <p:sp>
        <p:nvSpPr>
          <p:cNvPr id="5" name="4 - TextBox"/>
          <p:cNvSpPr txBox="1"/>
          <p:nvPr/>
        </p:nvSpPr>
        <p:spPr>
          <a:xfrm>
            <a:off x="5724128" y="940247"/>
            <a:ext cx="3419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Wingdings" pitchFamily="2" charset="2"/>
              <a:buChar char="ü"/>
            </a:pPr>
            <a:r>
              <a:rPr lang="el-GR" sz="1400" b="1" dirty="0"/>
              <a:t>Προϋπόθεση υψηλού επιπέδου ενίσχυση</a:t>
            </a:r>
          </a:p>
          <a:p>
            <a:pPr marL="177800" indent="-177800">
              <a:buFont typeface="Wingdings" pitchFamily="2" charset="2"/>
              <a:buChar char="ü"/>
            </a:pPr>
            <a:r>
              <a:rPr lang="el-GR" sz="1400" dirty="0"/>
              <a:t>Χαμηλού επιπέδου ενίσχυση ή </a:t>
            </a:r>
            <a:r>
              <a:rPr lang="el-GR" sz="1400" dirty="0" err="1"/>
              <a:t>ανοσοϊστοχημίκή</a:t>
            </a:r>
            <a:r>
              <a:rPr lang="el-GR" sz="1400" dirty="0"/>
              <a:t> έκφραση δεν θεωρούνται επαρκή στοιχεία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971600" y="3759883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l-GR" sz="1400" b="1" dirty="0"/>
              <a:t>Συχνή συνύπαρξη με ενίσχυση </a:t>
            </a:r>
            <a:r>
              <a:rPr lang="en-US" sz="1400" b="1" dirty="0"/>
              <a:t>EGFR</a:t>
            </a:r>
            <a:r>
              <a:rPr lang="el-GR" sz="1400" b="1" dirty="0"/>
              <a:t> και +7/-10</a:t>
            </a:r>
          </a:p>
          <a:p>
            <a:pPr>
              <a:buFont typeface="Wingdings" pitchFamily="2" charset="2"/>
              <a:buChar char="ü"/>
            </a:pPr>
            <a:r>
              <a:rPr lang="el-GR" sz="1400" dirty="0"/>
              <a:t>Παρατηρείται σε όλα τα </a:t>
            </a:r>
            <a:r>
              <a:rPr lang="el-GR" sz="1400" b="1" dirty="0" err="1"/>
              <a:t>ολιγοδενδρογλοιώματα</a:t>
            </a:r>
            <a:r>
              <a:rPr lang="el-GR" sz="1400" dirty="0"/>
              <a:t>  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0" y="440795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/>
              <a:t>* </a:t>
            </a:r>
            <a:r>
              <a:rPr lang="el-GR" sz="1400" b="1" dirty="0" err="1"/>
              <a:t>Προυπόθεση</a:t>
            </a:r>
            <a:r>
              <a:rPr lang="el-GR" sz="1400" b="1" dirty="0"/>
              <a:t> αποτελεί η απουσία </a:t>
            </a:r>
            <a:r>
              <a:rPr lang="en-US" sz="1400" b="1" dirty="0"/>
              <a:t>IDH</a:t>
            </a:r>
            <a:r>
              <a:rPr lang="el-GR" sz="1400" b="1" dirty="0"/>
              <a:t> μετάλλαξης και η </a:t>
            </a:r>
            <a:r>
              <a:rPr lang="el-GR" sz="1400" b="1" dirty="0" err="1"/>
              <a:t>αστροκυτταρική</a:t>
            </a:r>
            <a:r>
              <a:rPr lang="el-GR" sz="1400" b="1" dirty="0"/>
              <a:t> φύση του νεοπλάσματος προκειμένου να θεωρηθεί δείκτης επιθετικής βιολογικής συμπεριφοράς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- Πίνακας"/>
          <p:cNvGraphicFramePr>
            <a:graphicFrameLocks noGrp="1"/>
          </p:cNvGraphicFramePr>
          <p:nvPr/>
        </p:nvGraphicFramePr>
        <p:xfrm>
          <a:off x="395536" y="150348"/>
          <a:ext cx="7272808" cy="3299460"/>
        </p:xfrm>
        <a:graphic>
          <a:graphicData uri="http://schemas.openxmlformats.org/drawingml/2006/table">
            <a:tbl>
              <a:tblPr/>
              <a:tblGrid>
                <a:gridCol w="7272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Diagnostic criteria for </a:t>
                      </a:r>
                      <a:r>
                        <a:rPr lang="en-US" sz="2000" b="1" i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glioblastoma</a:t>
                      </a:r>
                      <a:r>
                        <a:rPr lang="en-US" sz="20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IDH-</a:t>
                      </a:r>
                      <a:r>
                        <a:rPr lang="en-US" sz="2000" b="1" i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wildtype</a:t>
                      </a:r>
                      <a:endParaRPr lang="en-US" sz="2400" b="1" dirty="0"/>
                    </a:p>
                  </a:txBody>
                  <a:tcPr marL="33352" marR="333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el-GR" sz="1600" b="1" i="1" dirty="0"/>
                        <a:t>Ε</a:t>
                      </a:r>
                      <a:r>
                        <a:rPr lang="en-US" sz="1600" b="1" i="1" dirty="0" err="1"/>
                        <a:t>ssential</a:t>
                      </a:r>
                      <a:r>
                        <a:rPr lang="en-US" sz="1600" b="1" i="1" dirty="0"/>
                        <a:t>:</a:t>
                      </a:r>
                      <a:endParaRPr lang="en-US" sz="1600" dirty="0"/>
                    </a:p>
                  </a:txBody>
                  <a:tcPr marL="33352" marR="333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en-US" sz="1600"/>
                        <a:t>An IDH-wildtype, H3-wildtype, diffuse astrocytic glioma</a:t>
                      </a:r>
                    </a:p>
                  </a:txBody>
                  <a:tcPr marL="33352" marR="333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en-US" sz="1600" b="1"/>
                        <a:t>AND</a:t>
                      </a:r>
                      <a:endParaRPr lang="en-US" sz="1600"/>
                    </a:p>
                  </a:txBody>
                  <a:tcPr marL="33352" marR="333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r>
                        <a:rPr lang="en-US" sz="1600" b="1" dirty="0"/>
                        <a:t>One or more of the following</a:t>
                      </a:r>
                      <a:r>
                        <a:rPr lang="en-US" sz="1600" dirty="0"/>
                        <a:t>:</a:t>
                      </a:r>
                    </a:p>
                    <a:p>
                      <a:pPr marL="457200" indent="-228600"/>
                      <a:r>
                        <a:rPr lang="en-US" sz="1600" dirty="0">
                          <a:latin typeface="Symbol"/>
                        </a:rPr>
                        <a:t>·</a:t>
                      </a:r>
                      <a:r>
                        <a:rPr lang="en-US" sz="700" dirty="0">
                          <a:latin typeface="Times New Roman"/>
                        </a:rPr>
                        <a:t>         </a:t>
                      </a:r>
                      <a:r>
                        <a:rPr lang="en-US" sz="1600" dirty="0" err="1"/>
                        <a:t>Microvascular</a:t>
                      </a:r>
                      <a:r>
                        <a:rPr lang="en-US" sz="1600" dirty="0"/>
                        <a:t> proliferation</a:t>
                      </a:r>
                    </a:p>
                    <a:p>
                      <a:pPr marL="457200" indent="-228600"/>
                      <a:r>
                        <a:rPr lang="en-US" sz="1600" dirty="0">
                          <a:latin typeface="Symbol"/>
                        </a:rPr>
                        <a:t>·</a:t>
                      </a:r>
                      <a:r>
                        <a:rPr lang="en-US" sz="700" dirty="0">
                          <a:latin typeface="Times New Roman"/>
                        </a:rPr>
                        <a:t>         </a:t>
                      </a:r>
                      <a:r>
                        <a:rPr lang="en-US" sz="1600" dirty="0"/>
                        <a:t>Necrosis</a:t>
                      </a:r>
                    </a:p>
                    <a:p>
                      <a:pPr marL="457200" indent="-228600"/>
                      <a:r>
                        <a:rPr lang="en-US" sz="1600" dirty="0">
                          <a:latin typeface="Symbol"/>
                        </a:rPr>
                        <a:t>·</a:t>
                      </a:r>
                      <a:r>
                        <a:rPr lang="en-US" sz="700" dirty="0">
                          <a:latin typeface="Times New Roman"/>
                        </a:rPr>
                        <a:t>         </a:t>
                      </a:r>
                      <a:r>
                        <a:rPr lang="en-US" sz="1600" i="1" dirty="0"/>
                        <a:t>TERT</a:t>
                      </a:r>
                      <a:r>
                        <a:rPr lang="en-US" sz="1600" dirty="0"/>
                        <a:t> promoter mutation</a:t>
                      </a:r>
                    </a:p>
                    <a:p>
                      <a:pPr marL="457200" indent="-228600"/>
                      <a:r>
                        <a:rPr lang="en-US" sz="1600" dirty="0">
                          <a:latin typeface="Symbol"/>
                        </a:rPr>
                        <a:t>·</a:t>
                      </a:r>
                      <a:r>
                        <a:rPr lang="en-US" sz="700" dirty="0">
                          <a:latin typeface="Times New Roman"/>
                        </a:rPr>
                        <a:t>         </a:t>
                      </a:r>
                      <a:r>
                        <a:rPr lang="en-US" sz="1600" i="1" dirty="0"/>
                        <a:t>EGFR</a:t>
                      </a:r>
                      <a:r>
                        <a:rPr lang="en-US" sz="1600" dirty="0"/>
                        <a:t> gene amplification</a:t>
                      </a:r>
                    </a:p>
                    <a:p>
                      <a:pPr marL="457200" indent="-228600"/>
                      <a:r>
                        <a:rPr lang="en-US" sz="1600" dirty="0">
                          <a:latin typeface="Symbol"/>
                        </a:rPr>
                        <a:t>·</a:t>
                      </a:r>
                      <a:r>
                        <a:rPr lang="en-US" sz="700" dirty="0">
                          <a:latin typeface="Times New Roman"/>
                        </a:rPr>
                        <a:t>         </a:t>
                      </a:r>
                      <a:r>
                        <a:rPr lang="en-US" sz="1600" dirty="0"/>
                        <a:t>+7/−10 chromosome copy-number alterations</a:t>
                      </a:r>
                    </a:p>
                  </a:txBody>
                  <a:tcPr marL="33352" marR="333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en-US" sz="1600" b="1" i="1"/>
                        <a:t>Desirable:</a:t>
                      </a:r>
                      <a:endParaRPr lang="en-US" sz="1600"/>
                    </a:p>
                  </a:txBody>
                  <a:tcPr marL="33352" marR="333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en-US" sz="1600" dirty="0"/>
                        <a:t>DNA </a:t>
                      </a:r>
                      <a:r>
                        <a:rPr lang="en-US" sz="1600" dirty="0" err="1"/>
                        <a:t>methylation</a:t>
                      </a:r>
                      <a:r>
                        <a:rPr lang="en-US" sz="1600" dirty="0"/>
                        <a:t> profile of </a:t>
                      </a:r>
                      <a:r>
                        <a:rPr lang="en-US" sz="1600" dirty="0" err="1"/>
                        <a:t>glioblastoma</a:t>
                      </a:r>
                      <a:r>
                        <a:rPr lang="en-US" sz="1600" dirty="0"/>
                        <a:t>, IDH-</a:t>
                      </a:r>
                      <a:r>
                        <a:rPr lang="en-US" sz="1600" dirty="0" err="1"/>
                        <a:t>wildtype</a:t>
                      </a:r>
                      <a:endParaRPr lang="en-US" sz="1600" dirty="0"/>
                    </a:p>
                  </a:txBody>
                  <a:tcPr marL="33352" marR="333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3 - TextBox"/>
          <p:cNvSpPr txBox="1"/>
          <p:nvPr/>
        </p:nvSpPr>
        <p:spPr>
          <a:xfrm>
            <a:off x="6084168" y="4912670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>
                <a:solidFill>
                  <a:srgbClr val="C00000"/>
                </a:solidFill>
              </a:rPr>
              <a:t>WHO 2021</a:t>
            </a:r>
            <a:endParaRPr lang="el-GR" sz="1400" b="1" i="1" dirty="0">
              <a:solidFill>
                <a:srgbClr val="C00000"/>
              </a:solidFill>
            </a:endParaRPr>
          </a:p>
        </p:txBody>
      </p:sp>
      <p:pic>
        <p:nvPicPr>
          <p:cNvPr id="5" name="Picture 3" descr="Dscn21873+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40" y="987576"/>
            <a:ext cx="3178175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724132" y="3075807"/>
            <a:ext cx="3311525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9900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altLang="el-GR" sz="1600" b="1" dirty="0"/>
              <a:t>Ενδοθηλιακή υπερπλασία</a:t>
            </a:r>
          </a:p>
        </p:txBody>
      </p:sp>
      <p:pic>
        <p:nvPicPr>
          <p:cNvPr id="7" name="Picture 4" descr="CNS1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363840"/>
            <a:ext cx="2736304" cy="179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Ορθογώνιο"/>
          <p:cNvSpPr/>
          <p:nvPr/>
        </p:nvSpPr>
        <p:spPr>
          <a:xfrm>
            <a:off x="4427984" y="4804946"/>
            <a:ext cx="2592288" cy="33855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1600" b="1" dirty="0" err="1"/>
              <a:t>Πασσαλοειδής</a:t>
            </a:r>
            <a:r>
              <a:rPr lang="el-GR" sz="1600" b="1" dirty="0"/>
              <a:t> νέκρωση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179512" y="267494"/>
            <a:ext cx="8784976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IDH-</a:t>
            </a:r>
            <a:r>
              <a:rPr lang="el-GR" dirty="0"/>
              <a:t> μη μεταλλαγμένο διάχυτο γλοίωμα με χαμηλόβαθμα (</a:t>
            </a:r>
            <a:r>
              <a:rPr lang="en-US" dirty="0"/>
              <a:t>Grade 2)</a:t>
            </a:r>
            <a:r>
              <a:rPr lang="el-GR" dirty="0"/>
              <a:t> ιστολογικά χαρακτηριστικά και μοριακό προφίλ </a:t>
            </a:r>
            <a:r>
              <a:rPr lang="el-GR" dirty="0" err="1"/>
              <a:t>γλοιοβλαστώματος</a:t>
            </a:r>
            <a:r>
              <a:rPr lang="el-GR" dirty="0"/>
              <a:t> </a:t>
            </a:r>
            <a:r>
              <a:rPr lang="en-US" dirty="0"/>
              <a:t>(Grade 4)</a:t>
            </a:r>
            <a:r>
              <a:rPr lang="el-GR" dirty="0"/>
              <a:t> (μοναδική ανωμαλία η </a:t>
            </a:r>
            <a:r>
              <a:rPr lang="en-US" dirty="0"/>
              <a:t>h-TERT</a:t>
            </a:r>
            <a:r>
              <a:rPr lang="el-GR" dirty="0"/>
              <a:t> μετάλλαξη)</a:t>
            </a:r>
          </a:p>
        </p:txBody>
      </p:sp>
      <p:pic>
        <p:nvPicPr>
          <p:cNvPr id="5" name="Picture 9" descr="C:\Users\User\Desktop\htert gliomas 1 of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91632"/>
            <a:ext cx="4572000" cy="3095551"/>
          </a:xfrm>
          <a:prstGeom prst="rect">
            <a:avLst/>
          </a:prstGeom>
          <a:noFill/>
        </p:spPr>
      </p:pic>
      <p:pic>
        <p:nvPicPr>
          <p:cNvPr id="6" name="Picture 4" descr="C:\Users\User\Desktop\neuro oncol 1 of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63640"/>
            <a:ext cx="4572000" cy="2375471"/>
          </a:xfrm>
          <a:prstGeom prst="rect">
            <a:avLst/>
          </a:prstGeom>
          <a:noFill/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83918"/>
            <a:ext cx="4572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- Ευθεία γραμμή σύνδεσης"/>
          <p:cNvCxnSpPr/>
          <p:nvPr/>
        </p:nvCxnSpPr>
        <p:spPr>
          <a:xfrm>
            <a:off x="4572003" y="1636439"/>
            <a:ext cx="1" cy="316755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 txBox="1">
            <a:spLocks/>
          </p:cNvSpPr>
          <p:nvPr/>
        </p:nvSpPr>
        <p:spPr>
          <a:xfrm>
            <a:off x="446856" y="-13692"/>
            <a:ext cx="8229600" cy="8572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l-GR" sz="2400" b="1" dirty="0">
                <a:latin typeface="Arial" pitchFamily="34" charset="0"/>
                <a:cs typeface="Arial" pitchFamily="34" charset="0"/>
              </a:rPr>
              <a:t>Ταξινόμηση Π.Ο.Υ 20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16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 όγκων ΚΝΣ </a:t>
            </a:r>
            <a:br>
              <a:rPr lang="el-GR" sz="2400" b="1" kern="0" dirty="0">
                <a:latin typeface="Arial" charset="0"/>
                <a:ea typeface="+mj-ea"/>
                <a:cs typeface="+mj-cs"/>
              </a:rPr>
            </a:br>
            <a:r>
              <a:rPr lang="el-GR" sz="2400" b="1" kern="0" dirty="0">
                <a:latin typeface="Arial" charset="0"/>
                <a:ea typeface="+mj-ea"/>
                <a:cs typeface="+mj-cs"/>
              </a:rPr>
              <a:t>Διάχυτα γλοιώματα ενηλίκων</a:t>
            </a:r>
          </a:p>
        </p:txBody>
      </p:sp>
      <p:sp>
        <p:nvSpPr>
          <p:cNvPr id="6147" name="6 - TextBox"/>
          <p:cNvSpPr txBox="1">
            <a:spLocks noChangeArrowheads="1"/>
          </p:cNvSpPr>
          <p:nvPr/>
        </p:nvSpPr>
        <p:spPr bwMode="auto">
          <a:xfrm>
            <a:off x="395536" y="834261"/>
            <a:ext cx="8496944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kern="0" dirty="0">
                <a:solidFill>
                  <a:srgbClr val="C00000"/>
                </a:solidFill>
                <a:latin typeface="Arial" charset="0"/>
              </a:rPr>
              <a:t>Χαρακτηρίζονται από διηθητική ανάπτυξη </a:t>
            </a:r>
            <a:r>
              <a:rPr lang="el-GR" kern="0" dirty="0">
                <a:latin typeface="Arial" charset="0"/>
              </a:rPr>
              <a:t>με τη μορφή μεμονωμένων ή αθροίσεων </a:t>
            </a:r>
            <a:r>
              <a:rPr lang="el-GR" kern="0" dirty="0" err="1">
                <a:latin typeface="Arial" charset="0"/>
              </a:rPr>
              <a:t>νεοπλασματικών</a:t>
            </a:r>
            <a:r>
              <a:rPr lang="el-GR" kern="0" dirty="0">
                <a:latin typeface="Arial" charset="0"/>
              </a:rPr>
              <a:t> κυττάρων στο </a:t>
            </a:r>
            <a:r>
              <a:rPr lang="el-GR" kern="0" dirty="0" err="1">
                <a:latin typeface="Arial" charset="0"/>
              </a:rPr>
              <a:t>νευροπίλημα</a:t>
            </a:r>
            <a:endParaRPr lang="en-US" dirty="0">
              <a:latin typeface="Arial" charset="0"/>
            </a:endParaRP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dirty="0">
                <a:latin typeface="Arial" charset="0"/>
              </a:rPr>
              <a:t>Ταξινομούνται με βάση τον </a:t>
            </a:r>
            <a:r>
              <a:rPr lang="el-GR" b="1" dirty="0">
                <a:solidFill>
                  <a:srgbClr val="C00000"/>
                </a:solidFill>
                <a:latin typeface="Arial" charset="0"/>
              </a:rPr>
              <a:t>φαινότυπο</a:t>
            </a:r>
            <a:r>
              <a:rPr lang="el-GR" dirty="0">
                <a:latin typeface="Arial" charset="0"/>
              </a:rPr>
              <a:t> και τον </a:t>
            </a:r>
            <a:r>
              <a:rPr lang="el-GR" b="1" dirty="0">
                <a:solidFill>
                  <a:srgbClr val="C00000"/>
                </a:solidFill>
                <a:latin typeface="Arial" charset="0"/>
              </a:rPr>
              <a:t>γονότυπο</a:t>
            </a: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dirty="0">
                <a:latin typeface="Arial" charset="0"/>
              </a:rPr>
              <a:t>Ενσωματώνονται καθιερωμένες μοριακές παράμετροι στην ταξινόμηση και χρήση αντίστοιχων ανοσοϊστοχημικών δεικτών</a:t>
            </a: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dirty="0">
                <a:latin typeface="Arial" charset="0"/>
              </a:rPr>
              <a:t>Διακρίνονται σε </a:t>
            </a:r>
            <a:r>
              <a:rPr lang="el-GR" b="1" dirty="0" err="1">
                <a:latin typeface="Arial" charset="0"/>
              </a:rPr>
              <a:t>αστροκυτταρικού</a:t>
            </a:r>
            <a:r>
              <a:rPr lang="el-GR" b="1" dirty="0">
                <a:latin typeface="Arial" charset="0"/>
              </a:rPr>
              <a:t> και </a:t>
            </a:r>
            <a:r>
              <a:rPr lang="el-GR" b="1" dirty="0" err="1">
                <a:latin typeface="Arial" charset="0"/>
              </a:rPr>
              <a:t>ολιγοδενδρογλοιακού</a:t>
            </a:r>
            <a:r>
              <a:rPr lang="el-GR" b="1" dirty="0">
                <a:latin typeface="Arial" charset="0"/>
              </a:rPr>
              <a:t> τύπου</a:t>
            </a:r>
            <a:r>
              <a:rPr lang="el-GR" dirty="0">
                <a:latin typeface="Arial" charset="0"/>
              </a:rPr>
              <a:t> κατ’ αρχήν με βάση τις μεταλλάξεις </a:t>
            </a:r>
            <a:r>
              <a:rPr lang="en-US" b="1" dirty="0">
                <a:solidFill>
                  <a:srgbClr val="C00000"/>
                </a:solidFill>
                <a:latin typeface="Arial" charset="0"/>
              </a:rPr>
              <a:t>IDH</a:t>
            </a:r>
            <a:r>
              <a:rPr lang="el-GR" dirty="0">
                <a:latin typeface="Arial" charset="0"/>
              </a:rPr>
              <a:t> και κατά δεύτερον την απάλειψη </a:t>
            </a:r>
            <a:r>
              <a:rPr lang="el-GR" b="1" dirty="0">
                <a:solidFill>
                  <a:srgbClr val="C00000"/>
                </a:solidFill>
                <a:latin typeface="Arial" charset="0"/>
              </a:rPr>
              <a:t>1</a:t>
            </a:r>
            <a:r>
              <a:rPr lang="en-US" b="1" dirty="0">
                <a:solidFill>
                  <a:srgbClr val="C00000"/>
                </a:solidFill>
                <a:latin typeface="Arial" charset="0"/>
              </a:rPr>
              <a:t>p/19q</a:t>
            </a:r>
            <a:endParaRPr lang="el-GR" b="1" dirty="0">
              <a:solidFill>
                <a:srgbClr val="C00000"/>
              </a:solidFill>
              <a:latin typeface="Arial" charset="0"/>
            </a:endParaRP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dirty="0">
                <a:latin typeface="Arial" charset="0"/>
              </a:rPr>
              <a:t>Σαφέστερη διάκριση των </a:t>
            </a:r>
            <a:r>
              <a:rPr lang="el-GR" b="1" dirty="0">
                <a:latin typeface="Arial" charset="0"/>
              </a:rPr>
              <a:t>εντοπισμένων και </a:t>
            </a:r>
            <a:r>
              <a:rPr lang="el-GR" b="1" dirty="0" err="1">
                <a:latin typeface="Arial" charset="0"/>
              </a:rPr>
              <a:t>διαχύτων</a:t>
            </a:r>
            <a:r>
              <a:rPr lang="el-GR" b="1" dirty="0">
                <a:latin typeface="Arial" charset="0"/>
              </a:rPr>
              <a:t> </a:t>
            </a:r>
            <a:r>
              <a:rPr lang="el-GR" dirty="0" err="1">
                <a:latin typeface="Arial" charset="0"/>
              </a:rPr>
              <a:t>αστροκυτωμάτων</a:t>
            </a:r>
            <a:r>
              <a:rPr lang="el-GR" dirty="0">
                <a:latin typeface="Arial" charset="0"/>
              </a:rPr>
              <a:t> με βάση τις μεταλλάξεις </a:t>
            </a:r>
            <a:r>
              <a:rPr lang="en-US" b="1" dirty="0">
                <a:solidFill>
                  <a:srgbClr val="C00000"/>
                </a:solidFill>
                <a:latin typeface="Arial" charset="0"/>
              </a:rPr>
              <a:t>IDH</a:t>
            </a:r>
            <a:r>
              <a:rPr lang="el-GR" dirty="0">
                <a:latin typeface="Arial" charset="0"/>
              </a:rPr>
              <a:t> και τις ανωμαλίες του γονιδίου </a:t>
            </a:r>
            <a:r>
              <a:rPr lang="en-US" b="1" dirty="0">
                <a:solidFill>
                  <a:srgbClr val="C00000"/>
                </a:solidFill>
                <a:latin typeface="Arial" charset="0"/>
              </a:rPr>
              <a:t>BRAF</a:t>
            </a:r>
            <a:endParaRPr lang="el-GR" b="1" dirty="0">
              <a:solidFill>
                <a:srgbClr val="C00000"/>
              </a:solidFill>
              <a:latin typeface="Arial" charset="0"/>
            </a:endParaRP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v"/>
            </a:pPr>
            <a:r>
              <a:rPr lang="el-GR" u="sng" dirty="0">
                <a:latin typeface="Arial" charset="0"/>
              </a:rPr>
              <a:t>Παιδιατρικά γλοιώματα</a:t>
            </a:r>
            <a:r>
              <a:rPr lang="el-GR" dirty="0">
                <a:latin typeface="Arial" charset="0"/>
              </a:rPr>
              <a:t>: </a:t>
            </a:r>
            <a:r>
              <a:rPr lang="el-GR" u="sng" dirty="0">
                <a:latin typeface="Arial" charset="0"/>
              </a:rPr>
              <a:t>διαφορετικό</a:t>
            </a:r>
            <a:r>
              <a:rPr lang="el-GR" dirty="0">
                <a:latin typeface="Arial" charset="0"/>
              </a:rPr>
              <a:t> μοριακό προφίλ (</a:t>
            </a:r>
            <a:r>
              <a:rPr lang="el-GR" u="sng" dirty="0">
                <a:latin typeface="Arial" charset="0"/>
              </a:rPr>
              <a:t>απουσία</a:t>
            </a:r>
            <a:r>
              <a:rPr lang="el-GR" dirty="0">
                <a:latin typeface="Arial" charset="0"/>
              </a:rPr>
              <a:t> μεταλλάξεων </a:t>
            </a:r>
            <a:r>
              <a:rPr lang="en-US" dirty="0">
                <a:latin typeface="Arial" charset="0"/>
              </a:rPr>
              <a:t>IDH</a:t>
            </a:r>
            <a:r>
              <a:rPr lang="el-GR" dirty="0">
                <a:latin typeface="Arial" charset="0"/>
              </a:rPr>
              <a:t> και απάλειψης </a:t>
            </a:r>
            <a:r>
              <a:rPr lang="en-US" dirty="0">
                <a:latin typeface="Arial" charset="0"/>
              </a:rPr>
              <a:t>1p/19q)</a:t>
            </a:r>
            <a:endParaRPr lang="el-GR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Γυναίκα 57 ετών – από εξαμήνου διαταραχές πρόσφατης μνήμης και αιμωδίες αριστερού κάτω άκρου</a:t>
            </a:r>
            <a:endParaRPr lang="el-GR" sz="1200" dirty="0"/>
          </a:p>
          <a:p>
            <a:pPr marL="1881188" indent="-1881188"/>
            <a:r>
              <a:rPr lang="el-GR" sz="1200" b="1" dirty="0"/>
              <a:t>Απεικονιστικά ευρήματα </a:t>
            </a:r>
            <a:r>
              <a:rPr lang="el-GR" sz="1200" dirty="0"/>
              <a:t>: </a:t>
            </a:r>
            <a:r>
              <a:rPr lang="el-GR" sz="1200" b="1" dirty="0"/>
              <a:t>Πολλαπλές εστίες αυξημένης έντασης σήματος </a:t>
            </a:r>
            <a:r>
              <a:rPr lang="el-GR" sz="1200" dirty="0"/>
              <a:t>στον έσω κροταφικό λοβό, θαλάμους, μεσολόβιο και δεξιά βρεγματικά. </a:t>
            </a:r>
            <a:r>
              <a:rPr lang="el-GR" sz="1200" b="1" dirty="0"/>
              <a:t>Υπόνοια εγκεφαλικής </a:t>
            </a:r>
            <a:r>
              <a:rPr lang="el-GR" sz="1200" b="1" dirty="0" err="1"/>
              <a:t>γλοιωμάτωσης</a:t>
            </a:r>
            <a:endParaRPr lang="el-GR" sz="1200" b="1" dirty="0"/>
          </a:p>
        </p:txBody>
      </p:sp>
      <p:pic>
        <p:nvPicPr>
          <p:cNvPr id="2050" name="Picture 2" descr="F:\ΚΟΨΙΝΗ\x20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23" y="771552"/>
            <a:ext cx="2663769" cy="3816424"/>
          </a:xfrm>
          <a:prstGeom prst="rect">
            <a:avLst/>
          </a:prstGeom>
          <a:noFill/>
        </p:spPr>
      </p:pic>
      <p:pic>
        <p:nvPicPr>
          <p:cNvPr id="2051" name="Picture 3" descr="F:\ΚΟΨΙΝΗ\x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60" y="795151"/>
            <a:ext cx="2952553" cy="3792824"/>
          </a:xfrm>
          <a:prstGeom prst="rect">
            <a:avLst/>
          </a:prstGeom>
          <a:noFill/>
        </p:spPr>
      </p:pic>
      <p:pic>
        <p:nvPicPr>
          <p:cNvPr id="2053" name="Picture 5" descr="F:\ΚΟΨΙΝΗ\x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047" y="771552"/>
            <a:ext cx="2952328" cy="3816424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0" y="4661145"/>
            <a:ext cx="9144000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100" b="1" dirty="0"/>
              <a:t>Υφή </a:t>
            </a:r>
            <a:r>
              <a:rPr lang="el-GR" sz="1100" b="1" dirty="0" err="1"/>
              <a:t>φαιάς</a:t>
            </a:r>
            <a:r>
              <a:rPr lang="el-GR" sz="1100" b="1" dirty="0"/>
              <a:t> και λευκής εγκεφαλικής ουσίας . Ήπια αυξημένη </a:t>
            </a:r>
            <a:r>
              <a:rPr lang="el-GR" sz="1100" b="1" dirty="0" err="1"/>
              <a:t>κυτταροβρίθεια</a:t>
            </a:r>
            <a:r>
              <a:rPr lang="el-GR" sz="1100" b="1" dirty="0"/>
              <a:t> λόγω της παρουσίας </a:t>
            </a:r>
            <a:r>
              <a:rPr lang="el-GR" sz="1100" b="1" dirty="0" err="1"/>
              <a:t>αστροκυτταρικού</a:t>
            </a:r>
            <a:r>
              <a:rPr lang="el-GR" sz="1100" b="1" dirty="0"/>
              <a:t> τύπου στοιχείων, χωρίς </a:t>
            </a:r>
            <a:r>
              <a:rPr lang="el-GR" sz="1100" b="1" dirty="0" err="1"/>
              <a:t>μιτωτική</a:t>
            </a:r>
            <a:r>
              <a:rPr lang="el-GR" sz="1100" b="1" dirty="0"/>
              <a:t> δραστηριότητα και με ήπια </a:t>
            </a:r>
            <a:r>
              <a:rPr lang="el-GR" sz="1100" b="1" dirty="0" err="1"/>
              <a:t>ατυπία</a:t>
            </a:r>
            <a:r>
              <a:rPr lang="el-GR" sz="1100" b="1" dirty="0"/>
              <a:t>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51472"/>
            <a:ext cx="259228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F:\ΚΟΨΙΝΗ\ki67 x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2355726"/>
            <a:ext cx="3024336" cy="2232000"/>
          </a:xfrm>
          <a:prstGeom prst="rect">
            <a:avLst/>
          </a:prstGeom>
          <a:noFill/>
        </p:spPr>
      </p:pic>
      <p:pic>
        <p:nvPicPr>
          <p:cNvPr id="3076" name="Picture 4" descr="F:\ΚΟΨΙΝΗ\OLIG2 x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371057"/>
            <a:ext cx="2984102" cy="2232248"/>
          </a:xfrm>
          <a:prstGeom prst="rect">
            <a:avLst/>
          </a:prstGeom>
          <a:noFill/>
        </p:spPr>
      </p:pic>
      <p:pic>
        <p:nvPicPr>
          <p:cNvPr id="3077" name="Picture 5" descr="F:\ΚΟΨΙΝΗ\p53 x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51470"/>
            <a:ext cx="2983770" cy="2232000"/>
          </a:xfrm>
          <a:prstGeom prst="rect">
            <a:avLst/>
          </a:prstGeom>
          <a:noFill/>
        </p:spPr>
      </p:pic>
      <p:pic>
        <p:nvPicPr>
          <p:cNvPr id="3078" name="Picture 6" descr="F:\ΚΟΨΙΝΗ\SOX10 x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1469"/>
            <a:ext cx="3024336" cy="2232000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4211960" y="1779664"/>
            <a:ext cx="864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ATRX</a:t>
            </a:r>
            <a:endParaRPr lang="el-GR" sz="1400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251520" y="1851672"/>
            <a:ext cx="864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SOX10</a:t>
            </a:r>
            <a:endParaRPr lang="el-GR" sz="1400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6012160" y="4243266"/>
            <a:ext cx="864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Olig2</a:t>
            </a:r>
            <a:endParaRPr lang="el-GR" sz="14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6084168" y="1851672"/>
            <a:ext cx="864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p53</a:t>
            </a:r>
            <a:endParaRPr lang="el-GR" sz="1400" b="1" dirty="0"/>
          </a:p>
        </p:txBody>
      </p:sp>
      <p:sp>
        <p:nvSpPr>
          <p:cNvPr id="11" name="10 - TextBox"/>
          <p:cNvSpPr txBox="1"/>
          <p:nvPr/>
        </p:nvSpPr>
        <p:spPr>
          <a:xfrm>
            <a:off x="323528" y="4171258"/>
            <a:ext cx="864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Ki67</a:t>
            </a:r>
            <a:endParaRPr lang="el-GR" sz="1400" b="1" dirty="0"/>
          </a:p>
        </p:txBody>
      </p:sp>
      <p:sp>
        <p:nvSpPr>
          <p:cNvPr id="12" name="11 - TextBox"/>
          <p:cNvSpPr txBox="1"/>
          <p:nvPr/>
        </p:nvSpPr>
        <p:spPr>
          <a:xfrm>
            <a:off x="3851920" y="2443066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solidFill>
                  <a:srgbClr val="FF0000"/>
                </a:solidFill>
              </a:rPr>
              <a:t>Μοριακά ευρήματα:</a:t>
            </a:r>
          </a:p>
        </p:txBody>
      </p:sp>
      <p:sp>
        <p:nvSpPr>
          <p:cNvPr id="13" name="12 - TextBox"/>
          <p:cNvSpPr txBox="1"/>
          <p:nvPr/>
        </p:nvSpPr>
        <p:spPr>
          <a:xfrm>
            <a:off x="3419872" y="2803104"/>
            <a:ext cx="23762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l-GR" sz="1100" dirty="0"/>
              <a:t>Απουσία </a:t>
            </a:r>
            <a:r>
              <a:rPr lang="en-US" sz="1100" dirty="0"/>
              <a:t>IDH</a:t>
            </a:r>
            <a:r>
              <a:rPr lang="el-GR" sz="1100" dirty="0"/>
              <a:t> μεταλλάξεων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l-GR" sz="1100" dirty="0"/>
              <a:t>Απουσία ενίσχυσης </a:t>
            </a:r>
            <a:r>
              <a:rPr lang="en-US" sz="1100" dirty="0"/>
              <a:t>EGFR</a:t>
            </a:r>
            <a:endParaRPr lang="el-GR" sz="1100" dirty="0"/>
          </a:p>
          <a:p>
            <a:pPr marL="180975" indent="-180975">
              <a:buFont typeface="Arial" pitchFamily="34" charset="0"/>
              <a:buChar char="•"/>
            </a:pPr>
            <a:r>
              <a:rPr lang="el-GR" sz="1100" b="1" dirty="0"/>
              <a:t>Παρουσία +7/-10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l-GR" sz="1100" b="1" dirty="0"/>
              <a:t>Παρουσία </a:t>
            </a:r>
            <a:r>
              <a:rPr lang="en-US" sz="1100" b="1" dirty="0"/>
              <a:t>C228</a:t>
            </a:r>
            <a:r>
              <a:rPr lang="el-GR" sz="1100" b="1" dirty="0"/>
              <a:t>Τ μετάλλαξης στον υποκινητή του γονιδίου </a:t>
            </a:r>
            <a:r>
              <a:rPr lang="en-US" sz="1100" b="1" dirty="0"/>
              <a:t>h-TERT</a:t>
            </a:r>
            <a:r>
              <a:rPr lang="el-GR" sz="1100" b="1" dirty="0"/>
              <a:t>  </a:t>
            </a:r>
          </a:p>
        </p:txBody>
      </p:sp>
      <p:sp>
        <p:nvSpPr>
          <p:cNvPr id="14" name="13 - TextBox"/>
          <p:cNvSpPr txBox="1"/>
          <p:nvPr/>
        </p:nvSpPr>
        <p:spPr>
          <a:xfrm>
            <a:off x="179512" y="4587974"/>
            <a:ext cx="8856984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IDH-</a:t>
            </a:r>
            <a:r>
              <a:rPr lang="el-GR" sz="1400" dirty="0"/>
              <a:t> μη μεταλλαγμένο διάχυτο γλοίωμα με χαμηλόβαθμα (</a:t>
            </a:r>
            <a:r>
              <a:rPr lang="en-US" sz="1400" dirty="0"/>
              <a:t>Grade 2)</a:t>
            </a:r>
            <a:r>
              <a:rPr lang="el-GR" sz="1400" dirty="0"/>
              <a:t> ιστολογικά χαρακτηριστικά και μοριακό προφίλ </a:t>
            </a:r>
            <a:r>
              <a:rPr lang="el-GR" sz="1400" dirty="0" err="1"/>
              <a:t>γλοιοβλαστώματος</a:t>
            </a:r>
            <a:r>
              <a:rPr lang="el-GR" sz="1400" dirty="0"/>
              <a:t> </a:t>
            </a:r>
            <a:r>
              <a:rPr lang="en-US" sz="1400" dirty="0"/>
              <a:t>(Grade 4)</a:t>
            </a:r>
            <a:endParaRPr lang="el-GR" sz="1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182556"/>
            <a:ext cx="8001000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altLang="el-GR" sz="2400" b="1" dirty="0" err="1">
                <a:solidFill>
                  <a:schemeClr val="tx1"/>
                </a:solidFill>
                <a:latin typeface="Arial" charset="0"/>
              </a:rPr>
              <a:t>Γιγαντοκυτταρικός</a:t>
            </a:r>
            <a:r>
              <a:rPr lang="el-GR" altLang="el-GR" sz="24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l-GR" altLang="el-GR" sz="2400" b="1" dirty="0" err="1">
                <a:solidFill>
                  <a:schemeClr val="tx1"/>
                </a:solidFill>
                <a:latin typeface="Arial" charset="0"/>
              </a:rPr>
              <a:t>υπότυπος</a:t>
            </a:r>
            <a:r>
              <a:rPr lang="el-GR" altLang="el-GR" sz="24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l-GR" altLang="el-GR" sz="2400" b="1" dirty="0" err="1">
                <a:solidFill>
                  <a:schemeClr val="tx1"/>
                </a:solidFill>
                <a:latin typeface="Arial" charset="0"/>
              </a:rPr>
              <a:t>γλοιοβλαστώματος</a:t>
            </a:r>
            <a:endParaRPr lang="el-GR" altLang="el-GR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0" y="681540"/>
            <a:ext cx="5004048" cy="446196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l-GR" altLang="el-GR" sz="1200" dirty="0">
                <a:latin typeface="Arial" charset="0"/>
              </a:rPr>
              <a:t>Επίπτωση: &lt;1 % </a:t>
            </a:r>
            <a:r>
              <a:rPr lang="el-GR" altLang="el-GR" sz="1200" dirty="0" err="1">
                <a:latin typeface="Arial" charset="0"/>
              </a:rPr>
              <a:t>γλοιοβλαστωμάτων</a:t>
            </a:r>
            <a:endParaRPr lang="el-GR" altLang="el-GR" sz="12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l-GR" altLang="el-GR" sz="1200" b="1" dirty="0" err="1">
                <a:latin typeface="Arial" charset="0"/>
              </a:rPr>
              <a:t>Υποφλοιώδης</a:t>
            </a:r>
            <a:r>
              <a:rPr lang="el-GR" altLang="el-GR" sz="1200" b="1" dirty="0">
                <a:latin typeface="Arial" charset="0"/>
              </a:rPr>
              <a:t> εντόπιση σε κροταφικό και βρεγματικό λοβό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l-GR" altLang="el-GR" sz="1200" b="1" dirty="0">
                <a:latin typeface="Arial" charset="0"/>
              </a:rPr>
              <a:t>Σχετικά </a:t>
            </a:r>
            <a:r>
              <a:rPr lang="el-GR" altLang="el-GR" sz="1200" b="1" dirty="0" err="1">
                <a:latin typeface="Arial" charset="0"/>
              </a:rPr>
              <a:t>περίγραπτα</a:t>
            </a:r>
            <a:r>
              <a:rPr lang="el-GR" altLang="el-GR" sz="1200" b="1" dirty="0">
                <a:latin typeface="Arial" charset="0"/>
              </a:rPr>
              <a:t> (</a:t>
            </a:r>
            <a:r>
              <a:rPr lang="el-GR" altLang="el-GR" sz="1200" b="1" dirty="0" err="1">
                <a:latin typeface="Arial" charset="0"/>
              </a:rPr>
              <a:t>δ.δ</a:t>
            </a:r>
            <a:r>
              <a:rPr lang="el-GR" altLang="el-GR" sz="1200" b="1" dirty="0">
                <a:latin typeface="Arial" charset="0"/>
              </a:rPr>
              <a:t> μετάσταση, </a:t>
            </a:r>
            <a:r>
              <a:rPr lang="el-GR" altLang="el-GR" sz="1200" b="1" dirty="0" err="1">
                <a:latin typeface="Arial" charset="0"/>
              </a:rPr>
              <a:t>μηνιγγίωμα</a:t>
            </a:r>
            <a:r>
              <a:rPr lang="el-GR" altLang="el-GR" sz="1200" b="1" dirty="0">
                <a:latin typeface="Arial" charset="0"/>
              </a:rPr>
              <a:t>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l-GR" altLang="el-GR" sz="1200" dirty="0">
                <a:latin typeface="Arial" charset="0"/>
              </a:rPr>
              <a:t>Ιστολογική εικόνα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l-GR" altLang="el-GR" sz="1200" dirty="0">
                <a:latin typeface="Arial" charset="0"/>
              </a:rPr>
              <a:t>Γιγάντια πολυπύρηνα παράδοξα κύτταρα, συχνά </a:t>
            </a:r>
            <a:r>
              <a:rPr lang="el-GR" altLang="el-GR" sz="1200" dirty="0" err="1">
                <a:latin typeface="Arial" charset="0"/>
              </a:rPr>
              <a:t>περιαγγειακά</a:t>
            </a:r>
            <a:r>
              <a:rPr lang="el-GR" altLang="el-GR" sz="1200" dirty="0">
                <a:latin typeface="Arial" charset="0"/>
              </a:rPr>
              <a:t>, εντός πληθυσμό μικρών </a:t>
            </a:r>
            <a:r>
              <a:rPr lang="el-GR" altLang="el-GR" sz="1200" dirty="0" err="1">
                <a:latin typeface="Arial" charset="0"/>
              </a:rPr>
              <a:t>ατρακτόμορφων</a:t>
            </a:r>
            <a:r>
              <a:rPr lang="el-GR" altLang="el-GR" sz="1200" dirty="0">
                <a:latin typeface="Arial" charset="0"/>
              </a:rPr>
              <a:t> κυττάρων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l-GR" altLang="el-GR" sz="1200" dirty="0">
                <a:latin typeface="Arial" charset="0"/>
              </a:rPr>
              <a:t>Παρουσία </a:t>
            </a:r>
            <a:r>
              <a:rPr lang="el-GR" altLang="el-GR" sz="1200" b="1" dirty="0">
                <a:solidFill>
                  <a:srgbClr val="C00000"/>
                </a:solidFill>
                <a:latin typeface="Arial" charset="0"/>
              </a:rPr>
              <a:t>δικτύου </a:t>
            </a:r>
            <a:r>
              <a:rPr lang="el-GR" altLang="el-GR" sz="1200" b="1" dirty="0" err="1">
                <a:solidFill>
                  <a:srgbClr val="C00000"/>
                </a:solidFill>
                <a:latin typeface="Arial" charset="0"/>
              </a:rPr>
              <a:t>ρετικουλίνης</a:t>
            </a:r>
            <a:endParaRPr lang="el-GR" altLang="el-GR" sz="1200" b="1" dirty="0">
              <a:solidFill>
                <a:srgbClr val="C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l-GR" altLang="el-GR" sz="1200" dirty="0">
                <a:latin typeface="Arial" charset="0"/>
              </a:rPr>
              <a:t>Συνήθως απουσία ενδοθηλιακής υπερπλασίας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l-GR" altLang="el-GR" sz="1200" dirty="0">
                <a:latin typeface="Arial" charset="0"/>
              </a:rPr>
              <a:t>Συχνή παρουσία </a:t>
            </a:r>
            <a:r>
              <a:rPr lang="el-GR" altLang="el-GR" sz="1200" b="1" dirty="0">
                <a:solidFill>
                  <a:srgbClr val="C00000"/>
                </a:solidFill>
                <a:latin typeface="Arial" charset="0"/>
              </a:rPr>
              <a:t>μεταλλάξεων </a:t>
            </a:r>
            <a:r>
              <a:rPr lang="en-US" altLang="el-GR" sz="1200" b="1" dirty="0">
                <a:solidFill>
                  <a:srgbClr val="C00000"/>
                </a:solidFill>
                <a:latin typeface="Arial" charset="0"/>
              </a:rPr>
              <a:t>p53</a:t>
            </a:r>
            <a:endParaRPr lang="el-GR" altLang="el-GR" sz="1200" b="1" dirty="0">
              <a:solidFill>
                <a:srgbClr val="C000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l-GR" altLang="el-GR" sz="1200" b="1" dirty="0">
                <a:latin typeface="Arial" charset="0"/>
              </a:rPr>
              <a:t>Σχετικώς ευμενέστερη πρόγνωση σε σχέση με το συμβατικό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l-GR" altLang="el-GR" sz="1200" b="1" dirty="0">
                <a:latin typeface="Arial" charset="0"/>
              </a:rPr>
              <a:t>Δ/δ: </a:t>
            </a:r>
            <a:r>
              <a:rPr lang="el-GR" altLang="el-GR" sz="1200" b="1" dirty="0">
                <a:solidFill>
                  <a:srgbClr val="C00000"/>
                </a:solidFill>
                <a:latin typeface="Arial" charset="0"/>
              </a:rPr>
              <a:t>πλειόμορφο </a:t>
            </a:r>
            <a:r>
              <a:rPr lang="el-GR" altLang="el-GR" sz="1200" b="1" dirty="0" err="1">
                <a:solidFill>
                  <a:srgbClr val="C00000"/>
                </a:solidFill>
                <a:latin typeface="Arial" charset="0"/>
              </a:rPr>
              <a:t>ξανθοαστροκύτωμα</a:t>
            </a:r>
            <a:r>
              <a:rPr lang="el-GR" altLang="el-GR" sz="1200" b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altLang="el-GR" sz="1200" b="1" dirty="0">
                <a:solidFill>
                  <a:srgbClr val="C00000"/>
                </a:solidFill>
                <a:latin typeface="Arial" charset="0"/>
              </a:rPr>
              <a:t>    </a:t>
            </a:r>
            <a:r>
              <a:rPr lang="el-GR" altLang="el-GR" sz="1200" b="1" dirty="0">
                <a:latin typeface="Arial" charset="0"/>
              </a:rPr>
              <a:t>(</a:t>
            </a:r>
            <a:r>
              <a:rPr lang="en-US" altLang="el-GR" sz="1200" b="1" dirty="0">
                <a:latin typeface="Arial" charset="0"/>
              </a:rPr>
              <a:t>BRAFV600E</a:t>
            </a:r>
            <a:r>
              <a:rPr lang="en-US" altLang="el-GR" sz="1200" dirty="0">
                <a:latin typeface="Arial" charset="0"/>
              </a:rPr>
              <a:t>, </a:t>
            </a:r>
            <a:r>
              <a:rPr lang="el-GR" altLang="el-GR" sz="1200" dirty="0">
                <a:latin typeface="Arial" charset="0"/>
              </a:rPr>
              <a:t>κοκκιώδη σωμάτια)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l-GR" altLang="el-GR" sz="1200" b="1" dirty="0">
                <a:latin typeface="Arial" charset="0"/>
              </a:rPr>
              <a:t>Νέα άτομα → ενδεικτικό υποκείμενου </a:t>
            </a:r>
            <a:r>
              <a:rPr lang="el-GR" altLang="el-GR" sz="1200" b="1" dirty="0" err="1">
                <a:latin typeface="Arial" charset="0"/>
              </a:rPr>
              <a:t>ελείμματος</a:t>
            </a:r>
            <a:r>
              <a:rPr lang="el-GR" altLang="el-GR" sz="1200" b="1" dirty="0">
                <a:latin typeface="Arial" charset="0"/>
              </a:rPr>
              <a:t> επιδιόρθωσης </a:t>
            </a:r>
            <a:r>
              <a:rPr lang="en-US" altLang="el-GR" sz="1200" b="1" dirty="0">
                <a:latin typeface="Arial" charset="0"/>
              </a:rPr>
              <a:t>DNA</a:t>
            </a:r>
            <a:r>
              <a:rPr lang="el-GR" altLang="el-GR" sz="1200" b="1" dirty="0">
                <a:latin typeface="Arial" charset="0"/>
              </a:rPr>
              <a:t> </a:t>
            </a:r>
            <a:r>
              <a:rPr lang="el-GR" altLang="el-GR" sz="1200" dirty="0">
                <a:latin typeface="Arial" charset="0"/>
              </a:rPr>
              <a:t>λόγω </a:t>
            </a:r>
            <a:r>
              <a:rPr lang="en-US" altLang="el-GR" sz="1200" dirty="0">
                <a:latin typeface="Arial" charset="0"/>
              </a:rPr>
              <a:t>POLE</a:t>
            </a:r>
            <a:r>
              <a:rPr lang="el-GR" altLang="el-GR" sz="1200" dirty="0">
                <a:latin typeface="Arial" charset="0"/>
              </a:rPr>
              <a:t> ή </a:t>
            </a:r>
            <a:r>
              <a:rPr lang="en-US" altLang="el-GR" sz="1200" dirty="0">
                <a:latin typeface="Arial" charset="0"/>
              </a:rPr>
              <a:t>MMR</a:t>
            </a:r>
            <a:r>
              <a:rPr lang="el-GR" altLang="el-GR" sz="1200" dirty="0">
                <a:latin typeface="Arial" charset="0"/>
              </a:rPr>
              <a:t> μετάλλαξης με απώλεια της αντίστοιχης πρωτεΐνης</a:t>
            </a:r>
          </a:p>
        </p:txBody>
      </p:sp>
      <p:pic>
        <p:nvPicPr>
          <p:cNvPr id="102401" name="Picture 1" descr="C:\Users\User\Desktop\ΚΝΣ dec 2022\2.3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224454"/>
            <a:ext cx="3851920" cy="1919046"/>
          </a:xfrm>
          <a:prstGeom prst="rect">
            <a:avLst/>
          </a:prstGeom>
          <a:noFill/>
        </p:spPr>
      </p:pic>
      <p:pic>
        <p:nvPicPr>
          <p:cNvPr id="102402" name="Picture 2" descr="C:\Users\User\Desktop\ΚΝΣ dec 2022\2.33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11510"/>
            <a:ext cx="3851920" cy="1620180"/>
          </a:xfrm>
          <a:prstGeom prst="rect">
            <a:avLst/>
          </a:prstGeom>
          <a:noFill/>
        </p:spPr>
      </p:pic>
      <p:pic>
        <p:nvPicPr>
          <p:cNvPr id="102403" name="Picture 3" descr="C:\Users\User\Desktop\ΚΝΣ dec 2022\2.33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815666"/>
            <a:ext cx="3851920" cy="1620180"/>
          </a:xfrm>
          <a:prstGeom prst="rect">
            <a:avLst/>
          </a:prstGeom>
          <a:noFill/>
        </p:spPr>
      </p:pic>
      <p:sp>
        <p:nvSpPr>
          <p:cNvPr id="9" name="8 - Ορθογώνιο"/>
          <p:cNvSpPr/>
          <p:nvPr/>
        </p:nvSpPr>
        <p:spPr>
          <a:xfrm>
            <a:off x="8406268" y="3111810"/>
            <a:ext cx="81310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GFAP</a:t>
            </a:r>
            <a:endParaRPr lang="el-GR" b="1" dirty="0"/>
          </a:p>
        </p:txBody>
      </p:sp>
      <p:sp>
        <p:nvSpPr>
          <p:cNvPr id="10" name="9 - Ορθογώνιο"/>
          <p:cNvSpPr/>
          <p:nvPr/>
        </p:nvSpPr>
        <p:spPr>
          <a:xfrm>
            <a:off x="8382258" y="4866501"/>
            <a:ext cx="81304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PMS2</a:t>
            </a:r>
            <a:endParaRPr lang="el-GR" b="1" dirty="0"/>
          </a:p>
        </p:txBody>
      </p:sp>
      <p:sp>
        <p:nvSpPr>
          <p:cNvPr id="11" name="10 - Ορθογώνιο"/>
          <p:cNvSpPr/>
          <p:nvPr/>
        </p:nvSpPr>
        <p:spPr>
          <a:xfrm>
            <a:off x="-83354" y="4912670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-182556"/>
            <a:ext cx="5472112" cy="68103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altLang="el-GR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Υπότυπος</a:t>
            </a:r>
            <a:r>
              <a:rPr lang="el-GR" altLang="el-GR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l-GR" altLang="el-GR" sz="2400" dirty="0" err="1">
                <a:solidFill>
                  <a:schemeClr val="tx1"/>
                </a:solidFill>
                <a:latin typeface="Arial" charset="0"/>
                <a:cs typeface="Arial" charset="0"/>
              </a:rPr>
              <a:t>γ</a:t>
            </a:r>
            <a:r>
              <a:rPr lang="el-GR" altLang="el-GR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λοιοσαρκώματος</a:t>
            </a:r>
            <a:endParaRPr lang="el-GR" altLang="el-GR" sz="2400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0" y="303499"/>
            <a:ext cx="4896668" cy="3564396"/>
          </a:xfrm>
        </p:spPr>
        <p:txBody>
          <a:bodyPr>
            <a:normAutofit/>
          </a:bodyPr>
          <a:lstStyle/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200" b="1" dirty="0">
                <a:solidFill>
                  <a:srgbClr val="C00000"/>
                </a:solidFill>
                <a:latin typeface="Arial" charset="0"/>
              </a:rPr>
              <a:t>Διφασικό</a:t>
            </a:r>
            <a:r>
              <a:rPr lang="el-GR" altLang="el-GR" sz="1200" dirty="0">
                <a:solidFill>
                  <a:srgbClr val="C00000"/>
                </a:solidFill>
                <a:latin typeface="Arial" charset="0"/>
              </a:rPr>
              <a:t> πρότυπο </a:t>
            </a:r>
            <a:r>
              <a:rPr lang="el-GR" altLang="el-GR" sz="1200" dirty="0">
                <a:latin typeface="Arial" charset="0"/>
              </a:rPr>
              <a:t>με περιοχές </a:t>
            </a:r>
            <a:r>
              <a:rPr lang="el-GR" altLang="el-GR" sz="1200" dirty="0" err="1">
                <a:latin typeface="Arial" charset="0"/>
              </a:rPr>
              <a:t>γλοιακής</a:t>
            </a:r>
            <a:r>
              <a:rPr lang="el-GR" altLang="el-GR" sz="1200" dirty="0">
                <a:latin typeface="Arial" charset="0"/>
              </a:rPr>
              <a:t> και </a:t>
            </a:r>
            <a:r>
              <a:rPr lang="el-GR" altLang="el-GR" sz="1200" dirty="0" err="1">
                <a:latin typeface="Arial" charset="0"/>
              </a:rPr>
              <a:t>μεσεγχυματικής</a:t>
            </a:r>
            <a:r>
              <a:rPr lang="el-GR" altLang="el-GR" sz="1200" dirty="0">
                <a:latin typeface="Arial" charset="0"/>
              </a:rPr>
              <a:t> διαφοροποίησης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200" dirty="0">
                <a:latin typeface="Arial" charset="0"/>
              </a:rPr>
              <a:t>Επίπτωση: 2% </a:t>
            </a:r>
            <a:r>
              <a:rPr lang="el-GR" altLang="el-GR" sz="1200" dirty="0" err="1">
                <a:latin typeface="Arial" charset="0"/>
              </a:rPr>
              <a:t>γλοιοβλαστωμάτων</a:t>
            </a:r>
            <a:endParaRPr lang="el-GR" altLang="el-GR" sz="1200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200" b="1" dirty="0">
                <a:latin typeface="Arial" charset="0"/>
              </a:rPr>
              <a:t>Ενίοτε κατόπιν Α/Θ υψηλόβαθμου γλοιώματος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200" b="1" dirty="0">
                <a:latin typeface="Arial" charset="0"/>
              </a:rPr>
              <a:t>Λιγότερο διηθητικό, δυνατότητα μετάστασης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200" b="1" dirty="0">
                <a:solidFill>
                  <a:srgbClr val="C00000"/>
                </a:solidFill>
                <a:latin typeface="Arial" charset="0"/>
              </a:rPr>
              <a:t>Σπανιότερα ενίσχυση </a:t>
            </a:r>
            <a:r>
              <a:rPr lang="en-US" altLang="el-GR" sz="1200" b="1" dirty="0">
                <a:solidFill>
                  <a:srgbClr val="C00000"/>
                </a:solidFill>
                <a:latin typeface="Arial" charset="0"/>
              </a:rPr>
              <a:t>EGFR </a:t>
            </a:r>
            <a:r>
              <a:rPr lang="el-GR" altLang="el-GR" sz="1200" dirty="0">
                <a:solidFill>
                  <a:srgbClr val="C00000"/>
                </a:solidFill>
                <a:latin typeface="Arial" charset="0"/>
              </a:rPr>
              <a:t>σε σχέση με το σύνηθες </a:t>
            </a:r>
            <a:r>
              <a:rPr lang="el-GR" altLang="el-GR" sz="1200" dirty="0" err="1">
                <a:solidFill>
                  <a:srgbClr val="C00000"/>
                </a:solidFill>
                <a:latin typeface="Arial" charset="0"/>
              </a:rPr>
              <a:t>γλοιοβλάστωμα</a:t>
            </a:r>
            <a:endParaRPr lang="el-GR" altLang="el-GR" sz="1200" dirty="0">
              <a:solidFill>
                <a:srgbClr val="C00000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200" b="1" dirty="0" err="1">
                <a:latin typeface="Arial" charset="0"/>
              </a:rPr>
              <a:t>Επιθηλιο</a:t>
            </a:r>
            <a:r>
              <a:rPr lang="el-GR" altLang="el-GR" sz="1200" b="1" dirty="0">
                <a:latin typeface="Arial" charset="0"/>
              </a:rPr>
              <a:t>-</a:t>
            </a:r>
            <a:r>
              <a:rPr lang="el-GR" altLang="el-GR" sz="1200" b="1" dirty="0" err="1">
                <a:latin typeface="Arial" charset="0"/>
              </a:rPr>
              <a:t>μεσεγχυματική</a:t>
            </a:r>
            <a:r>
              <a:rPr lang="el-GR" altLang="el-GR" sz="1200" b="1" dirty="0">
                <a:latin typeface="Arial" charset="0"/>
              </a:rPr>
              <a:t> μετατροπή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el-GR" altLang="el-GR" sz="1200" b="1" dirty="0">
                <a:latin typeface="Arial" charset="0"/>
              </a:rPr>
              <a:t>Σπάνια σε </a:t>
            </a:r>
            <a:r>
              <a:rPr lang="en-US" altLang="el-GR" sz="1200" b="1" dirty="0">
                <a:latin typeface="Arial" charset="0"/>
              </a:rPr>
              <a:t>IDH</a:t>
            </a:r>
            <a:r>
              <a:rPr lang="el-GR" altLang="el-GR" sz="1200" b="1" dirty="0">
                <a:latin typeface="Arial" charset="0"/>
              </a:rPr>
              <a:t> – μεταλλαγμένο </a:t>
            </a:r>
            <a:r>
              <a:rPr lang="el-GR" altLang="el-GR" sz="1200" b="1" dirty="0" err="1">
                <a:latin typeface="Arial" charset="0"/>
              </a:rPr>
              <a:t>αστροκύτωμα</a:t>
            </a:r>
            <a:r>
              <a:rPr lang="el-GR" altLang="el-GR" sz="1200" b="1" dirty="0">
                <a:latin typeface="Arial" charset="0"/>
              </a:rPr>
              <a:t>, Η3-μεταλλαγμένο γλοίωμα ή </a:t>
            </a:r>
            <a:r>
              <a:rPr lang="el-GR" altLang="el-GR" sz="1200" b="1" dirty="0" err="1">
                <a:latin typeface="Arial" charset="0"/>
              </a:rPr>
              <a:t>ολιγοδενδρογλοίωμα</a:t>
            </a:r>
            <a:endParaRPr lang="el-GR" altLang="el-GR" sz="1200" b="1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200" b="1" dirty="0">
                <a:solidFill>
                  <a:srgbClr val="C00000"/>
                </a:solidFill>
                <a:latin typeface="Arial" charset="0"/>
              </a:rPr>
              <a:t>Δ/δ: σάρκωμα </a:t>
            </a:r>
            <a:r>
              <a:rPr lang="el-GR" altLang="el-GR" sz="1200" dirty="0">
                <a:latin typeface="Arial" charset="0"/>
              </a:rPr>
              <a:t>(κλινικά: </a:t>
            </a:r>
            <a:r>
              <a:rPr lang="el-GR" altLang="el-GR" sz="1200" dirty="0" err="1">
                <a:latin typeface="Arial" charset="0"/>
              </a:rPr>
              <a:t>μηνιγγίωμα</a:t>
            </a:r>
            <a:r>
              <a:rPr lang="el-GR" altLang="el-GR" sz="1200" dirty="0">
                <a:latin typeface="Arial" charset="0"/>
              </a:rPr>
              <a:t>, μετάσταση)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endParaRPr lang="el-GR" altLang="el-GR" sz="1200" dirty="0">
              <a:latin typeface="Arial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§"/>
            </a:pPr>
            <a:endParaRPr lang="el-GR" altLang="el-GR" sz="1200" dirty="0">
              <a:latin typeface="Arial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§"/>
            </a:pPr>
            <a:endParaRPr lang="el-GR" altLang="el-GR" sz="1200" dirty="0">
              <a:latin typeface="Arial" charset="0"/>
            </a:endParaRPr>
          </a:p>
        </p:txBody>
      </p:sp>
      <p:pic>
        <p:nvPicPr>
          <p:cNvPr id="100353" name="Picture 1" descr="C:\Users\User\Desktop\ΚΝΣ dec 2022\2.34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664689"/>
            <a:ext cx="4283968" cy="1478813"/>
          </a:xfrm>
          <a:prstGeom prst="rect">
            <a:avLst/>
          </a:prstGeom>
          <a:noFill/>
        </p:spPr>
      </p:pic>
      <p:pic>
        <p:nvPicPr>
          <p:cNvPr id="100354" name="Picture 2" descr="C:\Users\User\Desktop\ΚΝΣ dec 2022\2.34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97481"/>
            <a:ext cx="4427984" cy="1746021"/>
          </a:xfrm>
          <a:prstGeom prst="rect">
            <a:avLst/>
          </a:prstGeom>
          <a:noFill/>
        </p:spPr>
      </p:pic>
      <p:pic>
        <p:nvPicPr>
          <p:cNvPr id="100355" name="Picture 3" descr="C:\Users\User\Desktop\ΚΝΣ dec 2022\2.34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65516"/>
            <a:ext cx="4283968" cy="1674186"/>
          </a:xfrm>
          <a:prstGeom prst="rect">
            <a:avLst/>
          </a:prstGeom>
          <a:noFill/>
        </p:spPr>
      </p:pic>
      <p:pic>
        <p:nvPicPr>
          <p:cNvPr id="100356" name="Picture 4" descr="C:\Users\User\Desktop\ΚΝΣ dec 2022\2.34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2085697"/>
            <a:ext cx="4283968" cy="1617650"/>
          </a:xfrm>
          <a:prstGeom prst="rect">
            <a:avLst/>
          </a:prstGeom>
          <a:noFill/>
        </p:spPr>
      </p:pic>
      <p:sp>
        <p:nvSpPr>
          <p:cNvPr id="9" name="8 - Ορθογώνιο"/>
          <p:cNvSpPr/>
          <p:nvPr/>
        </p:nvSpPr>
        <p:spPr>
          <a:xfrm>
            <a:off x="621308" y="4866503"/>
            <a:ext cx="358469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l-GR" sz="1400" b="1" dirty="0"/>
              <a:t>Παρουσία στοιχείου οστεοσαρκώματος </a:t>
            </a:r>
          </a:p>
        </p:txBody>
      </p:sp>
      <p:sp>
        <p:nvSpPr>
          <p:cNvPr id="11" name="10 - Ορθογώνιο"/>
          <p:cNvSpPr/>
          <p:nvPr/>
        </p:nvSpPr>
        <p:spPr>
          <a:xfrm>
            <a:off x="6660232" y="3381842"/>
            <a:ext cx="67332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/>
              <a:t>GFAP</a:t>
            </a:r>
            <a:endParaRPr lang="el-GR" sz="1400" b="1" dirty="0"/>
          </a:p>
        </p:txBody>
      </p:sp>
      <p:sp>
        <p:nvSpPr>
          <p:cNvPr id="12" name="11 - Ορθογώνιο"/>
          <p:cNvSpPr/>
          <p:nvPr/>
        </p:nvSpPr>
        <p:spPr>
          <a:xfrm>
            <a:off x="6597044" y="4804000"/>
            <a:ext cx="68159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l-GR" sz="1400" b="1" dirty="0" err="1"/>
              <a:t>Ο</a:t>
            </a:r>
            <a:r>
              <a:rPr lang="en-US" sz="1400" b="1" dirty="0" err="1"/>
              <a:t>lig</a:t>
            </a:r>
            <a:r>
              <a:rPr lang="en-US" sz="1400" b="1" dirty="0"/>
              <a:t> 2</a:t>
            </a:r>
            <a:endParaRPr lang="el-GR" sz="1400" b="1" dirty="0"/>
          </a:p>
        </p:txBody>
      </p:sp>
      <p:sp>
        <p:nvSpPr>
          <p:cNvPr id="13" name="12 - Ορθογώνιο"/>
          <p:cNvSpPr/>
          <p:nvPr/>
        </p:nvSpPr>
        <p:spPr>
          <a:xfrm>
            <a:off x="6516221" y="1815668"/>
            <a:ext cx="82266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 err="1"/>
              <a:t>Gomori</a:t>
            </a:r>
            <a:endParaRPr lang="el-GR" sz="1400" b="1" dirty="0"/>
          </a:p>
        </p:txBody>
      </p:sp>
      <p:sp>
        <p:nvSpPr>
          <p:cNvPr id="14" name="13 - Ορθογώνιο"/>
          <p:cNvSpPr/>
          <p:nvPr/>
        </p:nvSpPr>
        <p:spPr>
          <a:xfrm>
            <a:off x="8072876" y="249494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- Τίτλος"/>
          <p:cNvSpPr>
            <a:spLocks noGrp="1"/>
          </p:cNvSpPr>
          <p:nvPr>
            <p:ph type="title"/>
          </p:nvPr>
        </p:nvSpPr>
        <p:spPr>
          <a:xfrm>
            <a:off x="457200" y="-283722"/>
            <a:ext cx="8229600" cy="8572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altLang="el-GR" sz="1800" b="1" dirty="0" err="1">
                <a:solidFill>
                  <a:schemeClr val="tx1"/>
                </a:solidFill>
                <a:latin typeface="Arial" charset="0"/>
              </a:rPr>
              <a:t>Επιθηλιοειδής</a:t>
            </a:r>
            <a:r>
              <a:rPr lang="el-GR" altLang="el-GR" sz="1800" b="1" dirty="0">
                <a:solidFill>
                  <a:schemeClr val="tx1"/>
                </a:solidFill>
                <a:latin typeface="Arial" charset="0"/>
              </a:rPr>
              <a:t> / ραβδοειδής </a:t>
            </a:r>
            <a:r>
              <a:rPr lang="el-GR" altLang="el-GR" sz="1800" b="1" dirty="0" err="1">
                <a:solidFill>
                  <a:schemeClr val="tx1"/>
                </a:solidFill>
                <a:latin typeface="Arial" charset="0"/>
              </a:rPr>
              <a:t>υπότυπος</a:t>
            </a:r>
            <a:r>
              <a:rPr lang="el-GR" altLang="el-GR" sz="18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l-GR" altLang="el-GR" sz="1800" b="1" dirty="0" err="1">
                <a:solidFill>
                  <a:schemeClr val="tx1"/>
                </a:solidFill>
                <a:latin typeface="Arial" charset="0"/>
              </a:rPr>
              <a:t>γλοιβλαστώματος</a:t>
            </a:r>
            <a:endParaRPr lang="el-GR" altLang="el-GR" sz="18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8915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555528"/>
            <a:ext cx="4392612" cy="4227934"/>
          </a:xfrm>
        </p:spPr>
        <p:txBody>
          <a:bodyPr>
            <a:noAutofit/>
          </a:bodyPr>
          <a:lstStyle/>
          <a:p>
            <a:pPr eaLnBrk="1" hangingPunct="1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l-GR" sz="1200" b="1" dirty="0">
                <a:latin typeface="Arial" pitchFamily="34" charset="0"/>
                <a:cs typeface="Arial" pitchFamily="34" charset="0"/>
              </a:rPr>
              <a:t>Μονότονος πληθυσμός μεγάλων  κυττάρων με </a:t>
            </a:r>
            <a:r>
              <a:rPr lang="el-GR" sz="1200" b="1" dirty="0" err="1">
                <a:latin typeface="Arial" pitchFamily="34" charset="0"/>
                <a:cs typeface="Arial" pitchFamily="34" charset="0"/>
              </a:rPr>
              <a:t>ηωσινόφιλο</a:t>
            </a:r>
            <a:r>
              <a:rPr lang="el-GR" sz="1200" b="1" dirty="0">
                <a:latin typeface="Arial" pitchFamily="34" charset="0"/>
                <a:cs typeface="Arial" pitchFamily="34" charset="0"/>
              </a:rPr>
              <a:t> κυτταρόπλασμα, </a:t>
            </a:r>
            <a:r>
              <a:rPr lang="el-GR" sz="1200" b="1" dirty="0" err="1">
                <a:latin typeface="Arial" pitchFamily="34" charset="0"/>
                <a:cs typeface="Arial" pitchFamily="34" charset="0"/>
              </a:rPr>
              <a:t>φυσσαλιδώδεις</a:t>
            </a:r>
            <a:r>
              <a:rPr lang="el-GR" sz="1200" b="1" dirty="0">
                <a:latin typeface="Arial" pitchFamily="34" charset="0"/>
                <a:cs typeface="Arial" pitchFamily="34" charset="0"/>
              </a:rPr>
              <a:t> πυρήνες και εμφανές πυρήνιο (</a:t>
            </a:r>
            <a:r>
              <a:rPr lang="el-GR" sz="1200" b="1" dirty="0" err="1">
                <a:latin typeface="Arial" pitchFamily="34" charset="0"/>
                <a:cs typeface="Arial" pitchFamily="34" charset="0"/>
              </a:rPr>
              <a:t>δ.δ</a:t>
            </a:r>
            <a:r>
              <a:rPr lang="el-GR" sz="1200" b="1" dirty="0">
                <a:latin typeface="Arial" pitchFamily="34" charset="0"/>
                <a:cs typeface="Arial" pitchFamily="34" charset="0"/>
              </a:rPr>
              <a:t> μεταστατικό καρκίνωμα ή μελάνωμα)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l-GR" sz="1200" b="1" dirty="0">
                <a:latin typeface="Arial" pitchFamily="34" charset="0"/>
                <a:cs typeface="Arial" pitchFamily="34" charset="0"/>
              </a:rPr>
              <a:t>3 Μοριακοί υπότυποι:</a:t>
            </a:r>
          </a:p>
          <a:p>
            <a:pPr marL="1012825" indent="-457200" eaLnBrk="1" hangingPunct="1">
              <a:buClr>
                <a:schemeClr val="tx1"/>
              </a:buClr>
              <a:buFont typeface="+mj-lt"/>
              <a:buAutoNum type="arabicParenR"/>
              <a:defRPr/>
            </a:pPr>
            <a:r>
              <a:rPr lang="el-GR" sz="1200" b="1" dirty="0">
                <a:latin typeface="Arial" pitchFamily="34" charset="0"/>
                <a:cs typeface="Arial" pitchFamily="34" charset="0"/>
              </a:rPr>
              <a:t>Ευμενούς πρόγνωσης </a:t>
            </a:r>
            <a:r>
              <a:rPr lang="el-GR" sz="1200" b="1" dirty="0" err="1">
                <a:latin typeface="Arial" pitchFamily="34" charset="0"/>
                <a:cs typeface="Arial" pitchFamily="34" charset="0"/>
              </a:rPr>
              <a:t>υπότυπος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PXA</a:t>
            </a:r>
            <a:r>
              <a:rPr lang="el-GR" sz="1200" b="1" dirty="0">
                <a:latin typeface="Arial" pitchFamily="34" charset="0"/>
                <a:cs typeface="Arial" pitchFamily="34" charset="0"/>
              </a:rPr>
              <a:t>-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like </a:t>
            </a:r>
            <a:r>
              <a:rPr lang="el-GR" sz="1200" b="1" dirty="0">
                <a:latin typeface="Arial" pitchFamily="34" charset="0"/>
                <a:cs typeface="Arial" pitchFamily="34" charset="0"/>
              </a:rPr>
              <a:t>σε παιδιά και νέους ενήλικες με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BRAFV600E</a:t>
            </a:r>
            <a:r>
              <a:rPr lang="el-GR" sz="1200" b="1" dirty="0">
                <a:latin typeface="Arial" pitchFamily="34" charset="0"/>
                <a:cs typeface="Arial" pitchFamily="34" charset="0"/>
              </a:rPr>
              <a:t> και ομόζυγη απάλειψη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CDKN2A</a:t>
            </a:r>
          </a:p>
          <a:p>
            <a:pPr marL="1012825" indent="-457200" eaLnBrk="1" hangingPunct="1">
              <a:buClr>
                <a:schemeClr val="tx1"/>
              </a:buClr>
              <a:buFont typeface="+mj-lt"/>
              <a:buAutoNum type="arabicParenR"/>
              <a:defRPr/>
            </a:pPr>
            <a:r>
              <a:rPr lang="el-GR" sz="1200" dirty="0">
                <a:latin typeface="Arial" pitchFamily="34" charset="0"/>
                <a:cs typeface="Arial" pitchFamily="34" charset="0"/>
              </a:rPr>
              <a:t>Πτωχής πρόγνωσης </a:t>
            </a:r>
            <a:r>
              <a:rPr lang="el-GR" sz="1200" dirty="0" err="1">
                <a:latin typeface="Arial" pitchFamily="34" charset="0"/>
                <a:cs typeface="Arial" pitchFamily="34" charset="0"/>
              </a:rPr>
              <a:t>υπότυπος</a:t>
            </a:r>
            <a:r>
              <a:rPr lang="el-GR" sz="1200" dirty="0">
                <a:latin typeface="Arial" pitchFamily="34" charset="0"/>
                <a:cs typeface="Arial" pitchFamily="34" charset="0"/>
              </a:rPr>
              <a:t> σε μεγαλύτερους ασθενείς με παρουσία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BRAFV600E</a:t>
            </a:r>
            <a:r>
              <a:rPr lang="el-GR" sz="1200" dirty="0">
                <a:latin typeface="Arial" pitchFamily="34" charset="0"/>
                <a:cs typeface="Arial" pitchFamily="34" charset="0"/>
              </a:rPr>
              <a:t> σε μικρότερο ποσοστό ως προς τον 1 </a:t>
            </a:r>
          </a:p>
          <a:p>
            <a:pPr marL="1012825" indent="-457200" eaLnBrk="1" hangingPunct="1">
              <a:buClr>
                <a:schemeClr val="tx1"/>
              </a:buClr>
              <a:buFont typeface="+mj-lt"/>
              <a:buAutoNum type="arabicParenR"/>
              <a:defRPr/>
            </a:pPr>
            <a:r>
              <a:rPr lang="el-GR" sz="1200" dirty="0">
                <a:latin typeface="Arial" pitchFamily="34" charset="0"/>
                <a:cs typeface="Arial" pitchFamily="34" charset="0"/>
              </a:rPr>
              <a:t>Ενδιάμεσης πρόγνωσης </a:t>
            </a:r>
            <a:r>
              <a:rPr lang="el-GR" sz="1200" dirty="0" err="1">
                <a:latin typeface="Arial" pitchFamily="34" charset="0"/>
                <a:cs typeface="Arial" pitchFamily="34" charset="0"/>
              </a:rPr>
              <a:t>προσομοιάζων</a:t>
            </a:r>
            <a:r>
              <a:rPr lang="el-GR" sz="1200" dirty="0">
                <a:latin typeface="Arial" pitchFamily="34" charset="0"/>
                <a:cs typeface="Arial" pitchFamily="34" charset="0"/>
              </a:rPr>
              <a:t> με τον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RTK1</a:t>
            </a:r>
            <a:r>
              <a:rPr lang="el-GR" sz="1200" dirty="0">
                <a:latin typeface="Arial" pitchFamily="34" charset="0"/>
                <a:cs typeface="Arial" pitchFamily="34" charset="0"/>
              </a:rPr>
              <a:t> τύπο παιδιατρικού υψηλόβαθμου γλοιώματος ( ενίσχυση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PDGFRA)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l-GR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Έκφραση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BRAFV600E</a:t>
            </a:r>
            <a:r>
              <a:rPr lang="el-GR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στο 50% </a:t>
            </a:r>
            <a:r>
              <a:rPr lang="el-GR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των περιπτώσεων </a:t>
            </a:r>
            <a:r>
              <a:rPr lang="el-GR" sz="1200" dirty="0">
                <a:latin typeface="Arial" pitchFamily="34" charset="0"/>
                <a:cs typeface="Arial" pitchFamily="34" charset="0"/>
              </a:rPr>
              <a:t>(κυρίως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PXA-like </a:t>
            </a:r>
            <a:r>
              <a:rPr lang="el-GR" sz="1200" dirty="0">
                <a:latin typeface="Arial" pitchFamily="34" charset="0"/>
                <a:cs typeface="Arial" pitchFamily="34" charset="0"/>
              </a:rPr>
              <a:t>υπότυπου) 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l-GR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Εστιακή έκφραση/απουσία 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GFAP</a:t>
            </a:r>
            <a:r>
              <a:rPr lang="el-GR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εστιακή </a:t>
            </a:r>
            <a:r>
              <a:rPr lang="el-GR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έκφραση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cocktail </a:t>
            </a:r>
            <a:r>
              <a:rPr lang="el-GR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κερατινών ή ΕΜΑ (αλλά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CAM5.2 (-)</a:t>
            </a:r>
            <a:r>
              <a:rPr lang="el-GR" sz="1200" b="1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200" b="1" dirty="0">
                <a:latin typeface="Arial" pitchFamily="34" charset="0"/>
                <a:cs typeface="Arial" pitchFamily="34" charset="0"/>
              </a:rPr>
              <a:t>έκφραση </a:t>
            </a:r>
            <a:r>
              <a:rPr lang="en-US" sz="1200" b="1" dirty="0" err="1">
                <a:latin typeface="Arial" pitchFamily="34" charset="0"/>
                <a:cs typeface="Arial" pitchFamily="34" charset="0"/>
              </a:rPr>
              <a:t>Olig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</a:t>
            </a:r>
            <a:r>
              <a:rPr lang="el-GR" sz="1200" b="1" dirty="0">
                <a:latin typeface="Arial" pitchFamily="34" charset="0"/>
                <a:cs typeface="Arial" pitchFamily="34" charset="0"/>
              </a:rPr>
              <a:t> και διατήρηση ΙΝΙ1</a:t>
            </a:r>
            <a:endParaRPr lang="el-GR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7" name="4 - TextBox"/>
          <p:cNvSpPr txBox="1">
            <a:spLocks noChangeArrowheads="1"/>
          </p:cNvSpPr>
          <p:nvPr/>
        </p:nvSpPr>
        <p:spPr bwMode="auto">
          <a:xfrm>
            <a:off x="5" y="4876008"/>
            <a:ext cx="46434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i="1" dirty="0">
                <a:solidFill>
                  <a:srgbClr val="C00000"/>
                </a:solidFill>
              </a:rPr>
              <a:t>De Masters, Am J </a:t>
            </a:r>
            <a:r>
              <a:rPr lang="en-US" sz="1200" i="1" dirty="0" err="1">
                <a:solidFill>
                  <a:srgbClr val="C00000"/>
                </a:solidFill>
              </a:rPr>
              <a:t>Surg</a:t>
            </a:r>
            <a:r>
              <a:rPr lang="en-US" sz="1200" i="1" dirty="0">
                <a:solidFill>
                  <a:srgbClr val="C00000"/>
                </a:solidFill>
              </a:rPr>
              <a:t> </a:t>
            </a:r>
            <a:r>
              <a:rPr lang="en-US" sz="1200" i="1" dirty="0" err="1">
                <a:solidFill>
                  <a:srgbClr val="C00000"/>
                </a:solidFill>
              </a:rPr>
              <a:t>Pathol</a:t>
            </a:r>
            <a:r>
              <a:rPr lang="en-US" sz="1200" i="1" dirty="0">
                <a:solidFill>
                  <a:srgbClr val="C00000"/>
                </a:solidFill>
              </a:rPr>
              <a:t> 2013;</a:t>
            </a:r>
            <a:r>
              <a:rPr lang="el-GR" sz="1200" i="1" dirty="0">
                <a:solidFill>
                  <a:srgbClr val="C00000"/>
                </a:solidFill>
              </a:rPr>
              <a:t> </a:t>
            </a:r>
            <a:r>
              <a:rPr lang="en-US" sz="1200" i="1" dirty="0">
                <a:solidFill>
                  <a:srgbClr val="C00000"/>
                </a:solidFill>
              </a:rPr>
              <a:t>WHO 2021</a:t>
            </a:r>
            <a:endParaRPr lang="el-GR" sz="1200" i="1" dirty="0">
              <a:solidFill>
                <a:srgbClr val="C00000"/>
              </a:solidFill>
            </a:endParaRPr>
          </a:p>
        </p:txBody>
      </p:sp>
      <p:pic>
        <p:nvPicPr>
          <p:cNvPr id="98305" name="Picture 1" descr="C:\Users\User\Desktop\ΚΝΣ dec 2022\2.36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867894"/>
            <a:ext cx="4644008" cy="1296144"/>
          </a:xfrm>
          <a:prstGeom prst="rect">
            <a:avLst/>
          </a:prstGeom>
          <a:noFill/>
        </p:spPr>
      </p:pic>
      <p:pic>
        <p:nvPicPr>
          <p:cNvPr id="98306" name="Picture 2" descr="C:\Users\User\Desktop\ΚΝΣ dec 2022\2.36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03498"/>
            <a:ext cx="4644008" cy="1080120"/>
          </a:xfrm>
          <a:prstGeom prst="rect">
            <a:avLst/>
          </a:prstGeom>
          <a:noFill/>
        </p:spPr>
      </p:pic>
      <p:pic>
        <p:nvPicPr>
          <p:cNvPr id="98307" name="Picture 3" descr="C:\Users\User\Desktop\ΚΝΣ dec 2022\2.36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335286"/>
            <a:ext cx="4644008" cy="1344476"/>
          </a:xfrm>
          <a:prstGeom prst="rect">
            <a:avLst/>
          </a:prstGeom>
          <a:noFill/>
        </p:spPr>
      </p:pic>
      <p:pic>
        <p:nvPicPr>
          <p:cNvPr id="98308" name="Picture 4" descr="C:\Users\User\Desktop\ΚΝΣ dec 2022\2.36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682292"/>
            <a:ext cx="4644008" cy="1239608"/>
          </a:xfrm>
          <a:prstGeom prst="rect">
            <a:avLst/>
          </a:prstGeom>
          <a:noFill/>
        </p:spPr>
      </p:pic>
      <p:sp>
        <p:nvSpPr>
          <p:cNvPr id="10" name="9 - Ορθογώνιο"/>
          <p:cNvSpPr/>
          <p:nvPr/>
        </p:nvSpPr>
        <p:spPr>
          <a:xfrm>
            <a:off x="6031524" y="303500"/>
            <a:ext cx="186281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l-GR" sz="1400" b="1" dirty="0" err="1"/>
              <a:t>Περίγραφη</a:t>
            </a:r>
            <a:r>
              <a:rPr lang="el-GR" sz="1400" b="1" dirty="0"/>
              <a:t> παρυφή</a:t>
            </a:r>
          </a:p>
        </p:txBody>
      </p:sp>
      <p:sp>
        <p:nvSpPr>
          <p:cNvPr id="11" name="10 - Ορθογώνιο"/>
          <p:cNvSpPr/>
          <p:nvPr/>
        </p:nvSpPr>
        <p:spPr>
          <a:xfrm>
            <a:off x="5825882" y="1383621"/>
            <a:ext cx="216732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l-GR" sz="1200" b="1" dirty="0" err="1"/>
              <a:t>Επιθηλιοειδής</a:t>
            </a:r>
            <a:r>
              <a:rPr lang="el-GR" sz="1200" b="1" dirty="0"/>
              <a:t> μορφολογία</a:t>
            </a:r>
          </a:p>
        </p:txBody>
      </p:sp>
      <p:sp>
        <p:nvSpPr>
          <p:cNvPr id="12" name="11 - Ορθογώνιο"/>
          <p:cNvSpPr/>
          <p:nvPr/>
        </p:nvSpPr>
        <p:spPr>
          <a:xfrm>
            <a:off x="6372201" y="2679762"/>
            <a:ext cx="75693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 err="1"/>
              <a:t>Olig</a:t>
            </a:r>
            <a:r>
              <a:rPr lang="en-US" sz="1600" b="1" dirty="0"/>
              <a:t> 2</a:t>
            </a:r>
            <a:endParaRPr lang="el-GR" sz="1600" b="1" dirty="0"/>
          </a:p>
        </p:txBody>
      </p:sp>
      <p:sp>
        <p:nvSpPr>
          <p:cNvPr id="13" name="12 - Ορθογώνιο"/>
          <p:cNvSpPr/>
          <p:nvPr/>
        </p:nvSpPr>
        <p:spPr>
          <a:xfrm>
            <a:off x="6118814" y="3921902"/>
            <a:ext cx="122180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/>
              <a:t>BRAFV600E</a:t>
            </a:r>
            <a:endParaRPr lang="el-GR" sz="14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σάρωση0002a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3635896" y="411510"/>
            <a:ext cx="2537782" cy="2030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3707904" y="2117490"/>
            <a:ext cx="2448272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altLang="el-GR" sz="1000" dirty="0" err="1"/>
              <a:t>Περίγραπτη</a:t>
            </a:r>
            <a:r>
              <a:rPr lang="el-GR" altLang="el-GR" sz="1000" dirty="0"/>
              <a:t> αιμορραγική αλλοίωση αριστερού μετωπιαίου λοβού</a:t>
            </a:r>
          </a:p>
        </p:txBody>
      </p:sp>
      <p:sp>
        <p:nvSpPr>
          <p:cNvPr id="4813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2008" y="-182556"/>
            <a:ext cx="6156176" cy="857250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l-GR" altLang="el-GR" sz="18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Ολιγοδενδρογλοίωμα</a:t>
            </a:r>
            <a:br>
              <a:rPr lang="el-GR" altLang="el-GR" sz="1800" b="1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el-GR" altLang="el-GR" sz="1800" b="1" dirty="0">
                <a:solidFill>
                  <a:schemeClr val="tx1"/>
                </a:solidFill>
                <a:latin typeface="Arial" charset="0"/>
                <a:cs typeface="Arial" charset="0"/>
              </a:rPr>
              <a:t> με μετάλλαξη </a:t>
            </a:r>
            <a:r>
              <a:rPr lang="en-US" altLang="el-GR" sz="1800" b="1" dirty="0">
                <a:solidFill>
                  <a:schemeClr val="tx1"/>
                </a:solidFill>
                <a:latin typeface="Arial" charset="0"/>
                <a:cs typeface="Arial" charset="0"/>
              </a:rPr>
              <a:t>IDH &amp; </a:t>
            </a:r>
            <a:r>
              <a:rPr lang="el-GR" altLang="el-GR" sz="18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συναπάλειψη</a:t>
            </a:r>
            <a:r>
              <a:rPr lang="el-GR" altLang="el-GR" sz="18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altLang="el-GR" sz="1800" b="1" dirty="0">
                <a:solidFill>
                  <a:schemeClr val="tx1"/>
                </a:solidFill>
                <a:latin typeface="Arial" charset="0"/>
                <a:cs typeface="Arial" charset="0"/>
              </a:rPr>
              <a:t>1p/19q</a:t>
            </a:r>
            <a:endParaRPr lang="el-GR" altLang="el-GR" sz="1800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72008" y="735548"/>
            <a:ext cx="3491880" cy="329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 eaLnBrk="1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400" dirty="0">
                <a:latin typeface="Arial" charset="0"/>
              </a:rPr>
              <a:t>Μέση ηλικία</a:t>
            </a:r>
            <a:r>
              <a:rPr lang="en-US" altLang="el-GR" sz="1400" dirty="0">
                <a:latin typeface="Arial" charset="0"/>
              </a:rPr>
              <a:t>: 42,6 </a:t>
            </a:r>
            <a:r>
              <a:rPr lang="el-GR" altLang="el-GR" sz="1400" dirty="0">
                <a:latin typeface="Arial" charset="0"/>
              </a:rPr>
              <a:t>έτη</a:t>
            </a:r>
            <a:endParaRPr lang="en-US" altLang="el-GR" sz="1400" dirty="0">
              <a:latin typeface="Arial" charset="0"/>
            </a:endParaRPr>
          </a:p>
          <a:p>
            <a:pPr marL="469900" indent="-469900" eaLnBrk="1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v"/>
            </a:pPr>
            <a:r>
              <a:rPr lang="el-GR" altLang="el-GR" sz="1400" b="1" dirty="0">
                <a:latin typeface="Arial" charset="0"/>
              </a:rPr>
              <a:t>Σπάνιο στα παιδιά </a:t>
            </a:r>
            <a:r>
              <a:rPr lang="el-GR" altLang="el-GR" sz="1400" dirty="0">
                <a:latin typeface="Arial" charset="0"/>
              </a:rPr>
              <a:t>(0,8% &lt;15 ετών, </a:t>
            </a:r>
            <a:r>
              <a:rPr lang="el-GR" altLang="el-GR" sz="1400" b="1" dirty="0">
                <a:latin typeface="Arial" charset="0"/>
              </a:rPr>
              <a:t>1,8%</a:t>
            </a:r>
            <a:r>
              <a:rPr lang="el-GR" altLang="el-GR" sz="1400" dirty="0">
                <a:latin typeface="Arial" charset="0"/>
              </a:rPr>
              <a:t> </a:t>
            </a:r>
            <a:r>
              <a:rPr lang="el-GR" altLang="el-GR" sz="1400" b="1" dirty="0">
                <a:latin typeface="Arial" charset="0"/>
              </a:rPr>
              <a:t>σε εφήβους</a:t>
            </a:r>
            <a:r>
              <a:rPr lang="el-GR" altLang="el-GR" sz="1400" dirty="0">
                <a:latin typeface="Arial" charset="0"/>
              </a:rPr>
              <a:t>-στο σύνολο των όγκων εγκεφάλου)</a:t>
            </a:r>
          </a:p>
          <a:p>
            <a:pPr marL="469900" indent="-469900" eaLnBrk="1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400" dirty="0">
                <a:latin typeface="Arial" charset="0"/>
              </a:rPr>
              <a:t>Α/Γ 1.2/1</a:t>
            </a:r>
          </a:p>
          <a:p>
            <a:pPr marL="469900" indent="-469900" eaLnBrk="1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400" dirty="0">
                <a:latin typeface="Arial" charset="0"/>
              </a:rPr>
              <a:t>Συχνότητα: 5-18% των </a:t>
            </a:r>
            <a:r>
              <a:rPr lang="el-GR" altLang="el-GR" sz="1400" dirty="0" err="1">
                <a:latin typeface="Arial" charset="0"/>
              </a:rPr>
              <a:t>ενδοκρανιακών</a:t>
            </a:r>
            <a:r>
              <a:rPr lang="el-GR" altLang="el-GR" sz="1400" dirty="0">
                <a:latin typeface="Arial" charset="0"/>
              </a:rPr>
              <a:t> γλοιωμάτων</a:t>
            </a:r>
          </a:p>
          <a:p>
            <a:pPr marL="469900" indent="-469900" eaLnBrk="1" hangingPunct="1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400" dirty="0">
                <a:latin typeface="Arial" charset="0"/>
              </a:rPr>
              <a:t>Κλινική εικόνα: συνήθως (2/3) </a:t>
            </a:r>
            <a:r>
              <a:rPr lang="el-GR" altLang="el-GR" sz="1400" dirty="0">
                <a:solidFill>
                  <a:srgbClr val="C00000"/>
                </a:solidFill>
                <a:latin typeface="Arial" charset="0"/>
              </a:rPr>
              <a:t>μακρό ιστορικό επιληπτικών κρίσεων</a:t>
            </a:r>
            <a:endParaRPr lang="en-US" altLang="el-GR" sz="1400" dirty="0">
              <a:solidFill>
                <a:srgbClr val="C00000"/>
              </a:solidFill>
              <a:latin typeface="Arial" charset="0"/>
            </a:endParaRPr>
          </a:p>
          <a:p>
            <a:pPr marL="469900" indent="-469900" eaLnBrk="1" hangingPunct="1">
              <a:lnSpc>
                <a:spcPct val="90000"/>
              </a:lnSpc>
              <a:spcBef>
                <a:spcPct val="20000"/>
              </a:spcBef>
              <a:buClr>
                <a:srgbClr val="990033"/>
              </a:buClr>
            </a:pPr>
            <a:endParaRPr lang="el-GR" altLang="el-GR" dirty="0"/>
          </a:p>
        </p:txBody>
      </p:sp>
      <p:pic>
        <p:nvPicPr>
          <p:cNvPr id="59396" name="Picture 5" descr="σάρωση0001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80964"/>
            <a:ext cx="2736850" cy="2195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6 - TextBox"/>
          <p:cNvSpPr txBox="1"/>
          <p:nvPr/>
        </p:nvSpPr>
        <p:spPr>
          <a:xfrm>
            <a:off x="6516216" y="2031690"/>
            <a:ext cx="2232248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050" b="1" dirty="0"/>
              <a:t>Αποτιτανώσεις </a:t>
            </a:r>
            <a:r>
              <a:rPr lang="en-US" sz="1050" b="1" dirty="0"/>
              <a:t>CT</a:t>
            </a:r>
            <a:endParaRPr lang="el-GR" sz="1050" b="1" dirty="0"/>
          </a:p>
        </p:txBody>
      </p:sp>
      <p:pic>
        <p:nvPicPr>
          <p:cNvPr id="64513" name="Picture 1" descr="C:\Users\User\Desktop\ΚΝΣ dec 2022\2.15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517744"/>
            <a:ext cx="2771800" cy="2625756"/>
          </a:xfrm>
          <a:prstGeom prst="rect">
            <a:avLst/>
          </a:prstGeom>
          <a:noFill/>
        </p:spPr>
      </p:pic>
      <p:pic>
        <p:nvPicPr>
          <p:cNvPr id="64514" name="Picture 2" descr="C:\Users\User\Desktop\ΚΝΣ dec 2022\2.15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0670" y="2517744"/>
            <a:ext cx="2793335" cy="2625756"/>
          </a:xfrm>
          <a:prstGeom prst="rect">
            <a:avLst/>
          </a:prstGeom>
          <a:noFill/>
        </p:spPr>
      </p:pic>
      <p:sp>
        <p:nvSpPr>
          <p:cNvPr id="9" name="8 - Ορθογώνιο"/>
          <p:cNvSpPr/>
          <p:nvPr/>
        </p:nvSpPr>
        <p:spPr>
          <a:xfrm>
            <a:off x="3563888" y="4866503"/>
            <a:ext cx="63831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="1" dirty="0"/>
              <a:t>FLAIR</a:t>
            </a:r>
            <a:endParaRPr lang="el-GR" sz="1200" b="1" dirty="0"/>
          </a:p>
        </p:txBody>
      </p:sp>
      <p:sp>
        <p:nvSpPr>
          <p:cNvPr id="10" name="9 - Ορθογώνιο"/>
          <p:cNvSpPr/>
          <p:nvPr/>
        </p:nvSpPr>
        <p:spPr>
          <a:xfrm>
            <a:off x="8730104" y="4866503"/>
            <a:ext cx="36420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="1" dirty="0"/>
              <a:t>T1</a:t>
            </a:r>
            <a:endParaRPr lang="el-GR" sz="1200" b="1" dirty="0"/>
          </a:p>
        </p:txBody>
      </p:sp>
      <p:sp>
        <p:nvSpPr>
          <p:cNvPr id="11" name="10 - Ορθογώνιο"/>
          <p:cNvSpPr/>
          <p:nvPr/>
        </p:nvSpPr>
        <p:spPr>
          <a:xfrm>
            <a:off x="0" y="3175136"/>
            <a:ext cx="3419872" cy="2212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indent="-469900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400" dirty="0">
                <a:latin typeface="Arial" charset="0"/>
              </a:rPr>
              <a:t>Εντόπιση</a:t>
            </a:r>
            <a:r>
              <a:rPr lang="en-US" altLang="el-GR" sz="1400" dirty="0">
                <a:latin typeface="Arial" charset="0"/>
              </a:rPr>
              <a:t>: </a:t>
            </a:r>
            <a:r>
              <a:rPr lang="el-GR" altLang="el-GR" sz="1400" dirty="0">
                <a:latin typeface="Arial" charset="0"/>
              </a:rPr>
              <a:t>φλοιός &amp; λευκή ουσία εγκεφαλικών ημισφαιρίων, </a:t>
            </a:r>
            <a:r>
              <a:rPr lang="el-GR" altLang="el-GR" sz="1400" b="1" dirty="0">
                <a:latin typeface="Arial" charset="0"/>
              </a:rPr>
              <a:t>συνήθως μετωπιαίος λοβός </a:t>
            </a:r>
            <a:r>
              <a:rPr lang="el-GR" altLang="el-GR" sz="1400" dirty="0">
                <a:latin typeface="Arial" charset="0"/>
              </a:rPr>
              <a:t>(~60%)</a:t>
            </a:r>
          </a:p>
          <a:p>
            <a:pPr marL="469900" indent="-469900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400" dirty="0">
                <a:latin typeface="Arial" charset="0"/>
              </a:rPr>
              <a:t>Χαμηλού σήματος αλλοίωση (</a:t>
            </a:r>
            <a:r>
              <a:rPr lang="en-US" altLang="el-GR" sz="1400" dirty="0">
                <a:latin typeface="Arial" charset="0"/>
              </a:rPr>
              <a:t>T1MRI)-</a:t>
            </a:r>
            <a:r>
              <a:rPr lang="el-GR" altLang="el-GR" sz="1400" dirty="0">
                <a:latin typeface="Arial" charset="0"/>
              </a:rPr>
              <a:t>υψηλό σήμα (Τ2</a:t>
            </a:r>
            <a:r>
              <a:rPr lang="en-US" altLang="el-GR" sz="1400" dirty="0">
                <a:latin typeface="Arial" charset="0"/>
              </a:rPr>
              <a:t>MRI) </a:t>
            </a:r>
            <a:r>
              <a:rPr lang="el-GR" altLang="el-GR" sz="1400" dirty="0">
                <a:latin typeface="Arial" charset="0"/>
              </a:rPr>
              <a:t>ετερογενές σήμα στη </a:t>
            </a:r>
            <a:r>
              <a:rPr lang="en-US" altLang="el-GR" sz="1400" dirty="0">
                <a:latin typeface="Arial" charset="0"/>
              </a:rPr>
              <a:t>FLAIR – </a:t>
            </a:r>
            <a:r>
              <a:rPr lang="el-GR" altLang="el-GR" sz="1400" b="1" dirty="0">
                <a:latin typeface="Arial" charset="0"/>
              </a:rPr>
              <a:t>παρουσία αποτιτανώσεων σε </a:t>
            </a:r>
            <a:r>
              <a:rPr lang="en-US" altLang="el-GR" sz="1400" b="1" dirty="0">
                <a:latin typeface="Arial" charset="0"/>
              </a:rPr>
              <a:t>C</a:t>
            </a:r>
            <a:r>
              <a:rPr lang="el-GR" altLang="el-GR" sz="1400" b="1" dirty="0">
                <a:latin typeface="Arial" charset="0"/>
              </a:rPr>
              <a:t>Τ</a:t>
            </a:r>
          </a:p>
          <a:p>
            <a:pPr marL="469900" indent="-469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o"/>
            </a:pPr>
            <a:endParaRPr lang="el-GR" altLang="el-GR" dirty="0">
              <a:latin typeface="Arial" charset="0"/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2544431" y="4912670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8"/>
          <p:cNvSpPr>
            <a:spLocks noChangeArrowheads="1"/>
          </p:cNvSpPr>
          <p:nvPr/>
        </p:nvSpPr>
        <p:spPr bwMode="auto">
          <a:xfrm>
            <a:off x="0" y="790258"/>
            <a:ext cx="4283968" cy="399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 eaLnBrk="1" hangingPunct="1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400" b="1" dirty="0">
                <a:latin typeface="Arial" charset="0"/>
              </a:rPr>
              <a:t>Μέτρια </a:t>
            </a:r>
            <a:r>
              <a:rPr lang="el-GR" altLang="el-GR" sz="1400" b="1" dirty="0" err="1">
                <a:solidFill>
                  <a:srgbClr val="FF0000"/>
                </a:solidFill>
                <a:latin typeface="Arial" charset="0"/>
              </a:rPr>
              <a:t>κυτταροβρίθεια</a:t>
            </a:r>
            <a:endParaRPr lang="el-GR" altLang="el-GR" sz="1400" b="1" dirty="0">
              <a:solidFill>
                <a:srgbClr val="FF0000"/>
              </a:solidFill>
              <a:latin typeface="Arial" charset="0"/>
            </a:endParaRPr>
          </a:p>
          <a:p>
            <a:pPr marL="469900" indent="-469900" eaLnBrk="1" hangingPunct="1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400" b="1" dirty="0" err="1">
                <a:latin typeface="Arial" charset="0"/>
              </a:rPr>
              <a:t>Υποστρόγγυλοι</a:t>
            </a:r>
            <a:r>
              <a:rPr lang="el-GR" altLang="el-GR" sz="1400" b="1" dirty="0">
                <a:latin typeface="Arial" charset="0"/>
              </a:rPr>
              <a:t> ομοιόμορφοι πυρήνες με </a:t>
            </a:r>
            <a:r>
              <a:rPr lang="el-GR" altLang="el-GR" sz="1400" b="1" dirty="0">
                <a:solidFill>
                  <a:srgbClr val="FF0000"/>
                </a:solidFill>
                <a:latin typeface="Arial" charset="0"/>
              </a:rPr>
              <a:t>διαυγές κυτταρόπλασμα </a:t>
            </a:r>
            <a:r>
              <a:rPr lang="el-GR" altLang="el-GR" sz="1400" b="1" dirty="0">
                <a:latin typeface="Arial" charset="0"/>
              </a:rPr>
              <a:t>ως αποτέλεσμα </a:t>
            </a:r>
            <a:r>
              <a:rPr lang="en-US" altLang="el-GR" sz="1400" b="1" dirty="0">
                <a:latin typeface="Arial" charset="0"/>
              </a:rPr>
              <a:t>artifact</a:t>
            </a:r>
            <a:r>
              <a:rPr lang="el-GR" altLang="el-GR" sz="1400" b="1" dirty="0">
                <a:latin typeface="Arial" charset="0"/>
              </a:rPr>
              <a:t> </a:t>
            </a:r>
            <a:r>
              <a:rPr lang="el-GR" altLang="el-GR" sz="1400" dirty="0">
                <a:latin typeface="Arial" charset="0"/>
                <a:sym typeface="Wingdings 3" pitchFamily="18" charset="2"/>
              </a:rPr>
              <a:t></a:t>
            </a:r>
            <a:r>
              <a:rPr lang="el-GR" altLang="el-GR" sz="1400" dirty="0">
                <a:latin typeface="Arial" charset="0"/>
              </a:rPr>
              <a:t> πρότυπο δίκην </a:t>
            </a:r>
            <a:r>
              <a:rPr lang="el-GR" altLang="el-GR" sz="1400" dirty="0" err="1">
                <a:latin typeface="Arial" charset="0"/>
              </a:rPr>
              <a:t>κυρήθρας</a:t>
            </a:r>
            <a:r>
              <a:rPr lang="el-GR" altLang="el-GR" sz="1400" dirty="0">
                <a:latin typeface="Arial" charset="0"/>
              </a:rPr>
              <a:t> (</a:t>
            </a:r>
            <a:r>
              <a:rPr lang="el-GR" altLang="el-GR" sz="1400" b="1" dirty="0">
                <a:latin typeface="Arial" charset="0"/>
              </a:rPr>
              <a:t>δεν παρατηρείται σε νωπό ιστό ή επιχρίσματα</a:t>
            </a:r>
            <a:r>
              <a:rPr lang="el-GR" altLang="el-GR" sz="1400" dirty="0">
                <a:latin typeface="Arial" charset="0"/>
              </a:rPr>
              <a:t>) </a:t>
            </a:r>
          </a:p>
          <a:p>
            <a:pPr marL="469900" indent="-469900" eaLnBrk="1" hangingPunct="1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400" b="1" dirty="0">
                <a:solidFill>
                  <a:srgbClr val="FF0000"/>
                </a:solidFill>
                <a:latin typeface="Arial" charset="0"/>
              </a:rPr>
              <a:t>Πυκνό δίκτυο </a:t>
            </a:r>
            <a:r>
              <a:rPr lang="el-GR" altLang="el-GR" sz="1400" b="1" dirty="0" err="1">
                <a:latin typeface="Arial" charset="0"/>
              </a:rPr>
              <a:t>διακλαδούμενων</a:t>
            </a:r>
            <a:r>
              <a:rPr lang="el-GR" altLang="el-GR" sz="1400" b="1" dirty="0">
                <a:latin typeface="Arial" charset="0"/>
              </a:rPr>
              <a:t> </a:t>
            </a:r>
            <a:r>
              <a:rPr lang="el-GR" altLang="el-GR" sz="1400" b="1" dirty="0">
                <a:solidFill>
                  <a:srgbClr val="FF0000"/>
                </a:solidFill>
                <a:latin typeface="Arial" charset="0"/>
              </a:rPr>
              <a:t>τριχοειδών</a:t>
            </a:r>
          </a:p>
          <a:p>
            <a:pPr marL="469900" indent="-469900" eaLnBrk="1" hangingPunct="1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400" b="1" dirty="0" err="1">
                <a:solidFill>
                  <a:srgbClr val="FF0000"/>
                </a:solidFill>
                <a:latin typeface="Arial" charset="0"/>
              </a:rPr>
              <a:t>Μικροασβεστώσεις</a:t>
            </a:r>
            <a:r>
              <a:rPr lang="el-GR" altLang="el-GR" sz="1400" b="1" dirty="0">
                <a:latin typeface="Arial" charset="0"/>
              </a:rPr>
              <a:t>, </a:t>
            </a:r>
            <a:r>
              <a:rPr lang="el-GR" altLang="el-GR" sz="1400" dirty="0">
                <a:latin typeface="Arial" charset="0"/>
              </a:rPr>
              <a:t>βλεννώδης/κυστική εκφύλιση</a:t>
            </a:r>
            <a:endParaRPr lang="en-US" altLang="el-GR" sz="1400" dirty="0">
              <a:latin typeface="Arial" charset="0"/>
            </a:endParaRPr>
          </a:p>
          <a:p>
            <a:pPr marL="469900" indent="-469900" eaLnBrk="1" hangingPunct="1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400" dirty="0">
                <a:latin typeface="Arial" charset="0"/>
              </a:rPr>
              <a:t>Περιστασιακές μιτώσεις</a:t>
            </a:r>
          </a:p>
          <a:p>
            <a:pPr marL="469900" indent="-469900" eaLnBrk="1" hangingPunct="1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400" b="1" dirty="0" err="1">
                <a:solidFill>
                  <a:srgbClr val="FF0000"/>
                </a:solidFill>
                <a:latin typeface="Arial" charset="0"/>
              </a:rPr>
              <a:t>Εντονη</a:t>
            </a:r>
            <a:r>
              <a:rPr lang="el-GR" altLang="el-GR" sz="1400" b="1" dirty="0">
                <a:solidFill>
                  <a:srgbClr val="FF0000"/>
                </a:solidFill>
                <a:latin typeface="Arial" charset="0"/>
              </a:rPr>
              <a:t> πυρηνική </a:t>
            </a:r>
            <a:r>
              <a:rPr lang="el-GR" altLang="el-GR" sz="1400" b="1" dirty="0" err="1">
                <a:solidFill>
                  <a:srgbClr val="FF0000"/>
                </a:solidFill>
                <a:latin typeface="Arial" charset="0"/>
              </a:rPr>
              <a:t>ατυπία</a:t>
            </a:r>
            <a:r>
              <a:rPr lang="el-GR" altLang="el-GR" sz="1400" b="1" dirty="0">
                <a:solidFill>
                  <a:srgbClr val="FF0000"/>
                </a:solidFill>
                <a:latin typeface="Arial" charset="0"/>
              </a:rPr>
              <a:t>, προεξάρχουσα </a:t>
            </a:r>
            <a:r>
              <a:rPr lang="el-GR" altLang="el-GR" sz="1400" b="1" dirty="0" err="1">
                <a:solidFill>
                  <a:srgbClr val="FF0000"/>
                </a:solidFill>
                <a:latin typeface="Arial" charset="0"/>
              </a:rPr>
              <a:t>μικροαγγειακή</a:t>
            </a:r>
            <a:r>
              <a:rPr lang="el-GR" altLang="el-GR" sz="1400" b="1" dirty="0">
                <a:solidFill>
                  <a:srgbClr val="FF0000"/>
                </a:solidFill>
                <a:latin typeface="Arial" charset="0"/>
              </a:rPr>
              <a:t> υπερπλασία, </a:t>
            </a:r>
            <a:r>
              <a:rPr lang="el-GR" altLang="el-GR" sz="1400" b="1" dirty="0" err="1">
                <a:solidFill>
                  <a:srgbClr val="FF0000"/>
                </a:solidFill>
                <a:latin typeface="Arial" charset="0"/>
              </a:rPr>
              <a:t>εκσεσημασμένη</a:t>
            </a:r>
            <a:r>
              <a:rPr lang="el-GR" altLang="el-GR" sz="1400" b="1" dirty="0">
                <a:solidFill>
                  <a:srgbClr val="FF0000"/>
                </a:solidFill>
                <a:latin typeface="Arial" charset="0"/>
              </a:rPr>
              <a:t> νέκρωση </a:t>
            </a:r>
            <a:r>
              <a:rPr lang="el-GR" altLang="el-GR" sz="1400" b="1" dirty="0">
                <a:solidFill>
                  <a:srgbClr val="FF0000"/>
                </a:solidFill>
                <a:latin typeface="Arial" charset="0"/>
                <a:sym typeface="Wingdings 3" pitchFamily="18" charset="2"/>
              </a:rPr>
              <a:t> </a:t>
            </a:r>
            <a:r>
              <a:rPr lang="el-GR" altLang="el-GR" sz="1400" b="1" dirty="0" err="1">
                <a:solidFill>
                  <a:srgbClr val="FF0000"/>
                </a:solidFill>
                <a:latin typeface="Arial" charset="0"/>
              </a:rPr>
              <a:t>ολιγοδενδρογλοίωμα</a:t>
            </a:r>
            <a:r>
              <a:rPr lang="el-GR" altLang="el-GR" sz="1400" b="1" dirty="0">
                <a:solidFill>
                  <a:srgbClr val="FF0000"/>
                </a:solidFill>
                <a:latin typeface="Arial" charset="0"/>
              </a:rPr>
              <a:t>  </a:t>
            </a:r>
            <a:r>
              <a:rPr lang="en-US" altLang="el-GR" sz="1400" b="1" dirty="0">
                <a:solidFill>
                  <a:srgbClr val="FF0000"/>
                </a:solidFill>
                <a:latin typeface="Arial" charset="0"/>
              </a:rPr>
              <a:t>grade </a:t>
            </a:r>
            <a:r>
              <a:rPr lang="el-GR" altLang="el-GR" sz="1400" b="1" dirty="0">
                <a:solidFill>
                  <a:srgbClr val="FF0000"/>
                </a:solidFill>
                <a:latin typeface="Arial" charset="0"/>
              </a:rPr>
              <a:t>3 </a:t>
            </a:r>
          </a:p>
          <a:p>
            <a:pPr marL="469900" indent="-469900" eaLnBrk="1" hangingPunct="1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endParaRPr lang="el-GR" altLang="el-GR" sz="1400" dirty="0">
              <a:latin typeface="Arial" charset="0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395536" y="-128550"/>
            <a:ext cx="8208912" cy="8572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Ολιγοδενδρογλοίωμα</a:t>
            </a:r>
            <a:r>
              <a:rPr kumimoji="0" lang="el-GR" alt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</a:t>
            </a:r>
            <a:r>
              <a:rPr kumimoji="0" lang="en-US" alt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grade</a:t>
            </a:r>
            <a:r>
              <a:rPr kumimoji="0" lang="en-US" altLang="el-GR" sz="2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2</a:t>
            </a:r>
            <a:br>
              <a:rPr kumimoji="0" lang="el-GR" alt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</a:br>
            <a:r>
              <a:rPr kumimoji="0" lang="el-GR" alt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Μικροσκοπική</a:t>
            </a:r>
            <a:r>
              <a:rPr kumimoji="0" lang="el-GR" altLang="el-GR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εικόνα</a:t>
            </a:r>
            <a:endParaRPr kumimoji="0" lang="el-GR" altLang="el-GR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62465" name="Picture 1" descr="C:\Users\User\Desktop\ΚΝΣ dec 2022\2.18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787777"/>
            <a:ext cx="4608512" cy="2156375"/>
          </a:xfrm>
          <a:prstGeom prst="rect">
            <a:avLst/>
          </a:prstGeom>
          <a:noFill/>
        </p:spPr>
      </p:pic>
      <p:pic>
        <p:nvPicPr>
          <p:cNvPr id="62466" name="Picture 2" descr="C:\Users\User\Desktop\ΚΝΣ dec 2022\2.18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681541"/>
            <a:ext cx="4536504" cy="2049122"/>
          </a:xfrm>
          <a:prstGeom prst="rect">
            <a:avLst/>
          </a:prstGeom>
          <a:noFill/>
        </p:spPr>
      </p:pic>
      <p:sp>
        <p:nvSpPr>
          <p:cNvPr id="10" name="9 - Ορθογώνιο"/>
          <p:cNvSpPr/>
          <p:nvPr/>
        </p:nvSpPr>
        <p:spPr>
          <a:xfrm>
            <a:off x="7092280" y="2463738"/>
            <a:ext cx="160011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sz="1600" b="1" dirty="0" err="1"/>
              <a:t>Δορυφορίωση</a:t>
            </a:r>
            <a:endParaRPr lang="el-GR" sz="1600" b="1" dirty="0"/>
          </a:p>
        </p:txBody>
      </p:sp>
      <p:sp>
        <p:nvSpPr>
          <p:cNvPr id="7" name="6 - Ορθογώνιο"/>
          <p:cNvSpPr/>
          <p:nvPr/>
        </p:nvSpPr>
        <p:spPr>
          <a:xfrm>
            <a:off x="8072876" y="4876008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787774"/>
            <a:ext cx="3096344" cy="235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98140"/>
            <a:ext cx="9144000" cy="753666"/>
          </a:xfrm>
        </p:spPr>
        <p:txBody>
          <a:bodyPr/>
          <a:lstStyle/>
          <a:p>
            <a:pPr algn="ctr" eaLnBrk="1" hangingPunct="1"/>
            <a:r>
              <a:rPr lang="el-GR" altLang="el-GR" sz="2200" b="1" dirty="0" err="1">
                <a:solidFill>
                  <a:schemeClr val="tx1"/>
                </a:solidFill>
                <a:latin typeface="Arial" charset="0"/>
              </a:rPr>
              <a:t>Ολιγοδενδρογλοίωμα</a:t>
            </a:r>
            <a:r>
              <a:rPr lang="el-GR" altLang="el-GR" sz="22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l-GR" altLang="el-GR" sz="2800" b="1" dirty="0">
                <a:solidFill>
                  <a:schemeClr val="tx1"/>
                </a:solidFill>
                <a:latin typeface="Arial" charset="0"/>
              </a:rPr>
              <a:t>- </a:t>
            </a:r>
            <a:r>
              <a:rPr lang="el-GR" altLang="el-GR" sz="2200" b="1" dirty="0">
                <a:solidFill>
                  <a:schemeClr val="tx1"/>
                </a:solidFill>
                <a:latin typeface="Arial" charset="0"/>
              </a:rPr>
              <a:t>Μοριακοί δείκτες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35496" y="399133"/>
            <a:ext cx="9108504" cy="3108722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l-GR" sz="1200" b="1" dirty="0">
                <a:latin typeface="Arial" charset="0"/>
              </a:rPr>
              <a:t>Δεν υπάρχει</a:t>
            </a:r>
            <a:r>
              <a:rPr lang="el-GR" sz="1200" dirty="0">
                <a:latin typeface="Arial" charset="0"/>
              </a:rPr>
              <a:t> </a:t>
            </a:r>
            <a:r>
              <a:rPr lang="el-GR" sz="1200" b="1" dirty="0">
                <a:latin typeface="Arial" charset="0"/>
              </a:rPr>
              <a:t>υψηλής ευαισθησίας και ειδικότητας </a:t>
            </a:r>
            <a:r>
              <a:rPr lang="el-GR" sz="1200" b="1" dirty="0" err="1">
                <a:latin typeface="Arial" charset="0"/>
              </a:rPr>
              <a:t>ανοσοϊστοχημικός</a:t>
            </a:r>
            <a:r>
              <a:rPr lang="el-GR" sz="1200" b="1" dirty="0">
                <a:latin typeface="Arial" charset="0"/>
              </a:rPr>
              <a:t> δείκτης για τα </a:t>
            </a:r>
            <a:r>
              <a:rPr lang="el-GR" sz="1200" b="1" dirty="0" err="1">
                <a:latin typeface="Arial" charset="0"/>
              </a:rPr>
              <a:t>ολιγοδενδροκύτταρα</a:t>
            </a:r>
            <a:endParaRPr lang="el-GR" sz="1200" b="1" dirty="0">
              <a:latin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l-GR" sz="1200" dirty="0" err="1">
                <a:latin typeface="Arial" charset="0"/>
              </a:rPr>
              <a:t>Μινι</a:t>
            </a:r>
            <a:r>
              <a:rPr lang="el-GR" sz="1200" dirty="0">
                <a:latin typeface="Arial" charset="0"/>
              </a:rPr>
              <a:t>-</a:t>
            </a:r>
            <a:r>
              <a:rPr lang="el-GR" sz="1200" dirty="0" err="1">
                <a:latin typeface="Arial" charset="0"/>
              </a:rPr>
              <a:t>γεμιστοκύτταρα</a:t>
            </a:r>
            <a:r>
              <a:rPr lang="el-GR" sz="1200" dirty="0">
                <a:latin typeface="Arial" charset="0"/>
              </a:rPr>
              <a:t> &amp; </a:t>
            </a:r>
            <a:r>
              <a:rPr lang="el-GR" sz="1200" dirty="0" err="1">
                <a:latin typeface="Arial" charset="0"/>
              </a:rPr>
              <a:t>γλοιοϊνιδιακά</a:t>
            </a:r>
            <a:r>
              <a:rPr lang="el-GR" sz="1200" dirty="0">
                <a:latin typeface="Arial" charset="0"/>
              </a:rPr>
              <a:t> </a:t>
            </a:r>
            <a:r>
              <a:rPr lang="el-GR" sz="1200" dirty="0" err="1">
                <a:latin typeface="Arial" charset="0"/>
              </a:rPr>
              <a:t>ολιγοδενδροκύτταρα</a:t>
            </a:r>
            <a:r>
              <a:rPr lang="el-GR" sz="1200" dirty="0">
                <a:latin typeface="Arial" charset="0"/>
              </a:rPr>
              <a:t>        </a:t>
            </a:r>
            <a:r>
              <a:rPr lang="en-US" sz="1200" b="1" dirty="0"/>
              <a:t>GFAP +</a:t>
            </a:r>
            <a:endParaRPr lang="el-GR" sz="1200" dirty="0">
              <a:latin typeface="Arial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l-GR" sz="1200" b="1" dirty="0">
                <a:solidFill>
                  <a:srgbClr val="C00000"/>
                </a:solidFill>
                <a:latin typeface="Arial" charset="0"/>
              </a:rPr>
              <a:t>Έκφραση </a:t>
            </a:r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 IDH1R132 75-85</a:t>
            </a:r>
            <a:r>
              <a:rPr lang="en-US" sz="1200" b="1" dirty="0">
                <a:solidFill>
                  <a:srgbClr val="FF0000"/>
                </a:solidFill>
                <a:latin typeface="Arial" charset="0"/>
              </a:rPr>
              <a:t>% </a:t>
            </a:r>
            <a:r>
              <a:rPr lang="el-GR" sz="1200" b="1" i="1" dirty="0">
                <a:latin typeface="Arial" charset="0"/>
              </a:rPr>
              <a:t>λόγω μετάλλαξης </a:t>
            </a:r>
            <a:r>
              <a:rPr lang="en-US" sz="1200" b="1" i="1" dirty="0">
                <a:latin typeface="Arial" charset="0"/>
              </a:rPr>
              <a:t>IDH1(93%) </a:t>
            </a:r>
            <a:r>
              <a:rPr lang="el-GR" sz="1200" b="1" i="1" dirty="0" err="1">
                <a:latin typeface="Arial" charset="0"/>
              </a:rPr>
              <a:t>άπουσία</a:t>
            </a:r>
            <a:r>
              <a:rPr lang="el-GR" sz="1200" b="1" i="1" dirty="0">
                <a:latin typeface="Arial" charset="0"/>
              </a:rPr>
              <a:t> αν υπάρχει μετάλλαξη</a:t>
            </a:r>
            <a:r>
              <a:rPr lang="en-US" sz="1200" b="1" i="1" dirty="0">
                <a:latin typeface="Arial" charset="0"/>
              </a:rPr>
              <a:t>IDH2 (7%)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l-GR" sz="1200" b="1" dirty="0">
                <a:solidFill>
                  <a:srgbClr val="C00000"/>
                </a:solidFill>
                <a:latin typeface="Arial" charset="0"/>
              </a:rPr>
              <a:t>Διατήρηση πυρηνικής έκφρασης</a:t>
            </a:r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 ATRX: 90-95% </a:t>
            </a:r>
            <a:r>
              <a:rPr lang="el-GR" sz="1200" b="1" i="1" dirty="0">
                <a:latin typeface="Arial" charset="0"/>
              </a:rPr>
              <a:t>και απουσία έντονης διάχυτης έκφρασης </a:t>
            </a:r>
            <a:r>
              <a:rPr lang="en-US" sz="1200" b="1" i="1" dirty="0">
                <a:latin typeface="Arial" charset="0"/>
              </a:rPr>
              <a:t>p53</a:t>
            </a:r>
            <a:endParaRPr lang="en-US" sz="1200" i="1" dirty="0">
              <a:latin typeface="Arial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l-GR" sz="1200" b="1" dirty="0">
                <a:latin typeface="Arial" charset="0"/>
              </a:rPr>
              <a:t>7</a:t>
            </a:r>
            <a:r>
              <a:rPr lang="en-US" sz="1200" b="1" dirty="0">
                <a:latin typeface="Arial" charset="0"/>
              </a:rPr>
              <a:t>q(+) </a:t>
            </a:r>
            <a:r>
              <a:rPr lang="el-GR" sz="1200" b="1" dirty="0">
                <a:latin typeface="Arial" charset="0"/>
              </a:rPr>
              <a:t>στο </a:t>
            </a:r>
            <a:r>
              <a:rPr lang="el-GR" sz="1200" b="1" dirty="0" err="1">
                <a:latin typeface="Arial" charset="0"/>
              </a:rPr>
              <a:t>ολιγοδενδρογλοίωμα</a:t>
            </a:r>
            <a:r>
              <a:rPr lang="el-GR" sz="1200" b="1" dirty="0">
                <a:latin typeface="Arial" charset="0"/>
              </a:rPr>
              <a:t> </a:t>
            </a:r>
            <a:r>
              <a:rPr lang="en-US" sz="1200" b="1" dirty="0">
                <a:latin typeface="Arial" charset="0"/>
              </a:rPr>
              <a:t>grade 3</a:t>
            </a:r>
            <a:endParaRPr lang="el-GR" sz="1200" dirty="0">
              <a:latin typeface="Arial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l-GR" sz="1200" b="1" dirty="0">
                <a:latin typeface="Arial" charset="0"/>
              </a:rPr>
              <a:t>Απουσία ενίσχυσης </a:t>
            </a:r>
            <a:r>
              <a:rPr lang="en-US" sz="1200" b="1" dirty="0">
                <a:latin typeface="Arial" charset="0"/>
              </a:rPr>
              <a:t>EGFR</a:t>
            </a:r>
            <a:endParaRPr lang="el-GR" sz="1200" b="1" dirty="0">
              <a:latin typeface="Arial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l-GR" sz="1200" b="1" dirty="0">
                <a:latin typeface="Arial" charset="0"/>
              </a:rPr>
              <a:t>Σχεδόν σταθερή παρουσία </a:t>
            </a:r>
            <a:r>
              <a:rPr lang="en-US" sz="1200" b="1" dirty="0">
                <a:latin typeface="Arial" charset="0"/>
              </a:rPr>
              <a:t>TERT</a:t>
            </a:r>
            <a:r>
              <a:rPr lang="el-GR" sz="1200" b="1" dirty="0">
                <a:latin typeface="Arial" charset="0"/>
              </a:rPr>
              <a:t> μετάλλαξης </a:t>
            </a:r>
            <a:r>
              <a:rPr lang="el-GR" sz="1200" dirty="0">
                <a:latin typeface="Arial" charset="0"/>
              </a:rPr>
              <a:t>αλλά και σε </a:t>
            </a:r>
            <a:r>
              <a:rPr lang="el-GR" sz="1200" dirty="0" err="1">
                <a:latin typeface="Arial" charset="0"/>
              </a:rPr>
              <a:t>αστροκυτταρικά</a:t>
            </a:r>
            <a:r>
              <a:rPr lang="el-GR" sz="1200" dirty="0">
                <a:latin typeface="Arial" charset="0"/>
              </a:rPr>
              <a:t> γλοιώματα – ενίοτε </a:t>
            </a:r>
            <a:r>
              <a:rPr lang="en-US" sz="1200" dirty="0" err="1">
                <a:latin typeface="Arial" charset="0"/>
              </a:rPr>
              <a:t>TERTwt</a:t>
            </a:r>
            <a:r>
              <a:rPr lang="el-GR" sz="1200" dirty="0">
                <a:latin typeface="Arial" charset="0"/>
              </a:rPr>
              <a:t> σε εφηβικά </a:t>
            </a:r>
            <a:r>
              <a:rPr lang="el-GR" sz="1200" dirty="0" err="1">
                <a:latin typeface="Arial" charset="0"/>
              </a:rPr>
              <a:t>ολιγοδενδρογλοιώματα</a:t>
            </a:r>
            <a:endParaRPr lang="el-GR" sz="1200" dirty="0">
              <a:latin typeface="Arial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1200" b="1" dirty="0">
                <a:latin typeface="Arial" charset="0"/>
              </a:rPr>
              <a:t>NOGO4</a:t>
            </a:r>
            <a:r>
              <a:rPr lang="el-GR" sz="1200" b="1" dirty="0">
                <a:latin typeface="Arial" charset="0"/>
              </a:rPr>
              <a:t> θετικότητα και μείωση </a:t>
            </a:r>
            <a:r>
              <a:rPr lang="en-US" sz="1200" b="1" dirty="0">
                <a:latin typeface="Arial" charset="0"/>
              </a:rPr>
              <a:t>H3K27me3</a:t>
            </a:r>
            <a:r>
              <a:rPr lang="el-GR" sz="1200" b="1" dirty="0">
                <a:latin typeface="Arial" charset="0"/>
              </a:rPr>
              <a:t> </a:t>
            </a:r>
            <a:r>
              <a:rPr lang="el-GR" sz="1200" dirty="0">
                <a:latin typeface="Arial" charset="0"/>
              </a:rPr>
              <a:t>σχετίζονται με 1</a:t>
            </a:r>
            <a:r>
              <a:rPr lang="en-US" sz="1200" dirty="0">
                <a:latin typeface="Arial" charset="0"/>
              </a:rPr>
              <a:t>p/19q</a:t>
            </a:r>
            <a:r>
              <a:rPr lang="el-GR" sz="1200" dirty="0">
                <a:latin typeface="Arial" charset="0"/>
              </a:rPr>
              <a:t> </a:t>
            </a:r>
            <a:r>
              <a:rPr lang="el-GR" sz="1200" dirty="0" err="1">
                <a:latin typeface="Arial" charset="0"/>
              </a:rPr>
              <a:t>συναπάλειψη</a:t>
            </a:r>
            <a:r>
              <a:rPr lang="el-GR" sz="1200" dirty="0">
                <a:latin typeface="Arial" charset="0"/>
              </a:rPr>
              <a:t> σε </a:t>
            </a:r>
            <a:r>
              <a:rPr lang="en-US" sz="1200" dirty="0">
                <a:latin typeface="Arial" charset="0"/>
              </a:rPr>
              <a:t>IDH </a:t>
            </a:r>
            <a:r>
              <a:rPr lang="el-GR" sz="1200" dirty="0">
                <a:latin typeface="Arial" charset="0"/>
              </a:rPr>
              <a:t>μεταλλαγμένο </a:t>
            </a:r>
            <a:r>
              <a:rPr lang="el-GR" sz="1200" dirty="0" err="1">
                <a:latin typeface="Arial" charset="0"/>
              </a:rPr>
              <a:t>αατροκύτωμα</a:t>
            </a:r>
            <a:endParaRPr lang="el-GR" sz="1200" dirty="0">
              <a:latin typeface="Arial" charset="0"/>
            </a:endParaRPr>
          </a:p>
        </p:txBody>
      </p:sp>
      <p:pic>
        <p:nvPicPr>
          <p:cNvPr id="58369" name="Picture 1" descr="C:\Users\User\Desktop\ΚΝΣ dec 2022\2.22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787774"/>
            <a:ext cx="2987824" cy="2355726"/>
          </a:xfrm>
          <a:prstGeom prst="rect">
            <a:avLst/>
          </a:prstGeom>
          <a:noFill/>
        </p:spPr>
      </p:pic>
      <p:pic>
        <p:nvPicPr>
          <p:cNvPr id="58370" name="Picture 2" descr="C:\Users\User\Desktop\ΚΝΣ dec 2022\2.22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787774"/>
            <a:ext cx="2843808" cy="2355726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0" y="4866503"/>
            <a:ext cx="105349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="1" dirty="0"/>
              <a:t>IDH1 R132H</a:t>
            </a:r>
            <a:endParaRPr lang="el-GR" sz="1200" b="1" dirty="0"/>
          </a:p>
        </p:txBody>
      </p:sp>
      <p:sp>
        <p:nvSpPr>
          <p:cNvPr id="8" name="7 - Ορθογώνιο"/>
          <p:cNvSpPr/>
          <p:nvPr/>
        </p:nvSpPr>
        <p:spPr>
          <a:xfrm>
            <a:off x="8486836" y="4866503"/>
            <a:ext cx="591637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="1" dirty="0"/>
              <a:t>ATRX</a:t>
            </a:r>
            <a:endParaRPr lang="el-GR" sz="1200" b="1" dirty="0"/>
          </a:p>
        </p:txBody>
      </p:sp>
      <p:sp>
        <p:nvSpPr>
          <p:cNvPr id="11" name="10 - Ορθογώνιο"/>
          <p:cNvSpPr/>
          <p:nvPr/>
        </p:nvSpPr>
        <p:spPr>
          <a:xfrm>
            <a:off x="6216600" y="2499742"/>
            <a:ext cx="29274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b="1" i="1" dirty="0">
                <a:solidFill>
                  <a:srgbClr val="FF0000"/>
                </a:solidFill>
              </a:rPr>
              <a:t>WHO 2021; Barresi, Neuropathology2022</a:t>
            </a:r>
            <a:endParaRPr lang="el-GR" sz="1100" b="1" i="1" dirty="0">
              <a:solidFill>
                <a:srgbClr val="FF0000"/>
              </a:solidFill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4211960" y="4835725"/>
            <a:ext cx="1800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/>
              <a:t>Η3Κ27</a:t>
            </a:r>
            <a:r>
              <a:rPr lang="en-US" sz="1400" b="1" dirty="0"/>
              <a:t>me3</a:t>
            </a:r>
            <a:endParaRPr lang="el-GR" sz="14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- Πίνακας"/>
          <p:cNvGraphicFramePr>
            <a:graphicFrameLocks noGrp="1"/>
          </p:cNvGraphicFramePr>
          <p:nvPr/>
        </p:nvGraphicFramePr>
        <p:xfrm>
          <a:off x="323528" y="1113588"/>
          <a:ext cx="8352928" cy="3427530"/>
        </p:xfrm>
        <a:graphic>
          <a:graphicData uri="http://schemas.openxmlformats.org/drawingml/2006/table">
            <a:tbl>
              <a:tblPr/>
              <a:tblGrid>
                <a:gridCol w="8352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5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Diagnostic criteria for </a:t>
                      </a:r>
                      <a:r>
                        <a:rPr lang="en-US" sz="1500" b="1" i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oligodendroglioma</a:t>
                      </a:r>
                      <a:r>
                        <a:rPr lang="en-US" sz="15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IDH-mutant and 1p/19q-codeleted</a:t>
                      </a:r>
                      <a:endParaRPr lang="en-US" sz="1500" b="1" dirty="0"/>
                    </a:p>
                  </a:txBody>
                  <a:tcPr marL="68580" marR="68580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r>
                        <a:rPr lang="en-US" sz="1100" b="1" i="1" dirty="0"/>
                        <a:t>Essential:</a:t>
                      </a:r>
                      <a:endParaRPr lang="en-US" sz="1100" dirty="0"/>
                    </a:p>
                  </a:txBody>
                  <a:tcPr marL="68580" marR="68580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r>
                        <a:rPr lang="en-US" sz="1100"/>
                        <a:t>A diffusely infiltrating glioma</a:t>
                      </a:r>
                    </a:p>
                  </a:txBody>
                  <a:tcPr marL="68580" marR="68580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r>
                        <a:rPr lang="en-US" sz="1100" b="1"/>
                        <a:t>AND</a:t>
                      </a:r>
                      <a:endParaRPr lang="en-US" sz="1100"/>
                    </a:p>
                  </a:txBody>
                  <a:tcPr marL="68580" marR="68580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r>
                        <a:rPr lang="en-US" sz="1100" i="1"/>
                        <a:t>IDH1</a:t>
                      </a:r>
                      <a:r>
                        <a:rPr lang="en-US" sz="1100"/>
                        <a:t> codon 132 or </a:t>
                      </a:r>
                      <a:r>
                        <a:rPr lang="en-US" sz="1100" i="1"/>
                        <a:t>IDH2</a:t>
                      </a:r>
                      <a:r>
                        <a:rPr lang="en-US" sz="1100"/>
                        <a:t> codon 172 missense mutation</a:t>
                      </a:r>
                      <a:r>
                        <a:rPr lang="en-US" sz="1100" baseline="30000"/>
                        <a:t>a</a:t>
                      </a:r>
                      <a:endParaRPr lang="en-US" sz="1100"/>
                    </a:p>
                  </a:txBody>
                  <a:tcPr marL="68580" marR="68580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r>
                        <a:rPr lang="en-US" sz="1100" b="1"/>
                        <a:t>AND</a:t>
                      </a:r>
                      <a:endParaRPr lang="en-US" sz="1100"/>
                    </a:p>
                  </a:txBody>
                  <a:tcPr marL="68580" marR="68580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r>
                        <a:rPr lang="en-US" sz="1100"/>
                        <a:t>Combined whole-arm deletions of 1p and 19q</a:t>
                      </a:r>
                    </a:p>
                  </a:txBody>
                  <a:tcPr marL="68580" marR="68580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r>
                        <a:rPr lang="en-US" sz="1100" b="1" i="1"/>
                        <a:t>Desirable:</a:t>
                      </a:r>
                      <a:endParaRPr lang="en-US" sz="1100"/>
                    </a:p>
                  </a:txBody>
                  <a:tcPr marL="68580" marR="68580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r>
                        <a:rPr lang="en-US" sz="1100"/>
                        <a:t>DNA methylome profile of oligodendroglioma, IDH-mutant and 1p/19q-codeleted</a:t>
                      </a:r>
                    </a:p>
                  </a:txBody>
                  <a:tcPr marL="68580" marR="68580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r>
                        <a:rPr lang="en-US" sz="1100"/>
                        <a:t>Retained nuclear expression of ATRX</a:t>
                      </a:r>
                    </a:p>
                  </a:txBody>
                  <a:tcPr marL="68580" marR="68580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r>
                        <a:rPr lang="en-US" sz="1100" i="1" dirty="0"/>
                        <a:t>TERT</a:t>
                      </a:r>
                      <a:r>
                        <a:rPr lang="en-US" sz="1100" dirty="0"/>
                        <a:t> promoter mutation</a:t>
                      </a:r>
                    </a:p>
                  </a:txBody>
                  <a:tcPr marL="68580" marR="68580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3 - Ορθογώνιο"/>
          <p:cNvSpPr/>
          <p:nvPr/>
        </p:nvSpPr>
        <p:spPr>
          <a:xfrm>
            <a:off x="8072876" y="4912670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3"/>
            <a:ext cx="91440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altLang="el-GR" b="1" dirty="0">
                <a:solidFill>
                  <a:srgbClr val="C00000"/>
                </a:solidFill>
                <a:latin typeface="Arial" charset="0"/>
              </a:rPr>
              <a:t>Adult Diffuse </a:t>
            </a:r>
            <a:r>
              <a:rPr lang="en-US" altLang="el-GR" b="1" dirty="0" err="1">
                <a:solidFill>
                  <a:srgbClr val="C00000"/>
                </a:solidFill>
                <a:latin typeface="Arial" charset="0"/>
              </a:rPr>
              <a:t>gliomas</a:t>
            </a:r>
            <a:r>
              <a:rPr lang="en-US" altLang="el-GR" b="1" dirty="0">
                <a:solidFill>
                  <a:srgbClr val="C00000"/>
                </a:solidFill>
                <a:latin typeface="Arial" charset="0"/>
              </a:rPr>
              <a:t>: 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altLang="el-GR" b="1" dirty="0">
                <a:solidFill>
                  <a:srgbClr val="C00000"/>
                </a:solidFill>
                <a:latin typeface="Arial" charset="0"/>
              </a:rPr>
              <a:t>From histology, IDH status and other genetic parameters to WHO diagnosis</a:t>
            </a:r>
            <a:endParaRPr lang="el-GR" altLang="el-GR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5123" name="Picture 3" descr="diffuse gliom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49976"/>
            <a:ext cx="9144000" cy="426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9 - Γωνιακή σύνδεση"/>
          <p:cNvCxnSpPr/>
          <p:nvPr/>
        </p:nvCxnSpPr>
        <p:spPr>
          <a:xfrm rot="10800000">
            <a:off x="1115622" y="3435849"/>
            <a:ext cx="5328593" cy="1350149"/>
          </a:xfrm>
          <a:prstGeom prst="bentConnector3">
            <a:avLst>
              <a:gd name="adj1" fmla="val 100074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- Ευθεία γραμμή σύνδεσης"/>
          <p:cNvCxnSpPr/>
          <p:nvPr/>
        </p:nvCxnSpPr>
        <p:spPr>
          <a:xfrm>
            <a:off x="6084168" y="2139702"/>
            <a:ext cx="187220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- TextBox"/>
          <p:cNvSpPr txBox="1"/>
          <p:nvPr/>
        </p:nvSpPr>
        <p:spPr>
          <a:xfrm>
            <a:off x="8279904" y="4204784"/>
            <a:ext cx="864096" cy="93871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C00000"/>
                </a:solidFill>
              </a:rPr>
              <a:t>Dual genotype </a:t>
            </a:r>
            <a:r>
              <a:rPr lang="en-US" sz="1100" dirty="0" err="1">
                <a:solidFill>
                  <a:srgbClr val="C00000"/>
                </a:solidFill>
              </a:rPr>
              <a:t>oligoastro-cytoma</a:t>
            </a:r>
            <a:r>
              <a:rPr lang="en-US" sz="1100" dirty="0">
                <a:solidFill>
                  <a:srgbClr val="C00000"/>
                </a:solidFill>
              </a:rPr>
              <a:t> NEC</a:t>
            </a:r>
            <a:endParaRPr lang="el-GR" sz="1100" dirty="0">
              <a:solidFill>
                <a:srgbClr val="C00000"/>
              </a:solidFill>
            </a:endParaRPr>
          </a:p>
        </p:txBody>
      </p:sp>
      <p:cxnSp>
        <p:nvCxnSpPr>
          <p:cNvPr id="22" name="21 - Ευθύγραμμο βέλος σύνδεσης"/>
          <p:cNvCxnSpPr/>
          <p:nvPr/>
        </p:nvCxnSpPr>
        <p:spPr>
          <a:xfrm>
            <a:off x="8100392" y="4785996"/>
            <a:ext cx="36004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- Ευθύγραμμο βέλος σύνδεσης"/>
          <p:cNvCxnSpPr/>
          <p:nvPr/>
        </p:nvCxnSpPr>
        <p:spPr>
          <a:xfrm flipV="1">
            <a:off x="6084168" y="2571750"/>
            <a:ext cx="720080" cy="135015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- TextBox"/>
          <p:cNvSpPr txBox="1"/>
          <p:nvPr/>
        </p:nvSpPr>
        <p:spPr>
          <a:xfrm rot="17574604">
            <a:off x="5839873" y="308212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TERT EGFR </a:t>
            </a:r>
            <a:endParaRPr lang="el-GR" sz="1200" dirty="0"/>
          </a:p>
        </p:txBody>
      </p:sp>
      <p:sp>
        <p:nvSpPr>
          <p:cNvPr id="31" name="30 - TextBox"/>
          <p:cNvSpPr txBox="1"/>
          <p:nvPr/>
        </p:nvSpPr>
        <p:spPr>
          <a:xfrm rot="17400779">
            <a:off x="6120731" y="3273007"/>
            <a:ext cx="717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+7/-10</a:t>
            </a:r>
            <a:endParaRPr lang="el-GR" sz="1200" dirty="0"/>
          </a:p>
        </p:txBody>
      </p:sp>
      <p:cxnSp>
        <p:nvCxnSpPr>
          <p:cNvPr id="33" name="32 - Ευθύγραμμο βέλος σύνδεσης"/>
          <p:cNvCxnSpPr/>
          <p:nvPr/>
        </p:nvCxnSpPr>
        <p:spPr>
          <a:xfrm flipV="1">
            <a:off x="6012160" y="735546"/>
            <a:ext cx="0" cy="135015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 - TextBox"/>
          <p:cNvSpPr txBox="1"/>
          <p:nvPr/>
        </p:nvSpPr>
        <p:spPr>
          <a:xfrm>
            <a:off x="5220072" y="519522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IDH mutant astrocytoma grade 4 (WHO 2021)</a:t>
            </a:r>
            <a:endParaRPr lang="el-GR" sz="1400" b="1" dirty="0">
              <a:solidFill>
                <a:srgbClr val="C00000"/>
              </a:solidFill>
            </a:endParaRPr>
          </a:p>
        </p:txBody>
      </p:sp>
      <p:sp>
        <p:nvSpPr>
          <p:cNvPr id="14" name="13 - TextBox"/>
          <p:cNvSpPr txBox="1"/>
          <p:nvPr/>
        </p:nvSpPr>
        <p:spPr>
          <a:xfrm>
            <a:off x="2267744" y="4894010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FF0000"/>
                </a:solidFill>
              </a:rPr>
              <a:t>WHO 2016, WHO 2021</a:t>
            </a:r>
            <a:endParaRPr lang="el-GR" sz="1400" i="1" dirty="0">
              <a:solidFill>
                <a:srgbClr val="FF0000"/>
              </a:solidFill>
            </a:endParaRPr>
          </a:p>
        </p:txBody>
      </p:sp>
      <p:sp>
        <p:nvSpPr>
          <p:cNvPr id="15" name="14 - Έλλειψη"/>
          <p:cNvSpPr/>
          <p:nvPr/>
        </p:nvSpPr>
        <p:spPr>
          <a:xfrm rot="1276400">
            <a:off x="5948980" y="2599289"/>
            <a:ext cx="792088" cy="138823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6" name="15 - Γωνιακή σύνδεση"/>
          <p:cNvCxnSpPr/>
          <p:nvPr/>
        </p:nvCxnSpPr>
        <p:spPr>
          <a:xfrm rot="10800000">
            <a:off x="395536" y="3057804"/>
            <a:ext cx="5976664" cy="1728192"/>
          </a:xfrm>
          <a:prstGeom prst="bentConnector3">
            <a:avLst>
              <a:gd name="adj1" fmla="val 9941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- Ευθεία γραμμή σύνδεσης"/>
          <p:cNvCxnSpPr/>
          <p:nvPr/>
        </p:nvCxnSpPr>
        <p:spPr>
          <a:xfrm flipV="1">
            <a:off x="2699792" y="2139702"/>
            <a:ext cx="3240360" cy="810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31 - Έλλειψη"/>
          <p:cNvSpPr/>
          <p:nvPr/>
        </p:nvSpPr>
        <p:spPr>
          <a:xfrm rot="4022774">
            <a:off x="4099806" y="1640775"/>
            <a:ext cx="390232" cy="152270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5" name="34 - TextBox"/>
          <p:cNvSpPr txBox="1"/>
          <p:nvPr/>
        </p:nvSpPr>
        <p:spPr>
          <a:xfrm rot="20365771">
            <a:off x="3637168" y="2204081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CDKN2A/B del</a:t>
            </a:r>
            <a:endParaRPr lang="el-GR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1115616" y="14148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latin typeface="Arial" pitchFamily="34" charset="0"/>
                <a:cs typeface="Arial" pitchFamily="34" charset="0"/>
              </a:rPr>
              <a:t>Ταξινόμηση Π.Ο.Υ 202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1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 όγκων ΚΝΣ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(CNS5)</a:t>
            </a:r>
          </a:p>
          <a:p>
            <a:pPr algn="ctr"/>
            <a:r>
              <a:rPr lang="el-GR" b="1" dirty="0">
                <a:latin typeface="Arial" pitchFamily="34" charset="0"/>
                <a:cs typeface="Arial" pitchFamily="34" charset="0"/>
              </a:rPr>
              <a:t>Γλοιώματα – σημασία μοριακών ευρημάτων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0" y="1005579"/>
            <a:ext cx="9144000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400" dirty="0">
                <a:latin typeface="Arial" pitchFamily="34" charset="0"/>
                <a:cs typeface="Arial" pitchFamily="34" charset="0"/>
              </a:rPr>
              <a:t>Εισαγωγή πολλών μοριακών δεικτών με </a:t>
            </a:r>
            <a:r>
              <a:rPr lang="el-GR" sz="1400" dirty="0" err="1">
                <a:latin typeface="Arial" pitchFamily="34" charset="0"/>
                <a:cs typeface="Arial" pitchFamily="34" charset="0"/>
              </a:rPr>
              <a:t>κλινικοπαθολογοανατομική</a:t>
            </a:r>
            <a:r>
              <a:rPr lang="el-GR" sz="1400" dirty="0">
                <a:latin typeface="Arial" pitchFamily="34" charset="0"/>
                <a:cs typeface="Arial" pitchFamily="34" charset="0"/>
              </a:rPr>
              <a:t> χρησιμότητα για την ακριβέστερη ταξινόμηση των γλοιωμάτων</a:t>
            </a:r>
          </a:p>
          <a:p>
            <a:pPr marL="360363" indent="-360363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Ορισμένες οντότητες χαρακτηρίζονται από το μοριακό εύρημα ( 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IDH</a:t>
            </a:r>
            <a:r>
              <a:rPr lang="el-GR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-μεταλλαγμένο </a:t>
            </a:r>
            <a:r>
              <a:rPr lang="el-GR" sz="1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αστροκύτωμα</a:t>
            </a:r>
            <a:r>
              <a:rPr lang="el-GR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 → απαραίτητο για τη διάγνωση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(essential)</a:t>
            </a:r>
            <a:endParaRPr lang="el-GR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360363" indent="-360363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Ορισμένες οντότητες δεν απαιτούν την ανάδειξη μοριακών ευρημάτων, τα οποία, ωστόσο, είναι υποστηρικτικά της διάγνωσης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(desirable)</a:t>
            </a:r>
            <a:endParaRPr lang="el-GR" sz="1400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400" dirty="0">
                <a:latin typeface="Arial" pitchFamily="34" charset="0"/>
                <a:cs typeface="Arial" pitchFamily="34" charset="0"/>
              </a:rPr>
              <a:t>Οντότητες που δεν απαιτούν τον μοριακό έλεγχο για τη διάγνωση </a:t>
            </a:r>
          </a:p>
          <a:p>
            <a:pPr marL="360363" indent="-360363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400" b="1" dirty="0">
                <a:latin typeface="Arial" pitchFamily="34" charset="0"/>
                <a:cs typeface="Arial" pitchFamily="34" charset="0"/>
              </a:rPr>
              <a:t>Η ταξινόμηση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WHO CNS5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 είναι μικτή /υβριδική [ Ιστολογική + Μοριακή]</a:t>
            </a:r>
            <a:endParaRPr lang="el-GR" sz="1200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400" dirty="0">
                <a:latin typeface="Arial" pitchFamily="34" charset="0"/>
                <a:cs typeface="Arial" pitchFamily="34" charset="0"/>
              </a:rPr>
              <a:t>Αναγνωρίζονται 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τύποι και υπότυποι </a:t>
            </a:r>
            <a:r>
              <a:rPr lang="el-GR" sz="1400" dirty="0">
                <a:latin typeface="Arial" pitchFamily="34" charset="0"/>
                <a:cs typeface="Arial" pitchFamily="34" charset="0"/>
              </a:rPr>
              <a:t>στους διάφορους όγκους</a:t>
            </a:r>
          </a:p>
          <a:p>
            <a:pPr marL="360363" indent="-360363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400" b="1" dirty="0">
                <a:latin typeface="Arial" pitchFamily="34" charset="0"/>
                <a:cs typeface="Arial" pitchFamily="34" charset="0"/>
              </a:rPr>
              <a:t>Βαθμοποίηση εντός του ιστολογικού τύπου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/>
                <a:cs typeface="Arial"/>
              </a:rPr>
              <a:t>→ </a:t>
            </a:r>
            <a:r>
              <a:rPr lang="el-GR" sz="1400" b="1" dirty="0">
                <a:latin typeface="Arial"/>
                <a:cs typeface="Arial"/>
              </a:rPr>
              <a:t>μόνον 3 ιστολογικούς τύπους  διάχυτων γλοιωμάτων ενηλίκων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400" dirty="0"/>
              <a:t>Με τις σύγχρονες θεραπευτικές επιλογές η αναγκαιότητα του </a:t>
            </a:r>
            <a:r>
              <a:rPr lang="en-US" sz="1400" dirty="0"/>
              <a:t>grade</a:t>
            </a:r>
            <a:r>
              <a:rPr lang="el-GR" sz="1400" dirty="0"/>
              <a:t> είναι αμφισβητήσιμη </a:t>
            </a:r>
          </a:p>
          <a:p>
            <a:pPr marL="360363" indent="-360363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400" dirty="0"/>
              <a:t>“</a:t>
            </a:r>
            <a:r>
              <a:rPr lang="el-GR" sz="1400" dirty="0"/>
              <a:t>Τύπος</a:t>
            </a:r>
            <a:r>
              <a:rPr lang="en-US" sz="1400" dirty="0"/>
              <a:t>” </a:t>
            </a:r>
            <a:r>
              <a:rPr lang="el-GR" sz="1400" dirty="0"/>
              <a:t>αντί του όρου</a:t>
            </a:r>
            <a:r>
              <a:rPr lang="en-US" sz="1400" dirty="0"/>
              <a:t> “</a:t>
            </a:r>
            <a:r>
              <a:rPr lang="el-GR" sz="1400" dirty="0"/>
              <a:t>οντότητα</a:t>
            </a:r>
            <a:r>
              <a:rPr lang="en-US" sz="1400" dirty="0"/>
              <a:t>”</a:t>
            </a:r>
            <a:r>
              <a:rPr lang="el-GR" sz="1400" dirty="0"/>
              <a:t> και </a:t>
            </a:r>
            <a:r>
              <a:rPr lang="en-US" sz="1400" dirty="0"/>
              <a:t>“</a:t>
            </a:r>
            <a:r>
              <a:rPr lang="el-GR" sz="1400" dirty="0" err="1"/>
              <a:t>υπότυπος</a:t>
            </a:r>
            <a:r>
              <a:rPr lang="en-US" sz="1400" dirty="0"/>
              <a:t>” </a:t>
            </a:r>
            <a:r>
              <a:rPr lang="el-GR" sz="1400" dirty="0"/>
              <a:t>αντί του όρου </a:t>
            </a:r>
            <a:r>
              <a:rPr lang="en-US" sz="1400" dirty="0"/>
              <a:t>“</a:t>
            </a:r>
            <a:r>
              <a:rPr lang="el-GR" sz="1400" dirty="0"/>
              <a:t>ποικιλία</a:t>
            </a:r>
            <a:r>
              <a:rPr lang="en-US" sz="1400" dirty="0"/>
              <a:t>”</a:t>
            </a:r>
            <a:endParaRPr lang="el-GR" sz="1400" dirty="0"/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6512" y="-277434"/>
            <a:ext cx="91440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Παιδιατρικού</a:t>
            </a:r>
            <a:r>
              <a:rPr kumimoji="0" lang="el-GR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τύπου διάχυτα γλοιώματα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(CNS5 WHO 202</a:t>
            </a:r>
            <a:r>
              <a:rPr kumimoji="0" lang="el-GR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1115616" y="249494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/>
              <a:t>Χαμηλόβαθμα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259632" y="465519"/>
            <a:ext cx="266429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400" b="1" dirty="0"/>
              <a:t>Διάχυτο </a:t>
            </a:r>
            <a:r>
              <a:rPr lang="el-GR" sz="1400" b="1" dirty="0" err="1"/>
              <a:t>αστροκύτωμα</a:t>
            </a:r>
            <a:r>
              <a:rPr lang="el-GR" sz="1400" b="1" dirty="0"/>
              <a:t> με ανωμαλίες γονιδίων </a:t>
            </a:r>
            <a:r>
              <a:rPr lang="en-US" sz="1400" b="1" dirty="0"/>
              <a:t>MYB/MYBL1</a:t>
            </a:r>
            <a:endParaRPr lang="el-GR" sz="1400" b="1" dirty="0"/>
          </a:p>
          <a:p>
            <a:pPr marL="269875" indent="-269875"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400" b="1" dirty="0" err="1"/>
              <a:t>Αγγειοκεντρικό</a:t>
            </a:r>
            <a:r>
              <a:rPr lang="el-GR" sz="1400" b="1" dirty="0"/>
              <a:t> γλοίωμα</a:t>
            </a:r>
          </a:p>
          <a:p>
            <a:pPr marL="269875" indent="-269875"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400" b="1" dirty="0"/>
              <a:t>Πολύμορφος χαμηλόβαθμος </a:t>
            </a:r>
            <a:r>
              <a:rPr lang="el-GR" sz="1400" b="1" dirty="0" err="1"/>
              <a:t>νευροεπιθηλιακός</a:t>
            </a:r>
            <a:r>
              <a:rPr lang="el-GR" sz="1400" b="1" dirty="0"/>
              <a:t> όγκος των νέων </a:t>
            </a:r>
            <a:r>
              <a:rPr lang="en-US" sz="1400" b="1" dirty="0"/>
              <a:t>(PLNTY)</a:t>
            </a:r>
          </a:p>
          <a:p>
            <a:pPr marL="269875" indent="-269875"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400" b="1" dirty="0"/>
              <a:t>Διάχυτο χαμηλόβαθμο γλοίωμα με ανωμαλίες γονιδίων οδού </a:t>
            </a:r>
            <a:r>
              <a:rPr lang="en-US" sz="1400" b="1" dirty="0"/>
              <a:t>MAPK</a:t>
            </a:r>
            <a:r>
              <a:rPr lang="el-GR" sz="1400" b="1" dirty="0"/>
              <a:t> </a:t>
            </a:r>
          </a:p>
        </p:txBody>
      </p:sp>
      <p:sp>
        <p:nvSpPr>
          <p:cNvPr id="7" name="6 - Αριστερό άγκιστρο"/>
          <p:cNvSpPr/>
          <p:nvPr/>
        </p:nvSpPr>
        <p:spPr>
          <a:xfrm>
            <a:off x="1043608" y="519522"/>
            <a:ext cx="216024" cy="1026114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1400"/>
          </a:p>
        </p:txBody>
      </p:sp>
      <p:sp>
        <p:nvSpPr>
          <p:cNvPr id="8" name="7 - TextBox"/>
          <p:cNvSpPr txBox="1"/>
          <p:nvPr/>
        </p:nvSpPr>
        <p:spPr>
          <a:xfrm>
            <a:off x="179512" y="789552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MYB/MYBL1</a:t>
            </a:r>
            <a:endParaRPr lang="el-GR" sz="1400" b="1" dirty="0">
              <a:solidFill>
                <a:srgbClr val="C00000"/>
              </a:solidFill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35496" y="1923680"/>
            <a:ext cx="136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FGFR1, BRAFV600E </a:t>
            </a:r>
            <a:r>
              <a:rPr lang="el-GR" sz="1400" b="1" dirty="0">
                <a:solidFill>
                  <a:srgbClr val="C00000"/>
                </a:solidFill>
              </a:rPr>
              <a:t>ή άλλα </a:t>
            </a:r>
            <a:r>
              <a:rPr lang="en-US" sz="1400" b="1" dirty="0">
                <a:solidFill>
                  <a:srgbClr val="C00000"/>
                </a:solidFill>
              </a:rPr>
              <a:t>MAPK </a:t>
            </a:r>
            <a:r>
              <a:rPr lang="el-GR" sz="1400" b="1" dirty="0">
                <a:solidFill>
                  <a:srgbClr val="C00000"/>
                </a:solidFill>
              </a:rPr>
              <a:t>γονίδια</a:t>
            </a:r>
          </a:p>
        </p:txBody>
      </p:sp>
      <p:sp>
        <p:nvSpPr>
          <p:cNvPr id="10" name="9 - Αριστερό άγκιστρο"/>
          <p:cNvSpPr/>
          <p:nvPr/>
        </p:nvSpPr>
        <p:spPr>
          <a:xfrm>
            <a:off x="1187624" y="1599642"/>
            <a:ext cx="144016" cy="1512168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1400"/>
          </a:p>
        </p:txBody>
      </p:sp>
      <p:sp>
        <p:nvSpPr>
          <p:cNvPr id="11" name="10 - TextBox"/>
          <p:cNvSpPr txBox="1"/>
          <p:nvPr/>
        </p:nvSpPr>
        <p:spPr>
          <a:xfrm>
            <a:off x="323528" y="3219824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>
                <a:solidFill>
                  <a:srgbClr val="C00000"/>
                </a:solidFill>
              </a:rPr>
              <a:t>Απουσία </a:t>
            </a:r>
            <a:r>
              <a:rPr lang="en-US" sz="1400" b="1" dirty="0">
                <a:solidFill>
                  <a:srgbClr val="C00000"/>
                </a:solidFill>
              </a:rPr>
              <a:t>IDH</a:t>
            </a:r>
            <a:r>
              <a:rPr lang="el-GR" sz="1400" b="1" dirty="0">
                <a:solidFill>
                  <a:srgbClr val="C00000"/>
                </a:solidFill>
              </a:rPr>
              <a:t> και </a:t>
            </a:r>
            <a:r>
              <a:rPr lang="en-US" sz="1400" b="1" dirty="0">
                <a:solidFill>
                  <a:srgbClr val="C00000"/>
                </a:solidFill>
              </a:rPr>
              <a:t>H3 </a:t>
            </a:r>
            <a:r>
              <a:rPr lang="el-GR" sz="1400" b="1" dirty="0">
                <a:solidFill>
                  <a:srgbClr val="C00000"/>
                </a:solidFill>
              </a:rPr>
              <a:t>ανωμαλιών</a:t>
            </a:r>
          </a:p>
          <a:p>
            <a:pPr algn="ctr"/>
            <a:endParaRPr lang="el-GR" sz="1400" b="1" dirty="0">
              <a:solidFill>
                <a:srgbClr val="C00000"/>
              </a:solidFill>
            </a:endParaRPr>
          </a:p>
          <a:p>
            <a:pPr algn="ctr"/>
            <a:endParaRPr lang="el-GR" sz="1400" b="1" dirty="0">
              <a:solidFill>
                <a:srgbClr val="C00000"/>
              </a:solidFill>
            </a:endParaRP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Grade 1</a:t>
            </a:r>
            <a:endParaRPr lang="el-GR" b="1" dirty="0">
              <a:solidFill>
                <a:srgbClr val="C00000"/>
              </a:solidFill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5364088" y="33354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/>
              <a:t>Υψηλόβαθμα</a:t>
            </a:r>
          </a:p>
        </p:txBody>
      </p:sp>
      <p:sp>
        <p:nvSpPr>
          <p:cNvPr id="13" name="12 - TextBox"/>
          <p:cNvSpPr txBox="1"/>
          <p:nvPr/>
        </p:nvSpPr>
        <p:spPr>
          <a:xfrm>
            <a:off x="5580112" y="603578"/>
            <a:ext cx="26642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400" b="1" dirty="0"/>
              <a:t>Διάχυτο γλοίωμα μέσης γραμμής με ανωμαλίες </a:t>
            </a:r>
            <a:r>
              <a:rPr lang="en-US" sz="1400" b="1" dirty="0"/>
              <a:t>H3K27</a:t>
            </a:r>
            <a:endParaRPr lang="el-GR" sz="1400" b="1" dirty="0"/>
          </a:p>
          <a:p>
            <a:pPr marL="269875" indent="-269875"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400" b="1" dirty="0"/>
              <a:t>Διάχυτο παιδιατρικού τύπου υψηλόβαθμο γλοίωμα χωρίς ανωμαλίες </a:t>
            </a:r>
            <a:r>
              <a:rPr lang="en-US" sz="1400" b="1" dirty="0"/>
              <a:t>IDH</a:t>
            </a:r>
            <a:r>
              <a:rPr lang="el-GR" sz="1400" b="1" dirty="0"/>
              <a:t> ή </a:t>
            </a:r>
            <a:r>
              <a:rPr lang="en-US" sz="1400" b="1" dirty="0"/>
              <a:t>H3</a:t>
            </a:r>
            <a:endParaRPr lang="el-GR" sz="1400" b="1" dirty="0"/>
          </a:p>
          <a:p>
            <a:pPr marL="269875" indent="-269875"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400" b="1" dirty="0"/>
              <a:t>Διάχυτο γλοίωμα ημισφαιρίων με μετάλλαξη </a:t>
            </a:r>
            <a:r>
              <a:rPr lang="en-US" sz="1400" b="1" dirty="0"/>
              <a:t>H3G34</a:t>
            </a:r>
            <a:endParaRPr lang="el-GR" sz="1400" b="1" dirty="0"/>
          </a:p>
          <a:p>
            <a:pPr marL="269875" indent="-269875"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400" b="1" dirty="0"/>
              <a:t>Βρεφικού τύπου γλοίωμα ημισφαιρίων (Γονιδιακές συντήξεις </a:t>
            </a:r>
            <a:r>
              <a:rPr lang="en-US" sz="1400" b="1" dirty="0"/>
              <a:t>ALK/ROS/MET</a:t>
            </a:r>
            <a:r>
              <a:rPr lang="el-GR" sz="1400" b="1" dirty="0"/>
              <a:t> ή </a:t>
            </a:r>
            <a:r>
              <a:rPr lang="en-US" sz="1400" b="1" dirty="0"/>
              <a:t>NTRK</a:t>
            </a:r>
            <a:r>
              <a:rPr lang="el-GR" sz="1400" b="1" dirty="0"/>
              <a:t>)</a:t>
            </a:r>
            <a:endParaRPr lang="en-US" sz="1400" b="1" dirty="0"/>
          </a:p>
        </p:txBody>
      </p:sp>
      <p:sp>
        <p:nvSpPr>
          <p:cNvPr id="14" name="13 - TextBox"/>
          <p:cNvSpPr txBox="1"/>
          <p:nvPr/>
        </p:nvSpPr>
        <p:spPr>
          <a:xfrm>
            <a:off x="4572000" y="3759882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Grade 4</a:t>
            </a:r>
            <a:r>
              <a:rPr lang="el-GR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5" name="14 - TextBox"/>
          <p:cNvSpPr txBox="1"/>
          <p:nvPr/>
        </p:nvSpPr>
        <p:spPr>
          <a:xfrm>
            <a:off x="0" y="419193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endParaRPr lang="el-GR" sz="1100" b="1" dirty="0">
              <a:solidFill>
                <a:srgbClr val="FF0000"/>
              </a:solidFill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el-GR" sz="1100" b="1" dirty="0">
                <a:solidFill>
                  <a:srgbClr val="FF0000"/>
                </a:solidFill>
              </a:rPr>
              <a:t>Η παρουσία </a:t>
            </a:r>
            <a:r>
              <a:rPr lang="en-US" sz="1100" b="1" dirty="0">
                <a:solidFill>
                  <a:srgbClr val="FF0000"/>
                </a:solidFill>
              </a:rPr>
              <a:t>KIAA1549-BRAF</a:t>
            </a:r>
            <a:r>
              <a:rPr lang="el-GR" sz="1100" b="1" dirty="0">
                <a:solidFill>
                  <a:srgbClr val="FF0000"/>
                </a:solidFill>
              </a:rPr>
              <a:t> σύντηξης (χαρακτηριστική των </a:t>
            </a:r>
            <a:r>
              <a:rPr lang="el-GR" sz="1100" b="1" dirty="0" err="1">
                <a:solidFill>
                  <a:srgbClr val="FF0000"/>
                </a:solidFill>
              </a:rPr>
              <a:t>πιλοκυτταρικών</a:t>
            </a:r>
            <a:r>
              <a:rPr lang="el-GR" sz="1100" b="1" dirty="0">
                <a:solidFill>
                  <a:srgbClr val="FF0000"/>
                </a:solidFill>
              </a:rPr>
              <a:t> </a:t>
            </a:r>
            <a:r>
              <a:rPr lang="el-GR" sz="1100" b="1" dirty="0" err="1">
                <a:solidFill>
                  <a:srgbClr val="FF0000"/>
                </a:solidFill>
              </a:rPr>
              <a:t>αστροκυτωμάτων</a:t>
            </a:r>
            <a:r>
              <a:rPr lang="el-GR" sz="1100" b="1" dirty="0">
                <a:solidFill>
                  <a:srgbClr val="FF0000"/>
                </a:solidFill>
              </a:rPr>
              <a:t> ) και της ομόζυγης </a:t>
            </a:r>
            <a:r>
              <a:rPr lang="en-US" sz="1100" b="1" dirty="0">
                <a:solidFill>
                  <a:srgbClr val="FF0000"/>
                </a:solidFill>
              </a:rPr>
              <a:t>CDKN2A/B</a:t>
            </a:r>
            <a:r>
              <a:rPr lang="el-GR" sz="1100" b="1" dirty="0">
                <a:solidFill>
                  <a:srgbClr val="FF0000"/>
                </a:solidFill>
              </a:rPr>
              <a:t> απάλειψης (χαρακτηριστική του πλειόμορφου </a:t>
            </a:r>
            <a:r>
              <a:rPr lang="el-GR" sz="1100" b="1" dirty="0" err="1">
                <a:solidFill>
                  <a:srgbClr val="FF0000"/>
                </a:solidFill>
              </a:rPr>
              <a:t>ξανθοαστροκυτώματος</a:t>
            </a:r>
            <a:r>
              <a:rPr lang="el-GR" sz="1100" b="1" dirty="0">
                <a:solidFill>
                  <a:srgbClr val="FF0000"/>
                </a:solidFill>
              </a:rPr>
              <a:t>) απομακρύνει από την διάγνωση </a:t>
            </a:r>
            <a:r>
              <a:rPr lang="en-US" sz="1100" b="1" dirty="0">
                <a:solidFill>
                  <a:srgbClr val="FF0000"/>
                </a:solidFill>
              </a:rPr>
              <a:t>“</a:t>
            </a:r>
            <a:r>
              <a:rPr lang="el-GR" sz="1100" b="1" dirty="0">
                <a:solidFill>
                  <a:srgbClr val="FF0000"/>
                </a:solidFill>
              </a:rPr>
              <a:t>παιδιατρικού τύπου διάχυτο γλοίωμα</a:t>
            </a:r>
            <a:r>
              <a:rPr lang="en-US" sz="1100" b="1" dirty="0">
                <a:solidFill>
                  <a:srgbClr val="FF0000"/>
                </a:solidFill>
              </a:rPr>
              <a:t>” </a:t>
            </a:r>
            <a:endParaRPr lang="el-GR" sz="1100" b="1" dirty="0">
              <a:solidFill>
                <a:srgbClr val="FF0000"/>
              </a:solidFill>
            </a:endParaRPr>
          </a:p>
        </p:txBody>
      </p:sp>
      <p:sp>
        <p:nvSpPr>
          <p:cNvPr id="16" name="15 - TextBox"/>
          <p:cNvSpPr txBox="1"/>
          <p:nvPr/>
        </p:nvSpPr>
        <p:spPr>
          <a:xfrm>
            <a:off x="4427984" y="4866501"/>
            <a:ext cx="47160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>
                <a:solidFill>
                  <a:srgbClr val="FF0000"/>
                </a:solidFill>
              </a:rPr>
              <a:t>Ellison, </a:t>
            </a:r>
            <a:r>
              <a:rPr lang="en-US" sz="1100" b="1" i="1" dirty="0" err="1">
                <a:solidFill>
                  <a:srgbClr val="FF0000"/>
                </a:solidFill>
              </a:rPr>
              <a:t>Acta</a:t>
            </a:r>
            <a:r>
              <a:rPr lang="en-US" sz="1100" b="1" i="1" dirty="0">
                <a:solidFill>
                  <a:srgbClr val="FF0000"/>
                </a:solidFill>
              </a:rPr>
              <a:t> </a:t>
            </a:r>
            <a:r>
              <a:rPr lang="en-US" sz="1100" b="1" i="1" dirty="0" err="1">
                <a:solidFill>
                  <a:srgbClr val="FF0000"/>
                </a:solidFill>
              </a:rPr>
              <a:t>Newspathology</a:t>
            </a:r>
            <a:r>
              <a:rPr lang="en-US" sz="1100" b="1" i="1" dirty="0">
                <a:solidFill>
                  <a:srgbClr val="FF0000"/>
                </a:solidFill>
              </a:rPr>
              <a:t> 2019</a:t>
            </a:r>
            <a:endParaRPr lang="el-GR" sz="11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74675" y="-115416"/>
            <a:ext cx="80010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b="1" dirty="0">
                <a:latin typeface="+mj-lt"/>
                <a:ea typeface="+mj-ea"/>
                <a:cs typeface="+mj-cs"/>
              </a:rPr>
              <a:t>Διάχυτο </a:t>
            </a:r>
            <a:r>
              <a:rPr lang="el-GR" sz="2000" b="1" dirty="0" err="1">
                <a:latin typeface="+mj-lt"/>
                <a:ea typeface="+mj-ea"/>
                <a:cs typeface="+mj-cs"/>
              </a:rPr>
              <a:t>αστροκύτωμα</a:t>
            </a:r>
            <a:r>
              <a:rPr lang="el-GR" sz="2000" b="1" dirty="0">
                <a:latin typeface="+mj-lt"/>
                <a:ea typeface="+mj-ea"/>
                <a:cs typeface="+mj-cs"/>
              </a:rPr>
              <a:t> με ανωμαλίες </a:t>
            </a:r>
            <a:r>
              <a:rPr lang="en-US" sz="2000" b="1" dirty="0">
                <a:latin typeface="+mj-lt"/>
                <a:ea typeface="+mj-ea"/>
                <a:cs typeface="+mj-cs"/>
              </a:rPr>
              <a:t>MYB/MYBL1</a:t>
            </a: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6 - Πίνακας"/>
          <p:cNvGraphicFramePr>
            <a:graphicFrameLocks noGrp="1"/>
          </p:cNvGraphicFramePr>
          <p:nvPr/>
        </p:nvGraphicFramePr>
        <p:xfrm>
          <a:off x="35496" y="571907"/>
          <a:ext cx="6732240" cy="2503899"/>
        </p:xfrm>
        <a:graphic>
          <a:graphicData uri="http://schemas.openxmlformats.org/drawingml/2006/table">
            <a:tbl>
              <a:tblPr/>
              <a:tblGrid>
                <a:gridCol w="583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8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Diagnostic criteria for diffuse astrocytoma, </a:t>
                      </a:r>
                      <a:r>
                        <a:rPr lang="en-US" sz="1100" b="1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MYB</a:t>
                      </a:r>
                      <a:r>
                        <a:rPr lang="en-US" sz="11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or </a:t>
                      </a:r>
                      <a:r>
                        <a:rPr lang="en-US" sz="1100" b="1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MYBL1</a:t>
                      </a:r>
                      <a:r>
                        <a:rPr lang="en-US" sz="11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-altered</a:t>
                      </a:r>
                      <a:endParaRPr lang="en-US" sz="1100" b="1" dirty="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851">
                <a:tc gridSpan="2">
                  <a:txBody>
                    <a:bodyPr/>
                    <a:lstStyle/>
                    <a:p>
                      <a:r>
                        <a:rPr lang="en-US" sz="1100" b="1" i="1" dirty="0"/>
                        <a:t>Essential:</a:t>
                      </a:r>
                      <a:endParaRPr lang="en-US" sz="1100" dirty="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851">
                <a:tc gridSpan="2">
                  <a:txBody>
                    <a:bodyPr/>
                    <a:lstStyle/>
                    <a:p>
                      <a:r>
                        <a:rPr lang="en-US" sz="1100" dirty="0"/>
                        <a:t>Diffuse astrocytoma </a:t>
                      </a:r>
                      <a:r>
                        <a:rPr lang="en-US" sz="1100" b="1" dirty="0"/>
                        <a:t>without histological features of </a:t>
                      </a:r>
                      <a:r>
                        <a:rPr lang="en-US" sz="1100" b="1" dirty="0" err="1"/>
                        <a:t>anaplasia</a:t>
                      </a:r>
                      <a:endParaRPr lang="en-US" sz="1100" b="1" dirty="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851">
                <a:tc gridSpan="2">
                  <a:txBody>
                    <a:bodyPr/>
                    <a:lstStyle/>
                    <a:p>
                      <a:r>
                        <a:rPr lang="en-US" sz="1100" b="1" dirty="0"/>
                        <a:t>AND</a:t>
                      </a:r>
                      <a:endParaRPr lang="en-US" sz="1100" dirty="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851">
                <a:tc gridSpan="2">
                  <a:txBody>
                    <a:bodyPr/>
                    <a:lstStyle/>
                    <a:p>
                      <a:r>
                        <a:rPr lang="en-US" sz="1100" dirty="0"/>
                        <a:t>No mutations in IDH or H3 genes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851">
                <a:tc gridSpan="2">
                  <a:txBody>
                    <a:bodyPr/>
                    <a:lstStyle/>
                    <a:p>
                      <a:r>
                        <a:rPr lang="en-US" sz="1100" b="1" dirty="0"/>
                        <a:t>AND</a:t>
                      </a:r>
                      <a:endParaRPr lang="en-US" sz="1100" dirty="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851">
                <a:tc>
                  <a:txBody>
                    <a:bodyPr/>
                    <a:lstStyle/>
                    <a:p>
                      <a:r>
                        <a:rPr lang="el-GR" sz="1100"/>
                        <a:t> 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Structural variant of </a:t>
                      </a:r>
                      <a:r>
                        <a:rPr lang="en-US" sz="1100" b="1" i="1" dirty="0"/>
                        <a:t>MYB</a:t>
                      </a:r>
                      <a:r>
                        <a:rPr lang="en-US" sz="1100" b="1" dirty="0"/>
                        <a:t> or </a:t>
                      </a:r>
                      <a:r>
                        <a:rPr lang="en-US" sz="1100" b="1" i="1" dirty="0"/>
                        <a:t>MYBL1</a:t>
                      </a:r>
                      <a:endParaRPr lang="en-US" sz="1100" b="1" dirty="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1851">
                <a:tc>
                  <a:txBody>
                    <a:bodyPr/>
                    <a:lstStyle/>
                    <a:p>
                      <a:r>
                        <a:rPr lang="el-GR" sz="1100"/>
                        <a:t> 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OR</a:t>
                      </a:r>
                      <a:endParaRPr lang="en-US" sz="1100" dirty="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l-GR" sz="1100"/>
                        <a:t> 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DNA </a:t>
                      </a:r>
                      <a:r>
                        <a:rPr lang="en-US" sz="1100" dirty="0" err="1"/>
                        <a:t>methylation</a:t>
                      </a:r>
                      <a:r>
                        <a:rPr lang="en-US" sz="1100" dirty="0"/>
                        <a:t> profile aligned with diffuse astrocytoma, </a:t>
                      </a:r>
                      <a:r>
                        <a:rPr lang="en-US" sz="1100" i="1" dirty="0"/>
                        <a:t>MYB</a:t>
                      </a:r>
                      <a:r>
                        <a:rPr lang="en-US" sz="1100" dirty="0"/>
                        <a:t>- or </a:t>
                      </a:r>
                      <a:r>
                        <a:rPr lang="en-US" sz="1100" i="1" dirty="0"/>
                        <a:t>MYBL1</a:t>
                      </a:r>
                      <a:r>
                        <a:rPr lang="en-US" sz="1100" dirty="0"/>
                        <a:t>-altered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1851">
                <a:tc gridSpan="2">
                  <a:txBody>
                    <a:bodyPr/>
                    <a:lstStyle/>
                    <a:p>
                      <a:r>
                        <a:rPr lang="en-US" sz="1100" b="1" i="1" dirty="0"/>
                        <a:t>Desirable:</a:t>
                      </a:r>
                      <a:endParaRPr lang="en-US" sz="1100" dirty="0"/>
                    </a:p>
                  </a:txBody>
                  <a:tcPr marL="33788" marR="33788" marT="0" marB="0" anchor="ctr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1851">
                <a:tc gridSpan="2">
                  <a:txBody>
                    <a:bodyPr/>
                    <a:lstStyle/>
                    <a:p>
                      <a:r>
                        <a:rPr lang="en-US" sz="1100" b="1" dirty="0"/>
                        <a:t>Absence of OLIG2 and MAP2 expression</a:t>
                      </a:r>
                    </a:p>
                  </a:txBody>
                  <a:tcPr marL="33788" marR="33788" marT="0" marB="0" anchor="ctr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33122" name="Picture 2" descr="C:\Users\User\Desktop\ΚΝΣ dec 2022\2.43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2818" y="3003798"/>
            <a:ext cx="3171187" cy="2139702"/>
          </a:xfrm>
          <a:prstGeom prst="rect">
            <a:avLst/>
          </a:prstGeom>
          <a:noFill/>
        </p:spPr>
      </p:pic>
      <p:pic>
        <p:nvPicPr>
          <p:cNvPr id="133123" name="Picture 3" descr="C:\Users\User\Desktop\ΚΝΣ dec 2022\2.42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" y="3057804"/>
            <a:ext cx="3119607" cy="2085696"/>
          </a:xfrm>
          <a:prstGeom prst="rect">
            <a:avLst/>
          </a:prstGeom>
          <a:noFill/>
        </p:spPr>
      </p:pic>
      <p:pic>
        <p:nvPicPr>
          <p:cNvPr id="133124" name="Picture 4" descr="C:\Users\User\Desktop\ΚΝΣ dec 2022\2.42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057804"/>
            <a:ext cx="3096344" cy="2085696"/>
          </a:xfrm>
          <a:prstGeom prst="rect">
            <a:avLst/>
          </a:prstGeom>
          <a:noFill/>
        </p:spPr>
      </p:pic>
      <p:pic>
        <p:nvPicPr>
          <p:cNvPr id="133125" name="Picture 5" descr="C:\Users\User\Desktop\ΚΝΣ dec 2022\2.43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6572" y="897564"/>
            <a:ext cx="2957428" cy="2139702"/>
          </a:xfrm>
          <a:prstGeom prst="rect">
            <a:avLst/>
          </a:prstGeom>
          <a:noFill/>
        </p:spPr>
      </p:pic>
      <p:sp>
        <p:nvSpPr>
          <p:cNvPr id="12" name="11 - Ορθογώνιο"/>
          <p:cNvSpPr/>
          <p:nvPr/>
        </p:nvSpPr>
        <p:spPr>
          <a:xfrm>
            <a:off x="323528" y="4912668"/>
            <a:ext cx="5094312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100" b="1" dirty="0"/>
              <a:t>Διηθητικό γλοίωμα ήπια </a:t>
            </a:r>
            <a:r>
              <a:rPr lang="el-GR" sz="1100" b="1" dirty="0" err="1"/>
              <a:t>κυτταροβρίθεια</a:t>
            </a:r>
            <a:r>
              <a:rPr lang="el-GR" sz="1100" b="1" dirty="0"/>
              <a:t> και ήπια </a:t>
            </a:r>
            <a:r>
              <a:rPr lang="el-GR" sz="1100" b="1" dirty="0" err="1"/>
              <a:t>ατυπία</a:t>
            </a:r>
            <a:endParaRPr lang="el-GR" sz="1100" b="1" dirty="0"/>
          </a:p>
        </p:txBody>
      </p:sp>
      <p:sp>
        <p:nvSpPr>
          <p:cNvPr id="13" name="12 - Ορθογώνιο"/>
          <p:cNvSpPr/>
          <p:nvPr/>
        </p:nvSpPr>
        <p:spPr>
          <a:xfrm>
            <a:off x="8412714" y="897566"/>
            <a:ext cx="68159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 err="1"/>
              <a:t>Olig</a:t>
            </a:r>
            <a:r>
              <a:rPr lang="en-US" sz="1400" b="1" dirty="0"/>
              <a:t> 2</a:t>
            </a:r>
            <a:endParaRPr lang="el-GR" sz="1400" b="1" dirty="0"/>
          </a:p>
        </p:txBody>
      </p:sp>
      <p:sp>
        <p:nvSpPr>
          <p:cNvPr id="14" name="13 - Ορθογώνιο"/>
          <p:cNvSpPr/>
          <p:nvPr/>
        </p:nvSpPr>
        <p:spPr>
          <a:xfrm>
            <a:off x="6362534" y="4866503"/>
            <a:ext cx="7633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/>
              <a:t>SOX10</a:t>
            </a:r>
            <a:endParaRPr lang="el-GR" sz="1400" b="1" dirty="0"/>
          </a:p>
        </p:txBody>
      </p:sp>
      <p:sp>
        <p:nvSpPr>
          <p:cNvPr id="16" name="15 - Ορθογώνιο"/>
          <p:cNvSpPr/>
          <p:nvPr/>
        </p:nvSpPr>
        <p:spPr>
          <a:xfrm>
            <a:off x="5253864" y="2787774"/>
            <a:ext cx="8819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b="1" i="1" dirty="0">
                <a:solidFill>
                  <a:srgbClr val="FF0000"/>
                </a:solidFill>
              </a:rPr>
              <a:t>WHO 2021</a:t>
            </a:r>
            <a:endParaRPr lang="el-GR" sz="1100" b="1" i="1" dirty="0">
              <a:solidFill>
                <a:srgbClr val="FF0000"/>
              </a:solidFill>
            </a:endParaRPr>
          </a:p>
        </p:txBody>
      </p:sp>
      <p:sp>
        <p:nvSpPr>
          <p:cNvPr id="15" name="14 - Ορθογώνιο"/>
          <p:cNvSpPr/>
          <p:nvPr/>
        </p:nvSpPr>
        <p:spPr>
          <a:xfrm>
            <a:off x="7502590" y="2787774"/>
            <a:ext cx="1479892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sz="1100" b="1" dirty="0"/>
              <a:t>απουσία έκφρασης</a:t>
            </a:r>
            <a:endParaRPr lang="el-GR" sz="11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33468"/>
            <a:ext cx="91440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Πολύμορφος </a:t>
            </a:r>
            <a:r>
              <a:rPr kumimoji="0" lang="el-G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νευροεπιθηλιακός</a:t>
            </a:r>
            <a:r>
              <a:rPr kumimoji="0" lang="el-GR" sz="2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όγκος των νέων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(PLNTY)</a:t>
            </a:r>
            <a:r>
              <a:rPr kumimoji="0" lang="el-GR" sz="2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[νέα οντότητα σε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WHO CNS5 2022]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6 - Πίνακας"/>
          <p:cNvGraphicFramePr>
            <a:graphicFrameLocks noGrp="1"/>
          </p:cNvGraphicFramePr>
          <p:nvPr/>
        </p:nvGraphicFramePr>
        <p:xfrm>
          <a:off x="0" y="783498"/>
          <a:ext cx="9144000" cy="4206240"/>
        </p:xfrm>
        <a:graphic>
          <a:graphicData uri="http://schemas.openxmlformats.org/drawingml/2006/table">
            <a:tbl>
              <a:tblPr/>
              <a:tblGrid>
                <a:gridCol w="792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51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Diagnostic criteria for polymorphous low-grade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neuroepithelial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tumour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of the young</a:t>
                      </a:r>
                      <a:endParaRPr lang="en-US" sz="1200" b="1" dirty="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r>
                        <a:rPr lang="en-US" sz="1200" b="1" i="1" dirty="0"/>
                        <a:t>Essential:</a:t>
                      </a:r>
                      <a:endParaRPr lang="en-US" sz="1200" dirty="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r>
                        <a:rPr lang="en-US" sz="1200" dirty="0"/>
                        <a:t>Diffuse growth pattern (at least regionally)</a:t>
                      </a:r>
                      <a:r>
                        <a:rPr lang="el-GR" sz="1200" dirty="0"/>
                        <a:t>   (</a:t>
                      </a:r>
                      <a:r>
                        <a:rPr lang="en-US" sz="1200" dirty="0" err="1"/>
                        <a:t>d.d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baseline="0" dirty="0" err="1"/>
                        <a:t>pilocytic</a:t>
                      </a:r>
                      <a:r>
                        <a:rPr lang="en-US" sz="1200" baseline="0" dirty="0"/>
                        <a:t> astrocytoma)</a:t>
                      </a:r>
                      <a:endParaRPr lang="en-US" sz="1200" dirty="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r>
                        <a:rPr lang="en-US" sz="1200" b="1"/>
                        <a:t>AND</a:t>
                      </a:r>
                      <a:endParaRPr lang="en-US" sz="120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r>
                        <a:rPr lang="en-US" sz="1200" b="1" dirty="0" err="1"/>
                        <a:t>Oligodendroglioma</a:t>
                      </a:r>
                      <a:r>
                        <a:rPr lang="en-US" sz="1200" b="1" dirty="0"/>
                        <a:t>-like components </a:t>
                      </a:r>
                      <a:r>
                        <a:rPr lang="en-US" sz="1200" dirty="0"/>
                        <a:t>(although these may be minor)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r>
                        <a:rPr lang="en-US" sz="1200" b="1"/>
                        <a:t>AND</a:t>
                      </a:r>
                      <a:endParaRPr lang="en-US" sz="120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r>
                        <a:rPr lang="en-US" sz="1200"/>
                        <a:t>Few (if any) mitotic figures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r>
                        <a:rPr lang="en-US" sz="1200" b="1"/>
                        <a:t>AND</a:t>
                      </a:r>
                      <a:endParaRPr lang="en-US" sz="120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 gridSpan="2">
                  <a:txBody>
                    <a:bodyPr/>
                    <a:lstStyle/>
                    <a:p>
                      <a:r>
                        <a:rPr lang="en-US" sz="1200" b="1" dirty="0"/>
                        <a:t>Regional CD34 expression </a:t>
                      </a:r>
                      <a:r>
                        <a:rPr lang="en-US" sz="1200" dirty="0"/>
                        <a:t>by </a:t>
                      </a:r>
                      <a:r>
                        <a:rPr lang="en-US" sz="1200" dirty="0" err="1"/>
                        <a:t>tumour</a:t>
                      </a:r>
                      <a:r>
                        <a:rPr lang="en-US" sz="1200" dirty="0"/>
                        <a:t> cells and by ramified neural cells in associated cerebral cortex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r>
                        <a:rPr lang="en-US" sz="1200" b="1"/>
                        <a:t>AND</a:t>
                      </a:r>
                      <a:endParaRPr lang="en-US" sz="120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r>
                        <a:rPr lang="en-US" sz="1200"/>
                        <a:t>IDH-wildtype status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r>
                        <a:rPr lang="en-US" sz="1200" b="1"/>
                        <a:t>AND</a:t>
                      </a:r>
                      <a:endParaRPr lang="en-US" sz="120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l-GR" sz="1200" b="1"/>
                        <a:t> </a:t>
                      </a:r>
                      <a:endParaRPr lang="el-GR" sz="120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Unequivocal expression of BRAF p.V600E on </a:t>
                      </a:r>
                      <a:r>
                        <a:rPr lang="en-US" sz="1200" b="1" dirty="0" err="1"/>
                        <a:t>immunohistochemical</a:t>
                      </a:r>
                      <a:r>
                        <a:rPr lang="en-US" sz="1200" b="1" dirty="0"/>
                        <a:t> assessment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l-GR" sz="1200" b="1"/>
                        <a:t> </a:t>
                      </a:r>
                      <a:endParaRPr lang="el-GR" sz="120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OR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l-GR" sz="1200" b="1"/>
                        <a:t> </a:t>
                      </a:r>
                      <a:endParaRPr lang="el-GR" sz="120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Molecular diagnostic evidence of </a:t>
                      </a:r>
                      <a:r>
                        <a:rPr lang="en-US" sz="1200" b="1" i="1" dirty="0"/>
                        <a:t>BRAF</a:t>
                      </a:r>
                      <a:r>
                        <a:rPr lang="en-US" sz="1200" b="1" dirty="0"/>
                        <a:t> p.V600E mutations, </a:t>
                      </a:r>
                      <a:r>
                        <a:rPr lang="en-US" sz="1200" b="1" i="1" dirty="0"/>
                        <a:t>FGFR2</a:t>
                      </a:r>
                      <a:r>
                        <a:rPr lang="en-US" sz="1200" b="1" dirty="0"/>
                        <a:t> or </a:t>
                      </a:r>
                      <a:r>
                        <a:rPr lang="en-US" sz="1200" b="1" i="1" dirty="0"/>
                        <a:t>FGFR3</a:t>
                      </a:r>
                      <a:r>
                        <a:rPr lang="en-US" sz="1200" b="1" dirty="0"/>
                        <a:t> fusions, or potentially other MAPK pathway–driving genetic abnormalities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r>
                        <a:rPr lang="en-US" sz="1200" b="1" i="1"/>
                        <a:t>Desirable:</a:t>
                      </a:r>
                      <a:endParaRPr lang="en-US" sz="120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r>
                        <a:rPr lang="en-US" sz="1200"/>
                        <a:t>Conspicuous calcification (characteristic, although not constant)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r>
                        <a:rPr lang="en-US" sz="1200" dirty="0"/>
                        <a:t>Absence of 1p/19q </a:t>
                      </a:r>
                      <a:r>
                        <a:rPr lang="en-US" sz="1200" dirty="0" err="1"/>
                        <a:t>codeletion</a:t>
                      </a:r>
                      <a:endParaRPr lang="en-US" sz="1200" dirty="0"/>
                    </a:p>
                  </a:txBody>
                  <a:tcPr marL="33788" marR="33788" marT="0" marB="0" anchor="ctr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5" name="4 - Έλλειψη"/>
          <p:cNvSpPr/>
          <p:nvPr/>
        </p:nvSpPr>
        <p:spPr>
          <a:xfrm>
            <a:off x="3851920" y="4659982"/>
            <a:ext cx="1800200" cy="42951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8072876" y="4912670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4067944" y="467798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Νέα άτομα!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74675" y="-128550"/>
            <a:ext cx="80010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Πολύμορφος </a:t>
            </a:r>
            <a:r>
              <a:rPr kumimoji="0" lang="el-G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νευροεπιθηλιακός</a:t>
            </a:r>
            <a:r>
              <a:rPr kumimoji="0" lang="el-GR" sz="2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όγκος των νέων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(PLNTY)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826" name="Picture 2" descr="C:\Users\User\Desktop\ΚΝΣ dec 2022\2.48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" y="465516"/>
            <a:ext cx="3589159" cy="2376264"/>
          </a:xfrm>
          <a:prstGeom prst="rect">
            <a:avLst/>
          </a:prstGeom>
          <a:noFill/>
        </p:spPr>
      </p:pic>
      <p:pic>
        <p:nvPicPr>
          <p:cNvPr id="205827" name="Picture 3" descr="C:\Users\User\Desktop\ΚΝΣ dec 2022\2.48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5216" y="465516"/>
            <a:ext cx="3318784" cy="2322258"/>
          </a:xfrm>
          <a:prstGeom prst="rect">
            <a:avLst/>
          </a:prstGeom>
          <a:noFill/>
        </p:spPr>
      </p:pic>
      <p:pic>
        <p:nvPicPr>
          <p:cNvPr id="205828" name="Picture 4" descr="C:\Users\User\Desktop\ΚΝΣ dec 2022\2.48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65518"/>
            <a:ext cx="3312368" cy="2376265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0" y="2449367"/>
            <a:ext cx="2915816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100" b="1" dirty="0" err="1"/>
              <a:t>ολιγοδενδριογλοιακού</a:t>
            </a:r>
            <a:r>
              <a:rPr lang="el-GR" sz="1100" b="1" dirty="0"/>
              <a:t> τύπου μορφολογία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2915816" y="2587866"/>
            <a:ext cx="331236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200" b="1" dirty="0" err="1"/>
              <a:t>αστροκυτταρική</a:t>
            </a:r>
            <a:r>
              <a:rPr lang="el-GR" sz="1200" b="1" dirty="0"/>
              <a:t> μορφολογία 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6156176" y="2533860"/>
            <a:ext cx="2987824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200" b="1" dirty="0"/>
              <a:t>άφθονες αποτιτανώσεις </a:t>
            </a:r>
          </a:p>
        </p:txBody>
      </p:sp>
      <p:pic>
        <p:nvPicPr>
          <p:cNvPr id="205829" name="Picture 5" descr="C:\Users\User\Desktop\ΚΝΣ dec 2022\2.49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4931" y="2931273"/>
            <a:ext cx="4439073" cy="2212229"/>
          </a:xfrm>
          <a:prstGeom prst="rect">
            <a:avLst/>
          </a:prstGeom>
          <a:noFill/>
        </p:spPr>
      </p:pic>
      <p:pic>
        <p:nvPicPr>
          <p:cNvPr id="205830" name="Picture 6" descr="C:\Users\User\Desktop\ΚΝΣ dec 2022\2.49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949793"/>
            <a:ext cx="4355976" cy="2193708"/>
          </a:xfrm>
          <a:prstGeom prst="rect">
            <a:avLst/>
          </a:prstGeom>
          <a:noFill/>
        </p:spPr>
      </p:pic>
      <p:sp>
        <p:nvSpPr>
          <p:cNvPr id="13" name="12 - Ορθογώνιο"/>
          <p:cNvSpPr/>
          <p:nvPr/>
        </p:nvSpPr>
        <p:spPr>
          <a:xfrm>
            <a:off x="1126839" y="4866503"/>
            <a:ext cx="151176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400" b="1" dirty="0" err="1"/>
              <a:t>Olig</a:t>
            </a:r>
            <a:r>
              <a:rPr lang="en-US" sz="1400" b="1" dirty="0"/>
              <a:t> 2(</a:t>
            </a:r>
            <a:r>
              <a:rPr lang="el-GR" sz="1400" b="1" dirty="0"/>
              <a:t>διάχυτα) </a:t>
            </a:r>
          </a:p>
        </p:txBody>
      </p:sp>
      <p:sp>
        <p:nvSpPr>
          <p:cNvPr id="14" name="13 - Ορθογώνιο"/>
          <p:cNvSpPr/>
          <p:nvPr/>
        </p:nvSpPr>
        <p:spPr>
          <a:xfrm>
            <a:off x="6174771" y="4866503"/>
            <a:ext cx="165776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CD34 (</a:t>
            </a:r>
            <a:r>
              <a:rPr lang="el-GR" sz="1400" b="1" dirty="0" err="1"/>
              <a:t>περιοχική</a:t>
            </a:r>
            <a:r>
              <a:rPr lang="el-GR" sz="1400" b="1" dirty="0"/>
              <a:t>)</a:t>
            </a:r>
          </a:p>
        </p:txBody>
      </p:sp>
      <p:sp>
        <p:nvSpPr>
          <p:cNvPr id="15" name="14 - Ορθογώνιο"/>
          <p:cNvSpPr/>
          <p:nvPr/>
        </p:nvSpPr>
        <p:spPr>
          <a:xfrm>
            <a:off x="8262029" y="2787774"/>
            <a:ext cx="8819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b="1" i="1" dirty="0">
                <a:solidFill>
                  <a:srgbClr val="FF0000"/>
                </a:solidFill>
              </a:rPr>
              <a:t>WHO 2021</a:t>
            </a:r>
            <a:endParaRPr lang="el-GR" sz="11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541" y="-128550"/>
            <a:ext cx="8317805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Διάχυτο</a:t>
            </a:r>
            <a:r>
              <a:rPr kumimoji="0" lang="el-GR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χαμηλόβαθμο γλοίωμα με </a:t>
            </a:r>
            <a:r>
              <a:rPr kumimoji="0" lang="el-GR" sz="20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ανωμα</a:t>
            </a:r>
            <a:r>
              <a:rPr lang="el-GR" sz="2000" b="1" dirty="0" err="1">
                <a:latin typeface="+mj-lt"/>
                <a:ea typeface="+mj-ea"/>
                <a:cs typeface="+mj-cs"/>
              </a:rPr>
              <a:t>λίες</a:t>
            </a:r>
            <a:r>
              <a:rPr lang="el-GR" sz="2000" b="1" dirty="0">
                <a:latin typeface="+mj-lt"/>
                <a:ea typeface="+mj-ea"/>
                <a:cs typeface="+mj-cs"/>
              </a:rPr>
              <a:t> γονιδίων </a:t>
            </a:r>
            <a:r>
              <a:rPr lang="en-US" sz="2000" b="1" dirty="0">
                <a:latin typeface="+mj-lt"/>
                <a:ea typeface="+mj-ea"/>
                <a:cs typeface="+mj-cs"/>
              </a:rPr>
              <a:t>MAPK</a:t>
            </a: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323528" y="843560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38275" indent="-1438275"/>
            <a:r>
              <a:rPr lang="el-GR" sz="1400" b="1" dirty="0">
                <a:solidFill>
                  <a:srgbClr val="C00000"/>
                </a:solidFill>
              </a:rPr>
              <a:t>Δύο υπότυποι: α) </a:t>
            </a:r>
            <a:r>
              <a:rPr lang="en-US" sz="1400" b="1" dirty="0">
                <a:solidFill>
                  <a:srgbClr val="C00000"/>
                </a:solidFill>
              </a:rPr>
              <a:t>FGFR1</a:t>
            </a:r>
            <a:r>
              <a:rPr lang="el-GR" sz="1400" b="1" dirty="0">
                <a:solidFill>
                  <a:srgbClr val="C00000"/>
                </a:solidFill>
              </a:rPr>
              <a:t> (διπλασιασμός ή μετάλλαξη) (συνήθως μορφολογία </a:t>
            </a:r>
            <a:r>
              <a:rPr lang="el-GR" sz="1400" b="1" dirty="0" err="1">
                <a:solidFill>
                  <a:srgbClr val="C00000"/>
                </a:solidFill>
              </a:rPr>
              <a:t>ολιγοδενδρογλοιακού</a:t>
            </a:r>
            <a:r>
              <a:rPr lang="el-GR" sz="1400" b="1" dirty="0">
                <a:solidFill>
                  <a:srgbClr val="C00000"/>
                </a:solidFill>
              </a:rPr>
              <a:t> τύπου</a:t>
            </a:r>
            <a:r>
              <a:rPr lang="en-US" sz="1400" b="1" dirty="0">
                <a:solidFill>
                  <a:srgbClr val="C00000"/>
                </a:solidFill>
              </a:rPr>
              <a:t>)</a:t>
            </a:r>
            <a:endParaRPr lang="el-GR" sz="1400" b="1" dirty="0">
              <a:solidFill>
                <a:srgbClr val="C00000"/>
              </a:solidFill>
            </a:endParaRPr>
          </a:p>
          <a:p>
            <a:pPr marL="1438275"/>
            <a:r>
              <a:rPr lang="el-GR" sz="1400" b="1" dirty="0">
                <a:solidFill>
                  <a:srgbClr val="C00000"/>
                </a:solidFill>
              </a:rPr>
              <a:t> β) </a:t>
            </a:r>
            <a:r>
              <a:rPr lang="en-US" sz="1400" b="1" dirty="0">
                <a:solidFill>
                  <a:srgbClr val="C00000"/>
                </a:solidFill>
              </a:rPr>
              <a:t>BRAFV600E</a:t>
            </a:r>
            <a:r>
              <a:rPr lang="el-GR" sz="1400" b="1" dirty="0">
                <a:solidFill>
                  <a:srgbClr val="C00000"/>
                </a:solidFill>
              </a:rPr>
              <a:t>(</a:t>
            </a:r>
            <a:r>
              <a:rPr lang="el-GR" sz="1400" b="1" dirty="0" err="1">
                <a:solidFill>
                  <a:srgbClr val="C00000"/>
                </a:solidFill>
              </a:rPr>
              <a:t>δ.δ</a:t>
            </a:r>
            <a:r>
              <a:rPr lang="el-GR" sz="1400" b="1" dirty="0">
                <a:solidFill>
                  <a:srgbClr val="C00000"/>
                </a:solidFill>
              </a:rPr>
              <a:t> </a:t>
            </a:r>
            <a:r>
              <a:rPr lang="el-GR" sz="1400" b="1" dirty="0" err="1">
                <a:solidFill>
                  <a:srgbClr val="C00000"/>
                </a:solidFill>
              </a:rPr>
              <a:t>πιλοκυτταρικό</a:t>
            </a:r>
            <a:r>
              <a:rPr lang="el-GR" sz="1400" b="1" dirty="0">
                <a:solidFill>
                  <a:srgbClr val="C00000"/>
                </a:solidFill>
              </a:rPr>
              <a:t> </a:t>
            </a:r>
            <a:r>
              <a:rPr lang="el-GR" sz="1400" b="1" dirty="0" err="1">
                <a:solidFill>
                  <a:srgbClr val="C00000"/>
                </a:solidFill>
              </a:rPr>
              <a:t>αστροκύτωμα</a:t>
            </a:r>
            <a:r>
              <a:rPr lang="el-GR" sz="1400" b="1" dirty="0">
                <a:solidFill>
                  <a:srgbClr val="C00000"/>
                </a:solidFill>
              </a:rPr>
              <a:t>, πλειόμορφο </a:t>
            </a:r>
            <a:r>
              <a:rPr lang="el-GR" sz="1400" b="1" dirty="0" err="1">
                <a:solidFill>
                  <a:srgbClr val="C00000"/>
                </a:solidFill>
              </a:rPr>
              <a:t>ξανθοαστροκύτωμα</a:t>
            </a:r>
            <a:r>
              <a:rPr lang="el-GR" sz="1400" b="1" dirty="0">
                <a:solidFill>
                  <a:srgbClr val="C00000"/>
                </a:solidFill>
              </a:rPr>
              <a:t>, </a:t>
            </a:r>
            <a:r>
              <a:rPr lang="el-GR" sz="1400" b="1" dirty="0" err="1">
                <a:solidFill>
                  <a:srgbClr val="C00000"/>
                </a:solidFill>
              </a:rPr>
              <a:t>γαγγλιογλοίωμα</a:t>
            </a:r>
            <a:r>
              <a:rPr lang="el-GR" sz="1400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3707904" y="4671015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Παιδιά και έφηβοι</a:t>
            </a:r>
            <a:r>
              <a:rPr lang="en-US" b="1" dirty="0"/>
              <a:t>!</a:t>
            </a:r>
            <a:endParaRPr lang="el-GR" b="1" dirty="0"/>
          </a:p>
        </p:txBody>
      </p:sp>
      <p:graphicFrame>
        <p:nvGraphicFramePr>
          <p:cNvPr id="7" name="6 - Πίνακας"/>
          <p:cNvGraphicFramePr>
            <a:graphicFrameLocks noGrp="1"/>
          </p:cNvGraphicFramePr>
          <p:nvPr/>
        </p:nvGraphicFramePr>
        <p:xfrm>
          <a:off x="0" y="1815666"/>
          <a:ext cx="9144000" cy="2633748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717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Diagnostic criteria for diffuse low-grade glioma, MAPK pathway–altered</a:t>
                      </a:r>
                      <a:endParaRPr lang="en-US" sz="1200" b="1" dirty="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b="1" i="1" dirty="0"/>
                        <a:t>Essential:</a:t>
                      </a:r>
                      <a:endParaRPr lang="en-US" sz="1200" dirty="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200" dirty="0"/>
                        <a:t>Diffuse glioma with </a:t>
                      </a:r>
                      <a:r>
                        <a:rPr lang="en-US" sz="1200" b="1" dirty="0"/>
                        <a:t>absent or minimal mitotic activity and neither </a:t>
                      </a:r>
                      <a:r>
                        <a:rPr lang="en-US" sz="1200" b="1" dirty="0" err="1"/>
                        <a:t>microvascular</a:t>
                      </a:r>
                      <a:r>
                        <a:rPr lang="en-US" sz="1200" b="1" dirty="0"/>
                        <a:t> proliferation nor necrosis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b="1" dirty="0"/>
                        <a:t>AND</a:t>
                      </a:r>
                      <a:endParaRPr lang="en-US" sz="1200" dirty="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Genetic alteration in the MAPK pathway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b="1" dirty="0"/>
                        <a:t>AND</a:t>
                      </a:r>
                      <a:endParaRPr lang="en-US" sz="1200" dirty="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r>
                        <a:rPr lang="en-US" sz="1200"/>
                        <a:t>IDH-wildtype and H3-wildtype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b="1"/>
                        <a:t>AND</a:t>
                      </a:r>
                      <a:endParaRPr lang="en-US" sz="120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Absence of homozygous deletion of </a:t>
                      </a:r>
                      <a:r>
                        <a:rPr lang="en-US" sz="1200" b="1" i="1" dirty="0">
                          <a:solidFill>
                            <a:srgbClr val="FF0000"/>
                          </a:solidFill>
                        </a:rPr>
                        <a:t>CDKN2A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b="1" i="1"/>
                        <a:t>Desirable:</a:t>
                      </a:r>
                      <a:endParaRPr lang="en-US" sz="120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/>
                        <a:t>Onset in childhood, adolescence, or early adulthood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200" dirty="0"/>
                        <a:t>Absence of morphological features or DNA </a:t>
                      </a:r>
                      <a:r>
                        <a:rPr lang="en-US" sz="1200" dirty="0" err="1"/>
                        <a:t>methylation</a:t>
                      </a:r>
                      <a:r>
                        <a:rPr lang="en-US" sz="1200" dirty="0"/>
                        <a:t> profile suggestive of an alternative </a:t>
                      </a:r>
                      <a:r>
                        <a:rPr lang="en-US" sz="1200" dirty="0" err="1"/>
                        <a:t>tumour</a:t>
                      </a:r>
                      <a:r>
                        <a:rPr lang="en-US" sz="1200" dirty="0"/>
                        <a:t> type in which </a:t>
                      </a:r>
                      <a:r>
                        <a:rPr lang="en-US" sz="1200" i="1" dirty="0"/>
                        <a:t>FGFR</a:t>
                      </a:r>
                      <a:r>
                        <a:rPr lang="en-US" sz="1200" dirty="0"/>
                        <a:t> or </a:t>
                      </a:r>
                      <a:r>
                        <a:rPr lang="en-US" sz="1200" i="1" dirty="0"/>
                        <a:t>BRAF</a:t>
                      </a:r>
                      <a:r>
                        <a:rPr lang="en-US" sz="1200" dirty="0"/>
                        <a:t> abnormalities occur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7 - Έλλειψη"/>
          <p:cNvSpPr/>
          <p:nvPr/>
        </p:nvSpPr>
        <p:spPr>
          <a:xfrm>
            <a:off x="3491880" y="4587975"/>
            <a:ext cx="2448272" cy="5015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Ορθογώνιο"/>
          <p:cNvSpPr/>
          <p:nvPr/>
        </p:nvSpPr>
        <p:spPr>
          <a:xfrm>
            <a:off x="8072876" y="4912670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74675" y="-182556"/>
            <a:ext cx="80010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Διάχυτο</a:t>
            </a:r>
            <a:r>
              <a:rPr kumimoji="0" lang="el-GR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χαμηλόβαθμο γλοίωμα με </a:t>
            </a:r>
            <a:r>
              <a:rPr kumimoji="0" lang="el-GR" sz="20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ανωμα</a:t>
            </a:r>
            <a:r>
              <a:rPr lang="el-GR" sz="2000" b="1" dirty="0" err="1">
                <a:latin typeface="+mj-lt"/>
                <a:ea typeface="+mj-ea"/>
                <a:cs typeface="+mj-cs"/>
              </a:rPr>
              <a:t>λίες</a:t>
            </a:r>
            <a:r>
              <a:rPr lang="el-GR" sz="2000" b="1" dirty="0">
                <a:latin typeface="+mj-lt"/>
                <a:ea typeface="+mj-ea"/>
                <a:cs typeface="+mj-cs"/>
              </a:rPr>
              <a:t> γονιδίων </a:t>
            </a:r>
            <a:r>
              <a:rPr lang="en-US" sz="2000" b="1" dirty="0">
                <a:latin typeface="+mj-lt"/>
                <a:ea typeface="+mj-ea"/>
                <a:cs typeface="+mj-cs"/>
              </a:rPr>
              <a:t>MAPK</a:t>
            </a: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6849" name="Picture 1" descr="C:\Users\User\Desktop\ΚΝΣ dec 2022\2.5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411510"/>
            <a:ext cx="4788024" cy="2322258"/>
          </a:xfrm>
          <a:prstGeom prst="rect">
            <a:avLst/>
          </a:prstGeom>
          <a:noFill/>
        </p:spPr>
      </p:pic>
      <p:pic>
        <p:nvPicPr>
          <p:cNvPr id="206850" name="Picture 2" descr="C:\Users\User\Desktop\ΚΝΣ dec 2022\2.53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08943"/>
            <a:ext cx="4427984" cy="2434559"/>
          </a:xfrm>
          <a:prstGeom prst="rect">
            <a:avLst/>
          </a:prstGeom>
          <a:noFill/>
        </p:spPr>
      </p:pic>
      <p:pic>
        <p:nvPicPr>
          <p:cNvPr id="206851" name="Picture 3" descr="C:\Users\User\Desktop\ΚΝΣ dec 2022\2.53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733768"/>
            <a:ext cx="4788024" cy="2409732"/>
          </a:xfrm>
          <a:prstGeom prst="rect">
            <a:avLst/>
          </a:prstGeom>
          <a:noFill/>
        </p:spPr>
      </p:pic>
      <p:pic>
        <p:nvPicPr>
          <p:cNvPr id="206852" name="Picture 4" descr="C:\Users\User\Desktop\ΚΝΣ dec 2022\2.51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1510"/>
            <a:ext cx="4355976" cy="2322258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562316" y="2409732"/>
            <a:ext cx="3031599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100" b="1" dirty="0" err="1"/>
              <a:t>O</a:t>
            </a:r>
            <a:r>
              <a:rPr lang="el-GR" sz="1100" b="1" dirty="0" err="1"/>
              <a:t>λιγοδενδριογλοιακού</a:t>
            </a:r>
            <a:r>
              <a:rPr lang="el-GR" sz="1100" b="1" dirty="0"/>
              <a:t> τύπου μορφολογία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6169833" y="2409734"/>
            <a:ext cx="176298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200" b="1" dirty="0"/>
              <a:t>O</a:t>
            </a:r>
            <a:r>
              <a:rPr lang="el-GR" sz="1200" b="1" dirty="0" err="1"/>
              <a:t>ζώδης</a:t>
            </a:r>
            <a:r>
              <a:rPr lang="el-GR" sz="1200" b="1" dirty="0"/>
              <a:t> διαμόρφωση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1475660" y="4866503"/>
            <a:ext cx="68159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 err="1"/>
              <a:t>Olig</a:t>
            </a:r>
            <a:r>
              <a:rPr lang="en-US" sz="1400" b="1" dirty="0"/>
              <a:t> 2</a:t>
            </a:r>
            <a:endParaRPr lang="el-GR" sz="1400" b="1" dirty="0"/>
          </a:p>
        </p:txBody>
      </p:sp>
      <p:sp>
        <p:nvSpPr>
          <p:cNvPr id="11" name="10 - Ορθογώνιο"/>
          <p:cNvSpPr/>
          <p:nvPr/>
        </p:nvSpPr>
        <p:spPr>
          <a:xfrm>
            <a:off x="6372205" y="4866503"/>
            <a:ext cx="122180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/>
              <a:t>BRAFV600E</a:t>
            </a:r>
            <a:endParaRPr lang="el-GR" sz="1400" b="1" dirty="0"/>
          </a:p>
        </p:txBody>
      </p:sp>
      <p:sp>
        <p:nvSpPr>
          <p:cNvPr id="12" name="11 - Ορθογώνιο"/>
          <p:cNvSpPr/>
          <p:nvPr/>
        </p:nvSpPr>
        <p:spPr>
          <a:xfrm>
            <a:off x="8262029" y="195486"/>
            <a:ext cx="8819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b="1" i="1" dirty="0">
                <a:solidFill>
                  <a:srgbClr val="FF0000"/>
                </a:solidFill>
              </a:rPr>
              <a:t>WHO 2021</a:t>
            </a:r>
            <a:endParaRPr lang="el-GR" sz="11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-236562"/>
            <a:ext cx="91440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Διάχυτο υψηλόβαθμο</a:t>
            </a:r>
            <a:r>
              <a:rPr kumimoji="0" lang="el-GR" sz="1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παιδιατρικού τύπου γλοίωμα χωρίς ανωμαλίες 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IDH</a:t>
            </a:r>
            <a:r>
              <a:rPr kumimoji="0" lang="el-GR" sz="1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ή 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H3</a:t>
            </a:r>
            <a:endParaRPr kumimoji="0" lang="el-GR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0" y="4659982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b="1" dirty="0"/>
              <a:t>Μοριακοί υπότυποι: </a:t>
            </a:r>
            <a:r>
              <a:rPr lang="en-US" sz="1100" b="1" dirty="0">
                <a:solidFill>
                  <a:srgbClr val="C00000"/>
                </a:solidFill>
              </a:rPr>
              <a:t>RTK1</a:t>
            </a:r>
            <a:r>
              <a:rPr lang="el-GR" sz="1100" b="1" dirty="0"/>
              <a:t> (συχνά ενίσχυση </a:t>
            </a:r>
            <a:r>
              <a:rPr lang="en-US" sz="1100" b="1" dirty="0"/>
              <a:t>PDGFRA), </a:t>
            </a:r>
            <a:r>
              <a:rPr lang="en-US" sz="1100" b="1" dirty="0">
                <a:solidFill>
                  <a:srgbClr val="C00000"/>
                </a:solidFill>
              </a:rPr>
              <a:t>RTK2</a:t>
            </a:r>
            <a:r>
              <a:rPr lang="en-US" sz="1100" b="1" dirty="0"/>
              <a:t> </a:t>
            </a:r>
            <a:r>
              <a:rPr lang="el-GR" sz="1100" b="1" dirty="0"/>
              <a:t>συχνά</a:t>
            </a:r>
            <a:r>
              <a:rPr lang="en-US" sz="1100" b="1" dirty="0"/>
              <a:t> </a:t>
            </a:r>
            <a:r>
              <a:rPr lang="en-US" sz="1100" b="1" dirty="0">
                <a:solidFill>
                  <a:srgbClr val="C00000"/>
                </a:solidFill>
              </a:rPr>
              <a:t>EGFR</a:t>
            </a:r>
            <a:r>
              <a:rPr lang="en-US" sz="1100" b="1" dirty="0"/>
              <a:t> </a:t>
            </a:r>
            <a:r>
              <a:rPr lang="el-GR" sz="1100" b="1" dirty="0"/>
              <a:t>ενίσχυση ή/και </a:t>
            </a:r>
            <a:r>
              <a:rPr lang="en-US" sz="1100" b="1" dirty="0">
                <a:solidFill>
                  <a:srgbClr val="C00000"/>
                </a:solidFill>
              </a:rPr>
              <a:t>TERT</a:t>
            </a:r>
            <a:r>
              <a:rPr lang="en-US" sz="1100" b="1" dirty="0"/>
              <a:t> </a:t>
            </a:r>
            <a:r>
              <a:rPr lang="el-GR" sz="1100" b="1" dirty="0"/>
              <a:t>μετάλλαξη) και </a:t>
            </a:r>
            <a:r>
              <a:rPr lang="en-US" sz="1100" b="1" dirty="0">
                <a:solidFill>
                  <a:srgbClr val="C00000"/>
                </a:solidFill>
              </a:rPr>
              <a:t>MYCN</a:t>
            </a:r>
            <a:r>
              <a:rPr lang="el-GR" sz="1100" b="1" dirty="0"/>
              <a:t> (συχνά ενίσχυση </a:t>
            </a:r>
            <a:r>
              <a:rPr lang="en-US" sz="1100" b="1" dirty="0"/>
              <a:t>MYCN</a:t>
            </a:r>
            <a:r>
              <a:rPr lang="el-GR" sz="1100" b="1" dirty="0"/>
              <a:t>) → συχνά αρνητικός για </a:t>
            </a:r>
            <a:r>
              <a:rPr lang="el-GR" sz="1100" b="1" dirty="0" err="1"/>
              <a:t>γλοιακούς</a:t>
            </a:r>
            <a:r>
              <a:rPr lang="el-GR" sz="1100" b="1" dirty="0"/>
              <a:t> δείκτες και θετικός για νευρωνικούς δείκτες </a:t>
            </a:r>
          </a:p>
        </p:txBody>
      </p:sp>
      <p:graphicFrame>
        <p:nvGraphicFramePr>
          <p:cNvPr id="6" name="5 - Πίνακας"/>
          <p:cNvGraphicFramePr>
            <a:graphicFrameLocks noGrp="1"/>
          </p:cNvGraphicFramePr>
          <p:nvPr/>
        </p:nvGraphicFramePr>
        <p:xfrm>
          <a:off x="35496" y="339502"/>
          <a:ext cx="9108504" cy="4163327"/>
        </p:xfrm>
        <a:graphic>
          <a:graphicData uri="http://schemas.openxmlformats.org/drawingml/2006/table">
            <a:tbl>
              <a:tblPr/>
              <a:tblGrid>
                <a:gridCol w="985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2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43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Diagnostic criteria for diffuse </a:t>
                      </a:r>
                      <a:r>
                        <a:rPr lang="en-US" sz="1400" b="1" i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paediatric</a:t>
                      </a:r>
                      <a:r>
                        <a:rPr lang="en-US" sz="14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-type high-grade glioma (</a:t>
                      </a:r>
                      <a:r>
                        <a:rPr lang="en-US" sz="1400" b="1" i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pHGG</a:t>
                      </a:r>
                      <a:r>
                        <a:rPr lang="en-US" sz="14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), H3-wildtype and IDH-</a:t>
                      </a:r>
                      <a:r>
                        <a:rPr lang="en-US" sz="1400" b="1" i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wildtype</a:t>
                      </a:r>
                      <a:endParaRPr lang="en-US" sz="1100" b="1" dirty="0"/>
                    </a:p>
                  </a:txBody>
                  <a:tcPr marL="53474" marR="53474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170">
                <a:tc gridSpan="2">
                  <a:txBody>
                    <a:bodyPr/>
                    <a:lstStyle/>
                    <a:p>
                      <a:r>
                        <a:rPr lang="en-US" sz="1400" b="1" i="1" dirty="0"/>
                        <a:t>Essential:</a:t>
                      </a:r>
                      <a:endParaRPr lang="en-US" sz="1400" dirty="0"/>
                    </a:p>
                  </a:txBody>
                  <a:tcPr marL="53474" marR="53474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842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A diffuse glioma </a:t>
                      </a:r>
                      <a:r>
                        <a:rPr lang="en-US" sz="1400" b="1" dirty="0"/>
                        <a:t>with mitotic activity </a:t>
                      </a:r>
                      <a:r>
                        <a:rPr lang="en-US" sz="1400" dirty="0"/>
                        <a:t>occurring </a:t>
                      </a:r>
                      <a:r>
                        <a:rPr lang="en-US" sz="1400" b="1" dirty="0"/>
                        <a:t>in a child or young adult</a:t>
                      </a:r>
                    </a:p>
                  </a:txBody>
                  <a:tcPr marL="53474" marR="53474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170">
                <a:tc gridSpan="2">
                  <a:txBody>
                    <a:bodyPr/>
                    <a:lstStyle/>
                    <a:p>
                      <a:r>
                        <a:rPr lang="en-US" sz="1400" b="1"/>
                        <a:t>AND</a:t>
                      </a:r>
                      <a:endParaRPr lang="en-US" sz="1400"/>
                    </a:p>
                  </a:txBody>
                  <a:tcPr marL="53474" marR="53474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170">
                <a:tc gridSpan="2">
                  <a:txBody>
                    <a:bodyPr/>
                    <a:lstStyle/>
                    <a:p>
                      <a:r>
                        <a:rPr lang="en-US" sz="1400"/>
                        <a:t>Absence of mutations in </a:t>
                      </a:r>
                      <a:r>
                        <a:rPr lang="en-US" sz="1400" i="1"/>
                        <a:t>IDH1</a:t>
                      </a:r>
                      <a:r>
                        <a:rPr lang="en-US" sz="1400"/>
                        <a:t> or </a:t>
                      </a:r>
                      <a:r>
                        <a:rPr lang="en-US" sz="1400" i="1"/>
                        <a:t>IDH2</a:t>
                      </a:r>
                      <a:endParaRPr lang="en-US" sz="1400"/>
                    </a:p>
                  </a:txBody>
                  <a:tcPr marL="53474" marR="53474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170">
                <a:tc gridSpan="2">
                  <a:txBody>
                    <a:bodyPr/>
                    <a:lstStyle/>
                    <a:p>
                      <a:r>
                        <a:rPr lang="en-US" sz="1400" b="1"/>
                        <a:t>AND</a:t>
                      </a:r>
                      <a:endParaRPr lang="en-US" sz="1400"/>
                    </a:p>
                  </a:txBody>
                  <a:tcPr marL="53474" marR="53474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170">
                <a:tc gridSpan="2">
                  <a:txBody>
                    <a:bodyPr/>
                    <a:lstStyle/>
                    <a:p>
                      <a:r>
                        <a:rPr lang="en-US" sz="1400"/>
                        <a:t>Absence of mutations in H3 genes</a:t>
                      </a:r>
                    </a:p>
                  </a:txBody>
                  <a:tcPr marL="53474" marR="53474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842">
                <a:tc>
                  <a:txBody>
                    <a:bodyPr/>
                    <a:lstStyle/>
                    <a:p>
                      <a:r>
                        <a:rPr lang="en-US" sz="1400" b="1" dirty="0"/>
                        <a:t>AND</a:t>
                      </a:r>
                      <a:endParaRPr lang="en-US" sz="1400" dirty="0"/>
                    </a:p>
                  </a:txBody>
                  <a:tcPr marL="53474" marR="53474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400"/>
                        <a:t> </a:t>
                      </a:r>
                    </a:p>
                  </a:txBody>
                  <a:tcPr marL="53474" marR="53474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l-GR" sz="1400"/>
                        <a:t> </a:t>
                      </a:r>
                    </a:p>
                  </a:txBody>
                  <a:tcPr marL="53474" marR="53474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Methylation profile aligned with pHGG RTK1, pHGG RTK2, or pHGG MYCN</a:t>
                      </a:r>
                    </a:p>
                  </a:txBody>
                  <a:tcPr marL="53474" marR="53474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r>
                        <a:rPr lang="el-GR" sz="1400"/>
                        <a:t> </a:t>
                      </a:r>
                    </a:p>
                  </a:txBody>
                  <a:tcPr marL="53474" marR="53474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OR</a:t>
                      </a:r>
                      <a:endParaRPr lang="en-US" sz="1400"/>
                    </a:p>
                  </a:txBody>
                  <a:tcPr marL="53474" marR="53474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1263">
                <a:tc>
                  <a:txBody>
                    <a:bodyPr/>
                    <a:lstStyle/>
                    <a:p>
                      <a:r>
                        <a:rPr lang="el-GR" sz="1400"/>
                        <a:t> </a:t>
                      </a:r>
                    </a:p>
                  </a:txBody>
                  <a:tcPr marL="53474" marR="53474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Key molecular features: </a:t>
                      </a:r>
                      <a:r>
                        <a:rPr lang="en-US" sz="1400" b="1" i="1" dirty="0">
                          <a:solidFill>
                            <a:srgbClr val="FF0000"/>
                          </a:solidFill>
                        </a:rPr>
                        <a:t>PDGFRA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 alteration, </a:t>
                      </a:r>
                      <a:r>
                        <a:rPr lang="en-US" sz="1400" b="1" i="1" dirty="0">
                          <a:solidFill>
                            <a:srgbClr val="FF0000"/>
                          </a:solidFill>
                        </a:rPr>
                        <a:t>EGFR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 alteration, or </a:t>
                      </a:r>
                      <a:r>
                        <a:rPr lang="en-US" sz="1400" b="1" i="1" dirty="0">
                          <a:solidFill>
                            <a:srgbClr val="FF0000"/>
                          </a:solidFill>
                        </a:rPr>
                        <a:t>MYCN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 amplification</a:t>
                      </a:r>
                    </a:p>
                  </a:txBody>
                  <a:tcPr marL="53474" marR="53474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170">
                <a:tc gridSpan="2">
                  <a:txBody>
                    <a:bodyPr/>
                    <a:lstStyle/>
                    <a:p>
                      <a:r>
                        <a:rPr lang="en-US" sz="1400" b="1" i="1"/>
                        <a:t>Desirable:</a:t>
                      </a:r>
                      <a:endParaRPr lang="en-US" sz="1400"/>
                    </a:p>
                  </a:txBody>
                  <a:tcPr marL="53474" marR="53474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170">
                <a:tc gridSpan="2">
                  <a:txBody>
                    <a:bodyPr/>
                    <a:lstStyle/>
                    <a:p>
                      <a:r>
                        <a:rPr lang="en-US" sz="1400"/>
                        <a:t>Microvascular proliferation</a:t>
                      </a:r>
                    </a:p>
                  </a:txBody>
                  <a:tcPr marL="53474" marR="53474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170">
                <a:tc gridSpan="2">
                  <a:txBody>
                    <a:bodyPr/>
                    <a:lstStyle/>
                    <a:p>
                      <a:r>
                        <a:rPr lang="en-US" sz="1400"/>
                        <a:t>Necrosis, typically palisading</a:t>
                      </a:r>
                    </a:p>
                  </a:txBody>
                  <a:tcPr marL="53474" marR="53474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170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H3 p.K28me3 (K27me3) retained</a:t>
                      </a:r>
                    </a:p>
                  </a:txBody>
                  <a:tcPr marL="53474" marR="53474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7" name="6 - Ορθογώνιο"/>
          <p:cNvSpPr/>
          <p:nvPr/>
        </p:nvSpPr>
        <p:spPr>
          <a:xfrm>
            <a:off x="8199513" y="4912670"/>
            <a:ext cx="9444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i="1" dirty="0">
                <a:solidFill>
                  <a:srgbClr val="FF0000"/>
                </a:solidFill>
              </a:rPr>
              <a:t>WHO 2021</a:t>
            </a:r>
            <a:endParaRPr lang="el-GR" sz="1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74675" y="33468"/>
            <a:ext cx="80010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Διάχυτο υψηλόβαθμο</a:t>
            </a:r>
            <a:r>
              <a:rPr kumimoji="0" lang="el-GR" sz="1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παιδιατρικού τύπου γλοίωμα χωρίς ανωμαλίες 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IDH</a:t>
            </a:r>
            <a:r>
              <a:rPr kumimoji="0" lang="el-GR" sz="1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ή 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H3</a:t>
            </a:r>
            <a:endParaRPr kumimoji="0" lang="el-GR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7874" name="Picture 2" descr="C:\Users\User\Desktop\ΚΝΣ dec 2022\2.6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059582"/>
            <a:ext cx="4572000" cy="3813888"/>
          </a:xfrm>
          <a:prstGeom prst="rect">
            <a:avLst/>
          </a:prstGeom>
          <a:noFill/>
        </p:spPr>
      </p:pic>
      <p:pic>
        <p:nvPicPr>
          <p:cNvPr id="207875" name="Picture 3" descr="C:\Users\User\Desktop\ΚΝΣ dec 2022\2.6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059582"/>
            <a:ext cx="4644008" cy="3813888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1068930" y="4866503"/>
            <a:ext cx="2224070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l-GR" sz="1200" b="1" dirty="0"/>
              <a:t>Πυρηνικός </a:t>
            </a:r>
            <a:r>
              <a:rPr lang="el-GR" sz="1200" b="1" dirty="0" err="1"/>
              <a:t>πλειομορφισμός</a:t>
            </a:r>
            <a:endParaRPr lang="el-GR" sz="1200" b="1" dirty="0"/>
          </a:p>
        </p:txBody>
      </p:sp>
      <p:sp>
        <p:nvSpPr>
          <p:cNvPr id="7" name="6 - Ορθογώνιο"/>
          <p:cNvSpPr/>
          <p:nvPr/>
        </p:nvSpPr>
        <p:spPr>
          <a:xfrm>
            <a:off x="6170503" y="4866503"/>
            <a:ext cx="167648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l-GR" sz="1200" b="1" dirty="0" err="1"/>
              <a:t>Μυξοειδής</a:t>
            </a:r>
            <a:r>
              <a:rPr lang="el-GR" sz="1200" b="1" dirty="0"/>
              <a:t> εκφύλιση</a:t>
            </a:r>
          </a:p>
        </p:txBody>
      </p:sp>
      <p:sp>
        <p:nvSpPr>
          <p:cNvPr id="8" name="7 - Ορθογώνιο"/>
          <p:cNvSpPr/>
          <p:nvPr/>
        </p:nvSpPr>
        <p:spPr>
          <a:xfrm>
            <a:off x="8292489" y="4912668"/>
            <a:ext cx="85151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50" b="1" i="1" dirty="0">
                <a:solidFill>
                  <a:srgbClr val="FF0000"/>
                </a:solidFill>
              </a:rPr>
              <a:t>WHO 2021</a:t>
            </a:r>
            <a:endParaRPr lang="el-GR" sz="105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39552" y="-182556"/>
            <a:ext cx="80010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Βρεφικού τύπου</a:t>
            </a:r>
            <a:r>
              <a:rPr kumimoji="0" lang="el-GR" sz="2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γλοίωμα ημισφαιρίων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0" y="357506"/>
            <a:ext cx="7344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Κατά κύριο λόγο εμφάνιση στο πρώτο έτος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2195736" y="4843419"/>
            <a:ext cx="5868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Ανταπόκριση σε </a:t>
            </a:r>
            <a:r>
              <a:rPr lang="el-GR" sz="1400" b="1" dirty="0" err="1"/>
              <a:t>στοχευτικούς</a:t>
            </a:r>
            <a:r>
              <a:rPr lang="el-GR" sz="1400" b="1" dirty="0"/>
              <a:t> παράγοντες</a:t>
            </a:r>
          </a:p>
        </p:txBody>
      </p:sp>
      <p:graphicFrame>
        <p:nvGraphicFramePr>
          <p:cNvPr id="7" name="6 - Πίνακας"/>
          <p:cNvGraphicFramePr>
            <a:graphicFrameLocks noGrp="1"/>
          </p:cNvGraphicFramePr>
          <p:nvPr/>
        </p:nvGraphicFramePr>
        <p:xfrm>
          <a:off x="0" y="699542"/>
          <a:ext cx="5652120" cy="1886619"/>
        </p:xfrm>
        <a:graphic>
          <a:graphicData uri="http://schemas.openxmlformats.org/drawingml/2006/table">
            <a:tbl>
              <a:tblPr/>
              <a:tblGrid>
                <a:gridCol w="489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3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21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Diagnostic criteria for infant-type hemispheric glioma</a:t>
                      </a:r>
                      <a:endParaRPr lang="en-US" sz="1000" b="1" dirty="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 gridSpan="2">
                  <a:txBody>
                    <a:bodyPr/>
                    <a:lstStyle/>
                    <a:p>
                      <a:r>
                        <a:rPr lang="en-US" sz="1000" b="1" i="1" dirty="0"/>
                        <a:t>Essential:</a:t>
                      </a:r>
                      <a:endParaRPr lang="en-US" sz="1000" dirty="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">
                <a:tc gridSpan="2">
                  <a:txBody>
                    <a:bodyPr/>
                    <a:lstStyle/>
                    <a:p>
                      <a:r>
                        <a:rPr lang="en-US" sz="1000"/>
                        <a:t>Cellular astrocytoma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">
                <a:tc gridSpan="2">
                  <a:txBody>
                    <a:bodyPr/>
                    <a:lstStyle/>
                    <a:p>
                      <a:r>
                        <a:rPr lang="en-US" sz="1000" b="1"/>
                        <a:t>AND</a:t>
                      </a:r>
                      <a:endParaRPr lang="en-US" sz="100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400">
                <a:tc gridSpan="2">
                  <a:txBody>
                    <a:bodyPr/>
                    <a:lstStyle/>
                    <a:p>
                      <a:r>
                        <a:rPr lang="en-US" sz="1000" dirty="0"/>
                        <a:t>Presentation in early childhood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400">
                <a:tc gridSpan="2">
                  <a:txBody>
                    <a:bodyPr/>
                    <a:lstStyle/>
                    <a:p>
                      <a:r>
                        <a:rPr lang="en-US" sz="1000" b="1"/>
                        <a:t>AND</a:t>
                      </a:r>
                      <a:endParaRPr lang="en-US" sz="100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400">
                <a:tc gridSpan="2">
                  <a:txBody>
                    <a:bodyPr/>
                    <a:lstStyle/>
                    <a:p>
                      <a:r>
                        <a:rPr lang="en-US" sz="1000"/>
                        <a:t>Cerebral hemispheric location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2400">
                <a:tc gridSpan="2">
                  <a:txBody>
                    <a:bodyPr/>
                    <a:lstStyle/>
                    <a:p>
                      <a:r>
                        <a:rPr lang="en-US" sz="1000" b="1" dirty="0"/>
                        <a:t>AND</a:t>
                      </a:r>
                      <a:endParaRPr lang="en-US" sz="1000" dirty="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l-GR" sz="1000"/>
                        <a:t> 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C00000"/>
                          </a:solidFill>
                        </a:rPr>
                        <a:t>Presence of a typical receptor tyrosine </a:t>
                      </a:r>
                      <a:r>
                        <a:rPr lang="en-US" sz="1000" b="1" dirty="0" err="1">
                          <a:solidFill>
                            <a:srgbClr val="C00000"/>
                          </a:solidFill>
                        </a:rPr>
                        <a:t>kinase</a:t>
                      </a:r>
                      <a:r>
                        <a:rPr lang="en-US" sz="1000" b="1" dirty="0">
                          <a:solidFill>
                            <a:srgbClr val="C00000"/>
                          </a:solidFill>
                        </a:rPr>
                        <a:t> abnormality (e.g. fusion in an NTRK family gene or in </a:t>
                      </a:r>
                      <a:r>
                        <a:rPr lang="en-US" sz="1000" b="1" i="1" dirty="0">
                          <a:solidFill>
                            <a:srgbClr val="C00000"/>
                          </a:solidFill>
                        </a:rPr>
                        <a:t>ROS1</a:t>
                      </a:r>
                      <a:r>
                        <a:rPr lang="en-US" sz="1000" b="1" dirty="0">
                          <a:solidFill>
                            <a:srgbClr val="C00000"/>
                          </a:solidFill>
                        </a:rPr>
                        <a:t>, </a:t>
                      </a:r>
                      <a:r>
                        <a:rPr lang="en-US" sz="1000" b="1" i="1" dirty="0">
                          <a:solidFill>
                            <a:srgbClr val="C00000"/>
                          </a:solidFill>
                        </a:rPr>
                        <a:t>MET1</a:t>
                      </a:r>
                      <a:r>
                        <a:rPr lang="en-US" sz="1000" b="1" dirty="0">
                          <a:solidFill>
                            <a:srgbClr val="C00000"/>
                          </a:solidFill>
                        </a:rPr>
                        <a:t>, or </a:t>
                      </a:r>
                      <a:r>
                        <a:rPr lang="en-US" sz="1000" b="1" i="1" dirty="0">
                          <a:solidFill>
                            <a:srgbClr val="C00000"/>
                          </a:solidFill>
                        </a:rPr>
                        <a:t>ALK</a:t>
                      </a:r>
                      <a:r>
                        <a:rPr lang="en-US" sz="1000" b="1" dirty="0">
                          <a:solidFill>
                            <a:srgbClr val="C00000"/>
                          </a:solidFill>
                        </a:rPr>
                        <a:t>)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el-GR" sz="1000"/>
                        <a:t> 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/>
                        <a:t>OR</a:t>
                      </a:r>
                      <a:endParaRPr lang="en-US" sz="100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el-GR" sz="1000"/>
                        <a:t> 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Methylation</a:t>
                      </a:r>
                      <a:r>
                        <a:rPr lang="en-US" sz="1000" dirty="0"/>
                        <a:t> profile aligned with infant-type hemispheric glioma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25953" name="Picture 1" descr="C:\Users\User\Desktop\ΚΝΣ dec 2022\2.66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4810" y="2625757"/>
            <a:ext cx="4639190" cy="2231138"/>
          </a:xfrm>
          <a:prstGeom prst="rect">
            <a:avLst/>
          </a:prstGeom>
          <a:noFill/>
        </p:spPr>
      </p:pic>
      <p:pic>
        <p:nvPicPr>
          <p:cNvPr id="125954" name="Picture 2" descr="C:\Users\User\Desktop\ΚΝΣ dec 2022\2.66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25756"/>
            <a:ext cx="4355976" cy="2268252"/>
          </a:xfrm>
          <a:prstGeom prst="rect">
            <a:avLst/>
          </a:prstGeom>
          <a:noFill/>
        </p:spPr>
      </p:pic>
      <p:sp>
        <p:nvSpPr>
          <p:cNvPr id="12" name="11 - Ορθογώνιο"/>
          <p:cNvSpPr/>
          <p:nvPr/>
        </p:nvSpPr>
        <p:spPr>
          <a:xfrm>
            <a:off x="4716016" y="4623978"/>
            <a:ext cx="4248472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050" b="1" dirty="0" err="1"/>
              <a:t>Πασσαλοειδής</a:t>
            </a:r>
            <a:r>
              <a:rPr lang="el-GR" sz="1050" b="1" dirty="0"/>
              <a:t> νέκρωση και ενδοθηλιακή υπερπλασία</a:t>
            </a:r>
          </a:p>
        </p:txBody>
      </p:sp>
      <p:sp>
        <p:nvSpPr>
          <p:cNvPr id="13" name="12 - TextBox"/>
          <p:cNvSpPr txBox="1"/>
          <p:nvPr/>
        </p:nvSpPr>
        <p:spPr>
          <a:xfrm>
            <a:off x="323528" y="4663176"/>
            <a:ext cx="324036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050" b="1" dirty="0"/>
              <a:t>Εμβρυϊκού τύπου μορφολογία</a:t>
            </a:r>
          </a:p>
        </p:txBody>
      </p:sp>
      <p:pic>
        <p:nvPicPr>
          <p:cNvPr id="125955" name="Picture 3" descr="C:\Users\User\Desktop\ΚΝΣ dec 2022\2.67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681225"/>
            <a:ext cx="3384376" cy="1728509"/>
          </a:xfrm>
          <a:prstGeom prst="rect">
            <a:avLst/>
          </a:prstGeom>
          <a:noFill/>
        </p:spPr>
      </p:pic>
      <p:sp>
        <p:nvSpPr>
          <p:cNvPr id="15" name="14 - Ορθογώνιο"/>
          <p:cNvSpPr/>
          <p:nvPr/>
        </p:nvSpPr>
        <p:spPr>
          <a:xfrm>
            <a:off x="6501271" y="2193708"/>
            <a:ext cx="1975221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100" b="1" dirty="0" err="1"/>
              <a:t>Olig</a:t>
            </a:r>
            <a:r>
              <a:rPr lang="en-US" sz="1100" b="1" dirty="0"/>
              <a:t> 2 (</a:t>
            </a:r>
            <a:r>
              <a:rPr lang="el-GR" sz="1100" b="1" dirty="0"/>
              <a:t>διάχυτη θετικότητα)</a:t>
            </a:r>
          </a:p>
        </p:txBody>
      </p:sp>
      <p:sp>
        <p:nvSpPr>
          <p:cNvPr id="14" name="13 - Ορθογώνιο"/>
          <p:cNvSpPr/>
          <p:nvPr/>
        </p:nvSpPr>
        <p:spPr>
          <a:xfrm>
            <a:off x="8292489" y="4912668"/>
            <a:ext cx="85151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50" b="1" i="1" dirty="0">
                <a:solidFill>
                  <a:srgbClr val="FF0000"/>
                </a:solidFill>
              </a:rPr>
              <a:t>WHO 2021</a:t>
            </a:r>
            <a:endParaRPr lang="el-GR" sz="105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DF62DF2-8B2E-4471-B35A-F22EADCD2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20" y="-150614"/>
            <a:ext cx="9144000" cy="994172"/>
          </a:xfrm>
        </p:spPr>
        <p:txBody>
          <a:bodyPr>
            <a:normAutofit/>
          </a:bodyPr>
          <a:lstStyle/>
          <a:p>
            <a:pPr algn="ctr"/>
            <a:r>
              <a:rPr lang="el-GR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Διάχυτο γλοίωμα μέσης γραμμής με ανωμαλίες (μετάλλαξη)Η</a:t>
            </a:r>
            <a:r>
              <a:rPr lang="en-US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 K27</a:t>
            </a:r>
            <a:endParaRPr lang="el-GR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CF3FCB7-D647-467E-9513-72DE9358E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355729"/>
            <a:ext cx="7886700" cy="158828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l-GR" sz="1600" b="1" dirty="0" err="1">
                <a:latin typeface="Arial" pitchFamily="34" charset="0"/>
                <a:cs typeface="Arial" pitchFamily="34" charset="0"/>
              </a:rPr>
              <a:t>Υπότυπος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 1: Η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3 K27M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-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mutant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 (συχνότερος)</a:t>
            </a:r>
          </a:p>
          <a:p>
            <a:pPr>
              <a:buFont typeface="Arial" pitchFamily="34" charset="0"/>
              <a:buChar char="•"/>
            </a:pPr>
            <a:endParaRPr lang="el-GR" sz="1600" b="1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l-GR" sz="1600" b="1" dirty="0" err="1">
                <a:latin typeface="Arial" pitchFamily="34" charset="0"/>
                <a:cs typeface="Arial" pitchFamily="34" charset="0"/>
              </a:rPr>
              <a:t>Υπότυπος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 2: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EGFR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-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mutant</a:t>
            </a:r>
            <a:endParaRPr lang="el-GR" sz="1600" b="1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l-GR" sz="1600" b="1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l-GR" sz="1600" b="1" dirty="0" err="1">
                <a:latin typeface="Arial" pitchFamily="34" charset="0"/>
                <a:cs typeface="Arial" pitchFamily="34" charset="0"/>
              </a:rPr>
              <a:t>Υπότυπος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 3: Η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3-wildtype with E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Ζ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HIP overexpression</a:t>
            </a:r>
            <a:endParaRPr lang="el-G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986D1B-65AC-43EA-A086-31B33EE6324C}"/>
              </a:ext>
            </a:extLst>
          </p:cNvPr>
          <p:cNvSpPr txBox="1"/>
          <p:nvPr/>
        </p:nvSpPr>
        <p:spPr>
          <a:xfrm>
            <a:off x="5940152" y="2895786"/>
            <a:ext cx="2261252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WHO grade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467544" y="627536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latin typeface="Arial" pitchFamily="34" charset="0"/>
                <a:cs typeface="Arial" pitchFamily="34" charset="0"/>
              </a:rPr>
              <a:t>“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Ο όρος διάχυτο γλοίωμα μέσης γραμμής με ανωμαλίες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H3K27 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θα πρέπει να χρησιμοποιείται για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(1) γλοιώματα  (2) διάχυτα (διηθητικά) στη (3) μέση γραμμή (θάλαμο, στέλεχος, νωτιαίο μυελό) με (4) απώλεια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H3K27M3 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και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H3K27M 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μετάλλαξη ή ανώμαλη </a:t>
            </a:r>
            <a:r>
              <a:rPr lang="el-GR" sz="1400" b="1" dirty="0" err="1">
                <a:latin typeface="Arial" pitchFamily="34" charset="0"/>
                <a:cs typeface="Arial" pitchFamily="34" charset="0"/>
              </a:rPr>
              <a:t>υπερέκφραση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EZHIP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, ή μετάλλαξη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EGFR”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8100392" y="4731990"/>
            <a:ext cx="8819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b="1" i="1" dirty="0">
                <a:solidFill>
                  <a:srgbClr val="FF0000"/>
                </a:solidFill>
              </a:rPr>
              <a:t>WHO 2021</a:t>
            </a:r>
            <a:endParaRPr lang="el-GR" sz="1100" b="1" i="1" dirty="0">
              <a:solidFill>
                <a:srgbClr val="FF0000"/>
              </a:solidFill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467544" y="4227936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/>
              <a:t>Παρουσία </a:t>
            </a:r>
            <a:r>
              <a:rPr lang="en-US" b="1" dirty="0"/>
              <a:t>H3K27M </a:t>
            </a:r>
            <a:r>
              <a:rPr lang="el-GR" b="1" dirty="0"/>
              <a:t>μετάλλαξης δεν αποτελεί ικανή συνθήκη για τη διάγνωση διάχυτου γλοιώματος μέσης γραμμής, </a:t>
            </a:r>
            <a:r>
              <a:rPr lang="en-US" b="1" dirty="0"/>
              <a:t>WHO grade </a:t>
            </a:r>
            <a:r>
              <a:rPr lang="el-GR" b="1" dirty="0"/>
              <a:t>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10802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1115616" y="2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latin typeface="Arial" pitchFamily="34" charset="0"/>
                <a:cs typeface="Arial" pitchFamily="34" charset="0"/>
              </a:rPr>
              <a:t>Γλοιώματα –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WHO CNS5</a:t>
            </a:r>
            <a:endParaRPr lang="el-G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539552" y="904528"/>
            <a:ext cx="81369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400" b="1" dirty="0">
                <a:latin typeface="Arial" pitchFamily="34" charset="0"/>
                <a:cs typeface="Arial" pitchFamily="34" charset="0"/>
              </a:rPr>
              <a:t>Τύπου ενηλίκων διάχυτα γλοιώματα</a:t>
            </a:r>
          </a:p>
          <a:p>
            <a:r>
              <a:rPr lang="el-GR" sz="1400" b="1" dirty="0">
                <a:solidFill>
                  <a:schemeClr val="accent2"/>
                </a:solidFill>
                <a:latin typeface="Arial" charset="0"/>
              </a:rPr>
              <a:t>       (</a:t>
            </a:r>
            <a:r>
              <a:rPr lang="en-US" sz="1400" b="1" dirty="0">
                <a:solidFill>
                  <a:schemeClr val="accent2"/>
                </a:solidFill>
                <a:latin typeface="Arial" charset="0"/>
              </a:rPr>
              <a:t>grade </a:t>
            </a:r>
            <a:r>
              <a:rPr lang="el-GR" sz="1400" b="1" dirty="0">
                <a:solidFill>
                  <a:schemeClr val="accent2"/>
                </a:solidFill>
                <a:latin typeface="Arial" charset="0"/>
              </a:rPr>
              <a:t>2 έως 4</a:t>
            </a:r>
            <a:r>
              <a:rPr lang="en-US" sz="1400" b="1" dirty="0">
                <a:solidFill>
                  <a:schemeClr val="accent2"/>
                </a:solidFill>
                <a:latin typeface="Arial" charset="0"/>
              </a:rPr>
              <a:t>)</a:t>
            </a:r>
          </a:p>
          <a:p>
            <a:pPr lvl="1"/>
            <a:r>
              <a:rPr lang="el-GR" sz="1400" b="1" dirty="0">
                <a:latin typeface="Arial" charset="0"/>
              </a:rPr>
              <a:t>Διηθητικά όρια</a:t>
            </a:r>
          </a:p>
          <a:p>
            <a:pPr lvl="1"/>
            <a:r>
              <a:rPr lang="el-GR" sz="1400" b="1" dirty="0">
                <a:latin typeface="Arial" charset="0"/>
              </a:rPr>
              <a:t>Μη δυνατή η ριζική </a:t>
            </a:r>
            <a:r>
              <a:rPr lang="el-GR" sz="1400" b="1" dirty="0" err="1">
                <a:latin typeface="Arial" charset="0"/>
              </a:rPr>
              <a:t>εκτομή</a:t>
            </a:r>
            <a:r>
              <a:rPr lang="el-GR" sz="1400" b="1" dirty="0">
                <a:latin typeface="Arial" charset="0"/>
              </a:rPr>
              <a:t> </a:t>
            </a:r>
            <a:r>
              <a:rPr lang="el-GR" sz="1400" b="1" dirty="0">
                <a:latin typeface="Arial" charset="0"/>
                <a:sym typeface="Wingdings 3" pitchFamily="18" charset="2"/>
              </a:rPr>
              <a:t> </a:t>
            </a:r>
            <a:r>
              <a:rPr lang="el-GR" sz="1400" b="1" dirty="0">
                <a:latin typeface="Arial" charset="0"/>
              </a:rPr>
              <a:t>υποτροπή</a:t>
            </a:r>
          </a:p>
          <a:p>
            <a:pPr lvl="1"/>
            <a:r>
              <a:rPr lang="el-GR" sz="1400" b="1" dirty="0">
                <a:latin typeface="Arial" charset="0"/>
              </a:rPr>
              <a:t>Συχνή η μετάπτωση σε υψηλότερο </a:t>
            </a:r>
            <a:r>
              <a:rPr lang="en-US" sz="1400" b="1" dirty="0">
                <a:latin typeface="Arial" charset="0"/>
              </a:rPr>
              <a:t>grade</a:t>
            </a:r>
            <a:endParaRPr lang="el-GR" sz="1400" b="1" dirty="0">
              <a:latin typeface="Arial" charset="0"/>
            </a:endParaRPr>
          </a:p>
          <a:p>
            <a:pPr marL="360363" indent="-360363">
              <a:buClr>
                <a:srgbClr val="C00000"/>
              </a:buClr>
            </a:pPr>
            <a:endParaRPr lang="el-GR" sz="1400" b="1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400" b="1" dirty="0">
                <a:latin typeface="Arial" pitchFamily="34" charset="0"/>
                <a:cs typeface="Arial" pitchFamily="34" charset="0"/>
              </a:rPr>
              <a:t>Παιδιατρικού τύπου διάχυτα γλοιώματα</a:t>
            </a: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sz="1400" b="1" dirty="0">
              <a:latin typeface="Arial" pitchFamily="34" charset="0"/>
              <a:cs typeface="Arial" pitchFamily="34" charset="0"/>
            </a:endParaRPr>
          </a:p>
          <a:p>
            <a:pPr marL="989013" indent="-360363">
              <a:buClr>
                <a:srgbClr val="C00000"/>
              </a:buClr>
              <a:buFont typeface="Wingdings" pitchFamily="2" charset="2"/>
              <a:buChar char="Ø"/>
            </a:pPr>
            <a:r>
              <a:rPr lang="el-GR" sz="1400" b="1" dirty="0">
                <a:latin typeface="Arial" pitchFamily="34" charset="0"/>
                <a:cs typeface="Arial" pitchFamily="34" charset="0"/>
              </a:rPr>
              <a:t>Χαμηλόβαθμα</a:t>
            </a:r>
          </a:p>
          <a:p>
            <a:pPr marL="989013" indent="-360363">
              <a:buClr>
                <a:srgbClr val="C00000"/>
              </a:buClr>
              <a:buFont typeface="Wingdings" pitchFamily="2" charset="2"/>
              <a:buChar char="Ø"/>
            </a:pPr>
            <a:r>
              <a:rPr lang="el-GR" sz="1400" b="1" dirty="0">
                <a:latin typeface="Arial" pitchFamily="34" charset="0"/>
                <a:cs typeface="Arial" pitchFamily="34" charset="0"/>
              </a:rPr>
              <a:t>Υψηλόβαθμα</a:t>
            </a: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sz="1400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sz="1400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400" b="1" dirty="0" err="1">
                <a:latin typeface="Arial" pitchFamily="34" charset="0"/>
                <a:cs typeface="Arial" pitchFamily="34" charset="0"/>
              </a:rPr>
              <a:t>Περίγραπτα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400" b="1" dirty="0" err="1">
                <a:latin typeface="Arial" pitchFamily="34" charset="0"/>
                <a:cs typeface="Arial" pitchFamily="34" charset="0"/>
              </a:rPr>
              <a:t>αστροκυτταρικά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 γλοιώματα</a:t>
            </a:r>
          </a:p>
          <a:p>
            <a:r>
              <a:rPr lang="el-GR" sz="1400" b="1" dirty="0">
                <a:solidFill>
                  <a:schemeClr val="accent2"/>
                </a:solidFill>
                <a:latin typeface="Arial" charset="0"/>
              </a:rPr>
              <a:t>       (συνήθως </a:t>
            </a:r>
            <a:r>
              <a:rPr lang="en-US" sz="1400" b="1" dirty="0">
                <a:solidFill>
                  <a:schemeClr val="accent2"/>
                </a:solidFill>
                <a:latin typeface="Arial" charset="0"/>
              </a:rPr>
              <a:t>grade </a:t>
            </a:r>
            <a:r>
              <a:rPr lang="el-GR" sz="1400" b="1" dirty="0">
                <a:solidFill>
                  <a:schemeClr val="accent2"/>
                </a:solidFill>
                <a:latin typeface="Arial" charset="0"/>
              </a:rPr>
              <a:t>1 ή 2)</a:t>
            </a:r>
            <a:endParaRPr lang="en-US" sz="1400" b="1" dirty="0">
              <a:solidFill>
                <a:schemeClr val="accent2"/>
              </a:solidFill>
              <a:latin typeface="Arial" charset="0"/>
            </a:endParaRPr>
          </a:p>
          <a:p>
            <a:pPr lvl="1"/>
            <a:r>
              <a:rPr lang="el-GR" sz="1400" b="1" dirty="0">
                <a:latin typeface="Arial" charset="0"/>
              </a:rPr>
              <a:t>Βραδέως αυξανόμενα</a:t>
            </a:r>
          </a:p>
          <a:p>
            <a:pPr lvl="1"/>
            <a:r>
              <a:rPr lang="el-GR" sz="1400" b="1" dirty="0">
                <a:latin typeface="Arial" charset="0"/>
              </a:rPr>
              <a:t>Δυνητικά χειρουργικά εξαιρέσιμα</a:t>
            </a:r>
            <a:endParaRPr lang="el-GR" sz="10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- Αριστερό άγκιστρο"/>
          <p:cNvSpPr/>
          <p:nvPr/>
        </p:nvSpPr>
        <p:spPr>
          <a:xfrm>
            <a:off x="4283968" y="609679"/>
            <a:ext cx="504056" cy="93610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1600"/>
          </a:p>
        </p:txBody>
      </p:sp>
      <p:sp>
        <p:nvSpPr>
          <p:cNvPr id="7" name="6 - TextBox"/>
          <p:cNvSpPr txBox="1"/>
          <p:nvPr/>
        </p:nvSpPr>
        <p:spPr>
          <a:xfrm>
            <a:off x="4716016" y="555526"/>
            <a:ext cx="4427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Font typeface="Wingdings" pitchFamily="2" charset="2"/>
              <a:buChar char="Ø"/>
            </a:pPr>
            <a:r>
              <a:rPr lang="en-US" sz="1600" b="1" dirty="0"/>
              <a:t>IDH-</a:t>
            </a:r>
            <a:r>
              <a:rPr lang="el-GR" sz="1600" b="1" dirty="0"/>
              <a:t>μεταλλαγμένο αστροκύττωμα</a:t>
            </a:r>
          </a:p>
          <a:p>
            <a:pPr marL="360363" indent="-360363">
              <a:buFont typeface="Wingdings" pitchFamily="2" charset="2"/>
              <a:buChar char="Ø"/>
            </a:pPr>
            <a:r>
              <a:rPr lang="el-GR" sz="1600" b="1" dirty="0" err="1"/>
              <a:t>Ολιγοδενδρογλοίωμα</a:t>
            </a:r>
            <a:r>
              <a:rPr lang="el-GR" sz="1600" b="1" dirty="0"/>
              <a:t> με μετάλλαξη </a:t>
            </a:r>
            <a:r>
              <a:rPr lang="en-US" sz="1600" b="1" dirty="0"/>
              <a:t>IDH </a:t>
            </a:r>
            <a:r>
              <a:rPr lang="el-GR" sz="1600" b="1" dirty="0"/>
              <a:t>και </a:t>
            </a:r>
            <a:r>
              <a:rPr lang="el-GR" sz="1600" b="1" dirty="0" err="1"/>
              <a:t>συναπάλειψη</a:t>
            </a:r>
            <a:r>
              <a:rPr lang="el-GR" sz="1600" b="1" dirty="0"/>
              <a:t> </a:t>
            </a:r>
            <a:r>
              <a:rPr lang="en-US" sz="1600" b="1" dirty="0"/>
              <a:t>1p/19q</a:t>
            </a:r>
            <a:endParaRPr lang="el-GR" sz="1600" b="1" dirty="0"/>
          </a:p>
          <a:p>
            <a:pPr marL="360363" indent="-360363">
              <a:buFont typeface="Wingdings" pitchFamily="2" charset="2"/>
              <a:buChar char="Ø"/>
            </a:pPr>
            <a:r>
              <a:rPr lang="el-GR" sz="1600" b="1" dirty="0" err="1"/>
              <a:t>Γλοιοβλάστωμα</a:t>
            </a:r>
            <a:r>
              <a:rPr lang="en-US" sz="1600" b="1" dirty="0"/>
              <a:t>,</a:t>
            </a:r>
            <a:r>
              <a:rPr lang="el-GR" sz="1600" b="1" dirty="0"/>
              <a:t> </a:t>
            </a:r>
            <a:r>
              <a:rPr lang="en-US" sz="1600" b="1" dirty="0"/>
              <a:t>IDH</a:t>
            </a:r>
            <a:r>
              <a:rPr lang="el-GR" sz="1600" b="1" dirty="0"/>
              <a:t> μη μεταλλαγμένο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611560" y="4407954"/>
            <a:ext cx="7704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atin typeface="Arial" pitchFamily="34" charset="0"/>
                <a:cs typeface="Arial" pitchFamily="34" charset="0"/>
              </a:rPr>
              <a:t>*Παιδιατρικού τύπου νεοπλάσματα ενίοτε σε (νέους) ενήλικες</a:t>
            </a:r>
          </a:p>
          <a:p>
            <a:pPr>
              <a:buFont typeface="Arial" charset="0"/>
              <a:buChar char="•"/>
            </a:pPr>
            <a:endParaRPr lang="el-GR" sz="1400" b="1" dirty="0">
              <a:latin typeface="Arial" pitchFamily="34" charset="0"/>
              <a:cs typeface="Arial" pitchFamily="34" charset="0"/>
            </a:endParaRPr>
          </a:p>
          <a:p>
            <a:r>
              <a:rPr lang="el-GR" sz="1400" b="1" dirty="0">
                <a:latin typeface="Arial" pitchFamily="34" charset="0"/>
                <a:cs typeface="Arial" pitchFamily="34" charset="0"/>
              </a:rPr>
              <a:t>*Τύπου ενήλικος νεοπλάσματα σπάνια σε παιδιά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8199516" y="4912670"/>
            <a:ext cx="9444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i="1" dirty="0">
                <a:solidFill>
                  <a:srgbClr val="FF0000"/>
                </a:solidFill>
              </a:rPr>
              <a:t>WHO 2021</a:t>
            </a:r>
            <a:endParaRPr lang="el-GR" sz="1200" b="1" i="1" dirty="0">
              <a:solidFill>
                <a:srgbClr val="FF0000"/>
              </a:solidFill>
            </a:endParaRPr>
          </a:p>
        </p:txBody>
      </p:sp>
      <p:sp>
        <p:nvSpPr>
          <p:cNvPr id="10" name="9 - Ορθογώνιο"/>
          <p:cNvSpPr/>
          <p:nvPr/>
        </p:nvSpPr>
        <p:spPr>
          <a:xfrm>
            <a:off x="755576" y="483520"/>
            <a:ext cx="8280920" cy="15841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Ορθογώνιο"/>
          <p:cNvSpPr/>
          <p:nvPr/>
        </p:nvSpPr>
        <p:spPr>
          <a:xfrm>
            <a:off x="539552" y="3435846"/>
            <a:ext cx="4176464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 txBox="1">
            <a:spLocks/>
          </p:cNvSpPr>
          <p:nvPr/>
        </p:nvSpPr>
        <p:spPr bwMode="auto">
          <a:xfrm>
            <a:off x="179518" y="-236562"/>
            <a:ext cx="896448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el-GR" sz="2000" b="1" dirty="0">
                <a:latin typeface="+mj-lt"/>
                <a:ea typeface="+mj-ea"/>
                <a:cs typeface="Arial" panose="020B0604020202020204" pitchFamily="34" charset="0"/>
              </a:rPr>
              <a:t>Διάχυτο γλοίωμα μέσης γραμμής με ανωμαλίες Η3Κ27</a:t>
            </a:r>
          </a:p>
        </p:txBody>
      </p:sp>
      <p:sp>
        <p:nvSpPr>
          <p:cNvPr id="7" name="6 - Στρογγυλεμένο ορθογώνιο"/>
          <p:cNvSpPr/>
          <p:nvPr/>
        </p:nvSpPr>
        <p:spPr>
          <a:xfrm>
            <a:off x="1043608" y="4461961"/>
            <a:ext cx="3960440" cy="6480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l-GR" sz="1200" b="1" dirty="0"/>
              <a:t>Έντονη πυρηνική έκφραση  μεταλλαγμένης Η3Κ27Μ</a:t>
            </a:r>
            <a:r>
              <a:rPr lang="en-US" sz="1200" b="1" dirty="0"/>
              <a:t> </a:t>
            </a:r>
            <a:r>
              <a:rPr lang="el-GR" sz="1200" b="1" dirty="0"/>
              <a:t>ή </a:t>
            </a:r>
            <a:r>
              <a:rPr lang="en-US" sz="1200" b="1" dirty="0"/>
              <a:t>EZHIP</a:t>
            </a:r>
            <a:r>
              <a:rPr lang="el-GR" sz="1200" b="1" dirty="0"/>
              <a:t> μόνο στα </a:t>
            </a:r>
            <a:r>
              <a:rPr lang="el-GR" sz="1200" b="1" dirty="0" err="1"/>
              <a:t>νεοπλασματικά</a:t>
            </a:r>
            <a:r>
              <a:rPr lang="el-GR" sz="1200" b="1" dirty="0"/>
              <a:t> κύτταρα</a:t>
            </a:r>
            <a:r>
              <a:rPr lang="en-US" sz="1200" b="1" dirty="0"/>
              <a:t> + </a:t>
            </a:r>
            <a:r>
              <a:rPr lang="el-GR" sz="1200" b="1" dirty="0"/>
              <a:t>απώλεια </a:t>
            </a:r>
            <a:r>
              <a:rPr lang="en-US" sz="1200" b="1" dirty="0"/>
              <a:t>H3K27me3</a:t>
            </a:r>
            <a:endParaRPr lang="el-GR" sz="1200" b="1" dirty="0"/>
          </a:p>
        </p:txBody>
      </p:sp>
      <p:sp>
        <p:nvSpPr>
          <p:cNvPr id="57348" name="2 - Θέση περιεχομένου"/>
          <p:cNvSpPr>
            <a:spLocks noGrp="1"/>
          </p:cNvSpPr>
          <p:nvPr>
            <p:ph idx="1"/>
          </p:nvPr>
        </p:nvSpPr>
        <p:spPr>
          <a:xfrm>
            <a:off x="4788024" y="555526"/>
            <a:ext cx="4355976" cy="3294366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l-GR" altLang="el-GR" sz="1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Ανοσοϊστοχημικά</a:t>
            </a:r>
            <a:r>
              <a:rPr lang="el-GR" altLang="el-GR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και μοριακά ευρήματα:</a:t>
            </a:r>
            <a:endParaRPr lang="en-US" altLang="el-GR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None/>
            </a:pPr>
            <a:endParaRPr lang="el-GR" altLang="el-GR" sz="1200" b="1" dirty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el-GR" altLang="el-GR" sz="1200" dirty="0">
                <a:latin typeface="Arial" pitchFamily="34" charset="0"/>
                <a:cs typeface="Arial" pitchFamily="34" charset="0"/>
              </a:rPr>
              <a:t>Ποικίλλουσα έκφραση </a:t>
            </a:r>
            <a:r>
              <a:rPr lang="en-US" altLang="el-GR" sz="1200" dirty="0">
                <a:latin typeface="Arial" pitchFamily="34" charset="0"/>
                <a:cs typeface="Arial" pitchFamily="34" charset="0"/>
              </a:rPr>
              <a:t>GFAP</a:t>
            </a:r>
          </a:p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el-GR" altLang="el-GR" sz="1200" b="1" dirty="0" err="1">
                <a:latin typeface="Arial" pitchFamily="34" charset="0"/>
                <a:cs typeface="Arial" pitchFamily="34" charset="0"/>
              </a:rPr>
              <a:t>Εκφραση</a:t>
            </a:r>
            <a:r>
              <a:rPr lang="el-GR" altLang="el-GR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l-GR" sz="1200" dirty="0">
                <a:latin typeface="Arial" pitchFamily="34" charset="0"/>
                <a:cs typeface="Arial" pitchFamily="34" charset="0"/>
              </a:rPr>
              <a:t>S100, NCAM1, </a:t>
            </a:r>
            <a:r>
              <a:rPr lang="en-US" altLang="el-GR" sz="1200" b="1" dirty="0" err="1">
                <a:latin typeface="Arial" pitchFamily="34" charset="0"/>
                <a:cs typeface="Arial" pitchFamily="34" charset="0"/>
              </a:rPr>
              <a:t>Olig</a:t>
            </a:r>
            <a:r>
              <a:rPr lang="en-US" altLang="el-GR" sz="1200" b="1" dirty="0">
                <a:latin typeface="Arial" pitchFamily="34" charset="0"/>
                <a:cs typeface="Arial" pitchFamily="34" charset="0"/>
              </a:rPr>
              <a:t> 2</a:t>
            </a:r>
            <a:r>
              <a:rPr lang="el-GR" altLang="el-GR" sz="1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el-GR" sz="1200" b="1" dirty="0">
                <a:latin typeface="Arial" pitchFamily="34" charset="0"/>
                <a:cs typeface="Arial" pitchFamily="34" charset="0"/>
              </a:rPr>
              <a:t>MAP2</a:t>
            </a:r>
          </a:p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el-GR" altLang="el-GR" sz="1200" b="1" dirty="0">
                <a:latin typeface="Arial" pitchFamily="34" charset="0"/>
                <a:cs typeface="Arial" pitchFamily="34" charset="0"/>
              </a:rPr>
              <a:t>Θετικότητα ΜΑΡ2 </a:t>
            </a:r>
            <a:r>
              <a:rPr lang="el-GR" altLang="el-GR" sz="1200" dirty="0">
                <a:latin typeface="Arial" pitchFamily="34" charset="0"/>
                <a:cs typeface="Arial" pitchFamily="34" charset="0"/>
              </a:rPr>
              <a:t>και </a:t>
            </a:r>
            <a:r>
              <a:rPr lang="el-GR" altLang="el-GR" sz="1200" dirty="0" err="1">
                <a:latin typeface="Arial" pitchFamily="34" charset="0"/>
                <a:cs typeface="Arial" pitchFamily="34" charset="0"/>
              </a:rPr>
              <a:t>συναπτοφυσίνης</a:t>
            </a:r>
            <a:r>
              <a:rPr lang="el-GR" altLang="el-GR" sz="1200" dirty="0">
                <a:latin typeface="Arial" pitchFamily="34" charset="0"/>
                <a:cs typeface="Arial" pitchFamily="34" charset="0"/>
              </a:rPr>
              <a:t> (εστιακά)</a:t>
            </a:r>
          </a:p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el-GR" altLang="el-GR" sz="1200" dirty="0">
                <a:latin typeface="Arial" pitchFamily="34" charset="0"/>
                <a:cs typeface="Arial" pitchFamily="34" charset="0"/>
              </a:rPr>
              <a:t>Έκφραση </a:t>
            </a:r>
            <a:r>
              <a:rPr lang="en-US" altLang="el-GR" sz="1200" dirty="0">
                <a:latin typeface="Arial" pitchFamily="34" charset="0"/>
                <a:cs typeface="Arial" pitchFamily="34" charset="0"/>
              </a:rPr>
              <a:t>p53 </a:t>
            </a:r>
            <a:r>
              <a:rPr lang="el-GR" altLang="el-GR" sz="1200" dirty="0">
                <a:latin typeface="Arial" pitchFamily="34" charset="0"/>
                <a:cs typeface="Arial" pitchFamily="34" charset="0"/>
              </a:rPr>
              <a:t>στις περιπτώσεις με </a:t>
            </a:r>
            <a:r>
              <a:rPr lang="el-GR" altLang="el-GR" sz="1200" b="1" dirty="0">
                <a:latin typeface="Arial" pitchFamily="34" charset="0"/>
                <a:cs typeface="Arial" pitchFamily="34" charset="0"/>
              </a:rPr>
              <a:t>μετάλλαξη </a:t>
            </a:r>
            <a:r>
              <a:rPr lang="en-US" altLang="el-GR" sz="1200" b="1" dirty="0">
                <a:latin typeface="Arial" pitchFamily="34" charset="0"/>
                <a:cs typeface="Arial" pitchFamily="34" charset="0"/>
              </a:rPr>
              <a:t>p53 (~50%)</a:t>
            </a:r>
          </a:p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el-GR" altLang="el-GR" sz="1200" b="1" dirty="0">
                <a:latin typeface="Arial" pitchFamily="34" charset="0"/>
                <a:cs typeface="Arial" pitchFamily="34" charset="0"/>
              </a:rPr>
              <a:t>Απώλεια </a:t>
            </a:r>
            <a:r>
              <a:rPr lang="en-US" altLang="el-GR" sz="1200" b="1" dirty="0">
                <a:latin typeface="Arial" pitchFamily="34" charset="0"/>
                <a:cs typeface="Arial" pitchFamily="34" charset="0"/>
              </a:rPr>
              <a:t>ATRX </a:t>
            </a:r>
            <a:r>
              <a:rPr lang="el-GR" altLang="el-GR" sz="1200" dirty="0">
                <a:latin typeface="Arial" pitchFamily="34" charset="0"/>
                <a:cs typeface="Arial" pitchFamily="34" charset="0"/>
              </a:rPr>
              <a:t>(λόγω μετάλλαξης</a:t>
            </a:r>
            <a:r>
              <a:rPr lang="el-GR" altLang="el-GR" sz="1200" b="1" dirty="0">
                <a:latin typeface="Arial" pitchFamily="34" charset="0"/>
                <a:cs typeface="Arial" pitchFamily="34" charset="0"/>
              </a:rPr>
              <a:t>) στο 10-15%</a:t>
            </a:r>
            <a:endParaRPr lang="en-US" altLang="el-GR" sz="1200" b="1" dirty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200" b="1" dirty="0">
                <a:latin typeface="Arial" pitchFamily="34" charset="0"/>
                <a:cs typeface="Arial" pitchFamily="34" charset="0"/>
              </a:rPr>
              <a:t>Συχνά ενίσχυση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RTKs </a:t>
            </a:r>
            <a:r>
              <a:rPr lang="el-GR" sz="1200" b="1" dirty="0">
                <a:latin typeface="Arial" pitchFamily="34" charset="0"/>
                <a:cs typeface="Arial" pitchFamily="34" charset="0"/>
              </a:rPr>
              <a:t>(εκτός του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EGFR</a:t>
            </a:r>
            <a:r>
              <a:rPr lang="el-GR" sz="1200" b="1" dirty="0">
                <a:latin typeface="Arial" pitchFamily="34" charset="0"/>
                <a:cs typeface="Arial" pitchFamily="34" charset="0"/>
              </a:rPr>
              <a:t> μεταλλαγμένου υπότυπου)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(PDGFR A,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FGFR1, ACVR1)</a:t>
            </a:r>
            <a:endParaRPr lang="en-US" altLang="el-GR" sz="1200" dirty="0">
              <a:latin typeface="Arial" pitchFamily="34" charset="0"/>
              <a:cs typeface="Arial" pitchFamily="34" charset="0"/>
            </a:endParaRPr>
          </a:p>
          <a:p>
            <a:endParaRPr lang="el-GR" altLang="el-GR" sz="1200" dirty="0"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None/>
            </a:pPr>
            <a:endParaRPr lang="el-GR" altLang="el-GR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E0B535-45E5-4EC3-BAF6-84AC339A32E0}"/>
              </a:ext>
            </a:extLst>
          </p:cNvPr>
          <p:cNvSpPr txBox="1"/>
          <p:nvPr/>
        </p:nvSpPr>
        <p:spPr>
          <a:xfrm>
            <a:off x="6948268" y="2787774"/>
            <a:ext cx="21957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rgbClr val="FF0000"/>
                </a:solidFill>
              </a:rPr>
              <a:t>Meredith, Adv </a:t>
            </a:r>
            <a:r>
              <a:rPr lang="en-US" sz="1100" i="1" dirty="0" err="1">
                <a:solidFill>
                  <a:srgbClr val="FF0000"/>
                </a:solidFill>
              </a:rPr>
              <a:t>Anat</a:t>
            </a:r>
            <a:r>
              <a:rPr lang="en-US" sz="1100" i="1" dirty="0">
                <a:solidFill>
                  <a:srgbClr val="FF0000"/>
                </a:solidFill>
              </a:rPr>
              <a:t> </a:t>
            </a:r>
            <a:r>
              <a:rPr lang="en-US" sz="1100" i="1" dirty="0" err="1">
                <a:solidFill>
                  <a:srgbClr val="FF0000"/>
                </a:solidFill>
              </a:rPr>
              <a:t>Pathol</a:t>
            </a:r>
            <a:r>
              <a:rPr lang="en-US" sz="1100" i="1" dirty="0">
                <a:solidFill>
                  <a:srgbClr val="FF0000"/>
                </a:solidFill>
              </a:rPr>
              <a:t> 2020</a:t>
            </a:r>
          </a:p>
        </p:txBody>
      </p:sp>
      <p:pic>
        <p:nvPicPr>
          <p:cNvPr id="93185" name="Picture 1" descr="C:\Users\User\Desktop\ΚΝΣ dec 2022\2.55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62" y="3219822"/>
            <a:ext cx="4067943" cy="1923678"/>
          </a:xfrm>
          <a:prstGeom prst="rect">
            <a:avLst/>
          </a:prstGeom>
          <a:noFill/>
        </p:spPr>
      </p:pic>
      <p:pic>
        <p:nvPicPr>
          <p:cNvPr id="93186" name="Picture 2" descr="C:\Users\User\Desktop\ΚΝΣ dec 2022\2.55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504"/>
            <a:ext cx="4716016" cy="1998222"/>
          </a:xfrm>
          <a:prstGeom prst="rect">
            <a:avLst/>
          </a:prstGeom>
          <a:noFill/>
        </p:spPr>
      </p:pic>
      <p:pic>
        <p:nvPicPr>
          <p:cNvPr id="93187" name="Picture 3" descr="C:\Users\User\Desktop\ΚΝΣ dec 2022\2.55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2409733"/>
            <a:ext cx="4716017" cy="1988750"/>
          </a:xfrm>
          <a:prstGeom prst="rect">
            <a:avLst/>
          </a:prstGeom>
          <a:noFill/>
        </p:spPr>
      </p:pic>
      <p:sp>
        <p:nvSpPr>
          <p:cNvPr id="10" name="9 - Ορθογώνιο"/>
          <p:cNvSpPr/>
          <p:nvPr/>
        </p:nvSpPr>
        <p:spPr>
          <a:xfrm>
            <a:off x="5" y="2085698"/>
            <a:ext cx="89159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/>
              <a:t>H3K27M</a:t>
            </a:r>
            <a:endParaRPr lang="el-GR" sz="1400" b="1" dirty="0"/>
          </a:p>
        </p:txBody>
      </p:sp>
      <p:sp>
        <p:nvSpPr>
          <p:cNvPr id="11" name="10 - Ορθογώνιο"/>
          <p:cNvSpPr/>
          <p:nvPr/>
        </p:nvSpPr>
        <p:spPr>
          <a:xfrm>
            <a:off x="0" y="4137926"/>
            <a:ext cx="110158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/>
              <a:t>H3K27me3</a:t>
            </a:r>
            <a:endParaRPr lang="el-GR" sz="1400" b="1" dirty="0"/>
          </a:p>
        </p:txBody>
      </p:sp>
      <p:sp>
        <p:nvSpPr>
          <p:cNvPr id="12" name="11 - Ορθογώνιο"/>
          <p:cNvSpPr/>
          <p:nvPr/>
        </p:nvSpPr>
        <p:spPr>
          <a:xfrm>
            <a:off x="8431726" y="4866503"/>
            <a:ext cx="71365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EZHIP</a:t>
            </a:r>
            <a:endParaRPr lang="el-GR" sz="1400" b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1547664" y="350537"/>
            <a:ext cx="16561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/>
              <a:t>Μετάλλαξη </a:t>
            </a:r>
            <a:r>
              <a:rPr lang="en-US" sz="1200" b="1" dirty="0"/>
              <a:t>H3K27M</a:t>
            </a:r>
            <a:endParaRPr lang="el-GR" sz="1200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 txBox="1">
            <a:spLocks/>
          </p:cNvSpPr>
          <p:nvPr/>
        </p:nvSpPr>
        <p:spPr bwMode="auto">
          <a:xfrm>
            <a:off x="179518" y="-290568"/>
            <a:ext cx="896448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el-GR" sz="2000" b="1" dirty="0">
                <a:latin typeface="+mj-lt"/>
                <a:ea typeface="+mj-ea"/>
                <a:cs typeface="Arial" panose="020B0604020202020204" pitchFamily="34" charset="0"/>
              </a:rPr>
              <a:t>Διάχυτο γλοίωμα μέσης γραμμής με ανωμαλίες Η3Κ27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827584" y="35881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H3 wild type</a:t>
            </a:r>
          </a:p>
          <a:p>
            <a:endParaRPr lang="en-US" sz="1400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5975648" y="30350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EGFR mutant</a:t>
            </a:r>
          </a:p>
        </p:txBody>
      </p:sp>
      <p:pic>
        <p:nvPicPr>
          <p:cNvPr id="92161" name="Picture 1" descr="C:\Users\User\Desktop\ΚΝΣ dec 2022\2.56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97864"/>
            <a:ext cx="3707904" cy="1545636"/>
          </a:xfrm>
          <a:prstGeom prst="rect">
            <a:avLst/>
          </a:prstGeom>
          <a:noFill/>
        </p:spPr>
      </p:pic>
      <p:pic>
        <p:nvPicPr>
          <p:cNvPr id="92162" name="Picture 2" descr="C:\Users\User\Desktop\ΚΝΣ dec 2022\2.56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7534"/>
            <a:ext cx="3707904" cy="1728192"/>
          </a:xfrm>
          <a:prstGeom prst="rect">
            <a:avLst/>
          </a:prstGeom>
          <a:noFill/>
        </p:spPr>
      </p:pic>
      <p:pic>
        <p:nvPicPr>
          <p:cNvPr id="92163" name="Picture 3" descr="C:\Users\User\Desktop\ΚΝΣ dec 2022\2.56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85696"/>
            <a:ext cx="3707904" cy="1566174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860867" y="1800858"/>
            <a:ext cx="1467068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l-GR" sz="1100" b="1" dirty="0"/>
              <a:t>Απώλεια </a:t>
            </a:r>
            <a:r>
              <a:rPr lang="en-US" sz="1100" b="1" dirty="0"/>
              <a:t>H3K27m3</a:t>
            </a:r>
            <a:endParaRPr lang="el-GR" sz="1100" b="1" dirty="0"/>
          </a:p>
        </p:txBody>
      </p:sp>
      <p:sp>
        <p:nvSpPr>
          <p:cNvPr id="9" name="8 - Ορθογώνιο"/>
          <p:cNvSpPr/>
          <p:nvPr/>
        </p:nvSpPr>
        <p:spPr>
          <a:xfrm>
            <a:off x="911109" y="3435846"/>
            <a:ext cx="1380506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l-GR" sz="1100" b="1" dirty="0"/>
              <a:t>Απουσία </a:t>
            </a:r>
            <a:r>
              <a:rPr lang="en-US" sz="1100" b="1" dirty="0"/>
              <a:t>H3K27M</a:t>
            </a:r>
            <a:endParaRPr lang="el-GR" sz="1100" b="1" dirty="0"/>
          </a:p>
        </p:txBody>
      </p:sp>
      <p:sp>
        <p:nvSpPr>
          <p:cNvPr id="10" name="9 - Ορθογώνιο"/>
          <p:cNvSpPr/>
          <p:nvPr/>
        </p:nvSpPr>
        <p:spPr>
          <a:xfrm>
            <a:off x="770272" y="4912668"/>
            <a:ext cx="1595309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l-GR" sz="1100" b="1" dirty="0" err="1"/>
              <a:t>Υπερέκφραση</a:t>
            </a:r>
            <a:r>
              <a:rPr lang="el-GR" sz="1100" b="1" dirty="0"/>
              <a:t> </a:t>
            </a:r>
            <a:r>
              <a:rPr lang="en-US" sz="1100" b="1" dirty="0"/>
              <a:t>EZHIP</a:t>
            </a:r>
            <a:endParaRPr lang="el-GR" sz="1100" b="1" dirty="0"/>
          </a:p>
        </p:txBody>
      </p:sp>
      <p:pic>
        <p:nvPicPr>
          <p:cNvPr id="92164" name="Picture 4" descr="C:\Users\User\Desktop\ΚΝΣ dec 2022\2.57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787774"/>
            <a:ext cx="4176464" cy="1923678"/>
          </a:xfrm>
          <a:prstGeom prst="rect">
            <a:avLst/>
          </a:prstGeom>
          <a:noFill/>
        </p:spPr>
      </p:pic>
      <p:pic>
        <p:nvPicPr>
          <p:cNvPr id="92165" name="Picture 5" descr="C:\Users\User\Desktop\ΚΝΣ dec 2022\2.57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681540"/>
            <a:ext cx="4145210" cy="2052228"/>
          </a:xfrm>
          <a:prstGeom prst="rect">
            <a:avLst/>
          </a:prstGeom>
          <a:noFill/>
        </p:spPr>
      </p:pic>
      <p:sp>
        <p:nvSpPr>
          <p:cNvPr id="13" name="12 - Ορθογώνιο"/>
          <p:cNvSpPr/>
          <p:nvPr/>
        </p:nvSpPr>
        <p:spPr>
          <a:xfrm>
            <a:off x="5950032" y="2335983"/>
            <a:ext cx="181152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l-GR" sz="1400" b="1" dirty="0"/>
              <a:t>Απώλεια </a:t>
            </a:r>
            <a:r>
              <a:rPr lang="en-US" sz="1400" b="1" dirty="0"/>
              <a:t>H3K27me</a:t>
            </a:r>
            <a:endParaRPr lang="el-GR" sz="1400" b="1" dirty="0"/>
          </a:p>
        </p:txBody>
      </p:sp>
      <p:sp>
        <p:nvSpPr>
          <p:cNvPr id="14" name="13 - Ορθογώνιο"/>
          <p:cNvSpPr/>
          <p:nvPr/>
        </p:nvSpPr>
        <p:spPr>
          <a:xfrm>
            <a:off x="6098863" y="4434455"/>
            <a:ext cx="170091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l-GR" sz="1400" b="1" dirty="0"/>
              <a:t>Απουσία </a:t>
            </a:r>
            <a:r>
              <a:rPr lang="en-US" sz="1400" b="1" dirty="0"/>
              <a:t>H3K27M</a:t>
            </a:r>
            <a:endParaRPr lang="el-GR" sz="1400" b="1" dirty="0"/>
          </a:p>
        </p:txBody>
      </p:sp>
      <p:sp>
        <p:nvSpPr>
          <p:cNvPr id="15" name="14 - Ορθογώνιο"/>
          <p:cNvSpPr/>
          <p:nvPr/>
        </p:nvSpPr>
        <p:spPr>
          <a:xfrm>
            <a:off x="3669688" y="4912668"/>
            <a:ext cx="8819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b="1" i="1" dirty="0">
                <a:solidFill>
                  <a:srgbClr val="FF0000"/>
                </a:solidFill>
              </a:rPr>
              <a:t>WHO 2021</a:t>
            </a:r>
            <a:endParaRPr lang="el-GR" sz="11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827584" y="33468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/>
              <a:t>Διάχυτο γλοίωμα</a:t>
            </a:r>
            <a:r>
              <a:rPr lang="en-US" sz="2000" b="1" dirty="0"/>
              <a:t> </a:t>
            </a:r>
            <a:r>
              <a:rPr lang="el-GR" sz="2000" b="1" dirty="0"/>
              <a:t>ημισφαιρίων με μετάλλαξη Η3.3 </a:t>
            </a:r>
            <a:r>
              <a:rPr lang="en-US" sz="2000" b="1" dirty="0"/>
              <a:t>G</a:t>
            </a:r>
            <a:r>
              <a:rPr lang="el-GR" sz="2000" b="1" dirty="0"/>
              <a:t>34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0" y="833100"/>
            <a:ext cx="896448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en-US" sz="1400" b="1" dirty="0"/>
              <a:t>Grade 4</a:t>
            </a:r>
            <a:r>
              <a:rPr lang="el-GR" sz="1400" b="1" dirty="0"/>
              <a:t> </a:t>
            </a:r>
            <a:r>
              <a:rPr lang="el-GR" sz="1400" dirty="0"/>
              <a:t>κατά </a:t>
            </a:r>
            <a:r>
              <a:rPr lang="en-US" sz="1400" dirty="0"/>
              <a:t>WHO 2021</a:t>
            </a:r>
            <a:endParaRPr lang="el-GR" sz="1400" dirty="0"/>
          </a:p>
          <a:p>
            <a:pPr marL="177800" indent="-177800">
              <a:buFont typeface="Arial" pitchFamily="34" charset="0"/>
              <a:buChar char="•"/>
            </a:pPr>
            <a:endParaRPr lang="en-US" sz="1400" dirty="0"/>
          </a:p>
          <a:p>
            <a:pPr marL="177800" indent="-177800">
              <a:buFont typeface="Arial" pitchFamily="34" charset="0"/>
              <a:buChar char="•"/>
            </a:pPr>
            <a:r>
              <a:rPr lang="el-GR" sz="1400" b="1" dirty="0"/>
              <a:t>Διάχυτα διηθητικό </a:t>
            </a:r>
            <a:r>
              <a:rPr lang="en-US" sz="1400" b="1" dirty="0"/>
              <a:t>IDH</a:t>
            </a:r>
            <a:r>
              <a:rPr lang="el-GR" sz="1400" b="1" dirty="0"/>
              <a:t>- και</a:t>
            </a:r>
            <a:r>
              <a:rPr lang="en-US" sz="1400" b="1" dirty="0"/>
              <a:t> H3K27 </a:t>
            </a:r>
            <a:r>
              <a:rPr lang="el-GR" sz="1400" b="1" dirty="0"/>
              <a:t>μη μεταλλαγμένο γλοίωμα των εγκεφαλικών ημισφαιρίων</a:t>
            </a:r>
          </a:p>
          <a:p>
            <a:pPr marL="177800" indent="-177800">
              <a:buFont typeface="Arial" pitchFamily="34" charset="0"/>
              <a:buChar char="•"/>
            </a:pPr>
            <a:endParaRPr lang="el-GR" sz="1400" dirty="0"/>
          </a:p>
          <a:p>
            <a:pPr marL="177800" indent="-177800">
              <a:buFont typeface="Arial" pitchFamily="34" charset="0"/>
              <a:buChar char="•"/>
            </a:pPr>
            <a:r>
              <a:rPr lang="el-GR" sz="1400" dirty="0"/>
              <a:t>Συνήθως </a:t>
            </a:r>
            <a:r>
              <a:rPr lang="el-GR" sz="1400" b="1" dirty="0"/>
              <a:t>παιδιά και νέοι ενήλικες </a:t>
            </a:r>
          </a:p>
          <a:p>
            <a:pPr marL="177800" indent="-177800">
              <a:buFont typeface="Arial" pitchFamily="34" charset="0"/>
              <a:buChar char="•"/>
            </a:pPr>
            <a:endParaRPr lang="el-GR" sz="1400" dirty="0"/>
          </a:p>
          <a:p>
            <a:pPr marL="177800" indent="-177800">
              <a:buFont typeface="Arial" pitchFamily="34" charset="0"/>
              <a:buChar char="•"/>
            </a:pPr>
            <a:r>
              <a:rPr lang="el-GR" sz="1400" dirty="0"/>
              <a:t>Ιστολογικά χαρακτηριστικά </a:t>
            </a:r>
            <a:r>
              <a:rPr lang="el-GR" sz="1400" b="1" dirty="0" err="1"/>
              <a:t>αναπλασίας</a:t>
            </a:r>
            <a:r>
              <a:rPr lang="el-GR" sz="1400" b="1" dirty="0"/>
              <a:t> </a:t>
            </a:r>
            <a:r>
              <a:rPr lang="el-GR" sz="1400" dirty="0"/>
              <a:t>(</a:t>
            </a:r>
            <a:r>
              <a:rPr lang="el-GR" sz="1400" dirty="0" err="1"/>
              <a:t>μιτωτική</a:t>
            </a:r>
            <a:r>
              <a:rPr lang="el-GR" sz="1400" dirty="0"/>
              <a:t> δραστηριότητα, νέκρωση/ενδοθηλιακή υπερπλασία) </a:t>
            </a:r>
          </a:p>
          <a:p>
            <a:pPr marL="177800" indent="-177800">
              <a:buFont typeface="Arial" pitchFamily="34" charset="0"/>
              <a:buChar char="•"/>
            </a:pPr>
            <a:endParaRPr lang="el-GR" sz="1400" dirty="0"/>
          </a:p>
          <a:p>
            <a:pPr marL="177800" indent="-177800">
              <a:buFont typeface="Arial" pitchFamily="34" charset="0"/>
              <a:buChar char="•"/>
            </a:pPr>
            <a:r>
              <a:rPr lang="el-GR" sz="1400" dirty="0"/>
              <a:t>Ενίοτε εικόνα </a:t>
            </a:r>
            <a:r>
              <a:rPr lang="el-GR" sz="1400" b="1" dirty="0"/>
              <a:t>τύπου εμβρυικού νεοπλάσματος </a:t>
            </a:r>
          </a:p>
          <a:p>
            <a:pPr marL="177800" indent="-177800">
              <a:buFont typeface="Arial" pitchFamily="34" charset="0"/>
              <a:buChar char="•"/>
            </a:pPr>
            <a:endParaRPr lang="el-GR" sz="1400" dirty="0"/>
          </a:p>
          <a:p>
            <a:pPr marL="177800" indent="-177800">
              <a:buFont typeface="Arial" pitchFamily="34" charset="0"/>
              <a:buChar char="•"/>
            </a:pPr>
            <a:r>
              <a:rPr lang="el-GR" sz="1400" b="1" dirty="0"/>
              <a:t>Διαγνωστικό κριτήριο: παρουσία Η3.3 </a:t>
            </a:r>
            <a:r>
              <a:rPr lang="en-US" sz="1400" b="1" dirty="0"/>
              <a:t>G34</a:t>
            </a:r>
            <a:r>
              <a:rPr lang="el-GR" sz="1400" b="1" dirty="0"/>
              <a:t> μετάλλαξης που αφορά στο γονίδιο </a:t>
            </a:r>
            <a:r>
              <a:rPr lang="en-US" sz="1400" b="1" dirty="0"/>
              <a:t>H3F3A</a:t>
            </a:r>
            <a:r>
              <a:rPr lang="el-GR" sz="1400" b="1" dirty="0"/>
              <a:t>         </a:t>
            </a:r>
            <a:r>
              <a:rPr lang="el-GR" sz="1400" b="1" dirty="0" err="1"/>
              <a:t>ανοσοϊστοχημική</a:t>
            </a:r>
            <a:r>
              <a:rPr lang="el-GR" sz="1400" b="1" dirty="0"/>
              <a:t> ανίχνευση </a:t>
            </a:r>
            <a:r>
              <a:rPr lang="en-US" sz="1400" b="1" dirty="0"/>
              <a:t>H3.3 G34 (R </a:t>
            </a:r>
            <a:r>
              <a:rPr lang="el-GR" sz="1400" b="1" dirty="0"/>
              <a:t>ή</a:t>
            </a:r>
            <a:r>
              <a:rPr lang="en-US" sz="1400" b="1" dirty="0"/>
              <a:t> V) </a:t>
            </a:r>
            <a:r>
              <a:rPr lang="el-GR" sz="1400" b="1" dirty="0"/>
              <a:t>μεταλλαγμένης πρωτεΐνης </a:t>
            </a:r>
          </a:p>
          <a:p>
            <a:pPr marL="177800" indent="-177800">
              <a:buFont typeface="Arial" pitchFamily="34" charset="0"/>
              <a:buChar char="•"/>
            </a:pPr>
            <a:endParaRPr lang="el-GR" sz="1400" dirty="0"/>
          </a:p>
          <a:p>
            <a:pPr marL="177800" indent="-177800">
              <a:buFont typeface="Arial" pitchFamily="34" charset="0"/>
              <a:buChar char="•"/>
            </a:pPr>
            <a:r>
              <a:rPr lang="el-GR" sz="1400" dirty="0" err="1"/>
              <a:t>Ανοσοφαινοτυπικά</a:t>
            </a:r>
            <a:r>
              <a:rPr lang="el-GR" sz="1400" dirty="0"/>
              <a:t> χαρακτηριστικά: </a:t>
            </a:r>
            <a:r>
              <a:rPr lang="el-GR" sz="1400" b="1" dirty="0"/>
              <a:t>κατά κανόνα </a:t>
            </a:r>
            <a:r>
              <a:rPr lang="el-GR" sz="1400" b="1" dirty="0">
                <a:solidFill>
                  <a:srgbClr val="FF0000"/>
                </a:solidFill>
              </a:rPr>
              <a:t>απουσία </a:t>
            </a:r>
            <a:r>
              <a:rPr lang="en-US" sz="1400" b="1" dirty="0">
                <a:solidFill>
                  <a:srgbClr val="FF0000"/>
                </a:solidFill>
              </a:rPr>
              <a:t>OLIG2</a:t>
            </a:r>
            <a:r>
              <a:rPr lang="el-GR" sz="1400" b="1" dirty="0"/>
              <a:t>, </a:t>
            </a:r>
            <a:r>
              <a:rPr lang="el-GR" sz="1400" b="1" dirty="0" err="1"/>
              <a:t>υπερέκφραση</a:t>
            </a:r>
            <a:r>
              <a:rPr lang="el-GR" sz="1400" dirty="0"/>
              <a:t> </a:t>
            </a:r>
            <a:r>
              <a:rPr lang="en-US" sz="1400" b="1" dirty="0"/>
              <a:t>p53, </a:t>
            </a:r>
            <a:r>
              <a:rPr lang="el-GR" sz="1400" dirty="0"/>
              <a:t>απώλεια </a:t>
            </a:r>
            <a:r>
              <a:rPr lang="en-US" sz="1400" dirty="0"/>
              <a:t>ATRX</a:t>
            </a:r>
            <a:endParaRPr lang="el-GR" sz="1400" dirty="0"/>
          </a:p>
          <a:p>
            <a:pPr marL="177800" indent="-177800">
              <a:buFont typeface="Arial" pitchFamily="34" charset="0"/>
              <a:buChar char="•"/>
            </a:pPr>
            <a:endParaRPr lang="el-GR" sz="1400" dirty="0"/>
          </a:p>
          <a:p>
            <a:pPr marL="177800" indent="-177800">
              <a:buFont typeface="Arial" pitchFamily="34" charset="0"/>
              <a:buChar char="•"/>
            </a:pPr>
            <a:r>
              <a:rPr lang="el-GR" sz="1400" b="1" dirty="0"/>
              <a:t>Επιβίωση αντίστοιχη του γλοιώματος της μέσης γραμμής</a:t>
            </a:r>
            <a:r>
              <a:rPr lang="en-US" sz="1400" b="1" dirty="0"/>
              <a:t> </a:t>
            </a:r>
            <a:r>
              <a:rPr lang="el-GR" sz="1400" b="1" dirty="0"/>
              <a:t>με ανωμαλίες </a:t>
            </a:r>
            <a:r>
              <a:rPr lang="en-US" sz="1400" b="1" dirty="0"/>
              <a:t>H3K27,</a:t>
            </a:r>
            <a:r>
              <a:rPr lang="el-GR" sz="1400" b="1" dirty="0"/>
              <a:t> δυσμενέστερη του </a:t>
            </a:r>
            <a:r>
              <a:rPr lang="en-US" sz="1400" b="1" dirty="0"/>
              <a:t>IDH</a:t>
            </a:r>
            <a:r>
              <a:rPr lang="el-GR" sz="1400" b="1" dirty="0"/>
              <a:t> μεταλλαγμένου </a:t>
            </a:r>
            <a:r>
              <a:rPr lang="el-GR" sz="1400" b="1" dirty="0" err="1"/>
              <a:t>αστροκτώματος</a:t>
            </a:r>
            <a:r>
              <a:rPr lang="el-GR" sz="1400" b="1" dirty="0"/>
              <a:t> </a:t>
            </a:r>
            <a:r>
              <a:rPr lang="en-US" sz="1400" b="1" dirty="0"/>
              <a:t>grade </a:t>
            </a:r>
            <a:r>
              <a:rPr lang="el-GR" sz="1400" b="1" dirty="0"/>
              <a:t>4</a:t>
            </a:r>
          </a:p>
        </p:txBody>
      </p:sp>
      <p:sp>
        <p:nvSpPr>
          <p:cNvPr id="4" name="3 - Δεξιό βέλος"/>
          <p:cNvSpPr/>
          <p:nvPr/>
        </p:nvSpPr>
        <p:spPr>
          <a:xfrm>
            <a:off x="7596336" y="3117105"/>
            <a:ext cx="576064" cy="540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600"/>
          </a:p>
        </p:txBody>
      </p:sp>
      <p:sp>
        <p:nvSpPr>
          <p:cNvPr id="5" name="4 - TextBox"/>
          <p:cNvSpPr txBox="1"/>
          <p:nvPr/>
        </p:nvSpPr>
        <p:spPr>
          <a:xfrm>
            <a:off x="4499992" y="4933208"/>
            <a:ext cx="4644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i="1" dirty="0">
                <a:solidFill>
                  <a:srgbClr val="FF0000"/>
                </a:solidFill>
              </a:rPr>
              <a:t>Louis D.N, </a:t>
            </a:r>
            <a:r>
              <a:rPr lang="el-GR" sz="1200" b="1" i="1" dirty="0">
                <a:solidFill>
                  <a:srgbClr val="FF0000"/>
                </a:solidFill>
              </a:rPr>
              <a:t>Β</a:t>
            </a:r>
            <a:r>
              <a:rPr lang="en-US" sz="1200" b="1" i="1" dirty="0">
                <a:solidFill>
                  <a:srgbClr val="FF0000"/>
                </a:solidFill>
              </a:rPr>
              <a:t>rain </a:t>
            </a:r>
            <a:r>
              <a:rPr lang="en-US" sz="1200" b="1" i="1" dirty="0" err="1">
                <a:solidFill>
                  <a:srgbClr val="FF0000"/>
                </a:solidFill>
              </a:rPr>
              <a:t>Pathol</a:t>
            </a:r>
            <a:r>
              <a:rPr lang="en-US" sz="1200" b="1" i="1" dirty="0">
                <a:solidFill>
                  <a:srgbClr val="FF0000"/>
                </a:solidFill>
              </a:rPr>
              <a:t> 2020</a:t>
            </a:r>
            <a:endParaRPr lang="el-GR" sz="1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827584" y="33468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Διάχυτο γλοίωμα</a:t>
            </a:r>
            <a:r>
              <a:rPr lang="en-US" b="1" dirty="0"/>
              <a:t> </a:t>
            </a:r>
            <a:r>
              <a:rPr lang="el-GR" b="1" dirty="0"/>
              <a:t>ημισφαιρίων με μετάλλαξη Η3.3 </a:t>
            </a:r>
            <a:r>
              <a:rPr lang="en-US" b="1" dirty="0"/>
              <a:t>G</a:t>
            </a:r>
            <a:r>
              <a:rPr lang="el-GR" b="1" dirty="0"/>
              <a:t>34</a:t>
            </a:r>
          </a:p>
        </p:txBody>
      </p:sp>
      <p:pic>
        <p:nvPicPr>
          <p:cNvPr id="88065" name="Picture 1" descr="C:\Users\User\Desktop\ΚΝΣ dec 2022\2.60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800350"/>
            <a:ext cx="4499992" cy="2343150"/>
          </a:xfrm>
          <a:prstGeom prst="rect">
            <a:avLst/>
          </a:prstGeom>
          <a:noFill/>
        </p:spPr>
      </p:pic>
      <p:pic>
        <p:nvPicPr>
          <p:cNvPr id="88066" name="Picture 2" descr="C:\Users\User\Desktop\ΚΝΣ dec 2022\2.5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506"/>
            <a:ext cx="4644008" cy="2371725"/>
          </a:xfrm>
          <a:prstGeom prst="rect">
            <a:avLst/>
          </a:prstGeom>
          <a:noFill/>
        </p:spPr>
      </p:pic>
      <p:pic>
        <p:nvPicPr>
          <p:cNvPr id="88067" name="Picture 3" descr="C:\Users\User\Desktop\ΚΝΣ dec 2022\2.59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57504"/>
            <a:ext cx="4499992" cy="2376264"/>
          </a:xfrm>
          <a:prstGeom prst="rect">
            <a:avLst/>
          </a:prstGeom>
          <a:noFill/>
        </p:spPr>
      </p:pic>
      <p:pic>
        <p:nvPicPr>
          <p:cNvPr id="88068" name="Picture 4" descr="C:\Users\User\Desktop\ΚΝΣ dec 2022\2.60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793207"/>
            <a:ext cx="4644008" cy="2350294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8475676" y="2517746"/>
            <a:ext cx="66024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ATRX</a:t>
            </a:r>
            <a:endParaRPr lang="el-GR" sz="1400" b="1" dirty="0"/>
          </a:p>
        </p:txBody>
      </p:sp>
      <p:sp>
        <p:nvSpPr>
          <p:cNvPr id="9" name="8 - Ορθογώνιο"/>
          <p:cNvSpPr/>
          <p:nvPr/>
        </p:nvSpPr>
        <p:spPr>
          <a:xfrm>
            <a:off x="2" y="4866503"/>
            <a:ext cx="49244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/>
              <a:t>p53</a:t>
            </a:r>
            <a:endParaRPr lang="el-GR" sz="1400" b="1" dirty="0"/>
          </a:p>
        </p:txBody>
      </p:sp>
      <p:sp>
        <p:nvSpPr>
          <p:cNvPr id="10" name="9 - Ορθογώνιο"/>
          <p:cNvSpPr/>
          <p:nvPr/>
        </p:nvSpPr>
        <p:spPr>
          <a:xfrm>
            <a:off x="8422332" y="4866503"/>
            <a:ext cx="68159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 err="1"/>
              <a:t>Olig</a:t>
            </a:r>
            <a:r>
              <a:rPr lang="en-US" sz="1400" b="1" dirty="0"/>
              <a:t> 2</a:t>
            </a:r>
            <a:endParaRPr lang="el-GR" sz="1400" b="1" dirty="0"/>
          </a:p>
        </p:txBody>
      </p:sp>
      <p:sp>
        <p:nvSpPr>
          <p:cNvPr id="11" name="10 - Ορθογώνιο"/>
          <p:cNvSpPr/>
          <p:nvPr/>
        </p:nvSpPr>
        <p:spPr>
          <a:xfrm>
            <a:off x="8262029" y="51470"/>
            <a:ext cx="8819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b="1" i="1" dirty="0">
                <a:solidFill>
                  <a:srgbClr val="FF0000"/>
                </a:solidFill>
              </a:rPr>
              <a:t>WHO 2021</a:t>
            </a:r>
            <a:endParaRPr lang="el-GR" sz="11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- Τίτλος"/>
          <p:cNvSpPr>
            <a:spLocks noGrp="1"/>
          </p:cNvSpPr>
          <p:nvPr>
            <p:ph type="title"/>
          </p:nvPr>
        </p:nvSpPr>
        <p:spPr>
          <a:xfrm>
            <a:off x="539552" y="-140467"/>
            <a:ext cx="8001000" cy="91201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altLang="el-GR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Αγγειοκεντρικό</a:t>
            </a:r>
            <a:r>
              <a:rPr lang="el-GR" altLang="el-G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γλοίωμα </a:t>
            </a:r>
            <a:r>
              <a:rPr lang="en-US" altLang="el-G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(grade 1)</a:t>
            </a:r>
            <a:endParaRPr lang="el-GR" altLang="el-G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255568" y="771552"/>
            <a:ext cx="3888432" cy="3564731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1200" dirty="0"/>
              <a:t>Βραδέως αυξανόμενος όγκος σε παιδιά και νέους ενήλικες που προκαλεί </a:t>
            </a:r>
            <a:r>
              <a:rPr lang="el-GR" sz="1200" b="1" dirty="0"/>
              <a:t>επιληπτικές κρίσεις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1200" dirty="0"/>
              <a:t>Εντόπιση: </a:t>
            </a:r>
            <a:r>
              <a:rPr lang="el-GR" sz="1200" b="1" dirty="0"/>
              <a:t>επιφάνεια εγκεφαλικών ημισφαιρίων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1200" b="1" dirty="0"/>
              <a:t>Επιδημιολογία: παιδιά και ενήλικες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1200" dirty="0"/>
              <a:t>Μικροσκοπική εικόνα: 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1200" b="1" dirty="0">
                <a:solidFill>
                  <a:srgbClr val="990033"/>
                </a:solidFill>
              </a:rPr>
              <a:t>επιμήκη </a:t>
            </a:r>
            <a:r>
              <a:rPr lang="el-GR" sz="1200" b="1" dirty="0" err="1">
                <a:solidFill>
                  <a:srgbClr val="990033"/>
                </a:solidFill>
              </a:rPr>
              <a:t>ατρακτόμορφα</a:t>
            </a:r>
            <a:r>
              <a:rPr lang="el-GR" sz="1200" b="1" dirty="0">
                <a:solidFill>
                  <a:srgbClr val="990033"/>
                </a:solidFill>
              </a:rPr>
              <a:t> κύτταρα </a:t>
            </a:r>
            <a:r>
              <a:rPr lang="el-GR" sz="1200" dirty="0">
                <a:solidFill>
                  <a:srgbClr val="990033"/>
                </a:solidFill>
              </a:rPr>
              <a:t>σε </a:t>
            </a:r>
            <a:r>
              <a:rPr lang="el-GR" sz="1200" dirty="0" err="1">
                <a:solidFill>
                  <a:srgbClr val="990033"/>
                </a:solidFill>
              </a:rPr>
              <a:t>περιαγγειακή</a:t>
            </a:r>
            <a:r>
              <a:rPr lang="el-GR" sz="1200" dirty="0">
                <a:solidFill>
                  <a:srgbClr val="990033"/>
                </a:solidFill>
              </a:rPr>
              <a:t> διάταξη</a:t>
            </a:r>
            <a:r>
              <a:rPr lang="en-US" sz="1200" dirty="0">
                <a:solidFill>
                  <a:srgbClr val="990033"/>
                </a:solidFill>
              </a:rPr>
              <a:t>, </a:t>
            </a:r>
            <a:r>
              <a:rPr lang="el-GR" sz="1200" dirty="0">
                <a:solidFill>
                  <a:srgbClr val="990033"/>
                </a:solidFill>
              </a:rPr>
              <a:t>χωρίς </a:t>
            </a:r>
            <a:r>
              <a:rPr lang="el-GR" sz="1200" dirty="0" err="1">
                <a:solidFill>
                  <a:srgbClr val="990033"/>
                </a:solidFill>
              </a:rPr>
              <a:t>ατυπία</a:t>
            </a:r>
            <a:r>
              <a:rPr lang="el-GR" sz="1200" dirty="0">
                <a:solidFill>
                  <a:srgbClr val="990033"/>
                </a:solidFill>
              </a:rPr>
              <a:t> 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1200" b="1" dirty="0" err="1">
                <a:solidFill>
                  <a:srgbClr val="990033"/>
                </a:solidFill>
              </a:rPr>
              <a:t>πασσαλοειδής</a:t>
            </a:r>
            <a:r>
              <a:rPr lang="el-GR" sz="1200" b="1" dirty="0">
                <a:solidFill>
                  <a:srgbClr val="990033"/>
                </a:solidFill>
              </a:rPr>
              <a:t> διάταξη/ </a:t>
            </a:r>
            <a:r>
              <a:rPr lang="el-GR" sz="1200" dirty="0">
                <a:solidFill>
                  <a:srgbClr val="990033"/>
                </a:solidFill>
              </a:rPr>
              <a:t>συμπαγή οζίδια </a:t>
            </a:r>
            <a:r>
              <a:rPr lang="el-GR" sz="1200" b="1" dirty="0">
                <a:solidFill>
                  <a:srgbClr val="990033"/>
                </a:solidFill>
              </a:rPr>
              <a:t>δίκην </a:t>
            </a:r>
            <a:r>
              <a:rPr lang="el-GR" sz="1200" b="1" dirty="0" err="1">
                <a:solidFill>
                  <a:srgbClr val="990033"/>
                </a:solidFill>
              </a:rPr>
              <a:t>νευρειλημώματος</a:t>
            </a:r>
            <a:endParaRPr lang="el-GR" sz="1200" b="1" dirty="0">
              <a:solidFill>
                <a:srgbClr val="990033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1200" dirty="0"/>
              <a:t>ενίοτε </a:t>
            </a:r>
            <a:r>
              <a:rPr lang="el-GR" sz="1200" dirty="0" err="1"/>
              <a:t>επιθηλιοειδής</a:t>
            </a:r>
            <a:r>
              <a:rPr lang="el-GR" sz="1200" dirty="0"/>
              <a:t> μορφολογία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1200" dirty="0"/>
              <a:t>Μοριακά ευρήματα: σε όλες τις περιπτώσεις ανωμαλίας </a:t>
            </a:r>
            <a:r>
              <a:rPr lang="en-US" sz="1200" dirty="0"/>
              <a:t>MYB(</a:t>
            </a:r>
            <a:r>
              <a:rPr lang="el-GR" sz="1200" dirty="0"/>
              <a:t> → επιθυμητό εύρημα) συνήθως σύντηξη </a:t>
            </a:r>
            <a:r>
              <a:rPr lang="el-GR" sz="1200" b="1" dirty="0"/>
              <a:t>ΜΥΒ-</a:t>
            </a:r>
            <a:r>
              <a:rPr lang="en-US" sz="1200" b="1" dirty="0"/>
              <a:t>QKI</a:t>
            </a:r>
            <a:endParaRPr lang="el-GR" sz="1200" b="1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1200" b="1" dirty="0" err="1"/>
              <a:t>Ανοσοφαινότυπος</a:t>
            </a:r>
            <a:r>
              <a:rPr lang="el-GR" sz="1200" b="1" dirty="0"/>
              <a:t>: Έκφραση </a:t>
            </a:r>
            <a:r>
              <a:rPr lang="en-US" sz="1200" b="1" dirty="0"/>
              <a:t>GFAP, EMA</a:t>
            </a:r>
            <a:r>
              <a:rPr lang="el-GR" sz="1200" b="1" dirty="0"/>
              <a:t>, </a:t>
            </a:r>
            <a:r>
              <a:rPr lang="el-GR" sz="1200" b="1" dirty="0">
                <a:solidFill>
                  <a:srgbClr val="FF0000"/>
                </a:solidFill>
              </a:rPr>
              <a:t>απουσία έκφρασης </a:t>
            </a:r>
            <a:r>
              <a:rPr lang="en-US" sz="1200" b="1" dirty="0" err="1">
                <a:solidFill>
                  <a:srgbClr val="FF0000"/>
                </a:solidFill>
              </a:rPr>
              <a:t>Olig</a:t>
            </a:r>
            <a:r>
              <a:rPr lang="en-US" sz="1200" b="1" dirty="0">
                <a:solidFill>
                  <a:srgbClr val="FF0000"/>
                </a:solidFill>
              </a:rPr>
              <a:t> 2</a:t>
            </a:r>
            <a:endParaRPr lang="el-GR" sz="1200" dirty="0">
              <a:solidFill>
                <a:srgbClr val="FF0000"/>
              </a:solidFill>
            </a:endParaRPr>
          </a:p>
        </p:txBody>
      </p:sp>
      <p:sp>
        <p:nvSpPr>
          <p:cNvPr id="6" name="5 - Στρογγυλεμένο ορθογώνιο"/>
          <p:cNvSpPr/>
          <p:nvPr/>
        </p:nvSpPr>
        <p:spPr>
          <a:xfrm>
            <a:off x="323528" y="1869672"/>
            <a:ext cx="1656556" cy="3238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l-GR" sz="1050" dirty="0" err="1">
                <a:solidFill>
                  <a:schemeClr val="tx1"/>
                </a:solidFill>
              </a:rPr>
              <a:t>Περιαγγειακή</a:t>
            </a:r>
            <a:r>
              <a:rPr lang="el-GR" sz="1050" dirty="0">
                <a:solidFill>
                  <a:schemeClr val="tx1"/>
                </a:solidFill>
              </a:rPr>
              <a:t> διάταξη</a:t>
            </a:r>
          </a:p>
        </p:txBody>
      </p:sp>
      <p:sp>
        <p:nvSpPr>
          <p:cNvPr id="7" name="6 - Στρογγυλεμένο ορθογώνιο"/>
          <p:cNvSpPr/>
          <p:nvPr/>
        </p:nvSpPr>
        <p:spPr>
          <a:xfrm>
            <a:off x="2915821" y="1869673"/>
            <a:ext cx="1728191" cy="3240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l-GR" sz="1000" dirty="0">
                <a:solidFill>
                  <a:schemeClr val="tx1"/>
                </a:solidFill>
              </a:rPr>
              <a:t>Μορφολογία τύπου </a:t>
            </a:r>
            <a:r>
              <a:rPr lang="el-GR" sz="1000" dirty="0" err="1">
                <a:solidFill>
                  <a:schemeClr val="tx1"/>
                </a:solidFill>
              </a:rPr>
              <a:t>νευρειλημώματος</a:t>
            </a:r>
            <a:endParaRPr lang="el-GR" sz="1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User\Desktop\104 slide cro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789552"/>
            <a:ext cx="2339752" cy="1070772"/>
          </a:xfrm>
          <a:prstGeom prst="rect">
            <a:avLst/>
          </a:prstGeom>
          <a:noFill/>
        </p:spPr>
      </p:pic>
      <p:pic>
        <p:nvPicPr>
          <p:cNvPr id="1027" name="Picture 3" descr="C:\Users\User\Desktop\104 slide crop 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81" y="789553"/>
            <a:ext cx="2555751" cy="1078706"/>
          </a:xfrm>
          <a:prstGeom prst="rect">
            <a:avLst/>
          </a:prstGeom>
          <a:noFill/>
        </p:spPr>
      </p:pic>
      <p:pic>
        <p:nvPicPr>
          <p:cNvPr id="50177" name="Picture 1" descr="C:\Users\User\Desktop\ΚΝΣ dec 2022\2.46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2409732"/>
            <a:ext cx="2736304" cy="2517744"/>
          </a:xfrm>
          <a:prstGeom prst="rect">
            <a:avLst/>
          </a:prstGeom>
          <a:noFill/>
        </p:spPr>
      </p:pic>
      <p:pic>
        <p:nvPicPr>
          <p:cNvPr id="50178" name="Picture 2" descr="C:\Users\User\Desktop\ΚΝΣ dec 2022\2.46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52536" y="2409732"/>
            <a:ext cx="2664296" cy="2538282"/>
          </a:xfrm>
          <a:prstGeom prst="rect">
            <a:avLst/>
          </a:prstGeom>
          <a:noFill/>
        </p:spPr>
      </p:pic>
      <p:sp>
        <p:nvSpPr>
          <p:cNvPr id="12" name="11 - Ορθογώνιο"/>
          <p:cNvSpPr/>
          <p:nvPr/>
        </p:nvSpPr>
        <p:spPr>
          <a:xfrm rot="10800000" flipV="1">
            <a:off x="2699792" y="4693376"/>
            <a:ext cx="2448272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 err="1"/>
              <a:t>Olig</a:t>
            </a:r>
            <a:r>
              <a:rPr lang="en-US" sz="1050" b="1" dirty="0"/>
              <a:t> 2 (- </a:t>
            </a:r>
            <a:r>
              <a:rPr lang="el-GR" sz="1050" b="1" dirty="0"/>
              <a:t>στον όγκο , + σε εγκλωβισμένα </a:t>
            </a:r>
            <a:r>
              <a:rPr lang="el-GR" sz="1050" b="1" dirty="0" err="1"/>
              <a:t>ολιγοδενροκύτταρα</a:t>
            </a:r>
            <a:r>
              <a:rPr lang="el-GR" sz="1050" b="1" dirty="0"/>
              <a:t> </a:t>
            </a:r>
          </a:p>
        </p:txBody>
      </p:sp>
      <p:sp>
        <p:nvSpPr>
          <p:cNvPr id="13" name="12 - TextBox"/>
          <p:cNvSpPr txBox="1"/>
          <p:nvPr/>
        </p:nvSpPr>
        <p:spPr>
          <a:xfrm>
            <a:off x="755576" y="4866503"/>
            <a:ext cx="7200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EMA</a:t>
            </a:r>
            <a:endParaRPr lang="el-GR" sz="1200" b="1" dirty="0"/>
          </a:p>
        </p:txBody>
      </p:sp>
      <p:sp>
        <p:nvSpPr>
          <p:cNvPr id="14" name="13 - Ορθογώνιο"/>
          <p:cNvSpPr/>
          <p:nvPr/>
        </p:nvSpPr>
        <p:spPr>
          <a:xfrm>
            <a:off x="8374129" y="4948017"/>
            <a:ext cx="8162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b="1" i="1" dirty="0">
                <a:solidFill>
                  <a:srgbClr val="FF0000"/>
                </a:solidFill>
              </a:rPr>
              <a:t>WHO 2021</a:t>
            </a:r>
            <a:endParaRPr lang="el-GR" sz="1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-182556"/>
            <a:ext cx="8001000" cy="742950"/>
          </a:xfrm>
        </p:spPr>
        <p:txBody>
          <a:bodyPr/>
          <a:lstStyle/>
          <a:p>
            <a:pPr algn="ctr" eaLnBrk="1" hangingPunct="1"/>
            <a:r>
              <a:rPr lang="el-GR" altLang="el-GR" sz="2400" b="1" dirty="0" err="1">
                <a:solidFill>
                  <a:schemeClr val="tx1"/>
                </a:solidFill>
                <a:latin typeface="Arial" charset="0"/>
              </a:rPr>
              <a:t>Πιλοκυτταρικό</a:t>
            </a:r>
            <a:r>
              <a:rPr lang="el-GR" altLang="el-GR" sz="24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l-GR" altLang="el-GR" sz="2400" b="1" dirty="0" err="1">
                <a:solidFill>
                  <a:schemeClr val="tx1"/>
                </a:solidFill>
                <a:latin typeface="Arial" charset="0"/>
              </a:rPr>
              <a:t>αστροκύτωμα</a:t>
            </a:r>
            <a:r>
              <a:rPr lang="el-GR" altLang="el-GR" sz="2400" b="1" dirty="0">
                <a:solidFill>
                  <a:schemeClr val="tx1"/>
                </a:solidFill>
                <a:latin typeface="Arial" charset="0"/>
              </a:rPr>
              <a:t> (</a:t>
            </a:r>
            <a:r>
              <a:rPr lang="en-US" altLang="el-GR" sz="2400" b="1" dirty="0">
                <a:solidFill>
                  <a:schemeClr val="tx1"/>
                </a:solidFill>
                <a:latin typeface="Arial" charset="0"/>
              </a:rPr>
              <a:t>WHO grade 1</a:t>
            </a:r>
            <a:r>
              <a:rPr lang="el-GR" altLang="el-GR" sz="2400" b="1" dirty="0">
                <a:solidFill>
                  <a:schemeClr val="tx1"/>
                </a:solidFill>
                <a:latin typeface="Arial" charset="0"/>
              </a:rPr>
              <a:t>)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143768" y="357505"/>
            <a:ext cx="8748712" cy="3024188"/>
          </a:xfrm>
        </p:spPr>
        <p:txBody>
          <a:bodyPr/>
          <a:lstStyle/>
          <a:p>
            <a:pPr eaLnBrk="1" hangingPunct="1">
              <a:spcBef>
                <a:spcPct val="45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400" b="1" dirty="0">
                <a:latin typeface="Arial" charset="0"/>
              </a:rPr>
              <a:t>Καλά περιγεγραμμένος όγκος βραδέως αναπτυσσόμενος</a:t>
            </a:r>
            <a:r>
              <a:rPr lang="en-US" altLang="el-GR" sz="1400" b="1" dirty="0">
                <a:latin typeface="Arial" charset="0"/>
              </a:rPr>
              <a:t>, </a:t>
            </a:r>
            <a:r>
              <a:rPr lang="el-GR" altLang="el-GR" sz="1400" b="1" dirty="0">
                <a:latin typeface="Arial" charset="0"/>
              </a:rPr>
              <a:t>με </a:t>
            </a:r>
            <a:r>
              <a:rPr lang="el-GR" altLang="el-GR" sz="1400" b="1" dirty="0" err="1">
                <a:latin typeface="Arial" charset="0"/>
              </a:rPr>
              <a:t>πιλοειδή</a:t>
            </a:r>
            <a:r>
              <a:rPr lang="el-GR" altLang="el-GR" sz="1400" b="1" dirty="0">
                <a:latin typeface="Arial" charset="0"/>
              </a:rPr>
              <a:t> κύτταρα και ανωμαλίες γονιδίων της οδού </a:t>
            </a:r>
            <a:r>
              <a:rPr lang="en-US" altLang="el-GR" sz="1400" b="1" dirty="0">
                <a:latin typeface="Arial" charset="0"/>
              </a:rPr>
              <a:t>MAPK</a:t>
            </a:r>
            <a:endParaRPr lang="el-GR" altLang="el-GR" sz="14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400" dirty="0">
                <a:latin typeface="Arial" charset="0"/>
              </a:rPr>
              <a:t>Το πιο συχνό γλοίωμα σε παιδιά με κύρια εντόπιση την παρεγκεφαλίδα</a:t>
            </a:r>
          </a:p>
          <a:p>
            <a:pPr eaLnBrk="1" hangingPunct="1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400" dirty="0">
                <a:latin typeface="Arial" charset="0"/>
              </a:rPr>
              <a:t>Σποραδικό ή στα πλαίσια </a:t>
            </a:r>
            <a:r>
              <a:rPr lang="el-GR" altLang="el-GR" sz="1400" b="1" dirty="0" err="1">
                <a:latin typeface="Arial" charset="0"/>
              </a:rPr>
              <a:t>νευροϊνωμάτωσης</a:t>
            </a:r>
            <a:r>
              <a:rPr lang="el-GR" altLang="el-GR" sz="1400" b="1" dirty="0">
                <a:latin typeface="Arial" charset="0"/>
              </a:rPr>
              <a:t> τύπου Ι (</a:t>
            </a:r>
            <a:r>
              <a:rPr lang="el-GR" altLang="el-GR" sz="1400" b="1" dirty="0" err="1">
                <a:latin typeface="Arial" charset="0"/>
              </a:rPr>
              <a:t>άμφω</a:t>
            </a:r>
            <a:r>
              <a:rPr lang="el-GR" altLang="el-GR" sz="1400" b="1" dirty="0">
                <a:latin typeface="Arial" charset="0"/>
              </a:rPr>
              <a:t> προσβολή οπτικού νεύρου σχεδόν </a:t>
            </a:r>
            <a:r>
              <a:rPr lang="el-GR" altLang="el-GR" sz="1400" b="1" dirty="0" err="1">
                <a:latin typeface="Arial" charset="0"/>
              </a:rPr>
              <a:t>παθογνωμονική</a:t>
            </a:r>
            <a:r>
              <a:rPr lang="el-GR" altLang="el-GR" sz="1400" b="1" dirty="0">
                <a:latin typeface="Arial" charset="0"/>
              </a:rPr>
              <a:t>) </a:t>
            </a:r>
          </a:p>
          <a:p>
            <a:pPr eaLnBrk="1" hangingPunct="1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400" dirty="0">
                <a:latin typeface="Arial" charset="0"/>
              </a:rPr>
              <a:t>Επίπτωση: 10% εγκεφαλικών και 85% παρεγκεφαλιδικών όγκων</a:t>
            </a:r>
          </a:p>
          <a:p>
            <a:pPr eaLnBrk="1" hangingPunct="1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400" dirty="0">
                <a:latin typeface="Arial" charset="0"/>
              </a:rPr>
              <a:t>Ηλικιακή κατανομή: δύο πρώτες δεκαετίες, σπάνια &gt;50 ετών</a:t>
            </a:r>
          </a:p>
          <a:p>
            <a:pPr eaLnBrk="1" hangingPunct="1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400" dirty="0">
                <a:latin typeface="Arial" charset="0"/>
              </a:rPr>
              <a:t>Εντόπιση: </a:t>
            </a:r>
            <a:r>
              <a:rPr lang="el-GR" altLang="el-GR" sz="1400" b="1" dirty="0">
                <a:solidFill>
                  <a:srgbClr val="FF0000"/>
                </a:solidFill>
                <a:latin typeface="Arial" charset="0"/>
              </a:rPr>
              <a:t>οπτικό νεύρο</a:t>
            </a:r>
            <a:r>
              <a:rPr lang="el-GR" altLang="el-GR" sz="1400" dirty="0">
                <a:latin typeface="Arial" charset="0"/>
              </a:rPr>
              <a:t>, οπτικό χίασμα, θάλαμος και βασικά γάγγλια, εγκεφαλικά ημισφαίρια, </a:t>
            </a:r>
            <a:r>
              <a:rPr lang="el-GR" altLang="el-GR" sz="1400" b="1" dirty="0">
                <a:solidFill>
                  <a:srgbClr val="FF0000"/>
                </a:solidFill>
                <a:latin typeface="Arial" charset="0"/>
              </a:rPr>
              <a:t>παρεγκεφαλίδα</a:t>
            </a:r>
            <a:r>
              <a:rPr lang="el-GR" altLang="el-GR" sz="1400" dirty="0">
                <a:latin typeface="Arial" charset="0"/>
              </a:rPr>
              <a:t>, εγκεφαλικό στέλεχος, σπάνια στο νωτιαίο μυελό</a:t>
            </a:r>
          </a:p>
          <a:p>
            <a:pPr eaLnBrk="1" hangingPunct="1">
              <a:spcBef>
                <a:spcPct val="45000"/>
              </a:spcBef>
              <a:buClr>
                <a:srgbClr val="C00000"/>
              </a:buClr>
              <a:buFont typeface="Wingdings" pitchFamily="2" charset="2"/>
              <a:buChar char="§"/>
            </a:pPr>
            <a:endParaRPr lang="el-GR" altLang="el-GR" sz="1600" dirty="0">
              <a:latin typeface="Arial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§"/>
            </a:pPr>
            <a:endParaRPr lang="el-GR" altLang="el-GR" sz="1600" dirty="0">
              <a:latin typeface="Arial" charset="0"/>
            </a:endParaRPr>
          </a:p>
        </p:txBody>
      </p:sp>
      <p:sp>
        <p:nvSpPr>
          <p:cNvPr id="6" name="6 - TextBox"/>
          <p:cNvSpPr txBox="1">
            <a:spLocks noChangeArrowheads="1"/>
          </p:cNvSpPr>
          <p:nvPr/>
        </p:nvSpPr>
        <p:spPr bwMode="auto">
          <a:xfrm>
            <a:off x="6" y="4912670"/>
            <a:ext cx="91439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l-GR" altLang="el-GR" sz="1200" b="1" dirty="0">
                <a:latin typeface="Arial" charset="0"/>
              </a:rPr>
              <a:t>Συμπαγής αλλοίωση  Κύστη με τοιχωματικό όζο που προσλαμβάνει σκιαγραφικό (</a:t>
            </a:r>
            <a:r>
              <a:rPr lang="en-US" altLang="el-GR" sz="1200" b="1" dirty="0" err="1">
                <a:latin typeface="Arial" charset="0"/>
              </a:rPr>
              <a:t>enchancing</a:t>
            </a:r>
            <a:r>
              <a:rPr lang="en-US" altLang="el-GR" sz="1200" b="1" dirty="0">
                <a:latin typeface="Arial" charset="0"/>
              </a:rPr>
              <a:t>)</a:t>
            </a:r>
            <a:r>
              <a:rPr lang="el-GR" altLang="el-GR" sz="1200" b="1" dirty="0">
                <a:latin typeface="Arial" charset="0"/>
              </a:rPr>
              <a:t> (2/3 των περιπτώσεων)</a:t>
            </a:r>
          </a:p>
        </p:txBody>
      </p:sp>
      <p:pic>
        <p:nvPicPr>
          <p:cNvPr id="87041" name="Picture 1" descr="C:\Users\User\Desktop\ΚΝΣ dec 2022\2.68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733770"/>
            <a:ext cx="2638726" cy="2177189"/>
          </a:xfrm>
          <a:prstGeom prst="rect">
            <a:avLst/>
          </a:prstGeom>
          <a:noFill/>
        </p:spPr>
      </p:pic>
      <p:pic>
        <p:nvPicPr>
          <p:cNvPr id="87042" name="Picture 2" descr="C:\Users\User\Desktop\ΚΝΣ dec 2022\2.68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733769"/>
            <a:ext cx="2585538" cy="2139734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755576" y="4617009"/>
            <a:ext cx="45397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T2</a:t>
            </a:r>
            <a:endParaRPr lang="el-GR" b="1" dirty="0"/>
          </a:p>
        </p:txBody>
      </p:sp>
      <p:sp>
        <p:nvSpPr>
          <p:cNvPr id="9" name="8 - Ορθογώνιο"/>
          <p:cNvSpPr/>
          <p:nvPr/>
        </p:nvSpPr>
        <p:spPr>
          <a:xfrm>
            <a:off x="7380312" y="4623978"/>
            <a:ext cx="45397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T1</a:t>
            </a:r>
            <a:endParaRPr lang="el-GR" b="1" dirty="0"/>
          </a:p>
        </p:txBody>
      </p:sp>
      <p:sp>
        <p:nvSpPr>
          <p:cNvPr id="10" name="9 - Ορθογώνιο"/>
          <p:cNvSpPr/>
          <p:nvPr/>
        </p:nvSpPr>
        <p:spPr>
          <a:xfrm>
            <a:off x="8072876" y="4677986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8001000" cy="722710"/>
          </a:xfrm>
        </p:spPr>
        <p:txBody>
          <a:bodyPr/>
          <a:lstStyle/>
          <a:p>
            <a:pPr algn="ctr" eaLnBrk="1" hangingPunct="1"/>
            <a:r>
              <a:rPr lang="el-GR" altLang="el-GR" sz="2400" b="1" dirty="0" err="1">
                <a:solidFill>
                  <a:schemeClr val="tx1"/>
                </a:solidFill>
                <a:latin typeface="Arial" charset="0"/>
              </a:rPr>
              <a:t>Πιλοκυτταρικό</a:t>
            </a:r>
            <a:r>
              <a:rPr lang="el-GR" altLang="el-GR" sz="24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l-GR" altLang="el-GR" sz="2400" b="1" dirty="0" err="1">
                <a:solidFill>
                  <a:schemeClr val="tx1"/>
                </a:solidFill>
                <a:latin typeface="Arial" charset="0"/>
              </a:rPr>
              <a:t>Αστροκύτωμα</a:t>
            </a:r>
            <a:endParaRPr lang="el-GR" altLang="el-GR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251524" y="843560"/>
            <a:ext cx="8209607" cy="3564731"/>
          </a:xfrm>
        </p:spPr>
        <p:txBody>
          <a:bodyPr>
            <a:noAutofit/>
          </a:bodyPr>
          <a:lstStyle/>
          <a:p>
            <a:pPr marL="360363" indent="-360363" eaLnBrk="1" hangingPunct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l-GR" sz="1200" b="1" u="sng" dirty="0">
                <a:latin typeface="Arial" charset="0"/>
              </a:rPr>
              <a:t>Ιστολογική εικόνα</a:t>
            </a:r>
          </a:p>
          <a:p>
            <a:pPr marL="360363" indent="-360363" eaLnBrk="1" hangingPunct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l-GR" sz="1200" b="1" u="sng" dirty="0">
              <a:latin typeface="Arial" charset="0"/>
            </a:endParaRPr>
          </a:p>
          <a:p>
            <a:pPr marL="360363" lvl="1" indent="-360363" eaLnBrk="1" hangingPunct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arenR"/>
              <a:defRPr/>
            </a:pPr>
            <a:r>
              <a:rPr lang="el-GR" sz="1200" b="1" dirty="0">
                <a:solidFill>
                  <a:srgbClr val="C00000"/>
                </a:solidFill>
                <a:latin typeface="Arial" charset="0"/>
              </a:rPr>
              <a:t>Διφασικό πρότυπο </a:t>
            </a:r>
            <a:r>
              <a:rPr lang="el-GR" sz="1200" b="1" dirty="0">
                <a:latin typeface="Arial" charset="0"/>
              </a:rPr>
              <a:t>ανάπτυξης</a:t>
            </a:r>
          </a:p>
          <a:p>
            <a:pPr marL="360363" lvl="2" indent="-360363" eaLnBrk="1" hangingPunct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l-GR" sz="1200" b="1" dirty="0">
                <a:solidFill>
                  <a:srgbClr val="C00000"/>
                </a:solidFill>
                <a:latin typeface="Arial" charset="0"/>
              </a:rPr>
              <a:t>Διπολικά κύτταρα</a:t>
            </a:r>
            <a:r>
              <a:rPr lang="el-GR" sz="12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l-GR" sz="1200" dirty="0">
                <a:latin typeface="Arial" charset="0"/>
              </a:rPr>
              <a:t>που αναπτύσσονται με </a:t>
            </a:r>
            <a:r>
              <a:rPr lang="el-GR" sz="1200" b="1" dirty="0">
                <a:solidFill>
                  <a:srgbClr val="C00000"/>
                </a:solidFill>
                <a:latin typeface="Arial" charset="0"/>
              </a:rPr>
              <a:t>συμπαγές</a:t>
            </a:r>
            <a:r>
              <a:rPr lang="el-GR" sz="1200" b="1" dirty="0">
                <a:latin typeface="Arial" charset="0"/>
              </a:rPr>
              <a:t> πρότυπο</a:t>
            </a:r>
            <a:r>
              <a:rPr lang="en-US" sz="1200" dirty="0">
                <a:latin typeface="Arial" charset="0"/>
              </a:rPr>
              <a:t>-</a:t>
            </a:r>
            <a:r>
              <a:rPr lang="el-GR" sz="1200" dirty="0">
                <a:latin typeface="Arial" charset="0"/>
              </a:rPr>
              <a:t>παρουσία </a:t>
            </a:r>
            <a:r>
              <a:rPr lang="el-GR" sz="1200" b="1" dirty="0">
                <a:solidFill>
                  <a:srgbClr val="C00000"/>
                </a:solidFill>
                <a:latin typeface="Arial" charset="0"/>
              </a:rPr>
              <a:t>ινών </a:t>
            </a:r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Rosenthal</a:t>
            </a:r>
            <a:endParaRPr lang="el-GR" sz="1200" b="1" dirty="0">
              <a:solidFill>
                <a:srgbClr val="C00000"/>
              </a:solidFill>
              <a:latin typeface="Arial" charset="0"/>
            </a:endParaRPr>
          </a:p>
          <a:p>
            <a:pPr marL="360363" lvl="2" indent="-360363" eaLnBrk="1" hangingPunct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l-GR" sz="1200" b="1" dirty="0" err="1">
                <a:solidFill>
                  <a:srgbClr val="C00000"/>
                </a:solidFill>
                <a:latin typeface="Arial" charset="0"/>
              </a:rPr>
              <a:t>Πολυπολικά</a:t>
            </a:r>
            <a:r>
              <a:rPr lang="el-GR" sz="1200" b="1" dirty="0">
                <a:solidFill>
                  <a:srgbClr val="C00000"/>
                </a:solidFill>
                <a:latin typeface="Arial" charset="0"/>
              </a:rPr>
              <a:t> κύτταρα </a:t>
            </a:r>
            <a:r>
              <a:rPr lang="el-GR" sz="1200" dirty="0">
                <a:latin typeface="Arial" charset="0"/>
              </a:rPr>
              <a:t>με </a:t>
            </a:r>
            <a:r>
              <a:rPr lang="el-GR" sz="1200" b="1" dirty="0">
                <a:solidFill>
                  <a:srgbClr val="C00000"/>
                </a:solidFill>
                <a:latin typeface="Arial" charset="0"/>
              </a:rPr>
              <a:t>κοκκιώδη</a:t>
            </a:r>
            <a:r>
              <a:rPr lang="el-GR" sz="1200" dirty="0">
                <a:latin typeface="Arial" charset="0"/>
              </a:rPr>
              <a:t> σωμάτια που αναπτύσσονται σε </a:t>
            </a:r>
            <a:r>
              <a:rPr lang="el-GR" sz="1200" b="1" dirty="0" err="1">
                <a:solidFill>
                  <a:srgbClr val="C00000"/>
                </a:solidFill>
                <a:latin typeface="Arial" charset="0"/>
              </a:rPr>
              <a:t>μικροκυστικό</a:t>
            </a:r>
            <a:r>
              <a:rPr lang="el-GR" sz="1200" b="1" dirty="0">
                <a:latin typeface="Arial" charset="0"/>
              </a:rPr>
              <a:t> υπόστρωμα</a:t>
            </a:r>
          </a:p>
          <a:p>
            <a:pPr marL="360363" lvl="2" indent="-360363" eaLnBrk="1" hangingPunct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arenR" startAt="2"/>
              <a:defRPr/>
            </a:pPr>
            <a:r>
              <a:rPr lang="el-GR" sz="1200" b="1" dirty="0">
                <a:latin typeface="Arial" charset="0"/>
              </a:rPr>
              <a:t>Συμπαγές πρότυπο κυρίως σε ενήλικες</a:t>
            </a:r>
          </a:p>
          <a:p>
            <a:pPr marL="360363" lvl="2" indent="-360363" eaLnBrk="1" hangingPunct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arenR" startAt="2"/>
              <a:defRPr/>
            </a:pPr>
            <a:r>
              <a:rPr lang="el-GR" sz="1200" b="1" dirty="0" err="1">
                <a:latin typeface="Arial" charset="0"/>
              </a:rPr>
              <a:t>Ολιγοδενδρογλοιακού</a:t>
            </a:r>
            <a:r>
              <a:rPr lang="el-GR" sz="1200" b="1" dirty="0">
                <a:latin typeface="Arial" charset="0"/>
              </a:rPr>
              <a:t> τύπου μορφολογία ( → </a:t>
            </a:r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FGFR1</a:t>
            </a:r>
            <a:r>
              <a:rPr lang="el-GR" sz="1200" b="1" dirty="0">
                <a:solidFill>
                  <a:srgbClr val="C00000"/>
                </a:solidFill>
                <a:latin typeface="Arial" charset="0"/>
              </a:rPr>
              <a:t> ανωμαλίες</a:t>
            </a:r>
            <a:r>
              <a:rPr lang="el-GR" sz="1200" b="1" dirty="0">
                <a:latin typeface="Arial" charset="0"/>
              </a:rPr>
              <a:t>)</a:t>
            </a:r>
          </a:p>
          <a:p>
            <a:pPr marL="360363" lvl="1" indent="-360363" eaLnBrk="1" hangingPunct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l-GR" sz="1200" b="1" dirty="0">
                <a:latin typeface="Arial" charset="0"/>
              </a:rPr>
              <a:t>Ενίοτε </a:t>
            </a:r>
            <a:r>
              <a:rPr lang="el-GR" sz="1200" b="1" dirty="0" err="1">
                <a:latin typeface="Arial" charset="0"/>
              </a:rPr>
              <a:t>σπογγιοβλαστωματικό</a:t>
            </a:r>
            <a:r>
              <a:rPr lang="el-GR" sz="1200" b="1" dirty="0">
                <a:latin typeface="Arial" charset="0"/>
              </a:rPr>
              <a:t> </a:t>
            </a:r>
            <a:r>
              <a:rPr lang="el-GR" sz="1200" dirty="0">
                <a:latin typeface="Arial" charset="0"/>
              </a:rPr>
              <a:t>πρότυπο </a:t>
            </a:r>
          </a:p>
          <a:p>
            <a:pPr marL="360363" lvl="1" indent="-360363" eaLnBrk="1" hangingPunct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l-GR" sz="1200" dirty="0">
                <a:latin typeface="Arial" charset="0"/>
              </a:rPr>
              <a:t>Σπάνιες μιτώσεις, </a:t>
            </a:r>
            <a:r>
              <a:rPr lang="el-GR" sz="1200" dirty="0" err="1">
                <a:latin typeface="Arial" charset="0"/>
              </a:rPr>
              <a:t>υπερχρωματικοί</a:t>
            </a:r>
            <a:r>
              <a:rPr lang="el-GR" sz="1200" dirty="0">
                <a:latin typeface="Arial" charset="0"/>
              </a:rPr>
              <a:t> / πλειόμορφοι πυρήνες, </a:t>
            </a:r>
            <a:r>
              <a:rPr lang="el-GR" sz="1200" dirty="0" err="1">
                <a:latin typeface="Arial" charset="0"/>
              </a:rPr>
              <a:t>εμφρακτικού</a:t>
            </a:r>
            <a:r>
              <a:rPr lang="el-GR" sz="1200" dirty="0">
                <a:latin typeface="Arial" charset="0"/>
              </a:rPr>
              <a:t> τύπου νέκρωση, ενδοθηλιακή υπερπλασία, </a:t>
            </a:r>
            <a:r>
              <a:rPr lang="el-GR" sz="1200" dirty="0" err="1">
                <a:latin typeface="Arial" charset="0"/>
              </a:rPr>
              <a:t>λεπτομηνιγγική</a:t>
            </a:r>
            <a:r>
              <a:rPr lang="el-GR" sz="1200" dirty="0">
                <a:latin typeface="Arial" charset="0"/>
              </a:rPr>
              <a:t> διήθηση δεν αποτελούν στοιχεία κακοήθους εξαλλαγής</a:t>
            </a:r>
          </a:p>
          <a:p>
            <a:pPr marL="360363" lvl="1" indent="-360363" eaLnBrk="1" hangingPunct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1200" dirty="0">
                <a:latin typeface="Arial" charset="0"/>
              </a:rPr>
              <a:t>Ki-67 ≤ 4%</a:t>
            </a:r>
          </a:p>
          <a:p>
            <a:pPr marL="360363" lvl="1" indent="-360363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l-GR" sz="1200" dirty="0">
                <a:latin typeface="Arial" charset="0"/>
              </a:rPr>
              <a:t>Μοριακά ευρήματα: γονίδιο σύντηξης </a:t>
            </a:r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KIAA1549: BRAF </a:t>
            </a:r>
            <a:r>
              <a:rPr lang="en-US" sz="1200" b="1" dirty="0">
                <a:latin typeface="Arial" charset="0"/>
              </a:rPr>
              <a:t>(</a:t>
            </a:r>
            <a:r>
              <a:rPr lang="el-GR" sz="1200" b="1" dirty="0">
                <a:latin typeface="Arial" charset="0"/>
              </a:rPr>
              <a:t>διπλασιασμός 7</a:t>
            </a:r>
            <a:r>
              <a:rPr lang="en-US" sz="1200" b="1" dirty="0">
                <a:latin typeface="Arial" charset="0"/>
              </a:rPr>
              <a:t>q34) (&gt;70%)</a:t>
            </a:r>
            <a:r>
              <a:rPr lang="el-GR" sz="1200" b="1" dirty="0">
                <a:latin typeface="Arial" charset="0"/>
              </a:rPr>
              <a:t>(ιδιαίτερα σε όγκους στην παρεγκεφαλίδα)</a:t>
            </a:r>
            <a:r>
              <a:rPr lang="en-US" sz="1200" b="1" dirty="0">
                <a:latin typeface="Arial" charset="0"/>
              </a:rPr>
              <a:t>, </a:t>
            </a:r>
            <a:r>
              <a:rPr lang="el-GR" sz="1200" b="1" dirty="0">
                <a:latin typeface="Arial" charset="0"/>
              </a:rPr>
              <a:t>ανωμαλίες γονιδίων με ενεργοποίηση  οδού</a:t>
            </a:r>
            <a:r>
              <a:rPr lang="el-GR" sz="1200" b="1" dirty="0">
                <a:solidFill>
                  <a:srgbClr val="C00000"/>
                </a:solidFill>
                <a:latin typeface="Arial" charset="0"/>
              </a:rPr>
              <a:t> ΜΑΡ </a:t>
            </a:r>
            <a:r>
              <a:rPr lang="el-GR" sz="1200" b="1" dirty="0" err="1">
                <a:solidFill>
                  <a:srgbClr val="C00000"/>
                </a:solidFill>
                <a:latin typeface="Arial" charset="0"/>
              </a:rPr>
              <a:t>κινασών</a:t>
            </a:r>
            <a:r>
              <a:rPr lang="el-GR" sz="1200" b="1" dirty="0">
                <a:latin typeface="Arial" charset="0"/>
              </a:rPr>
              <a:t>, </a:t>
            </a:r>
            <a:r>
              <a:rPr lang="en-US" sz="1200" b="1" dirty="0">
                <a:latin typeface="Arial" charset="0"/>
              </a:rPr>
              <a:t>BRAF V600E (</a:t>
            </a:r>
            <a:r>
              <a:rPr lang="el-GR" sz="1200" b="1" dirty="0">
                <a:latin typeface="Arial" charset="0"/>
              </a:rPr>
              <a:t>σε </a:t>
            </a:r>
            <a:r>
              <a:rPr lang="el-GR" sz="1200" b="1" dirty="0" err="1">
                <a:latin typeface="Arial" charset="0"/>
              </a:rPr>
              <a:t>υπερσκηνίδιους</a:t>
            </a:r>
            <a:r>
              <a:rPr lang="el-GR" sz="1200" b="1" dirty="0">
                <a:latin typeface="Arial" charset="0"/>
              </a:rPr>
              <a:t> όγκους)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8072876" y="4912670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39552" y="-236562"/>
            <a:ext cx="8001000" cy="722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Πιλοκυτταρικό</a:t>
            </a:r>
            <a:r>
              <a:rPr kumimoji="0" lang="el-GR" alt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</a:t>
            </a:r>
            <a:r>
              <a:rPr kumimoji="0" lang="el-GR" altLang="el-G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Αστροκύτωμα</a:t>
            </a:r>
            <a:endParaRPr kumimoji="0" lang="el-GR" altLang="el-G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84993" name="Picture 1" descr="C:\Users\User\Desktop\ΚΝΣ dec 2022\2.69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949792"/>
            <a:ext cx="4572000" cy="2193708"/>
          </a:xfrm>
          <a:prstGeom prst="rect">
            <a:avLst/>
          </a:prstGeom>
          <a:noFill/>
        </p:spPr>
      </p:pic>
      <p:pic>
        <p:nvPicPr>
          <p:cNvPr id="84994" name="Picture 2" descr="C:\Users\User\Desktop\ΚΝΣ dec 2022\2.69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506"/>
            <a:ext cx="4240898" cy="2410309"/>
          </a:xfrm>
          <a:prstGeom prst="rect">
            <a:avLst/>
          </a:prstGeom>
          <a:noFill/>
        </p:spPr>
      </p:pic>
      <p:pic>
        <p:nvPicPr>
          <p:cNvPr id="84995" name="Picture 3" descr="C:\Users\User\Desktop\ΚΝΣ dec 2022\2.69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506"/>
            <a:ext cx="4572000" cy="2430271"/>
          </a:xfrm>
          <a:prstGeom prst="rect">
            <a:avLst/>
          </a:prstGeom>
          <a:noFill/>
        </p:spPr>
      </p:pic>
      <p:pic>
        <p:nvPicPr>
          <p:cNvPr id="84996" name="Picture 4" descr="C:\Users\User\Desktop\ΚΝΣ dec 2022\2.69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67610"/>
            <a:ext cx="4139952" cy="2175890"/>
          </a:xfrm>
          <a:prstGeom prst="rect">
            <a:avLst/>
          </a:prstGeom>
          <a:noFill/>
        </p:spPr>
      </p:pic>
      <p:sp>
        <p:nvSpPr>
          <p:cNvPr id="10" name="9 - Ορθογώνιο"/>
          <p:cNvSpPr/>
          <p:nvPr/>
        </p:nvSpPr>
        <p:spPr>
          <a:xfrm>
            <a:off x="5148069" y="2517746"/>
            <a:ext cx="326185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sz="1400" b="1" dirty="0"/>
              <a:t>Συμπαγές πρότυπο (ίνες </a:t>
            </a:r>
            <a:r>
              <a:rPr lang="en-US" sz="1400" b="1" dirty="0"/>
              <a:t>Rosenthal)</a:t>
            </a:r>
            <a:endParaRPr lang="el-GR" sz="1400" b="1" dirty="0"/>
          </a:p>
        </p:txBody>
      </p:sp>
      <p:sp>
        <p:nvSpPr>
          <p:cNvPr id="14" name="13 - Ορθογώνιο"/>
          <p:cNvSpPr/>
          <p:nvPr/>
        </p:nvSpPr>
        <p:spPr>
          <a:xfrm>
            <a:off x="5940156" y="4835725"/>
            <a:ext cx="203645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sz="1400" b="1" dirty="0"/>
              <a:t>Πολυπύρηνα κύτταρα</a:t>
            </a:r>
          </a:p>
        </p:txBody>
      </p:sp>
      <p:sp>
        <p:nvSpPr>
          <p:cNvPr id="15" name="14 - Ορθογώνιο"/>
          <p:cNvSpPr/>
          <p:nvPr/>
        </p:nvSpPr>
        <p:spPr>
          <a:xfrm>
            <a:off x="0" y="4889584"/>
            <a:ext cx="4176464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050" b="1" dirty="0" err="1"/>
              <a:t>ολιγοδενδρογλοιακού</a:t>
            </a:r>
            <a:r>
              <a:rPr lang="el-GR" sz="1050" b="1" dirty="0"/>
              <a:t> τύπου μορφολογία (κοκκιώδη σωμάτια)</a:t>
            </a:r>
          </a:p>
        </p:txBody>
      </p:sp>
      <p:sp>
        <p:nvSpPr>
          <p:cNvPr id="11" name="10 - Ορθογώνιο"/>
          <p:cNvSpPr/>
          <p:nvPr/>
        </p:nvSpPr>
        <p:spPr>
          <a:xfrm>
            <a:off x="1115617" y="2517746"/>
            <a:ext cx="180697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sz="1400" b="1" dirty="0"/>
              <a:t>Διφασικό πρότυπο</a:t>
            </a:r>
          </a:p>
        </p:txBody>
      </p:sp>
      <p:sp>
        <p:nvSpPr>
          <p:cNvPr id="12" name="11 - Ορθογώνιο"/>
          <p:cNvSpPr/>
          <p:nvPr/>
        </p:nvSpPr>
        <p:spPr>
          <a:xfrm>
            <a:off x="8262029" y="195486"/>
            <a:ext cx="8819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b="1" i="1" dirty="0">
                <a:solidFill>
                  <a:srgbClr val="FF0000"/>
                </a:solidFill>
              </a:rPr>
              <a:t>WHO 2021</a:t>
            </a:r>
            <a:endParaRPr lang="el-GR" sz="11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-95176"/>
            <a:ext cx="9144000" cy="722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Πιλοκυτταρικό</a:t>
            </a:r>
            <a:r>
              <a:rPr kumimoji="0" lang="el-GR" altLang="el-G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</a:t>
            </a:r>
            <a:r>
              <a:rPr kumimoji="0" lang="el-GR" altLang="el-GR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Αστροκύτωμα</a:t>
            </a:r>
            <a:r>
              <a:rPr kumimoji="0" lang="el-GR" altLang="el-G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- </a:t>
            </a:r>
            <a:r>
              <a:rPr kumimoji="0" lang="el-GR" altLang="el-GR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Ανοσοφαινότυπος</a:t>
            </a:r>
            <a:endParaRPr kumimoji="0" lang="el-GR" altLang="el-GR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395536" y="627534"/>
            <a:ext cx="83529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Έκφραση</a:t>
            </a:r>
            <a:r>
              <a:rPr lang="el-GR" sz="1400" dirty="0"/>
              <a:t>:  </a:t>
            </a:r>
            <a:r>
              <a:rPr lang="en-US" sz="1400" b="1" dirty="0"/>
              <a:t>GFAP, </a:t>
            </a:r>
            <a:r>
              <a:rPr lang="en-US" sz="1400" b="1" dirty="0" err="1"/>
              <a:t>Olig</a:t>
            </a:r>
            <a:r>
              <a:rPr lang="en-US" sz="1400" b="1" dirty="0"/>
              <a:t> 2, SOX10, </a:t>
            </a:r>
            <a:r>
              <a:rPr lang="el-GR" sz="1400" b="1" dirty="0"/>
              <a:t>συχνά </a:t>
            </a:r>
            <a:r>
              <a:rPr lang="en-US" sz="1400" b="1" dirty="0"/>
              <a:t>D2-40 </a:t>
            </a:r>
            <a:r>
              <a:rPr lang="en-US" sz="1400" dirty="0"/>
              <a:t>(</a:t>
            </a:r>
            <a:r>
              <a:rPr lang="el-GR" sz="1400" dirty="0" err="1"/>
              <a:t>δ.δ</a:t>
            </a:r>
            <a:r>
              <a:rPr lang="el-GR" sz="1400" dirty="0"/>
              <a:t> από επενδύμωμα → </a:t>
            </a:r>
            <a:r>
              <a:rPr lang="en-US" sz="1400" dirty="0"/>
              <a:t>SOX10/</a:t>
            </a:r>
            <a:r>
              <a:rPr lang="en-US" sz="1400" dirty="0" err="1"/>
              <a:t>Olig</a:t>
            </a:r>
            <a:r>
              <a:rPr lang="en-US" sz="1400" dirty="0"/>
              <a:t> 2 - )</a:t>
            </a:r>
          </a:p>
          <a:p>
            <a:r>
              <a:rPr lang="el-GR" sz="1400" dirty="0"/>
              <a:t>Συνήθως </a:t>
            </a:r>
            <a:r>
              <a:rPr lang="el-GR" sz="1400" b="1" dirty="0"/>
              <a:t>απουσία: Η3Κ27Μ και </a:t>
            </a:r>
            <a:r>
              <a:rPr lang="en-US" sz="1400" b="1" dirty="0"/>
              <a:t>CD34</a:t>
            </a:r>
            <a:r>
              <a:rPr lang="el-GR" sz="1400" b="1" dirty="0"/>
              <a:t>/ συχνή έκφραση </a:t>
            </a:r>
            <a:r>
              <a:rPr lang="el-GR" sz="1400" b="1" dirty="0" err="1"/>
              <a:t>συναπτοφυσίνης</a:t>
            </a:r>
            <a:r>
              <a:rPr lang="el-GR" sz="1400" b="1" dirty="0"/>
              <a:t> χωρίς άλλους νευρωνικούς δείκτες</a:t>
            </a:r>
            <a:endParaRPr lang="en-US" sz="1400" b="1" dirty="0"/>
          </a:p>
        </p:txBody>
      </p:sp>
      <p:pic>
        <p:nvPicPr>
          <p:cNvPr id="83969" name="Picture 1" descr="C:\Users\User\Desktop\ΚΝΣ dec 2022\2.72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383618"/>
            <a:ext cx="4716016" cy="3759882"/>
          </a:xfrm>
          <a:prstGeom prst="rect">
            <a:avLst/>
          </a:prstGeom>
          <a:noFill/>
        </p:spPr>
      </p:pic>
      <p:pic>
        <p:nvPicPr>
          <p:cNvPr id="83970" name="Picture 2" descr="C:\Users\User\Desktop\ΚΝΣ dec 2022\2.72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83618"/>
            <a:ext cx="4499992" cy="3759882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1763688" y="4866503"/>
            <a:ext cx="67332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/>
              <a:t>GFAP</a:t>
            </a:r>
            <a:endParaRPr lang="el-GR" sz="1400" b="1" dirty="0"/>
          </a:p>
        </p:txBody>
      </p:sp>
      <p:sp>
        <p:nvSpPr>
          <p:cNvPr id="8" name="7 - Ορθογώνιο"/>
          <p:cNvSpPr/>
          <p:nvPr/>
        </p:nvSpPr>
        <p:spPr>
          <a:xfrm>
            <a:off x="6660233" y="4866503"/>
            <a:ext cx="68159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 err="1"/>
              <a:t>Olig</a:t>
            </a:r>
            <a:r>
              <a:rPr lang="en-US" sz="1400" b="1" dirty="0"/>
              <a:t> 2</a:t>
            </a:r>
            <a:endParaRPr lang="el-GR" sz="1400" b="1" dirty="0"/>
          </a:p>
        </p:txBody>
      </p:sp>
      <p:sp>
        <p:nvSpPr>
          <p:cNvPr id="9" name="8 - Ορθογώνιο"/>
          <p:cNvSpPr/>
          <p:nvPr/>
        </p:nvSpPr>
        <p:spPr>
          <a:xfrm>
            <a:off x="8072875" y="1131592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39552" y="-149182"/>
            <a:ext cx="8001000" cy="722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Πιλο</a:t>
            </a:r>
            <a:r>
              <a:rPr lang="el-GR" altLang="el-GR" sz="2400" b="1" dirty="0" err="1">
                <a:latin typeface="Arial" charset="0"/>
                <a:ea typeface="+mj-ea"/>
                <a:cs typeface="+mj-cs"/>
              </a:rPr>
              <a:t>μυξοειδές</a:t>
            </a:r>
            <a:r>
              <a:rPr lang="el-GR" altLang="el-GR" sz="2400" b="1" dirty="0">
                <a:latin typeface="Arial" charset="0"/>
                <a:ea typeface="+mj-ea"/>
                <a:cs typeface="+mj-cs"/>
              </a:rPr>
              <a:t> </a:t>
            </a:r>
            <a:r>
              <a:rPr kumimoji="0" lang="el-GR" alt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</a:t>
            </a:r>
            <a:r>
              <a:rPr kumimoji="0" lang="el-GR" altLang="el-G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Αστροκύτωμα</a:t>
            </a:r>
            <a:endParaRPr kumimoji="0" lang="el-GR" altLang="el-G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611560" y="519524"/>
            <a:ext cx="7632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1400" dirty="0" err="1">
                <a:latin typeface="Arial" pitchFamily="34" charset="0"/>
                <a:cs typeface="Arial" pitchFamily="34" charset="0"/>
              </a:rPr>
              <a:t>Υπότυπος</a:t>
            </a:r>
            <a:r>
              <a:rPr lang="el-GR" sz="1400" dirty="0">
                <a:latin typeface="Arial" pitchFamily="34" charset="0"/>
                <a:cs typeface="Arial" pitchFamily="34" charset="0"/>
              </a:rPr>
              <a:t> του </a:t>
            </a:r>
            <a:r>
              <a:rPr lang="el-GR" sz="1400" dirty="0" err="1">
                <a:latin typeface="Arial" pitchFamily="34" charset="0"/>
                <a:cs typeface="Arial" pitchFamily="34" charset="0"/>
              </a:rPr>
              <a:t>πιλοκυτταρικού</a:t>
            </a:r>
            <a:r>
              <a:rPr lang="el-G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400" dirty="0" err="1">
                <a:latin typeface="Arial" pitchFamily="34" charset="0"/>
                <a:cs typeface="Arial" pitchFamily="34" charset="0"/>
              </a:rPr>
              <a:t>αστροκυτώματος</a:t>
            </a:r>
            <a:r>
              <a:rPr lang="el-GR" sz="1400" dirty="0">
                <a:latin typeface="Arial" pitchFamily="34" charset="0"/>
                <a:cs typeface="Arial" pitchFamily="34" charset="0"/>
              </a:rPr>
              <a:t>, με ταυτόσημο μοριακό υπόστρωμα και </a:t>
            </a:r>
            <a:r>
              <a:rPr lang="el-GR" sz="1400" dirty="0" err="1">
                <a:latin typeface="Arial" pitchFamily="34" charset="0"/>
                <a:cs typeface="Arial" pitchFamily="34" charset="0"/>
              </a:rPr>
              <a:t>πιλοειδή</a:t>
            </a:r>
            <a:r>
              <a:rPr lang="el-GR" sz="1400" dirty="0">
                <a:latin typeface="Arial" pitchFamily="34" charset="0"/>
                <a:cs typeface="Arial" pitchFamily="34" charset="0"/>
              </a:rPr>
              <a:t> μορφολογία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1400" dirty="0">
                <a:latin typeface="Arial" pitchFamily="34" charset="0"/>
                <a:cs typeface="Arial" pitchFamily="34" charset="0"/>
              </a:rPr>
              <a:t>Διαφορές:</a:t>
            </a:r>
          </a:p>
          <a:p>
            <a:pPr marL="898525" indent="-358775">
              <a:buClr>
                <a:srgbClr val="C00000"/>
              </a:buClr>
              <a:buFont typeface="Wingdings" pitchFamily="2" charset="2"/>
              <a:buChar char="Ø"/>
            </a:pPr>
            <a:r>
              <a:rPr lang="el-GR" sz="1400" b="1" dirty="0">
                <a:latin typeface="Arial" pitchFamily="34" charset="0"/>
                <a:cs typeface="Arial" pitchFamily="34" charset="0"/>
              </a:rPr>
              <a:t>Εμφάνιση σε βρεφική ηλικία</a:t>
            </a:r>
          </a:p>
          <a:p>
            <a:pPr marL="898525" indent="-358775">
              <a:buClr>
                <a:srgbClr val="C00000"/>
              </a:buClr>
              <a:buFont typeface="Wingdings" pitchFamily="2" charset="2"/>
              <a:buChar char="Ø"/>
            </a:pPr>
            <a:r>
              <a:rPr lang="el-GR" sz="1400" b="1" dirty="0" err="1">
                <a:latin typeface="Arial" pitchFamily="34" charset="0"/>
                <a:cs typeface="Arial" pitchFamily="34" charset="0"/>
              </a:rPr>
              <a:t>Υποθαλαμική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 / </a:t>
            </a:r>
            <a:r>
              <a:rPr lang="el-GR" sz="1400" b="1" dirty="0" err="1">
                <a:latin typeface="Arial" pitchFamily="34" charset="0"/>
                <a:cs typeface="Arial" pitchFamily="34" charset="0"/>
              </a:rPr>
              <a:t>χιασματική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 εντόπιση</a:t>
            </a:r>
          </a:p>
          <a:p>
            <a:pPr marL="898525" indent="-358775">
              <a:buClr>
                <a:srgbClr val="C00000"/>
              </a:buClr>
              <a:buFont typeface="Wingdings" pitchFamily="2" charset="2"/>
              <a:buChar char="Ø"/>
            </a:pPr>
            <a:r>
              <a:rPr lang="el-GR" sz="1400" b="1" dirty="0">
                <a:latin typeface="Arial" pitchFamily="34" charset="0"/>
                <a:cs typeface="Arial" pitchFamily="34" charset="0"/>
              </a:rPr>
              <a:t>↑ πιθανότητα υποτροπής, χειρότερη πρόγνωση, διασπορά μέσω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ENY</a:t>
            </a:r>
            <a:endParaRPr lang="el-GR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21" name="Picture 1" descr="C:\Users\User\Desktop\ΚΝΣ dec 2022\2.73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14562"/>
            <a:ext cx="4499992" cy="2928938"/>
          </a:xfrm>
          <a:prstGeom prst="rect">
            <a:avLst/>
          </a:prstGeom>
          <a:noFill/>
        </p:spPr>
      </p:pic>
      <p:pic>
        <p:nvPicPr>
          <p:cNvPr id="81922" name="Picture 2" descr="C:\Users\User\Desktop\ΚΝΣ dec 2022\2.73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193708"/>
            <a:ext cx="4644008" cy="2949792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0" y="4725459"/>
            <a:ext cx="449999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200" b="1" dirty="0" err="1"/>
              <a:t>Αγγειοκεντρική</a:t>
            </a:r>
            <a:r>
              <a:rPr lang="el-GR" sz="1200" b="1" dirty="0"/>
              <a:t> διάταξη με </a:t>
            </a:r>
            <a:r>
              <a:rPr lang="el-GR" sz="1200" b="1" dirty="0" err="1"/>
              <a:t>μυξοειδές</a:t>
            </a:r>
            <a:r>
              <a:rPr lang="el-GR" sz="1200" b="1" dirty="0"/>
              <a:t> υπόστρωμα (απουσία των </a:t>
            </a:r>
            <a:r>
              <a:rPr lang="en-US" sz="1200" b="1" dirty="0"/>
              <a:t>Rosenthal/</a:t>
            </a:r>
            <a:r>
              <a:rPr lang="el-GR" sz="1200" b="1" dirty="0"/>
              <a:t>κοκκιωδών σωματίων</a:t>
            </a:r>
          </a:p>
        </p:txBody>
      </p:sp>
      <p:sp>
        <p:nvSpPr>
          <p:cNvPr id="8" name="7 - Ορθογώνιο"/>
          <p:cNvSpPr/>
          <p:nvPr/>
        </p:nvSpPr>
        <p:spPr>
          <a:xfrm>
            <a:off x="4572000" y="4912668"/>
            <a:ext cx="4572000" cy="2616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el-GR" sz="1100" b="1" dirty="0" err="1"/>
              <a:t>Μυξοειδές</a:t>
            </a:r>
            <a:r>
              <a:rPr lang="el-GR" sz="1100" b="1" dirty="0"/>
              <a:t> στρώμα  ( συνήθως συμπαγές απεικονιστικά)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8072876" y="1923680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"/>
            <a:ext cx="8640960" cy="912019"/>
          </a:xfrm>
        </p:spPr>
        <p:txBody>
          <a:bodyPr>
            <a:noAutofit/>
          </a:bodyPr>
          <a:lstStyle/>
          <a:p>
            <a:pPr algn="ctr" eaLnBrk="1" hangingPunct="1"/>
            <a:r>
              <a:rPr lang="el-GR" sz="2000" dirty="0">
                <a:solidFill>
                  <a:schemeClr val="tx1"/>
                </a:solidFill>
                <a:latin typeface="Arial" charset="0"/>
              </a:rPr>
              <a:t>Ιστολογικά κ</a:t>
            </a:r>
            <a:r>
              <a:rPr lang="el-GR" sz="2000" b="1" dirty="0">
                <a:solidFill>
                  <a:schemeClr val="tx1"/>
                </a:solidFill>
                <a:latin typeface="Arial" charset="0"/>
              </a:rPr>
              <a:t>ριτήρια </a:t>
            </a:r>
            <a:r>
              <a:rPr lang="el-GR" sz="2000" b="1" dirty="0" err="1">
                <a:solidFill>
                  <a:schemeClr val="tx1"/>
                </a:solidFill>
                <a:latin typeface="Arial" charset="0"/>
              </a:rPr>
              <a:t>βαθμοποίησης</a:t>
            </a:r>
            <a:r>
              <a:rPr lang="el-GR" sz="2000" b="1" dirty="0">
                <a:solidFill>
                  <a:schemeClr val="tx1"/>
                </a:solidFill>
                <a:latin typeface="Arial" charset="0"/>
              </a:rPr>
              <a:t> διάχυτα διηθητικού </a:t>
            </a:r>
            <a:r>
              <a:rPr lang="el-GR" sz="2000" b="1" dirty="0" err="1">
                <a:solidFill>
                  <a:schemeClr val="tx1"/>
                </a:solidFill>
                <a:latin typeface="Arial" charset="0"/>
              </a:rPr>
              <a:t>αστροκυτταρικού</a:t>
            </a:r>
            <a:r>
              <a:rPr lang="el-GR" sz="2000" b="1" dirty="0">
                <a:solidFill>
                  <a:schemeClr val="tx1"/>
                </a:solidFill>
                <a:latin typeface="Arial" charset="0"/>
              </a:rPr>
              <a:t> γλοιώματος τύπου ενήλικος</a:t>
            </a:r>
          </a:p>
        </p:txBody>
      </p:sp>
      <p:graphicFrame>
        <p:nvGraphicFramePr>
          <p:cNvPr id="452611" name="Group 3"/>
          <p:cNvGraphicFramePr>
            <a:graphicFrameLocks noGrp="1"/>
          </p:cNvGraphicFramePr>
          <p:nvPr>
            <p:ph idx="1"/>
          </p:nvPr>
        </p:nvGraphicFramePr>
        <p:xfrm>
          <a:off x="539750" y="1600201"/>
          <a:ext cx="8247092" cy="2699148"/>
        </p:xfrm>
        <a:graphic>
          <a:graphicData uri="http://schemas.openxmlformats.org/drawingml/2006/table">
            <a:tbl>
              <a:tblPr/>
              <a:tblGrid>
                <a:gridCol w="1674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0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81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50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l-G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Πυρηνική </a:t>
                      </a:r>
                      <a:r>
                        <a:rPr kumimoji="0" lang="el-GR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ατυπία</a:t>
                      </a:r>
                      <a:endParaRPr kumimoji="0" lang="el-G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Μιτωτική</a:t>
                      </a: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</a:t>
                      </a:r>
                      <a:r>
                        <a:rPr kumimoji="0" lang="el-GR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δραστη</a:t>
                      </a: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-</a:t>
                      </a:r>
                      <a:r>
                        <a:rPr kumimoji="0" lang="el-GR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ριότητα</a:t>
                      </a:r>
                      <a:endParaRPr kumimoji="0" lang="el-G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Πηκτική νέκρωση/ ενδοθηλιακή υπερπλασία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89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Grade </a:t>
                      </a: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Grade </a:t>
                      </a: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Grade </a:t>
                      </a: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l-G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l-G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l-G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+/+, +/-, -/+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3 - TextBox"/>
          <p:cNvSpPr txBox="1"/>
          <p:nvPr/>
        </p:nvSpPr>
        <p:spPr>
          <a:xfrm>
            <a:off x="611560" y="4407956"/>
            <a:ext cx="7704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atin typeface="Arial" pitchFamily="34" charset="0"/>
                <a:cs typeface="Arial" pitchFamily="34" charset="0"/>
              </a:rPr>
              <a:t>*Το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grade 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ορίζεται πλέον με αραβικούς και όχι λατινικούς αριθμούς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- Πίνακας"/>
          <p:cNvGraphicFramePr>
            <a:graphicFrameLocks noGrp="1"/>
          </p:cNvGraphicFramePr>
          <p:nvPr/>
        </p:nvGraphicFramePr>
        <p:xfrm>
          <a:off x="179512" y="519524"/>
          <a:ext cx="8640960" cy="4106565"/>
        </p:xfrm>
        <a:graphic>
          <a:graphicData uri="http://schemas.openxmlformats.org/drawingml/2006/table">
            <a:tbl>
              <a:tblPr/>
              <a:tblGrid>
                <a:gridCol w="8640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5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Diagnostic criteria for classic </a:t>
                      </a:r>
                      <a:r>
                        <a:rPr lang="en-US" sz="1500" b="1" i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pilocytic</a:t>
                      </a:r>
                      <a:r>
                        <a:rPr lang="en-US" sz="15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astrocytoma and </a:t>
                      </a:r>
                      <a:r>
                        <a:rPr lang="en-US" sz="1500" b="1" i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pilomyxoid</a:t>
                      </a:r>
                      <a:r>
                        <a:rPr lang="en-US" sz="15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astrocytoma</a:t>
                      </a:r>
                      <a:endParaRPr lang="en-US" sz="1400" b="1" dirty="0"/>
                    </a:p>
                  </a:txBody>
                  <a:tcPr marL="33788" marR="3378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791">
                <a:tc>
                  <a:txBody>
                    <a:bodyPr/>
                    <a:lstStyle/>
                    <a:p>
                      <a:r>
                        <a:rPr lang="en-US" sz="1200" b="1" dirty="0"/>
                        <a:t>Classic </a:t>
                      </a:r>
                      <a:r>
                        <a:rPr lang="en-US" sz="1200" b="1" dirty="0" err="1"/>
                        <a:t>pilocytic</a:t>
                      </a:r>
                      <a:r>
                        <a:rPr lang="en-US" sz="1200" b="1" dirty="0"/>
                        <a:t> astrocytoma</a:t>
                      </a:r>
                      <a:endParaRPr lang="en-US" sz="1200" dirty="0"/>
                    </a:p>
                  </a:txBody>
                  <a:tcPr marL="33788" marR="3378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791">
                <a:tc>
                  <a:txBody>
                    <a:bodyPr/>
                    <a:lstStyle/>
                    <a:p>
                      <a:r>
                        <a:rPr lang="en-US" sz="1200" b="1" i="1"/>
                        <a:t>Essential:</a:t>
                      </a:r>
                      <a:endParaRPr lang="en-US" sz="1200"/>
                    </a:p>
                  </a:txBody>
                  <a:tcPr marL="33788" marR="3378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2367">
                <a:tc>
                  <a:txBody>
                    <a:bodyPr/>
                    <a:lstStyle/>
                    <a:p>
                      <a:r>
                        <a:rPr lang="en-US" sz="1200" dirty="0"/>
                        <a:t>Classic histological features of </a:t>
                      </a:r>
                      <a:r>
                        <a:rPr lang="en-US" sz="1200" dirty="0" err="1"/>
                        <a:t>pilocytic</a:t>
                      </a:r>
                      <a:r>
                        <a:rPr lang="en-US" sz="1200" dirty="0"/>
                        <a:t> astrocytoma, such </a:t>
                      </a:r>
                      <a:r>
                        <a:rPr lang="en-US" sz="1200" b="1" dirty="0"/>
                        <a:t>as biphasic compact and loose growth patterns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piloid</a:t>
                      </a:r>
                      <a:r>
                        <a:rPr lang="en-US" sz="1200" dirty="0"/>
                        <a:t> cytology, and low proliferative activity, with or without Rosenthal </a:t>
                      </a:r>
                      <a:r>
                        <a:rPr lang="en-US" sz="1200" dirty="0" err="1"/>
                        <a:t>fibres</a:t>
                      </a:r>
                      <a:r>
                        <a:rPr lang="en-US" sz="1200" dirty="0"/>
                        <a:t> and/or </a:t>
                      </a:r>
                      <a:r>
                        <a:rPr lang="en-US" sz="1200" dirty="0" err="1"/>
                        <a:t>eosinophilic</a:t>
                      </a:r>
                      <a:r>
                        <a:rPr lang="en-US" sz="1200" dirty="0"/>
                        <a:t> granular bodies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791">
                <a:tc>
                  <a:txBody>
                    <a:bodyPr/>
                    <a:lstStyle/>
                    <a:p>
                      <a:r>
                        <a:rPr lang="en-US" sz="1200" b="1"/>
                        <a:t>OR</a:t>
                      </a:r>
                      <a:endParaRPr lang="en-US" sz="120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200" dirty="0"/>
                        <a:t>A low-grade </a:t>
                      </a:r>
                      <a:r>
                        <a:rPr lang="en-US" sz="1200" dirty="0" err="1"/>
                        <a:t>piloid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astrocytic</a:t>
                      </a:r>
                      <a:r>
                        <a:rPr lang="en-US" sz="1200" dirty="0"/>
                        <a:t> neoplasm with a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solitary MAPK alteration, such as </a:t>
                      </a:r>
                      <a:r>
                        <a:rPr lang="en-US" sz="1200" b="1" i="1" dirty="0">
                          <a:solidFill>
                            <a:srgbClr val="FF0000"/>
                          </a:solidFill>
                        </a:rPr>
                        <a:t>KIAA1549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::</a:t>
                      </a:r>
                      <a:r>
                        <a:rPr lang="en-US" sz="1200" b="1" i="1" dirty="0">
                          <a:solidFill>
                            <a:srgbClr val="FF0000"/>
                          </a:solidFill>
                        </a:rPr>
                        <a:t>BRAF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 fusion</a:t>
                      </a:r>
                    </a:p>
                  </a:txBody>
                  <a:tcPr marL="33788" marR="33788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791">
                <a:tc>
                  <a:txBody>
                    <a:bodyPr/>
                    <a:lstStyle/>
                    <a:p>
                      <a:r>
                        <a:rPr lang="en-US" sz="1200" b="1"/>
                        <a:t>Pilomyxoid astrocytoma</a:t>
                      </a:r>
                      <a:endParaRPr lang="en-US" sz="1200"/>
                    </a:p>
                  </a:txBody>
                  <a:tcPr marL="33788" marR="3378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791">
                <a:tc>
                  <a:txBody>
                    <a:bodyPr/>
                    <a:lstStyle/>
                    <a:p>
                      <a:r>
                        <a:rPr lang="en-US" sz="1200" b="1" i="1"/>
                        <a:t>Essential:</a:t>
                      </a:r>
                      <a:endParaRPr lang="en-US" sz="1200"/>
                    </a:p>
                  </a:txBody>
                  <a:tcPr marL="33788" marR="3378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1581">
                <a:tc>
                  <a:txBody>
                    <a:bodyPr/>
                    <a:lstStyle/>
                    <a:p>
                      <a:r>
                        <a:rPr lang="en-US" sz="1200" dirty="0"/>
                        <a:t>A </a:t>
                      </a:r>
                      <a:r>
                        <a:rPr lang="en-US" sz="1200" b="1" dirty="0" err="1"/>
                        <a:t>monomorphic</a:t>
                      </a:r>
                      <a:r>
                        <a:rPr lang="en-US" sz="1200" dirty="0"/>
                        <a:t>, loose, </a:t>
                      </a:r>
                      <a:r>
                        <a:rPr lang="en-US" sz="1200" b="1" dirty="0" err="1"/>
                        <a:t>myxoid</a:t>
                      </a:r>
                      <a:r>
                        <a:rPr lang="en-US" sz="1200" dirty="0"/>
                        <a:t> neoplasm with </a:t>
                      </a:r>
                      <a:r>
                        <a:rPr lang="en-US" sz="1200" dirty="0" err="1"/>
                        <a:t>piloid</a:t>
                      </a:r>
                      <a:r>
                        <a:rPr lang="en-US" sz="1200" dirty="0"/>
                        <a:t> cytology and </a:t>
                      </a:r>
                      <a:r>
                        <a:rPr lang="en-US" sz="1200" b="1" dirty="0"/>
                        <a:t>prominent </a:t>
                      </a:r>
                      <a:r>
                        <a:rPr lang="en-US" sz="1200" b="1" dirty="0" err="1"/>
                        <a:t>angiocentric</a:t>
                      </a:r>
                      <a:r>
                        <a:rPr lang="en-US" sz="1200" b="1" dirty="0"/>
                        <a:t> pattern, often without Rosenthal </a:t>
                      </a:r>
                      <a:r>
                        <a:rPr lang="en-US" sz="1200" b="1" dirty="0" err="1"/>
                        <a:t>fibres</a:t>
                      </a:r>
                      <a:r>
                        <a:rPr lang="en-US" sz="1200" b="1" dirty="0"/>
                        <a:t> and </a:t>
                      </a:r>
                      <a:r>
                        <a:rPr lang="en-US" sz="1200" b="1" dirty="0" err="1"/>
                        <a:t>eosinophilic</a:t>
                      </a:r>
                      <a:r>
                        <a:rPr lang="en-US" sz="1200" b="1" dirty="0"/>
                        <a:t> granular bodies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791">
                <a:tc>
                  <a:txBody>
                    <a:bodyPr/>
                    <a:lstStyle/>
                    <a:p>
                      <a:r>
                        <a:rPr lang="en-US" sz="1200" b="1"/>
                        <a:t>OR</a:t>
                      </a:r>
                      <a:endParaRPr lang="en-US" sz="120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4911">
                <a:tc>
                  <a:txBody>
                    <a:bodyPr/>
                    <a:lstStyle/>
                    <a:p>
                      <a:r>
                        <a:rPr lang="en-US" sz="1200" dirty="0"/>
                        <a:t>An </a:t>
                      </a:r>
                      <a:r>
                        <a:rPr lang="en-US" sz="1200" dirty="0" err="1"/>
                        <a:t>astrocytic</a:t>
                      </a:r>
                      <a:r>
                        <a:rPr lang="en-US" sz="1200" dirty="0"/>
                        <a:t> neoplasm with </a:t>
                      </a:r>
                      <a:r>
                        <a:rPr lang="en-US" sz="1200" dirty="0" err="1"/>
                        <a:t>pilomyxoid</a:t>
                      </a:r>
                      <a:r>
                        <a:rPr lang="en-US" sz="1200" dirty="0"/>
                        <a:t> features and a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solitary MAPK alteration, such as </a:t>
                      </a:r>
                      <a:r>
                        <a:rPr lang="en-US" sz="1200" b="1" i="1" dirty="0">
                          <a:solidFill>
                            <a:srgbClr val="FF0000"/>
                          </a:solidFill>
                        </a:rPr>
                        <a:t>KIAA1549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::</a:t>
                      </a:r>
                      <a:r>
                        <a:rPr lang="en-US" sz="1200" b="1" i="1" dirty="0">
                          <a:solidFill>
                            <a:srgbClr val="FF0000"/>
                          </a:solidFill>
                        </a:rPr>
                        <a:t>BRAF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 fusion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3 - Ορθογώνιο"/>
          <p:cNvSpPr/>
          <p:nvPr/>
        </p:nvSpPr>
        <p:spPr>
          <a:xfrm>
            <a:off x="8072876" y="4912670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- Ευθεία γραμμή σύνδεσης"/>
          <p:cNvCxnSpPr/>
          <p:nvPr/>
        </p:nvCxnSpPr>
        <p:spPr>
          <a:xfrm>
            <a:off x="4572000" y="0"/>
            <a:ext cx="0" cy="5143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- TextBox"/>
          <p:cNvSpPr txBox="1"/>
          <p:nvPr/>
        </p:nvSpPr>
        <p:spPr>
          <a:xfrm>
            <a:off x="0" y="64246"/>
            <a:ext cx="449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Θήλυ 5 ετών</a:t>
            </a:r>
          </a:p>
          <a:p>
            <a:r>
              <a:rPr lang="el-GR" sz="1200" b="1" dirty="0"/>
              <a:t>Όγκος οπίσθιου κρανιακού βόθρου</a:t>
            </a:r>
          </a:p>
        </p:txBody>
      </p:sp>
      <p:pic>
        <p:nvPicPr>
          <p:cNvPr id="93186" name="Picture 2" descr="C:\Users\User\Desktop\Πανελ 2023\wetransfer_lak_2023-06-19_1126\lak\BRAF 7670.jpg"/>
          <p:cNvPicPr>
            <a:picLocks noChangeAspect="1" noChangeArrowheads="1"/>
          </p:cNvPicPr>
          <p:nvPr/>
        </p:nvPicPr>
        <p:blipFill>
          <a:blip r:embed="rId2" cstate="print">
            <a:lum bright="-37000" contrast="67000"/>
          </a:blip>
          <a:srcRect/>
          <a:stretch>
            <a:fillRect/>
          </a:stretch>
        </p:blipFill>
        <p:spPr bwMode="auto">
          <a:xfrm>
            <a:off x="2195736" y="2571751"/>
            <a:ext cx="2195736" cy="1642514"/>
          </a:xfrm>
          <a:prstGeom prst="rect">
            <a:avLst/>
          </a:prstGeom>
          <a:noFill/>
        </p:spPr>
      </p:pic>
      <p:pic>
        <p:nvPicPr>
          <p:cNvPr id="93187" name="Picture 3" descr="C:\Users\User\Desktop\Πανελ 2023\wetransfer_lak_2023-06-19_1126\lak\7670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5568"/>
            <a:ext cx="2195736" cy="1642514"/>
          </a:xfrm>
          <a:prstGeom prst="rect">
            <a:avLst/>
          </a:prstGeom>
          <a:noFill/>
        </p:spPr>
      </p:pic>
      <p:pic>
        <p:nvPicPr>
          <p:cNvPr id="93188" name="Picture 4" descr="C:\Users\User\Desktop\Πανελ 2023\wetransfer_lak_2023-06-19_1126\lak\7670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71751"/>
            <a:ext cx="2195736" cy="1642514"/>
          </a:xfrm>
          <a:prstGeom prst="rect">
            <a:avLst/>
          </a:prstGeom>
          <a:noFill/>
        </p:spPr>
      </p:pic>
      <p:pic>
        <p:nvPicPr>
          <p:cNvPr id="93189" name="Picture 5" descr="C:\Users\User\Desktop\Πανελ 2023\wetransfer_lak_2023-06-19_1126\lak\76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915568"/>
            <a:ext cx="2195736" cy="1642514"/>
          </a:xfrm>
          <a:prstGeom prst="rect">
            <a:avLst/>
          </a:prstGeom>
          <a:noFill/>
        </p:spPr>
      </p:pic>
      <p:sp>
        <p:nvSpPr>
          <p:cNvPr id="13" name="12 - TextBox"/>
          <p:cNvSpPr txBox="1"/>
          <p:nvPr/>
        </p:nvSpPr>
        <p:spPr>
          <a:xfrm>
            <a:off x="3203848" y="3939904"/>
            <a:ext cx="11521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BRAFV600E</a:t>
            </a:r>
            <a:endParaRPr lang="el-GR" sz="1200" b="1" dirty="0"/>
          </a:p>
        </p:txBody>
      </p:sp>
      <p:sp>
        <p:nvSpPr>
          <p:cNvPr id="15" name="14 - TextBox"/>
          <p:cNvSpPr txBox="1"/>
          <p:nvPr/>
        </p:nvSpPr>
        <p:spPr>
          <a:xfrm>
            <a:off x="107504" y="4281358"/>
            <a:ext cx="4248472" cy="415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050" b="1" dirty="0"/>
              <a:t>Διάγνωση:</a:t>
            </a:r>
          </a:p>
          <a:p>
            <a:pPr algn="ctr"/>
            <a:r>
              <a:rPr lang="el-GR" sz="1050" b="1" dirty="0" err="1"/>
              <a:t>Πιλοκυτταρικό</a:t>
            </a:r>
            <a:r>
              <a:rPr lang="el-GR" sz="1050" b="1" dirty="0"/>
              <a:t> </a:t>
            </a:r>
            <a:r>
              <a:rPr lang="el-GR" sz="1050" b="1" dirty="0" err="1"/>
              <a:t>αστροκύτωμα</a:t>
            </a:r>
            <a:r>
              <a:rPr lang="el-GR" sz="1050" b="1" dirty="0"/>
              <a:t> με </a:t>
            </a:r>
            <a:r>
              <a:rPr lang="en-US" sz="1050" b="1" dirty="0"/>
              <a:t>BRAFV</a:t>
            </a:r>
            <a:r>
              <a:rPr lang="el-GR" sz="1050" b="1" dirty="0"/>
              <a:t>600Ε μετάλλαξη</a:t>
            </a:r>
          </a:p>
        </p:txBody>
      </p:sp>
      <p:sp>
        <p:nvSpPr>
          <p:cNvPr id="16" name="15 - TextBox"/>
          <p:cNvSpPr txBox="1"/>
          <p:nvPr/>
        </p:nvSpPr>
        <p:spPr>
          <a:xfrm>
            <a:off x="4644008" y="93863"/>
            <a:ext cx="449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200" b="1" dirty="0"/>
              <a:t>Άρρεν 10 ετών</a:t>
            </a:r>
          </a:p>
          <a:p>
            <a:pPr algn="r"/>
            <a:r>
              <a:rPr lang="el-GR" sz="1200" b="1" dirty="0"/>
              <a:t>Όγκος εγκεφάλου</a:t>
            </a:r>
          </a:p>
        </p:txBody>
      </p:sp>
      <p:sp>
        <p:nvSpPr>
          <p:cNvPr id="18" name="17 - TextBox"/>
          <p:cNvSpPr txBox="1"/>
          <p:nvPr/>
        </p:nvSpPr>
        <p:spPr>
          <a:xfrm>
            <a:off x="4644008" y="4281360"/>
            <a:ext cx="4248472" cy="5770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050" b="1" dirty="0"/>
              <a:t>Διάγνωση:</a:t>
            </a:r>
          </a:p>
          <a:p>
            <a:pPr algn="ctr"/>
            <a:r>
              <a:rPr lang="el-GR" sz="1050" b="1" dirty="0" err="1"/>
              <a:t>πιλοκυτταρικό</a:t>
            </a:r>
            <a:r>
              <a:rPr lang="el-GR" sz="1050" b="1" dirty="0"/>
              <a:t> </a:t>
            </a:r>
            <a:r>
              <a:rPr lang="el-GR" sz="1050" b="1" dirty="0" err="1"/>
              <a:t>αστροκύτωμα</a:t>
            </a:r>
            <a:r>
              <a:rPr lang="el-GR" sz="1050" b="1" dirty="0"/>
              <a:t> με ενεργοποίηση </a:t>
            </a:r>
            <a:r>
              <a:rPr lang="en-US" sz="1050" b="1" dirty="0"/>
              <a:t>MAPK</a:t>
            </a:r>
            <a:r>
              <a:rPr lang="el-GR" sz="1050" b="1" dirty="0"/>
              <a:t> (απουσία </a:t>
            </a:r>
            <a:r>
              <a:rPr lang="en-US" sz="1050" b="1" dirty="0"/>
              <a:t>BRAFV600E)</a:t>
            </a:r>
            <a:r>
              <a:rPr lang="el-GR" sz="1050" b="1" dirty="0"/>
              <a:t>.</a:t>
            </a:r>
          </a:p>
        </p:txBody>
      </p:sp>
      <p:pic>
        <p:nvPicPr>
          <p:cNvPr id="93191" name="Picture 7" descr="C:\Users\User\Desktop\Πανελ 2023\wetransfer_lak_2023-06-19_1126\lak\4638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843560"/>
            <a:ext cx="2808312" cy="2100749"/>
          </a:xfrm>
          <a:prstGeom prst="rect">
            <a:avLst/>
          </a:prstGeom>
          <a:noFill/>
        </p:spPr>
      </p:pic>
      <p:pic>
        <p:nvPicPr>
          <p:cNvPr id="93190" name="Picture 6" descr="C:\Users\User\Desktop\Πανελ 2023\wetransfer_lak_2023-06-19_1126\lak\PP4442 2 46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7" y="2227436"/>
            <a:ext cx="2555777" cy="2000499"/>
          </a:xfrm>
          <a:prstGeom prst="rect">
            <a:avLst/>
          </a:prstGeom>
          <a:noFill/>
        </p:spPr>
      </p:pic>
      <p:sp>
        <p:nvSpPr>
          <p:cNvPr id="20" name="19 - TextBox"/>
          <p:cNvSpPr txBox="1"/>
          <p:nvPr/>
        </p:nvSpPr>
        <p:spPr>
          <a:xfrm>
            <a:off x="7884368" y="3867896"/>
            <a:ext cx="118762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Pp-44/42</a:t>
            </a:r>
            <a:endParaRPr lang="el-GR" sz="1200" b="1" dirty="0"/>
          </a:p>
        </p:txBody>
      </p:sp>
      <p:sp>
        <p:nvSpPr>
          <p:cNvPr id="17" name="16 - TextBox"/>
          <p:cNvSpPr txBox="1"/>
          <p:nvPr/>
        </p:nvSpPr>
        <p:spPr>
          <a:xfrm>
            <a:off x="1115616" y="2407991"/>
            <a:ext cx="2016224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Διφασικό πρότυπο</a:t>
            </a:r>
          </a:p>
        </p:txBody>
      </p:sp>
      <p:sp>
        <p:nvSpPr>
          <p:cNvPr id="19" name="18 - TextBox"/>
          <p:cNvSpPr txBox="1"/>
          <p:nvPr/>
        </p:nvSpPr>
        <p:spPr>
          <a:xfrm>
            <a:off x="6948264" y="1131590"/>
            <a:ext cx="2016224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dirty="0" err="1"/>
              <a:t>Ολιγοδενδρογλοιακού</a:t>
            </a:r>
            <a:r>
              <a:rPr lang="el-GR" sz="1400" dirty="0"/>
              <a:t> τύπου  πρότυπο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6512" y="-74544"/>
            <a:ext cx="9144000" cy="722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Υψηλόβαθμο</a:t>
            </a:r>
            <a:r>
              <a:rPr lang="el-GR" altLang="el-GR" b="1" dirty="0">
                <a:latin typeface="Arial" charset="0"/>
                <a:ea typeface="+mj-ea"/>
                <a:cs typeface="+mj-cs"/>
              </a:rPr>
              <a:t> </a:t>
            </a:r>
            <a:r>
              <a:rPr kumimoji="0" lang="el-GR" altLang="el-GR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Αστροκύτωμα</a:t>
            </a:r>
            <a:r>
              <a:rPr kumimoji="0" lang="el-GR" alt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με </a:t>
            </a:r>
            <a:r>
              <a:rPr kumimoji="0" lang="el-GR" altLang="el-GR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πιλοειδή</a:t>
            </a:r>
            <a:r>
              <a:rPr kumimoji="0" lang="el-GR" alt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μορφολογία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altLang="el-GR" b="1" noProof="0" dirty="0">
                <a:latin typeface="Arial" charset="0"/>
                <a:ea typeface="+mj-ea"/>
                <a:cs typeface="+mj-cs"/>
              </a:rPr>
              <a:t>(Νέα οντότητα σε </a:t>
            </a:r>
            <a:r>
              <a:rPr lang="en-US" altLang="el-GR" b="1" noProof="0" dirty="0">
                <a:latin typeface="Arial" charset="0"/>
                <a:ea typeface="+mj-ea"/>
                <a:cs typeface="+mj-cs"/>
              </a:rPr>
              <a:t>WHO CNS5 2021)</a:t>
            </a:r>
            <a:endParaRPr kumimoji="0" lang="el-GR" altLang="el-GR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323528" y="681542"/>
            <a:ext cx="83529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1400" b="1" dirty="0">
                <a:latin typeface="Arial" pitchFamily="34" charset="0"/>
                <a:cs typeface="Arial" pitchFamily="34" charset="0"/>
              </a:rPr>
              <a:t>Υψηλόβαθμο </a:t>
            </a:r>
            <a:r>
              <a:rPr lang="el-GR" sz="1400" b="1" dirty="0" err="1">
                <a:latin typeface="Arial" pitchFamily="34" charset="0"/>
                <a:cs typeface="Arial" pitchFamily="34" charset="0"/>
              </a:rPr>
              <a:t>αστροκυτταρικό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 γλοίωμα με μορφολογία </a:t>
            </a:r>
            <a:r>
              <a:rPr lang="el-GR" sz="1400" b="1" dirty="0" err="1">
                <a:latin typeface="Arial" pitchFamily="34" charset="0"/>
                <a:cs typeface="Arial" pitchFamily="34" charset="0"/>
              </a:rPr>
              <a:t>πιλοειδή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 ή/και τύπου </a:t>
            </a:r>
            <a:r>
              <a:rPr lang="el-GR" sz="1400" b="1" dirty="0" err="1">
                <a:latin typeface="Arial" pitchFamily="34" charset="0"/>
                <a:cs typeface="Arial" pitchFamily="34" charset="0"/>
              </a:rPr>
              <a:t>γλοιοβλαστώματος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, σε ενήλικες, συνήθως στον οπίσθιο κρανιακό βόθρο </a:t>
            </a:r>
          </a:p>
          <a:p>
            <a:pPr marL="360363" indent="-360363">
              <a:buClr>
                <a:srgbClr val="C00000"/>
              </a:buClr>
              <a:buFont typeface="Wingdings" pitchFamily="2" charset="2"/>
              <a:buChar char="§"/>
            </a:pPr>
            <a:endParaRPr lang="el-GR" sz="1400" b="1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1400" b="1" dirty="0">
                <a:latin typeface="Arial" pitchFamily="34" charset="0"/>
                <a:cs typeface="Arial" pitchFamily="34" charset="0"/>
              </a:rPr>
              <a:t>Ανωμαλίες γονιδίων της οδού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MAPK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 στο ~75% (</a:t>
            </a:r>
            <a:r>
              <a:rPr lang="el-GR" sz="1400" b="1" dirty="0">
                <a:latin typeface="Arial"/>
                <a:cs typeface="Arial"/>
              </a:rPr>
              <a:t>↓ συχνότητα </a:t>
            </a:r>
            <a:r>
              <a:rPr lang="en-US" sz="1400" b="1" dirty="0">
                <a:latin typeface="Arial"/>
                <a:cs typeface="Arial"/>
              </a:rPr>
              <a:t>BRAFV600E – 20% BRAF </a:t>
            </a:r>
            <a:r>
              <a:rPr lang="el-GR" sz="1400" b="1" dirty="0">
                <a:latin typeface="Arial"/>
                <a:cs typeface="Arial"/>
              </a:rPr>
              <a:t>σύντηξη) </a:t>
            </a:r>
          </a:p>
          <a:p>
            <a:pPr marL="360363" indent="-360363">
              <a:buClr>
                <a:srgbClr val="C00000"/>
              </a:buClr>
              <a:buFont typeface="Wingdings" pitchFamily="2" charset="2"/>
              <a:buChar char="§"/>
            </a:pPr>
            <a:endParaRPr lang="el-GR" sz="1400" b="1" dirty="0">
              <a:latin typeface="Arial"/>
              <a:cs typeface="Arial"/>
            </a:endParaRPr>
          </a:p>
          <a:p>
            <a:pPr marL="360363" indent="-360363"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1400" b="1" dirty="0">
                <a:latin typeface="Arial"/>
                <a:cs typeface="Arial"/>
              </a:rPr>
              <a:t>Απάλειψη </a:t>
            </a:r>
            <a:r>
              <a:rPr lang="en-US" sz="1400" b="1" dirty="0">
                <a:latin typeface="Arial"/>
                <a:cs typeface="Arial"/>
              </a:rPr>
              <a:t>CDKN2A/B</a:t>
            </a:r>
            <a:r>
              <a:rPr lang="el-GR" sz="1400" b="1" dirty="0">
                <a:latin typeface="Arial"/>
                <a:cs typeface="Arial"/>
              </a:rPr>
              <a:t> (80%) ενίσχυση </a:t>
            </a:r>
            <a:r>
              <a:rPr lang="en-US" sz="1400" b="1" dirty="0">
                <a:latin typeface="Arial"/>
                <a:cs typeface="Arial"/>
              </a:rPr>
              <a:t>CDK4</a:t>
            </a:r>
            <a:r>
              <a:rPr lang="el-GR" sz="1400" b="1" dirty="0">
                <a:latin typeface="Arial"/>
                <a:cs typeface="Arial"/>
              </a:rPr>
              <a:t> ή μεταλλάξεις </a:t>
            </a:r>
            <a:r>
              <a:rPr lang="en-US" sz="1400" b="1" dirty="0">
                <a:latin typeface="Arial"/>
                <a:cs typeface="Arial"/>
              </a:rPr>
              <a:t>ATRX</a:t>
            </a:r>
            <a:endParaRPr lang="el-GR" sz="1400" b="1" dirty="0">
              <a:latin typeface="Arial"/>
              <a:cs typeface="Arial"/>
            </a:endParaRPr>
          </a:p>
          <a:p>
            <a:pPr marL="360363" indent="-360363">
              <a:buClr>
                <a:srgbClr val="C00000"/>
              </a:buClr>
              <a:buFont typeface="Wingdings" pitchFamily="2" charset="2"/>
              <a:buChar char="§"/>
            </a:pPr>
            <a:endParaRPr lang="el-GR" sz="1400" b="1" dirty="0">
              <a:latin typeface="Arial"/>
              <a:cs typeface="Arial"/>
            </a:endParaRPr>
          </a:p>
          <a:p>
            <a:pPr marL="360363" indent="-360363"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1400" b="1" dirty="0">
                <a:latin typeface="Arial"/>
                <a:cs typeface="Arial"/>
              </a:rPr>
              <a:t>Ενίοτε μεταλλάξεις </a:t>
            </a:r>
            <a:r>
              <a:rPr lang="en-US" sz="1400" b="1" dirty="0">
                <a:latin typeface="Arial"/>
                <a:cs typeface="Arial"/>
              </a:rPr>
              <a:t>H3K27M</a:t>
            </a:r>
          </a:p>
          <a:p>
            <a:pPr marL="360363" indent="-360363">
              <a:buClr>
                <a:srgbClr val="C00000"/>
              </a:buClr>
              <a:buFont typeface="Wingdings" pitchFamily="2" charset="2"/>
              <a:buChar char="§"/>
            </a:pPr>
            <a:endParaRPr lang="en-US" sz="1400" dirty="0">
              <a:latin typeface="Arial"/>
              <a:cs typeface="Arial"/>
            </a:endParaRPr>
          </a:p>
          <a:p>
            <a:pPr marL="360363" indent="-360363"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1400" dirty="0">
                <a:latin typeface="Arial"/>
                <a:cs typeface="Arial"/>
              </a:rPr>
              <a:t>Πρόγνωση αντίστοιχη του </a:t>
            </a:r>
            <a:r>
              <a:rPr lang="en-US" sz="1400" dirty="0">
                <a:latin typeface="Arial"/>
                <a:cs typeface="Arial"/>
              </a:rPr>
              <a:t>IDH</a:t>
            </a:r>
            <a:r>
              <a:rPr lang="el-GR" sz="1400" dirty="0">
                <a:latin typeface="Arial"/>
                <a:cs typeface="Arial"/>
              </a:rPr>
              <a:t>-μεταλλαγμένου </a:t>
            </a:r>
            <a:r>
              <a:rPr lang="el-GR" sz="1400" dirty="0" err="1">
                <a:latin typeface="Arial"/>
                <a:cs typeface="Arial"/>
              </a:rPr>
              <a:t>αστροκυτώματος</a:t>
            </a:r>
            <a:r>
              <a:rPr lang="el-GR" sz="1400" dirty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grade 4</a:t>
            </a:r>
            <a:endParaRPr lang="el-GR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9873" name="Picture 1" descr="C:\Users\User\Desktop\ΚΝΣ dec 2022\2.78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73830"/>
            <a:ext cx="4644008" cy="1869673"/>
          </a:xfrm>
          <a:prstGeom prst="rect">
            <a:avLst/>
          </a:prstGeom>
          <a:noFill/>
        </p:spPr>
      </p:pic>
      <p:pic>
        <p:nvPicPr>
          <p:cNvPr id="79874" name="Picture 2" descr="C:\Users\User\Desktop\ΚΝΣ dec 2022\2.78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5" y="3286412"/>
            <a:ext cx="4355976" cy="1857091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627779" y="4866503"/>
            <a:ext cx="3407920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l-GR" sz="1200" b="1" dirty="0"/>
              <a:t>Διήθηση γέφυρας από πλειόμορφα κύτταρα</a:t>
            </a:r>
          </a:p>
        </p:txBody>
      </p:sp>
      <p:sp>
        <p:nvSpPr>
          <p:cNvPr id="8" name="7 - Ορθογώνιο"/>
          <p:cNvSpPr/>
          <p:nvPr/>
        </p:nvSpPr>
        <p:spPr>
          <a:xfrm>
            <a:off x="6884336" y="4866503"/>
            <a:ext cx="66024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ATRX</a:t>
            </a:r>
            <a:endParaRPr lang="el-GR" sz="1400" b="1" dirty="0"/>
          </a:p>
        </p:txBody>
      </p:sp>
      <p:sp>
        <p:nvSpPr>
          <p:cNvPr id="9" name="8 - Ορθογώνιο"/>
          <p:cNvSpPr/>
          <p:nvPr/>
        </p:nvSpPr>
        <p:spPr>
          <a:xfrm>
            <a:off x="8072876" y="3057806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16" y="-230479"/>
            <a:ext cx="8964488" cy="91201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altLang="el-GR" sz="1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Υποεπενδυματικό</a:t>
            </a:r>
            <a:r>
              <a:rPr lang="el-GR" altLang="el-GR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altLang="el-GR" sz="1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γιγαντοκυτταρικό</a:t>
            </a:r>
            <a:r>
              <a:rPr lang="el-GR" altLang="el-GR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altLang="el-GR" sz="1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αστροκύτωμα</a:t>
            </a:r>
            <a:r>
              <a:rPr lang="el-GR" altLang="el-GR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altLang="el-GR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SEGA)</a:t>
            </a:r>
            <a:endParaRPr lang="el-GR" altLang="el-GR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251525" y="520305"/>
            <a:ext cx="8351837" cy="2051447"/>
          </a:xfrm>
        </p:spPr>
        <p:txBody>
          <a:bodyPr>
            <a:noAutofit/>
          </a:bodyPr>
          <a:lstStyle/>
          <a:p>
            <a:pPr eaLnBrk="1" hangingPunct="1">
              <a:lnSpc>
                <a:spcPct val="120000"/>
              </a:lnSpc>
              <a:spcBef>
                <a:spcPct val="50000"/>
              </a:spcBef>
              <a:buClr>
                <a:srgbClr val="C00000"/>
              </a:buClr>
              <a:buNone/>
            </a:pPr>
            <a:r>
              <a:rPr lang="el-GR" altLang="el-GR" sz="1400" b="1" dirty="0">
                <a:latin typeface="Arial" charset="0"/>
              </a:rPr>
              <a:t>Ορισμός: Καλοήθης </a:t>
            </a:r>
            <a:r>
              <a:rPr lang="el-GR" altLang="el-GR" sz="1400" b="1" dirty="0" err="1">
                <a:latin typeface="Arial" charset="0"/>
              </a:rPr>
              <a:t>περίγραπτος</a:t>
            </a:r>
            <a:r>
              <a:rPr lang="el-GR" altLang="el-GR" sz="1400" b="1" dirty="0">
                <a:latin typeface="Arial" charset="0"/>
              </a:rPr>
              <a:t> όγκος (</a:t>
            </a:r>
            <a:r>
              <a:rPr lang="en-US" altLang="el-GR" sz="1400" b="1" dirty="0">
                <a:solidFill>
                  <a:srgbClr val="FF0000"/>
                </a:solidFill>
                <a:latin typeface="Arial" charset="0"/>
              </a:rPr>
              <a:t>grade I</a:t>
            </a:r>
            <a:r>
              <a:rPr lang="en-US" altLang="el-GR" sz="1400" b="1" dirty="0">
                <a:latin typeface="Arial" charset="0"/>
              </a:rPr>
              <a:t>)</a:t>
            </a:r>
            <a:r>
              <a:rPr lang="el-GR" altLang="el-GR" sz="1400" b="1" dirty="0">
                <a:latin typeface="Arial" charset="0"/>
              </a:rPr>
              <a:t> στο τοίχωμα της πλάγιας κοιλίας, με (εν μέρει) γαγγλιακή μορφολογία και ισχυρή συσχέτιση με την οζώδη σκλήρυνση (</a:t>
            </a:r>
            <a:r>
              <a:rPr lang="en-US" altLang="el-GR" sz="1400" b="1" dirty="0">
                <a:latin typeface="Arial" charset="0"/>
              </a:rPr>
              <a:t>TSC)</a:t>
            </a:r>
            <a:endParaRPr lang="el-GR" altLang="el-GR" sz="1400" b="1" dirty="0">
              <a:latin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400" dirty="0">
                <a:latin typeface="Arial" charset="0"/>
              </a:rPr>
              <a:t>Ο συχνότερος όγκος ΚΝΣ σε ασθενείς με οζώδη σκλήρυνση 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400" dirty="0">
                <a:latin typeface="Arial" charset="0"/>
              </a:rPr>
              <a:t>Ηλικιακή κατανομή: 2 πρώτες δεκαετίες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v"/>
            </a:pPr>
            <a:r>
              <a:rPr lang="el-GR" altLang="el-GR" sz="1400" b="1" dirty="0">
                <a:solidFill>
                  <a:srgbClr val="FF0000"/>
                </a:solidFill>
                <a:latin typeface="Arial" charset="0"/>
              </a:rPr>
              <a:t>Γαμετικές μεταλλάξεις </a:t>
            </a:r>
            <a:r>
              <a:rPr lang="el-GR" altLang="el-GR" sz="1400" b="1" dirty="0" err="1">
                <a:solidFill>
                  <a:srgbClr val="FF0000"/>
                </a:solidFill>
                <a:latin typeface="Arial" charset="0"/>
              </a:rPr>
              <a:t>ογκοκατασταλτικού</a:t>
            </a:r>
            <a:r>
              <a:rPr lang="el-GR" altLang="el-GR" sz="1400" b="1" dirty="0">
                <a:solidFill>
                  <a:srgbClr val="FF0000"/>
                </a:solidFill>
                <a:latin typeface="Arial" charset="0"/>
              </a:rPr>
              <a:t> συμπλέγματος </a:t>
            </a:r>
            <a:r>
              <a:rPr lang="en-US" altLang="el-GR" sz="1400" b="1" dirty="0">
                <a:solidFill>
                  <a:srgbClr val="FF0000"/>
                </a:solidFill>
                <a:latin typeface="Arial" charset="0"/>
              </a:rPr>
              <a:t>TSC1/TSC2</a:t>
            </a:r>
            <a:r>
              <a:rPr lang="el-GR" altLang="el-GR" sz="1400" b="1" dirty="0">
                <a:solidFill>
                  <a:srgbClr val="FF0000"/>
                </a:solidFill>
                <a:latin typeface="Arial" charset="0"/>
              </a:rPr>
              <a:t> → απενεργοποίηση αμφοτέρων των </a:t>
            </a:r>
            <a:r>
              <a:rPr lang="el-GR" altLang="el-GR" sz="1400" b="1" dirty="0" err="1">
                <a:solidFill>
                  <a:srgbClr val="FF0000"/>
                </a:solidFill>
                <a:latin typeface="Arial" charset="0"/>
              </a:rPr>
              <a:t>αλληλόμορφων</a:t>
            </a:r>
            <a:r>
              <a:rPr lang="el-GR" altLang="el-GR" sz="1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l-GR" sz="1400" b="1" dirty="0">
                <a:solidFill>
                  <a:srgbClr val="FF0000"/>
                </a:solidFill>
                <a:latin typeface="Arial" charset="0"/>
              </a:rPr>
              <a:t>TSC </a:t>
            </a:r>
            <a:r>
              <a:rPr lang="el-GR" altLang="el-GR" sz="1400" b="1" dirty="0">
                <a:solidFill>
                  <a:srgbClr val="FF0000"/>
                </a:solidFill>
                <a:latin typeface="Arial" charset="0"/>
              </a:rPr>
              <a:t>→ ενεργοποίηση της οδού </a:t>
            </a:r>
            <a:r>
              <a:rPr lang="en-US" altLang="el-GR" sz="1400" b="1" dirty="0" err="1">
                <a:solidFill>
                  <a:srgbClr val="FF0000"/>
                </a:solidFill>
                <a:latin typeface="Arial" charset="0"/>
              </a:rPr>
              <a:t>mTOR</a:t>
            </a:r>
            <a:r>
              <a:rPr lang="en-US" altLang="el-GR" sz="1400" b="1" dirty="0">
                <a:solidFill>
                  <a:srgbClr val="FF0000"/>
                </a:solidFill>
                <a:latin typeface="Arial" charset="0"/>
              </a:rPr>
              <a:t> (</a:t>
            </a:r>
            <a:r>
              <a:rPr lang="el-GR" altLang="el-GR" sz="1400" b="1" dirty="0">
                <a:solidFill>
                  <a:srgbClr val="FF0000"/>
                </a:solidFill>
                <a:latin typeface="Arial" charset="0"/>
              </a:rPr>
              <a:t>θεραπευτικός στόχος)</a:t>
            </a:r>
            <a:endParaRPr lang="en-US" altLang="el-GR" sz="1400" b="1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altLang="el-GR" sz="1400" b="1" dirty="0">
                <a:solidFill>
                  <a:srgbClr val="FF0000"/>
                </a:solidFill>
                <a:latin typeface="Arial" charset="0"/>
              </a:rPr>
              <a:t>Παραδείγματα </a:t>
            </a:r>
            <a:r>
              <a:rPr lang="en-US" altLang="el-GR" sz="1400" b="1" dirty="0">
                <a:solidFill>
                  <a:srgbClr val="FF0000"/>
                </a:solidFill>
                <a:latin typeface="Arial" charset="0"/>
              </a:rPr>
              <a:t>SEGA</a:t>
            </a:r>
            <a:r>
              <a:rPr lang="el-GR" altLang="el-GR" sz="1400" b="1" dirty="0">
                <a:solidFill>
                  <a:srgbClr val="FF0000"/>
                </a:solidFill>
                <a:latin typeface="Arial" charset="0"/>
              </a:rPr>
              <a:t> εν απουσία</a:t>
            </a:r>
            <a:r>
              <a:rPr lang="en-US" altLang="el-GR" sz="1400" b="1" dirty="0">
                <a:solidFill>
                  <a:srgbClr val="FF0000"/>
                </a:solidFill>
                <a:latin typeface="Arial" charset="0"/>
              </a:rPr>
              <a:t> TS </a:t>
            </a:r>
            <a:r>
              <a:rPr lang="el-GR" altLang="el-GR" sz="1400" b="1" dirty="0">
                <a:solidFill>
                  <a:srgbClr val="FF0000"/>
                </a:solidFill>
                <a:latin typeface="Arial" charset="0"/>
              </a:rPr>
              <a:t> έχουν περιγραφεί πιθανώς σχετιζόμενα με μη ανιχνεύσιμες </a:t>
            </a:r>
            <a:r>
              <a:rPr lang="en-US" altLang="el-GR" sz="1400" b="1" dirty="0">
                <a:solidFill>
                  <a:srgbClr val="FF0000"/>
                </a:solidFill>
                <a:latin typeface="Arial" charset="0"/>
              </a:rPr>
              <a:t>TSC</a:t>
            </a:r>
            <a:r>
              <a:rPr lang="el-GR" altLang="el-GR" sz="1400" b="1" dirty="0">
                <a:solidFill>
                  <a:srgbClr val="FF0000"/>
                </a:solidFill>
                <a:latin typeface="Arial" charset="0"/>
              </a:rPr>
              <a:t> γονιδιακές ανωμαλίες 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endParaRPr lang="en-US" altLang="el-GR" sz="1400" b="1" dirty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41988" name="Picture 5" descr="IMG_0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3435847"/>
            <a:ext cx="1798638" cy="163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6" descr="IMG_00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8" y="3435846"/>
            <a:ext cx="3241675" cy="16656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90" name="5 - TextBox"/>
          <p:cNvSpPr txBox="1">
            <a:spLocks noChangeArrowheads="1"/>
          </p:cNvSpPr>
          <p:nvPr/>
        </p:nvSpPr>
        <p:spPr bwMode="auto">
          <a:xfrm>
            <a:off x="6443663" y="3489723"/>
            <a:ext cx="1943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l-GR" altLang="el-GR" sz="1400">
                <a:latin typeface="Arial" charset="0"/>
              </a:rPr>
              <a:t>Πολλαπλά οζίδια στα τοιχώματα των πλαγίων κοιλιών</a:t>
            </a:r>
          </a:p>
        </p:txBody>
      </p:sp>
      <p:sp>
        <p:nvSpPr>
          <p:cNvPr id="41991" name="6 - Ορθογώνιο"/>
          <p:cNvSpPr>
            <a:spLocks noChangeArrowheads="1"/>
          </p:cNvSpPr>
          <p:nvPr/>
        </p:nvSpPr>
        <p:spPr bwMode="auto">
          <a:xfrm>
            <a:off x="8072875" y="4658752"/>
            <a:ext cx="10711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en-US" altLang="el-GR" sz="1400" b="1" i="1" dirty="0">
                <a:solidFill>
                  <a:srgbClr val="C00000"/>
                </a:solidFill>
              </a:rPr>
              <a:t>WHO 2007</a:t>
            </a:r>
            <a:endParaRPr lang="el-GR" altLang="el-GR" sz="1400" b="1" i="1" dirty="0">
              <a:solidFill>
                <a:srgbClr val="C00000"/>
              </a:solidFill>
            </a:endParaRPr>
          </a:p>
          <a:p>
            <a:pPr algn="r" eaLnBrk="1" hangingPunct="1"/>
            <a:r>
              <a:rPr lang="en-US" altLang="el-GR" sz="1400" b="1" i="1" dirty="0">
                <a:solidFill>
                  <a:srgbClr val="C00000"/>
                </a:solidFill>
              </a:rPr>
              <a:t>WHO 2021</a:t>
            </a:r>
            <a:endParaRPr lang="el-GR" altLang="el-GR" sz="1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-290568"/>
            <a:ext cx="8229600" cy="8572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altLang="el-GR" sz="18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Υποπενδυματικό</a:t>
            </a:r>
            <a:r>
              <a:rPr lang="el-GR" altLang="el-GR" sz="18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l-GR" altLang="el-GR" sz="18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γιγαντοκυτταρικό</a:t>
            </a:r>
            <a:r>
              <a:rPr lang="el-GR" altLang="el-GR" sz="18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l-GR" altLang="el-GR" sz="18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αστροκύτωμα</a:t>
            </a:r>
            <a:endParaRPr lang="el-GR" altLang="el-GR" sz="18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idx="1"/>
          </p:nvPr>
        </p:nvSpPr>
        <p:spPr>
          <a:xfrm>
            <a:off x="34676" y="406896"/>
            <a:ext cx="8713788" cy="30289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l-GR" sz="1400" b="1" dirty="0">
                <a:latin typeface="Arial" charset="0"/>
              </a:rPr>
              <a:t>Ιστολογικά ευρήματα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l-GR" sz="1400" b="1" dirty="0">
                <a:solidFill>
                  <a:srgbClr val="FF0000"/>
                </a:solidFill>
                <a:latin typeface="Arial" charset="0"/>
              </a:rPr>
              <a:t>Ευμεγέθη πλειόμορφα </a:t>
            </a:r>
            <a:r>
              <a:rPr lang="el-GR" sz="1400" b="1" dirty="0" err="1">
                <a:solidFill>
                  <a:srgbClr val="FF0000"/>
                </a:solidFill>
                <a:latin typeface="Arial" charset="0"/>
              </a:rPr>
              <a:t>αστροκύτταρα</a:t>
            </a:r>
            <a:r>
              <a:rPr lang="el-GR" sz="1400" b="1" dirty="0">
                <a:solidFill>
                  <a:srgbClr val="FF0000"/>
                </a:solidFill>
                <a:latin typeface="Arial" charset="0"/>
              </a:rPr>
              <a:t> με έντονα </a:t>
            </a:r>
            <a:r>
              <a:rPr lang="el-GR" sz="1400" b="1" dirty="0" err="1">
                <a:solidFill>
                  <a:srgbClr val="FF0000"/>
                </a:solidFill>
                <a:latin typeface="Arial" charset="0"/>
              </a:rPr>
              <a:t>ηωσινόφιλο</a:t>
            </a:r>
            <a:r>
              <a:rPr lang="el-GR" sz="1400" b="1" dirty="0">
                <a:solidFill>
                  <a:srgbClr val="FF0000"/>
                </a:solidFill>
                <a:latin typeface="Arial" charset="0"/>
              </a:rPr>
              <a:t> κυτταρόπλασμα </a:t>
            </a:r>
            <a:r>
              <a:rPr lang="el-GR" sz="1400" b="1" dirty="0" err="1">
                <a:solidFill>
                  <a:srgbClr val="FF0000"/>
                </a:solidFill>
                <a:latin typeface="Arial" charset="0"/>
              </a:rPr>
              <a:t>προσομοιάζοντα</a:t>
            </a:r>
            <a:r>
              <a:rPr lang="el-GR" sz="1400" b="1" dirty="0">
                <a:solidFill>
                  <a:srgbClr val="FF0000"/>
                </a:solidFill>
                <a:latin typeface="Arial" charset="0"/>
              </a:rPr>
              <a:t> με γαγγλιακά κύτταρα ή </a:t>
            </a:r>
            <a:r>
              <a:rPr lang="el-GR" sz="1400" b="1" dirty="0" err="1">
                <a:solidFill>
                  <a:srgbClr val="FF0000"/>
                </a:solidFill>
                <a:latin typeface="Arial" charset="0"/>
              </a:rPr>
              <a:t>γεμιστοκύτταρα</a:t>
            </a:r>
            <a:endParaRPr lang="el-GR" sz="1400" b="1" dirty="0">
              <a:solidFill>
                <a:srgbClr val="FF0000"/>
              </a:solidFill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l-GR" sz="1400" dirty="0">
                <a:latin typeface="Arial" charset="0"/>
              </a:rPr>
              <a:t>Ομαδοποίηση και </a:t>
            </a:r>
            <a:r>
              <a:rPr lang="el-GR" sz="1400" dirty="0" err="1">
                <a:latin typeface="Arial" charset="0"/>
              </a:rPr>
              <a:t>περιαγγειακή</a:t>
            </a:r>
            <a:r>
              <a:rPr lang="el-GR" sz="1400" dirty="0">
                <a:latin typeface="Arial" charset="0"/>
              </a:rPr>
              <a:t> </a:t>
            </a:r>
            <a:r>
              <a:rPr lang="el-GR" sz="1400" dirty="0" err="1">
                <a:latin typeface="Arial" charset="0"/>
              </a:rPr>
              <a:t>πασσαλοειδής</a:t>
            </a:r>
            <a:r>
              <a:rPr lang="el-GR" sz="1400" dirty="0">
                <a:latin typeface="Arial" charset="0"/>
              </a:rPr>
              <a:t> διάταξη των </a:t>
            </a:r>
            <a:r>
              <a:rPr lang="el-GR" sz="1400" dirty="0" err="1">
                <a:latin typeface="Arial" charset="0"/>
              </a:rPr>
              <a:t>νεοπλασματικών</a:t>
            </a:r>
            <a:r>
              <a:rPr lang="el-GR" sz="1400" dirty="0">
                <a:latin typeface="Arial" charset="0"/>
              </a:rPr>
              <a:t> κυττάρων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l-GR" sz="1400" b="1" dirty="0" err="1">
                <a:latin typeface="Arial" charset="0"/>
              </a:rPr>
              <a:t>Μαστοκύτταρα</a:t>
            </a:r>
            <a:r>
              <a:rPr lang="el-GR" sz="1400" b="1" dirty="0">
                <a:latin typeface="Arial" charset="0"/>
              </a:rPr>
              <a:t> και λεμφοκύτταρα συχνά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l-GR" sz="1400" b="1" dirty="0">
                <a:latin typeface="Arial" charset="0"/>
              </a:rPr>
              <a:t>Μιτώσεις, ενδοθηλιακή υπερπλασία, νέκρωση: σπάνια</a:t>
            </a:r>
            <a:r>
              <a:rPr lang="en-US" sz="1400" b="1" dirty="0">
                <a:latin typeface="Arial" charset="0"/>
              </a:rPr>
              <a:t> → </a:t>
            </a:r>
            <a:r>
              <a:rPr lang="el-GR" sz="1400" b="1" dirty="0">
                <a:latin typeface="Arial" charset="0"/>
              </a:rPr>
              <a:t>δεν αλλάζει το </a:t>
            </a:r>
            <a:r>
              <a:rPr lang="en-US" sz="1400" b="1" dirty="0">
                <a:latin typeface="Arial" charset="0"/>
              </a:rPr>
              <a:t>grade 1</a:t>
            </a:r>
            <a:endParaRPr lang="el-GR" sz="1400" b="1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sz="1400" dirty="0">
              <a:latin typeface="Arial" charset="0"/>
            </a:endParaRPr>
          </a:p>
        </p:txBody>
      </p:sp>
      <p:pic>
        <p:nvPicPr>
          <p:cNvPr id="78849" name="Picture 1" descr="C:\Users\User\Desktop\ΚΝΣ dec 2022\2.91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9702"/>
            <a:ext cx="3131840" cy="3003798"/>
          </a:xfrm>
          <a:prstGeom prst="rect">
            <a:avLst/>
          </a:prstGeom>
          <a:noFill/>
        </p:spPr>
      </p:pic>
      <p:pic>
        <p:nvPicPr>
          <p:cNvPr id="78850" name="Picture 2" descr="C:\Users\User\Desktop\ΚΝΣ dec 2022\2.91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139702"/>
            <a:ext cx="2952328" cy="3003798"/>
          </a:xfrm>
          <a:prstGeom prst="rect">
            <a:avLst/>
          </a:prstGeom>
          <a:noFill/>
        </p:spPr>
      </p:pic>
      <p:pic>
        <p:nvPicPr>
          <p:cNvPr id="78851" name="Picture 3" descr="C:\Users\User\Desktop\ΚΝΣ dec 2022\2.92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139702"/>
            <a:ext cx="3059832" cy="3003798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8072876" y="1923680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23528" y="-20538"/>
            <a:ext cx="8229600" cy="42520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Υποπενδυματικό</a:t>
            </a:r>
            <a:r>
              <a:rPr kumimoji="0" lang="el-GR" altLang="el-G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</a:t>
            </a:r>
            <a:r>
              <a:rPr kumimoji="0" lang="el-GR" altLang="el-GR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γιγαντοκυτταρικό</a:t>
            </a:r>
            <a:r>
              <a:rPr kumimoji="0" lang="el-GR" altLang="el-G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</a:t>
            </a:r>
            <a:r>
              <a:rPr kumimoji="0" lang="el-GR" altLang="el-GR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αστροκύτωμα</a:t>
            </a:r>
            <a:endParaRPr kumimoji="0" lang="el-GR" altLang="el-G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3" name="2 - Ορθογώνιο"/>
          <p:cNvSpPr/>
          <p:nvPr/>
        </p:nvSpPr>
        <p:spPr>
          <a:xfrm>
            <a:off x="395536" y="411512"/>
            <a:ext cx="849694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-442913" defTabSz="900113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l-GR" sz="1400" b="1" dirty="0">
                <a:solidFill>
                  <a:srgbClr val="C00000"/>
                </a:solidFill>
                <a:latin typeface="Arial" charset="0"/>
              </a:rPr>
              <a:t>Μικτός </a:t>
            </a:r>
            <a:r>
              <a:rPr lang="el-GR" sz="1400" b="1" dirty="0" err="1">
                <a:solidFill>
                  <a:srgbClr val="C00000"/>
                </a:solidFill>
                <a:latin typeface="Arial" charset="0"/>
              </a:rPr>
              <a:t>γλοιονευρωνικός</a:t>
            </a:r>
            <a:r>
              <a:rPr lang="el-GR" sz="1400" b="1" dirty="0">
                <a:solidFill>
                  <a:srgbClr val="C00000"/>
                </a:solidFill>
                <a:latin typeface="Arial" charset="0"/>
              </a:rPr>
              <a:t> φαινότυπος: </a:t>
            </a:r>
            <a:r>
              <a:rPr lang="en-US" sz="1400" dirty="0">
                <a:latin typeface="Arial" charset="0"/>
              </a:rPr>
              <a:t>GFAP,  S-100, </a:t>
            </a:r>
            <a:r>
              <a:rPr lang="el-GR" sz="1400" dirty="0">
                <a:latin typeface="Arial" charset="0"/>
              </a:rPr>
              <a:t>νευρωνικοί</a:t>
            </a:r>
            <a:r>
              <a:rPr lang="en-US" sz="1400" dirty="0">
                <a:latin typeface="Arial" charset="0"/>
              </a:rPr>
              <a:t> </a:t>
            </a:r>
            <a:r>
              <a:rPr lang="el-GR" sz="1400" dirty="0">
                <a:latin typeface="Arial" charset="0"/>
              </a:rPr>
              <a:t>δείκτες+/ </a:t>
            </a:r>
            <a:r>
              <a:rPr lang="el-GR" sz="1400" dirty="0" err="1">
                <a:latin typeface="Arial" charset="0"/>
              </a:rPr>
              <a:t>συναπτοφυσίνη</a:t>
            </a:r>
            <a:r>
              <a:rPr lang="el-GR" sz="1400" dirty="0">
                <a:latin typeface="Arial" charset="0"/>
              </a:rPr>
              <a:t> σπάνια+</a:t>
            </a:r>
            <a:endParaRPr lang="en-US" sz="1400" dirty="0">
              <a:latin typeface="Arial" charset="0"/>
            </a:endParaRPr>
          </a:p>
          <a:p>
            <a:pPr marL="449263" lvl="1" indent="-442913" defTabSz="900113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l-GR" sz="1400" b="1" dirty="0">
                <a:latin typeface="Arial" pitchFamily="34" charset="0"/>
                <a:cs typeface="Arial" pitchFamily="34" charset="0"/>
              </a:rPr>
              <a:t>Απουσία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CD34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l-GR" sz="1400" b="1" dirty="0" err="1">
                <a:latin typeface="Arial" pitchFamily="34" charset="0"/>
                <a:cs typeface="Arial" pitchFamily="34" charset="0"/>
              </a:rPr>
              <a:t>δ.δ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 από </a:t>
            </a:r>
            <a:r>
              <a:rPr lang="el-GR" sz="1400" b="1" dirty="0" err="1">
                <a:latin typeface="Arial" pitchFamily="34" charset="0"/>
                <a:cs typeface="Arial" pitchFamily="34" charset="0"/>
              </a:rPr>
              <a:t>φλοιϊκές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 δυσπλασίες)</a:t>
            </a:r>
          </a:p>
          <a:p>
            <a:pPr marL="449263" lvl="1" indent="-442913" defTabSz="900113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l-GR" sz="1400" b="1" dirty="0">
                <a:latin typeface="Arial" pitchFamily="34" charset="0"/>
                <a:cs typeface="Arial" pitchFamily="34" charset="0"/>
              </a:rPr>
              <a:t>Διάχυτη έκφραση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pS6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 (στόχος </a:t>
            </a:r>
            <a:r>
              <a:rPr lang="en-US" sz="1400" b="1" dirty="0" err="1">
                <a:latin typeface="Arial" pitchFamily="34" charset="0"/>
                <a:cs typeface="Arial" pitchFamily="34" charset="0"/>
              </a:rPr>
              <a:t>mTOR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)</a:t>
            </a:r>
            <a:endParaRPr lang="el-GR" sz="1400" b="1" dirty="0">
              <a:latin typeface="Arial" pitchFamily="34" charset="0"/>
              <a:cs typeface="Arial" pitchFamily="34" charset="0"/>
            </a:endParaRPr>
          </a:p>
          <a:p>
            <a:pPr marL="449263" lvl="1" indent="-442913" defTabSz="900113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el-GR" sz="1400" dirty="0">
              <a:latin typeface="Arial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0" y="488958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/>
              <a:t>Πυρηνική έκφραση </a:t>
            </a:r>
            <a:r>
              <a:rPr lang="en-US" sz="1200" b="1" dirty="0"/>
              <a:t>TTF1 (</a:t>
            </a:r>
            <a:r>
              <a:rPr lang="el-GR" sz="1200" b="1" dirty="0"/>
              <a:t> συμβατό με προέλευση από τις ποικίλες πρόσθιες εγκεφαλικές δομές)</a:t>
            </a:r>
          </a:p>
        </p:txBody>
      </p:sp>
      <p:pic>
        <p:nvPicPr>
          <p:cNvPr id="77825" name="Picture 1" descr="C:\Users\User\Desktop\ΚΝΣ dec 2022\2.93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4" y="1275606"/>
            <a:ext cx="3059831" cy="1728192"/>
          </a:xfrm>
          <a:prstGeom prst="rect">
            <a:avLst/>
          </a:prstGeom>
          <a:noFill/>
        </p:spPr>
      </p:pic>
      <p:pic>
        <p:nvPicPr>
          <p:cNvPr id="77827" name="Picture 3" descr="C:\Users\User\Desktop\ΚΝΣ dec 2022\2.93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003800"/>
            <a:ext cx="3024336" cy="1889969"/>
          </a:xfrm>
          <a:prstGeom prst="rect">
            <a:avLst/>
          </a:prstGeom>
          <a:noFill/>
        </p:spPr>
      </p:pic>
      <p:pic>
        <p:nvPicPr>
          <p:cNvPr id="77828" name="Picture 4" descr="C:\Users\User\Desktop\ΚΝΣ dec 2022\2.93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075808"/>
            <a:ext cx="2592288" cy="1806811"/>
          </a:xfrm>
          <a:prstGeom prst="rect">
            <a:avLst/>
          </a:prstGeom>
          <a:noFill/>
        </p:spPr>
      </p:pic>
      <p:sp>
        <p:nvSpPr>
          <p:cNvPr id="11" name="10 - Ορθογώνιο"/>
          <p:cNvSpPr/>
          <p:nvPr/>
        </p:nvSpPr>
        <p:spPr>
          <a:xfrm>
            <a:off x="1043608" y="2643760"/>
            <a:ext cx="67332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/>
              <a:t>GFAP</a:t>
            </a:r>
            <a:endParaRPr lang="el-GR" sz="1400" b="1" dirty="0"/>
          </a:p>
        </p:txBody>
      </p:sp>
      <p:sp>
        <p:nvSpPr>
          <p:cNvPr id="13" name="12 - Ορθογώνιο"/>
          <p:cNvSpPr/>
          <p:nvPr/>
        </p:nvSpPr>
        <p:spPr>
          <a:xfrm>
            <a:off x="1043608" y="4515968"/>
            <a:ext cx="158408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/>
              <a:t>class II </a:t>
            </a:r>
            <a:r>
              <a:rPr lang="el-GR" sz="1400" b="1" dirty="0"/>
              <a:t>β</a:t>
            </a:r>
            <a:r>
              <a:rPr lang="en-US" sz="1400" b="1" dirty="0"/>
              <a:t> </a:t>
            </a:r>
            <a:r>
              <a:rPr lang="en-US" sz="1400" b="1" dirty="0" err="1"/>
              <a:t>tubulin</a:t>
            </a:r>
            <a:endParaRPr lang="el-GR" sz="1400" b="1" dirty="0"/>
          </a:p>
        </p:txBody>
      </p:sp>
      <p:sp>
        <p:nvSpPr>
          <p:cNvPr id="14" name="13 - Ορθογώνιο"/>
          <p:cNvSpPr/>
          <p:nvPr/>
        </p:nvSpPr>
        <p:spPr>
          <a:xfrm>
            <a:off x="5292084" y="4587976"/>
            <a:ext cx="154221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sz="1400" b="1" dirty="0" err="1"/>
              <a:t>Συναπτοφυσίνη</a:t>
            </a:r>
            <a:endParaRPr lang="el-GR" sz="1400" b="1" dirty="0"/>
          </a:p>
        </p:txBody>
      </p:sp>
      <p:sp>
        <p:nvSpPr>
          <p:cNvPr id="15" name="14 - Ορθογώνιο"/>
          <p:cNvSpPr/>
          <p:nvPr/>
        </p:nvSpPr>
        <p:spPr>
          <a:xfrm>
            <a:off x="5827066" y="843560"/>
            <a:ext cx="33169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2021;Hang Modern </a:t>
            </a:r>
            <a:r>
              <a:rPr lang="en-US" sz="1400" b="1" i="1" dirty="0" err="1">
                <a:solidFill>
                  <a:srgbClr val="FF0000"/>
                </a:solidFill>
              </a:rPr>
              <a:t>Pathol</a:t>
            </a:r>
            <a:r>
              <a:rPr lang="en-US" sz="1400" b="1" i="1" dirty="0">
                <a:solidFill>
                  <a:srgbClr val="FF0000"/>
                </a:solidFill>
              </a:rPr>
              <a:t> 2017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203598"/>
            <a:ext cx="2592288" cy="1875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- Ορθογώνιο"/>
          <p:cNvSpPr/>
          <p:nvPr/>
        </p:nvSpPr>
        <p:spPr>
          <a:xfrm>
            <a:off x="5292084" y="2715768"/>
            <a:ext cx="61106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/>
              <a:t>TTF1</a:t>
            </a:r>
            <a:endParaRPr lang="el-GR" sz="1400" b="1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- Πίνακας"/>
          <p:cNvGraphicFramePr>
            <a:graphicFrameLocks noGrp="1"/>
          </p:cNvGraphicFramePr>
          <p:nvPr/>
        </p:nvGraphicFramePr>
        <p:xfrm>
          <a:off x="395536" y="573532"/>
          <a:ext cx="8496944" cy="4279502"/>
        </p:xfrm>
        <a:graphic>
          <a:graphicData uri="http://schemas.openxmlformats.org/drawingml/2006/table">
            <a:tbl>
              <a:tblPr/>
              <a:tblGrid>
                <a:gridCol w="8496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Diagnostic criteria for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subependymal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giant cell astrocytoma</a:t>
                      </a:r>
                      <a:endParaRPr lang="en-US" sz="1800" b="1" dirty="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724">
                <a:tc>
                  <a:txBody>
                    <a:bodyPr/>
                    <a:lstStyle/>
                    <a:p>
                      <a:r>
                        <a:rPr lang="en-US" sz="1400" b="1" i="1" dirty="0"/>
                        <a:t>Essential:</a:t>
                      </a:r>
                      <a:endParaRPr lang="en-US" sz="1400" dirty="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449">
                <a:tc>
                  <a:txBody>
                    <a:bodyPr/>
                    <a:lstStyle/>
                    <a:p>
                      <a:r>
                        <a:rPr lang="en-US" sz="1400" b="1" dirty="0"/>
                        <a:t>Characteristic histological features, </a:t>
                      </a:r>
                      <a:r>
                        <a:rPr lang="en-US" sz="1400" dirty="0"/>
                        <a:t>with multiple </a:t>
                      </a:r>
                      <a:r>
                        <a:rPr lang="en-US" sz="1400" dirty="0" err="1"/>
                        <a:t>glial</a:t>
                      </a:r>
                      <a:r>
                        <a:rPr lang="en-US" sz="1400" dirty="0"/>
                        <a:t> phenotypes including polygonal cells, </a:t>
                      </a:r>
                      <a:r>
                        <a:rPr lang="en-US" sz="1400" dirty="0" err="1"/>
                        <a:t>gemistocyte</a:t>
                      </a:r>
                      <a:r>
                        <a:rPr lang="en-US" sz="1400" dirty="0"/>
                        <a:t>-like cells, spindle cells, and </a:t>
                      </a:r>
                      <a:r>
                        <a:rPr lang="en-US" sz="1400" dirty="0" err="1"/>
                        <a:t>ganglionic</a:t>
                      </a:r>
                      <a:r>
                        <a:rPr lang="en-US" sz="1400" dirty="0"/>
                        <a:t>-like cells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724">
                <a:tc>
                  <a:txBody>
                    <a:bodyPr/>
                    <a:lstStyle/>
                    <a:p>
                      <a:r>
                        <a:rPr lang="en-US" sz="1400" b="1"/>
                        <a:t>AND</a:t>
                      </a:r>
                      <a:endParaRPr lang="en-US" sz="140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724"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Immunoreactivity</a:t>
                      </a:r>
                      <a:r>
                        <a:rPr lang="en-US" sz="1400" b="1" dirty="0"/>
                        <a:t> for </a:t>
                      </a:r>
                      <a:r>
                        <a:rPr lang="en-US" sz="1400" b="1" dirty="0" err="1"/>
                        <a:t>glial</a:t>
                      </a:r>
                      <a:r>
                        <a:rPr lang="en-US" sz="1400" b="1" dirty="0"/>
                        <a:t> markers </a:t>
                      </a:r>
                      <a:r>
                        <a:rPr lang="en-US" sz="1400" dirty="0"/>
                        <a:t>(GFAP, S100)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724">
                <a:tc>
                  <a:txBody>
                    <a:bodyPr/>
                    <a:lstStyle/>
                    <a:p>
                      <a:r>
                        <a:rPr lang="en-US" sz="1400" b="1"/>
                        <a:t>AND</a:t>
                      </a:r>
                      <a:endParaRPr lang="en-US" sz="140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449">
                <a:tc>
                  <a:txBody>
                    <a:bodyPr/>
                    <a:lstStyle/>
                    <a:p>
                      <a:r>
                        <a:rPr lang="en-US" sz="1400" b="1" dirty="0"/>
                        <a:t>Variable expression of neuronal markers </a:t>
                      </a:r>
                      <a:r>
                        <a:rPr lang="en-US" sz="1400" dirty="0"/>
                        <a:t>(class III </a:t>
                      </a:r>
                      <a:r>
                        <a:rPr lang="el-GR" sz="1400" dirty="0"/>
                        <a:t>β-</a:t>
                      </a:r>
                      <a:r>
                        <a:rPr lang="en-US" sz="1400" dirty="0" err="1"/>
                        <a:t>tubulin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neurofilament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synaptophysin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NeuN</a:t>
                      </a:r>
                      <a:r>
                        <a:rPr lang="en-US" sz="1400" dirty="0"/>
                        <a:t>)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8724">
                <a:tc>
                  <a:txBody>
                    <a:bodyPr/>
                    <a:lstStyle/>
                    <a:p>
                      <a:r>
                        <a:rPr lang="en-US" sz="1400" b="1" i="1"/>
                        <a:t>Desirable:</a:t>
                      </a:r>
                      <a:endParaRPr lang="en-US" sz="1400"/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8724">
                <a:tc>
                  <a:txBody>
                    <a:bodyPr/>
                    <a:lstStyle/>
                    <a:p>
                      <a:r>
                        <a:rPr lang="en-US" sz="1400" b="1" dirty="0"/>
                        <a:t>Nuclear </a:t>
                      </a:r>
                      <a:r>
                        <a:rPr lang="en-US" sz="1400" b="1" dirty="0" err="1"/>
                        <a:t>immunoexpression</a:t>
                      </a:r>
                      <a:r>
                        <a:rPr lang="en-US" sz="1400" b="1" dirty="0"/>
                        <a:t> of thyroid transcription factor 1 (TTF1)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8724">
                <a:tc>
                  <a:txBody>
                    <a:bodyPr/>
                    <a:lstStyle/>
                    <a:p>
                      <a:r>
                        <a:rPr lang="en-US" sz="1400"/>
                        <a:t>Lost or reduced expression of tuberin and hamartin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8724">
                <a:tc>
                  <a:txBody>
                    <a:bodyPr/>
                    <a:lstStyle/>
                    <a:p>
                      <a:r>
                        <a:rPr lang="en-US" sz="1400"/>
                        <a:t>Immunoexpression of phosphorylated S6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8724">
                <a:tc>
                  <a:txBody>
                    <a:bodyPr/>
                    <a:lstStyle/>
                    <a:p>
                      <a:r>
                        <a:rPr lang="en-US" sz="1400"/>
                        <a:t>DNA methylome profile of subependymal giant cell astrocytoma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8724">
                <a:tc>
                  <a:txBody>
                    <a:bodyPr/>
                    <a:lstStyle/>
                    <a:p>
                      <a:r>
                        <a:rPr lang="en-US" sz="1400" b="1"/>
                        <a:t>History of tuberous sclerosis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8724">
                <a:tc>
                  <a:txBody>
                    <a:bodyPr/>
                    <a:lstStyle/>
                    <a:p>
                      <a:r>
                        <a:rPr lang="en-US" sz="1400" b="1" i="1" dirty="0"/>
                        <a:t>TSC1</a:t>
                      </a:r>
                      <a:r>
                        <a:rPr lang="en-US" sz="1400" b="1" dirty="0"/>
                        <a:t> or </a:t>
                      </a:r>
                      <a:r>
                        <a:rPr lang="en-US" sz="1400" b="1" i="1" dirty="0"/>
                        <a:t>TSC2</a:t>
                      </a:r>
                      <a:r>
                        <a:rPr lang="en-US" sz="1400" b="1" dirty="0"/>
                        <a:t> mutation</a:t>
                      </a:r>
                    </a:p>
                  </a:txBody>
                  <a:tcPr marL="33788" marR="33788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4" name="3 - Ορθογώνιο"/>
          <p:cNvSpPr/>
          <p:nvPr/>
        </p:nvSpPr>
        <p:spPr>
          <a:xfrm>
            <a:off x="8072876" y="4912670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3568" y="-20538"/>
            <a:ext cx="8001000" cy="41891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Χορδοειδές</a:t>
            </a:r>
            <a:r>
              <a:rPr kumimoji="0" lang="el-GR" altLang="el-GR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γλο</a:t>
            </a:r>
            <a:r>
              <a:rPr lang="el-GR" altLang="el-GR" sz="2000" b="1" dirty="0" err="1">
                <a:latin typeface="Arial" charset="0"/>
                <a:ea typeface="+mj-ea"/>
                <a:cs typeface="+mj-cs"/>
              </a:rPr>
              <a:t>ίωμα</a:t>
            </a:r>
            <a:r>
              <a:rPr lang="el-GR" altLang="el-GR" sz="2000" b="1" dirty="0">
                <a:latin typeface="Arial" charset="0"/>
                <a:ea typeface="+mj-ea"/>
                <a:cs typeface="+mj-cs"/>
              </a:rPr>
              <a:t> </a:t>
            </a:r>
            <a:r>
              <a:rPr lang="en-US" altLang="el-GR" sz="2000" b="1" dirty="0">
                <a:latin typeface="Arial" charset="0"/>
                <a:ea typeface="+mj-ea"/>
                <a:cs typeface="+mj-cs"/>
              </a:rPr>
              <a:t>(grade 2)</a:t>
            </a:r>
            <a:endParaRPr kumimoji="0" lang="el-GR" altLang="el-GR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539552" y="339502"/>
            <a:ext cx="80648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0113" indent="-900113"/>
            <a:r>
              <a:rPr lang="el-GR" sz="1400" b="1" dirty="0"/>
              <a:t>Ορισμός: </a:t>
            </a:r>
            <a:r>
              <a:rPr lang="el-GR" sz="1400" b="1" dirty="0" err="1"/>
              <a:t>Περίγραπτο</a:t>
            </a:r>
            <a:r>
              <a:rPr lang="el-GR" sz="1400" b="1" dirty="0"/>
              <a:t> </a:t>
            </a:r>
            <a:r>
              <a:rPr lang="el-GR" sz="1400" b="1" dirty="0" err="1"/>
              <a:t>γλοιακό</a:t>
            </a:r>
            <a:r>
              <a:rPr lang="el-GR" sz="1400" b="1" dirty="0"/>
              <a:t> νεόπλασμα στην τρίτη κοιλία, αποτελούμενο από χορδές ή αθροίσεις </a:t>
            </a:r>
            <a:r>
              <a:rPr lang="el-GR" sz="1400" b="1" dirty="0" err="1"/>
              <a:t>επιθηλιοειδών</a:t>
            </a:r>
            <a:r>
              <a:rPr lang="el-GR" sz="1400" b="1" dirty="0"/>
              <a:t> κυττάρων το οποίο εμφανίζει μετάλλαξη στο γονίδιο </a:t>
            </a:r>
            <a:r>
              <a:rPr lang="en-US" sz="1400" b="1" dirty="0">
                <a:solidFill>
                  <a:srgbClr val="C00000"/>
                </a:solidFill>
              </a:rPr>
              <a:t>PRKCA</a:t>
            </a:r>
            <a:endParaRPr lang="el-GR" sz="1400" b="1" dirty="0">
              <a:solidFill>
                <a:srgbClr val="C00000"/>
              </a:solidFill>
            </a:endParaRPr>
          </a:p>
        </p:txBody>
      </p:sp>
      <p:pic>
        <p:nvPicPr>
          <p:cNvPr id="75777" name="Picture 1" descr="C:\Users\User\Desktop\ΚΝΣ dec 2022\2.94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3" y="1005576"/>
            <a:ext cx="2957827" cy="2045308"/>
          </a:xfrm>
          <a:prstGeom prst="rect">
            <a:avLst/>
          </a:prstGeom>
          <a:noFill/>
        </p:spPr>
      </p:pic>
      <p:pic>
        <p:nvPicPr>
          <p:cNvPr id="75778" name="Picture 2" descr="C:\Users\User\Desktop\ΚΝΣ dec 2022\2.95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9582"/>
            <a:ext cx="4211960" cy="1971274"/>
          </a:xfrm>
          <a:prstGeom prst="rect">
            <a:avLst/>
          </a:prstGeom>
          <a:noFill/>
        </p:spPr>
      </p:pic>
      <p:pic>
        <p:nvPicPr>
          <p:cNvPr id="75779" name="Picture 3" descr="C:\Users\User\Desktop\ΚΝΣ dec 2022\2.95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83191"/>
            <a:ext cx="3131840" cy="1960311"/>
          </a:xfrm>
          <a:prstGeom prst="rect">
            <a:avLst/>
          </a:prstGeom>
          <a:noFill/>
        </p:spPr>
      </p:pic>
      <p:pic>
        <p:nvPicPr>
          <p:cNvPr id="75780" name="Picture 4" descr="C:\Users\User\Desktop\ΚΝΣ dec 2022\2.95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3165816"/>
            <a:ext cx="3284472" cy="1977684"/>
          </a:xfrm>
          <a:prstGeom prst="rect">
            <a:avLst/>
          </a:prstGeom>
          <a:noFill/>
        </p:spPr>
      </p:pic>
      <p:pic>
        <p:nvPicPr>
          <p:cNvPr id="75781" name="Picture 5" descr="C:\Users\User\Desktop\ΚΝΣ dec 2022\2.95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5" y="3165816"/>
            <a:ext cx="3254938" cy="1977684"/>
          </a:xfrm>
          <a:prstGeom prst="rect">
            <a:avLst/>
          </a:prstGeom>
          <a:noFill/>
        </p:spPr>
      </p:pic>
      <p:sp>
        <p:nvSpPr>
          <p:cNvPr id="11" name="10 - Ορθογώνιο"/>
          <p:cNvSpPr/>
          <p:nvPr/>
        </p:nvSpPr>
        <p:spPr>
          <a:xfrm>
            <a:off x="1619676" y="2733770"/>
            <a:ext cx="1712841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sz="1200" b="1" dirty="0" err="1"/>
              <a:t>περίγραπτη</a:t>
            </a:r>
            <a:r>
              <a:rPr lang="el-GR" sz="1200" b="1" dirty="0"/>
              <a:t> παρυφή</a:t>
            </a:r>
          </a:p>
        </p:txBody>
      </p:sp>
      <p:sp>
        <p:nvSpPr>
          <p:cNvPr id="12" name="11 - Ορθογώνιο"/>
          <p:cNvSpPr/>
          <p:nvPr/>
        </p:nvSpPr>
        <p:spPr>
          <a:xfrm>
            <a:off x="467544" y="4889584"/>
            <a:ext cx="4572000" cy="25391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el-GR" sz="1050" b="1" dirty="0" err="1"/>
              <a:t>επιθηλιοειδή</a:t>
            </a:r>
            <a:r>
              <a:rPr lang="el-GR" sz="1050" b="1" dirty="0"/>
              <a:t> κύτταρα εντός </a:t>
            </a:r>
            <a:r>
              <a:rPr lang="el-GR" sz="1050" b="1" dirty="0" err="1"/>
              <a:t>μυξοειδούς</a:t>
            </a:r>
            <a:r>
              <a:rPr lang="el-GR" sz="1050" b="1" dirty="0"/>
              <a:t> στρώματος (</a:t>
            </a:r>
            <a:r>
              <a:rPr lang="en-US" sz="1050" b="1" dirty="0" err="1"/>
              <a:t>chordoma</a:t>
            </a:r>
            <a:r>
              <a:rPr lang="en-US" sz="1050" b="1" dirty="0"/>
              <a:t> like)</a:t>
            </a:r>
            <a:endParaRPr lang="el-GR" sz="1050" b="1" dirty="0"/>
          </a:p>
        </p:txBody>
      </p:sp>
      <p:sp>
        <p:nvSpPr>
          <p:cNvPr id="13" name="12 - Ορθογώνιο"/>
          <p:cNvSpPr/>
          <p:nvPr/>
        </p:nvSpPr>
        <p:spPr>
          <a:xfrm>
            <a:off x="6101512" y="4912670"/>
            <a:ext cx="286328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l-GR" sz="1000" b="1" dirty="0"/>
              <a:t>πυκνή </a:t>
            </a:r>
            <a:r>
              <a:rPr lang="el-GR" sz="1000" b="1" dirty="0" err="1"/>
              <a:t>λεμφοπλασματοκυτταρική</a:t>
            </a:r>
            <a:r>
              <a:rPr lang="el-GR" sz="1000" b="1" dirty="0"/>
              <a:t> φλεγμονή</a:t>
            </a:r>
          </a:p>
        </p:txBody>
      </p:sp>
      <p:sp>
        <p:nvSpPr>
          <p:cNvPr id="14" name="13 - Ορθογώνιο"/>
          <p:cNvSpPr/>
          <p:nvPr/>
        </p:nvSpPr>
        <p:spPr>
          <a:xfrm>
            <a:off x="4560655" y="2841782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3568" y="-20538"/>
            <a:ext cx="8001000" cy="41891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Χορδοειδές</a:t>
            </a:r>
            <a:r>
              <a:rPr kumimoji="0" lang="el-GR" altLang="el-GR" sz="2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γλο</a:t>
            </a:r>
            <a:r>
              <a:rPr lang="el-GR" altLang="el-GR" sz="2400" b="1" dirty="0" err="1">
                <a:latin typeface="Arial" charset="0"/>
                <a:ea typeface="+mj-ea"/>
                <a:cs typeface="+mj-cs"/>
              </a:rPr>
              <a:t>ίωμα</a:t>
            </a:r>
            <a:r>
              <a:rPr lang="el-GR" altLang="el-GR" sz="2400" b="1" dirty="0">
                <a:latin typeface="Arial" charset="0"/>
                <a:ea typeface="+mj-ea"/>
                <a:cs typeface="+mj-cs"/>
              </a:rPr>
              <a:t> </a:t>
            </a:r>
            <a:r>
              <a:rPr lang="en-US" altLang="el-GR" sz="2400" b="1" dirty="0">
                <a:latin typeface="Arial" charset="0"/>
                <a:ea typeface="+mj-ea"/>
                <a:cs typeface="+mj-cs"/>
              </a:rPr>
              <a:t>(grade 2)</a:t>
            </a:r>
            <a:r>
              <a:rPr lang="el-GR" altLang="el-GR" sz="2400" b="1" dirty="0">
                <a:latin typeface="Arial" charset="0"/>
                <a:ea typeface="+mj-ea"/>
                <a:cs typeface="+mj-cs"/>
              </a:rPr>
              <a:t> - </a:t>
            </a:r>
            <a:r>
              <a:rPr lang="el-GR" altLang="el-GR" sz="2400" b="1" dirty="0" err="1">
                <a:latin typeface="Arial" charset="0"/>
                <a:ea typeface="+mj-ea"/>
                <a:cs typeface="+mj-cs"/>
              </a:rPr>
              <a:t>Ανοσοφαινότυπος</a:t>
            </a:r>
            <a:endParaRPr kumimoji="0" lang="el-GR" altLang="el-G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467544" y="4451003"/>
            <a:ext cx="8676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l-GR" sz="1400" b="1" dirty="0"/>
              <a:t>Έκφραση </a:t>
            </a:r>
            <a:r>
              <a:rPr lang="en-US" sz="1400" b="1" dirty="0"/>
              <a:t>GFAP, TTF1, CD34</a:t>
            </a:r>
            <a:endParaRPr lang="el-GR" sz="14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el-GR" sz="1400" b="1" dirty="0"/>
              <a:t>Ποικίλλουσα έκφραση </a:t>
            </a:r>
            <a:r>
              <a:rPr lang="en-US" sz="1400" b="1" dirty="0"/>
              <a:t>S100 </a:t>
            </a:r>
            <a:r>
              <a:rPr lang="el-GR" sz="1400" b="1" dirty="0"/>
              <a:t>και </a:t>
            </a:r>
            <a:r>
              <a:rPr lang="en-US" sz="1400" b="1" dirty="0"/>
              <a:t>EMA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l-GR" sz="1400" b="1" dirty="0"/>
              <a:t>Απουσία έκφρασης νευρωνικών δεικτών</a:t>
            </a:r>
          </a:p>
        </p:txBody>
      </p:sp>
      <p:graphicFrame>
        <p:nvGraphicFramePr>
          <p:cNvPr id="6" name="5 - Πίνακας"/>
          <p:cNvGraphicFramePr>
            <a:graphicFrameLocks noGrp="1"/>
          </p:cNvGraphicFramePr>
          <p:nvPr/>
        </p:nvGraphicFramePr>
        <p:xfrm>
          <a:off x="395536" y="411510"/>
          <a:ext cx="8352928" cy="1143000"/>
        </p:xfrm>
        <a:graphic>
          <a:graphicData uri="http://schemas.openxmlformats.org/drawingml/2006/table">
            <a:tbl>
              <a:tblPr/>
              <a:tblGrid>
                <a:gridCol w="8352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it-IT" sz="15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Diagnostic criteria for chordoid glioma</a:t>
                      </a:r>
                      <a:endParaRPr lang="en-US" sz="1400" b="1" dirty="0"/>
                    </a:p>
                  </a:txBody>
                  <a:tcPr marL="33352" marR="33352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b="1" i="1" dirty="0"/>
                        <a:t>Essential:</a:t>
                      </a:r>
                      <a:endParaRPr lang="en-US" sz="1200" dirty="0"/>
                    </a:p>
                  </a:txBody>
                  <a:tcPr marL="33352" marR="33352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/>
                        <a:t>A glial neoplasm with chordoid features located in the anterior third ventricle</a:t>
                      </a:r>
                    </a:p>
                  </a:txBody>
                  <a:tcPr marL="33352" marR="33352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b="1" i="1"/>
                        <a:t>Desirable:</a:t>
                      </a:r>
                      <a:endParaRPr lang="en-US" sz="1200"/>
                    </a:p>
                  </a:txBody>
                  <a:tcPr marL="33352" marR="33352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/>
                        <a:t>Nuclear thyroid transcription factor 1 (TTF1) immunopositivity</a:t>
                      </a:r>
                    </a:p>
                  </a:txBody>
                  <a:tcPr marL="33352" marR="33352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i="1" dirty="0"/>
                        <a:t>PRKCA</a:t>
                      </a:r>
                      <a:r>
                        <a:rPr lang="en-US" sz="1200" dirty="0"/>
                        <a:t> p.D463H mutation or DNA </a:t>
                      </a:r>
                      <a:r>
                        <a:rPr lang="en-US" sz="1200" dirty="0" err="1"/>
                        <a:t>methylation</a:t>
                      </a:r>
                      <a:r>
                        <a:rPr lang="en-US" sz="1200" dirty="0"/>
                        <a:t> profile aligning with </a:t>
                      </a:r>
                      <a:r>
                        <a:rPr lang="en-US" sz="1200" dirty="0" err="1"/>
                        <a:t>chordoid</a:t>
                      </a:r>
                      <a:r>
                        <a:rPr lang="en-US" sz="1200" dirty="0"/>
                        <a:t> glioma</a:t>
                      </a:r>
                    </a:p>
                  </a:txBody>
                  <a:tcPr marL="33352" marR="33352" marT="0" marB="0">
                    <a:lnL w="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4753" name="Picture 1" descr="C:\Users\User\Desktop\ΚΝΣ dec 2022\2.96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653648"/>
            <a:ext cx="2987824" cy="2862318"/>
          </a:xfrm>
          <a:prstGeom prst="rect">
            <a:avLst/>
          </a:prstGeom>
          <a:noFill/>
        </p:spPr>
      </p:pic>
      <p:pic>
        <p:nvPicPr>
          <p:cNvPr id="74754" name="Picture 2" descr="C:\Users\User\Desktop\ΚΝΣ dec 2022\2.96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53648"/>
            <a:ext cx="3203848" cy="2816926"/>
          </a:xfrm>
          <a:prstGeom prst="rect">
            <a:avLst/>
          </a:prstGeom>
          <a:noFill/>
        </p:spPr>
      </p:pic>
      <p:pic>
        <p:nvPicPr>
          <p:cNvPr id="74755" name="Picture 3" descr="C:\Users\User\Desktop\ΚΝΣ dec 2022\2.96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9" y="1653648"/>
            <a:ext cx="3054127" cy="2808312"/>
          </a:xfrm>
          <a:prstGeom prst="rect">
            <a:avLst/>
          </a:prstGeom>
          <a:noFill/>
        </p:spPr>
      </p:pic>
      <p:sp>
        <p:nvSpPr>
          <p:cNvPr id="10" name="9 - Ορθογώνιο"/>
          <p:cNvSpPr/>
          <p:nvPr/>
        </p:nvSpPr>
        <p:spPr>
          <a:xfrm>
            <a:off x="0" y="4191932"/>
            <a:ext cx="67332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/>
              <a:t>GFAP</a:t>
            </a:r>
            <a:endParaRPr lang="el-GR" sz="1400" b="1" dirty="0"/>
          </a:p>
        </p:txBody>
      </p:sp>
      <p:sp>
        <p:nvSpPr>
          <p:cNvPr id="11" name="10 - Ορθογώνιο"/>
          <p:cNvSpPr/>
          <p:nvPr/>
        </p:nvSpPr>
        <p:spPr>
          <a:xfrm>
            <a:off x="4355981" y="4137926"/>
            <a:ext cx="64312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/>
              <a:t>CD34</a:t>
            </a:r>
            <a:endParaRPr lang="el-GR" sz="1400" b="1" dirty="0"/>
          </a:p>
        </p:txBody>
      </p:sp>
      <p:sp>
        <p:nvSpPr>
          <p:cNvPr id="12" name="11 - Ορθογώνιο"/>
          <p:cNvSpPr/>
          <p:nvPr/>
        </p:nvSpPr>
        <p:spPr>
          <a:xfrm>
            <a:off x="8508958" y="4191932"/>
            <a:ext cx="61106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/>
              <a:t>TTF1</a:t>
            </a:r>
            <a:endParaRPr lang="el-GR" sz="1400" b="1" dirty="0"/>
          </a:p>
        </p:txBody>
      </p:sp>
      <p:sp>
        <p:nvSpPr>
          <p:cNvPr id="13" name="12 - Ορθογώνιο"/>
          <p:cNvSpPr/>
          <p:nvPr/>
        </p:nvSpPr>
        <p:spPr>
          <a:xfrm>
            <a:off x="8072876" y="4912670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3568" y="141480"/>
            <a:ext cx="8001000" cy="41891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altLang="el-GR" sz="2400" b="1" dirty="0" err="1">
                <a:latin typeface="Arial" charset="0"/>
                <a:ea typeface="+mj-ea"/>
                <a:cs typeface="+mj-cs"/>
              </a:rPr>
              <a:t>Αστροβλάστωμα</a:t>
            </a:r>
            <a:r>
              <a:rPr lang="el-GR" altLang="el-GR" sz="2400" b="1" dirty="0">
                <a:latin typeface="Arial" charset="0"/>
                <a:ea typeface="+mj-ea"/>
                <a:cs typeface="+mj-cs"/>
              </a:rPr>
              <a:t> με ανωμαλίες </a:t>
            </a:r>
            <a:r>
              <a:rPr lang="en-US" altLang="el-GR" sz="2400" b="1" dirty="0">
                <a:latin typeface="Arial" charset="0"/>
                <a:ea typeface="+mj-ea"/>
                <a:cs typeface="+mj-cs"/>
              </a:rPr>
              <a:t>MN1</a:t>
            </a:r>
            <a:endParaRPr kumimoji="0" lang="el-GR" altLang="el-G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467544" y="681541"/>
            <a:ext cx="77048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0113" indent="-900113">
              <a:buClr>
                <a:srgbClr val="C00000"/>
              </a:buClr>
            </a:pPr>
            <a:r>
              <a:rPr lang="el-GR" sz="1400" b="1" dirty="0"/>
              <a:t>Ορισμός: </a:t>
            </a:r>
            <a:r>
              <a:rPr lang="el-GR" sz="1400" b="1" dirty="0" err="1"/>
              <a:t>Περίγραπτο</a:t>
            </a:r>
            <a:r>
              <a:rPr lang="el-GR" sz="1400" b="1" dirty="0"/>
              <a:t> </a:t>
            </a:r>
            <a:r>
              <a:rPr lang="el-GR" sz="1400" b="1" dirty="0" err="1"/>
              <a:t>γλοιακό</a:t>
            </a:r>
            <a:r>
              <a:rPr lang="el-GR" sz="1400" b="1" dirty="0"/>
              <a:t> νεόπλασμα με ανωμαλίες (συντήξεις) </a:t>
            </a:r>
            <a:r>
              <a:rPr lang="en-US" sz="1400" b="1" dirty="0"/>
              <a:t>MN1</a:t>
            </a:r>
            <a:r>
              <a:rPr lang="el-GR" sz="1400" b="1" dirty="0"/>
              <a:t>(απαραίτητο για τη διάγνωση) , αποτελούμενο από </a:t>
            </a:r>
            <a:r>
              <a:rPr lang="el-GR" sz="1400" b="1" dirty="0" err="1"/>
              <a:t>υποστρόγγυλα</a:t>
            </a:r>
            <a:r>
              <a:rPr lang="el-GR" sz="1400" b="1" dirty="0"/>
              <a:t>, ωοειδή ή κυλινδρικά κύτταρα, σε ποικίλλουσα </a:t>
            </a:r>
            <a:r>
              <a:rPr lang="el-GR" sz="1400" b="1" dirty="0" err="1"/>
              <a:t>ψευδοθηλώδη</a:t>
            </a:r>
            <a:r>
              <a:rPr lang="el-GR" sz="1400" b="1" dirty="0"/>
              <a:t>/</a:t>
            </a:r>
            <a:r>
              <a:rPr lang="el-GR" sz="1400" b="1" dirty="0" err="1"/>
              <a:t>περιαγγειακή</a:t>
            </a:r>
            <a:r>
              <a:rPr lang="el-GR" sz="1400" b="1" dirty="0"/>
              <a:t> διάταξη, </a:t>
            </a:r>
            <a:r>
              <a:rPr lang="el-GR" sz="1400" b="1" dirty="0" err="1"/>
              <a:t>περιαγγειακές</a:t>
            </a:r>
            <a:r>
              <a:rPr lang="el-GR" sz="1400" b="1" dirty="0"/>
              <a:t> </a:t>
            </a:r>
            <a:r>
              <a:rPr lang="el-GR" sz="1400" b="1" dirty="0" err="1"/>
              <a:t>ψευδοροζέτες</a:t>
            </a:r>
            <a:r>
              <a:rPr lang="el-GR" sz="1400" b="1" dirty="0"/>
              <a:t> και </a:t>
            </a:r>
            <a:r>
              <a:rPr lang="el-GR" sz="1400" b="1" dirty="0" err="1"/>
              <a:t>υαλοειδοποίηση</a:t>
            </a:r>
            <a:r>
              <a:rPr lang="el-GR" sz="1400" b="1" dirty="0"/>
              <a:t> αγγείων</a:t>
            </a:r>
          </a:p>
          <a:p>
            <a:pPr>
              <a:buClr>
                <a:srgbClr val="C00000"/>
              </a:buClr>
            </a:pPr>
            <a:endParaRPr lang="el-GR" sz="1400" dirty="0"/>
          </a:p>
          <a:p>
            <a:pPr>
              <a:buClr>
                <a:srgbClr val="C00000"/>
              </a:buClr>
            </a:pPr>
            <a:r>
              <a:rPr lang="el-GR" sz="1400" dirty="0"/>
              <a:t>Επιδημιολογία: </a:t>
            </a:r>
            <a:r>
              <a:rPr lang="el-GR" sz="1400" b="1" dirty="0"/>
              <a:t>Γ&gt;&gt;&gt;Α, μέση ηλικία 15 έτη (παιδιά και ενήλικες)</a:t>
            </a:r>
          </a:p>
          <a:p>
            <a:pPr>
              <a:buClr>
                <a:srgbClr val="C00000"/>
              </a:buClr>
            </a:pPr>
            <a:endParaRPr lang="el-GR" sz="1400" dirty="0"/>
          </a:p>
          <a:p>
            <a:pPr>
              <a:buClr>
                <a:srgbClr val="C00000"/>
              </a:buClr>
            </a:pPr>
            <a:r>
              <a:rPr lang="el-GR" sz="1400" dirty="0"/>
              <a:t>Εντόπιση: Εγκεφαλικά ημισφαίρια &gt; στέλεχος και νωτιαίος μυελός </a:t>
            </a:r>
          </a:p>
        </p:txBody>
      </p:sp>
      <p:pic>
        <p:nvPicPr>
          <p:cNvPr id="73729" name="Picture 1" descr="C:\Users\User\Desktop\ΚΝΣ dec 2022\2.98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895786"/>
            <a:ext cx="2915816" cy="2247714"/>
          </a:xfrm>
          <a:prstGeom prst="rect">
            <a:avLst/>
          </a:prstGeom>
          <a:noFill/>
        </p:spPr>
      </p:pic>
      <p:pic>
        <p:nvPicPr>
          <p:cNvPr id="73730" name="Picture 2" descr="C:\Users\User\Desktop\ΚΝΣ dec 2022\2.98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895786"/>
            <a:ext cx="3096344" cy="2247714"/>
          </a:xfrm>
          <a:prstGeom prst="rect">
            <a:avLst/>
          </a:prstGeom>
          <a:noFill/>
        </p:spPr>
      </p:pic>
      <p:pic>
        <p:nvPicPr>
          <p:cNvPr id="73731" name="Picture 3" descr="C:\Users\User\Desktop\ΚΝΣ dec 2022\2.99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895787"/>
            <a:ext cx="3347864" cy="2247714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0" y="4797253"/>
            <a:ext cx="2915816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/>
              <a:t>A</a:t>
            </a:r>
            <a:r>
              <a:rPr lang="el-GR" sz="1050" b="1" dirty="0" err="1"/>
              <a:t>στροβλαστική</a:t>
            </a:r>
            <a:r>
              <a:rPr lang="el-GR" sz="1050" b="1" dirty="0"/>
              <a:t> </a:t>
            </a:r>
            <a:r>
              <a:rPr lang="el-GR" sz="1050" b="1" dirty="0" err="1"/>
              <a:t>ροζέττα</a:t>
            </a:r>
            <a:r>
              <a:rPr lang="el-GR" sz="1050" b="1" dirty="0"/>
              <a:t>, απώλεια κυτταρικής συνοχής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3373160" y="4866503"/>
            <a:ext cx="192834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l-GR" sz="1400" b="1" dirty="0" err="1"/>
              <a:t>δοκιδώδες</a:t>
            </a:r>
            <a:r>
              <a:rPr lang="el-GR" sz="1400" b="1" dirty="0"/>
              <a:t> πρότυπο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6454625" y="4866503"/>
            <a:ext cx="233442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l-GR" sz="1400" b="1" dirty="0" err="1"/>
              <a:t>Υαλοειδοποίηση</a:t>
            </a:r>
            <a:r>
              <a:rPr lang="el-GR" sz="1400" b="1" dirty="0"/>
              <a:t> αγγείων</a:t>
            </a:r>
          </a:p>
        </p:txBody>
      </p:sp>
      <p:sp>
        <p:nvSpPr>
          <p:cNvPr id="11" name="10 - Ορθογώνιο"/>
          <p:cNvSpPr/>
          <p:nvPr/>
        </p:nvSpPr>
        <p:spPr>
          <a:xfrm>
            <a:off x="8072876" y="2625758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141480"/>
            <a:ext cx="8001000" cy="6858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l-GR" sz="2000" b="1" dirty="0">
                <a:solidFill>
                  <a:schemeClr val="tx1"/>
                </a:solidFill>
                <a:latin typeface="Arial" charset="0"/>
              </a:rPr>
              <a:t>ΜΟΡΙΑΚΑ ΚΡΙΤΗΡΙΑ ΒΑΘΜΟΠΟΙΗΣΗΣ ΔΙΑΧΥΤΑ ΔΙΗΘΗΤΙΚΩΝ ΑΣΤΡΟΚΥΤΤΑΡΙΚΩΝ ΓΛΟΙΩΜΑΤΩΝ ΤΥΠΟΥ ΕΝΗΛΙΚΟΣ </a:t>
            </a:r>
            <a:r>
              <a:rPr lang="el-GR" sz="2000" dirty="0">
                <a:latin typeface="Arial" charset="0"/>
              </a:rPr>
              <a:t>(</a:t>
            </a:r>
            <a:r>
              <a:rPr lang="en-US" sz="2000" dirty="0">
                <a:latin typeface="Arial" charset="0"/>
              </a:rPr>
              <a:t>W</a:t>
            </a:r>
            <a:r>
              <a:rPr lang="en-US" sz="2000" b="1" dirty="0">
                <a:latin typeface="Arial" charset="0"/>
              </a:rPr>
              <a:t>HO,CNS5, 202</a:t>
            </a:r>
            <a:r>
              <a:rPr lang="el-GR" sz="2000" b="1" dirty="0">
                <a:latin typeface="Arial" charset="0"/>
              </a:rPr>
              <a:t>1</a:t>
            </a:r>
            <a:r>
              <a:rPr lang="en-US" sz="2000" b="1" dirty="0">
                <a:latin typeface="Arial" charset="0"/>
              </a:rPr>
              <a:t>)</a:t>
            </a:r>
            <a:endParaRPr lang="el-GR" sz="20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539552" y="1707654"/>
            <a:ext cx="81369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CD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Κ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N2A/B 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ομόζυγη απάλειψη σε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IDH-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μεταλλαγμένο </a:t>
            </a:r>
            <a:r>
              <a:rPr lang="el-GR" sz="2000" b="1" dirty="0" err="1">
                <a:latin typeface="Arial" pitchFamily="34" charset="0"/>
                <a:cs typeface="Arial" pitchFamily="34" charset="0"/>
              </a:rPr>
              <a:t>αστροκύτωμα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 →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grade 4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sz="2000" b="1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sz="2000" b="1" dirty="0">
                <a:latin typeface="Arial" pitchFamily="34" charset="0"/>
                <a:cs typeface="Arial" pitchFamily="34" charset="0"/>
              </a:rPr>
              <a:t>Μετάλλαξη υποκινητή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TERT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, ενίσχυση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EGFR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, +7/-10 (1 ανωμαλία </a:t>
            </a:r>
            <a:r>
              <a:rPr lang="el-GR" sz="2000" b="1" dirty="0" err="1">
                <a:latin typeface="Arial" pitchFamily="34" charset="0"/>
                <a:cs typeface="Arial" pitchFamily="34" charset="0"/>
              </a:rPr>
              <a:t>εξαυτών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) σε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IDH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 μη μεταλλαγμένο </a:t>
            </a:r>
            <a:r>
              <a:rPr lang="el-GR" sz="2000" b="1" dirty="0" err="1">
                <a:latin typeface="Arial" pitchFamily="34" charset="0"/>
                <a:cs typeface="Arial" pitchFamily="34" charset="0"/>
              </a:rPr>
              <a:t>αστροκυτταρικό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 γλοίωμα →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grade 4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sz="2000" b="1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“CNS5 WHO grade is no longer restricted to being a histological grade”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1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Louis, </a:t>
            </a:r>
            <a:r>
              <a:rPr lang="en-US" sz="1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Neuro</a:t>
            </a:r>
            <a:r>
              <a:rPr lang="en-US" sz="1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Oncol</a:t>
            </a:r>
            <a:r>
              <a:rPr lang="en-US" sz="1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2021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)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3568" y="141480"/>
            <a:ext cx="8001000" cy="41891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altLang="el-GR" sz="2400" b="1" dirty="0" err="1">
                <a:latin typeface="Arial" charset="0"/>
                <a:ea typeface="+mj-ea"/>
                <a:cs typeface="+mj-cs"/>
              </a:rPr>
              <a:t>Αστροβλάστωμα</a:t>
            </a:r>
            <a:r>
              <a:rPr lang="el-GR" altLang="el-GR" sz="2400" b="1" dirty="0">
                <a:latin typeface="Arial" charset="0"/>
                <a:ea typeface="+mj-ea"/>
                <a:cs typeface="+mj-cs"/>
              </a:rPr>
              <a:t> με ανωμαλίες </a:t>
            </a:r>
            <a:r>
              <a:rPr lang="en-US" altLang="el-GR" sz="2400" b="1" dirty="0">
                <a:latin typeface="Arial" charset="0"/>
                <a:ea typeface="+mj-ea"/>
                <a:cs typeface="+mj-cs"/>
              </a:rPr>
              <a:t>MN1</a:t>
            </a:r>
            <a:r>
              <a:rPr lang="el-GR" altLang="el-GR" sz="2400" b="1" dirty="0">
                <a:latin typeface="Arial" charset="0"/>
                <a:ea typeface="+mj-ea"/>
                <a:cs typeface="+mj-cs"/>
              </a:rPr>
              <a:t> -  </a:t>
            </a:r>
            <a:r>
              <a:rPr lang="el-GR" altLang="el-GR" sz="2400" b="1" dirty="0" err="1">
                <a:latin typeface="Arial" charset="0"/>
                <a:ea typeface="+mj-ea"/>
                <a:cs typeface="+mj-cs"/>
              </a:rPr>
              <a:t>Ανοσοφαινότυπος</a:t>
            </a:r>
            <a:r>
              <a:rPr lang="el-GR" altLang="el-GR" sz="2400" b="1" dirty="0">
                <a:latin typeface="Arial" charset="0"/>
                <a:ea typeface="+mj-ea"/>
                <a:cs typeface="+mj-cs"/>
              </a:rPr>
              <a:t> </a:t>
            </a:r>
            <a:endParaRPr kumimoji="0" lang="el-GR" altLang="el-G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4823520" y="843558"/>
            <a:ext cx="4320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Έκφραση </a:t>
            </a:r>
            <a:r>
              <a:rPr lang="en-US" sz="1400" b="1" dirty="0"/>
              <a:t>GFAP, EMA, D2-40 (</a:t>
            </a:r>
            <a:r>
              <a:rPr lang="el-GR" sz="1400" b="1" dirty="0"/>
              <a:t>ομοιότητα με επενδύμωμα)</a:t>
            </a:r>
          </a:p>
          <a:p>
            <a:endParaRPr lang="el-GR" sz="1400" b="1" dirty="0"/>
          </a:p>
          <a:p>
            <a:r>
              <a:rPr lang="el-GR" sz="1400" b="1" dirty="0"/>
              <a:t>Έκφραση </a:t>
            </a:r>
            <a:r>
              <a:rPr lang="en-US" sz="1400" b="1" dirty="0" err="1"/>
              <a:t>Olig</a:t>
            </a:r>
            <a:r>
              <a:rPr lang="en-US" sz="1400" b="1" dirty="0"/>
              <a:t> 2 </a:t>
            </a:r>
            <a:r>
              <a:rPr lang="el-GR" sz="1400" b="1" dirty="0"/>
              <a:t> (τουλάχιστον εστιακά) και </a:t>
            </a:r>
            <a:r>
              <a:rPr lang="en-US" sz="1400" b="1" dirty="0"/>
              <a:t>SOX10</a:t>
            </a:r>
            <a:r>
              <a:rPr lang="el-GR" sz="1400" b="1" dirty="0"/>
              <a:t> (</a:t>
            </a:r>
            <a:r>
              <a:rPr lang="el-GR" sz="1400" b="1" dirty="0" err="1"/>
              <a:t>δ.δ</a:t>
            </a:r>
            <a:r>
              <a:rPr lang="el-GR" sz="1400" b="1" dirty="0"/>
              <a:t> από επενδύμωμα)</a:t>
            </a:r>
          </a:p>
          <a:p>
            <a:endParaRPr lang="el-GR" sz="1400" dirty="0"/>
          </a:p>
          <a:p>
            <a:r>
              <a:rPr lang="el-GR" sz="1400" b="1" dirty="0"/>
              <a:t>Απουσία έκφρασης </a:t>
            </a:r>
            <a:r>
              <a:rPr lang="en-US" sz="1400" b="1" dirty="0"/>
              <a:t>L1CAM</a:t>
            </a:r>
            <a:r>
              <a:rPr lang="el-GR" sz="1400" b="1" dirty="0"/>
              <a:t> </a:t>
            </a:r>
            <a:r>
              <a:rPr lang="el-GR" sz="1400" dirty="0"/>
              <a:t>(</a:t>
            </a:r>
            <a:r>
              <a:rPr lang="el-GR" sz="1400" dirty="0" err="1"/>
              <a:t>δ.δ</a:t>
            </a:r>
            <a:r>
              <a:rPr lang="el-GR" sz="1400" dirty="0"/>
              <a:t> από επενδύμωμα με ανωμαλίες </a:t>
            </a:r>
            <a:r>
              <a:rPr lang="en-US" sz="1400" dirty="0"/>
              <a:t>ZFTA)</a:t>
            </a:r>
            <a:endParaRPr lang="el-GR" sz="1400" dirty="0"/>
          </a:p>
        </p:txBody>
      </p:sp>
      <p:pic>
        <p:nvPicPr>
          <p:cNvPr id="72705" name="Picture 1" descr="C:\Users\User\Desktop\ΚΝΣ dec 2022\2.100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528"/>
            <a:ext cx="4860032" cy="2268252"/>
          </a:xfrm>
          <a:prstGeom prst="rect">
            <a:avLst/>
          </a:prstGeom>
          <a:noFill/>
        </p:spPr>
      </p:pic>
      <p:pic>
        <p:nvPicPr>
          <p:cNvPr id="72706" name="Picture 2" descr="C:\Users\User\Desktop\ΚΝΣ dec 2022\2.100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41780"/>
            <a:ext cx="4860032" cy="2301720"/>
          </a:xfrm>
          <a:prstGeom prst="rect">
            <a:avLst/>
          </a:prstGeom>
          <a:noFill/>
        </p:spPr>
      </p:pic>
      <p:pic>
        <p:nvPicPr>
          <p:cNvPr id="72707" name="Picture 3" descr="C:\Users\User\Desktop\ΚΝΣ dec 2022\2.100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733768"/>
            <a:ext cx="4139952" cy="2355726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0" y="2517746"/>
            <a:ext cx="67332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/>
              <a:t>GFAP</a:t>
            </a:r>
            <a:endParaRPr lang="el-GR" sz="1400" b="1" dirty="0"/>
          </a:p>
        </p:txBody>
      </p:sp>
      <p:sp>
        <p:nvSpPr>
          <p:cNvPr id="9" name="8 - Ορθογώνιο"/>
          <p:cNvSpPr/>
          <p:nvPr/>
        </p:nvSpPr>
        <p:spPr>
          <a:xfrm>
            <a:off x="0" y="4866503"/>
            <a:ext cx="58381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/>
              <a:t>EMA</a:t>
            </a:r>
            <a:endParaRPr lang="el-GR" sz="1400" b="1" dirty="0"/>
          </a:p>
        </p:txBody>
      </p:sp>
      <p:sp>
        <p:nvSpPr>
          <p:cNvPr id="10" name="9 - Ορθογώνιο"/>
          <p:cNvSpPr/>
          <p:nvPr/>
        </p:nvSpPr>
        <p:spPr>
          <a:xfrm>
            <a:off x="8395082" y="4866503"/>
            <a:ext cx="67197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/>
              <a:t>D2-40</a:t>
            </a:r>
            <a:endParaRPr lang="el-GR" sz="1400" b="1" dirty="0"/>
          </a:p>
        </p:txBody>
      </p:sp>
      <p:sp>
        <p:nvSpPr>
          <p:cNvPr id="11" name="10 - Ορθογώνιο"/>
          <p:cNvSpPr/>
          <p:nvPr/>
        </p:nvSpPr>
        <p:spPr>
          <a:xfrm>
            <a:off x="8072876" y="2517746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75456" y="-169422"/>
            <a:ext cx="8001000" cy="7429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altLang="el-GR" sz="2400" b="1" dirty="0">
                <a:solidFill>
                  <a:schemeClr val="tx1"/>
                </a:solidFill>
                <a:latin typeface="Arial" charset="0"/>
              </a:rPr>
              <a:t>Πλειόμορφο </a:t>
            </a:r>
            <a:r>
              <a:rPr lang="el-GR" altLang="el-GR" sz="2400" b="1" dirty="0" err="1">
                <a:solidFill>
                  <a:schemeClr val="tx1"/>
                </a:solidFill>
                <a:latin typeface="Arial" charset="0"/>
              </a:rPr>
              <a:t>Ξανθοαστροκύτωμα</a:t>
            </a:r>
            <a:r>
              <a:rPr lang="el-GR" altLang="el-GR" sz="24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l-GR" sz="2400" b="1" dirty="0">
                <a:solidFill>
                  <a:schemeClr val="tx1"/>
                </a:solidFill>
                <a:latin typeface="Arial" charset="0"/>
              </a:rPr>
              <a:t>(WHO grade 2 </a:t>
            </a:r>
            <a:r>
              <a:rPr lang="el-GR" altLang="el-GR" sz="2400" b="1" dirty="0">
                <a:solidFill>
                  <a:schemeClr val="tx1"/>
                </a:solidFill>
                <a:latin typeface="Arial" charset="0"/>
              </a:rPr>
              <a:t>ή 3)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>
          <a:xfrm>
            <a:off x="0" y="411512"/>
            <a:ext cx="4788024" cy="3833813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l-GR" sz="1400" dirty="0">
                <a:latin typeface="Arial" charset="0"/>
              </a:rPr>
              <a:t>Ηλικιακή κατανομή: 2/3 περιπτώσεων </a:t>
            </a:r>
            <a:r>
              <a:rPr lang="el-GR" sz="1400" dirty="0">
                <a:solidFill>
                  <a:srgbClr val="FF0000"/>
                </a:solidFill>
                <a:latin typeface="Arial" charset="0"/>
              </a:rPr>
              <a:t>&lt;18 ετών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l-GR" sz="1400" b="1" dirty="0">
                <a:solidFill>
                  <a:srgbClr val="FF0000"/>
                </a:solidFill>
                <a:latin typeface="Arial" charset="0"/>
              </a:rPr>
              <a:t>Εντόπιση</a:t>
            </a:r>
            <a:r>
              <a:rPr lang="el-GR" sz="1400" b="1" dirty="0">
                <a:latin typeface="Arial" charset="0"/>
              </a:rPr>
              <a:t>: επιφανειακή προσβολή του εγκεφαλικού φλοιού (κυρίως του κροταφικού λοβού) και των μηνίγγων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l-GR" sz="1400" dirty="0">
                <a:latin typeface="Arial" charset="0"/>
              </a:rPr>
              <a:t>Κλινική εικόνα: </a:t>
            </a:r>
            <a:r>
              <a:rPr lang="el-GR" sz="1400" dirty="0">
                <a:solidFill>
                  <a:srgbClr val="FF0000"/>
                </a:solidFill>
                <a:latin typeface="Arial" charset="0"/>
              </a:rPr>
              <a:t>Μακρό ιστορικό επιληπτικών κρίσεων</a:t>
            </a:r>
            <a:endParaRPr lang="en-US" sz="1400" dirty="0">
              <a:solidFill>
                <a:srgbClr val="FF0000"/>
              </a:solidFill>
              <a:latin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400" b="1" dirty="0">
                <a:latin typeface="Arial" charset="0"/>
              </a:rPr>
              <a:t>A</a:t>
            </a:r>
            <a:r>
              <a:rPr lang="el-GR" sz="1400" b="1" dirty="0" err="1">
                <a:latin typeface="Arial" charset="0"/>
              </a:rPr>
              <a:t>υξημένη</a:t>
            </a:r>
            <a:r>
              <a:rPr lang="el-GR" sz="1400" b="1" dirty="0">
                <a:latin typeface="Arial" charset="0"/>
              </a:rPr>
              <a:t> </a:t>
            </a:r>
            <a:r>
              <a:rPr lang="el-GR" sz="1400" b="1" dirty="0" err="1">
                <a:latin typeface="Arial" charset="0"/>
              </a:rPr>
              <a:t>μιτωτική</a:t>
            </a:r>
            <a:r>
              <a:rPr lang="el-GR" sz="1400" b="1" dirty="0">
                <a:latin typeface="Arial" charset="0"/>
              </a:rPr>
              <a:t> δραστηριότητα και </a:t>
            </a:r>
            <a:r>
              <a:rPr lang="el-GR" sz="1400" b="1" dirty="0" err="1">
                <a:latin typeface="Arial" charset="0"/>
              </a:rPr>
              <a:t>αναπλασία</a:t>
            </a:r>
            <a:r>
              <a:rPr lang="el-GR" sz="1400" b="1" dirty="0">
                <a:latin typeface="Arial" charset="0"/>
              </a:rPr>
              <a:t> </a:t>
            </a:r>
            <a:r>
              <a:rPr lang="el-GR" sz="1400" b="1" dirty="0">
                <a:latin typeface="Arial" charset="0"/>
                <a:sym typeface="Wingdings" pitchFamily="2" charset="2"/>
              </a:rPr>
              <a:t> </a:t>
            </a:r>
            <a:r>
              <a:rPr lang="el-GR" sz="1400" b="1" dirty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πλειόμορφο </a:t>
            </a:r>
            <a:r>
              <a:rPr lang="el-GR" sz="1400" b="1" dirty="0" err="1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ξανθοαστροκύτωμα</a:t>
            </a:r>
            <a:r>
              <a:rPr lang="el-GR" sz="1400" b="1" dirty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 με αναπλαστική μορφολογία </a:t>
            </a:r>
            <a:r>
              <a:rPr lang="el-GR" sz="1400" b="1" dirty="0">
                <a:solidFill>
                  <a:srgbClr val="990033"/>
                </a:solidFill>
                <a:latin typeface="Arial" charset="0"/>
                <a:sym typeface="Wingdings" pitchFamily="2" charset="2"/>
              </a:rPr>
              <a:t>(</a:t>
            </a:r>
            <a:r>
              <a:rPr lang="en-US" sz="1400" b="1" dirty="0">
                <a:solidFill>
                  <a:srgbClr val="990033"/>
                </a:solidFill>
                <a:latin typeface="Arial" charset="0"/>
                <a:sym typeface="Wingdings" pitchFamily="2" charset="2"/>
              </a:rPr>
              <a:t>WHO</a:t>
            </a:r>
            <a:r>
              <a:rPr lang="el-GR" sz="1400" b="1" dirty="0">
                <a:solidFill>
                  <a:srgbClr val="990033"/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US" sz="1400" b="1" dirty="0">
                <a:solidFill>
                  <a:srgbClr val="990033"/>
                </a:solidFill>
                <a:latin typeface="Arial" charset="0"/>
                <a:sym typeface="Wingdings" pitchFamily="2" charset="2"/>
              </a:rPr>
              <a:t>grade </a:t>
            </a:r>
            <a:r>
              <a:rPr lang="el-GR" sz="1400" b="1" dirty="0">
                <a:solidFill>
                  <a:srgbClr val="990033"/>
                </a:solidFill>
                <a:latin typeface="Arial" charset="0"/>
                <a:sym typeface="Wingdings" pitchFamily="2" charset="2"/>
              </a:rPr>
              <a:t>3</a:t>
            </a:r>
            <a:r>
              <a:rPr lang="en-US" sz="1400" b="1" dirty="0">
                <a:solidFill>
                  <a:srgbClr val="990033"/>
                </a:solidFill>
                <a:latin typeface="Arial" charset="0"/>
                <a:sym typeface="Wingdings" pitchFamily="2" charset="2"/>
              </a:rPr>
              <a:t>)</a:t>
            </a:r>
            <a:endParaRPr lang="el-GR" sz="1400" b="1" dirty="0">
              <a:solidFill>
                <a:srgbClr val="990033"/>
              </a:solidFill>
              <a:latin typeface="Arial" charset="0"/>
              <a:sym typeface="Wingdings" pitchFamily="2" charset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l-GR" sz="1400" dirty="0">
                <a:latin typeface="Arial" charset="0"/>
                <a:sym typeface="Wingdings" pitchFamily="2" charset="2"/>
              </a:rPr>
              <a:t>Ιστογένεση: </a:t>
            </a:r>
            <a:r>
              <a:rPr lang="el-GR" sz="1400" dirty="0" err="1">
                <a:latin typeface="Arial" charset="0"/>
                <a:sym typeface="Wingdings" pitchFamily="2" charset="2"/>
              </a:rPr>
              <a:t>Υποεπενδυματικά</a:t>
            </a:r>
            <a:r>
              <a:rPr lang="el-GR" sz="1400" dirty="0">
                <a:latin typeface="Arial" charset="0"/>
                <a:sym typeface="Wingdings" pitchFamily="2" charset="2"/>
              </a:rPr>
              <a:t> </a:t>
            </a:r>
            <a:r>
              <a:rPr lang="el-GR" sz="1400" dirty="0" err="1">
                <a:latin typeface="Arial" charset="0"/>
                <a:sym typeface="Wingdings" pitchFamily="2" charset="2"/>
              </a:rPr>
              <a:t>αστροκύτταρα</a:t>
            </a:r>
            <a:endParaRPr lang="el-GR" sz="1400" dirty="0">
              <a:latin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l-GR" sz="1400" dirty="0">
                <a:latin typeface="Arial" charset="0"/>
              </a:rPr>
              <a:t>Απεικονιστικά: </a:t>
            </a:r>
            <a:r>
              <a:rPr lang="el-GR" sz="1400" dirty="0">
                <a:solidFill>
                  <a:srgbClr val="FF0000"/>
                </a:solidFill>
                <a:latin typeface="Arial" charset="0"/>
              </a:rPr>
              <a:t>σχηματισμός </a:t>
            </a:r>
            <a:r>
              <a:rPr lang="el-GR" sz="1400" b="1" dirty="0">
                <a:solidFill>
                  <a:srgbClr val="FF0000"/>
                </a:solidFill>
                <a:latin typeface="Arial" charset="0"/>
              </a:rPr>
              <a:t>κύστεως με τοιχωματικό όζο</a:t>
            </a:r>
            <a:r>
              <a:rPr lang="el-GR" sz="140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, </a:t>
            </a:r>
            <a:r>
              <a:rPr lang="el-GR" sz="1400" dirty="0">
                <a:latin typeface="Arial" charset="0"/>
              </a:rPr>
              <a:t>απουσία έντονου </a:t>
            </a:r>
            <a:r>
              <a:rPr lang="el-GR" sz="1400" dirty="0" err="1">
                <a:latin typeface="Arial" charset="0"/>
              </a:rPr>
              <a:t>περιεστιακού</a:t>
            </a:r>
            <a:r>
              <a:rPr lang="el-GR" sz="1400" dirty="0">
                <a:latin typeface="Arial" charset="0"/>
              </a:rPr>
              <a:t> οιδήματος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l-GR" sz="1400" dirty="0">
                <a:latin typeface="Arial" charset="0"/>
              </a:rPr>
              <a:t>Ιστολογική εικόνα: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l-GR" sz="1400" b="1" dirty="0" err="1">
                <a:latin typeface="Arial" charset="0"/>
              </a:rPr>
              <a:t>Νεοπλασματικά</a:t>
            </a:r>
            <a:r>
              <a:rPr lang="el-GR" sz="1400" b="1" dirty="0">
                <a:latin typeface="Arial" charset="0"/>
              </a:rPr>
              <a:t> </a:t>
            </a:r>
            <a:r>
              <a:rPr lang="el-GR" sz="1400" b="1" dirty="0" err="1">
                <a:latin typeface="Arial" charset="0"/>
              </a:rPr>
              <a:t>αστροκύτταρα</a:t>
            </a:r>
            <a:r>
              <a:rPr lang="el-GR" sz="1400" b="1" dirty="0">
                <a:latin typeface="Arial" charset="0"/>
              </a:rPr>
              <a:t>: </a:t>
            </a:r>
            <a:r>
              <a:rPr lang="el-GR" sz="1400" b="1" dirty="0" err="1">
                <a:latin typeface="Arial" charset="0"/>
              </a:rPr>
              <a:t>ινιδώδη</a:t>
            </a:r>
            <a:r>
              <a:rPr lang="el-GR" sz="1400" b="1" dirty="0">
                <a:latin typeface="Arial" charset="0"/>
              </a:rPr>
              <a:t>, γιγάντια ή πολυπύρηνα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latin typeface="Arial" charset="0"/>
              </a:rPr>
              <a:t>Μεγάλα </a:t>
            </a:r>
            <a:r>
              <a:rPr lang="el-GR" sz="1400" b="1" dirty="0" err="1">
                <a:latin typeface="Arial" charset="0"/>
              </a:rPr>
              <a:t>ξανθωματώδη</a:t>
            </a:r>
            <a:r>
              <a:rPr lang="el-GR" sz="1400" b="1" dirty="0">
                <a:latin typeface="Arial" charset="0"/>
              </a:rPr>
              <a:t> </a:t>
            </a:r>
            <a:r>
              <a:rPr lang="el-GR" sz="1400" b="1" dirty="0" err="1">
                <a:latin typeface="Arial" charset="0"/>
              </a:rPr>
              <a:t>αστροκύτταρα</a:t>
            </a:r>
            <a:r>
              <a:rPr lang="el-GR" sz="1400" b="1" dirty="0">
                <a:latin typeface="Arial" charset="0"/>
              </a:rPr>
              <a:t> </a:t>
            </a:r>
            <a:r>
              <a:rPr lang="el-GR" sz="1400" dirty="0">
                <a:latin typeface="Arial" charset="0"/>
              </a:rPr>
              <a:t>(</a:t>
            </a:r>
            <a:r>
              <a:rPr lang="en-US" sz="1400" dirty="0">
                <a:latin typeface="Arial" charset="0"/>
              </a:rPr>
              <a:t>GFAP)</a:t>
            </a:r>
            <a:r>
              <a:rPr lang="el-GR" sz="1400" dirty="0">
                <a:latin typeface="Arial" charset="0"/>
              </a:rPr>
              <a:t> περιβαλλόμενα από </a:t>
            </a:r>
            <a:r>
              <a:rPr lang="el-GR" sz="1400" b="1" dirty="0">
                <a:latin typeface="Arial" charset="0"/>
              </a:rPr>
              <a:t>πυκνό δίκτυο </a:t>
            </a:r>
            <a:r>
              <a:rPr lang="el-GR" sz="1400" b="1" dirty="0" err="1">
                <a:latin typeface="Arial" charset="0"/>
              </a:rPr>
              <a:t>ρετικουλίνης</a:t>
            </a:r>
            <a:endParaRPr lang="el-GR" sz="1400" b="1" dirty="0">
              <a:latin typeface="Arial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latin typeface="Arial" charset="0"/>
              </a:rPr>
              <a:t>Λεμφοκυτταρική διήθηση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l-GR" sz="1400" b="1" dirty="0" err="1">
                <a:latin typeface="Arial" charset="0"/>
              </a:rPr>
              <a:t>Ηωσινόφιλα</a:t>
            </a:r>
            <a:r>
              <a:rPr lang="el-GR" sz="1400" b="1" dirty="0">
                <a:latin typeface="Arial" charset="0"/>
              </a:rPr>
              <a:t> κοκκιώδη σωμάτια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el-GR" sz="1400" dirty="0">
              <a:latin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el-GR" sz="1400" dirty="0">
              <a:latin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el-GR" sz="1400" dirty="0">
              <a:latin typeface="Arial" charset="0"/>
            </a:endParaRPr>
          </a:p>
        </p:txBody>
      </p:sp>
      <p:pic>
        <p:nvPicPr>
          <p:cNvPr id="71681" name="Picture 1" descr="C:\Users\User\Desktop\ΚΝΣ dec 2022\2.82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519522"/>
            <a:ext cx="4248472" cy="3564396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8072876" y="4912670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 descr="C:\Users\User\Desktop\ΚΝΣ dec 2022\2.83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031692"/>
            <a:ext cx="3384376" cy="1392437"/>
          </a:xfrm>
          <a:prstGeom prst="rect">
            <a:avLst/>
          </a:prstGeom>
          <a:noFill/>
        </p:spPr>
      </p:pic>
      <p:pic>
        <p:nvPicPr>
          <p:cNvPr id="70658" name="Picture 2" descr="C:\Users\User\Desktop\ΚΝΣ dec 2022\2.8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03498"/>
            <a:ext cx="3271553" cy="1728192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"/>
            <a:ext cx="8001000" cy="290513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b="1" dirty="0">
                <a:solidFill>
                  <a:schemeClr val="tx1"/>
                </a:solidFill>
                <a:latin typeface="Arial" charset="0"/>
              </a:rPr>
              <a:t>Πλειόμορφο </a:t>
            </a:r>
            <a:r>
              <a:rPr lang="el-GR" sz="2000" b="1" dirty="0" err="1">
                <a:solidFill>
                  <a:schemeClr val="tx1"/>
                </a:solidFill>
                <a:latin typeface="Arial" charset="0"/>
              </a:rPr>
              <a:t>Ξανθοαστροκύτωμα</a:t>
            </a:r>
            <a:endParaRPr lang="el-GR" sz="20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5063" name="6 - TextBox"/>
          <p:cNvSpPr txBox="1">
            <a:spLocks noChangeArrowheads="1"/>
          </p:cNvSpPr>
          <p:nvPr/>
        </p:nvSpPr>
        <p:spPr bwMode="auto">
          <a:xfrm>
            <a:off x="3059832" y="1800858"/>
            <a:ext cx="1944216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altLang="el-GR" sz="1100" b="1" dirty="0" err="1"/>
              <a:t>Ξανθωματικά</a:t>
            </a:r>
            <a:r>
              <a:rPr lang="el-GR" altLang="el-GR" sz="1100" b="1" dirty="0"/>
              <a:t> κύτταρα</a:t>
            </a:r>
          </a:p>
        </p:txBody>
      </p:sp>
      <p:sp>
        <p:nvSpPr>
          <p:cNvPr id="45064" name="7 - TextBox"/>
          <p:cNvSpPr txBox="1">
            <a:spLocks noChangeArrowheads="1"/>
          </p:cNvSpPr>
          <p:nvPr/>
        </p:nvSpPr>
        <p:spPr bwMode="auto">
          <a:xfrm>
            <a:off x="2987824" y="3219825"/>
            <a:ext cx="1368152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l-GR" altLang="el-GR" sz="1200" b="1" dirty="0"/>
              <a:t>λεμφοκύτταρα</a:t>
            </a:r>
          </a:p>
        </p:txBody>
      </p:sp>
      <p:pic>
        <p:nvPicPr>
          <p:cNvPr id="45065" name="Picture 12" descr="IMG_0031"/>
          <p:cNvPicPr>
            <a:picLocks noChangeAspect="1" noChangeArrowheads="1"/>
          </p:cNvPicPr>
          <p:nvPr/>
        </p:nvPicPr>
        <p:blipFill>
          <a:blip r:embed="rId4" cstate="print">
            <a:lum bright="-8000"/>
          </a:blip>
          <a:srcRect/>
          <a:stretch>
            <a:fillRect/>
          </a:stretch>
        </p:blipFill>
        <p:spPr bwMode="auto">
          <a:xfrm>
            <a:off x="3131840" y="3436144"/>
            <a:ext cx="6012160" cy="1707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5066" name="9 - Ορθογώνιο"/>
          <p:cNvSpPr>
            <a:spLocks noChangeArrowheads="1"/>
          </p:cNvSpPr>
          <p:nvPr/>
        </p:nvSpPr>
        <p:spPr bwMode="auto">
          <a:xfrm>
            <a:off x="3203853" y="4889900"/>
            <a:ext cx="936625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l-GR" sz="1200" b="1" dirty="0">
                <a:latin typeface="Arial" charset="0"/>
              </a:rPr>
              <a:t>GFAP</a:t>
            </a:r>
            <a:endParaRPr lang="el-GR" altLang="el-GR" sz="1200" dirty="0"/>
          </a:p>
        </p:txBody>
      </p:sp>
      <p:sp>
        <p:nvSpPr>
          <p:cNvPr id="45067" name="10 - Ορθογώνιο"/>
          <p:cNvSpPr>
            <a:spLocks noChangeArrowheads="1"/>
          </p:cNvSpPr>
          <p:nvPr/>
        </p:nvSpPr>
        <p:spPr bwMode="auto">
          <a:xfrm>
            <a:off x="5796141" y="4889900"/>
            <a:ext cx="1353769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l-GR" altLang="el-GR" sz="1200" b="1" dirty="0" err="1">
                <a:latin typeface="Arial" charset="0"/>
              </a:rPr>
              <a:t>Συναπτοφυσίνη</a:t>
            </a:r>
            <a:endParaRPr lang="el-GR" altLang="el-GR" sz="1200" dirty="0"/>
          </a:p>
        </p:txBody>
      </p:sp>
      <p:sp>
        <p:nvSpPr>
          <p:cNvPr id="45068" name="13 - TextBox"/>
          <p:cNvSpPr txBox="1">
            <a:spLocks noChangeArrowheads="1"/>
          </p:cNvSpPr>
          <p:nvPr/>
        </p:nvSpPr>
        <p:spPr bwMode="auto">
          <a:xfrm>
            <a:off x="6478588" y="735547"/>
            <a:ext cx="266541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l-GR" altLang="el-GR" sz="1400" b="1" dirty="0"/>
              <a:t>Έκφραση </a:t>
            </a:r>
            <a:r>
              <a:rPr lang="en-US" altLang="el-GR" sz="1400" b="1" dirty="0"/>
              <a:t>GFAP, </a:t>
            </a:r>
            <a:r>
              <a:rPr lang="el-GR" altLang="el-GR" sz="1400" b="1" dirty="0"/>
              <a:t>νευρωνικών δεικτών και </a:t>
            </a:r>
            <a:r>
              <a:rPr lang="en-US" altLang="el-GR" sz="1400" b="1" dirty="0"/>
              <a:t>CD34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l-GR" sz="1400" b="1" dirty="0"/>
              <a:t>MAPK </a:t>
            </a:r>
            <a:r>
              <a:rPr lang="el-GR" altLang="el-GR" sz="1400" b="1" dirty="0"/>
              <a:t>μετάλλαξη (100%) – συχνότερη </a:t>
            </a:r>
            <a:r>
              <a:rPr lang="en-US" altLang="el-GR" sz="1400" b="1" dirty="0"/>
              <a:t>BRAFV600E </a:t>
            </a:r>
            <a:r>
              <a:rPr lang="el-GR" altLang="el-GR" sz="1400" b="1" dirty="0"/>
              <a:t>στο </a:t>
            </a:r>
            <a:r>
              <a:rPr lang="en-US" altLang="el-GR" sz="1400" b="1" dirty="0"/>
              <a:t>60-8</a:t>
            </a:r>
            <a:r>
              <a:rPr lang="el-GR" altLang="el-GR" sz="1400" b="1" dirty="0"/>
              <a:t>0% των περιπτώσεων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l-GR" sz="1400" b="1" dirty="0"/>
              <a:t>CDKN2A/B </a:t>
            </a:r>
            <a:r>
              <a:rPr lang="el-GR" altLang="el-GR" sz="1400" b="1" dirty="0"/>
              <a:t>ομόζυγη απάλειψη στο 94%</a:t>
            </a:r>
            <a:endParaRPr lang="en-US" altLang="el-GR" sz="1400" b="1" dirty="0"/>
          </a:p>
        </p:txBody>
      </p:sp>
      <p:pic>
        <p:nvPicPr>
          <p:cNvPr id="70657" name="Picture 1" descr="C:\Users\User\Desktop\ΚΝΣ dec 2022\2.83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3500"/>
            <a:ext cx="3059832" cy="1737785"/>
          </a:xfrm>
          <a:prstGeom prst="rect">
            <a:avLst/>
          </a:prstGeom>
          <a:noFill/>
        </p:spPr>
      </p:pic>
      <p:sp>
        <p:nvSpPr>
          <p:cNvPr id="12" name="11 - Ορθογώνιο"/>
          <p:cNvSpPr/>
          <p:nvPr/>
        </p:nvSpPr>
        <p:spPr>
          <a:xfrm>
            <a:off x="4" y="1815667"/>
            <a:ext cx="1891865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sz="1050" b="1" dirty="0"/>
              <a:t>πυρηνικός </a:t>
            </a:r>
            <a:r>
              <a:rPr lang="el-GR" sz="1050" b="1" dirty="0" err="1"/>
              <a:t>πλειομορφισός</a:t>
            </a:r>
            <a:endParaRPr lang="el-GR" sz="1050" b="1" dirty="0"/>
          </a:p>
        </p:txBody>
      </p:sp>
      <p:pic>
        <p:nvPicPr>
          <p:cNvPr id="70660" name="Picture 4" descr="C:\Users\User\Desktop\ΚΝΣ dec 2022\2.84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031690"/>
            <a:ext cx="2987824" cy="1404156"/>
          </a:xfrm>
          <a:prstGeom prst="rect">
            <a:avLst/>
          </a:prstGeom>
          <a:noFill/>
        </p:spPr>
      </p:pic>
      <p:sp>
        <p:nvSpPr>
          <p:cNvPr id="15" name="14 - Ορθογώνιο"/>
          <p:cNvSpPr/>
          <p:nvPr/>
        </p:nvSpPr>
        <p:spPr>
          <a:xfrm>
            <a:off x="72008" y="3262722"/>
            <a:ext cx="284380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900" b="1" dirty="0" err="1"/>
              <a:t>αστροκυτταρική</a:t>
            </a:r>
            <a:r>
              <a:rPr lang="el-GR" sz="900" b="1" dirty="0"/>
              <a:t> μορφολογία – κοκκιώδη σωμάτια</a:t>
            </a:r>
            <a:endParaRPr lang="en-US" sz="900" b="1" dirty="0"/>
          </a:p>
        </p:txBody>
      </p:sp>
      <p:pic>
        <p:nvPicPr>
          <p:cNvPr id="70661" name="Picture 5" descr="C:\Users\User\Desktop\ΚΝΣ dec 2022\2.87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" y="3435849"/>
            <a:ext cx="3131839" cy="1707653"/>
          </a:xfrm>
          <a:prstGeom prst="rect">
            <a:avLst/>
          </a:prstGeom>
          <a:noFill/>
        </p:spPr>
      </p:pic>
      <p:sp>
        <p:nvSpPr>
          <p:cNvPr id="17" name="16 - Ορθογώνιο"/>
          <p:cNvSpPr/>
          <p:nvPr/>
        </p:nvSpPr>
        <p:spPr>
          <a:xfrm>
            <a:off x="5" y="4866503"/>
            <a:ext cx="64312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/>
              <a:t>CD34</a:t>
            </a:r>
            <a:endParaRPr lang="el-GR" sz="1400" b="1" dirty="0"/>
          </a:p>
        </p:txBody>
      </p:sp>
      <p:sp>
        <p:nvSpPr>
          <p:cNvPr id="18" name="17 - Ορθογώνιο"/>
          <p:cNvSpPr/>
          <p:nvPr/>
        </p:nvSpPr>
        <p:spPr>
          <a:xfrm>
            <a:off x="8072876" y="3219824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29600" cy="8572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sz="2000" b="1" dirty="0" err="1">
                <a:solidFill>
                  <a:schemeClr val="tx1"/>
                </a:solidFill>
              </a:rPr>
              <a:t>Επενδυματικοί</a:t>
            </a:r>
            <a:r>
              <a:rPr lang="el-GR" sz="2000" b="1" dirty="0">
                <a:solidFill>
                  <a:schemeClr val="tx1"/>
                </a:solidFill>
              </a:rPr>
              <a:t>  Όγκοι ( </a:t>
            </a:r>
            <a:r>
              <a:rPr lang="en-US" sz="2000" b="1" dirty="0">
                <a:solidFill>
                  <a:schemeClr val="tx1"/>
                </a:solidFill>
              </a:rPr>
              <a:t>WHO CNS5 2021</a:t>
            </a:r>
            <a:r>
              <a:rPr lang="el-GR" sz="2000" b="1" dirty="0">
                <a:solidFill>
                  <a:schemeClr val="tx1"/>
                </a:solidFill>
              </a:rPr>
              <a:t>)</a:t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el-GR" sz="2000" b="1" dirty="0">
              <a:solidFill>
                <a:schemeClr val="tx1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735547"/>
            <a:ext cx="6480720" cy="162018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  <a:buFont typeface="Arial" pitchFamily="34" charset="0"/>
              <a:buChar char="•"/>
            </a:pPr>
            <a:r>
              <a:rPr lang="el-GR" sz="1400" b="1" dirty="0"/>
              <a:t>Επενδύμωμα σπονδυλικής στήλης ( </a:t>
            </a:r>
            <a:r>
              <a:rPr lang="en-US" sz="1400" b="1" dirty="0"/>
              <a:t>grade 2</a:t>
            </a:r>
            <a:r>
              <a:rPr lang="el-GR" sz="1400" b="1" dirty="0"/>
              <a:t> ή 3)</a:t>
            </a:r>
          </a:p>
          <a:p>
            <a:pPr eaLnBrk="1" hangingPunct="1">
              <a:buClr>
                <a:schemeClr val="tx1"/>
              </a:buClr>
              <a:buFont typeface="Arial" pitchFamily="34" charset="0"/>
              <a:buChar char="•"/>
            </a:pPr>
            <a:r>
              <a:rPr lang="el-GR" sz="1400" b="1" dirty="0"/>
              <a:t>Επενδύμωμα οπίσθιου κρανιακού βόθρου (</a:t>
            </a:r>
            <a:r>
              <a:rPr lang="en-US" sz="1400" b="1" dirty="0"/>
              <a:t>grade 2</a:t>
            </a:r>
            <a:r>
              <a:rPr lang="el-GR" sz="1400" b="1" dirty="0"/>
              <a:t> ή 3)</a:t>
            </a:r>
          </a:p>
          <a:p>
            <a:pPr eaLnBrk="1" hangingPunct="1">
              <a:buClr>
                <a:schemeClr val="tx1"/>
              </a:buClr>
              <a:buFont typeface="Arial" pitchFamily="34" charset="0"/>
              <a:buChar char="•"/>
            </a:pPr>
            <a:r>
              <a:rPr lang="el-GR" sz="1400" b="1" dirty="0" err="1"/>
              <a:t>Υπερσκηνίδιο</a:t>
            </a:r>
            <a:r>
              <a:rPr lang="el-GR" sz="1400" b="1" dirty="0"/>
              <a:t> επενδύμωμα </a:t>
            </a:r>
            <a:r>
              <a:rPr lang="en-US" sz="1400" b="1" dirty="0"/>
              <a:t>→ grade </a:t>
            </a:r>
            <a:r>
              <a:rPr lang="el-GR" sz="1400" b="1" dirty="0"/>
              <a:t>2 ή 3</a:t>
            </a:r>
            <a:endParaRPr lang="en-US" sz="1400" b="1" dirty="0"/>
          </a:p>
          <a:p>
            <a:pPr eaLnBrk="1" hangingPunct="1">
              <a:buClr>
                <a:schemeClr val="tx1"/>
              </a:buClr>
              <a:buFont typeface="Arial" pitchFamily="34" charset="0"/>
              <a:buChar char="•"/>
            </a:pPr>
            <a:r>
              <a:rPr lang="el-GR" sz="1400" b="1" dirty="0" err="1"/>
              <a:t>Μυξοθηλώδες</a:t>
            </a:r>
            <a:r>
              <a:rPr lang="el-GR" sz="1400" b="1" dirty="0"/>
              <a:t> επενδύμωμα</a:t>
            </a:r>
            <a:r>
              <a:rPr lang="en-US" sz="1400" b="1" dirty="0"/>
              <a:t>→ grade</a:t>
            </a:r>
            <a:r>
              <a:rPr lang="el-GR" sz="1400" b="1" dirty="0"/>
              <a:t> 2</a:t>
            </a:r>
            <a:endParaRPr lang="en-US" sz="1400" b="1" dirty="0"/>
          </a:p>
          <a:p>
            <a:pPr eaLnBrk="1" hangingPunct="1">
              <a:buClr>
                <a:schemeClr val="tx1"/>
              </a:buClr>
              <a:buFont typeface="Arial" pitchFamily="34" charset="0"/>
              <a:buChar char="•"/>
            </a:pPr>
            <a:r>
              <a:rPr lang="el-GR" sz="1400" b="1" dirty="0" err="1"/>
              <a:t>Υποεπενδύμωμα</a:t>
            </a:r>
            <a:r>
              <a:rPr lang="en-US" sz="1400" b="1" dirty="0"/>
              <a:t>→ grade </a:t>
            </a:r>
            <a:r>
              <a:rPr lang="el-GR" sz="1400" b="1" dirty="0"/>
              <a:t>1</a:t>
            </a:r>
          </a:p>
          <a:p>
            <a:pPr eaLnBrk="1" hangingPunct="1">
              <a:buFont typeface="Arial" pitchFamily="34" charset="0"/>
              <a:buChar char="•"/>
            </a:pPr>
            <a:endParaRPr lang="en-US" sz="1400" b="1" dirty="0"/>
          </a:p>
          <a:p>
            <a:pPr eaLnBrk="1" hangingPunct="1">
              <a:buFont typeface="Arial" pitchFamily="34" charset="0"/>
              <a:buChar char="•"/>
            </a:pPr>
            <a:endParaRPr lang="en-US" sz="1400" b="1" dirty="0"/>
          </a:p>
          <a:p>
            <a:pPr eaLnBrk="1" hangingPunct="1">
              <a:buFont typeface="Arial" pitchFamily="34" charset="0"/>
              <a:buChar char="•"/>
            </a:pPr>
            <a:endParaRPr lang="en-US" sz="1400" b="1" dirty="0"/>
          </a:p>
          <a:p>
            <a:pPr eaLnBrk="1" hangingPunct="1">
              <a:buFont typeface="Arial" pitchFamily="34" charset="0"/>
              <a:buChar char="•"/>
            </a:pPr>
            <a:endParaRPr lang="en-US" sz="1400" b="1" dirty="0"/>
          </a:p>
          <a:p>
            <a:pPr eaLnBrk="1" hangingPunct="1">
              <a:buFont typeface="Arial" pitchFamily="34" charset="0"/>
              <a:buChar char="•"/>
            </a:pPr>
            <a:endParaRPr lang="en-US" sz="1400" b="1" dirty="0"/>
          </a:p>
          <a:p>
            <a:pPr eaLnBrk="1" hangingPunct="1">
              <a:buFont typeface="Arial" pitchFamily="34" charset="0"/>
              <a:buChar char="•"/>
            </a:pPr>
            <a:endParaRPr lang="en-US" sz="1400" b="1" dirty="0"/>
          </a:p>
        </p:txBody>
      </p:sp>
      <p:sp>
        <p:nvSpPr>
          <p:cNvPr id="5" name="4 - TextBox"/>
          <p:cNvSpPr txBox="1"/>
          <p:nvPr/>
        </p:nvSpPr>
        <p:spPr>
          <a:xfrm>
            <a:off x="251520" y="2463739"/>
            <a:ext cx="67687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Font typeface="Arial" pitchFamily="34" charset="0"/>
              <a:buChar char="•"/>
            </a:pPr>
            <a:r>
              <a:rPr lang="el-GR" sz="1600" b="1" dirty="0" err="1"/>
              <a:t>Υπερσκηνίδιο</a:t>
            </a:r>
            <a:r>
              <a:rPr lang="el-GR" sz="1600" b="1" dirty="0"/>
              <a:t> επενδύμωμα με γονίδιο σύντηξης </a:t>
            </a:r>
            <a:r>
              <a:rPr lang="en-US" sz="1600" b="1" dirty="0"/>
              <a:t>ZFTA Grade </a:t>
            </a:r>
            <a:r>
              <a:rPr lang="el-GR" sz="1600" b="1" dirty="0"/>
              <a:t>2</a:t>
            </a:r>
            <a:r>
              <a:rPr lang="en-US" sz="1600" b="1" dirty="0"/>
              <a:t> </a:t>
            </a:r>
            <a:r>
              <a:rPr lang="el-GR" sz="1600" b="1" dirty="0"/>
              <a:t>ή 3</a:t>
            </a:r>
          </a:p>
          <a:p>
            <a:pPr marL="360363" indent="-360363">
              <a:buFont typeface="Arial" pitchFamily="34" charset="0"/>
              <a:buChar char="•"/>
            </a:pPr>
            <a:r>
              <a:rPr lang="el-GR" sz="1600" b="1" dirty="0" err="1"/>
              <a:t>Υπερσκηνίδιο</a:t>
            </a:r>
            <a:r>
              <a:rPr lang="el-GR" sz="1600" b="1" dirty="0"/>
              <a:t> επενδύμωμα με σύντηξη </a:t>
            </a:r>
            <a:r>
              <a:rPr lang="en-US" sz="1600" b="1" dirty="0"/>
              <a:t>YAP1</a:t>
            </a:r>
            <a:endParaRPr lang="el-GR" sz="1600" b="1" dirty="0"/>
          </a:p>
          <a:p>
            <a:pPr marL="360363" indent="-360363">
              <a:buFont typeface="Arial" pitchFamily="34" charset="0"/>
              <a:buChar char="•"/>
            </a:pPr>
            <a:r>
              <a:rPr lang="el-GR" sz="1600" b="1" dirty="0"/>
              <a:t>Επενδύμωμα οπίσθιου κρανιακού βόθρου τύπου Α (</a:t>
            </a:r>
            <a:r>
              <a:rPr lang="en-US" sz="1600" b="1" dirty="0"/>
              <a:t>grade 2</a:t>
            </a:r>
            <a:r>
              <a:rPr lang="el-GR" sz="1600" b="1" dirty="0"/>
              <a:t> ή</a:t>
            </a:r>
            <a:r>
              <a:rPr lang="en-US" sz="1600" b="1" dirty="0"/>
              <a:t> 3)</a:t>
            </a:r>
          </a:p>
          <a:p>
            <a:pPr marL="360363" indent="-360363">
              <a:buFont typeface="Arial" pitchFamily="34" charset="0"/>
              <a:buChar char="•"/>
            </a:pPr>
            <a:r>
              <a:rPr lang="el-GR" sz="1600" b="1" dirty="0"/>
              <a:t>Επενδύμωμα οπίσθιου κρανιακού βόθρου τύπου </a:t>
            </a:r>
            <a:r>
              <a:rPr lang="en-US" sz="1600" b="1" dirty="0"/>
              <a:t>B (grade 2 </a:t>
            </a:r>
            <a:r>
              <a:rPr lang="el-GR" sz="1600" b="1" dirty="0"/>
              <a:t>ή 3)</a:t>
            </a:r>
          </a:p>
          <a:p>
            <a:pPr marL="360363" indent="-360363">
              <a:buFont typeface="Arial" pitchFamily="34" charset="0"/>
              <a:buChar char="•"/>
            </a:pPr>
            <a:r>
              <a:rPr lang="el-GR" sz="1600" b="1" dirty="0"/>
              <a:t>Επενδύμωμα σπονδυλικής στήλης με ενίσχυση </a:t>
            </a:r>
            <a:r>
              <a:rPr lang="en-US" sz="1600" b="1" dirty="0"/>
              <a:t>MYCN</a:t>
            </a:r>
            <a:r>
              <a:rPr lang="el-GR" sz="1600" b="1" dirty="0"/>
              <a:t> (</a:t>
            </a:r>
            <a:r>
              <a:rPr lang="en-US" sz="1600" b="1" dirty="0"/>
              <a:t>grade 2</a:t>
            </a:r>
            <a:r>
              <a:rPr lang="el-GR" sz="1600" b="1" dirty="0"/>
              <a:t> ή 3)</a:t>
            </a:r>
            <a:endParaRPr lang="el-GR" sz="1600" dirty="0"/>
          </a:p>
        </p:txBody>
      </p:sp>
      <p:sp>
        <p:nvSpPr>
          <p:cNvPr id="6" name="5 - Δεξιό άγκιστρο"/>
          <p:cNvSpPr/>
          <p:nvPr/>
        </p:nvSpPr>
        <p:spPr>
          <a:xfrm>
            <a:off x="6804248" y="735546"/>
            <a:ext cx="576064" cy="756084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1400"/>
          </a:p>
        </p:txBody>
      </p:sp>
      <p:sp>
        <p:nvSpPr>
          <p:cNvPr id="7" name="6 - Δεξιό άγκιστρο"/>
          <p:cNvSpPr/>
          <p:nvPr/>
        </p:nvSpPr>
        <p:spPr>
          <a:xfrm>
            <a:off x="6948264" y="2517744"/>
            <a:ext cx="576064" cy="1890210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1400"/>
          </a:p>
        </p:txBody>
      </p:sp>
      <p:sp>
        <p:nvSpPr>
          <p:cNvPr id="8" name="7 - TextBox"/>
          <p:cNvSpPr txBox="1"/>
          <p:nvPr/>
        </p:nvSpPr>
        <p:spPr>
          <a:xfrm>
            <a:off x="7452320" y="843558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/>
              <a:t>Ανατομικοί υπότυποι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7524328" y="3165816"/>
            <a:ext cx="136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/>
              <a:t>Μοριακοί ανατομικοί υπότυποι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8262029" y="4912668"/>
            <a:ext cx="8819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b="1" i="1" dirty="0">
                <a:solidFill>
                  <a:srgbClr val="FF0000"/>
                </a:solidFill>
              </a:rPr>
              <a:t>WHO 2021</a:t>
            </a:r>
            <a:endParaRPr lang="el-GR" sz="11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08"/>
            <a:ext cx="9144000" cy="831056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Επενδύμωμα  </a:t>
            </a:r>
            <a:br>
              <a:rPr lang="el-GR" sz="1800" b="1" dirty="0">
                <a:solidFill>
                  <a:schemeClr val="tx1"/>
                </a:solidFill>
              </a:rPr>
            </a:br>
            <a:r>
              <a:rPr lang="el-G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Ανατομικός Τύπος</a:t>
            </a:r>
            <a:br>
              <a:rPr lang="el-GR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l-GR" sz="1800" b="1" dirty="0">
              <a:solidFill>
                <a:schemeClr val="tx1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059582"/>
            <a:ext cx="8568952" cy="3921900"/>
          </a:xfrm>
        </p:spPr>
        <p:txBody>
          <a:bodyPr>
            <a:normAutofit/>
          </a:bodyPr>
          <a:lstStyle/>
          <a:p>
            <a:pPr marL="342900" indent="-342900" eaLnBrk="1" hangingPunct="1">
              <a:lnSpc>
                <a:spcPct val="11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 err="1">
                <a:latin typeface="Arial" pitchFamily="34" charset="0"/>
                <a:cs typeface="Arial" pitchFamily="34" charset="0"/>
              </a:rPr>
              <a:t>Χρηιμοποιείται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 όταν ο μοριακός έλεγχος δεν ήταν διαγνωστικός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(NEC)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 ή δεν ήταν εφικτός (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NOS)</a:t>
            </a:r>
            <a:endParaRPr lang="el-GR" sz="1600" b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11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>
                <a:latin typeface="Arial" pitchFamily="34" charset="0"/>
                <a:cs typeface="Arial" pitchFamily="34" charset="0"/>
              </a:rPr>
              <a:t>Καλώς </a:t>
            </a:r>
            <a:r>
              <a:rPr lang="el-GR" sz="1600" b="1" dirty="0" err="1">
                <a:latin typeface="Arial" pitchFamily="34" charset="0"/>
                <a:cs typeface="Arial" pitchFamily="34" charset="0"/>
              </a:rPr>
              <a:t>αφοριζόμενα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μέτρια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κυτταροβριθή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νεοπλάσματα με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μονόμορφο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κυτταρικό πληθυσμό</a:t>
            </a:r>
          </a:p>
          <a:p>
            <a:pPr marL="342900" indent="-342900" eaLnBrk="1" hangingPunct="1">
              <a:lnSpc>
                <a:spcPct val="11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>
                <a:latin typeface="Arial" pitchFamily="34" charset="0"/>
                <a:cs typeface="Arial" pitchFamily="34" charset="0"/>
              </a:rPr>
              <a:t>Κύρια ιστολογικά χαρακτηριστικά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indent="-342900" eaLnBrk="1" hangingPunct="1">
              <a:lnSpc>
                <a:spcPct val="11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   - </a:t>
            </a:r>
            <a:r>
              <a:rPr lang="el-GR" sz="1600" b="1" dirty="0" err="1">
                <a:latin typeface="Arial" pitchFamily="34" charset="0"/>
                <a:cs typeface="Arial" pitchFamily="34" charset="0"/>
              </a:rPr>
              <a:t>περιαγγειακές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b="1" dirty="0" err="1">
                <a:latin typeface="Arial" pitchFamily="34" charset="0"/>
                <a:cs typeface="Arial" pitchFamily="34" charset="0"/>
              </a:rPr>
              <a:t>ψευδοροζέττες</a:t>
            </a:r>
            <a:endParaRPr lang="el-GR" sz="1600" b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11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>
                <a:latin typeface="Arial" pitchFamily="34" charset="0"/>
                <a:cs typeface="Arial" pitchFamily="34" charset="0"/>
              </a:rPr>
              <a:t>   - αληθείς </a:t>
            </a:r>
            <a:r>
              <a:rPr lang="el-GR" sz="1600" b="1" dirty="0" err="1">
                <a:latin typeface="Arial" pitchFamily="34" charset="0"/>
                <a:cs typeface="Arial" pitchFamily="34" charset="0"/>
              </a:rPr>
              <a:t>επενδυματικές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b="1" dirty="0" err="1">
                <a:latin typeface="Arial" pitchFamily="34" charset="0"/>
                <a:cs typeface="Arial" pitchFamily="34" charset="0"/>
              </a:rPr>
              <a:t>ροζέττες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σπανιότερες</a:t>
            </a:r>
          </a:p>
          <a:p>
            <a:pPr marL="342900" indent="-342900" eaLnBrk="1" hangingPunct="1">
              <a:lnSpc>
                <a:spcPct val="11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dirty="0" err="1">
                <a:latin typeface="Arial" pitchFamily="34" charset="0"/>
                <a:cs typeface="Arial" pitchFamily="34" charset="0"/>
              </a:rPr>
              <a:t>Διαυγοκυτταρική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μορφολογία συνηθέστερα στους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υπερσκηνίδιους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όγκους και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θηλώδης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ή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τανικυτταρική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σε όγκους οπίσθιου κρανιακού βόθρου</a:t>
            </a:r>
          </a:p>
          <a:p>
            <a:pPr marL="342900" indent="-342900" eaLnBrk="1" hangingPunct="1">
              <a:lnSpc>
                <a:spcPct val="11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>
                <a:latin typeface="Arial" pitchFamily="34" charset="0"/>
                <a:cs typeface="Arial" pitchFamily="34" charset="0"/>
              </a:rPr>
              <a:t>Υψηλόβαθμα χαρακτηριστικά ( →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grade 3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): </a:t>
            </a:r>
            <a:r>
              <a:rPr lang="el-GR" sz="1600" b="1" dirty="0" err="1">
                <a:latin typeface="Arial" pitchFamily="34" charset="0"/>
                <a:cs typeface="Arial" pitchFamily="34" charset="0"/>
              </a:rPr>
              <a:t>↑μιτωτική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 δραστηριότητα, ενδοθηλιακή υπερπλασία</a:t>
            </a:r>
          </a:p>
          <a:p>
            <a:pPr marL="342900" indent="-342900" eaLnBrk="1" hangingPunct="1">
              <a:lnSpc>
                <a:spcPct val="11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dirty="0" err="1">
                <a:latin typeface="Arial" pitchFamily="34" charset="0"/>
                <a:cs typeface="Arial" pitchFamily="34" charset="0"/>
              </a:rPr>
              <a:t>Ανοσοφαινότυπος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: </a:t>
            </a:r>
            <a:r>
              <a:rPr lang="el-GR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Απουσία (ή περιορισμένη έκφραση) </a:t>
            </a:r>
            <a:r>
              <a:rPr lang="en-US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Olig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2, SOX10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έκφραση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GFAP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κυρίως στις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περιαγγειακές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ψευδοροζέττες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, 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EMA</a:t>
            </a:r>
            <a:r>
              <a:rPr lang="el-GR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στικτή έκφραση, εστιακή έκφραση κερατινών 7 και 20 σε </a:t>
            </a:r>
            <a:r>
              <a:rPr lang="el-GR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επενδυμώματα</a:t>
            </a:r>
            <a:r>
              <a:rPr lang="el-GR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οπίσθιου κρανιακού βόθρου 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8072876" y="4912670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σάρωση001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7534"/>
            <a:ext cx="8784976" cy="226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128550"/>
            <a:ext cx="8001000" cy="831056"/>
          </a:xfrm>
        </p:spPr>
        <p:txBody>
          <a:bodyPr/>
          <a:lstStyle/>
          <a:p>
            <a:pPr algn="ctr" eaLnBrk="1" hangingPunct="1"/>
            <a:r>
              <a:rPr lang="el-GR" sz="2000" b="1" dirty="0">
                <a:solidFill>
                  <a:schemeClr val="tx1"/>
                </a:solidFill>
              </a:rPr>
              <a:t>Επενδύμωμα </a:t>
            </a:r>
            <a:br>
              <a:rPr lang="el-GR" sz="2000" b="1" dirty="0">
                <a:solidFill>
                  <a:schemeClr val="tx1"/>
                </a:solidFill>
              </a:rPr>
            </a:br>
            <a:r>
              <a:rPr lang="el-GR" sz="2000" b="1" dirty="0" err="1">
                <a:solidFill>
                  <a:schemeClr val="tx1"/>
                </a:solidFill>
              </a:rPr>
              <a:t>Υπερσκηνίδιο</a:t>
            </a:r>
            <a:r>
              <a:rPr lang="el-GR" sz="2000" b="1" dirty="0">
                <a:solidFill>
                  <a:schemeClr val="tx1"/>
                </a:solidFill>
              </a:rPr>
              <a:t> – οπίσθιου κρανιακού βόθρου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179512" y="2618789"/>
            <a:ext cx="270298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sz="1400" b="1" dirty="0" err="1"/>
              <a:t>Περιαγγειακές</a:t>
            </a:r>
            <a:r>
              <a:rPr lang="el-GR" sz="1400" b="1" dirty="0"/>
              <a:t> </a:t>
            </a:r>
            <a:r>
              <a:rPr lang="el-GR" sz="1400" b="1" dirty="0" err="1"/>
              <a:t>ψευδοροζέττες</a:t>
            </a:r>
            <a:endParaRPr lang="el-GR" sz="1400" b="1" dirty="0"/>
          </a:p>
        </p:txBody>
      </p:sp>
      <p:pic>
        <p:nvPicPr>
          <p:cNvPr id="8" name="Picture 4" descr="σάρωση0013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895786"/>
            <a:ext cx="8784976" cy="224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- Ορθογώνιο"/>
          <p:cNvSpPr/>
          <p:nvPr/>
        </p:nvSpPr>
        <p:spPr>
          <a:xfrm>
            <a:off x="203291" y="4866503"/>
            <a:ext cx="291618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sz="1400" b="1" dirty="0"/>
              <a:t>Αληθείς </a:t>
            </a:r>
            <a:r>
              <a:rPr lang="el-GR" sz="1400" b="1" dirty="0" err="1"/>
              <a:t>επενδυματικές</a:t>
            </a:r>
            <a:r>
              <a:rPr lang="el-GR" sz="1400" b="1" dirty="0"/>
              <a:t> </a:t>
            </a:r>
            <a:r>
              <a:rPr lang="el-GR" sz="1400" b="1" dirty="0" err="1"/>
              <a:t>ροζέττες</a:t>
            </a:r>
            <a:endParaRPr lang="el-GR" sz="1400" b="1" dirty="0"/>
          </a:p>
        </p:txBody>
      </p:sp>
      <p:sp>
        <p:nvSpPr>
          <p:cNvPr id="10" name="9 - Ορθογώνιο"/>
          <p:cNvSpPr/>
          <p:nvPr/>
        </p:nvSpPr>
        <p:spPr>
          <a:xfrm>
            <a:off x="8072876" y="357506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ΚΝΣ dec 2022\2.155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2853"/>
            <a:ext cx="4523290" cy="2244923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131514"/>
            <a:ext cx="8001000" cy="83105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sz="1800" b="1" dirty="0">
                <a:solidFill>
                  <a:schemeClr val="tx1"/>
                </a:solidFill>
              </a:rPr>
              <a:t>Επενδύμωμα </a:t>
            </a:r>
            <a:br>
              <a:rPr lang="el-GR" sz="1800" b="1" dirty="0">
                <a:solidFill>
                  <a:schemeClr val="tx1"/>
                </a:solidFill>
              </a:rPr>
            </a:br>
            <a:r>
              <a:rPr lang="el-GR" sz="1800" b="1" dirty="0" err="1">
                <a:solidFill>
                  <a:schemeClr val="tx1"/>
                </a:solidFill>
              </a:rPr>
              <a:t>Υπερσκηνίδιο</a:t>
            </a:r>
            <a:r>
              <a:rPr lang="el-GR" sz="1800" b="1" dirty="0">
                <a:solidFill>
                  <a:schemeClr val="tx1"/>
                </a:solidFill>
              </a:rPr>
              <a:t> – οπίσθιου κρανιακού βόθρου</a:t>
            </a:r>
          </a:p>
        </p:txBody>
      </p:sp>
      <p:pic>
        <p:nvPicPr>
          <p:cNvPr id="39937" name="Picture 1" descr="C:\Users\User\Desktop\ΚΝΣ dec 2022\2.165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949792"/>
            <a:ext cx="5286376" cy="2193708"/>
          </a:xfrm>
          <a:prstGeom prst="rect">
            <a:avLst/>
          </a:prstGeom>
          <a:noFill/>
        </p:spPr>
      </p:pic>
      <p:pic>
        <p:nvPicPr>
          <p:cNvPr id="39939" name="Picture 3" descr="C:\Users\User\Desktop\ΚΝΣ dec 2022\2.155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573529"/>
            <a:ext cx="4283968" cy="2229782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1979712" y="4889586"/>
            <a:ext cx="495029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GFAP </a:t>
            </a:r>
            <a:r>
              <a:rPr lang="el-GR" sz="1200" b="1" dirty="0"/>
              <a:t> σε επενδύμωμα οπίσθιου κρανιακού βόθρου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6009308" y="2571750"/>
            <a:ext cx="2688557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100" b="1" dirty="0" err="1"/>
              <a:t>Olig</a:t>
            </a:r>
            <a:r>
              <a:rPr lang="en-US" sz="1100" b="1" dirty="0"/>
              <a:t> 2 </a:t>
            </a:r>
            <a:r>
              <a:rPr lang="el-GR" sz="1100" b="1" dirty="0"/>
              <a:t>σε </a:t>
            </a:r>
            <a:r>
              <a:rPr lang="el-GR" sz="1100" b="1" dirty="0" err="1"/>
              <a:t>υπερσκηνίδιο</a:t>
            </a:r>
            <a:r>
              <a:rPr lang="el-GR" sz="1100" b="1" dirty="0"/>
              <a:t> επενδύμωμα 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539552" y="2625758"/>
            <a:ext cx="367240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EMA</a:t>
            </a:r>
            <a:r>
              <a:rPr lang="el-GR" sz="1200" b="1" dirty="0"/>
              <a:t> σε </a:t>
            </a:r>
            <a:r>
              <a:rPr lang="el-GR" sz="1200" b="1" dirty="0" err="1"/>
              <a:t>υπερσκηνίδιο</a:t>
            </a:r>
            <a:r>
              <a:rPr lang="el-GR" sz="1200" b="1" dirty="0"/>
              <a:t> επενδύμωμα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8072876" y="4912670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195486"/>
            <a:ext cx="6010500" cy="396300"/>
          </a:xfrm>
        </p:spPr>
        <p:txBody>
          <a:bodyPr/>
          <a:lstStyle/>
          <a:p>
            <a:pPr algn="ctr" eaLnBrk="1" hangingPunct="1"/>
            <a:r>
              <a:rPr lang="el-GR" sz="2000" b="1" dirty="0" err="1">
                <a:solidFill>
                  <a:schemeClr val="tx1"/>
                </a:solidFill>
              </a:rPr>
              <a:t>Μυξοθηλώδες</a:t>
            </a:r>
            <a:r>
              <a:rPr lang="el-GR" sz="2000" b="1" dirty="0">
                <a:solidFill>
                  <a:schemeClr val="tx1"/>
                </a:solidFill>
              </a:rPr>
              <a:t> επενδύμωμα (</a:t>
            </a:r>
            <a:r>
              <a:rPr lang="en-US" sz="2000" b="1" dirty="0">
                <a:solidFill>
                  <a:schemeClr val="tx1"/>
                </a:solidFill>
              </a:rPr>
              <a:t>grade 2 WHO 2021)</a:t>
            </a:r>
            <a:endParaRPr lang="el-GR" sz="2000" b="1" dirty="0">
              <a:solidFill>
                <a:schemeClr val="tx1"/>
              </a:solidFill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9" y="1437087"/>
            <a:ext cx="8281169" cy="3077765"/>
          </a:xfrm>
        </p:spPr>
        <p:txBody>
          <a:bodyPr>
            <a:normAutofit/>
          </a:bodyPr>
          <a:lstStyle/>
          <a:p>
            <a:pPr marL="342900" indent="-342900" eaLnBrk="1" hangingPunct="1">
              <a:lnSpc>
                <a:spcPct val="9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dirty="0"/>
              <a:t>Βραδέως αναπτυσσόμενο γλοίωμα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dirty="0"/>
              <a:t>Εντόπιση</a:t>
            </a:r>
            <a:r>
              <a:rPr lang="en-US" sz="1600" dirty="0"/>
              <a:t>: </a:t>
            </a:r>
            <a:r>
              <a:rPr lang="el-GR" sz="1600" b="1" dirty="0"/>
              <a:t>μυελικός κώνος, τελικό νημάτιο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dirty="0"/>
              <a:t>Ηλικία </a:t>
            </a:r>
            <a:r>
              <a:rPr lang="en-US" sz="1600" dirty="0"/>
              <a:t>:</a:t>
            </a:r>
            <a:r>
              <a:rPr lang="el-GR" sz="1600" dirty="0"/>
              <a:t> νεαροί ενήλικες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Ιστολογικά: </a:t>
            </a:r>
            <a:r>
              <a:rPr lang="el-GR" sz="1600" b="1" dirty="0" err="1"/>
              <a:t>επιθηλιοειδή</a:t>
            </a:r>
            <a:r>
              <a:rPr lang="el-GR" sz="1600" b="1" dirty="0"/>
              <a:t> ή </a:t>
            </a:r>
            <a:r>
              <a:rPr lang="el-GR" sz="1600" b="1" dirty="0" err="1"/>
              <a:t>ατρακτόμορφα</a:t>
            </a:r>
            <a:r>
              <a:rPr lang="el-GR" sz="1600" b="1" dirty="0"/>
              <a:t> </a:t>
            </a:r>
            <a:r>
              <a:rPr lang="el-GR" sz="1600" b="1" dirty="0" err="1"/>
              <a:t>νεοπλασματικά</a:t>
            </a:r>
            <a:r>
              <a:rPr lang="el-GR" sz="1600" b="1" dirty="0"/>
              <a:t> κύτταρα τα οποία σχηματίζουν θηλές γύρω  από </a:t>
            </a:r>
            <a:r>
              <a:rPr lang="el-GR" sz="1600" b="1" dirty="0" err="1"/>
              <a:t>βασεόφιλη</a:t>
            </a:r>
            <a:r>
              <a:rPr lang="el-GR" sz="1600" b="1" dirty="0"/>
              <a:t>, βλεννώδη ουσία η οποία περιβάλλει αιμοφόρα αγγεία – υπόστρωμα </a:t>
            </a:r>
            <a:r>
              <a:rPr lang="el-GR" sz="1600" b="1" dirty="0" err="1"/>
              <a:t>μυξωματώδες</a:t>
            </a:r>
            <a:r>
              <a:rPr lang="el-GR" sz="1600" b="1" dirty="0"/>
              <a:t> 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dirty="0"/>
              <a:t>Νεόπλασμα καλής πρόγνωσης με (συχνή) πιθανότητα τοπικής υποτροπής και τάση για διασπορά μέσω ΕΝΥ</a:t>
            </a:r>
            <a:endParaRPr lang="en-US" sz="1600" dirty="0"/>
          </a:p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dirty="0"/>
              <a:t>Ενίοτε αναπλαστική μορφολογία</a:t>
            </a:r>
          </a:p>
          <a:p>
            <a:pPr marL="342900" indent="-342900" eaLnBrk="1" hangingPunct="1">
              <a:lnSpc>
                <a:spcPct val="90000"/>
              </a:lnSpc>
              <a:buClr>
                <a:schemeClr val="accent1"/>
              </a:buClr>
              <a:buFont typeface="Arial" pitchFamily="34" charset="0"/>
              <a:buChar char="•"/>
            </a:pPr>
            <a:endParaRPr lang="el-GR" sz="1600" dirty="0"/>
          </a:p>
        </p:txBody>
      </p:sp>
      <p:sp>
        <p:nvSpPr>
          <p:cNvPr id="4" name="3 - Ορθογώνιο"/>
          <p:cNvSpPr/>
          <p:nvPr/>
        </p:nvSpPr>
        <p:spPr>
          <a:xfrm>
            <a:off x="8072876" y="4912670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-2297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Μυξοθηλώδες</a:t>
            </a: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επενδύμωμα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grade 2 WHO 2021)</a:t>
            </a: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683568" y="3651870"/>
            <a:ext cx="7632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="1" dirty="0"/>
          </a:p>
          <a:p>
            <a:r>
              <a:rPr lang="el-GR" sz="1400" b="1" dirty="0"/>
              <a:t>Έκφραση </a:t>
            </a:r>
            <a:r>
              <a:rPr lang="en-US" sz="1400" b="1" dirty="0"/>
              <a:t>CD99, CD56, S100, </a:t>
            </a:r>
            <a:r>
              <a:rPr lang="el-GR" sz="1400" b="1" dirty="0"/>
              <a:t>συχνά </a:t>
            </a:r>
            <a:r>
              <a:rPr lang="en-US" sz="1400" b="1" dirty="0"/>
              <a:t>KerAE1/AE3</a:t>
            </a:r>
          </a:p>
          <a:p>
            <a:r>
              <a:rPr lang="el-GR" sz="1400" b="1" dirty="0"/>
              <a:t>Απουσία </a:t>
            </a:r>
            <a:r>
              <a:rPr lang="en-US" sz="1400" b="1" dirty="0" err="1"/>
              <a:t>Olig</a:t>
            </a:r>
            <a:r>
              <a:rPr lang="en-US" sz="1400" b="1" dirty="0"/>
              <a:t> 2 </a:t>
            </a:r>
            <a:r>
              <a:rPr lang="el-GR" sz="1400" b="1" dirty="0"/>
              <a:t>και </a:t>
            </a:r>
            <a:r>
              <a:rPr lang="el-GR" sz="1400" b="1" dirty="0">
                <a:solidFill>
                  <a:srgbClr val="FF0000"/>
                </a:solidFill>
              </a:rPr>
              <a:t>Ε</a:t>
            </a:r>
            <a:r>
              <a:rPr lang="en-US" sz="1400" b="1" dirty="0">
                <a:solidFill>
                  <a:srgbClr val="FF0000"/>
                </a:solidFill>
              </a:rPr>
              <a:t>MA ( </a:t>
            </a:r>
            <a:r>
              <a:rPr lang="el-GR" sz="1400" b="1" dirty="0" err="1">
                <a:solidFill>
                  <a:srgbClr val="FF0000"/>
                </a:solidFill>
              </a:rPr>
              <a:t>δ.δ</a:t>
            </a:r>
            <a:r>
              <a:rPr lang="el-GR" sz="1400" b="1" dirty="0">
                <a:solidFill>
                  <a:srgbClr val="FF0000"/>
                </a:solidFill>
              </a:rPr>
              <a:t> από επενδύμωμα σπονδυλικής στήλης)</a:t>
            </a:r>
          </a:p>
        </p:txBody>
      </p:sp>
      <p:pic>
        <p:nvPicPr>
          <p:cNvPr id="36865" name="Picture 1" descr="C:\Users\User\Desktop\ΚΝΣ dec 2022\2.179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9523"/>
            <a:ext cx="4283968" cy="2431442"/>
          </a:xfrm>
          <a:prstGeom prst="rect">
            <a:avLst/>
          </a:prstGeom>
          <a:noFill/>
        </p:spPr>
      </p:pic>
      <p:pic>
        <p:nvPicPr>
          <p:cNvPr id="36867" name="Picture 3" descr="C:\Users\User\Desktop\ΚΝΣ dec 2022\2.18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9886" y="465518"/>
            <a:ext cx="4384114" cy="2521465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5" y="2733770"/>
            <a:ext cx="397121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sz="1400" b="1" dirty="0" err="1"/>
              <a:t>περιαγγειακή</a:t>
            </a:r>
            <a:r>
              <a:rPr lang="el-GR" sz="1400" b="1" dirty="0"/>
              <a:t> διάταξη, βλεννώδης εκφύλιση 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8468943" y="2679764"/>
            <a:ext cx="67332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/>
              <a:t>GFAP</a:t>
            </a:r>
            <a:endParaRPr lang="el-GR" sz="1400" b="1" dirty="0"/>
          </a:p>
        </p:txBody>
      </p:sp>
      <p:sp>
        <p:nvSpPr>
          <p:cNvPr id="10" name="9 - Ορθογώνιο"/>
          <p:cNvSpPr/>
          <p:nvPr/>
        </p:nvSpPr>
        <p:spPr>
          <a:xfrm>
            <a:off x="8072876" y="4912670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182554"/>
            <a:ext cx="8001000" cy="777479"/>
          </a:xfrm>
        </p:spPr>
        <p:txBody>
          <a:bodyPr/>
          <a:lstStyle/>
          <a:p>
            <a:pPr algn="ctr" eaLnBrk="1" hangingPunct="1"/>
            <a:r>
              <a:rPr lang="el-GR" sz="2000" b="1" dirty="0" err="1">
                <a:solidFill>
                  <a:schemeClr val="tx1"/>
                </a:solidFill>
              </a:rPr>
              <a:t>Υποεπενδύμωμα</a:t>
            </a:r>
            <a:r>
              <a:rPr lang="el-GR" sz="2000" b="1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(grade 1)</a:t>
            </a:r>
            <a:endParaRPr lang="el-GR" sz="2000" b="1" dirty="0">
              <a:solidFill>
                <a:schemeClr val="tx1"/>
              </a:solidFill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411512"/>
            <a:ext cx="8892480" cy="3022997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600" b="1" dirty="0"/>
              <a:t>O</a:t>
            </a:r>
            <a:r>
              <a:rPr lang="el-GR" sz="1600" b="1" dirty="0" err="1"/>
              <a:t>ρισμός</a:t>
            </a:r>
            <a:r>
              <a:rPr lang="el-GR" sz="1600" dirty="0"/>
              <a:t> </a:t>
            </a:r>
            <a:r>
              <a:rPr lang="en-US" sz="1600" dirty="0"/>
              <a:t>:</a:t>
            </a:r>
            <a:r>
              <a:rPr lang="el-GR" sz="1600" dirty="0"/>
              <a:t> </a:t>
            </a:r>
            <a:r>
              <a:rPr lang="el-GR" sz="1600" b="1" dirty="0"/>
              <a:t>βραδέως</a:t>
            </a:r>
            <a:r>
              <a:rPr lang="el-GR" sz="1600" dirty="0"/>
              <a:t> αναπτυσσόμενο </a:t>
            </a:r>
            <a:r>
              <a:rPr lang="el-GR" sz="1600" b="1" dirty="0" err="1"/>
              <a:t>καλόηθες</a:t>
            </a:r>
            <a:r>
              <a:rPr lang="el-GR" sz="1600" dirty="0"/>
              <a:t> νεόπλασμα το οποίο </a:t>
            </a:r>
            <a:r>
              <a:rPr lang="el-GR" sz="1600" dirty="0" err="1"/>
              <a:t>προσφύεται</a:t>
            </a:r>
            <a:r>
              <a:rPr lang="el-GR" sz="1600" dirty="0"/>
              <a:t> στο </a:t>
            </a:r>
            <a:r>
              <a:rPr lang="el-GR" sz="1600" b="1" dirty="0"/>
              <a:t>κοιλιακό</a:t>
            </a:r>
            <a:r>
              <a:rPr lang="el-GR" sz="1600" dirty="0"/>
              <a:t> τοίχωμα και αποτελείται από </a:t>
            </a:r>
            <a:r>
              <a:rPr lang="el-GR" sz="1600" b="1" dirty="0"/>
              <a:t>αθροίσεις</a:t>
            </a:r>
            <a:r>
              <a:rPr lang="en-US" sz="1600" b="1" dirty="0"/>
              <a:t> </a:t>
            </a:r>
            <a:r>
              <a:rPr lang="el-GR" sz="1600" b="1" dirty="0"/>
              <a:t>πυρήνων </a:t>
            </a:r>
            <a:r>
              <a:rPr lang="el-GR" sz="1600" b="1" dirty="0" err="1"/>
              <a:t>γλοιακών</a:t>
            </a:r>
            <a:r>
              <a:rPr lang="el-GR" sz="1600" b="1" dirty="0"/>
              <a:t> </a:t>
            </a:r>
            <a:r>
              <a:rPr lang="el-GR" sz="1600" b="1" dirty="0" err="1"/>
              <a:t>νεοπλασματικών</a:t>
            </a:r>
            <a:r>
              <a:rPr lang="el-GR" sz="1600" b="1" dirty="0"/>
              <a:t> κυττάρων </a:t>
            </a:r>
            <a:r>
              <a:rPr lang="el-GR" sz="1600" dirty="0"/>
              <a:t>εντός άφθονης </a:t>
            </a:r>
            <a:r>
              <a:rPr lang="el-GR" sz="1600" dirty="0" err="1"/>
              <a:t>ινιδώδους</a:t>
            </a:r>
            <a:r>
              <a:rPr lang="el-GR" sz="1600" dirty="0"/>
              <a:t> ουσίας με </a:t>
            </a:r>
            <a:r>
              <a:rPr lang="el-GR" sz="1600" b="1" dirty="0" err="1"/>
              <a:t>μικροκυστική</a:t>
            </a:r>
            <a:r>
              <a:rPr lang="el-GR" sz="1600" dirty="0">
                <a:solidFill>
                  <a:schemeClr val="accent2"/>
                </a:solidFill>
              </a:rPr>
              <a:t> </a:t>
            </a:r>
            <a:r>
              <a:rPr lang="el-GR" sz="1600" dirty="0"/>
              <a:t>εκφύλιση</a:t>
            </a:r>
            <a:endParaRPr lang="en-US" sz="1600" dirty="0"/>
          </a:p>
          <a:p>
            <a:pPr eaLnBrk="1" hangingPunct="1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dirty="0"/>
              <a:t>Δυνατόν να παρατηρηθεί σε όλους τους ανατομικούς τύπους </a:t>
            </a:r>
            <a:r>
              <a:rPr lang="el-GR" sz="1600" dirty="0" err="1"/>
              <a:t>επενδυμώματος</a:t>
            </a:r>
            <a:endParaRPr lang="el-GR" sz="1600" dirty="0"/>
          </a:p>
          <a:p>
            <a:pPr eaLnBrk="1" hangingPunct="1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dirty="0"/>
              <a:t>Συχνές αποτιτανώσεις </a:t>
            </a:r>
          </a:p>
          <a:p>
            <a:pPr eaLnBrk="1" hangingPunct="1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dirty="0"/>
              <a:t>Απουσία </a:t>
            </a:r>
            <a:r>
              <a:rPr lang="el-GR" sz="1600" dirty="0" err="1"/>
              <a:t>ατυπίας</a:t>
            </a:r>
            <a:r>
              <a:rPr lang="el-GR" sz="1600" dirty="0"/>
              <a:t> ή </a:t>
            </a:r>
            <a:r>
              <a:rPr lang="el-GR" sz="1600" dirty="0" err="1"/>
              <a:t>μιτωτικής</a:t>
            </a:r>
            <a:r>
              <a:rPr lang="el-GR" sz="1600" dirty="0"/>
              <a:t> δραστηριότητας</a:t>
            </a:r>
          </a:p>
        </p:txBody>
      </p:sp>
      <p:pic>
        <p:nvPicPr>
          <p:cNvPr id="5" name="Picture 2" descr="σάρωση0019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5" y="2139702"/>
            <a:ext cx="4355976" cy="3003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Ορθογώνιο"/>
          <p:cNvSpPr/>
          <p:nvPr/>
        </p:nvSpPr>
        <p:spPr>
          <a:xfrm>
            <a:off x="4572000" y="4889586"/>
            <a:ext cx="4572000" cy="27699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1200" b="1" kern="0" dirty="0" err="1"/>
              <a:t>Μικροκύστεις</a:t>
            </a:r>
            <a:r>
              <a:rPr lang="el-GR" sz="1200" b="1" kern="0" dirty="0"/>
              <a:t> και αθροίσεις </a:t>
            </a:r>
            <a:r>
              <a:rPr lang="el-GR" sz="1200" b="1" kern="0" dirty="0" err="1"/>
              <a:t>γλοιακών</a:t>
            </a:r>
            <a:r>
              <a:rPr lang="el-GR" sz="1200" b="1" kern="0" dirty="0"/>
              <a:t> κυττάρων</a:t>
            </a:r>
          </a:p>
        </p:txBody>
      </p:sp>
      <p:pic>
        <p:nvPicPr>
          <p:cNvPr id="34817" name="Picture 1" descr="C:\Users\User\Desktop\ΚΝΣ dec 2022\2.183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93708"/>
            <a:ext cx="4716016" cy="2700300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467549" y="4866503"/>
            <a:ext cx="328109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sz="1400" b="1" dirty="0"/>
              <a:t>Αθροίσεις </a:t>
            </a:r>
            <a:r>
              <a:rPr lang="el-GR" sz="1400" b="1" dirty="0" err="1"/>
              <a:t>νεοπλσματικών</a:t>
            </a:r>
            <a:r>
              <a:rPr lang="el-GR" sz="1400" b="1" dirty="0"/>
              <a:t> πυρήνων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8072876" y="1851672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755576" y="141482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latin typeface="Arial" pitchFamily="34" charset="0"/>
                <a:cs typeface="Arial" pitchFamily="34" charset="0"/>
              </a:rPr>
              <a:t>Διάγνωση όγκων ΚΝΣ κατά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CNS5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WHO 202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1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)</a:t>
            </a:r>
            <a:endParaRPr lang="el-G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755576" y="1329614"/>
            <a:ext cx="77768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n-US" b="1" dirty="0">
                <a:latin typeface="Arial" pitchFamily="34" charset="0"/>
                <a:cs typeface="Arial" pitchFamily="34" charset="0"/>
              </a:rPr>
              <a:t>NEC (not elsewhere classified): </a:t>
            </a:r>
            <a:r>
              <a:rPr lang="el-GR" dirty="0">
                <a:latin typeface="Arial" pitchFamily="34" charset="0"/>
                <a:cs typeface="Arial" pitchFamily="34" charset="0"/>
              </a:rPr>
              <a:t>αδυναμία ταυτοποίησης του διαγνωστικού τύπου κατά </a:t>
            </a:r>
            <a:r>
              <a:rPr lang="en-US" dirty="0">
                <a:latin typeface="Arial" pitchFamily="34" charset="0"/>
                <a:cs typeface="Arial" pitchFamily="34" charset="0"/>
              </a:rPr>
              <a:t>WHO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CNS5</a:t>
            </a:r>
            <a:r>
              <a:rPr lang="el-GR" dirty="0">
                <a:latin typeface="Arial" pitchFamily="34" charset="0"/>
                <a:cs typeface="Arial" pitchFamily="34" charset="0"/>
              </a:rPr>
              <a:t>, 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παρά τη διενέργεια του ενδεικνυόμενου μοριακού ελέγχου</a:t>
            </a:r>
          </a:p>
          <a:p>
            <a:pPr marL="719138" indent="-360363">
              <a:buClr>
                <a:srgbClr val="C00000"/>
              </a:buClr>
              <a:buFont typeface="Wingdings" pitchFamily="2" charset="2"/>
              <a:buChar char="Ø"/>
            </a:pPr>
            <a:r>
              <a:rPr lang="el-GR" dirty="0">
                <a:latin typeface="Arial" pitchFamily="34" charset="0"/>
                <a:cs typeface="Arial" pitchFamily="34" charset="0"/>
              </a:rPr>
              <a:t>Απουσία συμφωνίας κλινικών, ιστολογικών, ανοσοϊστοχημικών ή/και μοριακών ευρημάτων</a:t>
            </a:r>
          </a:p>
          <a:p>
            <a:pPr marL="719138" indent="-360363">
              <a:buClr>
                <a:srgbClr val="C00000"/>
              </a:buClr>
              <a:buFont typeface="Wingdings" pitchFamily="2" charset="2"/>
              <a:buChar char="Ø"/>
            </a:pPr>
            <a:endParaRPr lang="el-GR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n-US" b="1" dirty="0">
                <a:latin typeface="Arial" pitchFamily="34" charset="0"/>
                <a:cs typeface="Arial" pitchFamily="34" charset="0"/>
              </a:rPr>
              <a:t>NOS (not otherwise specified): </a:t>
            </a:r>
            <a:r>
              <a:rPr lang="el-GR" dirty="0">
                <a:latin typeface="Arial" pitchFamily="34" charset="0"/>
                <a:cs typeface="Arial" pitchFamily="34" charset="0"/>
              </a:rPr>
              <a:t>η διαγνωστική πληροφορία (ιστολογική ή 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μοριακή</a:t>
            </a:r>
            <a:r>
              <a:rPr lang="el-GR" dirty="0">
                <a:latin typeface="Arial" pitchFamily="34" charset="0"/>
                <a:cs typeface="Arial" pitchFamily="34" charset="0"/>
              </a:rPr>
              <a:t>) απαραίτητη για την τυποποίηση του όγκου κατά </a:t>
            </a:r>
            <a:r>
              <a:rPr lang="en-US" dirty="0">
                <a:latin typeface="Arial" pitchFamily="34" charset="0"/>
                <a:cs typeface="Arial" pitchFamily="34" charset="0"/>
              </a:rPr>
              <a:t>WHO CNS5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b="1" dirty="0">
                <a:latin typeface="Arial" pitchFamily="34" charset="0"/>
                <a:cs typeface="Arial" pitchFamily="34" charset="0"/>
              </a:rPr>
              <a:t>δεν είναι διαθέσιμη </a:t>
            </a:r>
            <a:r>
              <a:rPr lang="el-GR" dirty="0">
                <a:latin typeface="Arial" pitchFamily="34" charset="0"/>
                <a:cs typeface="Arial" pitchFamily="34" charset="0"/>
              </a:rPr>
              <a:t>[ μη διαθέσιμα μέσα μοριακού ελέγχου ή αποτυχία του μοριακού ελέγχου για τεχνικούς λόγους].</a:t>
            </a:r>
          </a:p>
          <a:p>
            <a:pPr>
              <a:buClr>
                <a:srgbClr val="C00000"/>
              </a:buClr>
            </a:pP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- Πίνακας"/>
          <p:cNvGraphicFramePr>
            <a:graphicFrameLocks noGrp="1"/>
          </p:cNvGraphicFramePr>
          <p:nvPr/>
        </p:nvGraphicFramePr>
        <p:xfrm>
          <a:off x="179512" y="120060"/>
          <a:ext cx="8784976" cy="5025840"/>
        </p:xfrm>
        <a:graphic>
          <a:graphicData uri="http://schemas.openxmlformats.org/drawingml/2006/table">
            <a:tbl>
              <a:tblPr/>
              <a:tblGrid>
                <a:gridCol w="1592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4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80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06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65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2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8068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Μοριακός ανατομικός τύπος</a:t>
                      </a:r>
                      <a:endParaRPr lang="el-GR" sz="9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Υπερσκηνίδιο</a:t>
                      </a:r>
                      <a:r>
                        <a:rPr lang="el-GR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Επενδύμωμα με σύντηξη </a:t>
                      </a:r>
                      <a:r>
                        <a:rPr lang="en-US" sz="9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ZFTA</a:t>
                      </a:r>
                      <a:endParaRPr lang="el-GR" sz="9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Υπερσκηνίδιο</a:t>
                      </a:r>
                      <a:r>
                        <a:rPr lang="el-GR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Επενδύμωμα με σύντηξη </a:t>
                      </a:r>
                      <a:r>
                        <a:rPr lang="en-US" sz="9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YAP</a:t>
                      </a:r>
                      <a:r>
                        <a:rPr lang="el-GR" sz="9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1-</a:t>
                      </a:r>
                      <a:r>
                        <a:rPr lang="en-US" sz="9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MAMLD</a:t>
                      </a:r>
                      <a:r>
                        <a:rPr lang="el-GR" sz="9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el-GR" sz="9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Επενδύμωμα οπίσθιου κρανιακού βόθρου παιδιατρικού τύπου (κατηγορία </a:t>
                      </a:r>
                      <a:r>
                        <a:rPr lang="en-US" sz="9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PFA</a:t>
                      </a:r>
                      <a:r>
                        <a:rPr lang="el-GR" sz="9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el-GR" sz="9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Επενδύμωμα οπίσθιου  κρανιακού βόθρου τύπου ενήλικος (κατηγορία </a:t>
                      </a:r>
                      <a:r>
                        <a:rPr lang="en-US" sz="9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PFB</a:t>
                      </a:r>
                      <a:r>
                        <a:rPr lang="el-GR" sz="9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el-GR" sz="9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Επενδύμωμα Σπονδυλικής Στήλης με ενίσχυση </a:t>
                      </a:r>
                      <a:r>
                        <a:rPr lang="en-US" sz="9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MYCN</a:t>
                      </a:r>
                      <a:endParaRPr lang="el-GR" sz="9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8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Ηλικία</a:t>
                      </a:r>
                      <a:endParaRPr lang="el-GR" sz="9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Παιδιά και ενήλικες</a:t>
                      </a:r>
                      <a:endParaRPr lang="el-GR" sz="9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Κατά κανόνα παιδιά &lt;3ετών</a:t>
                      </a:r>
                      <a:endParaRPr lang="el-GR" sz="9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Νήπια και παιδιά</a:t>
                      </a:r>
                      <a:endParaRPr lang="el-GR" sz="9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Παιδιά και ενήλικες</a:t>
                      </a:r>
                      <a:endParaRPr lang="el-GR" sz="9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Παιδιά και ενήλικες</a:t>
                      </a:r>
                      <a:endParaRPr lang="el-GR" sz="9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746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Μοριακό εύρημα</a:t>
                      </a:r>
                      <a:endParaRPr lang="el-GR" sz="9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Ανοσοέκφραση</a:t>
                      </a:r>
                      <a:r>
                        <a:rPr lang="el-GR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L1CAM</a:t>
                      </a:r>
                      <a:r>
                        <a:rPr lang="el-GR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</a:t>
                      </a:r>
                      <a:endParaRPr lang="el-GR" sz="9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p65(RELA)</a:t>
                      </a:r>
                      <a:endParaRPr lang="el-GR" sz="9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Απουσία έκφρασης </a:t>
                      </a:r>
                      <a:r>
                        <a:rPr lang="en-US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el-GR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en-US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CAM</a:t>
                      </a:r>
                      <a:r>
                        <a:rPr lang="el-GR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ή </a:t>
                      </a:r>
                      <a:r>
                        <a:rPr lang="en-US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</a:t>
                      </a:r>
                      <a:r>
                        <a:rPr lang="el-GR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65(</a:t>
                      </a:r>
                      <a:r>
                        <a:rPr lang="en-US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RELA</a:t>
                      </a:r>
                      <a:r>
                        <a:rPr lang="el-GR" sz="9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el-GR" sz="9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Α</a:t>
                      </a:r>
                      <a:r>
                        <a:rPr lang="el-GR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πώλεια έκφρασης </a:t>
                      </a:r>
                      <a:r>
                        <a:rPr lang="en-US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el-GR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</a:t>
                      </a:r>
                      <a:r>
                        <a:rPr lang="el-GR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</a:t>
                      </a:r>
                      <a:r>
                        <a:rPr lang="en-US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</a:t>
                      </a:r>
                      <a:r>
                        <a:rPr lang="el-GR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l-GR" sz="9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(&gt;80%),</a:t>
                      </a:r>
                      <a:endParaRPr lang="el-GR" sz="9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υπερέκφραση</a:t>
                      </a:r>
                      <a:r>
                        <a:rPr lang="el-GR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EZHIP</a:t>
                      </a:r>
                      <a:r>
                        <a:rPr lang="el-GR" sz="9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r>
                        <a:rPr lang="el-GR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σπάνια μεταλλάξεις </a:t>
                      </a:r>
                      <a:r>
                        <a:rPr lang="en-US" sz="9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EZHIP</a:t>
                      </a:r>
                      <a:r>
                        <a:rPr lang="el-GR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ή </a:t>
                      </a:r>
                      <a:r>
                        <a:rPr lang="en-US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el-GR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</a:t>
                      </a:r>
                      <a:r>
                        <a:rPr lang="el-GR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</a:t>
                      </a:r>
                      <a:r>
                        <a:rPr lang="en-US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el-GR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l-GR" sz="9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(αμοιβαίως εξαιρετέες)</a:t>
                      </a:r>
                      <a:endParaRPr lang="el-GR" sz="9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Διατήρηση έκφρασης </a:t>
                      </a:r>
                      <a:r>
                        <a:rPr lang="en-US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H3K27me3</a:t>
                      </a:r>
                      <a:endParaRPr lang="el-GR" sz="9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Έκφραση</a:t>
                      </a:r>
                      <a:r>
                        <a:rPr lang="en-US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r>
                        <a:rPr lang="el-GR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ενίσχυση </a:t>
                      </a:r>
                      <a:r>
                        <a:rPr lang="en-US" sz="9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MYCN</a:t>
                      </a:r>
                      <a:endParaRPr lang="el-GR" sz="9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9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Πρόγνωση</a:t>
                      </a:r>
                      <a:endParaRPr lang="el-GR" sz="900" b="1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Ενδιάμεση -</a:t>
                      </a:r>
                      <a:endParaRPr lang="el-GR" sz="9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(Χειρότερη μεταξύ των </a:t>
                      </a:r>
                      <a:r>
                        <a:rPr lang="el-GR" sz="9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υπερσκηνίδιων</a:t>
                      </a:r>
                      <a:r>
                        <a:rPr lang="el-GR" sz="9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l-GR" sz="9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επενδυμωμάτων</a:t>
                      </a:r>
                      <a:r>
                        <a:rPr lang="el-GR" sz="9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el-GR" sz="9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Ευμενής</a:t>
                      </a:r>
                      <a:endParaRPr lang="el-GR" sz="900" b="1" dirty="0">
                        <a:solidFill>
                          <a:srgbClr val="00B05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(Καλύτερη σε σχέση με τα </a:t>
                      </a:r>
                      <a:r>
                        <a:rPr lang="en-US" sz="900" b="1" i="1" dirty="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ZFTA</a:t>
                      </a:r>
                      <a:r>
                        <a:rPr lang="el-GR" sz="900" b="1" dirty="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-θετικά)</a:t>
                      </a:r>
                      <a:endParaRPr lang="el-GR" sz="900" b="1" dirty="0">
                        <a:solidFill>
                          <a:srgbClr val="00B05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Πτωχή</a:t>
                      </a:r>
                      <a:endParaRPr lang="el-GR" sz="9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(Χειρότερη από τα </a:t>
                      </a: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PFB</a:t>
                      </a:r>
                      <a:r>
                        <a:rPr lang="el-GR" sz="9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el-GR" sz="9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Ευμενής</a:t>
                      </a:r>
                      <a:endParaRPr lang="el-GR" sz="900" b="1" dirty="0">
                        <a:solidFill>
                          <a:srgbClr val="00B05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Πτωχή</a:t>
                      </a:r>
                      <a:endParaRPr lang="el-GR" sz="9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492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Ανοσομορφολογικά χαρακτηριστικά</a:t>
                      </a:r>
                      <a:endParaRPr lang="el-GR" sz="9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Προβάλλον </a:t>
                      </a:r>
                      <a:r>
                        <a:rPr lang="el-GR" sz="9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λεπτοτοιχωματικό</a:t>
                      </a:r>
                      <a:r>
                        <a:rPr lang="el-GR" sz="9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δίκτυο και </a:t>
                      </a:r>
                      <a:r>
                        <a:rPr lang="el-GR" sz="9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διαυγοκυτταρική</a:t>
                      </a:r>
                      <a:r>
                        <a:rPr lang="el-GR" sz="9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μορφολογία.</a:t>
                      </a:r>
                      <a:endParaRPr lang="el-GR" sz="9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Όγκοι μεγάλου μεγέθους με κυστικοποίηση, μικρού μεγέθους κύτταρα, ποικίλλουσα αναπλασία, </a:t>
                      </a:r>
                      <a:r>
                        <a:rPr lang="en-US" sz="9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PAS</a:t>
                      </a:r>
                      <a:r>
                        <a:rPr lang="el-GR" sz="9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θετικά ηωσινόφιλα κοκκιώδη σωμάτια, έντονη εκτεταμένη  στικτή έκφραση </a:t>
                      </a:r>
                      <a:r>
                        <a:rPr lang="en-US" sz="9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EMA</a:t>
                      </a:r>
                      <a:endParaRPr lang="el-GR" sz="9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Συχνά αναπλαστικά χαρακτηριστικά</a:t>
                      </a:r>
                      <a:endParaRPr lang="el-GR" sz="9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Ψευδοθηλώδες πρότυπο, σπάνια αναπλαστικά χαρακτηριστικά (ομοιότητα με </a:t>
                      </a:r>
                      <a:r>
                        <a:rPr lang="en-US" sz="9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PFA</a:t>
                      </a:r>
                      <a:r>
                        <a:rPr lang="el-GR" sz="9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el-GR" sz="9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Συχνά αναπλαστικά χαρακτηριστικά</a:t>
                      </a:r>
                      <a:endParaRPr lang="el-GR" sz="9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0886" marR="40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- Τίτλος"/>
          <p:cNvSpPr>
            <a:spLocks noGrp="1"/>
          </p:cNvSpPr>
          <p:nvPr>
            <p:ph type="title"/>
          </p:nvPr>
        </p:nvSpPr>
        <p:spPr>
          <a:xfrm>
            <a:off x="539750" y="-5257"/>
            <a:ext cx="8001000" cy="56078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sz="2800" b="1" dirty="0">
                <a:solidFill>
                  <a:schemeClr val="tx1"/>
                </a:solidFill>
                <a:latin typeface="Arial" charset="0"/>
              </a:rPr>
              <a:t>Μηνύματα για το σπίτι (Ι)</a:t>
            </a:r>
          </a:p>
        </p:txBody>
      </p:sp>
      <p:sp>
        <p:nvSpPr>
          <p:cNvPr id="56323" name="2 - Θέση περιεχομένου"/>
          <p:cNvSpPr>
            <a:spLocks noGrp="1"/>
          </p:cNvSpPr>
          <p:nvPr>
            <p:ph idx="1"/>
          </p:nvPr>
        </p:nvSpPr>
        <p:spPr>
          <a:xfrm>
            <a:off x="180528" y="483518"/>
            <a:ext cx="8855968" cy="4894008"/>
          </a:xfrm>
        </p:spPr>
        <p:txBody>
          <a:bodyPr>
            <a:normAutofit/>
          </a:bodyPr>
          <a:lstStyle/>
          <a:p>
            <a:pPr eaLnBrk="1" hangingPunct="1">
              <a:buClr>
                <a:srgbClr val="FF0000"/>
              </a:buClr>
              <a:buNone/>
            </a:pPr>
            <a:r>
              <a:rPr lang="en-US" sz="1400" b="1" dirty="0">
                <a:latin typeface="Arial" charset="0"/>
              </a:rPr>
              <a:t>     </a:t>
            </a:r>
            <a:endParaRPr lang="el-GR" sz="1400" b="1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1400" b="1" dirty="0">
                <a:solidFill>
                  <a:srgbClr val="FF0000"/>
                </a:solidFill>
                <a:latin typeface="Arial" charset="0"/>
              </a:rPr>
              <a:t>Κατηγοριοποίηση </a:t>
            </a:r>
            <a:r>
              <a:rPr lang="el-GR" sz="1400" b="1" dirty="0" err="1">
                <a:solidFill>
                  <a:srgbClr val="FF0000"/>
                </a:solidFill>
                <a:latin typeface="Arial" charset="0"/>
              </a:rPr>
              <a:t>διαχύτων</a:t>
            </a:r>
            <a:r>
              <a:rPr lang="el-GR" sz="1400" b="1" dirty="0">
                <a:solidFill>
                  <a:srgbClr val="FF0000"/>
                </a:solidFill>
                <a:latin typeface="Arial" charset="0"/>
              </a:rPr>
              <a:t> γλοιωμάτων σε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</a:rPr>
              <a:t> IDH-</a:t>
            </a:r>
            <a:r>
              <a:rPr lang="el-GR" sz="1400" b="1" dirty="0">
                <a:solidFill>
                  <a:srgbClr val="FF0000"/>
                </a:solidFill>
                <a:latin typeface="Arial" charset="0"/>
              </a:rPr>
              <a:t>μεταλλαγμένο </a:t>
            </a:r>
            <a:r>
              <a:rPr lang="el-GR" sz="1400" b="1" dirty="0" err="1">
                <a:solidFill>
                  <a:srgbClr val="FF0000"/>
                </a:solidFill>
                <a:latin typeface="Arial" charset="0"/>
              </a:rPr>
              <a:t>αστροκύτωμα</a:t>
            </a:r>
            <a:r>
              <a:rPr lang="el-GR" sz="1400" b="1" dirty="0">
                <a:solidFill>
                  <a:srgbClr val="FF0000"/>
                </a:solidFill>
                <a:latin typeface="Arial" charset="0"/>
              </a:rPr>
              <a:t> (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</a:rPr>
              <a:t>grade 2</a:t>
            </a:r>
            <a:r>
              <a:rPr lang="el-GR" sz="1400" b="1" dirty="0">
                <a:solidFill>
                  <a:srgbClr val="FF0000"/>
                </a:solidFill>
                <a:latin typeface="Arial" charset="0"/>
              </a:rPr>
              <a:t> έως 4)</a:t>
            </a:r>
          </a:p>
          <a:p>
            <a:pPr indent="-11113" eaLnBrk="1" hangingPunct="1">
              <a:buClr>
                <a:srgbClr val="FF0000"/>
              </a:buClr>
              <a:buNone/>
            </a:pPr>
            <a:r>
              <a:rPr lang="en-US" sz="1400" b="1" dirty="0">
                <a:solidFill>
                  <a:srgbClr val="FF0000"/>
                </a:solidFill>
                <a:latin typeface="Arial" charset="0"/>
              </a:rPr>
              <a:t>IDH</a:t>
            </a:r>
            <a:r>
              <a:rPr lang="el-GR" sz="1400" b="1" dirty="0">
                <a:solidFill>
                  <a:srgbClr val="FF0000"/>
                </a:solidFill>
                <a:latin typeface="Arial" charset="0"/>
              </a:rPr>
              <a:t> μεταλλαγμένο και με </a:t>
            </a:r>
            <a:r>
              <a:rPr lang="el-GR" sz="1400" b="1" dirty="0" err="1">
                <a:solidFill>
                  <a:srgbClr val="FF0000"/>
                </a:solidFill>
                <a:latin typeface="Arial" charset="0"/>
              </a:rPr>
              <a:t>συναπάλειψη</a:t>
            </a:r>
            <a:r>
              <a:rPr lang="el-GR" sz="1400" b="1" dirty="0">
                <a:solidFill>
                  <a:srgbClr val="FF0000"/>
                </a:solidFill>
                <a:latin typeface="Arial" charset="0"/>
              </a:rPr>
              <a:t> 1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</a:rPr>
              <a:t>p/19q</a:t>
            </a:r>
            <a:r>
              <a:rPr lang="el-GR" sz="1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l-GR" sz="1400" b="1" dirty="0" err="1">
                <a:solidFill>
                  <a:srgbClr val="FF0000"/>
                </a:solidFill>
                <a:latin typeface="Arial" charset="0"/>
              </a:rPr>
              <a:t>ολιγοδενδριογλοίωμα</a:t>
            </a:r>
            <a:r>
              <a:rPr lang="el-GR" sz="1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</a:rPr>
              <a:t>(grade 2 </a:t>
            </a:r>
            <a:r>
              <a:rPr lang="el-GR" sz="1400" b="1" dirty="0">
                <a:solidFill>
                  <a:srgbClr val="FF0000"/>
                </a:solidFill>
                <a:latin typeface="Arial" charset="0"/>
              </a:rPr>
              <a:t>ή 3)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l-GR" sz="1400" b="1" dirty="0">
                <a:solidFill>
                  <a:srgbClr val="FF0000"/>
                </a:solidFill>
                <a:latin typeface="Arial" charset="0"/>
              </a:rPr>
              <a:t>και 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</a:rPr>
              <a:t>IDH – </a:t>
            </a:r>
            <a:r>
              <a:rPr lang="el-GR" sz="1400" b="1" dirty="0">
                <a:solidFill>
                  <a:srgbClr val="FF0000"/>
                </a:solidFill>
                <a:latin typeface="Arial" charset="0"/>
              </a:rPr>
              <a:t>μη μεταλλαγμένο </a:t>
            </a:r>
            <a:r>
              <a:rPr lang="el-GR" sz="1400" b="1" dirty="0" err="1">
                <a:solidFill>
                  <a:srgbClr val="FF0000"/>
                </a:solidFill>
                <a:latin typeface="Arial" charset="0"/>
              </a:rPr>
              <a:t>γλοιοβλάστωμα</a:t>
            </a:r>
            <a:r>
              <a:rPr lang="el-GR" sz="1400" b="1" dirty="0">
                <a:solidFill>
                  <a:srgbClr val="FF0000"/>
                </a:solidFill>
                <a:latin typeface="Arial" charset="0"/>
              </a:rPr>
              <a:t> (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</a:rPr>
              <a:t>grade 4) 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1400" dirty="0">
                <a:latin typeface="Arial" charset="0"/>
              </a:rPr>
              <a:t>IDH </a:t>
            </a:r>
            <a:r>
              <a:rPr lang="el-GR" sz="1400" dirty="0">
                <a:latin typeface="Arial" charset="0"/>
              </a:rPr>
              <a:t>– μεταλλαγμένο διάχυτοι </a:t>
            </a:r>
            <a:r>
              <a:rPr lang="el-GR" sz="1400" b="1" dirty="0" err="1">
                <a:latin typeface="Arial" charset="0"/>
              </a:rPr>
              <a:t>αστροκύτωμα</a:t>
            </a:r>
            <a:r>
              <a:rPr lang="el-GR" sz="1400" b="1" dirty="0">
                <a:latin typeface="Arial" charset="0"/>
              </a:rPr>
              <a:t> </a:t>
            </a:r>
            <a:r>
              <a:rPr lang="en-US" sz="1400" dirty="0">
                <a:latin typeface="Arial" charset="0"/>
              </a:rPr>
              <a:t>(grade </a:t>
            </a:r>
            <a:r>
              <a:rPr lang="el-GR" sz="1400" b="1" dirty="0">
                <a:latin typeface="Arial" charset="0"/>
              </a:rPr>
              <a:t>2 έως 4</a:t>
            </a:r>
            <a:r>
              <a:rPr lang="en-US" sz="1400" dirty="0">
                <a:latin typeface="Arial" charset="0"/>
              </a:rPr>
              <a:t>)</a:t>
            </a:r>
            <a:r>
              <a:rPr lang="el-GR" sz="1400" dirty="0">
                <a:latin typeface="Arial" charset="0"/>
              </a:rPr>
              <a:t> και συνήθως έχει </a:t>
            </a:r>
            <a:r>
              <a:rPr lang="en-US" sz="1400" b="1" dirty="0">
                <a:latin typeface="Arial" charset="0"/>
              </a:rPr>
              <a:t>ATRX</a:t>
            </a:r>
            <a:r>
              <a:rPr lang="en-US" sz="1400" dirty="0">
                <a:latin typeface="Arial" charset="0"/>
              </a:rPr>
              <a:t> </a:t>
            </a:r>
            <a:r>
              <a:rPr lang="el-GR" sz="1400" dirty="0">
                <a:latin typeface="Arial" charset="0"/>
              </a:rPr>
              <a:t>και </a:t>
            </a:r>
            <a:r>
              <a:rPr lang="en-US" sz="1400" b="1" dirty="0">
                <a:latin typeface="Arial" charset="0"/>
              </a:rPr>
              <a:t>p53</a:t>
            </a:r>
            <a:r>
              <a:rPr lang="el-GR" sz="1400" dirty="0">
                <a:latin typeface="Arial" charset="0"/>
              </a:rPr>
              <a:t> μεταλλάξεις, </a:t>
            </a:r>
            <a:r>
              <a:rPr lang="el-GR" sz="1400" b="1" dirty="0">
                <a:latin typeface="Arial" charset="0"/>
              </a:rPr>
              <a:t>στερείται ωστόσο απάλειψης </a:t>
            </a:r>
            <a:r>
              <a:rPr lang="en-US" sz="1400" b="1" dirty="0">
                <a:latin typeface="Arial" charset="0"/>
              </a:rPr>
              <a:t>1p/19q</a:t>
            </a:r>
            <a:endParaRPr lang="el-GR" sz="1400" b="1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1400" dirty="0">
                <a:latin typeface="Arial" charset="0"/>
              </a:rPr>
              <a:t>Μορφολογικά χαρακτηριστικά όμοια σε </a:t>
            </a:r>
            <a:r>
              <a:rPr lang="el-GR" sz="1400" dirty="0" err="1">
                <a:latin typeface="Arial" charset="0"/>
              </a:rPr>
              <a:t>γλοιοβλάστωμα</a:t>
            </a:r>
            <a:r>
              <a:rPr lang="el-GR" sz="1400" dirty="0">
                <a:latin typeface="Arial" charset="0"/>
              </a:rPr>
              <a:t> και </a:t>
            </a:r>
            <a:r>
              <a:rPr lang="en-US" sz="1400" dirty="0">
                <a:latin typeface="Arial" charset="0"/>
              </a:rPr>
              <a:t>IDH </a:t>
            </a:r>
            <a:r>
              <a:rPr lang="el-GR" sz="1400" dirty="0">
                <a:latin typeface="Arial" charset="0"/>
              </a:rPr>
              <a:t>μεταλλαγμένο </a:t>
            </a:r>
            <a:r>
              <a:rPr lang="el-GR" sz="1400" dirty="0" err="1">
                <a:latin typeface="Arial" charset="0"/>
              </a:rPr>
              <a:t>αστροκύτωμα</a:t>
            </a:r>
            <a:r>
              <a:rPr lang="el-GR" sz="1400" dirty="0">
                <a:latin typeface="Arial" charset="0"/>
              </a:rPr>
              <a:t> </a:t>
            </a:r>
            <a:r>
              <a:rPr lang="en-US" sz="1400" dirty="0">
                <a:latin typeface="Arial" charset="0"/>
              </a:rPr>
              <a:t>grade 4</a:t>
            </a:r>
            <a:endParaRPr lang="el-GR" sz="1400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1400" b="1" dirty="0">
                <a:latin typeface="Arial" charset="0"/>
              </a:rPr>
              <a:t>Ομόζυγη απάλειψη </a:t>
            </a:r>
            <a:r>
              <a:rPr lang="en-US" sz="1400" b="1" dirty="0">
                <a:latin typeface="Arial" charset="0"/>
              </a:rPr>
              <a:t>CDKN2A/B </a:t>
            </a:r>
            <a:r>
              <a:rPr lang="el-GR" sz="1400" b="1" dirty="0">
                <a:latin typeface="Arial" charset="0"/>
              </a:rPr>
              <a:t>ισχυρός δυσμενής προγνωστικός παράγοντας στα </a:t>
            </a:r>
            <a:r>
              <a:rPr lang="en-US" sz="1400" b="1" dirty="0">
                <a:latin typeface="Arial" charset="0"/>
              </a:rPr>
              <a:t>IDH</a:t>
            </a:r>
            <a:r>
              <a:rPr lang="el-GR" sz="1400" b="1" dirty="0">
                <a:latin typeface="Arial" charset="0"/>
              </a:rPr>
              <a:t>-μεταλλαγμένα αστροκυτώματα → </a:t>
            </a:r>
            <a:r>
              <a:rPr lang="en-US" sz="1400" b="1" dirty="0">
                <a:latin typeface="Arial" charset="0"/>
              </a:rPr>
              <a:t>grade 4</a:t>
            </a:r>
            <a:r>
              <a:rPr lang="el-GR" sz="1400" b="1" dirty="0">
                <a:latin typeface="Arial" charset="0"/>
              </a:rPr>
              <a:t> και </a:t>
            </a:r>
            <a:r>
              <a:rPr lang="el-GR" sz="1400" b="1" dirty="0" err="1">
                <a:latin typeface="Arial" charset="0"/>
              </a:rPr>
              <a:t>επι</a:t>
            </a:r>
            <a:r>
              <a:rPr lang="el-GR" sz="1400" b="1" dirty="0">
                <a:latin typeface="Arial" charset="0"/>
              </a:rPr>
              <a:t> απουσίας ιστολογικών χαρακτήρων </a:t>
            </a:r>
            <a:r>
              <a:rPr lang="el-GR" sz="1400" b="1" dirty="0" err="1">
                <a:latin typeface="Arial" charset="0"/>
              </a:rPr>
              <a:t>γλοιοβλαστώματος</a:t>
            </a:r>
            <a:r>
              <a:rPr lang="el-GR" sz="1400" b="1" dirty="0">
                <a:latin typeface="Arial" charset="0"/>
              </a:rPr>
              <a:t> [</a:t>
            </a:r>
            <a:r>
              <a:rPr lang="en-US" sz="1400" b="1" dirty="0">
                <a:latin typeface="Arial" charset="0"/>
              </a:rPr>
              <a:t>IDH-</a:t>
            </a:r>
            <a:r>
              <a:rPr lang="el-GR" sz="1400" b="1" dirty="0">
                <a:latin typeface="Arial" charset="0"/>
              </a:rPr>
              <a:t>μεταλλαγμένο </a:t>
            </a:r>
            <a:r>
              <a:rPr lang="el-GR" sz="1400" b="1" dirty="0" err="1">
                <a:latin typeface="Arial" charset="0"/>
              </a:rPr>
              <a:t>αστροκύτωμα</a:t>
            </a:r>
            <a:r>
              <a:rPr lang="el-GR" sz="1400" b="1" dirty="0">
                <a:latin typeface="Arial" charset="0"/>
              </a:rPr>
              <a:t> </a:t>
            </a:r>
            <a:r>
              <a:rPr lang="en-US" sz="1400" b="1" dirty="0">
                <a:latin typeface="Arial" charset="0"/>
              </a:rPr>
              <a:t>grade 4)</a:t>
            </a:r>
            <a:endParaRPr lang="el-GR" sz="1400" b="1" dirty="0">
              <a:latin typeface="Arial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1400" b="1" dirty="0">
                <a:latin typeface="Arial" charset="0"/>
              </a:rPr>
              <a:t>Μοριακά κριτήρια επιθετικής βιολογικής συμπεριφοράς σε </a:t>
            </a:r>
            <a:r>
              <a:rPr lang="en-US" sz="1400" b="1" dirty="0">
                <a:latin typeface="Arial" charset="0"/>
              </a:rPr>
              <a:t>IDH</a:t>
            </a:r>
            <a:r>
              <a:rPr lang="el-GR" sz="1400" b="1" dirty="0">
                <a:latin typeface="Arial" charset="0"/>
              </a:rPr>
              <a:t> μη μεταλλαγμένα αστροκυτώματα: ενίσχυση </a:t>
            </a:r>
            <a:r>
              <a:rPr lang="en-US" sz="1400" b="1" dirty="0">
                <a:latin typeface="Arial" charset="0"/>
              </a:rPr>
              <a:t>EGFR</a:t>
            </a:r>
            <a:r>
              <a:rPr lang="el-GR" sz="1400" b="1" dirty="0">
                <a:latin typeface="Arial" charset="0"/>
              </a:rPr>
              <a:t>, +7/-10 μετάλλαξη υποκινητή </a:t>
            </a:r>
            <a:r>
              <a:rPr lang="en-US" sz="1400" b="1" dirty="0">
                <a:latin typeface="Arial" charset="0"/>
              </a:rPr>
              <a:t>TERT</a:t>
            </a:r>
            <a:r>
              <a:rPr lang="el-GR" sz="1400" b="1" dirty="0">
                <a:latin typeface="Arial" charset="0"/>
              </a:rPr>
              <a:t> → διάγνωση </a:t>
            </a:r>
            <a:r>
              <a:rPr lang="el-GR" sz="1400" b="1" dirty="0" err="1">
                <a:latin typeface="Arial" charset="0"/>
              </a:rPr>
              <a:t>γλοιοβλαστώματος</a:t>
            </a:r>
            <a:r>
              <a:rPr lang="el-GR" sz="1400" b="1" dirty="0">
                <a:latin typeface="Arial" charset="0"/>
              </a:rPr>
              <a:t> και </a:t>
            </a:r>
            <a:r>
              <a:rPr lang="el-GR" sz="1400" b="1" dirty="0" err="1">
                <a:latin typeface="Arial" charset="0"/>
              </a:rPr>
              <a:t>επι</a:t>
            </a:r>
            <a:r>
              <a:rPr lang="el-GR" sz="1400" b="1" dirty="0">
                <a:latin typeface="Arial" charset="0"/>
              </a:rPr>
              <a:t> απουσίας ιστολογικών χαρακτήρων </a:t>
            </a:r>
            <a:r>
              <a:rPr lang="el-GR" sz="1400" b="1" dirty="0" err="1">
                <a:latin typeface="Arial" charset="0"/>
              </a:rPr>
              <a:t>γλοιοβλαστώματος</a:t>
            </a:r>
            <a:r>
              <a:rPr lang="el-GR" sz="1400" b="1" dirty="0">
                <a:latin typeface="Arial" charset="0"/>
              </a:rPr>
              <a:t> 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1400" dirty="0">
                <a:latin typeface="Arial" charset="0"/>
              </a:rPr>
              <a:t>Χρήση ανοσοϊστοχημικών δεικτών </a:t>
            </a:r>
            <a:r>
              <a:rPr lang="en-US" sz="1400" dirty="0">
                <a:latin typeface="Arial" charset="0"/>
              </a:rPr>
              <a:t>(IDH1R132H, ATRX, p53)</a:t>
            </a:r>
            <a:r>
              <a:rPr lang="el-GR" sz="1400" dirty="0">
                <a:latin typeface="Arial" charset="0"/>
              </a:rPr>
              <a:t> για ανίχνευση αντίστοιχων μεταλλάξεων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1400" b="1" dirty="0">
                <a:latin typeface="Arial" charset="0"/>
              </a:rPr>
              <a:t>Η απώλεια έκφρασης </a:t>
            </a:r>
            <a:r>
              <a:rPr lang="en-US" sz="1400" b="1" dirty="0">
                <a:latin typeface="Arial" charset="0"/>
              </a:rPr>
              <a:t>ATRX</a:t>
            </a:r>
            <a:r>
              <a:rPr lang="el-GR" sz="1400" b="1" dirty="0">
                <a:latin typeface="Arial" charset="0"/>
              </a:rPr>
              <a:t> και η απουσία έντονης έκφρασης </a:t>
            </a:r>
            <a:r>
              <a:rPr lang="en-US" sz="1400" b="1" dirty="0">
                <a:latin typeface="Arial" charset="0"/>
              </a:rPr>
              <a:t>p53</a:t>
            </a:r>
            <a:r>
              <a:rPr lang="el-GR" sz="1400" b="1" dirty="0">
                <a:latin typeface="Arial" charset="0"/>
              </a:rPr>
              <a:t> σε </a:t>
            </a:r>
            <a:r>
              <a:rPr lang="en-US" sz="1400" b="1" dirty="0">
                <a:latin typeface="Arial" charset="0"/>
              </a:rPr>
              <a:t>IDH</a:t>
            </a:r>
            <a:r>
              <a:rPr lang="el-GR" sz="1400" b="1" dirty="0">
                <a:latin typeface="Arial" charset="0"/>
              </a:rPr>
              <a:t> μεταλλαγμένο διάχυτο γλοίωμα υποδεικνύει </a:t>
            </a:r>
            <a:r>
              <a:rPr lang="el-GR" sz="1400" b="1" dirty="0" err="1">
                <a:latin typeface="Arial" charset="0"/>
              </a:rPr>
              <a:t>αστροκυτταρικό</a:t>
            </a:r>
            <a:r>
              <a:rPr lang="el-GR" sz="1400" b="1" dirty="0">
                <a:latin typeface="Arial" charset="0"/>
              </a:rPr>
              <a:t> νεόπλασμα και δεν απαιτείται έλεγχος για απάλειψη 1</a:t>
            </a:r>
            <a:r>
              <a:rPr lang="en-US" sz="1400" b="1" dirty="0">
                <a:latin typeface="Arial" charset="0"/>
              </a:rPr>
              <a:t>p/19q</a:t>
            </a:r>
            <a:r>
              <a:rPr lang="el-GR" sz="1400" b="1" dirty="0">
                <a:latin typeface="Arial" charset="0"/>
              </a:rPr>
              <a:t> 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endParaRPr lang="el-GR" sz="1400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</a:pPr>
            <a:endParaRPr lang="el-GR" sz="1400" b="1" dirty="0">
              <a:latin typeface="Arial" charset="0"/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400" dirty="0">
              <a:latin typeface="Arial" charset="0"/>
            </a:endParaRPr>
          </a:p>
          <a:p>
            <a:pPr eaLnBrk="1" hangingPunct="1">
              <a:buFont typeface="Wingdings" pitchFamily="2" charset="2"/>
              <a:buChar char="Ø"/>
            </a:pPr>
            <a:endParaRPr lang="el-GR" sz="14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771552"/>
            <a:ext cx="87129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eaLnBrk="1" hangingPunct="1">
              <a:buClr>
                <a:schemeClr val="accent1"/>
              </a:buClr>
              <a:buFont typeface="Wingdings" pitchFamily="2" charset="2"/>
              <a:buChar char="Ø"/>
            </a:pPr>
            <a:endParaRPr lang="el-GR" sz="1400" b="1" dirty="0">
              <a:latin typeface="Arial" charset="0"/>
            </a:endParaRPr>
          </a:p>
          <a:p>
            <a:pPr marL="273050" indent="-273050"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1400" b="1" dirty="0">
                <a:latin typeface="Arial" charset="0"/>
              </a:rPr>
              <a:t>Ενεργοποίηση γονιδίου </a:t>
            </a:r>
            <a:r>
              <a:rPr lang="en-US" sz="1400" b="1" dirty="0">
                <a:latin typeface="Arial" charset="0"/>
              </a:rPr>
              <a:t>BRAF </a:t>
            </a:r>
            <a:r>
              <a:rPr lang="el-GR" sz="1400" b="1" dirty="0">
                <a:latin typeface="Arial" charset="0"/>
              </a:rPr>
              <a:t>(χωρίς μεταλλάξεις </a:t>
            </a:r>
            <a:r>
              <a:rPr lang="en-US" sz="1400" b="1" dirty="0">
                <a:latin typeface="Arial" charset="0"/>
              </a:rPr>
              <a:t>IDH</a:t>
            </a:r>
            <a:r>
              <a:rPr lang="el-GR" sz="1400" b="1" dirty="0">
                <a:latin typeface="Arial" charset="0"/>
              </a:rPr>
              <a:t>) σε εντοπισμένα αστροκυτώματα (</a:t>
            </a:r>
            <a:r>
              <a:rPr lang="el-GR" sz="1400" b="1" dirty="0" err="1">
                <a:latin typeface="Arial" charset="0"/>
              </a:rPr>
              <a:t>πιλοκυτταρικό</a:t>
            </a:r>
            <a:r>
              <a:rPr lang="el-GR" sz="1400" b="1" dirty="0">
                <a:latin typeface="Arial" charset="0"/>
              </a:rPr>
              <a:t>, πλειόμορφο </a:t>
            </a:r>
            <a:r>
              <a:rPr lang="el-GR" sz="1400" b="1" dirty="0" err="1">
                <a:latin typeface="Arial" charset="0"/>
              </a:rPr>
              <a:t>ξανθοαστροκύτωμα</a:t>
            </a:r>
            <a:r>
              <a:rPr lang="el-GR" sz="1400" b="1" dirty="0">
                <a:latin typeface="Arial" charset="0"/>
              </a:rPr>
              <a:t>)</a:t>
            </a:r>
            <a:endParaRPr lang="en-US" sz="1400" b="1" dirty="0">
              <a:latin typeface="Arial" charset="0"/>
            </a:endParaRPr>
          </a:p>
          <a:p>
            <a:pPr marL="273050" indent="-273050">
              <a:buClr>
                <a:srgbClr val="FF0000"/>
              </a:buClr>
              <a:buFont typeface="Wingdings" pitchFamily="2" charset="2"/>
              <a:buChar char="Ø"/>
            </a:pPr>
            <a:endParaRPr lang="en-US" sz="1400" b="1" dirty="0">
              <a:latin typeface="Arial" charset="0"/>
            </a:endParaRPr>
          </a:p>
          <a:p>
            <a:pPr marL="273050" indent="-273050">
              <a:buClr>
                <a:srgbClr val="FF0000"/>
              </a:buClr>
            </a:pPr>
            <a:r>
              <a:rPr lang="el-GR" sz="1400" b="1" dirty="0">
                <a:latin typeface="Arial" charset="0"/>
              </a:rPr>
              <a:t>Παιδιατρικού τύπου γλοιώματα</a:t>
            </a:r>
          </a:p>
          <a:p>
            <a:pPr marL="273050" indent="-273050">
              <a:buClr>
                <a:srgbClr val="FF0000"/>
              </a:buClr>
            </a:pPr>
            <a:endParaRPr lang="el-GR" sz="1400" b="1" dirty="0">
              <a:latin typeface="Arial" charset="0"/>
            </a:endParaRPr>
          </a:p>
          <a:p>
            <a:pPr marL="273050" indent="-273050"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1400" b="1" dirty="0">
                <a:latin typeface="Arial" charset="0"/>
              </a:rPr>
              <a:t>Διάχυτα γλοιώματα παιδιατρικού τύπου [εξορισμού </a:t>
            </a:r>
            <a:r>
              <a:rPr lang="en-US" sz="1400" b="1" dirty="0">
                <a:latin typeface="Arial" charset="0"/>
              </a:rPr>
              <a:t>IDH </a:t>
            </a:r>
            <a:r>
              <a:rPr lang="el-GR" sz="1400" b="1" dirty="0">
                <a:latin typeface="Arial" charset="0"/>
              </a:rPr>
              <a:t>–μη μεταλλαγμένα] καθορίζονται ως χαμηλόβαθμα (εξ’ ορισμού </a:t>
            </a:r>
            <a:r>
              <a:rPr lang="en-US" sz="1400" b="1" dirty="0">
                <a:latin typeface="Arial" charset="0"/>
              </a:rPr>
              <a:t>Grade 1</a:t>
            </a:r>
            <a:r>
              <a:rPr lang="el-GR" sz="1400" b="1" dirty="0">
                <a:latin typeface="Arial" charset="0"/>
              </a:rPr>
              <a:t>) ή υψηλόβαθμα (εξ’ ορισμού </a:t>
            </a:r>
            <a:r>
              <a:rPr lang="en-US" sz="1400" b="1" dirty="0">
                <a:latin typeface="Arial" charset="0"/>
              </a:rPr>
              <a:t>Grade </a:t>
            </a:r>
            <a:r>
              <a:rPr lang="el-GR" sz="1400" b="1" dirty="0">
                <a:latin typeface="Arial" charset="0"/>
              </a:rPr>
              <a:t>4) 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με βάση τις μοριακές ανωμαλίες [ενεργοποίηση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MAPK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 ή ανωμαλίες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MYB/MYBL1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 σε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grade 1 – 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ανωμαλίες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H3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 ή συντήξεις υποδοχέων </a:t>
            </a:r>
            <a:r>
              <a:rPr lang="el-GR" sz="1400" b="1" dirty="0" err="1">
                <a:latin typeface="Arial" pitchFamily="34" charset="0"/>
                <a:cs typeface="Arial" pitchFamily="34" charset="0"/>
              </a:rPr>
              <a:t>τυροσινικών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400" b="1" dirty="0" err="1">
                <a:latin typeface="Arial" pitchFamily="34" charset="0"/>
                <a:cs typeface="Arial" pitchFamily="34" charset="0"/>
              </a:rPr>
              <a:t>κινασών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 σε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grade 4]</a:t>
            </a:r>
            <a:endParaRPr lang="el-GR" sz="1400" b="1" dirty="0">
              <a:latin typeface="Arial" pitchFamily="34" charset="0"/>
              <a:cs typeface="Arial" pitchFamily="34" charset="0"/>
            </a:endParaRPr>
          </a:p>
          <a:p>
            <a:pPr marL="273050" indent="-273050">
              <a:buClr>
                <a:srgbClr val="FF0000"/>
              </a:buClr>
              <a:buFont typeface="Wingdings" pitchFamily="2" charset="2"/>
              <a:buChar char="Ø"/>
            </a:pPr>
            <a:endParaRPr lang="el-GR" sz="1400" dirty="0">
              <a:latin typeface="Arial" pitchFamily="34" charset="0"/>
              <a:cs typeface="Arial" pitchFamily="34" charset="0"/>
            </a:endParaRPr>
          </a:p>
          <a:p>
            <a:pPr marL="273050" indent="-273050">
              <a:buClr>
                <a:srgbClr val="FF0000"/>
              </a:buClr>
              <a:buFont typeface="Wingdings" pitchFamily="2" charset="2"/>
              <a:buChar char="Ø"/>
            </a:pPr>
            <a:endParaRPr lang="el-GR" sz="1400" dirty="0">
              <a:latin typeface="Arial" pitchFamily="34" charset="0"/>
              <a:cs typeface="Arial" pitchFamily="34" charset="0"/>
            </a:endParaRPr>
          </a:p>
          <a:p>
            <a:pPr marL="273050" indent="-273050">
              <a:buClr>
                <a:srgbClr val="FF0000"/>
              </a:buClr>
              <a:buFont typeface="Wingdings" pitchFamily="2" charset="2"/>
              <a:buChar char="Ø"/>
            </a:pPr>
            <a:endParaRPr lang="el-GR" sz="1400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</a:pPr>
            <a:endParaRPr lang="el-GR" sz="1400" dirty="0">
              <a:latin typeface="Arial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35496" y="2913788"/>
            <a:ext cx="842493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l-GR" sz="1400" b="1" dirty="0" err="1">
                <a:latin typeface="Arial" pitchFamily="34" charset="0"/>
                <a:cs typeface="Arial" pitchFamily="34" charset="0"/>
              </a:rPr>
              <a:t>Επενδυμώματα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 [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grade 1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 έως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3]</a:t>
            </a:r>
            <a:endParaRPr lang="el-GR" sz="1400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0000"/>
              </a:buClr>
            </a:pPr>
            <a:endParaRPr lang="el-GR" sz="1400" dirty="0">
              <a:latin typeface="Arial" pitchFamily="34" charset="0"/>
              <a:cs typeface="Arial" pitchFamily="34" charset="0"/>
            </a:endParaRPr>
          </a:p>
          <a:p>
            <a:pPr marL="361950" indent="-361950"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1400" b="1" dirty="0">
                <a:latin typeface="Arial" pitchFamily="34" charset="0"/>
                <a:cs typeface="Arial" pitchFamily="34" charset="0"/>
              </a:rPr>
              <a:t>Ορίζονται ανατομικοί υπότυποι (</a:t>
            </a:r>
            <a:r>
              <a:rPr lang="el-GR" sz="1400" b="1" dirty="0" err="1">
                <a:latin typeface="Arial" pitchFamily="34" charset="0"/>
                <a:cs typeface="Arial" pitchFamily="34" charset="0"/>
              </a:rPr>
              <a:t>υπερσκηνίδιο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, οπίσθιου κρανιακού βόθρου και σπονδυλικής στήλης) και μοριακοί ανατομικοί υπότυποι [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YAP1, ZFTA-PFA, PFB – MYCN]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 με προγνωστική σημασία </a:t>
            </a:r>
          </a:p>
          <a:p>
            <a:pPr marL="803275" indent="-354013">
              <a:buClr>
                <a:srgbClr val="FF0000"/>
              </a:buClr>
              <a:buFont typeface="Wingdings" pitchFamily="2" charset="2"/>
              <a:buChar char="§"/>
            </a:pPr>
            <a:r>
              <a:rPr lang="el-GR" sz="1400" b="1" dirty="0">
                <a:latin typeface="Arial" pitchFamily="34" charset="0"/>
                <a:cs typeface="Arial" pitchFamily="34" charset="0"/>
              </a:rPr>
              <a:t>Το </a:t>
            </a:r>
            <a:r>
              <a:rPr lang="el-GR" sz="1400" b="1" dirty="0" err="1">
                <a:latin typeface="Arial" pitchFamily="34" charset="0"/>
                <a:cs typeface="Arial" pitchFamily="34" charset="0"/>
              </a:rPr>
              <a:t>υποεπενδύμωμα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(grade 1)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 παρατηρείται σε οιαδήποτε ανατομική εντόπιση</a:t>
            </a:r>
          </a:p>
          <a:p>
            <a:pPr marL="803275" indent="-354013">
              <a:buClr>
                <a:srgbClr val="FF0000"/>
              </a:buClr>
              <a:buFont typeface="Wingdings" pitchFamily="2" charset="2"/>
              <a:buChar char="§"/>
            </a:pPr>
            <a:r>
              <a:rPr lang="el-GR" sz="1400" b="1" dirty="0">
                <a:latin typeface="Arial" pitchFamily="34" charset="0"/>
                <a:cs typeface="Arial" pitchFamily="34" charset="0"/>
              </a:rPr>
              <a:t>Το </a:t>
            </a:r>
            <a:r>
              <a:rPr lang="el-GR" sz="1400" b="1" dirty="0" err="1">
                <a:latin typeface="Arial" pitchFamily="34" charset="0"/>
                <a:cs typeface="Arial" pitchFamily="34" charset="0"/>
              </a:rPr>
              <a:t>μυξοθηλώδες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 επενδύμωμα θεωρείται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grade 2</a:t>
            </a:r>
            <a:endParaRPr lang="el-GR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1 - Τίτλος"/>
          <p:cNvSpPr txBox="1">
            <a:spLocks/>
          </p:cNvSpPr>
          <p:nvPr/>
        </p:nvSpPr>
        <p:spPr>
          <a:xfrm>
            <a:off x="539750" y="-5257"/>
            <a:ext cx="8001000" cy="56078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/>
                <a:cs typeface="Arial"/>
                <a:sym typeface="Arial"/>
              </a:rPr>
              <a:t>Μηνύματα για το σπίτι (ΙΙ)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 rot="20375756">
            <a:off x="1479919" y="1666741"/>
            <a:ext cx="6161572" cy="1159800"/>
          </a:xfrm>
        </p:spPr>
        <p:txBody>
          <a:bodyPr/>
          <a:lstStyle/>
          <a:p>
            <a:pPr algn="ctr"/>
            <a:r>
              <a:rPr lang="el-GR" sz="8000" dirty="0">
                <a:latin typeface="+mn-lt"/>
              </a:rPr>
              <a:t>Ευχαριστώ</a:t>
            </a:r>
            <a:r>
              <a:rPr lang="en-US" sz="8000" dirty="0">
                <a:latin typeface="+mn-lt"/>
              </a:rPr>
              <a:t>!</a:t>
            </a:r>
            <a:endParaRPr lang="el-GR" sz="8000" dirty="0">
              <a:latin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TextBox"/>
          <p:cNvSpPr txBox="1"/>
          <p:nvPr/>
        </p:nvSpPr>
        <p:spPr>
          <a:xfrm>
            <a:off x="755576" y="141482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>IDH – </a:t>
            </a:r>
            <a:r>
              <a:rPr lang="el-GR" sz="2400" b="1" dirty="0">
                <a:latin typeface="Arial" pitchFamily="34" charset="0"/>
                <a:cs typeface="Arial" pitchFamily="34" charset="0"/>
              </a:rPr>
              <a:t>μεταλλαγμένο </a:t>
            </a:r>
            <a:r>
              <a:rPr lang="el-GR" sz="2400" b="1" dirty="0" err="1">
                <a:latin typeface="Arial" pitchFamily="34" charset="0"/>
                <a:cs typeface="Arial" pitchFamily="34" charset="0"/>
              </a:rPr>
              <a:t>αστροκύτωμα</a:t>
            </a:r>
            <a:endParaRPr lang="el-G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179512" y="915566"/>
            <a:ext cx="864096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400" b="1" dirty="0">
                <a:latin typeface="Arial" pitchFamily="34" charset="0"/>
                <a:cs typeface="Arial" pitchFamily="34" charset="0"/>
              </a:rPr>
              <a:t>Υπότυποι :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grade 2,3,4</a:t>
            </a: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400" b="1" dirty="0">
                <a:latin typeface="Arial" pitchFamily="34" charset="0"/>
                <a:cs typeface="Arial" pitchFamily="34" charset="0"/>
              </a:rPr>
              <a:t>Εντόπιση: οιαδήποτε περιοχή του ΚΝΣ,</a:t>
            </a:r>
            <a:r>
              <a:rPr lang="el-GR" sz="1400" dirty="0">
                <a:latin typeface="Arial" pitchFamily="34" charset="0"/>
                <a:cs typeface="Arial" pitchFamily="34" charset="0"/>
              </a:rPr>
              <a:t> κατά κανόνα σε εγκεφαλικά ημισφαίρια με 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προτίμηση τον μετωπιαίο λοβό </a:t>
            </a:r>
            <a:r>
              <a:rPr lang="el-GR" sz="1400" dirty="0">
                <a:latin typeface="Arial" pitchFamily="34" charset="0"/>
                <a:cs typeface="Arial" pitchFamily="34" charset="0"/>
              </a:rPr>
              <a:t>– παρόμοια εντόπιση με το </a:t>
            </a:r>
            <a:r>
              <a:rPr lang="el-GR" sz="1400" dirty="0" err="1">
                <a:latin typeface="Arial" pitchFamily="34" charset="0"/>
                <a:cs typeface="Arial" pitchFamily="34" charset="0"/>
              </a:rPr>
              <a:t>ολιγοδενδρογλοίωμα</a:t>
            </a:r>
            <a:endParaRPr lang="el-GR" sz="1400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sz="1400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400" b="1" dirty="0">
                <a:latin typeface="Arial" pitchFamily="34" charset="0"/>
                <a:cs typeface="Arial" pitchFamily="34" charset="0"/>
              </a:rPr>
              <a:t>Δεν αποδεικνύεται σχέση διάρκειας κλινικού ιστορικού με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grade</a:t>
            </a:r>
            <a:endParaRPr lang="el-GR" sz="1400" b="1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sz="1400" b="1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400" b="1" dirty="0">
                <a:latin typeface="Arial" pitchFamily="34" charset="0"/>
                <a:cs typeface="Arial" pitchFamily="34" charset="0"/>
              </a:rPr>
              <a:t>Επιδημιολογία: </a:t>
            </a:r>
            <a:r>
              <a:rPr lang="el-GR" sz="1400" dirty="0">
                <a:latin typeface="Arial" pitchFamily="34" charset="0"/>
                <a:cs typeface="Arial" pitchFamily="34" charset="0"/>
              </a:rPr>
              <a:t>Μέση ηλικία 38 έτη, ασθενείς με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grade 4 </a:t>
            </a:r>
            <a:r>
              <a:rPr lang="el-GR" sz="1400" dirty="0">
                <a:latin typeface="Arial" pitchFamily="34" charset="0"/>
                <a:cs typeface="Arial" pitchFamily="34" charset="0"/>
              </a:rPr>
              <a:t> όγκους σχετικά μεγαλύτεροι από εκείνους με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grade 2 </a:t>
            </a:r>
            <a:r>
              <a:rPr lang="el-GR" sz="1400" dirty="0">
                <a:latin typeface="Arial" pitchFamily="34" charset="0"/>
                <a:cs typeface="Arial" pitchFamily="34" charset="0"/>
              </a:rPr>
              <a:t>και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3 </a:t>
            </a: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400" b="1" dirty="0">
                <a:latin typeface="Arial" pitchFamily="34" charset="0"/>
                <a:cs typeface="Arial" pitchFamily="34" charset="0"/>
              </a:rPr>
              <a:t>Τα περισσότερα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grade 4 IDH – 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μεταλλαγμένα αστροκυτώματα αναπτύσσονται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de novo</a:t>
            </a:r>
            <a:endParaRPr lang="el-GR" sz="1400" b="1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sz="1400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IDH</a:t>
            </a:r>
            <a:r>
              <a:rPr lang="el-GR" sz="1400" dirty="0">
                <a:latin typeface="Arial" pitchFamily="34" charset="0"/>
                <a:cs typeface="Arial" pitchFamily="34" charset="0"/>
              </a:rPr>
              <a:t> μεταλλαγμένο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400" dirty="0" err="1">
                <a:latin typeface="Arial" pitchFamily="34" charset="0"/>
                <a:cs typeface="Arial" pitchFamily="34" charset="0"/>
              </a:rPr>
              <a:t>αστροκύτωμα</a:t>
            </a:r>
            <a:r>
              <a:rPr lang="el-GR" sz="1400" dirty="0">
                <a:latin typeface="Arial" pitchFamily="34" charset="0"/>
                <a:cs typeface="Arial" pitchFamily="34" charset="0"/>
              </a:rPr>
              <a:t> σπάνιο &gt; 55 έτη</a:t>
            </a: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sz="1400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r>
              <a:rPr lang="el-GR" sz="1400" b="1" dirty="0" err="1">
                <a:latin typeface="Arial" pitchFamily="34" charset="0"/>
                <a:cs typeface="Arial" pitchFamily="34" charset="0"/>
              </a:rPr>
              <a:t>Νευροαπεικονιστικά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 ευρήματα ανάλογα εντόπισης, έκτασης νόσου και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grade</a:t>
            </a:r>
            <a:endParaRPr lang="el-GR" sz="1400" b="1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Clr>
                <a:srgbClr val="C00000"/>
              </a:buClr>
              <a:buFont typeface="Arial" pitchFamily="34" charset="0"/>
              <a:buChar char="•"/>
            </a:pPr>
            <a:endParaRPr lang="el-GR" sz="1400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</a:pPr>
            <a:endParaRPr lang="el-G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8072876" y="4912670"/>
            <a:ext cx="107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WHO 2021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467544" y="4371950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1400" dirty="0"/>
              <a:t>Η ασυμφωνία μεταξύ </a:t>
            </a:r>
            <a:r>
              <a:rPr lang="en-US" sz="1400" dirty="0"/>
              <a:t>T2-FLAIR </a:t>
            </a:r>
            <a:r>
              <a:rPr lang="el-GR" sz="1400" dirty="0"/>
              <a:t>ακολουθιών είναι χαρακτηριστική του </a:t>
            </a:r>
            <a:r>
              <a:rPr lang="en-US" sz="1400" dirty="0"/>
              <a:t>IDH – </a:t>
            </a:r>
            <a:r>
              <a:rPr lang="el-GR" sz="1400" dirty="0"/>
              <a:t>μεταλλαγμένου </a:t>
            </a:r>
            <a:r>
              <a:rPr lang="en-US" sz="1400" dirty="0"/>
              <a:t>  </a:t>
            </a:r>
            <a:r>
              <a:rPr lang="el-GR" sz="1400" dirty="0" err="1"/>
              <a:t>αστροκυτώματος</a:t>
            </a:r>
            <a:r>
              <a:rPr lang="el-GR" sz="1400" dirty="0"/>
              <a:t> </a:t>
            </a:r>
            <a:r>
              <a:rPr lang="en-US" sz="1400" dirty="0"/>
              <a:t>grade 2-3</a:t>
            </a:r>
            <a:endParaRPr lang="el-GR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74675" y="-182556"/>
            <a:ext cx="80010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IDH-</a:t>
            </a: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μεταλλαγμένο </a:t>
            </a:r>
            <a:r>
              <a:rPr kumimoji="0" lang="el-GR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αστροκύτωμα</a:t>
            </a: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grade</a:t>
            </a: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l-GR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-3204864" y="1653651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l-GR" dirty="0"/>
              <a:t> </a:t>
            </a:r>
          </a:p>
        </p:txBody>
      </p:sp>
      <p:pic>
        <p:nvPicPr>
          <p:cNvPr id="142337" name="Picture 1" descr="C:\Users\User\Desktop\ΚΝΣ dec 2022\2.09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9502"/>
            <a:ext cx="2771800" cy="2211710"/>
          </a:xfrm>
          <a:prstGeom prst="rect">
            <a:avLst/>
          </a:prstGeom>
          <a:noFill/>
        </p:spPr>
      </p:pic>
      <p:pic>
        <p:nvPicPr>
          <p:cNvPr id="142338" name="Picture 2" descr="C:\Users\User\Desktop\ΚΝΣ dec 2022\2.09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39502"/>
            <a:ext cx="3147428" cy="2211710"/>
          </a:xfrm>
          <a:prstGeom prst="rect">
            <a:avLst/>
          </a:prstGeom>
          <a:noFill/>
        </p:spPr>
      </p:pic>
      <p:pic>
        <p:nvPicPr>
          <p:cNvPr id="142339" name="Picture 3" descr="C:\Users\User\Desktop\ΚΝΣ dec 2022\2.09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339502"/>
            <a:ext cx="3307022" cy="2211710"/>
          </a:xfrm>
          <a:prstGeom prst="rect">
            <a:avLst/>
          </a:prstGeom>
          <a:noFill/>
        </p:spPr>
      </p:pic>
      <p:sp>
        <p:nvSpPr>
          <p:cNvPr id="10" name="9 - Ορθογώνιο"/>
          <p:cNvSpPr/>
          <p:nvPr/>
        </p:nvSpPr>
        <p:spPr>
          <a:xfrm>
            <a:off x="0" y="2254124"/>
            <a:ext cx="27718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900" b="1" dirty="0"/>
              <a:t>ήπια πυρηνική </a:t>
            </a:r>
            <a:r>
              <a:rPr lang="el-GR" sz="900" b="1" dirty="0" err="1"/>
              <a:t>ατυπία</a:t>
            </a:r>
            <a:r>
              <a:rPr lang="el-GR" sz="900" b="1" dirty="0"/>
              <a:t>, ήπιο οίδημα</a:t>
            </a:r>
            <a:r>
              <a:rPr lang="en-US" sz="900" b="1" dirty="0"/>
              <a:t> </a:t>
            </a:r>
            <a:r>
              <a:rPr lang="el-GR" sz="900" b="1" dirty="0"/>
              <a:t>του υποστρώματος</a:t>
            </a:r>
          </a:p>
        </p:txBody>
      </p:sp>
      <p:sp>
        <p:nvSpPr>
          <p:cNvPr id="11" name="10 - Ορθογώνιο"/>
          <p:cNvSpPr/>
          <p:nvPr/>
        </p:nvSpPr>
        <p:spPr>
          <a:xfrm>
            <a:off x="3245823" y="2353382"/>
            <a:ext cx="2334293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ctr"/>
            <a:r>
              <a:rPr lang="el-GR" sz="1050" b="1" dirty="0"/>
              <a:t>Γωνιώδεις και επιμήκεις πυρήνες</a:t>
            </a:r>
          </a:p>
        </p:txBody>
      </p:sp>
      <p:sp>
        <p:nvSpPr>
          <p:cNvPr id="12" name="11 - Ορθογώνιο"/>
          <p:cNvSpPr/>
          <p:nvPr/>
        </p:nvSpPr>
        <p:spPr>
          <a:xfrm>
            <a:off x="6552412" y="2333920"/>
            <a:ext cx="1819729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ctr"/>
            <a:r>
              <a:rPr lang="el-GR" sz="1100" b="1" dirty="0" err="1"/>
              <a:t>Μικροκυστική</a:t>
            </a:r>
            <a:r>
              <a:rPr lang="el-GR" sz="1100" b="1" dirty="0"/>
              <a:t> εκφύλιση </a:t>
            </a:r>
          </a:p>
        </p:txBody>
      </p:sp>
      <p:sp>
        <p:nvSpPr>
          <p:cNvPr id="13" name="12 - Ορθογώνιο"/>
          <p:cNvSpPr/>
          <p:nvPr/>
        </p:nvSpPr>
        <p:spPr>
          <a:xfrm>
            <a:off x="8292488" y="0"/>
            <a:ext cx="85151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50" b="1" i="1" dirty="0">
                <a:solidFill>
                  <a:srgbClr val="FF0000"/>
                </a:solidFill>
              </a:rPr>
              <a:t>WHO 2021</a:t>
            </a:r>
            <a:endParaRPr lang="el-GR" sz="1050" b="1" i="1" dirty="0">
              <a:solidFill>
                <a:srgbClr val="FF0000"/>
              </a:solidFill>
            </a:endParaRPr>
          </a:p>
        </p:txBody>
      </p:sp>
      <p:pic>
        <p:nvPicPr>
          <p:cNvPr id="15" name="Picture 1" descr="C:\Users\User\Desktop\ΚΝΣ dec 2022\2.09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075807"/>
            <a:ext cx="3059832" cy="2067694"/>
          </a:xfrm>
          <a:prstGeom prst="rect">
            <a:avLst/>
          </a:prstGeom>
          <a:noFill/>
        </p:spPr>
      </p:pic>
      <p:pic>
        <p:nvPicPr>
          <p:cNvPr id="16" name="Picture 2" descr="C:\Users\User\Desktop\ΚΝΣ dec 2022\2.09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3075807"/>
            <a:ext cx="3168352" cy="2067694"/>
          </a:xfrm>
          <a:prstGeom prst="rect">
            <a:avLst/>
          </a:prstGeom>
          <a:noFill/>
        </p:spPr>
      </p:pic>
      <p:pic>
        <p:nvPicPr>
          <p:cNvPr id="17" name="Picture 3" descr="C:\Users\User\Desktop\ΚΝΣ dec 2022\2.09f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5" y="3075807"/>
            <a:ext cx="2915816" cy="2067694"/>
          </a:xfrm>
          <a:prstGeom prst="rect">
            <a:avLst/>
          </a:prstGeom>
          <a:noFill/>
        </p:spPr>
      </p:pic>
      <p:sp>
        <p:nvSpPr>
          <p:cNvPr id="18" name="17 - Ορθογώνιο"/>
          <p:cNvSpPr/>
          <p:nvPr/>
        </p:nvSpPr>
        <p:spPr>
          <a:xfrm>
            <a:off x="0" y="4731991"/>
            <a:ext cx="3024336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050" b="1" dirty="0"/>
              <a:t>Υψηλότερη </a:t>
            </a:r>
            <a:r>
              <a:rPr lang="el-GR" sz="1050" b="1" dirty="0" err="1"/>
              <a:t>ατυπία</a:t>
            </a:r>
            <a:r>
              <a:rPr lang="el-GR" sz="1050" b="1" dirty="0"/>
              <a:t> και </a:t>
            </a:r>
            <a:r>
              <a:rPr lang="el-GR" sz="1050" b="1" dirty="0" err="1"/>
              <a:t>κυτταροβρίθεια</a:t>
            </a:r>
            <a:r>
              <a:rPr lang="el-GR" sz="1050" b="1" dirty="0"/>
              <a:t> σε σχέση με </a:t>
            </a:r>
            <a:r>
              <a:rPr lang="en-US" sz="1050" b="1" dirty="0"/>
              <a:t>grade 2</a:t>
            </a:r>
            <a:endParaRPr lang="el-GR" sz="1050" b="1" dirty="0"/>
          </a:p>
        </p:txBody>
      </p:sp>
      <p:sp>
        <p:nvSpPr>
          <p:cNvPr id="19" name="18 - Ορθογώνιο"/>
          <p:cNvSpPr/>
          <p:nvPr/>
        </p:nvSpPr>
        <p:spPr>
          <a:xfrm>
            <a:off x="3073543" y="4874057"/>
            <a:ext cx="3182281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50" b="1" dirty="0"/>
              <a:t>M</a:t>
            </a:r>
            <a:r>
              <a:rPr lang="el-GR" sz="1050" b="1" dirty="0" err="1"/>
              <a:t>ορφολογία</a:t>
            </a:r>
            <a:r>
              <a:rPr lang="el-GR" sz="1050" b="1" dirty="0"/>
              <a:t> τύπου </a:t>
            </a:r>
            <a:r>
              <a:rPr lang="el-GR" sz="1050" b="1" dirty="0" err="1"/>
              <a:t>ολιγοδενδρογλοιώματος</a:t>
            </a:r>
            <a:endParaRPr lang="el-GR" sz="1050" b="1" dirty="0"/>
          </a:p>
        </p:txBody>
      </p:sp>
      <p:sp>
        <p:nvSpPr>
          <p:cNvPr id="20" name="19 - Ορθογώνιο"/>
          <p:cNvSpPr/>
          <p:nvPr/>
        </p:nvSpPr>
        <p:spPr>
          <a:xfrm>
            <a:off x="6300192" y="4861140"/>
            <a:ext cx="2689006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l-GR" sz="1100" b="1" dirty="0" err="1"/>
              <a:t>Γεμιστοκυτταρική</a:t>
            </a:r>
            <a:r>
              <a:rPr lang="el-GR" sz="1100" b="1" dirty="0"/>
              <a:t> διαφοροποίηση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603448" y="2355726"/>
            <a:ext cx="80010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IDH-</a:t>
            </a: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μεταλλαγμένο </a:t>
            </a:r>
            <a:r>
              <a:rPr kumimoji="0" lang="el-GR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αστροκύτωμα</a:t>
            </a: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grade</a:t>
            </a: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3)</a:t>
            </a:r>
            <a:endParaRPr kumimoji="0" lang="el-GR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21 - Ορθογώνιο"/>
          <p:cNvSpPr/>
          <p:nvPr/>
        </p:nvSpPr>
        <p:spPr>
          <a:xfrm>
            <a:off x="2195736" y="2859782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/>
            </a:pPr>
            <a:r>
              <a:rPr lang="el-GR" sz="1100" dirty="0">
                <a:solidFill>
                  <a:schemeClr val="accent2"/>
                </a:solidFill>
                <a:latin typeface="Arial" charset="0"/>
              </a:rPr>
              <a:t>••</a:t>
            </a:r>
            <a:r>
              <a:rPr lang="el-GR" sz="1100" b="1" dirty="0">
                <a:latin typeface="Arial" charset="0"/>
              </a:rPr>
              <a:t>Απουσία ενδοθηλιακής υπερπλασίας, νέκρωσης</a:t>
            </a:r>
          </a:p>
        </p:txBody>
      </p:sp>
      <p:cxnSp>
        <p:nvCxnSpPr>
          <p:cNvPr id="26" name="25 - Ευθεία γραμμή σύνδεσης"/>
          <p:cNvCxnSpPr/>
          <p:nvPr/>
        </p:nvCxnSpPr>
        <p:spPr>
          <a:xfrm>
            <a:off x="0" y="257175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Θέμα1">
  <a:themeElements>
    <a:clrScheme name="Custom 347">
      <a:dk1>
        <a:srgbClr val="210635"/>
      </a:dk1>
      <a:lt1>
        <a:srgbClr val="FFFFFF"/>
      </a:lt1>
      <a:dk2>
        <a:srgbClr val="89828F"/>
      </a:dk2>
      <a:lt2>
        <a:srgbClr val="F4F3F8"/>
      </a:lt2>
      <a:accent1>
        <a:srgbClr val="725DCF"/>
      </a:accent1>
      <a:accent2>
        <a:srgbClr val="BD6DE0"/>
      </a:accent2>
      <a:accent3>
        <a:srgbClr val="F07249"/>
      </a:accent3>
      <a:accent4>
        <a:srgbClr val="FFB200"/>
      </a:accent4>
      <a:accent5>
        <a:srgbClr val="9D91EE"/>
      </a:accent5>
      <a:accent6>
        <a:srgbClr val="3691E0"/>
      </a:accent6>
      <a:hlink>
        <a:srgbClr val="6A5DC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Θέμα1</Template>
  <TotalTime>569</TotalTime>
  <Words>5819</Words>
  <Application>Microsoft Office PowerPoint</Application>
  <PresentationFormat>Προβολή στην οθόνη (16:9)</PresentationFormat>
  <Paragraphs>879</Paragraphs>
  <Slides>73</Slides>
  <Notes>16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73</vt:i4>
      </vt:variant>
    </vt:vector>
  </HeadingPairs>
  <TitlesOfParts>
    <vt:vector size="82" baseType="lpstr">
      <vt:lpstr>Arial</vt:lpstr>
      <vt:lpstr>Calibri</vt:lpstr>
      <vt:lpstr>Catamaran</vt:lpstr>
      <vt:lpstr>Catamaran Thin</vt:lpstr>
      <vt:lpstr>Symbol</vt:lpstr>
      <vt:lpstr>Times New Roman</vt:lpstr>
      <vt:lpstr>Verdana</vt:lpstr>
      <vt:lpstr>Wingdings</vt:lpstr>
      <vt:lpstr>Θέμα1</vt:lpstr>
      <vt:lpstr>Όγκοι ΚΝΣ: Ιστολογία – Μοριακή παθολογοανατομία</vt:lpstr>
      <vt:lpstr>Παρουσίαση του PowerPoint</vt:lpstr>
      <vt:lpstr>Παρουσίαση του PowerPoint</vt:lpstr>
      <vt:lpstr>Παρουσίαση του PowerPoint</vt:lpstr>
      <vt:lpstr>Ιστολογικά κριτήρια βαθμοποίησης διάχυτα διηθητικού αστροκυτταρικού γλοιώματος τύπου ενήλικος</vt:lpstr>
      <vt:lpstr>ΜΟΡΙΑΚΑ ΚΡΙΤΗΡΙΑ ΒΑΘΜΟΠΟΙΗΣΗΣ ΔΙΑΧΥΤΑ ΔΙΗΘΗΤΙΚΩΝ ΑΣΤΡΟΚΥΤΤΑΡΙΚΩΝ ΓΛΟΙΩΜΑΤΩΝ ΤΥΠΟΥ ΕΝΗΛΙΚΟΣ (WHO,CNS5, 2021)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IDH –μη μεταλλαγμένο γλοιοβλάστωμα (grade 4)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Γιγαντοκυτταρικός υπότυπος γλοιοβλαστώματος</vt:lpstr>
      <vt:lpstr>Υπότυπος γλοιοσαρκώματος</vt:lpstr>
      <vt:lpstr>Επιθηλιοειδής / ραβδοειδής υπότυπος γλοιβλαστώματος</vt:lpstr>
      <vt:lpstr>Ολιγοδενδρογλοίωμα  με μετάλλαξη IDH &amp; συναπάλειψη 1p/19q</vt:lpstr>
      <vt:lpstr>Παρουσίαση του PowerPoint</vt:lpstr>
      <vt:lpstr>Ολιγοδενδρογλοίωμα - Μοριακοί δείκτες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Διάχυτο γλοίωμα μέσης γραμμής με ανωμαλίες (μετάλλαξη)Η3 K27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Αγγειοκεντρικό γλοίωμα (grade 1)</vt:lpstr>
      <vt:lpstr>Πιλοκυτταρικό αστροκύτωμα (WHO grade 1)</vt:lpstr>
      <vt:lpstr>Πιλοκυτταρικό Αστροκύτωμα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Υποεπενδυματικό γιγαντοκυτταρικό αστροκύτωμα (SEGA)</vt:lpstr>
      <vt:lpstr>Υποπενδυματικό γιγαντοκυτταρικό αστροκύτωμα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Πλειόμορφο Ξανθοαστροκύτωμα (WHO grade 2 ή 3)</vt:lpstr>
      <vt:lpstr>Πλειόμορφο Ξανθοαστροκύτωμα</vt:lpstr>
      <vt:lpstr>Επενδυματικοί  Όγκοι ( WHO CNS5 2021) </vt:lpstr>
      <vt:lpstr>Επενδύμωμα   Ανατομικός Τύπος </vt:lpstr>
      <vt:lpstr>Επενδύμωμα  Υπερσκηνίδιο – οπίσθιου κρανιακού βόθρου</vt:lpstr>
      <vt:lpstr>Επενδύμωμα  Υπερσκηνίδιο – οπίσθιου κρανιακού βόθρου</vt:lpstr>
      <vt:lpstr>Μυξοθηλώδες επενδύμωμα (grade 2 WHO 2021)</vt:lpstr>
      <vt:lpstr>Παρουσίαση του PowerPoint</vt:lpstr>
      <vt:lpstr>Υποεπενδύμωμα (grade 1)</vt:lpstr>
      <vt:lpstr>Παρουσίαση του PowerPoint</vt:lpstr>
      <vt:lpstr>Μηνύματα για το σπίτι (Ι)</vt:lpstr>
      <vt:lpstr>Παρουσίαση του PowerPoint</vt:lpstr>
      <vt:lpstr>Ευχαριστώ!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Σεμινάριο Ενδιαφερόντων Περιστατικών «Ύποπτες» Λεμφοκυτταρικές Διηθήσεις σε Διάφορα Όργανα και Ιστούς. Διαγνωστική Προσέγγιση και Διαφοροδιαγνωστικοί Προβληματισμοί</dc:title>
  <dc:creator>User</dc:creator>
  <cp:lastModifiedBy>Maria Giannari</cp:lastModifiedBy>
  <cp:revision>46</cp:revision>
  <dcterms:created xsi:type="dcterms:W3CDTF">2023-06-14T12:08:45Z</dcterms:created>
  <dcterms:modified xsi:type="dcterms:W3CDTF">2024-12-10T07:59:53Z</dcterms:modified>
</cp:coreProperties>
</file>