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461" r:id="rId2"/>
    <p:sldId id="259" r:id="rId3"/>
    <p:sldId id="373" r:id="rId4"/>
    <p:sldId id="521" r:id="rId5"/>
    <p:sldId id="522" r:id="rId6"/>
    <p:sldId id="520" r:id="rId7"/>
    <p:sldId id="377" r:id="rId8"/>
    <p:sldId id="375" r:id="rId9"/>
    <p:sldId id="400" r:id="rId10"/>
    <p:sldId id="523" r:id="rId11"/>
    <p:sldId id="405" r:id="rId12"/>
    <p:sldId id="524" r:id="rId13"/>
    <p:sldId id="525" r:id="rId14"/>
    <p:sldId id="526" r:id="rId15"/>
    <p:sldId id="516" r:id="rId16"/>
    <p:sldId id="383" r:id="rId17"/>
    <p:sldId id="446" r:id="rId18"/>
    <p:sldId id="369" r:id="rId19"/>
    <p:sldId id="386" r:id="rId20"/>
    <p:sldId id="518" r:id="rId21"/>
    <p:sldId id="385" r:id="rId22"/>
    <p:sldId id="519" r:id="rId23"/>
    <p:sldId id="370" r:id="rId24"/>
    <p:sldId id="517" r:id="rId25"/>
    <p:sldId id="387" r:id="rId26"/>
    <p:sldId id="388" r:id="rId27"/>
    <p:sldId id="391" r:id="rId28"/>
    <p:sldId id="372" r:id="rId29"/>
    <p:sldId id="410" r:id="rId30"/>
    <p:sldId id="419" r:id="rId31"/>
    <p:sldId id="420" r:id="rId32"/>
    <p:sldId id="421" r:id="rId33"/>
    <p:sldId id="422" r:id="rId34"/>
    <p:sldId id="423" r:id="rId35"/>
    <p:sldId id="424" r:id="rId36"/>
    <p:sldId id="425" r:id="rId37"/>
    <p:sldId id="426" r:id="rId38"/>
    <p:sldId id="427" r:id="rId39"/>
    <p:sldId id="428" r:id="rId40"/>
    <p:sldId id="434" r:id="rId41"/>
    <p:sldId id="437" r:id="rId42"/>
    <p:sldId id="52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FF00FF"/>
    <a:srgbClr val="0000CC"/>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6A3E87-1880-4719-BC5D-2EAB5D772342}" v="2" dt="2026-05-26T18:05:19.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howGuides="1">
      <p:cViewPr varScale="1">
        <p:scale>
          <a:sx n="81" d="100"/>
          <a:sy n="81" d="100"/>
        </p:scale>
        <p:origin x="677"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7B8987-AE63-364A-9B64-5516DA6943A1}" type="doc">
      <dgm:prSet loTypeId="urn:microsoft.com/office/officeart/2005/8/layout/chevron1" loCatId="" qsTypeId="urn:microsoft.com/office/officeart/2005/8/quickstyle/simple4" qsCatId="simple" csTypeId="urn:microsoft.com/office/officeart/2005/8/colors/accent1_2" csCatId="accent1" phldr="1"/>
      <dgm:spPr/>
    </dgm:pt>
    <dgm:pt modelId="{D37E8779-3D09-D349-89D2-C5ED1950C63B}">
      <dgm:prSet phldrT="[Testo]" custT="1"/>
      <dgm:spPr/>
      <dgm:t>
        <a:bodyPr/>
        <a:lstStyle/>
        <a:p>
          <a:r>
            <a:rPr lang="it-IT" sz="2400" dirty="0" err="1">
              <a:latin typeface="Times New Roman"/>
              <a:cs typeface="Times New Roman"/>
            </a:rPr>
            <a:t>Exercise</a:t>
          </a:r>
          <a:r>
            <a:rPr lang="it-IT" sz="2400" dirty="0">
              <a:latin typeface="Times New Roman"/>
              <a:cs typeface="Times New Roman"/>
            </a:rPr>
            <a:t> stress test</a:t>
          </a:r>
        </a:p>
      </dgm:t>
    </dgm:pt>
    <dgm:pt modelId="{F6E693AD-76DA-894A-BB70-91E9458CD768}" type="parTrans" cxnId="{BD0545D2-E69F-B842-867A-BAB24B68F20A}">
      <dgm:prSet/>
      <dgm:spPr/>
      <dgm:t>
        <a:bodyPr/>
        <a:lstStyle/>
        <a:p>
          <a:endParaRPr lang="it-IT"/>
        </a:p>
      </dgm:t>
    </dgm:pt>
    <dgm:pt modelId="{934807D3-8F2A-844C-9FD3-7A814F618BE4}" type="sibTrans" cxnId="{BD0545D2-E69F-B842-867A-BAB24B68F20A}">
      <dgm:prSet/>
      <dgm:spPr/>
      <dgm:t>
        <a:bodyPr/>
        <a:lstStyle/>
        <a:p>
          <a:endParaRPr lang="it-IT"/>
        </a:p>
      </dgm:t>
    </dgm:pt>
    <dgm:pt modelId="{1ED1E007-824E-024D-936B-E72823CEF9CC}">
      <dgm:prSet phldrT="[Testo]" custT="1"/>
      <dgm:spPr/>
      <dgm:t>
        <a:bodyPr/>
        <a:lstStyle/>
        <a:p>
          <a:r>
            <a:rPr lang="it-IT" sz="2000" dirty="0" err="1">
              <a:latin typeface="Times New Roman"/>
              <a:cs typeface="Times New Roman"/>
            </a:rPr>
            <a:t>Tracer</a:t>
          </a:r>
          <a:r>
            <a:rPr lang="it-IT" sz="2000" dirty="0">
              <a:latin typeface="Times New Roman"/>
              <a:cs typeface="Times New Roman"/>
            </a:rPr>
            <a:t> </a:t>
          </a:r>
          <a:r>
            <a:rPr lang="it-IT" sz="2000" dirty="0" err="1">
              <a:latin typeface="Times New Roman"/>
              <a:cs typeface="Times New Roman"/>
            </a:rPr>
            <a:t>injection</a:t>
          </a:r>
          <a:endParaRPr lang="it-IT" sz="2000" dirty="0">
            <a:latin typeface="Times New Roman"/>
            <a:cs typeface="Times New Roman"/>
          </a:endParaRPr>
        </a:p>
        <a:p>
          <a:r>
            <a:rPr lang="it-IT" sz="1600" dirty="0">
              <a:latin typeface="Times New Roman"/>
              <a:cs typeface="Times New Roman"/>
            </a:rPr>
            <a:t>(</a:t>
          </a:r>
          <a:r>
            <a:rPr lang="it-IT" sz="1600" dirty="0" err="1">
              <a:latin typeface="Times New Roman"/>
              <a:cs typeface="Times New Roman"/>
            </a:rPr>
            <a:t>Peak</a:t>
          </a:r>
          <a:r>
            <a:rPr lang="it-IT" sz="1600" dirty="0">
              <a:latin typeface="Times New Roman"/>
              <a:cs typeface="Times New Roman"/>
            </a:rPr>
            <a:t> stress or </a:t>
          </a:r>
          <a:r>
            <a:rPr lang="it-IT" sz="1600" dirty="0" err="1">
              <a:latin typeface="Times New Roman"/>
              <a:cs typeface="Times New Roman"/>
            </a:rPr>
            <a:t>evidence</a:t>
          </a:r>
          <a:r>
            <a:rPr lang="it-IT" sz="1600" dirty="0">
              <a:latin typeface="Times New Roman"/>
              <a:cs typeface="Times New Roman"/>
            </a:rPr>
            <a:t> of ischemia)</a:t>
          </a:r>
        </a:p>
      </dgm:t>
    </dgm:pt>
    <dgm:pt modelId="{9CF556C4-7F4D-F843-8000-95C5C4E5BD59}" type="parTrans" cxnId="{C622B85C-F0D9-7A44-AEEA-173F61936733}">
      <dgm:prSet/>
      <dgm:spPr/>
      <dgm:t>
        <a:bodyPr/>
        <a:lstStyle/>
        <a:p>
          <a:endParaRPr lang="it-IT"/>
        </a:p>
      </dgm:t>
    </dgm:pt>
    <dgm:pt modelId="{68CDD462-B158-7744-BA15-21652E398905}" type="sibTrans" cxnId="{C622B85C-F0D9-7A44-AEEA-173F61936733}">
      <dgm:prSet/>
      <dgm:spPr/>
      <dgm:t>
        <a:bodyPr/>
        <a:lstStyle/>
        <a:p>
          <a:endParaRPr lang="it-IT"/>
        </a:p>
      </dgm:t>
    </dgm:pt>
    <dgm:pt modelId="{892C5120-742D-E14B-BCB4-29851D8962AB}">
      <dgm:prSet phldrT="[Testo]" custT="1"/>
      <dgm:spPr/>
      <dgm:t>
        <a:bodyPr/>
        <a:lstStyle/>
        <a:p>
          <a:r>
            <a:rPr lang="it-IT" sz="2100" dirty="0">
              <a:latin typeface="Times New Roman"/>
              <a:cs typeface="Times New Roman"/>
            </a:rPr>
            <a:t>Stop </a:t>
          </a:r>
          <a:r>
            <a:rPr lang="it-IT" sz="2100" dirty="0" err="1">
              <a:latin typeface="Times New Roman"/>
              <a:cs typeface="Times New Roman"/>
            </a:rPr>
            <a:t>effort</a:t>
          </a:r>
          <a:r>
            <a:rPr lang="it-IT" sz="2100" dirty="0">
              <a:latin typeface="Times New Roman"/>
              <a:cs typeface="Times New Roman"/>
            </a:rPr>
            <a:t> </a:t>
          </a:r>
        </a:p>
        <a:p>
          <a:r>
            <a:rPr lang="it-IT" sz="1600" dirty="0">
              <a:latin typeface="Times New Roman"/>
              <a:cs typeface="Times New Roman"/>
            </a:rPr>
            <a:t>(1 </a:t>
          </a:r>
          <a:r>
            <a:rPr lang="it-IT" sz="1600" dirty="0" err="1">
              <a:latin typeface="Times New Roman"/>
              <a:cs typeface="Times New Roman"/>
            </a:rPr>
            <a:t>min</a:t>
          </a:r>
          <a:r>
            <a:rPr lang="it-IT" sz="1600" dirty="0">
              <a:latin typeface="Times New Roman"/>
              <a:cs typeface="Times New Roman"/>
            </a:rPr>
            <a:t> </a:t>
          </a:r>
          <a:r>
            <a:rPr lang="it-IT" sz="1600" dirty="0" err="1">
              <a:latin typeface="Times New Roman"/>
              <a:cs typeface="Times New Roman"/>
            </a:rPr>
            <a:t>after</a:t>
          </a:r>
          <a:r>
            <a:rPr lang="it-IT" sz="1600" dirty="0">
              <a:latin typeface="Times New Roman"/>
              <a:cs typeface="Times New Roman"/>
            </a:rPr>
            <a:t> </a:t>
          </a:r>
          <a:r>
            <a:rPr lang="it-IT" sz="1600" dirty="0" err="1">
              <a:latin typeface="Times New Roman"/>
              <a:cs typeface="Times New Roman"/>
            </a:rPr>
            <a:t>tracer</a:t>
          </a:r>
          <a:r>
            <a:rPr lang="it-IT" sz="1600" dirty="0">
              <a:latin typeface="Times New Roman"/>
              <a:cs typeface="Times New Roman"/>
            </a:rPr>
            <a:t> </a:t>
          </a:r>
          <a:r>
            <a:rPr lang="it-IT" sz="1600" dirty="0" err="1">
              <a:latin typeface="Times New Roman"/>
              <a:cs typeface="Times New Roman"/>
            </a:rPr>
            <a:t>injection</a:t>
          </a:r>
          <a:r>
            <a:rPr lang="it-IT" sz="1600" dirty="0">
              <a:latin typeface="Times New Roman"/>
              <a:cs typeface="Times New Roman"/>
            </a:rPr>
            <a:t>)</a:t>
          </a:r>
        </a:p>
      </dgm:t>
    </dgm:pt>
    <dgm:pt modelId="{0816E4F5-DE55-494E-BF71-74F357B845D7}" type="parTrans" cxnId="{9AADE2AF-5252-2647-8412-8585FB0BFE50}">
      <dgm:prSet/>
      <dgm:spPr/>
      <dgm:t>
        <a:bodyPr/>
        <a:lstStyle/>
        <a:p>
          <a:endParaRPr lang="it-IT"/>
        </a:p>
      </dgm:t>
    </dgm:pt>
    <dgm:pt modelId="{936A5A2C-0672-2D4B-8829-A3E39EB29333}" type="sibTrans" cxnId="{9AADE2AF-5252-2647-8412-8585FB0BFE50}">
      <dgm:prSet/>
      <dgm:spPr/>
      <dgm:t>
        <a:bodyPr/>
        <a:lstStyle/>
        <a:p>
          <a:endParaRPr lang="it-IT"/>
        </a:p>
      </dgm:t>
    </dgm:pt>
    <dgm:pt modelId="{DEFF124C-395F-F74D-8B8A-2B8DAB32D041}" type="pres">
      <dgm:prSet presAssocID="{CD7B8987-AE63-364A-9B64-5516DA6943A1}" presName="Name0" presStyleCnt="0">
        <dgm:presLayoutVars>
          <dgm:dir/>
          <dgm:animLvl val="lvl"/>
          <dgm:resizeHandles val="exact"/>
        </dgm:presLayoutVars>
      </dgm:prSet>
      <dgm:spPr/>
    </dgm:pt>
    <dgm:pt modelId="{8A41E9D2-405D-BD45-B671-43D80CC2284F}" type="pres">
      <dgm:prSet presAssocID="{D37E8779-3D09-D349-89D2-C5ED1950C63B}" presName="parTxOnly" presStyleLbl="node1" presStyleIdx="0" presStyleCnt="3">
        <dgm:presLayoutVars>
          <dgm:chMax val="0"/>
          <dgm:chPref val="0"/>
          <dgm:bulletEnabled val="1"/>
        </dgm:presLayoutVars>
      </dgm:prSet>
      <dgm:spPr/>
      <dgm:t>
        <a:bodyPr/>
        <a:lstStyle/>
        <a:p>
          <a:endParaRPr lang="en-US"/>
        </a:p>
      </dgm:t>
    </dgm:pt>
    <dgm:pt modelId="{52CF784B-9D2B-414E-80FE-20A8062B2147}" type="pres">
      <dgm:prSet presAssocID="{934807D3-8F2A-844C-9FD3-7A814F618BE4}" presName="parTxOnlySpace" presStyleCnt="0"/>
      <dgm:spPr/>
    </dgm:pt>
    <dgm:pt modelId="{16AA9A2B-8CEF-C744-B44B-E3AB53D89125}" type="pres">
      <dgm:prSet presAssocID="{1ED1E007-824E-024D-936B-E72823CEF9CC}" presName="parTxOnly" presStyleLbl="node1" presStyleIdx="1" presStyleCnt="3">
        <dgm:presLayoutVars>
          <dgm:chMax val="0"/>
          <dgm:chPref val="0"/>
          <dgm:bulletEnabled val="1"/>
        </dgm:presLayoutVars>
      </dgm:prSet>
      <dgm:spPr/>
      <dgm:t>
        <a:bodyPr/>
        <a:lstStyle/>
        <a:p>
          <a:endParaRPr lang="en-US"/>
        </a:p>
      </dgm:t>
    </dgm:pt>
    <dgm:pt modelId="{FD368F33-9910-0C45-962B-A9A1370F0025}" type="pres">
      <dgm:prSet presAssocID="{68CDD462-B158-7744-BA15-21652E398905}" presName="parTxOnlySpace" presStyleCnt="0"/>
      <dgm:spPr/>
    </dgm:pt>
    <dgm:pt modelId="{805295A9-F836-304A-A141-5D2055B34A1F}" type="pres">
      <dgm:prSet presAssocID="{892C5120-742D-E14B-BCB4-29851D8962AB}" presName="parTxOnly" presStyleLbl="node1" presStyleIdx="2" presStyleCnt="3">
        <dgm:presLayoutVars>
          <dgm:chMax val="0"/>
          <dgm:chPref val="0"/>
          <dgm:bulletEnabled val="1"/>
        </dgm:presLayoutVars>
      </dgm:prSet>
      <dgm:spPr/>
      <dgm:t>
        <a:bodyPr/>
        <a:lstStyle/>
        <a:p>
          <a:endParaRPr lang="en-US"/>
        </a:p>
      </dgm:t>
    </dgm:pt>
  </dgm:ptLst>
  <dgm:cxnLst>
    <dgm:cxn modelId="{C622B85C-F0D9-7A44-AEEA-173F61936733}" srcId="{CD7B8987-AE63-364A-9B64-5516DA6943A1}" destId="{1ED1E007-824E-024D-936B-E72823CEF9CC}" srcOrd="1" destOrd="0" parTransId="{9CF556C4-7F4D-F843-8000-95C5C4E5BD59}" sibTransId="{68CDD462-B158-7744-BA15-21652E398905}"/>
    <dgm:cxn modelId="{0EDFC054-617B-4B5F-B712-8B73CF6C8049}" type="presOf" srcId="{1ED1E007-824E-024D-936B-E72823CEF9CC}" destId="{16AA9A2B-8CEF-C744-B44B-E3AB53D89125}" srcOrd="0" destOrd="0" presId="urn:microsoft.com/office/officeart/2005/8/layout/chevron1"/>
    <dgm:cxn modelId="{9AADE2AF-5252-2647-8412-8585FB0BFE50}" srcId="{CD7B8987-AE63-364A-9B64-5516DA6943A1}" destId="{892C5120-742D-E14B-BCB4-29851D8962AB}" srcOrd="2" destOrd="0" parTransId="{0816E4F5-DE55-494E-BF71-74F357B845D7}" sibTransId="{936A5A2C-0672-2D4B-8829-A3E39EB29333}"/>
    <dgm:cxn modelId="{E40FC3FE-1E3A-430E-ABB0-BC2B9323E399}" type="presOf" srcId="{892C5120-742D-E14B-BCB4-29851D8962AB}" destId="{805295A9-F836-304A-A141-5D2055B34A1F}" srcOrd="0" destOrd="0" presId="urn:microsoft.com/office/officeart/2005/8/layout/chevron1"/>
    <dgm:cxn modelId="{892437FE-BB79-4545-B73E-BFA42D238EEF}" type="presOf" srcId="{CD7B8987-AE63-364A-9B64-5516DA6943A1}" destId="{DEFF124C-395F-F74D-8B8A-2B8DAB32D041}" srcOrd="0" destOrd="0" presId="urn:microsoft.com/office/officeart/2005/8/layout/chevron1"/>
    <dgm:cxn modelId="{089F8700-55B7-4CB9-9B96-C07B698F70A8}" type="presOf" srcId="{D37E8779-3D09-D349-89D2-C5ED1950C63B}" destId="{8A41E9D2-405D-BD45-B671-43D80CC2284F}" srcOrd="0" destOrd="0" presId="urn:microsoft.com/office/officeart/2005/8/layout/chevron1"/>
    <dgm:cxn modelId="{BD0545D2-E69F-B842-867A-BAB24B68F20A}" srcId="{CD7B8987-AE63-364A-9B64-5516DA6943A1}" destId="{D37E8779-3D09-D349-89D2-C5ED1950C63B}" srcOrd="0" destOrd="0" parTransId="{F6E693AD-76DA-894A-BB70-91E9458CD768}" sibTransId="{934807D3-8F2A-844C-9FD3-7A814F618BE4}"/>
    <dgm:cxn modelId="{B43B6BF5-2E99-4384-AE90-C3D6E5BF9F3B}" type="presParOf" srcId="{DEFF124C-395F-F74D-8B8A-2B8DAB32D041}" destId="{8A41E9D2-405D-BD45-B671-43D80CC2284F}" srcOrd="0" destOrd="0" presId="urn:microsoft.com/office/officeart/2005/8/layout/chevron1"/>
    <dgm:cxn modelId="{F0CFF23A-A8E9-415C-B011-9F336C657F73}" type="presParOf" srcId="{DEFF124C-395F-F74D-8B8A-2B8DAB32D041}" destId="{52CF784B-9D2B-414E-80FE-20A8062B2147}" srcOrd="1" destOrd="0" presId="urn:microsoft.com/office/officeart/2005/8/layout/chevron1"/>
    <dgm:cxn modelId="{F29464B4-02AE-4978-AD01-6CB2C89EA212}" type="presParOf" srcId="{DEFF124C-395F-F74D-8B8A-2B8DAB32D041}" destId="{16AA9A2B-8CEF-C744-B44B-E3AB53D89125}" srcOrd="2" destOrd="0" presId="urn:microsoft.com/office/officeart/2005/8/layout/chevron1"/>
    <dgm:cxn modelId="{F1269A8F-866D-41B0-86FE-F4A256E53221}" type="presParOf" srcId="{DEFF124C-395F-F74D-8B8A-2B8DAB32D041}" destId="{FD368F33-9910-0C45-962B-A9A1370F0025}" srcOrd="3" destOrd="0" presId="urn:microsoft.com/office/officeart/2005/8/layout/chevron1"/>
    <dgm:cxn modelId="{49D9394E-8AC4-441B-82E3-5411332FFBFB}" type="presParOf" srcId="{DEFF124C-395F-F74D-8B8A-2B8DAB32D041}" destId="{805295A9-F836-304A-A141-5D2055B34A1F}"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7B8987-AE63-364A-9B64-5516DA6943A1}" type="doc">
      <dgm:prSet loTypeId="urn:microsoft.com/office/officeart/2005/8/layout/chevron1" loCatId="" qsTypeId="urn:microsoft.com/office/officeart/2005/8/quickstyle/simple4" qsCatId="simple" csTypeId="urn:microsoft.com/office/officeart/2005/8/colors/accent1_2" csCatId="accent1" phldr="1"/>
      <dgm:spPr/>
    </dgm:pt>
    <dgm:pt modelId="{D37E8779-3D09-D349-89D2-C5ED1950C63B}">
      <dgm:prSet phldrT="[Testo]"/>
      <dgm:spPr/>
      <dgm:t>
        <a:bodyPr/>
        <a:lstStyle/>
        <a:p>
          <a:r>
            <a:rPr lang="it-IT" dirty="0"/>
            <a:t>Start </a:t>
          </a:r>
          <a:r>
            <a:rPr lang="it-IT" dirty="0" err="1"/>
            <a:t>infusion</a:t>
          </a:r>
          <a:endParaRPr lang="it-IT" dirty="0"/>
        </a:p>
      </dgm:t>
    </dgm:pt>
    <dgm:pt modelId="{F6E693AD-76DA-894A-BB70-91E9458CD768}" type="parTrans" cxnId="{BD0545D2-E69F-B842-867A-BAB24B68F20A}">
      <dgm:prSet/>
      <dgm:spPr/>
      <dgm:t>
        <a:bodyPr/>
        <a:lstStyle/>
        <a:p>
          <a:endParaRPr lang="it-IT"/>
        </a:p>
      </dgm:t>
    </dgm:pt>
    <dgm:pt modelId="{934807D3-8F2A-844C-9FD3-7A814F618BE4}" type="sibTrans" cxnId="{BD0545D2-E69F-B842-867A-BAB24B68F20A}">
      <dgm:prSet/>
      <dgm:spPr/>
      <dgm:t>
        <a:bodyPr/>
        <a:lstStyle/>
        <a:p>
          <a:endParaRPr lang="it-IT"/>
        </a:p>
      </dgm:t>
    </dgm:pt>
    <dgm:pt modelId="{1ED1E007-824E-024D-936B-E72823CEF9CC}">
      <dgm:prSet phldrT="[Testo]"/>
      <dgm:spPr/>
      <dgm:t>
        <a:bodyPr/>
        <a:lstStyle/>
        <a:p>
          <a:r>
            <a:rPr lang="it-IT" dirty="0" err="1"/>
            <a:t>Tracer</a:t>
          </a:r>
          <a:r>
            <a:rPr lang="it-IT" dirty="0"/>
            <a:t> </a:t>
          </a:r>
          <a:r>
            <a:rPr lang="it-IT" dirty="0" err="1"/>
            <a:t>injection</a:t>
          </a:r>
          <a:endParaRPr lang="it-IT" dirty="0"/>
        </a:p>
        <a:p>
          <a:r>
            <a:rPr lang="it-IT" dirty="0"/>
            <a:t>(3 </a:t>
          </a:r>
          <a:r>
            <a:rPr lang="it-IT" dirty="0" err="1"/>
            <a:t>min</a:t>
          </a:r>
          <a:r>
            <a:rPr lang="it-IT" dirty="0"/>
            <a:t>)</a:t>
          </a:r>
        </a:p>
      </dgm:t>
    </dgm:pt>
    <dgm:pt modelId="{9CF556C4-7F4D-F843-8000-95C5C4E5BD59}" type="parTrans" cxnId="{C622B85C-F0D9-7A44-AEEA-173F61936733}">
      <dgm:prSet/>
      <dgm:spPr/>
      <dgm:t>
        <a:bodyPr/>
        <a:lstStyle/>
        <a:p>
          <a:endParaRPr lang="it-IT"/>
        </a:p>
      </dgm:t>
    </dgm:pt>
    <dgm:pt modelId="{68CDD462-B158-7744-BA15-21652E398905}" type="sibTrans" cxnId="{C622B85C-F0D9-7A44-AEEA-173F61936733}">
      <dgm:prSet/>
      <dgm:spPr/>
      <dgm:t>
        <a:bodyPr/>
        <a:lstStyle/>
        <a:p>
          <a:endParaRPr lang="it-IT"/>
        </a:p>
      </dgm:t>
    </dgm:pt>
    <dgm:pt modelId="{892C5120-742D-E14B-BCB4-29851D8962AB}">
      <dgm:prSet phldrT="[Testo]"/>
      <dgm:spPr/>
      <dgm:t>
        <a:bodyPr/>
        <a:lstStyle/>
        <a:p>
          <a:r>
            <a:rPr lang="it-IT" dirty="0"/>
            <a:t>End </a:t>
          </a:r>
          <a:r>
            <a:rPr lang="it-IT" dirty="0" err="1"/>
            <a:t>infusion</a:t>
          </a:r>
          <a:endParaRPr lang="it-IT" dirty="0"/>
        </a:p>
        <a:p>
          <a:r>
            <a:rPr lang="it-IT" dirty="0"/>
            <a:t>(6 </a:t>
          </a:r>
          <a:r>
            <a:rPr lang="it-IT" dirty="0" err="1"/>
            <a:t>min</a:t>
          </a:r>
          <a:r>
            <a:rPr lang="it-IT" dirty="0"/>
            <a:t>)</a:t>
          </a:r>
        </a:p>
      </dgm:t>
    </dgm:pt>
    <dgm:pt modelId="{0816E4F5-DE55-494E-BF71-74F357B845D7}" type="parTrans" cxnId="{9AADE2AF-5252-2647-8412-8585FB0BFE50}">
      <dgm:prSet/>
      <dgm:spPr/>
      <dgm:t>
        <a:bodyPr/>
        <a:lstStyle/>
        <a:p>
          <a:endParaRPr lang="it-IT"/>
        </a:p>
      </dgm:t>
    </dgm:pt>
    <dgm:pt modelId="{936A5A2C-0672-2D4B-8829-A3E39EB29333}" type="sibTrans" cxnId="{9AADE2AF-5252-2647-8412-8585FB0BFE50}">
      <dgm:prSet/>
      <dgm:spPr/>
      <dgm:t>
        <a:bodyPr/>
        <a:lstStyle/>
        <a:p>
          <a:endParaRPr lang="it-IT"/>
        </a:p>
      </dgm:t>
    </dgm:pt>
    <dgm:pt modelId="{DEFF124C-395F-F74D-8B8A-2B8DAB32D041}" type="pres">
      <dgm:prSet presAssocID="{CD7B8987-AE63-364A-9B64-5516DA6943A1}" presName="Name0" presStyleCnt="0">
        <dgm:presLayoutVars>
          <dgm:dir/>
          <dgm:animLvl val="lvl"/>
          <dgm:resizeHandles val="exact"/>
        </dgm:presLayoutVars>
      </dgm:prSet>
      <dgm:spPr/>
    </dgm:pt>
    <dgm:pt modelId="{8A41E9D2-405D-BD45-B671-43D80CC2284F}" type="pres">
      <dgm:prSet presAssocID="{D37E8779-3D09-D349-89D2-C5ED1950C63B}" presName="parTxOnly" presStyleLbl="node1" presStyleIdx="0" presStyleCnt="3">
        <dgm:presLayoutVars>
          <dgm:chMax val="0"/>
          <dgm:chPref val="0"/>
          <dgm:bulletEnabled val="1"/>
        </dgm:presLayoutVars>
      </dgm:prSet>
      <dgm:spPr/>
      <dgm:t>
        <a:bodyPr/>
        <a:lstStyle/>
        <a:p>
          <a:endParaRPr lang="en-US"/>
        </a:p>
      </dgm:t>
    </dgm:pt>
    <dgm:pt modelId="{52CF784B-9D2B-414E-80FE-20A8062B2147}" type="pres">
      <dgm:prSet presAssocID="{934807D3-8F2A-844C-9FD3-7A814F618BE4}" presName="parTxOnlySpace" presStyleCnt="0"/>
      <dgm:spPr/>
    </dgm:pt>
    <dgm:pt modelId="{16AA9A2B-8CEF-C744-B44B-E3AB53D89125}" type="pres">
      <dgm:prSet presAssocID="{1ED1E007-824E-024D-936B-E72823CEF9CC}" presName="parTxOnly" presStyleLbl="node1" presStyleIdx="1" presStyleCnt="3">
        <dgm:presLayoutVars>
          <dgm:chMax val="0"/>
          <dgm:chPref val="0"/>
          <dgm:bulletEnabled val="1"/>
        </dgm:presLayoutVars>
      </dgm:prSet>
      <dgm:spPr/>
      <dgm:t>
        <a:bodyPr/>
        <a:lstStyle/>
        <a:p>
          <a:endParaRPr lang="en-US"/>
        </a:p>
      </dgm:t>
    </dgm:pt>
    <dgm:pt modelId="{FD368F33-9910-0C45-962B-A9A1370F0025}" type="pres">
      <dgm:prSet presAssocID="{68CDD462-B158-7744-BA15-21652E398905}" presName="parTxOnlySpace" presStyleCnt="0"/>
      <dgm:spPr/>
    </dgm:pt>
    <dgm:pt modelId="{805295A9-F836-304A-A141-5D2055B34A1F}" type="pres">
      <dgm:prSet presAssocID="{892C5120-742D-E14B-BCB4-29851D8962AB}" presName="parTxOnly" presStyleLbl="node1" presStyleIdx="2" presStyleCnt="3">
        <dgm:presLayoutVars>
          <dgm:chMax val="0"/>
          <dgm:chPref val="0"/>
          <dgm:bulletEnabled val="1"/>
        </dgm:presLayoutVars>
      </dgm:prSet>
      <dgm:spPr/>
      <dgm:t>
        <a:bodyPr/>
        <a:lstStyle/>
        <a:p>
          <a:endParaRPr lang="en-US"/>
        </a:p>
      </dgm:t>
    </dgm:pt>
  </dgm:ptLst>
  <dgm:cxnLst>
    <dgm:cxn modelId="{BD0545D2-E69F-B842-867A-BAB24B68F20A}" srcId="{CD7B8987-AE63-364A-9B64-5516DA6943A1}" destId="{D37E8779-3D09-D349-89D2-C5ED1950C63B}" srcOrd="0" destOrd="0" parTransId="{F6E693AD-76DA-894A-BB70-91E9458CD768}" sibTransId="{934807D3-8F2A-844C-9FD3-7A814F618BE4}"/>
    <dgm:cxn modelId="{A1487128-CF74-4E0D-A787-3538C189C4A5}" type="presOf" srcId="{CD7B8987-AE63-364A-9B64-5516DA6943A1}" destId="{DEFF124C-395F-F74D-8B8A-2B8DAB32D041}" srcOrd="0" destOrd="0" presId="urn:microsoft.com/office/officeart/2005/8/layout/chevron1"/>
    <dgm:cxn modelId="{95F5B6C3-BAB6-4213-94AB-CDA2FC2BB01F}" type="presOf" srcId="{1ED1E007-824E-024D-936B-E72823CEF9CC}" destId="{16AA9A2B-8CEF-C744-B44B-E3AB53D89125}" srcOrd="0" destOrd="0" presId="urn:microsoft.com/office/officeart/2005/8/layout/chevron1"/>
    <dgm:cxn modelId="{C622B85C-F0D9-7A44-AEEA-173F61936733}" srcId="{CD7B8987-AE63-364A-9B64-5516DA6943A1}" destId="{1ED1E007-824E-024D-936B-E72823CEF9CC}" srcOrd="1" destOrd="0" parTransId="{9CF556C4-7F4D-F843-8000-95C5C4E5BD59}" sibTransId="{68CDD462-B158-7744-BA15-21652E398905}"/>
    <dgm:cxn modelId="{CA6E592F-D9BA-4B00-84AB-CBB0CA863407}" type="presOf" srcId="{D37E8779-3D09-D349-89D2-C5ED1950C63B}" destId="{8A41E9D2-405D-BD45-B671-43D80CC2284F}" srcOrd="0" destOrd="0" presId="urn:microsoft.com/office/officeart/2005/8/layout/chevron1"/>
    <dgm:cxn modelId="{9AADE2AF-5252-2647-8412-8585FB0BFE50}" srcId="{CD7B8987-AE63-364A-9B64-5516DA6943A1}" destId="{892C5120-742D-E14B-BCB4-29851D8962AB}" srcOrd="2" destOrd="0" parTransId="{0816E4F5-DE55-494E-BF71-74F357B845D7}" sibTransId="{936A5A2C-0672-2D4B-8829-A3E39EB29333}"/>
    <dgm:cxn modelId="{9CE31DB2-77F3-4AE1-8A89-F81A45ACDD24}" type="presOf" srcId="{892C5120-742D-E14B-BCB4-29851D8962AB}" destId="{805295A9-F836-304A-A141-5D2055B34A1F}" srcOrd="0" destOrd="0" presId="urn:microsoft.com/office/officeart/2005/8/layout/chevron1"/>
    <dgm:cxn modelId="{1D59B0FF-1F01-4262-9C6B-62BD63AC28ED}" type="presParOf" srcId="{DEFF124C-395F-F74D-8B8A-2B8DAB32D041}" destId="{8A41E9D2-405D-BD45-B671-43D80CC2284F}" srcOrd="0" destOrd="0" presId="urn:microsoft.com/office/officeart/2005/8/layout/chevron1"/>
    <dgm:cxn modelId="{46D301EA-30E3-4DD1-8D3A-775E6312A9D0}" type="presParOf" srcId="{DEFF124C-395F-F74D-8B8A-2B8DAB32D041}" destId="{52CF784B-9D2B-414E-80FE-20A8062B2147}" srcOrd="1" destOrd="0" presId="urn:microsoft.com/office/officeart/2005/8/layout/chevron1"/>
    <dgm:cxn modelId="{5710F5BB-41ED-45B7-804B-B44D5D6BE975}" type="presParOf" srcId="{DEFF124C-395F-F74D-8B8A-2B8DAB32D041}" destId="{16AA9A2B-8CEF-C744-B44B-E3AB53D89125}" srcOrd="2" destOrd="0" presId="urn:microsoft.com/office/officeart/2005/8/layout/chevron1"/>
    <dgm:cxn modelId="{4DCCD474-5BA4-4E7C-8812-8CF7EE5FF8D4}" type="presParOf" srcId="{DEFF124C-395F-F74D-8B8A-2B8DAB32D041}" destId="{FD368F33-9910-0C45-962B-A9A1370F0025}" srcOrd="3" destOrd="0" presId="urn:microsoft.com/office/officeart/2005/8/layout/chevron1"/>
    <dgm:cxn modelId="{F2B44942-74BD-4BFD-AD86-860FA76B77B4}" type="presParOf" srcId="{DEFF124C-395F-F74D-8B8A-2B8DAB32D041}" destId="{805295A9-F836-304A-A141-5D2055B34A1F}"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7B8987-AE63-364A-9B64-5516DA6943A1}" type="doc">
      <dgm:prSet loTypeId="urn:microsoft.com/office/officeart/2005/8/layout/chevron1" loCatId="" qsTypeId="urn:microsoft.com/office/officeart/2005/8/quickstyle/simple4" qsCatId="simple" csTypeId="urn:microsoft.com/office/officeart/2005/8/colors/accent1_2" csCatId="accent1" phldr="1"/>
      <dgm:spPr/>
    </dgm:pt>
    <dgm:pt modelId="{D37E8779-3D09-D349-89D2-C5ED1950C63B}">
      <dgm:prSet phldrT="[Testo]" custT="1"/>
      <dgm:spPr/>
      <dgm:t>
        <a:bodyPr/>
        <a:lstStyle/>
        <a:p>
          <a:r>
            <a:rPr lang="it-IT" sz="1400" dirty="0" err="1">
              <a:latin typeface="Times New Roman"/>
              <a:cs typeface="Times New Roman"/>
            </a:rPr>
            <a:t>Injection</a:t>
          </a:r>
          <a:r>
            <a:rPr lang="it-IT" sz="1400" dirty="0">
              <a:latin typeface="Times New Roman"/>
              <a:cs typeface="Times New Roman"/>
            </a:rPr>
            <a:t> of </a:t>
          </a:r>
          <a:r>
            <a:rPr lang="it-IT" sz="1400" dirty="0" err="1">
              <a:latin typeface="Times New Roman"/>
              <a:cs typeface="Times New Roman"/>
            </a:rPr>
            <a:t>Regadenoson</a:t>
          </a:r>
          <a:r>
            <a:rPr lang="it-IT" sz="1400" dirty="0">
              <a:latin typeface="Times New Roman"/>
              <a:cs typeface="Times New Roman"/>
            </a:rPr>
            <a:t> (10 sec)</a:t>
          </a:r>
        </a:p>
      </dgm:t>
    </dgm:pt>
    <dgm:pt modelId="{F6E693AD-76DA-894A-BB70-91E9458CD768}" type="parTrans" cxnId="{BD0545D2-E69F-B842-867A-BAB24B68F20A}">
      <dgm:prSet/>
      <dgm:spPr/>
      <dgm:t>
        <a:bodyPr/>
        <a:lstStyle/>
        <a:p>
          <a:endParaRPr lang="it-IT"/>
        </a:p>
      </dgm:t>
    </dgm:pt>
    <dgm:pt modelId="{934807D3-8F2A-844C-9FD3-7A814F618BE4}" type="sibTrans" cxnId="{BD0545D2-E69F-B842-867A-BAB24B68F20A}">
      <dgm:prSet/>
      <dgm:spPr/>
      <dgm:t>
        <a:bodyPr/>
        <a:lstStyle/>
        <a:p>
          <a:endParaRPr lang="it-IT"/>
        </a:p>
      </dgm:t>
    </dgm:pt>
    <dgm:pt modelId="{1ED1E007-824E-024D-936B-E72823CEF9CC}">
      <dgm:prSet phldrT="[Testo]" custT="1"/>
      <dgm:spPr/>
      <dgm:t>
        <a:bodyPr/>
        <a:lstStyle/>
        <a:p>
          <a:r>
            <a:rPr lang="it-IT" sz="1400" dirty="0">
              <a:latin typeface="Times New Roman"/>
              <a:cs typeface="Times New Roman"/>
            </a:rPr>
            <a:t>Flush of Saline 10 </a:t>
          </a:r>
          <a:r>
            <a:rPr lang="it-IT" sz="1400" dirty="0" err="1">
              <a:latin typeface="Times New Roman"/>
              <a:cs typeface="Times New Roman"/>
            </a:rPr>
            <a:t>mL</a:t>
          </a:r>
          <a:endParaRPr lang="it-IT" sz="1400" dirty="0">
            <a:latin typeface="Times New Roman"/>
            <a:cs typeface="Times New Roman"/>
          </a:endParaRPr>
        </a:p>
        <a:p>
          <a:r>
            <a:rPr lang="it-IT" sz="1400" dirty="0">
              <a:latin typeface="Times New Roman"/>
              <a:cs typeface="Times New Roman"/>
            </a:rPr>
            <a:t>(10 Sec)</a:t>
          </a:r>
        </a:p>
      </dgm:t>
    </dgm:pt>
    <dgm:pt modelId="{9CF556C4-7F4D-F843-8000-95C5C4E5BD59}" type="parTrans" cxnId="{C622B85C-F0D9-7A44-AEEA-173F61936733}">
      <dgm:prSet/>
      <dgm:spPr/>
      <dgm:t>
        <a:bodyPr/>
        <a:lstStyle/>
        <a:p>
          <a:endParaRPr lang="it-IT"/>
        </a:p>
      </dgm:t>
    </dgm:pt>
    <dgm:pt modelId="{68CDD462-B158-7744-BA15-21652E398905}" type="sibTrans" cxnId="{C622B85C-F0D9-7A44-AEEA-173F61936733}">
      <dgm:prSet/>
      <dgm:spPr/>
      <dgm:t>
        <a:bodyPr/>
        <a:lstStyle/>
        <a:p>
          <a:endParaRPr lang="it-IT"/>
        </a:p>
      </dgm:t>
    </dgm:pt>
    <dgm:pt modelId="{892C5120-742D-E14B-BCB4-29851D8962AB}">
      <dgm:prSet phldrT="[Testo]" custT="1"/>
      <dgm:spPr/>
      <dgm:t>
        <a:bodyPr/>
        <a:lstStyle/>
        <a:p>
          <a:r>
            <a:rPr lang="it-IT" sz="1400" dirty="0">
              <a:latin typeface="Times New Roman"/>
              <a:cs typeface="Times New Roman"/>
            </a:rPr>
            <a:t>10 to 20 sec delay</a:t>
          </a:r>
        </a:p>
      </dgm:t>
    </dgm:pt>
    <dgm:pt modelId="{0816E4F5-DE55-494E-BF71-74F357B845D7}" type="parTrans" cxnId="{9AADE2AF-5252-2647-8412-8585FB0BFE50}">
      <dgm:prSet/>
      <dgm:spPr/>
      <dgm:t>
        <a:bodyPr/>
        <a:lstStyle/>
        <a:p>
          <a:endParaRPr lang="it-IT"/>
        </a:p>
      </dgm:t>
    </dgm:pt>
    <dgm:pt modelId="{936A5A2C-0672-2D4B-8829-A3E39EB29333}" type="sibTrans" cxnId="{9AADE2AF-5252-2647-8412-8585FB0BFE50}">
      <dgm:prSet/>
      <dgm:spPr/>
      <dgm:t>
        <a:bodyPr/>
        <a:lstStyle/>
        <a:p>
          <a:endParaRPr lang="it-IT"/>
        </a:p>
      </dgm:t>
    </dgm:pt>
    <dgm:pt modelId="{012A4310-1337-6F43-B3FA-9D467C7931C5}">
      <dgm:prSet phldrT="[Testo]" custT="1"/>
      <dgm:spPr/>
      <dgm:t>
        <a:bodyPr/>
        <a:lstStyle/>
        <a:p>
          <a:r>
            <a:rPr lang="it-IT" sz="1400" dirty="0" err="1">
              <a:latin typeface="Times New Roman"/>
              <a:cs typeface="Times New Roman"/>
            </a:rPr>
            <a:t>Tracer</a:t>
          </a:r>
          <a:r>
            <a:rPr lang="it-IT" sz="1400" dirty="0">
              <a:latin typeface="Times New Roman"/>
              <a:cs typeface="Times New Roman"/>
            </a:rPr>
            <a:t> </a:t>
          </a:r>
          <a:r>
            <a:rPr lang="it-IT" sz="1400" dirty="0" err="1">
              <a:latin typeface="Times New Roman"/>
              <a:cs typeface="Times New Roman"/>
            </a:rPr>
            <a:t>Injection</a:t>
          </a:r>
          <a:endParaRPr lang="it-IT" sz="1400" dirty="0">
            <a:latin typeface="Times New Roman"/>
            <a:cs typeface="Times New Roman"/>
          </a:endParaRPr>
        </a:p>
      </dgm:t>
    </dgm:pt>
    <dgm:pt modelId="{0AE06E4C-9B11-F746-B1CC-5E1458C6AA67}" type="parTrans" cxnId="{7539C3CC-C1E0-DD4A-9DB6-4203DCF7AB7B}">
      <dgm:prSet/>
      <dgm:spPr/>
      <dgm:t>
        <a:bodyPr/>
        <a:lstStyle/>
        <a:p>
          <a:endParaRPr lang="it-IT"/>
        </a:p>
      </dgm:t>
    </dgm:pt>
    <dgm:pt modelId="{A732364E-8C2B-F849-B911-E8DC88EFCB14}" type="sibTrans" cxnId="{7539C3CC-C1E0-DD4A-9DB6-4203DCF7AB7B}">
      <dgm:prSet/>
      <dgm:spPr/>
      <dgm:t>
        <a:bodyPr/>
        <a:lstStyle/>
        <a:p>
          <a:endParaRPr lang="it-IT"/>
        </a:p>
      </dgm:t>
    </dgm:pt>
    <dgm:pt modelId="{451E9B86-DC14-A64E-A795-564E2EE3A2AD}">
      <dgm:prSet phldrT="[Testo]" custT="1"/>
      <dgm:spPr/>
      <dgm:t>
        <a:bodyPr/>
        <a:lstStyle/>
        <a:p>
          <a:r>
            <a:rPr lang="it-IT" sz="1400" dirty="0">
              <a:latin typeface="Times New Roman"/>
              <a:cs typeface="Times New Roman"/>
            </a:rPr>
            <a:t>Optional Injection of Aminophilline</a:t>
          </a:r>
        </a:p>
      </dgm:t>
    </dgm:pt>
    <dgm:pt modelId="{9618BBE3-0314-8D41-BB73-4DFC768314A3}" type="parTrans" cxnId="{3CB769CB-33ED-7347-9882-ABF63F3D5799}">
      <dgm:prSet/>
      <dgm:spPr/>
      <dgm:t>
        <a:bodyPr/>
        <a:lstStyle/>
        <a:p>
          <a:endParaRPr lang="it-IT"/>
        </a:p>
      </dgm:t>
    </dgm:pt>
    <dgm:pt modelId="{1ABEE09B-DD77-FD44-BAE7-9EF862EA858E}" type="sibTrans" cxnId="{3CB769CB-33ED-7347-9882-ABF63F3D5799}">
      <dgm:prSet/>
      <dgm:spPr/>
      <dgm:t>
        <a:bodyPr/>
        <a:lstStyle/>
        <a:p>
          <a:endParaRPr lang="it-IT"/>
        </a:p>
      </dgm:t>
    </dgm:pt>
    <dgm:pt modelId="{DEFF124C-395F-F74D-8B8A-2B8DAB32D041}" type="pres">
      <dgm:prSet presAssocID="{CD7B8987-AE63-364A-9B64-5516DA6943A1}" presName="Name0" presStyleCnt="0">
        <dgm:presLayoutVars>
          <dgm:dir/>
          <dgm:animLvl val="lvl"/>
          <dgm:resizeHandles val="exact"/>
        </dgm:presLayoutVars>
      </dgm:prSet>
      <dgm:spPr/>
    </dgm:pt>
    <dgm:pt modelId="{8A41E9D2-405D-BD45-B671-43D80CC2284F}" type="pres">
      <dgm:prSet presAssocID="{D37E8779-3D09-D349-89D2-C5ED1950C63B}" presName="parTxOnly" presStyleLbl="node1" presStyleIdx="0" presStyleCnt="5">
        <dgm:presLayoutVars>
          <dgm:chMax val="0"/>
          <dgm:chPref val="0"/>
          <dgm:bulletEnabled val="1"/>
        </dgm:presLayoutVars>
      </dgm:prSet>
      <dgm:spPr/>
      <dgm:t>
        <a:bodyPr/>
        <a:lstStyle/>
        <a:p>
          <a:endParaRPr lang="en-US"/>
        </a:p>
      </dgm:t>
    </dgm:pt>
    <dgm:pt modelId="{52CF784B-9D2B-414E-80FE-20A8062B2147}" type="pres">
      <dgm:prSet presAssocID="{934807D3-8F2A-844C-9FD3-7A814F618BE4}" presName="parTxOnlySpace" presStyleCnt="0"/>
      <dgm:spPr/>
    </dgm:pt>
    <dgm:pt modelId="{16AA9A2B-8CEF-C744-B44B-E3AB53D89125}" type="pres">
      <dgm:prSet presAssocID="{1ED1E007-824E-024D-936B-E72823CEF9CC}" presName="parTxOnly" presStyleLbl="node1" presStyleIdx="1" presStyleCnt="5">
        <dgm:presLayoutVars>
          <dgm:chMax val="0"/>
          <dgm:chPref val="0"/>
          <dgm:bulletEnabled val="1"/>
        </dgm:presLayoutVars>
      </dgm:prSet>
      <dgm:spPr/>
      <dgm:t>
        <a:bodyPr/>
        <a:lstStyle/>
        <a:p>
          <a:endParaRPr lang="en-US"/>
        </a:p>
      </dgm:t>
    </dgm:pt>
    <dgm:pt modelId="{FD368F33-9910-0C45-962B-A9A1370F0025}" type="pres">
      <dgm:prSet presAssocID="{68CDD462-B158-7744-BA15-21652E398905}" presName="parTxOnlySpace" presStyleCnt="0"/>
      <dgm:spPr/>
    </dgm:pt>
    <dgm:pt modelId="{805295A9-F836-304A-A141-5D2055B34A1F}" type="pres">
      <dgm:prSet presAssocID="{892C5120-742D-E14B-BCB4-29851D8962AB}" presName="parTxOnly" presStyleLbl="node1" presStyleIdx="2" presStyleCnt="5">
        <dgm:presLayoutVars>
          <dgm:chMax val="0"/>
          <dgm:chPref val="0"/>
          <dgm:bulletEnabled val="1"/>
        </dgm:presLayoutVars>
      </dgm:prSet>
      <dgm:spPr/>
      <dgm:t>
        <a:bodyPr/>
        <a:lstStyle/>
        <a:p>
          <a:endParaRPr lang="en-US"/>
        </a:p>
      </dgm:t>
    </dgm:pt>
    <dgm:pt modelId="{AF08AB54-D3DC-DE40-BA9E-DD7723E5DC97}" type="pres">
      <dgm:prSet presAssocID="{936A5A2C-0672-2D4B-8829-A3E39EB29333}" presName="parTxOnlySpace" presStyleCnt="0"/>
      <dgm:spPr/>
    </dgm:pt>
    <dgm:pt modelId="{783B23D7-402E-3D41-918F-D10974F01CAC}" type="pres">
      <dgm:prSet presAssocID="{012A4310-1337-6F43-B3FA-9D467C7931C5}" presName="parTxOnly" presStyleLbl="node1" presStyleIdx="3" presStyleCnt="5">
        <dgm:presLayoutVars>
          <dgm:chMax val="0"/>
          <dgm:chPref val="0"/>
          <dgm:bulletEnabled val="1"/>
        </dgm:presLayoutVars>
      </dgm:prSet>
      <dgm:spPr/>
      <dgm:t>
        <a:bodyPr/>
        <a:lstStyle/>
        <a:p>
          <a:endParaRPr lang="en-US"/>
        </a:p>
      </dgm:t>
    </dgm:pt>
    <dgm:pt modelId="{90225A43-7879-F44A-B920-5097AFD7ACD9}" type="pres">
      <dgm:prSet presAssocID="{A732364E-8C2B-F849-B911-E8DC88EFCB14}" presName="parTxOnlySpace" presStyleCnt="0"/>
      <dgm:spPr/>
    </dgm:pt>
    <dgm:pt modelId="{5DD9287A-5A18-C642-AFBF-4021B0B503C6}" type="pres">
      <dgm:prSet presAssocID="{451E9B86-DC14-A64E-A795-564E2EE3A2AD}" presName="parTxOnly" presStyleLbl="node1" presStyleIdx="4" presStyleCnt="5">
        <dgm:presLayoutVars>
          <dgm:chMax val="0"/>
          <dgm:chPref val="0"/>
          <dgm:bulletEnabled val="1"/>
        </dgm:presLayoutVars>
      </dgm:prSet>
      <dgm:spPr/>
      <dgm:t>
        <a:bodyPr/>
        <a:lstStyle/>
        <a:p>
          <a:endParaRPr lang="en-US"/>
        </a:p>
      </dgm:t>
    </dgm:pt>
  </dgm:ptLst>
  <dgm:cxnLst>
    <dgm:cxn modelId="{C622B85C-F0D9-7A44-AEEA-173F61936733}" srcId="{CD7B8987-AE63-364A-9B64-5516DA6943A1}" destId="{1ED1E007-824E-024D-936B-E72823CEF9CC}" srcOrd="1" destOrd="0" parTransId="{9CF556C4-7F4D-F843-8000-95C5C4E5BD59}" sibTransId="{68CDD462-B158-7744-BA15-21652E398905}"/>
    <dgm:cxn modelId="{8E6EC940-7DFA-49CE-8AD6-6272B67B3D98}" type="presOf" srcId="{012A4310-1337-6F43-B3FA-9D467C7931C5}" destId="{783B23D7-402E-3D41-918F-D10974F01CAC}" srcOrd="0" destOrd="0" presId="urn:microsoft.com/office/officeart/2005/8/layout/chevron1"/>
    <dgm:cxn modelId="{9AADE2AF-5252-2647-8412-8585FB0BFE50}" srcId="{CD7B8987-AE63-364A-9B64-5516DA6943A1}" destId="{892C5120-742D-E14B-BCB4-29851D8962AB}" srcOrd="2" destOrd="0" parTransId="{0816E4F5-DE55-494E-BF71-74F357B845D7}" sibTransId="{936A5A2C-0672-2D4B-8829-A3E39EB29333}"/>
    <dgm:cxn modelId="{BD0545D2-E69F-B842-867A-BAB24B68F20A}" srcId="{CD7B8987-AE63-364A-9B64-5516DA6943A1}" destId="{D37E8779-3D09-D349-89D2-C5ED1950C63B}" srcOrd="0" destOrd="0" parTransId="{F6E693AD-76DA-894A-BB70-91E9458CD768}" sibTransId="{934807D3-8F2A-844C-9FD3-7A814F618BE4}"/>
    <dgm:cxn modelId="{3CB769CB-33ED-7347-9882-ABF63F3D5799}" srcId="{CD7B8987-AE63-364A-9B64-5516DA6943A1}" destId="{451E9B86-DC14-A64E-A795-564E2EE3A2AD}" srcOrd="4" destOrd="0" parTransId="{9618BBE3-0314-8D41-BB73-4DFC768314A3}" sibTransId="{1ABEE09B-DD77-FD44-BAE7-9EF862EA858E}"/>
    <dgm:cxn modelId="{911402F6-6033-4A85-903E-C4F27619753F}" type="presOf" srcId="{CD7B8987-AE63-364A-9B64-5516DA6943A1}" destId="{DEFF124C-395F-F74D-8B8A-2B8DAB32D041}" srcOrd="0" destOrd="0" presId="urn:microsoft.com/office/officeart/2005/8/layout/chevron1"/>
    <dgm:cxn modelId="{7539C3CC-C1E0-DD4A-9DB6-4203DCF7AB7B}" srcId="{CD7B8987-AE63-364A-9B64-5516DA6943A1}" destId="{012A4310-1337-6F43-B3FA-9D467C7931C5}" srcOrd="3" destOrd="0" parTransId="{0AE06E4C-9B11-F746-B1CC-5E1458C6AA67}" sibTransId="{A732364E-8C2B-F849-B911-E8DC88EFCB14}"/>
    <dgm:cxn modelId="{35E2F741-91CF-48C1-B693-F8BA95D05A6B}" type="presOf" srcId="{892C5120-742D-E14B-BCB4-29851D8962AB}" destId="{805295A9-F836-304A-A141-5D2055B34A1F}" srcOrd="0" destOrd="0" presId="urn:microsoft.com/office/officeart/2005/8/layout/chevron1"/>
    <dgm:cxn modelId="{A2BE9009-6266-4707-A7B8-A24B0478D6EC}" type="presOf" srcId="{D37E8779-3D09-D349-89D2-C5ED1950C63B}" destId="{8A41E9D2-405D-BD45-B671-43D80CC2284F}" srcOrd="0" destOrd="0" presId="urn:microsoft.com/office/officeart/2005/8/layout/chevron1"/>
    <dgm:cxn modelId="{E7864507-8D1F-4864-BC00-566646042EC9}" type="presOf" srcId="{1ED1E007-824E-024D-936B-E72823CEF9CC}" destId="{16AA9A2B-8CEF-C744-B44B-E3AB53D89125}" srcOrd="0" destOrd="0" presId="urn:microsoft.com/office/officeart/2005/8/layout/chevron1"/>
    <dgm:cxn modelId="{AE1BE8B4-4AB7-491A-BEC6-BDFC9731FE89}" type="presOf" srcId="{451E9B86-DC14-A64E-A795-564E2EE3A2AD}" destId="{5DD9287A-5A18-C642-AFBF-4021B0B503C6}" srcOrd="0" destOrd="0" presId="urn:microsoft.com/office/officeart/2005/8/layout/chevron1"/>
    <dgm:cxn modelId="{1BDF84CC-7254-4485-9A1E-2655CE5D21F2}" type="presParOf" srcId="{DEFF124C-395F-F74D-8B8A-2B8DAB32D041}" destId="{8A41E9D2-405D-BD45-B671-43D80CC2284F}" srcOrd="0" destOrd="0" presId="urn:microsoft.com/office/officeart/2005/8/layout/chevron1"/>
    <dgm:cxn modelId="{D8D2009D-EE8C-4511-A59D-C3EB8B62DB60}" type="presParOf" srcId="{DEFF124C-395F-F74D-8B8A-2B8DAB32D041}" destId="{52CF784B-9D2B-414E-80FE-20A8062B2147}" srcOrd="1" destOrd="0" presId="urn:microsoft.com/office/officeart/2005/8/layout/chevron1"/>
    <dgm:cxn modelId="{C550E388-376C-42CD-BCE5-E96FF2890B49}" type="presParOf" srcId="{DEFF124C-395F-F74D-8B8A-2B8DAB32D041}" destId="{16AA9A2B-8CEF-C744-B44B-E3AB53D89125}" srcOrd="2" destOrd="0" presId="urn:microsoft.com/office/officeart/2005/8/layout/chevron1"/>
    <dgm:cxn modelId="{D576B621-FCA6-4380-8804-7B582F88666F}" type="presParOf" srcId="{DEFF124C-395F-F74D-8B8A-2B8DAB32D041}" destId="{FD368F33-9910-0C45-962B-A9A1370F0025}" srcOrd="3" destOrd="0" presId="urn:microsoft.com/office/officeart/2005/8/layout/chevron1"/>
    <dgm:cxn modelId="{0F5E29A8-D6D5-4162-984B-A5699C26C7ED}" type="presParOf" srcId="{DEFF124C-395F-F74D-8B8A-2B8DAB32D041}" destId="{805295A9-F836-304A-A141-5D2055B34A1F}" srcOrd="4" destOrd="0" presId="urn:microsoft.com/office/officeart/2005/8/layout/chevron1"/>
    <dgm:cxn modelId="{3A2FDCB5-19B2-43D2-8B85-03650050E21E}" type="presParOf" srcId="{DEFF124C-395F-F74D-8B8A-2B8DAB32D041}" destId="{AF08AB54-D3DC-DE40-BA9E-DD7723E5DC97}" srcOrd="5" destOrd="0" presId="urn:microsoft.com/office/officeart/2005/8/layout/chevron1"/>
    <dgm:cxn modelId="{D8E4023C-C1F5-4297-AD1E-E8255046C066}" type="presParOf" srcId="{DEFF124C-395F-F74D-8B8A-2B8DAB32D041}" destId="{783B23D7-402E-3D41-918F-D10974F01CAC}" srcOrd="6" destOrd="0" presId="urn:microsoft.com/office/officeart/2005/8/layout/chevron1"/>
    <dgm:cxn modelId="{08D3116F-DC8A-42EA-A902-48364E658C59}" type="presParOf" srcId="{DEFF124C-395F-F74D-8B8A-2B8DAB32D041}" destId="{90225A43-7879-F44A-B920-5097AFD7ACD9}" srcOrd="7" destOrd="0" presId="urn:microsoft.com/office/officeart/2005/8/layout/chevron1"/>
    <dgm:cxn modelId="{D99F17BC-F99C-4ABF-88A6-21DB9F06F0E9}" type="presParOf" srcId="{DEFF124C-395F-F74D-8B8A-2B8DAB32D041}" destId="{5DD9287A-5A18-C642-AFBF-4021B0B503C6}"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72CAA7A6-1128-4E17-A018-82028095DD9E}" type="datetimeFigureOut">
              <a:rPr lang="en-US" smtClean="0"/>
              <a:pPr/>
              <a:t>26-May-26</a:t>
            </a:fld>
            <a:endParaRPr lang="en-US" dirty="0"/>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endParaRPr lang="en-US" dirty="0"/>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C3F9B3A-9185-4411-A7B8-9446D7AA0407}" type="slidenum">
              <a:rPr lang="en-US" smtClean="0"/>
              <a:pPr/>
              <a:t>‹#›</a:t>
            </a:fld>
            <a:endParaRPr lang="en-US" dirty="0"/>
          </a:p>
        </p:txBody>
      </p:sp>
    </p:spTree>
    <p:extLst>
      <p:ext uri="{BB962C8B-B14F-4D97-AF65-F5344CB8AC3E}">
        <p14:creationId xmlns:p14="http://schemas.microsoft.com/office/powerpoint/2010/main" val="2448127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31F2455-0EF1-43FB-9E41-206895D13342}" type="slidenum">
              <a:rPr lang="el-GR" altLang="en-US"/>
              <a:pPr eaLnBrk="1" hangingPunct="1"/>
              <a:t>4</a:t>
            </a:fld>
            <a:endParaRPr lang="el-GR" altLang="en-US"/>
          </a:p>
        </p:txBody>
      </p:sp>
    </p:spTree>
    <p:extLst>
      <p:ext uri="{BB962C8B-B14F-4D97-AF65-F5344CB8AC3E}">
        <p14:creationId xmlns:p14="http://schemas.microsoft.com/office/powerpoint/2010/main" val="1276349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8A628C9-6993-4128-A6F1-3378043BCD68}" type="slidenum">
              <a:rPr lang="el-GR" altLang="en-US"/>
              <a:pPr/>
              <a:t>5</a:t>
            </a:fld>
            <a:endParaRPr lang="el-GR"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337659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Master’s:</a:t>
            </a:r>
            <a:r>
              <a:rPr lang="en-US" baseline="0" dirty="0"/>
              <a:t> 1941, </a:t>
            </a:r>
            <a:r>
              <a:rPr lang="en-US" baseline="0" dirty="0" err="1"/>
              <a:t>ecg</a:t>
            </a:r>
            <a:r>
              <a:rPr lang="en-US" baseline="0" dirty="0"/>
              <a:t> added</a:t>
            </a:r>
            <a:endParaRPr lang="en-US" dirty="0"/>
          </a:p>
        </p:txBody>
      </p:sp>
      <p:sp>
        <p:nvSpPr>
          <p:cNvPr id="4" name="Θέση αριθμού διαφάνειας 3"/>
          <p:cNvSpPr>
            <a:spLocks noGrp="1"/>
          </p:cNvSpPr>
          <p:nvPr>
            <p:ph type="sldNum" sz="quarter" idx="10"/>
          </p:nvPr>
        </p:nvSpPr>
        <p:spPr/>
        <p:txBody>
          <a:bodyPr/>
          <a:lstStyle/>
          <a:p>
            <a:fld id="{7C3F9B3A-9185-4411-A7B8-9446D7AA0407}" type="slidenum">
              <a:rPr lang="en-US" smtClean="0"/>
              <a:pPr/>
              <a:t>10</a:t>
            </a:fld>
            <a:endParaRPr lang="en-US" dirty="0"/>
          </a:p>
        </p:txBody>
      </p:sp>
    </p:spTree>
    <p:extLst>
      <p:ext uri="{BB962C8B-B14F-4D97-AF65-F5344CB8AC3E}">
        <p14:creationId xmlns:p14="http://schemas.microsoft.com/office/powerpoint/2010/main" val="489953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AutoShape 1"/>
          <p:cNvSpPr>
            <a:spLocks noChangeArrowheads="1"/>
          </p:cNvSpPr>
          <p:nvPr/>
        </p:nvSpPr>
        <p:spPr bwMode="auto">
          <a:xfrm>
            <a:off x="0" y="303213"/>
            <a:ext cx="1588" cy="1587"/>
          </a:xfrm>
          <a:prstGeom prst="roundRect">
            <a:avLst>
              <a:gd name="adj" fmla="val 50000"/>
            </a:avLst>
          </a:prstGeom>
          <a:solidFill>
            <a:srgbClr val="FFFFFF"/>
          </a:solidFill>
          <a:ln w="9360">
            <a:solidFill>
              <a:srgbClr val="000000"/>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57347" name="Rectangle 2"/>
          <p:cNvSpPr>
            <a:spLocks noGrp="1" noChangeArrowheads="1"/>
          </p:cNvSpPr>
          <p:nvPr>
            <p:ph type="body"/>
          </p:nvPr>
        </p:nvSpPr>
        <p:spPr>
          <a:xfrm>
            <a:off x="503238" y="4316413"/>
            <a:ext cx="5854700" cy="4057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p>
        </p:txBody>
      </p:sp>
    </p:spTree>
    <p:extLst>
      <p:ext uri="{BB962C8B-B14F-4D97-AF65-F5344CB8AC3E}">
        <p14:creationId xmlns:p14="http://schemas.microsoft.com/office/powerpoint/2010/main" val="195452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xfrm>
            <a:off x="384175" y="687388"/>
            <a:ext cx="6091238" cy="3427412"/>
          </a:xfrm>
          <a:ln/>
        </p:spPr>
      </p:sp>
      <p:sp>
        <p:nvSpPr>
          <p:cNvPr id="58372" name="Rectangle 3"/>
          <p:cNvSpPr>
            <a:spLocks noGrp="1" noChangeArrowheads="1"/>
          </p:cNvSpPr>
          <p:nvPr>
            <p:ph type="body" idx="1"/>
          </p:nvPr>
        </p:nvSpPr>
        <p:spPr>
          <a:xfrm>
            <a:off x="915989" y="4343401"/>
            <a:ext cx="5026025" cy="4113213"/>
          </a:xfrm>
          <a:noFill/>
        </p:spPr>
        <p:txBody>
          <a:bodyPr/>
          <a:lstStyle/>
          <a:p>
            <a:pPr eaLnBrk="1" hangingPunct="1"/>
            <a:r>
              <a:rPr lang="en-GB" sz="1400" dirty="0"/>
              <a:t>The exercise may be performed on a treadmill or a bicycle ergometer. </a:t>
            </a:r>
          </a:p>
          <a:p>
            <a:pPr eaLnBrk="1" hangingPunct="1"/>
            <a:r>
              <a:rPr lang="en-GB" sz="1400" dirty="0"/>
              <a:t>All clinically used protocols consist of increasing multi-level workload stages.</a:t>
            </a:r>
          </a:p>
          <a:p>
            <a:pPr marL="342900" indent="-342900">
              <a:spcBef>
                <a:spcPts val="1200"/>
              </a:spcBef>
              <a:buFont typeface="Calibri" pitchFamily="34" charset="0"/>
              <a:buChar char="•"/>
            </a:pPr>
            <a:r>
              <a:rPr lang="en-GB" sz="1400" dirty="0">
                <a:solidFill>
                  <a:srgbClr val="000000"/>
                </a:solidFill>
                <a:latin typeface="Times New Roman"/>
                <a:cs typeface="Times New Roman"/>
              </a:rPr>
              <a:t>Evidence of </a:t>
            </a:r>
            <a:r>
              <a:rPr lang="en-GB" sz="1400" dirty="0" err="1">
                <a:solidFill>
                  <a:srgbClr val="000000"/>
                </a:solidFill>
                <a:latin typeface="Times New Roman"/>
                <a:cs typeface="Times New Roman"/>
              </a:rPr>
              <a:t>ischaemia</a:t>
            </a:r>
            <a:r>
              <a:rPr lang="en-GB" sz="1400" dirty="0">
                <a:solidFill>
                  <a:srgbClr val="000000"/>
                </a:solidFill>
                <a:latin typeface="Times New Roman"/>
                <a:cs typeface="Times New Roman"/>
              </a:rPr>
              <a:t> (symptoms and/or ECG changes)</a:t>
            </a:r>
          </a:p>
          <a:p>
            <a:pPr marL="342900" indent="-342900">
              <a:spcBef>
                <a:spcPts val="1200"/>
              </a:spcBef>
              <a:buFontTx/>
              <a:buChar char="•"/>
            </a:pPr>
            <a:r>
              <a:rPr lang="en-GB" sz="1400" dirty="0">
                <a:solidFill>
                  <a:srgbClr val="000000"/>
                </a:solidFill>
                <a:latin typeface="Times New Roman"/>
                <a:cs typeface="Times New Roman"/>
              </a:rPr>
              <a:t>Target heart rate: &gt; (220 – age) x 0,85</a:t>
            </a:r>
          </a:p>
          <a:p>
            <a:pPr>
              <a:spcBef>
                <a:spcPts val="1200"/>
              </a:spcBef>
            </a:pPr>
            <a:r>
              <a:rPr lang="en-GB" sz="1400" dirty="0">
                <a:solidFill>
                  <a:srgbClr val="000000"/>
                </a:solidFill>
                <a:latin typeface="Times New Roman"/>
                <a:cs typeface="Times New Roman"/>
              </a:rPr>
              <a:t>	or</a:t>
            </a:r>
          </a:p>
          <a:p>
            <a:pPr marL="342900" indent="-342900">
              <a:spcBef>
                <a:spcPts val="600"/>
              </a:spcBef>
              <a:buFontTx/>
              <a:buChar char="•"/>
            </a:pPr>
            <a:r>
              <a:rPr lang="de-DE" sz="1400" dirty="0">
                <a:solidFill>
                  <a:srgbClr val="000000"/>
                </a:solidFill>
                <a:latin typeface="Times New Roman"/>
                <a:cs typeface="Times New Roman"/>
              </a:rPr>
              <a:t>Rate </a:t>
            </a:r>
            <a:r>
              <a:rPr lang="de-DE" sz="1400" dirty="0" err="1">
                <a:solidFill>
                  <a:srgbClr val="000000"/>
                </a:solidFill>
                <a:latin typeface="Times New Roman"/>
                <a:cs typeface="Times New Roman"/>
              </a:rPr>
              <a:t>pressure</a:t>
            </a:r>
            <a:r>
              <a:rPr lang="de-DE" sz="1400" dirty="0">
                <a:solidFill>
                  <a:srgbClr val="000000"/>
                </a:solidFill>
                <a:latin typeface="Times New Roman"/>
                <a:cs typeface="Times New Roman"/>
              </a:rPr>
              <a:t> </a:t>
            </a:r>
            <a:r>
              <a:rPr lang="de-DE" sz="1400" dirty="0" err="1">
                <a:solidFill>
                  <a:srgbClr val="000000"/>
                </a:solidFill>
                <a:latin typeface="Times New Roman"/>
                <a:cs typeface="Times New Roman"/>
              </a:rPr>
              <a:t>product</a:t>
            </a:r>
            <a:r>
              <a:rPr lang="de-DE" sz="1400" dirty="0">
                <a:solidFill>
                  <a:srgbClr val="000000"/>
                </a:solidFill>
                <a:latin typeface="Times New Roman"/>
                <a:cs typeface="Times New Roman"/>
              </a:rPr>
              <a:t> (</a:t>
            </a:r>
            <a:r>
              <a:rPr lang="de-DE" sz="1400" dirty="0" err="1">
                <a:solidFill>
                  <a:srgbClr val="000000"/>
                </a:solidFill>
                <a:latin typeface="Times New Roman"/>
                <a:cs typeface="Times New Roman"/>
              </a:rPr>
              <a:t>heart</a:t>
            </a:r>
            <a:r>
              <a:rPr lang="de-DE" sz="1400" dirty="0">
                <a:solidFill>
                  <a:srgbClr val="000000"/>
                </a:solidFill>
                <a:latin typeface="Times New Roman"/>
                <a:cs typeface="Times New Roman"/>
              </a:rPr>
              <a:t> rate x </a:t>
            </a:r>
            <a:r>
              <a:rPr lang="de-DE" sz="1400" dirty="0" err="1">
                <a:solidFill>
                  <a:srgbClr val="000000"/>
                </a:solidFill>
                <a:latin typeface="Times New Roman"/>
                <a:cs typeface="Times New Roman"/>
              </a:rPr>
              <a:t>systolic</a:t>
            </a:r>
            <a:r>
              <a:rPr lang="de-DE" sz="1400" dirty="0">
                <a:solidFill>
                  <a:srgbClr val="000000"/>
                </a:solidFill>
                <a:latin typeface="Times New Roman"/>
                <a:cs typeface="Times New Roman"/>
              </a:rPr>
              <a:t> </a:t>
            </a:r>
            <a:r>
              <a:rPr lang="de-DE" sz="1400" dirty="0" err="1">
                <a:solidFill>
                  <a:srgbClr val="000000"/>
                </a:solidFill>
                <a:latin typeface="Times New Roman"/>
                <a:cs typeface="Times New Roman"/>
              </a:rPr>
              <a:t>blood</a:t>
            </a:r>
            <a:r>
              <a:rPr lang="de-DE" sz="1400" dirty="0">
                <a:solidFill>
                  <a:srgbClr val="000000"/>
                </a:solidFill>
                <a:latin typeface="Times New Roman"/>
                <a:cs typeface="Times New Roman"/>
              </a:rPr>
              <a:t> </a:t>
            </a:r>
            <a:r>
              <a:rPr lang="de-DE" sz="1400" dirty="0" err="1">
                <a:solidFill>
                  <a:srgbClr val="000000"/>
                </a:solidFill>
                <a:latin typeface="Times New Roman"/>
                <a:cs typeface="Times New Roman"/>
              </a:rPr>
              <a:t>pressure</a:t>
            </a:r>
            <a:r>
              <a:rPr lang="de-DE" sz="1400" dirty="0">
                <a:solidFill>
                  <a:srgbClr val="000000"/>
                </a:solidFill>
                <a:latin typeface="Times New Roman"/>
                <a:cs typeface="Times New Roman"/>
              </a:rPr>
              <a:t>)</a:t>
            </a:r>
          </a:p>
          <a:p>
            <a:pPr eaLnBrk="1" hangingPunct="1"/>
            <a:endParaRPr lang="en-GB" sz="1400" dirty="0"/>
          </a:p>
        </p:txBody>
      </p:sp>
      <p:sp>
        <p:nvSpPr>
          <p:cNvPr id="2" name="Datumsplatzhalter 1"/>
          <p:cNvSpPr>
            <a:spLocks noGrp="1"/>
          </p:cNvSpPr>
          <p:nvPr>
            <p:ph type="dt" idx="10"/>
          </p:nvPr>
        </p:nvSpPr>
        <p:spPr/>
        <p:txBody>
          <a:bodyPr/>
          <a:lstStyle/>
          <a:p>
            <a:endParaRPr lang="de-DE"/>
          </a:p>
        </p:txBody>
      </p:sp>
    </p:spTree>
    <p:extLst>
      <p:ext uri="{BB962C8B-B14F-4D97-AF65-F5344CB8AC3E}">
        <p14:creationId xmlns:p14="http://schemas.microsoft.com/office/powerpoint/2010/main" val="2636293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xfrm>
            <a:off x="384175" y="687388"/>
            <a:ext cx="6091238" cy="3427412"/>
          </a:xfrm>
          <a:ln/>
        </p:spPr>
      </p:sp>
      <p:sp>
        <p:nvSpPr>
          <p:cNvPr id="64516" name="Rectangle 3"/>
          <p:cNvSpPr>
            <a:spLocks noGrp="1" noChangeArrowheads="1"/>
          </p:cNvSpPr>
          <p:nvPr>
            <p:ph type="body" idx="1"/>
          </p:nvPr>
        </p:nvSpPr>
        <p:spPr>
          <a:xfrm>
            <a:off x="915989" y="4343401"/>
            <a:ext cx="5026025" cy="4113213"/>
          </a:xfrm>
          <a:noFill/>
        </p:spPr>
        <p:txBody>
          <a:bodyPr/>
          <a:lstStyle/>
          <a:p>
            <a:pPr marL="285750" indent="-285750">
              <a:lnSpc>
                <a:spcPts val="3000"/>
              </a:lnSpc>
              <a:buFont typeface="Arial" pitchFamily="34" charset="0"/>
              <a:buChar char="•"/>
            </a:pPr>
            <a:r>
              <a:rPr lang="de-DE" sz="1200" dirty="0"/>
              <a:t>6 min </a:t>
            </a:r>
            <a:r>
              <a:rPr lang="de-DE" sz="1200" dirty="0" err="1"/>
              <a:t>infusion</a:t>
            </a:r>
            <a:r>
              <a:rPr lang="de-DE" sz="1200" dirty="0"/>
              <a:t> </a:t>
            </a:r>
            <a:r>
              <a:rPr lang="de-DE" sz="1200" dirty="0" err="1"/>
              <a:t>of</a:t>
            </a:r>
            <a:r>
              <a:rPr lang="de-DE" sz="1200" dirty="0"/>
              <a:t> 0.14 mg/kg/min, </a:t>
            </a:r>
            <a:r>
              <a:rPr lang="de-DE" sz="1200" dirty="0" err="1"/>
              <a:t>injection</a:t>
            </a:r>
            <a:r>
              <a:rPr lang="de-DE" sz="1200" dirty="0"/>
              <a:t> after 3 min</a:t>
            </a:r>
          </a:p>
          <a:p>
            <a:pPr marL="285750" indent="-285750">
              <a:lnSpc>
                <a:spcPts val="3000"/>
              </a:lnSpc>
              <a:buFont typeface="Arial" pitchFamily="34" charset="0"/>
              <a:buChar char="•"/>
            </a:pPr>
            <a:r>
              <a:rPr lang="de-DE" sz="1200" dirty="0"/>
              <a:t>Alternative: 4 min </a:t>
            </a:r>
            <a:r>
              <a:rPr lang="de-DE" sz="1200" dirty="0" err="1"/>
              <a:t>infusion</a:t>
            </a:r>
            <a:r>
              <a:rPr lang="de-DE" sz="1200" dirty="0"/>
              <a:t> </a:t>
            </a:r>
            <a:r>
              <a:rPr lang="de-DE" sz="1200" dirty="0" err="1"/>
              <a:t>is</a:t>
            </a:r>
            <a:r>
              <a:rPr lang="de-DE" sz="1200" dirty="0"/>
              <a:t> also </a:t>
            </a:r>
            <a:r>
              <a:rPr lang="de-DE" sz="1200" dirty="0" err="1"/>
              <a:t>feasible</a:t>
            </a:r>
            <a:r>
              <a:rPr lang="de-DE" sz="1200" dirty="0"/>
              <a:t>, </a:t>
            </a:r>
            <a:r>
              <a:rPr lang="de-DE" sz="1200" dirty="0" err="1"/>
              <a:t>injection</a:t>
            </a:r>
            <a:r>
              <a:rPr lang="de-DE" sz="1200" dirty="0"/>
              <a:t> after 2 min</a:t>
            </a:r>
          </a:p>
          <a:p>
            <a:pPr marL="285750" indent="-285750">
              <a:lnSpc>
                <a:spcPts val="3000"/>
              </a:lnSpc>
              <a:buFont typeface="Arial" pitchFamily="34" charset="0"/>
              <a:buChar char="•"/>
            </a:pPr>
            <a:r>
              <a:rPr lang="de-DE" sz="1200" dirty="0" err="1"/>
              <a:t>For</a:t>
            </a:r>
            <a:r>
              <a:rPr lang="de-DE" sz="1200" dirty="0"/>
              <a:t> </a:t>
            </a:r>
            <a:r>
              <a:rPr lang="de-DE" sz="1200" dirty="0" err="1"/>
              <a:t>example</a:t>
            </a:r>
            <a:r>
              <a:rPr lang="de-DE" sz="1200" dirty="0"/>
              <a:t>:</a:t>
            </a:r>
            <a:br>
              <a:rPr lang="de-DE" sz="1200" dirty="0"/>
            </a:br>
            <a:r>
              <a:rPr lang="de-DE" sz="1200" dirty="0" err="1"/>
              <a:t>fill</a:t>
            </a:r>
            <a:r>
              <a:rPr lang="de-DE" sz="1200" dirty="0"/>
              <a:t> </a:t>
            </a:r>
            <a:r>
              <a:rPr lang="de-DE" sz="1200" dirty="0" err="1"/>
              <a:t>the</a:t>
            </a:r>
            <a:r>
              <a:rPr lang="de-DE" sz="1200" dirty="0"/>
              <a:t> </a:t>
            </a:r>
            <a:r>
              <a:rPr lang="de-DE" sz="1200" dirty="0" err="1"/>
              <a:t>syringe</a:t>
            </a:r>
            <a:r>
              <a:rPr lang="de-DE" sz="1200" dirty="0"/>
              <a:t> </a:t>
            </a:r>
            <a:r>
              <a:rPr lang="de-DE" sz="1200" dirty="0" err="1"/>
              <a:t>with</a:t>
            </a:r>
            <a:r>
              <a:rPr lang="de-DE" sz="1200" dirty="0"/>
              <a:t> </a:t>
            </a:r>
            <a:r>
              <a:rPr lang="de-DE" sz="1200" dirty="0" err="1"/>
              <a:t>NaCl</a:t>
            </a:r>
            <a:r>
              <a:rPr lang="de-DE" sz="1200" dirty="0"/>
              <a:t> </a:t>
            </a:r>
            <a:r>
              <a:rPr lang="de-DE" sz="1200" dirty="0" err="1"/>
              <a:t>to</a:t>
            </a:r>
            <a:r>
              <a:rPr lang="de-DE" sz="1200" dirty="0"/>
              <a:t> 40 ml,  </a:t>
            </a:r>
            <a:r>
              <a:rPr lang="de-DE" sz="1200" dirty="0" err="1"/>
              <a:t>then</a:t>
            </a:r>
            <a:r>
              <a:rPr lang="de-DE" sz="1200" dirty="0"/>
              <a:t> </a:t>
            </a:r>
            <a:r>
              <a:rPr lang="de-DE" sz="1200" dirty="0" err="1"/>
              <a:t>infusion</a:t>
            </a:r>
            <a:r>
              <a:rPr lang="de-DE" sz="1200" dirty="0"/>
              <a:t> rate </a:t>
            </a:r>
            <a:r>
              <a:rPr lang="de-DE" sz="1200" dirty="0" err="1"/>
              <a:t>is</a:t>
            </a:r>
            <a:r>
              <a:rPr lang="de-DE" sz="1200" dirty="0"/>
              <a:t> </a:t>
            </a:r>
            <a:r>
              <a:rPr lang="de-DE" sz="1200" dirty="0" err="1"/>
              <a:t>always</a:t>
            </a:r>
            <a:r>
              <a:rPr lang="de-DE" sz="1200" dirty="0"/>
              <a:t> 400 ml/h</a:t>
            </a:r>
          </a:p>
          <a:p>
            <a:pPr eaLnBrk="1" hangingPunct="1"/>
            <a:endParaRPr lang="en-GB" dirty="0"/>
          </a:p>
        </p:txBody>
      </p:sp>
      <p:sp>
        <p:nvSpPr>
          <p:cNvPr id="2" name="Datumsplatzhalter 1"/>
          <p:cNvSpPr>
            <a:spLocks noGrp="1"/>
          </p:cNvSpPr>
          <p:nvPr>
            <p:ph type="dt" idx="10"/>
          </p:nvPr>
        </p:nvSpPr>
        <p:spPr/>
        <p:txBody>
          <a:bodyPr/>
          <a:lstStyle/>
          <a:p>
            <a:endParaRPr lang="de-DE"/>
          </a:p>
        </p:txBody>
      </p:sp>
    </p:spTree>
    <p:extLst>
      <p:ext uri="{BB962C8B-B14F-4D97-AF65-F5344CB8AC3E}">
        <p14:creationId xmlns:p14="http://schemas.microsoft.com/office/powerpoint/2010/main" val="1079110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xfrm>
            <a:off x="384175" y="687388"/>
            <a:ext cx="6091238" cy="3427412"/>
          </a:xfrm>
          <a:ln/>
        </p:spPr>
      </p:sp>
      <p:sp>
        <p:nvSpPr>
          <p:cNvPr id="64516" name="Rectangle 3"/>
          <p:cNvSpPr>
            <a:spLocks noGrp="1" noChangeArrowheads="1"/>
          </p:cNvSpPr>
          <p:nvPr>
            <p:ph type="body" idx="1"/>
          </p:nvPr>
        </p:nvSpPr>
        <p:spPr>
          <a:xfrm>
            <a:off x="915989" y="4343401"/>
            <a:ext cx="5026025" cy="4113213"/>
          </a:xfrm>
          <a:noFill/>
        </p:spPr>
        <p:txBody>
          <a:bodyPr/>
          <a:lstStyle/>
          <a:p>
            <a:pPr eaLnBrk="1" hangingPunct="1"/>
            <a:endParaRPr lang="en-GB" dirty="0"/>
          </a:p>
        </p:txBody>
      </p:sp>
      <p:sp>
        <p:nvSpPr>
          <p:cNvPr id="2" name="Datumsplatzhalter 1"/>
          <p:cNvSpPr>
            <a:spLocks noGrp="1"/>
          </p:cNvSpPr>
          <p:nvPr>
            <p:ph type="dt" idx="10"/>
          </p:nvPr>
        </p:nvSpPr>
        <p:spPr/>
        <p:txBody>
          <a:bodyPr/>
          <a:lstStyle/>
          <a:p>
            <a:endParaRPr lang="de-DE"/>
          </a:p>
        </p:txBody>
      </p:sp>
    </p:spTree>
    <p:extLst>
      <p:ext uri="{BB962C8B-B14F-4D97-AF65-F5344CB8AC3E}">
        <p14:creationId xmlns:p14="http://schemas.microsoft.com/office/powerpoint/2010/main" val="1013167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Good clinical judgment should therefore be used in deciding which patients should undergo exercise testing. </a:t>
            </a: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BDE464-E8B0-422F-8D0B-A87E103066EC}" type="slidenum">
              <a:rPr lang="el-GR" altLang="en-US" smtClean="0"/>
              <a:pPr/>
              <a:t>31</a:t>
            </a:fld>
            <a:endParaRPr lang="el-GR" altLang="en-US"/>
          </a:p>
        </p:txBody>
      </p:sp>
    </p:spTree>
    <p:extLst>
      <p:ext uri="{BB962C8B-B14F-4D97-AF65-F5344CB8AC3E}">
        <p14:creationId xmlns:p14="http://schemas.microsoft.com/office/powerpoint/2010/main" val="3545450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endParaRPr lang="en-US"/>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Στυλ κύριου υπότιτλου</a:t>
            </a:r>
            <a:endParaRPr lang="en-US"/>
          </a:p>
        </p:txBody>
      </p:sp>
      <p:sp>
        <p:nvSpPr>
          <p:cNvPr id="4" name="Θέση ημερομηνίας 3"/>
          <p:cNvSpPr>
            <a:spLocks noGrp="1"/>
          </p:cNvSpPr>
          <p:nvPr>
            <p:ph type="dt" sz="half" idx="10"/>
          </p:nvPr>
        </p:nvSpPr>
        <p:spPr/>
        <p:txBody>
          <a:bodyPr/>
          <a:lstStyle/>
          <a:p>
            <a:fld id="{20ED6A09-C1E5-4739-BC21-F73EDB4B8B98}" type="datetimeFigureOut">
              <a:rPr lang="en-US" smtClean="0"/>
              <a:pPr/>
              <a:t>26-May-26</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264723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ημερομηνίας 3"/>
          <p:cNvSpPr>
            <a:spLocks noGrp="1"/>
          </p:cNvSpPr>
          <p:nvPr>
            <p:ph type="dt" sz="half" idx="10"/>
          </p:nvPr>
        </p:nvSpPr>
        <p:spPr/>
        <p:txBody>
          <a:bodyPr/>
          <a:lstStyle/>
          <a:p>
            <a:fld id="{20ED6A09-C1E5-4739-BC21-F73EDB4B8B98}" type="datetimeFigureOut">
              <a:rPr lang="en-US" smtClean="0"/>
              <a:pPr/>
              <a:t>26-May-26</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3309658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endParaRPr lang="en-US"/>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20ED6A09-C1E5-4739-BC21-F73EDB4B8B98}" type="datetimeFigureOut">
              <a:rPr lang="en-US" smtClean="0"/>
              <a:pPr/>
              <a:t>26-May-26</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2728460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περιεχομένου 2"/>
          <p:cNvSpPr>
            <a:spLocks noGrp="1"/>
          </p:cNvSpPr>
          <p:nvPr>
            <p:ph sz="half" idx="1"/>
          </p:nvPr>
        </p:nvSpPr>
        <p:spPr>
          <a:xfrm>
            <a:off x="838200" y="1825625"/>
            <a:ext cx="5181600" cy="435133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περιεχομένου 3"/>
          <p:cNvSpPr>
            <a:spLocks noGrp="1"/>
          </p:cNvSpPr>
          <p:nvPr>
            <p:ph sz="half" idx="2"/>
          </p:nvPr>
        </p:nvSpPr>
        <p:spPr>
          <a:xfrm>
            <a:off x="6172200" y="1825625"/>
            <a:ext cx="5181600" cy="435133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Θέση ημερομηνίας 4"/>
          <p:cNvSpPr>
            <a:spLocks noGrp="1"/>
          </p:cNvSpPr>
          <p:nvPr>
            <p:ph type="dt" sz="half" idx="10"/>
          </p:nvPr>
        </p:nvSpPr>
        <p:spPr/>
        <p:txBody>
          <a:bodyPr/>
          <a:lstStyle/>
          <a:p>
            <a:fld id="{20ED6A09-C1E5-4739-BC21-F73EDB4B8B98}" type="datetimeFigureOut">
              <a:rPr lang="en-US" smtClean="0"/>
              <a:pPr/>
              <a:t>26-May-26</a:t>
            </a:fld>
            <a:endParaRPr lang="en-US"/>
          </a:p>
        </p:txBody>
      </p:sp>
      <p:sp>
        <p:nvSpPr>
          <p:cNvPr id="6" name="Θέση υποσέλιδου 5"/>
          <p:cNvSpPr>
            <a:spLocks noGrp="1"/>
          </p:cNvSpPr>
          <p:nvPr>
            <p:ph type="ftr" sz="quarter" idx="11"/>
          </p:nvPr>
        </p:nvSpPr>
        <p:spPr/>
        <p:txBody>
          <a:bodyPr/>
          <a:lstStyle/>
          <a:p>
            <a:endParaRPr lang="en-US"/>
          </a:p>
        </p:txBody>
      </p:sp>
      <p:sp>
        <p:nvSpPr>
          <p:cNvPr id="7" name="Θέση αριθμού διαφάνειας 6"/>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416255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endParaRPr lang="en-US"/>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Θέση ημερομηνίας 6"/>
          <p:cNvSpPr>
            <a:spLocks noGrp="1"/>
          </p:cNvSpPr>
          <p:nvPr>
            <p:ph type="dt" sz="half" idx="10"/>
          </p:nvPr>
        </p:nvSpPr>
        <p:spPr/>
        <p:txBody>
          <a:bodyPr/>
          <a:lstStyle/>
          <a:p>
            <a:fld id="{20ED6A09-C1E5-4739-BC21-F73EDB4B8B98}" type="datetimeFigureOut">
              <a:rPr lang="en-US" smtClean="0"/>
              <a:pPr/>
              <a:t>26-May-26</a:t>
            </a:fld>
            <a:endParaRPr lang="en-US"/>
          </a:p>
        </p:txBody>
      </p:sp>
      <p:sp>
        <p:nvSpPr>
          <p:cNvPr id="8" name="Θέση υποσέλιδου 7"/>
          <p:cNvSpPr>
            <a:spLocks noGrp="1"/>
          </p:cNvSpPr>
          <p:nvPr>
            <p:ph type="ftr" sz="quarter" idx="11"/>
          </p:nvPr>
        </p:nvSpPr>
        <p:spPr/>
        <p:txBody>
          <a:bodyPr/>
          <a:lstStyle/>
          <a:p>
            <a:endParaRPr lang="en-US"/>
          </a:p>
        </p:txBody>
      </p:sp>
      <p:sp>
        <p:nvSpPr>
          <p:cNvPr id="9" name="Θέση αριθμού διαφάνειας 8"/>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763301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ημερομηνίας 2"/>
          <p:cNvSpPr>
            <a:spLocks noGrp="1"/>
          </p:cNvSpPr>
          <p:nvPr>
            <p:ph type="dt" sz="half" idx="10"/>
          </p:nvPr>
        </p:nvSpPr>
        <p:spPr/>
        <p:txBody>
          <a:bodyPr/>
          <a:lstStyle/>
          <a:p>
            <a:fld id="{20ED6A09-C1E5-4739-BC21-F73EDB4B8B98}" type="datetimeFigureOut">
              <a:rPr lang="en-US" smtClean="0"/>
              <a:pPr/>
              <a:t>26-May-26</a:t>
            </a:fld>
            <a:endParaRPr lang="en-US"/>
          </a:p>
        </p:txBody>
      </p:sp>
      <p:sp>
        <p:nvSpPr>
          <p:cNvPr id="4" name="Θέση υποσέλιδου 3"/>
          <p:cNvSpPr>
            <a:spLocks noGrp="1"/>
          </p:cNvSpPr>
          <p:nvPr>
            <p:ph type="ftr" sz="quarter" idx="11"/>
          </p:nvPr>
        </p:nvSpPr>
        <p:spPr/>
        <p:txBody>
          <a:bodyPr/>
          <a:lstStyle/>
          <a:p>
            <a:endParaRPr lang="en-US"/>
          </a:p>
        </p:txBody>
      </p:sp>
      <p:sp>
        <p:nvSpPr>
          <p:cNvPr id="5" name="Θέση αριθμού διαφάνειας 4"/>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220655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20ED6A09-C1E5-4739-BC21-F73EDB4B8B98}" type="datetimeFigureOut">
              <a:rPr lang="en-US" smtClean="0"/>
              <a:pPr/>
              <a:t>26-May-26</a:t>
            </a:fld>
            <a:endParaRPr lang="en-US"/>
          </a:p>
        </p:txBody>
      </p:sp>
      <p:sp>
        <p:nvSpPr>
          <p:cNvPr id="3" name="Θέση υποσέλιδου 2"/>
          <p:cNvSpPr>
            <a:spLocks noGrp="1"/>
          </p:cNvSpPr>
          <p:nvPr>
            <p:ph type="ftr" sz="quarter" idx="11"/>
          </p:nvPr>
        </p:nvSpPr>
        <p:spPr/>
        <p:txBody>
          <a:bodyPr/>
          <a:lstStyle/>
          <a:p>
            <a:endParaRPr lang="en-US"/>
          </a:p>
        </p:txBody>
      </p:sp>
      <p:sp>
        <p:nvSpPr>
          <p:cNvPr id="4" name="Θέση αριθμού διαφάνειας 3"/>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2242282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endParaRPr lang="en-US"/>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20ED6A09-C1E5-4739-BC21-F73EDB4B8B98}" type="datetimeFigureOut">
              <a:rPr lang="en-US" smtClean="0"/>
              <a:pPr/>
              <a:t>26-May-26</a:t>
            </a:fld>
            <a:endParaRPr lang="en-US"/>
          </a:p>
        </p:txBody>
      </p:sp>
      <p:sp>
        <p:nvSpPr>
          <p:cNvPr id="6" name="Θέση υποσέλιδου 5"/>
          <p:cNvSpPr>
            <a:spLocks noGrp="1"/>
          </p:cNvSpPr>
          <p:nvPr>
            <p:ph type="ftr" sz="quarter" idx="11"/>
          </p:nvPr>
        </p:nvSpPr>
        <p:spPr/>
        <p:txBody>
          <a:bodyPr/>
          <a:lstStyle/>
          <a:p>
            <a:endParaRPr lang="en-US"/>
          </a:p>
        </p:txBody>
      </p:sp>
      <p:sp>
        <p:nvSpPr>
          <p:cNvPr id="7" name="Θέση αριθμού διαφάνειας 6"/>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4093366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endParaRPr lang="en-US"/>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20ED6A09-C1E5-4739-BC21-F73EDB4B8B98}" type="datetimeFigureOut">
              <a:rPr lang="en-US" smtClean="0"/>
              <a:pPr/>
              <a:t>26-May-26</a:t>
            </a:fld>
            <a:endParaRPr lang="en-US"/>
          </a:p>
        </p:txBody>
      </p:sp>
      <p:sp>
        <p:nvSpPr>
          <p:cNvPr id="6" name="Θέση υποσέλιδου 5"/>
          <p:cNvSpPr>
            <a:spLocks noGrp="1"/>
          </p:cNvSpPr>
          <p:nvPr>
            <p:ph type="ftr" sz="quarter" idx="11"/>
          </p:nvPr>
        </p:nvSpPr>
        <p:spPr/>
        <p:txBody>
          <a:bodyPr/>
          <a:lstStyle/>
          <a:p>
            <a:endParaRPr lang="en-US"/>
          </a:p>
        </p:txBody>
      </p:sp>
      <p:sp>
        <p:nvSpPr>
          <p:cNvPr id="7" name="Θέση αριθμού διαφάνειας 6"/>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3146473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US"/>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ημερομηνίας 3"/>
          <p:cNvSpPr>
            <a:spLocks noGrp="1"/>
          </p:cNvSpPr>
          <p:nvPr>
            <p:ph type="dt" sz="half" idx="10"/>
          </p:nvPr>
        </p:nvSpPr>
        <p:spPr/>
        <p:txBody>
          <a:bodyPr/>
          <a:lstStyle/>
          <a:p>
            <a:fld id="{20ED6A09-C1E5-4739-BC21-F73EDB4B8B98}" type="datetimeFigureOut">
              <a:rPr lang="en-US" smtClean="0"/>
              <a:pPr/>
              <a:t>26-May-26</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2674687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endParaRPr lang="en-US"/>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Θέση ημερομηνίας 3"/>
          <p:cNvSpPr>
            <a:spLocks noGrp="1"/>
          </p:cNvSpPr>
          <p:nvPr>
            <p:ph type="dt" sz="half" idx="10"/>
          </p:nvPr>
        </p:nvSpPr>
        <p:spPr/>
        <p:txBody>
          <a:bodyPr/>
          <a:lstStyle/>
          <a:p>
            <a:fld id="{20ED6A09-C1E5-4739-BC21-F73EDB4B8B98}" type="datetimeFigureOut">
              <a:rPr lang="en-US" smtClean="0"/>
              <a:pPr/>
              <a:t>26-May-26</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BE01B927-FB80-4F40-98C0-B88EED3A5611}" type="slidenum">
              <a:rPr lang="en-US" smtClean="0"/>
              <a:pPr/>
              <a:t>‹#›</a:t>
            </a:fld>
            <a:endParaRPr lang="en-US"/>
          </a:p>
        </p:txBody>
      </p:sp>
    </p:spTree>
    <p:extLst>
      <p:ext uri="{BB962C8B-B14F-4D97-AF65-F5344CB8AC3E}">
        <p14:creationId xmlns:p14="http://schemas.microsoft.com/office/powerpoint/2010/main" val="3710537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dirty="0"/>
              <a:t>Στυλ κύριου τίτλου</a:t>
            </a:r>
            <a:endParaRPr lang="en-US" dirty="0"/>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endParaRPr lang="en-US" dirty="0"/>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20ED6A09-C1E5-4739-BC21-F73EDB4B8B98}" type="datetimeFigureOut">
              <a:rPr lang="en-US" smtClean="0"/>
              <a:pPr/>
              <a:t>26-May-26</a:t>
            </a:fld>
            <a:endParaRPr lang="en-US" dirty="0"/>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US" dirty="0"/>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BE01B927-FB80-4F40-98C0-B88EED3A5611}" type="slidenum">
              <a:rPr lang="en-US" smtClean="0"/>
              <a:pPr/>
              <a:t>‹#›</a:t>
            </a:fld>
            <a:endParaRPr lang="en-US" dirty="0"/>
          </a:p>
        </p:txBody>
      </p:sp>
    </p:spTree>
    <p:extLst>
      <p:ext uri="{BB962C8B-B14F-4D97-AF65-F5344CB8AC3E}">
        <p14:creationId xmlns:p14="http://schemas.microsoft.com/office/powerpoint/2010/main" val="3477252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6984" y="1484784"/>
            <a:ext cx="10515600" cy="1325563"/>
          </a:xfrm>
        </p:spPr>
        <p:txBody>
          <a:bodyPr>
            <a:normAutofit fontScale="90000"/>
          </a:bodyPr>
          <a:lstStyle/>
          <a:p>
            <a:pPr algn="ctr"/>
            <a:r>
              <a:rPr lang="el-GR" sz="3600" dirty="0"/>
              <a:t>ΠΡΟΓΡΑΜΜΑ ΜΕΤΑΠΤΥΧΙΑΚΩΝ ΣΠΟΥΔΩΝ</a:t>
            </a:r>
            <a:br>
              <a:rPr lang="el-GR" sz="3600" dirty="0"/>
            </a:br>
            <a:r>
              <a:rPr lang="el-GR" sz="3600" dirty="0">
                <a:solidFill>
                  <a:srgbClr val="FF00FF"/>
                </a:solidFill>
              </a:rPr>
              <a:t>ΚΑΡΔΙΑΓΓΕΙΑΚΗ  ΑΠΕΙΚΟΝΙΣΗ</a:t>
            </a:r>
            <a:r>
              <a:rPr lang="en-US" sz="3600" dirty="0">
                <a:solidFill>
                  <a:srgbClr val="FF00FF"/>
                </a:solidFill>
              </a:rPr>
              <a:t/>
            </a:r>
            <a:br>
              <a:rPr lang="en-US" sz="3600" dirty="0">
                <a:solidFill>
                  <a:srgbClr val="FF00FF"/>
                </a:solidFill>
              </a:rPr>
            </a:br>
            <a:r>
              <a:rPr lang="en-US" sz="3600" dirty="0"/>
              <a:t/>
            </a:r>
            <a:br>
              <a:rPr lang="en-US" sz="3600" dirty="0"/>
            </a:br>
            <a:r>
              <a:rPr lang="el-GR" sz="3600" b="1" dirty="0">
                <a:solidFill>
                  <a:srgbClr val="0000CC"/>
                </a:solidFill>
              </a:rPr>
              <a:t>Επιλογή καταλλήλου πρωτοκόλλου </a:t>
            </a:r>
            <a:r>
              <a:rPr lang="el-GR" sz="3600" b="1" dirty="0" err="1">
                <a:solidFill>
                  <a:srgbClr val="0000CC"/>
                </a:solidFill>
              </a:rPr>
              <a:t>stress</a:t>
            </a:r>
            <a:r>
              <a:rPr lang="el-GR" sz="3600" b="1" dirty="0">
                <a:solidFill>
                  <a:srgbClr val="0000CC"/>
                </a:solidFill>
              </a:rPr>
              <a:t>. Ενδείξεις, αντενδείξεις, επιπλοκές.</a:t>
            </a:r>
            <a:endParaRPr lang="en-US" sz="3600" b="1" dirty="0">
              <a:solidFill>
                <a:srgbClr val="0000CC"/>
              </a:solidFill>
            </a:endParaRPr>
          </a:p>
        </p:txBody>
      </p:sp>
      <p:sp>
        <p:nvSpPr>
          <p:cNvPr id="4" name="TextBox 3"/>
          <p:cNvSpPr txBox="1"/>
          <p:nvPr/>
        </p:nvSpPr>
        <p:spPr>
          <a:xfrm>
            <a:off x="838200" y="4437112"/>
            <a:ext cx="9001000" cy="1323439"/>
          </a:xfrm>
          <a:prstGeom prst="rect">
            <a:avLst/>
          </a:prstGeom>
          <a:noFill/>
        </p:spPr>
        <p:txBody>
          <a:bodyPr wrap="square" rtlCol="0">
            <a:spAutoFit/>
          </a:bodyPr>
          <a:lstStyle/>
          <a:p>
            <a:r>
              <a:rPr lang="el-GR" sz="2000" dirty="0">
                <a:latin typeface="Arial" panose="020B0604020202020204" pitchFamily="34" charset="0"/>
                <a:cs typeface="Arial" panose="020B0604020202020204" pitchFamily="34" charset="0"/>
              </a:rPr>
              <a:t>Αναστασία Κίτσιου, </a:t>
            </a:r>
            <a:r>
              <a:rPr lang="en-US" sz="2000" dirty="0">
                <a:latin typeface="Arial" panose="020B0604020202020204" pitchFamily="34" charset="0"/>
                <a:cs typeface="Arial" panose="020B0604020202020204" pitchFamily="34" charset="0"/>
              </a:rPr>
              <a:t>MD</a:t>
            </a:r>
            <a:r>
              <a:rPr lang="el-GR"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PhD</a:t>
            </a:r>
            <a:r>
              <a:rPr lang="el-GR"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FESC                                                                   </a:t>
            </a:r>
            <a:r>
              <a:rPr lang="el-GR" sz="2000" dirty="0">
                <a:latin typeface="Arial" panose="020B0604020202020204" pitchFamily="34" charset="0"/>
                <a:cs typeface="Arial" panose="020B0604020202020204" pitchFamily="34" charset="0"/>
              </a:rPr>
              <a:t>Καρδιολόγος, Διευθύντρια Καρδιολογικού Τμήματος</a:t>
            </a:r>
            <a:r>
              <a:rPr lang="en-US" sz="2000" dirty="0">
                <a:latin typeface="Arial" panose="020B0604020202020204" pitchFamily="34" charset="0"/>
                <a:cs typeface="Arial" panose="020B0604020202020204" pitchFamily="34" charset="0"/>
              </a:rPr>
              <a:t>                                                                          </a:t>
            </a:r>
            <a:r>
              <a:rPr lang="el-GR" sz="2000" dirty="0">
                <a:latin typeface="Arial" panose="020B0604020202020204" pitchFamily="34" charset="0"/>
                <a:cs typeface="Arial" panose="020B0604020202020204" pitchFamily="34" charset="0"/>
              </a:rPr>
              <a:t>ΓΝΑ Σισμανόγλειο</a:t>
            </a:r>
            <a:r>
              <a:rPr lang="en-US" sz="2000" dirty="0">
                <a:latin typeface="Arial" panose="020B0604020202020204" pitchFamily="34" charset="0"/>
                <a:cs typeface="Arial" panose="020B0604020202020204" pitchFamily="34" charset="0"/>
              </a:rPr>
              <a:t>                                                                                                             Chair, Nuclear Cardiology and Cardiac CT Section, EACVI, ESC, 2012-2014 </a:t>
            </a:r>
          </a:p>
        </p:txBody>
      </p:sp>
      <p:pic>
        <p:nvPicPr>
          <p:cNvPr id="5" name="Εικόνα 4" descr="cyan-left-greek-1"/>
          <p:cNvPicPr/>
          <p:nvPr/>
        </p:nvPicPr>
        <p:blipFill>
          <a:blip r:embed="rId2"/>
          <a:stretch>
            <a:fillRect/>
          </a:stretch>
        </p:blipFill>
        <p:spPr bwMode="auto">
          <a:xfrm>
            <a:off x="838200" y="365125"/>
            <a:ext cx="2994025" cy="699135"/>
          </a:xfrm>
          <a:prstGeom prst="rect">
            <a:avLst/>
          </a:prstGeom>
        </p:spPr>
      </p:pic>
      <p:pic>
        <p:nvPicPr>
          <p:cNvPr id="7" name="Εικόνα 6"/>
          <p:cNvPicPr>
            <a:picLocks noChangeAspect="1"/>
          </p:cNvPicPr>
          <p:nvPr/>
        </p:nvPicPr>
        <p:blipFill rotWithShape="1">
          <a:blip r:embed="rId3">
            <a:extLst>
              <a:ext uri="{28A0092B-C50C-407E-A947-70E740481C1C}">
                <a14:useLocalDpi xmlns:a14="http://schemas.microsoft.com/office/drawing/2010/main" val="0"/>
              </a:ext>
            </a:extLst>
          </a:blip>
          <a:srcRect l="26349" r="26610"/>
          <a:stretch/>
        </p:blipFill>
        <p:spPr>
          <a:xfrm>
            <a:off x="8937626" y="5937695"/>
            <a:ext cx="2655702" cy="543154"/>
          </a:xfrm>
          <a:prstGeom prst="rect">
            <a:avLst/>
          </a:prstGeom>
        </p:spPr>
      </p:pic>
      <p:sp>
        <p:nvSpPr>
          <p:cNvPr id="8" name="TextBox 7"/>
          <p:cNvSpPr txBox="1"/>
          <p:nvPr/>
        </p:nvSpPr>
        <p:spPr>
          <a:xfrm>
            <a:off x="9773267" y="6392361"/>
            <a:ext cx="1494503" cy="276999"/>
          </a:xfrm>
          <a:prstGeom prst="rect">
            <a:avLst/>
          </a:prstGeom>
          <a:noFill/>
        </p:spPr>
        <p:txBody>
          <a:bodyPr wrap="square" rtlCol="0">
            <a:spAutoFit/>
          </a:bodyPr>
          <a:lstStyle/>
          <a:p>
            <a:pPr algn="ctr"/>
            <a:r>
              <a:rPr lang="el-GR" sz="1200" dirty="0">
                <a:latin typeface="Arial" panose="020B0604020202020204" pitchFamily="34" charset="0"/>
                <a:cs typeface="Arial" panose="020B0604020202020204" pitchFamily="34" charset="0"/>
              </a:rPr>
              <a:t>22</a:t>
            </a:r>
            <a:r>
              <a:rPr lang="en-US" sz="1200" dirty="0">
                <a:latin typeface="Arial" panose="020B0604020202020204" pitchFamily="34" charset="0"/>
                <a:cs typeface="Arial" panose="020B0604020202020204" pitchFamily="34" charset="0"/>
              </a:rPr>
              <a:t>/05/202</a:t>
            </a:r>
            <a:r>
              <a:rPr lang="el-GR" sz="1200">
                <a:latin typeface="Arial" panose="020B0604020202020204" pitchFamily="34" charset="0"/>
                <a:cs typeface="Arial" panose="020B0604020202020204" pitchFamily="34" charset="0"/>
              </a:rPr>
              <a:t>6</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4017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a:r>
              <a:rPr lang="en-US" altLang="en-US" sz="3200" dirty="0">
                <a:solidFill>
                  <a:srgbClr val="0000CC"/>
                </a:solidFill>
                <a:latin typeface="Arial" panose="020B0604020202020204" pitchFamily="34" charset="0"/>
              </a:rPr>
              <a:t>Disclosures</a:t>
            </a:r>
          </a:p>
        </p:txBody>
      </p:sp>
      <p:sp>
        <p:nvSpPr>
          <p:cNvPr id="4099" name="Rectangle 3"/>
          <p:cNvSpPr>
            <a:spLocks noGrp="1" noChangeArrowheads="1"/>
          </p:cNvSpPr>
          <p:nvPr>
            <p:ph type="body" idx="1"/>
          </p:nvPr>
        </p:nvSpPr>
        <p:spPr/>
        <p:txBody>
          <a:bodyPr/>
          <a:lstStyle/>
          <a:p>
            <a:r>
              <a:rPr lang="en-US" altLang="en-US" sz="2400" dirty="0">
                <a:latin typeface="Arial" panose="020B0604020202020204" pitchFamily="34" charset="0"/>
              </a:rPr>
              <a:t>No conflict of interest regarding the topics of this talk</a:t>
            </a:r>
          </a:p>
        </p:txBody>
      </p:sp>
    </p:spTree>
    <p:extLst>
      <p:ext uri="{BB962C8B-B14F-4D97-AF65-F5344CB8AC3E}">
        <p14:creationId xmlns:p14="http://schemas.microsoft.com/office/powerpoint/2010/main" val="2330141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838200" y="260648"/>
            <a:ext cx="10515600" cy="1325563"/>
          </a:xfrm>
        </p:spPr>
        <p:txBody>
          <a:bodyPr/>
          <a:lstStyle/>
          <a:p>
            <a:pPr algn="ctr"/>
            <a:r>
              <a:rPr lang="en-US" altLang="en-US" sz="2800" dirty="0">
                <a:solidFill>
                  <a:srgbClr val="0000CC"/>
                </a:solidFill>
                <a:latin typeface="Arial" panose="020B0604020202020204" pitchFamily="34" charset="0"/>
                <a:cs typeface="Arial" panose="020B0604020202020204" pitchFamily="34" charset="0"/>
              </a:rPr>
              <a:t>Stress methods</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5123" name="Content Placeholder 2"/>
          <p:cNvSpPr>
            <a:spLocks noGrp="1"/>
          </p:cNvSpPr>
          <p:nvPr>
            <p:ph idx="1"/>
          </p:nvPr>
        </p:nvSpPr>
        <p:spPr>
          <a:xfrm>
            <a:off x="838200" y="1628800"/>
            <a:ext cx="10515600" cy="4351338"/>
          </a:xfrm>
        </p:spPr>
        <p:txBody>
          <a:bodyPr>
            <a:normAutofit/>
          </a:bodyPr>
          <a:lstStyle/>
          <a:p>
            <a:pPr>
              <a:buClr>
                <a:srgbClr val="FF0000"/>
              </a:buClr>
              <a:buFont typeface="Wingdings" panose="05000000000000000000" pitchFamily="2" charset="2"/>
              <a:buChar char="Ø"/>
            </a:pPr>
            <a:r>
              <a:rPr lang="en-US" altLang="en-US" sz="2400" dirty="0">
                <a:cs typeface="Arial" panose="020B0604020202020204" pitchFamily="34" charset="0"/>
              </a:rPr>
              <a:t>Exercise test </a:t>
            </a:r>
          </a:p>
          <a:p>
            <a:pPr lvl="1">
              <a:buClr>
                <a:schemeClr val="tx1"/>
              </a:buClr>
            </a:pPr>
            <a:r>
              <a:rPr lang="en-US" altLang="en-US" dirty="0">
                <a:cs typeface="Arial" panose="020B0604020202020204" pitchFamily="34" charset="0"/>
              </a:rPr>
              <a:t>Treadmill</a:t>
            </a:r>
          </a:p>
          <a:p>
            <a:pPr lvl="1">
              <a:buClr>
                <a:schemeClr val="tx1"/>
              </a:buClr>
            </a:pPr>
            <a:r>
              <a:rPr lang="en-US" altLang="en-US" dirty="0">
                <a:cs typeface="Arial" panose="020B0604020202020204" pitchFamily="34" charset="0"/>
              </a:rPr>
              <a:t>Bicycle</a:t>
            </a:r>
          </a:p>
          <a:p>
            <a:pPr>
              <a:buClr>
                <a:srgbClr val="FF0000"/>
              </a:buClr>
              <a:buFont typeface="Wingdings" panose="05000000000000000000" pitchFamily="2" charset="2"/>
              <a:buChar char="Ø"/>
            </a:pPr>
            <a:r>
              <a:rPr lang="en-US" altLang="en-US" sz="2400" dirty="0">
                <a:cs typeface="Arial" panose="020B0604020202020204" pitchFamily="34" charset="0"/>
              </a:rPr>
              <a:t>Pharmacologic stress tests </a:t>
            </a:r>
          </a:p>
          <a:p>
            <a:pPr lvl="1"/>
            <a:r>
              <a:rPr lang="en-US" altLang="en-US" dirty="0">
                <a:cs typeface="Arial" panose="020B0604020202020204" pitchFamily="34" charset="0"/>
              </a:rPr>
              <a:t>Vasodilator agents: </a:t>
            </a:r>
            <a:r>
              <a:rPr lang="en-US" altLang="en-US" dirty="0">
                <a:solidFill>
                  <a:srgbClr val="990099"/>
                </a:solidFill>
                <a:cs typeface="Arial" panose="020B0604020202020204" pitchFamily="34" charset="0"/>
              </a:rPr>
              <a:t>dipyridamole, adenosine and </a:t>
            </a:r>
            <a:r>
              <a:rPr lang="en-US" altLang="en-US" dirty="0" err="1">
                <a:solidFill>
                  <a:srgbClr val="990099"/>
                </a:solidFill>
                <a:cs typeface="Arial" panose="020B0604020202020204" pitchFamily="34" charset="0"/>
              </a:rPr>
              <a:t>regadenoson</a:t>
            </a:r>
            <a:endParaRPr lang="en-US" altLang="en-US" dirty="0">
              <a:solidFill>
                <a:srgbClr val="990099"/>
              </a:solidFill>
              <a:cs typeface="Arial" panose="020B0604020202020204" pitchFamily="34" charset="0"/>
            </a:endParaRPr>
          </a:p>
          <a:p>
            <a:pPr lvl="1"/>
            <a:r>
              <a:rPr lang="en-US" altLang="en-US" dirty="0">
                <a:cs typeface="Arial" panose="020B0604020202020204" pitchFamily="34" charset="0"/>
              </a:rPr>
              <a:t>Sympathomimetic agent: </a:t>
            </a:r>
            <a:r>
              <a:rPr lang="en-US" altLang="en-US" dirty="0" err="1">
                <a:solidFill>
                  <a:srgbClr val="990099"/>
                </a:solidFill>
                <a:cs typeface="Arial" panose="020B0604020202020204" pitchFamily="34" charset="0"/>
              </a:rPr>
              <a:t>dobutamine</a:t>
            </a:r>
            <a:r>
              <a:rPr lang="en-US" altLang="en-US" dirty="0">
                <a:solidFill>
                  <a:srgbClr val="990099"/>
                </a:solidFill>
                <a:cs typeface="Arial" panose="020B0604020202020204" pitchFamily="34" charset="0"/>
              </a:rPr>
              <a:t> </a:t>
            </a:r>
            <a:r>
              <a:rPr lang="en-US" altLang="en-US" dirty="0">
                <a:cs typeface="Arial" panose="020B0604020202020204" pitchFamily="34" charset="0"/>
              </a:rPr>
              <a:t>(used rarely and almost exclusively in patients with </a:t>
            </a:r>
            <a:r>
              <a:rPr lang="en-US" altLang="en-US" dirty="0" err="1">
                <a:cs typeface="Arial" panose="020B0604020202020204" pitchFamily="34" charset="0"/>
              </a:rPr>
              <a:t>bronchospastic</a:t>
            </a:r>
            <a:r>
              <a:rPr lang="en-US" altLang="en-US" dirty="0">
                <a:cs typeface="Arial" panose="020B0604020202020204" pitchFamily="34" charset="0"/>
              </a:rPr>
              <a:t> pulmonary disease)</a:t>
            </a:r>
          </a:p>
          <a:p>
            <a:pPr lvl="1"/>
            <a:endParaRPr lang="en-US" altLang="en-US" dirty="0">
              <a:cs typeface="Arial" panose="020B0604020202020204" pitchFamily="34" charset="0"/>
            </a:endParaRPr>
          </a:p>
          <a:p>
            <a:pPr lvl="1"/>
            <a:r>
              <a:rPr lang="en-US" dirty="0" err="1"/>
              <a:t>Vasodilatos</a:t>
            </a:r>
            <a:r>
              <a:rPr lang="en-US" dirty="0"/>
              <a:t> may be combined with low-level exercise, except for patients with LBBB (HR related artefacts) </a:t>
            </a:r>
            <a:endParaRPr lang="el-GR" altLang="en-US" dirty="0">
              <a:cs typeface="Arial" panose="020B0604020202020204" pitchFamily="34" charset="0"/>
            </a:endParaRPr>
          </a:p>
        </p:txBody>
      </p:sp>
    </p:spTree>
    <p:extLst>
      <p:ext uri="{BB962C8B-B14F-4D97-AF65-F5344CB8AC3E}">
        <p14:creationId xmlns:p14="http://schemas.microsoft.com/office/powerpoint/2010/main" val="3709644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01863" y="533400"/>
            <a:ext cx="7772400" cy="609600"/>
          </a:xfrm>
        </p:spPr>
        <p:txBody>
          <a:bodyPr>
            <a:normAutofit/>
          </a:bodyPr>
          <a:lstStyle/>
          <a:p>
            <a:pPr algn="ctr"/>
            <a:r>
              <a:rPr lang="el-GR" altLang="en-US" sz="3200" dirty="0" err="1">
                <a:solidFill>
                  <a:srgbClr val="0000CC"/>
                </a:solidFill>
                <a:latin typeface="Arial" panose="020B0604020202020204" pitchFamily="34" charset="0"/>
                <a:cs typeface="Arial" panose="020B0604020202020204" pitchFamily="34" charset="0"/>
              </a:rPr>
              <a:t>Cascade</a:t>
            </a:r>
            <a:r>
              <a:rPr lang="el-GR" altLang="en-US" sz="3200" dirty="0">
                <a:solidFill>
                  <a:srgbClr val="0000CC"/>
                </a:solidFill>
                <a:latin typeface="Arial" panose="020B0604020202020204" pitchFamily="34" charset="0"/>
                <a:cs typeface="Arial" panose="020B0604020202020204" pitchFamily="34" charset="0"/>
              </a:rPr>
              <a:t> of </a:t>
            </a:r>
            <a:r>
              <a:rPr lang="el-GR" altLang="en-US" sz="3200" dirty="0" err="1">
                <a:solidFill>
                  <a:srgbClr val="0000CC"/>
                </a:solidFill>
                <a:latin typeface="Arial" panose="020B0604020202020204" pitchFamily="34" charset="0"/>
                <a:cs typeface="Arial" panose="020B0604020202020204" pitchFamily="34" charset="0"/>
              </a:rPr>
              <a:t>Ischemia</a:t>
            </a:r>
            <a:r>
              <a:rPr lang="el-GR" altLang="en-US" sz="3200" dirty="0">
                <a:solidFill>
                  <a:srgbClr val="0000CC"/>
                </a:solidFill>
                <a:latin typeface="Arial" panose="020B0604020202020204" pitchFamily="34" charset="0"/>
                <a:cs typeface="Arial" panose="020B0604020202020204" pitchFamily="34" charset="0"/>
              </a:rPr>
              <a:t> </a:t>
            </a:r>
          </a:p>
        </p:txBody>
      </p:sp>
      <p:sp>
        <p:nvSpPr>
          <p:cNvPr id="7171" name="Line 3"/>
          <p:cNvSpPr>
            <a:spLocks noChangeShapeType="1"/>
          </p:cNvSpPr>
          <p:nvPr/>
        </p:nvSpPr>
        <p:spPr bwMode="auto">
          <a:xfrm>
            <a:off x="3624263" y="1752600"/>
            <a:ext cx="0" cy="3657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7172" name="Line 4"/>
          <p:cNvSpPr>
            <a:spLocks noChangeShapeType="1"/>
          </p:cNvSpPr>
          <p:nvPr/>
        </p:nvSpPr>
        <p:spPr bwMode="auto">
          <a:xfrm>
            <a:off x="3624263" y="5410200"/>
            <a:ext cx="3860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7173" name="Arc 5"/>
          <p:cNvSpPr>
            <a:spLocks/>
          </p:cNvSpPr>
          <p:nvPr/>
        </p:nvSpPr>
        <p:spPr bwMode="auto">
          <a:xfrm flipV="1">
            <a:off x="3860800" y="1600200"/>
            <a:ext cx="2438400" cy="2895600"/>
          </a:xfrm>
          <a:custGeom>
            <a:avLst/>
            <a:gdLst>
              <a:gd name="T0" fmla="*/ 0 w 21600"/>
              <a:gd name="T1" fmla="*/ 0 h 23578"/>
              <a:gd name="T2" fmla="*/ 2147483647 w 21600"/>
              <a:gd name="T3" fmla="*/ 2147483647 h 23578"/>
              <a:gd name="T4" fmla="*/ 0 w 21600"/>
              <a:gd name="T5" fmla="*/ 2147483647 h 23578"/>
              <a:gd name="T6" fmla="*/ 0 60000 65536"/>
              <a:gd name="T7" fmla="*/ 0 60000 65536"/>
              <a:gd name="T8" fmla="*/ 0 60000 65536"/>
              <a:gd name="T9" fmla="*/ 0 w 21600"/>
              <a:gd name="T10" fmla="*/ 0 h 23578"/>
              <a:gd name="T11" fmla="*/ 21600 w 21600"/>
              <a:gd name="T12" fmla="*/ 23578 h 23578"/>
            </a:gdLst>
            <a:ahLst/>
            <a:cxnLst>
              <a:cxn ang="T6">
                <a:pos x="T0" y="T1"/>
              </a:cxn>
              <a:cxn ang="T7">
                <a:pos x="T2" y="T3"/>
              </a:cxn>
              <a:cxn ang="T8">
                <a:pos x="T4" y="T5"/>
              </a:cxn>
            </a:cxnLst>
            <a:rect l="T9" t="T10" r="T11" b="T12"/>
            <a:pathLst>
              <a:path w="21600" h="23578" fill="none" extrusionOk="0">
                <a:moveTo>
                  <a:pt x="-1" y="0"/>
                </a:moveTo>
                <a:cubicBezTo>
                  <a:pt x="11929" y="0"/>
                  <a:pt x="21600" y="9670"/>
                  <a:pt x="21600" y="21600"/>
                </a:cubicBezTo>
                <a:cubicBezTo>
                  <a:pt x="21600" y="22260"/>
                  <a:pt x="21569" y="22920"/>
                  <a:pt x="21509" y="23578"/>
                </a:cubicBezTo>
              </a:path>
              <a:path w="21600" h="23578" stroke="0" extrusionOk="0">
                <a:moveTo>
                  <a:pt x="-1" y="0"/>
                </a:moveTo>
                <a:cubicBezTo>
                  <a:pt x="11929" y="0"/>
                  <a:pt x="21600" y="9670"/>
                  <a:pt x="21600" y="21600"/>
                </a:cubicBezTo>
                <a:cubicBezTo>
                  <a:pt x="21600" y="22260"/>
                  <a:pt x="21569" y="22920"/>
                  <a:pt x="21509" y="23578"/>
                </a:cubicBezTo>
                <a:lnTo>
                  <a:pt x="0" y="21600"/>
                </a:lnTo>
                <a:close/>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latin typeface="Arial" panose="020B0604020202020204" pitchFamily="34" charset="0"/>
            </a:endParaRPr>
          </a:p>
        </p:txBody>
      </p:sp>
      <p:sp>
        <p:nvSpPr>
          <p:cNvPr id="7174" name="Oval 6"/>
          <p:cNvSpPr>
            <a:spLocks noChangeAspect="1" noChangeArrowheads="1"/>
          </p:cNvSpPr>
          <p:nvPr/>
        </p:nvSpPr>
        <p:spPr bwMode="auto">
          <a:xfrm>
            <a:off x="5740400" y="3314700"/>
            <a:ext cx="158750" cy="179388"/>
          </a:xfrm>
          <a:prstGeom prst="ellipse">
            <a:avLst/>
          </a:prstGeom>
          <a:solidFill>
            <a:srgbClr val="99CCFF"/>
          </a:solidFill>
          <a:ln w="9525">
            <a:solidFill>
              <a:schemeClr val="bg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175" name="Text Box 7"/>
          <p:cNvSpPr txBox="1">
            <a:spLocks noChangeArrowheads="1"/>
          </p:cNvSpPr>
          <p:nvPr/>
        </p:nvSpPr>
        <p:spPr bwMode="auto">
          <a:xfrm rot="-5400000">
            <a:off x="1465263" y="3338513"/>
            <a:ext cx="3503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US" dirty="0" err="1"/>
              <a:t>Rate</a:t>
            </a:r>
            <a:r>
              <a:rPr lang="el-GR" altLang="en-US" dirty="0"/>
              <a:t> </a:t>
            </a:r>
            <a:r>
              <a:rPr lang="el-GR" altLang="en-US" dirty="0" err="1"/>
              <a:t>Pressure</a:t>
            </a:r>
            <a:r>
              <a:rPr lang="el-GR" altLang="en-US" dirty="0"/>
              <a:t> </a:t>
            </a:r>
            <a:r>
              <a:rPr lang="el-GR" altLang="en-US" dirty="0" err="1"/>
              <a:t>Product</a:t>
            </a:r>
            <a:endParaRPr lang="el-GR" altLang="en-US" dirty="0"/>
          </a:p>
        </p:txBody>
      </p:sp>
      <p:sp>
        <p:nvSpPr>
          <p:cNvPr id="7176" name="Text Box 8"/>
          <p:cNvSpPr txBox="1">
            <a:spLocks noChangeArrowheads="1"/>
          </p:cNvSpPr>
          <p:nvPr/>
        </p:nvSpPr>
        <p:spPr bwMode="auto">
          <a:xfrm>
            <a:off x="3894139" y="5943600"/>
            <a:ext cx="2168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US"/>
              <a:t>Treadmill Time</a:t>
            </a:r>
          </a:p>
        </p:txBody>
      </p:sp>
      <p:sp>
        <p:nvSpPr>
          <p:cNvPr id="7177" name="Line 9"/>
          <p:cNvSpPr>
            <a:spLocks noChangeShapeType="1"/>
          </p:cNvSpPr>
          <p:nvPr/>
        </p:nvSpPr>
        <p:spPr bwMode="auto">
          <a:xfrm>
            <a:off x="6332538" y="6172200"/>
            <a:ext cx="1084262" cy="0"/>
          </a:xfrm>
          <a:prstGeom prst="line">
            <a:avLst/>
          </a:prstGeom>
          <a:noFill/>
          <a:ln w="12700">
            <a:solidFill>
              <a:schemeClr val="tx1"/>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7178" name="Text Box 10"/>
          <p:cNvSpPr txBox="1">
            <a:spLocks noChangeArrowheads="1"/>
          </p:cNvSpPr>
          <p:nvPr/>
        </p:nvSpPr>
        <p:spPr bwMode="auto">
          <a:xfrm>
            <a:off x="3827464" y="5486400"/>
            <a:ext cx="108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l-GR" altLang="en-US"/>
              <a:t>Rest</a:t>
            </a:r>
          </a:p>
        </p:txBody>
      </p:sp>
      <p:sp>
        <p:nvSpPr>
          <p:cNvPr id="7179" name="Text Box 11"/>
          <p:cNvSpPr txBox="1">
            <a:spLocks noChangeArrowheads="1"/>
          </p:cNvSpPr>
          <p:nvPr/>
        </p:nvSpPr>
        <p:spPr bwMode="auto">
          <a:xfrm>
            <a:off x="5232400" y="5486400"/>
            <a:ext cx="1422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l-GR" altLang="en-US"/>
              <a:t>Exercise</a:t>
            </a:r>
          </a:p>
        </p:txBody>
      </p:sp>
      <p:sp>
        <p:nvSpPr>
          <p:cNvPr id="7180" name="Line 12"/>
          <p:cNvSpPr>
            <a:spLocks noChangeShapeType="1"/>
          </p:cNvSpPr>
          <p:nvPr/>
        </p:nvSpPr>
        <p:spPr bwMode="auto">
          <a:xfrm flipV="1">
            <a:off x="4351338" y="523875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7181" name="Line 13"/>
          <p:cNvSpPr>
            <a:spLocks noChangeShapeType="1"/>
          </p:cNvSpPr>
          <p:nvPr/>
        </p:nvSpPr>
        <p:spPr bwMode="auto">
          <a:xfrm flipV="1">
            <a:off x="5859463" y="52578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7182" name="Text Box 14"/>
          <p:cNvSpPr txBox="1">
            <a:spLocks noChangeArrowheads="1"/>
          </p:cNvSpPr>
          <p:nvPr/>
        </p:nvSpPr>
        <p:spPr bwMode="auto">
          <a:xfrm>
            <a:off x="5621339" y="3878264"/>
            <a:ext cx="2287587" cy="369887"/>
          </a:xfrm>
          <a:prstGeom prst="rect">
            <a:avLst/>
          </a:prstGeom>
          <a:noFill/>
          <a:ln w="12700">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US"/>
              <a:t>flow heterogeneity</a:t>
            </a:r>
          </a:p>
        </p:txBody>
      </p:sp>
      <p:sp>
        <p:nvSpPr>
          <p:cNvPr id="7183" name="Text Box 15"/>
          <p:cNvSpPr txBox="1">
            <a:spLocks noChangeArrowheads="1"/>
          </p:cNvSpPr>
          <p:nvPr/>
        </p:nvSpPr>
        <p:spPr bwMode="auto">
          <a:xfrm>
            <a:off x="6078538" y="3184526"/>
            <a:ext cx="3549650" cy="366713"/>
          </a:xfrm>
          <a:prstGeom prst="rect">
            <a:avLst/>
          </a:prstGeom>
          <a:noFill/>
          <a:ln w="12700">
            <a:solidFill>
              <a:srgbClr val="9933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US"/>
              <a:t>regional myocardial dysfunction </a:t>
            </a:r>
          </a:p>
        </p:txBody>
      </p:sp>
      <p:sp>
        <p:nvSpPr>
          <p:cNvPr id="7184" name="Text Box 16"/>
          <p:cNvSpPr txBox="1">
            <a:spLocks noChangeArrowheads="1"/>
          </p:cNvSpPr>
          <p:nvPr/>
        </p:nvSpPr>
        <p:spPr bwMode="auto">
          <a:xfrm>
            <a:off x="6418263" y="2601914"/>
            <a:ext cx="26733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US"/>
              <a:t>ischemic ST depression </a:t>
            </a:r>
          </a:p>
        </p:txBody>
      </p:sp>
      <p:sp>
        <p:nvSpPr>
          <p:cNvPr id="7185" name="Text Box 17"/>
          <p:cNvSpPr txBox="1">
            <a:spLocks noChangeArrowheads="1"/>
          </p:cNvSpPr>
          <p:nvPr/>
        </p:nvSpPr>
        <p:spPr bwMode="auto">
          <a:xfrm>
            <a:off x="6570664" y="1885950"/>
            <a:ext cx="1692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US" dirty="0" err="1"/>
              <a:t>angina</a:t>
            </a:r>
            <a:endParaRPr lang="el-GR" altLang="en-US" dirty="0"/>
          </a:p>
        </p:txBody>
      </p:sp>
      <p:sp>
        <p:nvSpPr>
          <p:cNvPr id="7186" name="Oval 18"/>
          <p:cNvSpPr>
            <a:spLocks noChangeAspect="1" noChangeArrowheads="1"/>
          </p:cNvSpPr>
          <p:nvPr/>
        </p:nvSpPr>
        <p:spPr bwMode="auto">
          <a:xfrm>
            <a:off x="5199063" y="3905250"/>
            <a:ext cx="158750" cy="179388"/>
          </a:xfrm>
          <a:prstGeom prst="ellipse">
            <a:avLst/>
          </a:prstGeom>
          <a:solidFill>
            <a:srgbClr val="FF0000"/>
          </a:solidFill>
          <a:ln w="9525">
            <a:solidFill>
              <a:schemeClr val="bg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187" name="Oval 19"/>
          <p:cNvSpPr>
            <a:spLocks noChangeAspect="1" noChangeArrowheads="1"/>
          </p:cNvSpPr>
          <p:nvPr/>
        </p:nvSpPr>
        <p:spPr bwMode="auto">
          <a:xfrm>
            <a:off x="4233863" y="4343400"/>
            <a:ext cx="158750" cy="179388"/>
          </a:xfrm>
          <a:prstGeom prst="ellipse">
            <a:avLst/>
          </a:prstGeom>
          <a:solidFill>
            <a:srgbClr val="99CCFF"/>
          </a:solidFill>
          <a:ln w="9525">
            <a:solidFill>
              <a:schemeClr val="bg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4" name="Up Arrow Callout 23"/>
          <p:cNvSpPr/>
          <p:nvPr/>
        </p:nvSpPr>
        <p:spPr>
          <a:xfrm>
            <a:off x="6757988" y="4210051"/>
            <a:ext cx="1985962" cy="800099"/>
          </a:xfrm>
          <a:prstGeom prst="upArrowCallout">
            <a:avLst>
              <a:gd name="adj1" fmla="val 25000"/>
              <a:gd name="adj2" fmla="val 25000"/>
              <a:gd name="adj3" fmla="val 25000"/>
              <a:gd name="adj4" fmla="val 64977"/>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Arial" panose="020B0604020202020204" pitchFamily="34" charset="0"/>
              </a:rPr>
              <a:t>Stress SPECT &amp; PET MPI</a:t>
            </a:r>
          </a:p>
        </p:txBody>
      </p:sp>
      <p:sp>
        <p:nvSpPr>
          <p:cNvPr id="27" name="Left Arrow Callout 26"/>
          <p:cNvSpPr/>
          <p:nvPr/>
        </p:nvSpPr>
        <p:spPr>
          <a:xfrm>
            <a:off x="8964613" y="2333626"/>
            <a:ext cx="1435100" cy="771525"/>
          </a:xfrm>
          <a:prstGeom prst="leftArrowCallout">
            <a:avLst/>
          </a:prstGeom>
          <a:solidFill>
            <a:srgbClr val="99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latin typeface="Arial" panose="020B0604020202020204" pitchFamily="34" charset="0"/>
              </a:rPr>
              <a:t>Treadmill stress test</a:t>
            </a:r>
            <a:endParaRPr lang="el-GR" sz="1400" dirty="0">
              <a:solidFill>
                <a:schemeClr val="tx1"/>
              </a:solidFill>
              <a:latin typeface="Arial" panose="020B0604020202020204" pitchFamily="34" charset="0"/>
            </a:endParaRPr>
          </a:p>
        </p:txBody>
      </p:sp>
      <p:sp>
        <p:nvSpPr>
          <p:cNvPr id="26" name="Oval 6"/>
          <p:cNvSpPr>
            <a:spLocks noChangeAspect="1" noChangeArrowheads="1"/>
          </p:cNvSpPr>
          <p:nvPr/>
        </p:nvSpPr>
        <p:spPr bwMode="auto">
          <a:xfrm>
            <a:off x="6049116" y="2701872"/>
            <a:ext cx="158750" cy="179388"/>
          </a:xfrm>
          <a:prstGeom prst="ellipse">
            <a:avLst/>
          </a:prstGeom>
          <a:solidFill>
            <a:srgbClr val="99CCFF"/>
          </a:solidFill>
          <a:ln w="9525">
            <a:solidFill>
              <a:schemeClr val="bg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8" name="Oval 6"/>
          <p:cNvSpPr>
            <a:spLocks noChangeAspect="1" noChangeArrowheads="1"/>
          </p:cNvSpPr>
          <p:nvPr/>
        </p:nvSpPr>
        <p:spPr bwMode="auto">
          <a:xfrm>
            <a:off x="6196807" y="2029237"/>
            <a:ext cx="158750" cy="179388"/>
          </a:xfrm>
          <a:prstGeom prst="ellipse">
            <a:avLst/>
          </a:prstGeom>
          <a:solidFill>
            <a:srgbClr val="99CCFF"/>
          </a:solidFill>
          <a:ln w="9525">
            <a:solidFill>
              <a:schemeClr val="bg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125604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linds(horizontal)">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3752" y="1565748"/>
            <a:ext cx="4464496" cy="4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911424" y="314653"/>
            <a:ext cx="103691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800" dirty="0">
                <a:solidFill>
                  <a:srgbClr val="0000CC"/>
                </a:solidFill>
              </a:rPr>
              <a:t>Pathophysiology of perfusion defects on myocardial perfusion scintigraphy</a:t>
            </a:r>
            <a:endParaRPr lang="el-GR" altLang="en-US" sz="2800" dirty="0">
              <a:solidFill>
                <a:srgbClr val="0000CC"/>
              </a:solidFill>
            </a:endParaRPr>
          </a:p>
        </p:txBody>
      </p:sp>
      <p:sp>
        <p:nvSpPr>
          <p:cNvPr id="26628" name="Text Box 4"/>
          <p:cNvSpPr txBox="1">
            <a:spLocks noChangeArrowheads="1"/>
          </p:cNvSpPr>
          <p:nvPr/>
        </p:nvSpPr>
        <p:spPr bwMode="auto">
          <a:xfrm>
            <a:off x="2979737" y="5878433"/>
            <a:ext cx="62325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200" dirty="0"/>
              <a:t>Imaging of MBF heterogeneity</a:t>
            </a:r>
            <a:endParaRPr lang="el-GR" altLang="en-US" sz="2200" dirty="0"/>
          </a:p>
        </p:txBody>
      </p:sp>
    </p:spTree>
    <p:extLst>
      <p:ext uri="{BB962C8B-B14F-4D97-AF65-F5344CB8AC3E}">
        <p14:creationId xmlns:p14="http://schemas.microsoft.com/office/powerpoint/2010/main" val="2475850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http://palatineheartcenter.com/images/Neuclear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032" y="1815358"/>
            <a:ext cx="4816152" cy="3813704"/>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72389" name="Rectangle 5"/>
          <p:cNvSpPr>
            <a:spLocks noGrp="1" noChangeArrowheads="1"/>
          </p:cNvSpPr>
          <p:nvPr>
            <p:ph type="title"/>
          </p:nvPr>
        </p:nvSpPr>
        <p:spPr/>
        <p:txBody>
          <a:bodyPr>
            <a:normAutofit/>
          </a:bodyPr>
          <a:lstStyle/>
          <a:p>
            <a:pPr algn="ctr" eaLnBrk="1" hangingPunct="1">
              <a:defRPr/>
            </a:pPr>
            <a:r>
              <a:rPr lang="en-US" sz="2800" dirty="0">
                <a:solidFill>
                  <a:srgbClr val="0000CC"/>
                </a:solidFill>
              </a:rPr>
              <a:t>Stress MPI</a:t>
            </a:r>
          </a:p>
        </p:txBody>
      </p:sp>
      <p:sp>
        <p:nvSpPr>
          <p:cNvPr id="272390" name="Rectangle 6"/>
          <p:cNvSpPr>
            <a:spLocks noGrp="1" noChangeArrowheads="1"/>
          </p:cNvSpPr>
          <p:nvPr>
            <p:ph type="body" sz="half" idx="1"/>
          </p:nvPr>
        </p:nvSpPr>
        <p:spPr/>
        <p:txBody>
          <a:bodyPr/>
          <a:lstStyle/>
          <a:p>
            <a:pPr eaLnBrk="1" hangingPunct="1">
              <a:defRPr/>
            </a:pPr>
            <a:endParaRPr lang="en-US" sz="2400" dirty="0"/>
          </a:p>
          <a:p>
            <a:pPr eaLnBrk="1" hangingPunct="1">
              <a:defRPr/>
            </a:pPr>
            <a:endParaRPr lang="en-US" sz="2400" dirty="0"/>
          </a:p>
          <a:p>
            <a:pPr eaLnBrk="1" hangingPunct="1">
              <a:defRPr/>
            </a:pPr>
            <a:r>
              <a:rPr lang="en-US" sz="2400" dirty="0"/>
              <a:t>Reduction in myocardial blood flow produces a proportional decrease in the uptake of myocardial perfusion tracers.</a:t>
            </a:r>
            <a:endParaRPr lang="en-US" dirty="0"/>
          </a:p>
        </p:txBody>
      </p:sp>
    </p:spTree>
    <p:extLst>
      <p:ext uri="{BB962C8B-B14F-4D97-AF65-F5344CB8AC3E}">
        <p14:creationId xmlns:p14="http://schemas.microsoft.com/office/powerpoint/2010/main" val="2383785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Preparation before stress test</a:t>
            </a:r>
            <a:br>
              <a:rPr lang="en-US" altLang="en-US" sz="2800" dirty="0">
                <a:solidFill>
                  <a:srgbClr val="0000CC"/>
                </a:solidFill>
                <a:latin typeface="Arial" panose="020B0604020202020204" pitchFamily="34" charset="0"/>
                <a:cs typeface="Arial" panose="020B0604020202020204" pitchFamily="34" charset="0"/>
              </a:rPr>
            </a:br>
            <a:endParaRPr lang="el-GR" altLang="en-US" sz="2800" dirty="0">
              <a:solidFill>
                <a:srgbClr val="0000CC"/>
              </a:solidFill>
              <a:latin typeface="Arial" panose="020B0604020202020204" pitchFamily="34" charset="0"/>
              <a:cs typeface="Arial" panose="020B0604020202020204" pitchFamily="34" charset="0"/>
            </a:endParaRPr>
          </a:p>
        </p:txBody>
      </p:sp>
      <p:sp>
        <p:nvSpPr>
          <p:cNvPr id="9219" name="Content Placeholder 2"/>
          <p:cNvSpPr>
            <a:spLocks noGrp="1"/>
          </p:cNvSpPr>
          <p:nvPr>
            <p:ph idx="1"/>
          </p:nvPr>
        </p:nvSpPr>
        <p:spPr/>
        <p:txBody>
          <a:bodyPr/>
          <a:lstStyle/>
          <a:p>
            <a:pPr>
              <a:buClr>
                <a:srgbClr val="FF0000"/>
              </a:buClr>
            </a:pPr>
            <a:r>
              <a:rPr lang="en-US" altLang="en-US" sz="2400" dirty="0">
                <a:latin typeface="Arial" panose="020B0604020202020204" pitchFamily="34" charset="0"/>
                <a:cs typeface="Arial" panose="020B0604020202020204" pitchFamily="34" charset="0"/>
              </a:rPr>
              <a:t>Fasting for at least 3 hours before the test</a:t>
            </a:r>
          </a:p>
          <a:p>
            <a:pPr>
              <a:buClr>
                <a:srgbClr val="FF0000"/>
              </a:buClr>
            </a:pPr>
            <a:r>
              <a:rPr lang="en-US" altLang="en-US" sz="2400" dirty="0">
                <a:latin typeface="Arial" panose="020B0604020202020204" pitchFamily="34" charset="0"/>
                <a:cs typeface="Arial" panose="020B0604020202020204" pitchFamily="34" charset="0"/>
              </a:rPr>
              <a:t>Withholding </a:t>
            </a:r>
            <a:r>
              <a:rPr lang="en-US" altLang="en-US" sz="2400" dirty="0" err="1">
                <a:latin typeface="Arial" panose="020B0604020202020204" pitchFamily="34" charset="0"/>
                <a:cs typeface="Arial" panose="020B0604020202020204" pitchFamily="34" charset="0"/>
              </a:rPr>
              <a:t>methylxanthines</a:t>
            </a:r>
            <a:r>
              <a:rPr lang="en-US" altLang="en-US" sz="2400" dirty="0">
                <a:latin typeface="Arial" panose="020B0604020202020204" pitchFamily="34" charset="0"/>
                <a:cs typeface="Arial" panose="020B0604020202020204" pitchFamily="34" charset="0"/>
              </a:rPr>
              <a:t> (i.e. caffeine, theophylline) prior to stress test with vasodilators </a:t>
            </a:r>
          </a:p>
          <a:p>
            <a:pPr>
              <a:buClr>
                <a:srgbClr val="FF0000"/>
              </a:buClr>
            </a:pPr>
            <a:r>
              <a:rPr lang="en-US" altLang="en-US" sz="2400" dirty="0">
                <a:latin typeface="Arial" panose="020B0604020202020204" pitchFamily="34" charset="0"/>
                <a:cs typeface="Arial" panose="020B0604020202020204" pitchFamily="34" charset="0"/>
              </a:rPr>
              <a:t>A brief history and physical examination should be performed to rule out contraindications to testing or to detect important clinical signs such as a cardiac murmur, gallop sounds, pulmonary bronchospasm, or rales </a:t>
            </a:r>
          </a:p>
          <a:p>
            <a:pPr>
              <a:buClr>
                <a:srgbClr val="FF0000"/>
              </a:buClr>
            </a:pPr>
            <a:r>
              <a:rPr lang="en-US" altLang="en-US" sz="2400" dirty="0">
                <a:latin typeface="Arial" panose="020B0604020202020204" pitchFamily="34" charset="0"/>
                <a:cs typeface="Arial" panose="020B0604020202020204" pitchFamily="34" charset="0"/>
              </a:rPr>
              <a:t>Medications (stop or continue)</a:t>
            </a:r>
          </a:p>
          <a:p>
            <a:pPr>
              <a:buClr>
                <a:srgbClr val="FF0000"/>
              </a:buClr>
            </a:pPr>
            <a:r>
              <a:rPr lang="en-US" altLang="en-US" sz="2400" dirty="0">
                <a:latin typeface="Arial" panose="020B0604020202020204" pitchFamily="34" charset="0"/>
                <a:cs typeface="Arial" panose="020B0604020202020204" pitchFamily="34" charset="0"/>
              </a:rPr>
              <a:t>Detailed explanation of the testing procedure</a:t>
            </a:r>
            <a:endParaRPr lang="el-GR" altLang="en-US" sz="2400" dirty="0">
              <a:latin typeface="Arial" panose="020B0604020202020204" pitchFamily="34" charset="0"/>
              <a:cs typeface="Arial" panose="020B0604020202020204" pitchFamily="34" charset="0"/>
            </a:endParaRPr>
          </a:p>
        </p:txBody>
      </p:sp>
      <p:sp>
        <p:nvSpPr>
          <p:cNvPr id="9220" name="TextBox 3"/>
          <p:cNvSpPr txBox="1">
            <a:spLocks noChangeArrowheads="1"/>
          </p:cNvSpPr>
          <p:nvPr/>
        </p:nvSpPr>
        <p:spPr bwMode="auto">
          <a:xfrm>
            <a:off x="983432" y="5884863"/>
            <a:ext cx="74088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1600" dirty="0">
                <a:latin typeface="Arial" panose="020B0604020202020204" pitchFamily="34" charset="0"/>
              </a:rPr>
              <a:t>Fletcher GF, et al. Circulation 1995;91:580-615.                                                       </a:t>
            </a:r>
            <a:r>
              <a:rPr lang="en-US" altLang="en-US" sz="1600" dirty="0" err="1">
                <a:latin typeface="Arial" panose="020B0604020202020204" pitchFamily="34" charset="0"/>
              </a:rPr>
              <a:t>Henzlova</a:t>
            </a:r>
            <a:r>
              <a:rPr lang="en-US" altLang="en-US" sz="1600" dirty="0">
                <a:latin typeface="Arial" panose="020B0604020202020204" pitchFamily="34" charset="0"/>
              </a:rPr>
              <a:t> MJ, et al. J </a:t>
            </a:r>
            <a:r>
              <a:rPr lang="en-US" altLang="en-US" sz="1600" dirty="0" err="1">
                <a:latin typeface="Arial" panose="020B0604020202020204" pitchFamily="34" charset="0"/>
              </a:rPr>
              <a:t>Nucl</a:t>
            </a:r>
            <a:r>
              <a:rPr lang="en-US" altLang="en-US" sz="1600" dirty="0">
                <a:latin typeface="Arial" panose="020B0604020202020204" pitchFamily="34" charset="0"/>
              </a:rPr>
              <a:t> </a:t>
            </a:r>
            <a:r>
              <a:rPr lang="en-US" altLang="en-US" sz="1600" dirty="0" err="1">
                <a:latin typeface="Arial" panose="020B0604020202020204" pitchFamily="34" charset="0"/>
              </a:rPr>
              <a:t>Cardiol</a:t>
            </a:r>
            <a:r>
              <a:rPr lang="en-US" altLang="en-US" sz="1600" dirty="0">
                <a:latin typeface="Arial" panose="020B0604020202020204" pitchFamily="34" charset="0"/>
              </a:rPr>
              <a:t>. 2006;13:e80-90.</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142460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Safety requirements</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7171" name="Content Placeholder 2"/>
          <p:cNvSpPr>
            <a:spLocks noGrp="1"/>
          </p:cNvSpPr>
          <p:nvPr>
            <p:ph idx="1"/>
          </p:nvPr>
        </p:nvSpPr>
        <p:spPr/>
        <p:txBody>
          <a:bodyPr/>
          <a:lstStyle/>
          <a:p>
            <a:pPr>
              <a:buClr>
                <a:srgbClr val="FF0000"/>
              </a:buClr>
              <a:buFont typeface="Wingdings" panose="05000000000000000000" pitchFamily="2" charset="2"/>
              <a:buChar char="Ø"/>
            </a:pPr>
            <a:r>
              <a:rPr lang="en-US" altLang="en-US" sz="2400" dirty="0">
                <a:latin typeface="Arial" panose="020B0604020202020204" pitchFamily="34" charset="0"/>
                <a:cs typeface="Arial" panose="020B0604020202020204" pitchFamily="34" charset="0"/>
              </a:rPr>
              <a:t>Main safety-related points are:</a:t>
            </a:r>
          </a:p>
          <a:p>
            <a:pPr>
              <a:buClr>
                <a:srgbClr val="FF0000"/>
              </a:buClr>
            </a:pPr>
            <a:r>
              <a:rPr lang="en-US" altLang="en-US" sz="2400" dirty="0">
                <a:cs typeface="Arial" panose="020B0604020202020204" pitchFamily="34" charset="0"/>
              </a:rPr>
              <a:t>I</a:t>
            </a:r>
            <a:r>
              <a:rPr lang="en-US" altLang="en-US" sz="2400" dirty="0">
                <a:latin typeface="Arial" panose="020B0604020202020204" pitchFamily="34" charset="0"/>
                <a:cs typeface="Arial" panose="020B0604020202020204" pitchFamily="34" charset="0"/>
              </a:rPr>
              <a:t>ndications and contraindications for stress studies</a:t>
            </a:r>
          </a:p>
          <a:p>
            <a:pPr>
              <a:buClr>
                <a:srgbClr val="FF0000"/>
              </a:buClr>
            </a:pPr>
            <a:r>
              <a:rPr lang="en-US" altLang="en-US" sz="2400" dirty="0">
                <a:cs typeface="Arial" panose="020B0604020202020204" pitchFamily="34" charset="0"/>
              </a:rPr>
              <a:t>S</a:t>
            </a:r>
            <a:r>
              <a:rPr lang="en-US" altLang="en-US" sz="2400" dirty="0">
                <a:latin typeface="Arial" panose="020B0604020202020204" pitchFamily="34" charset="0"/>
                <a:cs typeface="Arial" panose="020B0604020202020204" pitchFamily="34" charset="0"/>
              </a:rPr>
              <a:t>tress test supervision by trained personnel</a:t>
            </a:r>
          </a:p>
          <a:p>
            <a:pPr>
              <a:buClr>
                <a:srgbClr val="FF0000"/>
              </a:buClr>
            </a:pPr>
            <a:r>
              <a:rPr lang="en-US" altLang="en-US" sz="2400" dirty="0">
                <a:cs typeface="Arial" panose="020B0604020202020204" pitchFamily="34" charset="0"/>
              </a:rPr>
              <a:t>K</a:t>
            </a:r>
            <a:r>
              <a:rPr lang="en-US" altLang="en-US" sz="2400" dirty="0">
                <a:latin typeface="Arial" panose="020B0604020202020204" pitchFamily="34" charset="0"/>
                <a:cs typeface="Arial" panose="020B0604020202020204" pitchFamily="34" charset="0"/>
              </a:rPr>
              <a:t>nowledge of indications for termination of stress studies</a:t>
            </a:r>
          </a:p>
          <a:p>
            <a:pPr>
              <a:buClr>
                <a:srgbClr val="FF0000"/>
              </a:buClr>
            </a:pPr>
            <a:r>
              <a:rPr lang="en-US" altLang="en-US" sz="2400" dirty="0">
                <a:cs typeface="Arial" panose="020B0604020202020204" pitchFamily="34" charset="0"/>
              </a:rPr>
              <a:t>P</a:t>
            </a:r>
            <a:r>
              <a:rPr lang="en-US" altLang="en-US" sz="2400" dirty="0">
                <a:latin typeface="Arial" panose="020B0604020202020204" pitchFamily="34" charset="0"/>
                <a:cs typeface="Arial" panose="020B0604020202020204" pitchFamily="34" charset="0"/>
              </a:rPr>
              <a:t>resence of appropriate emergency equipment and drugs</a:t>
            </a:r>
            <a:endParaRPr lang="el-GR"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7601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Procedural and safety aspects of stress nuclear test </a:t>
            </a:r>
            <a:r>
              <a:rPr lang="el-GR" altLang="en-US" sz="2800" dirty="0">
                <a:solidFill>
                  <a:srgbClr val="0000CC"/>
                </a:solidFill>
                <a:latin typeface="Arial" panose="020B0604020202020204" pitchFamily="34" charset="0"/>
                <a:cs typeface="Arial" panose="020B0604020202020204" pitchFamily="34" charset="0"/>
              </a:rPr>
              <a:t/>
            </a:r>
            <a:br>
              <a:rPr lang="el-GR" altLang="en-US" sz="2800" dirty="0">
                <a:solidFill>
                  <a:srgbClr val="0000CC"/>
                </a:solidFill>
                <a:latin typeface="Arial" panose="020B0604020202020204" pitchFamily="34" charset="0"/>
                <a:cs typeface="Arial" panose="020B0604020202020204" pitchFamily="34" charset="0"/>
              </a:rPr>
            </a:br>
            <a:endParaRPr lang="el-GR" altLang="en-US" sz="2800" dirty="0">
              <a:solidFill>
                <a:srgbClr val="0000CC"/>
              </a:solidFill>
              <a:latin typeface="Arial" panose="020B0604020202020204" pitchFamily="34" charset="0"/>
              <a:cs typeface="Arial" panose="020B0604020202020204" pitchFamily="34" charset="0"/>
            </a:endParaRPr>
          </a:p>
        </p:txBody>
      </p:sp>
      <p:sp>
        <p:nvSpPr>
          <p:cNvPr id="33795" name="Content Placeholder 2"/>
          <p:cNvSpPr>
            <a:spLocks noGrp="1"/>
          </p:cNvSpPr>
          <p:nvPr>
            <p:ph idx="1"/>
          </p:nvPr>
        </p:nvSpPr>
        <p:spPr>
          <a:xfrm>
            <a:off x="1055440" y="1484784"/>
            <a:ext cx="10081120" cy="4220690"/>
          </a:xfrm>
        </p:spPr>
        <p:txBody>
          <a:bodyPr>
            <a:normAutofit/>
          </a:bodyPr>
          <a:lstStyle/>
          <a:p>
            <a:pPr>
              <a:buClr>
                <a:srgbClr val="FF0000"/>
              </a:buClr>
            </a:pPr>
            <a:r>
              <a:rPr lang="en-US" altLang="en-US" sz="2400" dirty="0">
                <a:cs typeface="Arial" panose="020B0604020202020204" pitchFamily="34" charset="0"/>
              </a:rPr>
              <a:t>Continuous ECG monitoring </a:t>
            </a:r>
          </a:p>
          <a:p>
            <a:pPr>
              <a:buClr>
                <a:srgbClr val="FF0000"/>
              </a:buClr>
            </a:pPr>
            <a:r>
              <a:rPr lang="en-US" altLang="en-US" sz="2400" dirty="0">
                <a:cs typeface="Arial" panose="020B0604020202020204" pitchFamily="34" charset="0"/>
              </a:rPr>
              <a:t>ECG recording for 12-lead ECG</a:t>
            </a:r>
          </a:p>
          <a:p>
            <a:pPr>
              <a:buClr>
                <a:srgbClr val="FF0000"/>
              </a:buClr>
            </a:pPr>
            <a:r>
              <a:rPr lang="en-US" altLang="en-US" sz="2400" dirty="0">
                <a:cs typeface="Arial" panose="020B0604020202020204" pitchFamily="34" charset="0"/>
              </a:rPr>
              <a:t>Blood pressure recording</a:t>
            </a:r>
          </a:p>
          <a:p>
            <a:pPr>
              <a:buClr>
                <a:srgbClr val="FF0000"/>
              </a:buClr>
            </a:pPr>
            <a:r>
              <a:rPr lang="en-US" altLang="en-US" sz="2400" dirty="0">
                <a:cs typeface="Arial" panose="020B0604020202020204" pitchFamily="34" charset="0"/>
              </a:rPr>
              <a:t>IV cannula(s) </a:t>
            </a:r>
          </a:p>
          <a:p>
            <a:pPr>
              <a:buClr>
                <a:srgbClr val="FF0000"/>
              </a:buClr>
            </a:pPr>
            <a:r>
              <a:rPr lang="en-US" altLang="en-US" sz="2400" dirty="0">
                <a:cs typeface="Arial" panose="020B0604020202020204" pitchFamily="34" charset="0"/>
              </a:rPr>
              <a:t>Defibrillator</a:t>
            </a:r>
          </a:p>
          <a:p>
            <a:pPr>
              <a:buClr>
                <a:srgbClr val="FF0000"/>
              </a:buClr>
            </a:pPr>
            <a:r>
              <a:rPr lang="en-US" altLang="en-US" sz="2400" dirty="0">
                <a:cs typeface="Arial" panose="020B0604020202020204" pitchFamily="34" charset="0"/>
              </a:rPr>
              <a:t>Dietary restrictions</a:t>
            </a:r>
            <a:endParaRPr lang="el-GR" altLang="en-US" sz="2400" dirty="0">
              <a:cs typeface="Arial" panose="020B0604020202020204" pitchFamily="34" charset="0"/>
            </a:endParaRPr>
          </a:p>
          <a:p>
            <a:pPr>
              <a:buClr>
                <a:srgbClr val="FF0000"/>
              </a:buClr>
            </a:pPr>
            <a:endParaRPr lang="el-GR" altLang="en-US" sz="2400" dirty="0">
              <a:cs typeface="Arial" panose="020B0604020202020204" pitchFamily="34" charset="0"/>
            </a:endParaRPr>
          </a:p>
        </p:txBody>
      </p:sp>
      <p:sp>
        <p:nvSpPr>
          <p:cNvPr id="33796" name="TextBox 3"/>
          <p:cNvSpPr txBox="1">
            <a:spLocks noChangeArrowheads="1"/>
          </p:cNvSpPr>
          <p:nvPr/>
        </p:nvSpPr>
        <p:spPr bwMode="auto">
          <a:xfrm>
            <a:off x="1415480" y="6021288"/>
            <a:ext cx="76501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Myers J, et al. Circulation. 2009;119:3144 –3161.                                                   </a:t>
            </a:r>
            <a:r>
              <a:rPr lang="en-US" altLang="en-US" sz="1600" dirty="0" err="1">
                <a:latin typeface="Arial" panose="020B0604020202020204" pitchFamily="34" charset="0"/>
              </a:rPr>
              <a:t>Henzlova</a:t>
            </a:r>
            <a:r>
              <a:rPr lang="en-US" altLang="en-US" sz="1600" dirty="0">
                <a:latin typeface="Arial" panose="020B0604020202020204" pitchFamily="34" charset="0"/>
              </a:rPr>
              <a:t> MJ, et al. J </a:t>
            </a:r>
            <a:r>
              <a:rPr lang="en-US" altLang="en-US" sz="1600" dirty="0" err="1">
                <a:latin typeface="Arial" panose="020B0604020202020204" pitchFamily="34" charset="0"/>
              </a:rPr>
              <a:t>Nucl</a:t>
            </a:r>
            <a:r>
              <a:rPr lang="en-US" altLang="en-US" sz="1600" dirty="0">
                <a:latin typeface="Arial" panose="020B0604020202020204" pitchFamily="34" charset="0"/>
              </a:rPr>
              <a:t> </a:t>
            </a:r>
            <a:r>
              <a:rPr lang="en-US" altLang="en-US" sz="1600" dirty="0" err="1">
                <a:latin typeface="Arial" panose="020B0604020202020204" pitchFamily="34" charset="0"/>
              </a:rPr>
              <a:t>Cardiol</a:t>
            </a:r>
            <a:r>
              <a:rPr lang="en-US" altLang="en-US" sz="1600" dirty="0">
                <a:latin typeface="Arial" panose="020B0604020202020204" pitchFamily="34" charset="0"/>
              </a:rPr>
              <a:t>. 2006;13:e80-90.</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3046679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81200" y="274638"/>
            <a:ext cx="8229600" cy="463550"/>
          </a:xfrm>
        </p:spPr>
        <p:txBody>
          <a:bodyPr>
            <a:noAutofit/>
          </a:bodyPr>
          <a:lstStyle/>
          <a:p>
            <a:pPr algn="ctr"/>
            <a:r>
              <a:rPr lang="en-US" altLang="en-US" sz="2800" dirty="0">
                <a:solidFill>
                  <a:srgbClr val="0000CC"/>
                </a:solidFill>
              </a:rPr>
              <a:t>Evolution of equipment and protocols</a:t>
            </a:r>
            <a:endParaRPr lang="el-GR" altLang="en-US" sz="2800" dirty="0">
              <a:solidFill>
                <a:srgbClr val="0000CC"/>
              </a:solidFill>
            </a:endParaRPr>
          </a:p>
        </p:txBody>
      </p:sp>
      <p:sp>
        <p:nvSpPr>
          <p:cNvPr id="4099" name="Rectangle 3"/>
          <p:cNvSpPr>
            <a:spLocks noGrp="1" noChangeArrowheads="1"/>
          </p:cNvSpPr>
          <p:nvPr>
            <p:ph type="body" idx="1"/>
          </p:nvPr>
        </p:nvSpPr>
        <p:spPr/>
        <p:txBody>
          <a:bodyPr/>
          <a:lstStyle/>
          <a:p>
            <a:endParaRPr lang="en-US" altLang="en-US" dirty="0"/>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6775" y="942976"/>
            <a:ext cx="36703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 Box 5"/>
          <p:cNvSpPr txBox="1">
            <a:spLocks noChangeArrowheads="1"/>
          </p:cNvSpPr>
          <p:nvPr/>
        </p:nvSpPr>
        <p:spPr bwMode="auto">
          <a:xfrm>
            <a:off x="1981201" y="5957888"/>
            <a:ext cx="449897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l-GR" altLang="en-US" sz="1300" dirty="0" err="1"/>
              <a:t>Master</a:t>
            </a:r>
            <a:r>
              <a:rPr lang="en-US" altLang="en-US" sz="1300" dirty="0"/>
              <a:t> AM, </a:t>
            </a:r>
            <a:r>
              <a:rPr lang="el-GR" altLang="en-US" sz="1300" dirty="0" err="1"/>
              <a:t>Rosenfeld</a:t>
            </a:r>
            <a:r>
              <a:rPr lang="en-US" altLang="en-US" sz="1300" dirty="0"/>
              <a:t> I. </a:t>
            </a:r>
            <a:r>
              <a:rPr lang="el-GR" altLang="en-US" sz="1300" i="1" dirty="0" err="1"/>
              <a:t>Dis</a:t>
            </a:r>
            <a:r>
              <a:rPr lang="el-GR" altLang="en-US" sz="1300" i="1" dirty="0"/>
              <a:t> </a:t>
            </a:r>
            <a:r>
              <a:rPr lang="el-GR" altLang="en-US" sz="1300" i="1" dirty="0" err="1"/>
              <a:t>Chest</a:t>
            </a:r>
            <a:r>
              <a:rPr lang="el-GR" altLang="en-US" sz="1300" i="1" dirty="0"/>
              <a:t> </a:t>
            </a:r>
            <a:r>
              <a:rPr lang="el-GR" altLang="en-US" sz="1300" dirty="0"/>
              <a:t>1967;51;347-383</a:t>
            </a:r>
          </a:p>
        </p:txBody>
      </p:sp>
      <p:pic>
        <p:nvPicPr>
          <p:cNvPr id="4102" name="Content Placeholder 3" descr="stress_tes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48364" y="1414464"/>
            <a:ext cx="4251325" cy="362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Box 4"/>
          <p:cNvSpPr txBox="1">
            <a:spLocks noChangeArrowheads="1"/>
          </p:cNvSpPr>
          <p:nvPr/>
        </p:nvSpPr>
        <p:spPr bwMode="auto">
          <a:xfrm>
            <a:off x="5934075" y="5029200"/>
            <a:ext cx="37020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300" dirty="0"/>
              <a:t>www.nhlbi.nih.hov</a:t>
            </a:r>
            <a:endParaRPr lang="el-GR" altLang="en-US" sz="1300" dirty="0"/>
          </a:p>
        </p:txBody>
      </p:sp>
    </p:spTree>
    <p:extLst>
      <p:ext uri="{BB962C8B-B14F-4D97-AF65-F5344CB8AC3E}">
        <p14:creationId xmlns:p14="http://schemas.microsoft.com/office/powerpoint/2010/main" val="3129413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8626" name="Picture 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7233" y="289601"/>
            <a:ext cx="1118934" cy="645199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8627" name="Picture 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0547" y="304801"/>
            <a:ext cx="1577340" cy="643679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8628" name="Text Box 4"/>
          <p:cNvSpPr txBox="1">
            <a:spLocks noChangeArrowheads="1"/>
          </p:cNvSpPr>
          <p:nvPr/>
        </p:nvSpPr>
        <p:spPr bwMode="auto">
          <a:xfrm>
            <a:off x="932929" y="1196752"/>
            <a:ext cx="14906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l-GR" altLang="en-US" dirty="0" err="1">
                <a:solidFill>
                  <a:srgbClr val="C00000"/>
                </a:solidFill>
                <a:latin typeface="Arial" panose="020B0604020202020204" pitchFamily="34" charset="0"/>
              </a:rPr>
              <a:t>Bruce</a:t>
            </a:r>
            <a:endParaRPr lang="el-GR" altLang="en-US" dirty="0">
              <a:solidFill>
                <a:srgbClr val="C00000"/>
              </a:solidFill>
              <a:latin typeface="Arial" panose="020B0604020202020204" pitchFamily="34" charset="0"/>
            </a:endParaRPr>
          </a:p>
        </p:txBody>
      </p:sp>
      <p:sp>
        <p:nvSpPr>
          <p:cNvPr id="538629" name="Text Box 5"/>
          <p:cNvSpPr txBox="1">
            <a:spLocks noChangeArrowheads="1"/>
          </p:cNvSpPr>
          <p:nvPr/>
        </p:nvSpPr>
        <p:spPr bwMode="auto">
          <a:xfrm>
            <a:off x="796573" y="5395678"/>
            <a:ext cx="1270000" cy="646331"/>
          </a:xfrm>
          <a:prstGeom prst="rect">
            <a:avLst/>
          </a:prstGeom>
          <a:noFill/>
          <a:ln w="2857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n-US" dirty="0" err="1">
                <a:latin typeface="Arial" panose="020B0604020202020204" pitchFamily="34" charset="0"/>
              </a:rPr>
              <a:t>Modified</a:t>
            </a:r>
            <a:r>
              <a:rPr lang="el-GR" altLang="en-US" dirty="0">
                <a:latin typeface="Arial" panose="020B0604020202020204" pitchFamily="34" charset="0"/>
              </a:rPr>
              <a:t> </a:t>
            </a:r>
            <a:r>
              <a:rPr lang="el-GR" altLang="en-US" dirty="0" err="1">
                <a:latin typeface="Arial" panose="020B0604020202020204" pitchFamily="34" charset="0"/>
              </a:rPr>
              <a:t>Bruce</a:t>
            </a:r>
            <a:endParaRPr lang="el-GR" altLang="en-US" dirty="0">
              <a:latin typeface="Arial" panose="020B0604020202020204" pitchFamily="34" charset="0"/>
            </a:endParaRPr>
          </a:p>
        </p:txBody>
      </p:sp>
      <p:sp>
        <p:nvSpPr>
          <p:cNvPr id="538630" name="Line 6"/>
          <p:cNvSpPr>
            <a:spLocks noChangeShapeType="1"/>
          </p:cNvSpPr>
          <p:nvPr/>
        </p:nvSpPr>
        <p:spPr bwMode="auto">
          <a:xfrm>
            <a:off x="2513882" y="5157192"/>
            <a:ext cx="0" cy="1123304"/>
          </a:xfrm>
          <a:prstGeom prst="line">
            <a:avLst/>
          </a:prstGeom>
          <a:noFill/>
          <a:ln w="28575">
            <a:solidFill>
              <a:srgbClr val="C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latin typeface="Arial" panose="020B0604020202020204" pitchFamily="34" charset="0"/>
            </a:endParaRPr>
          </a:p>
        </p:txBody>
      </p:sp>
      <p:sp>
        <p:nvSpPr>
          <p:cNvPr id="538631" name="Text Box 7"/>
          <p:cNvSpPr txBox="1">
            <a:spLocks noChangeArrowheads="1"/>
          </p:cNvSpPr>
          <p:nvPr/>
        </p:nvSpPr>
        <p:spPr bwMode="auto">
          <a:xfrm>
            <a:off x="7542165" y="1196752"/>
            <a:ext cx="16065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l-GR" altLang="en-US" dirty="0" err="1">
                <a:solidFill>
                  <a:srgbClr val="C00000"/>
                </a:solidFill>
                <a:latin typeface="Arial" panose="020B0604020202020204" pitchFamily="34" charset="0"/>
              </a:rPr>
              <a:t>Naughton</a:t>
            </a:r>
            <a:endParaRPr lang="el-GR" altLang="en-US" dirty="0">
              <a:solidFill>
                <a:srgbClr val="C00000"/>
              </a:solidFill>
              <a:latin typeface="Arial" panose="020B0604020202020204" pitchFamily="34" charset="0"/>
            </a:endParaRPr>
          </a:p>
        </p:txBody>
      </p:sp>
      <p:sp>
        <p:nvSpPr>
          <p:cNvPr id="538632" name="Text Box 8"/>
          <p:cNvSpPr txBox="1">
            <a:spLocks noChangeArrowheads="1"/>
          </p:cNvSpPr>
          <p:nvPr/>
        </p:nvSpPr>
        <p:spPr bwMode="auto">
          <a:xfrm>
            <a:off x="2405064" y="304801"/>
            <a:ext cx="73818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dirty="0">
                <a:solidFill>
                  <a:srgbClr val="0000CC"/>
                </a:solidFill>
                <a:latin typeface="Arial" panose="020B0604020202020204" pitchFamily="34" charset="0"/>
              </a:rPr>
              <a:t>Treadmill stress protocols</a:t>
            </a:r>
            <a:endParaRPr lang="el-GR" altLang="en-US" sz="2800" dirty="0">
              <a:solidFill>
                <a:srgbClr val="0000CC"/>
              </a:solidFill>
              <a:latin typeface="Arial" panose="020B0604020202020204" pitchFamily="34" charset="0"/>
            </a:endParaRPr>
          </a:p>
        </p:txBody>
      </p:sp>
    </p:spTree>
    <p:extLst>
      <p:ext uri="{BB962C8B-B14F-4D97-AF65-F5344CB8AC3E}">
        <p14:creationId xmlns:p14="http://schemas.microsoft.com/office/powerpoint/2010/main" val="1751446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4681" y="1052736"/>
            <a:ext cx="5721052" cy="546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 Box 6"/>
          <p:cNvSpPr txBox="1">
            <a:spLocks noChangeArrowheads="1"/>
          </p:cNvSpPr>
          <p:nvPr/>
        </p:nvSpPr>
        <p:spPr bwMode="auto">
          <a:xfrm>
            <a:off x="1703389" y="208546"/>
            <a:ext cx="8783637" cy="417935"/>
          </a:xfrm>
          <a:prstGeom prst="rect">
            <a:avLst/>
          </a:prstGeom>
          <a:noFill/>
          <a:ln w="9525">
            <a:noFill/>
            <a:miter lim="800000"/>
            <a:headEnd/>
            <a:tailEnd/>
          </a:ln>
        </p:spPr>
        <p:txBody>
          <a:bodyPr lIns="0" tIns="0" rIns="0" bIns="0" anchor="ctr" anchorCtr="1">
            <a:spAutoFit/>
          </a:bodyPr>
          <a:lstStyle/>
          <a:p>
            <a:pPr algn="ctr">
              <a:lnSpc>
                <a:spcPct val="97000"/>
              </a:lnSpc>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2800" dirty="0">
                <a:solidFill>
                  <a:srgbClr val="0000CC"/>
                </a:solidFill>
                <a:latin typeface="Arial" panose="020B0604020202020204" pitchFamily="34" charset="0"/>
                <a:cs typeface="Arial" panose="020B0604020202020204" pitchFamily="34" charset="0"/>
              </a:rPr>
              <a:t>Placement of 12-lead ECG electrodes</a:t>
            </a:r>
          </a:p>
        </p:txBody>
      </p:sp>
    </p:spTree>
    <p:extLst>
      <p:ext uri="{BB962C8B-B14F-4D97-AF65-F5344CB8AC3E}">
        <p14:creationId xmlns:p14="http://schemas.microsoft.com/office/powerpoint/2010/main" val="171541595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935760" y="365125"/>
            <a:ext cx="7418040" cy="1325563"/>
          </a:xfrm>
        </p:spPr>
        <p:txBody>
          <a:bodyPr>
            <a:normAutofit/>
          </a:bodyPr>
          <a:lstStyle/>
          <a:p>
            <a:r>
              <a:rPr lang="en-US" altLang="en-US" sz="2400" dirty="0">
                <a:solidFill>
                  <a:srgbClr val="0000CC"/>
                </a:solidFill>
              </a:rPr>
              <a:t>Eight typical exercise electrocardiographic patterns at rest and at peak exertion </a:t>
            </a:r>
            <a:r>
              <a:rPr lang="en-US" sz="2400" dirty="0">
                <a:solidFill>
                  <a:srgbClr val="0000CC"/>
                </a:solidFill>
              </a:rPr>
              <a:t/>
            </a:r>
            <a:br>
              <a:rPr lang="en-US" sz="2400" dirty="0">
                <a:solidFill>
                  <a:srgbClr val="0000CC"/>
                </a:solidFill>
              </a:rPr>
            </a:br>
            <a:endParaRPr lang="en-US" altLang="en-US" sz="2400" dirty="0">
              <a:solidFill>
                <a:srgbClr val="0000CC"/>
              </a:solidFill>
            </a:endParaRPr>
          </a:p>
        </p:txBody>
      </p:sp>
      <p:sp>
        <p:nvSpPr>
          <p:cNvPr id="3" name="TextBox 2"/>
          <p:cNvSpPr txBox="1"/>
          <p:nvPr/>
        </p:nvSpPr>
        <p:spPr>
          <a:xfrm>
            <a:off x="4079776" y="6330806"/>
            <a:ext cx="7416824" cy="338554"/>
          </a:xfrm>
          <a:prstGeom prst="rect">
            <a:avLst/>
          </a:prstGeom>
          <a:noFill/>
        </p:spPr>
        <p:txBody>
          <a:bodyPr wrap="square" rtlCol="0">
            <a:spAutoFit/>
          </a:bodyPr>
          <a:lstStyle/>
          <a:p>
            <a:r>
              <a:rPr lang="en-US" altLang="en-US" sz="1600" i="1" dirty="0" err="1"/>
              <a:t>Braunwald</a:t>
            </a:r>
            <a:r>
              <a:rPr lang="en-US" altLang="en-US" sz="1600" i="1" dirty="0"/>
              <a:t>, Heart Disease</a:t>
            </a:r>
            <a:r>
              <a:rPr lang="en-US" altLang="en-US" sz="1600" i="1"/>
              <a:t>, 2012, </a:t>
            </a:r>
            <a:r>
              <a:rPr lang="en-US" altLang="en-US" sz="1600" i="1" dirty="0"/>
              <a:t>p 174</a:t>
            </a:r>
            <a:endParaRPr lang="en-US" sz="1600" dirty="0"/>
          </a:p>
        </p:txBody>
      </p:sp>
      <p:pic>
        <p:nvPicPr>
          <p:cNvPr id="4" name="Εικόνα 3"/>
          <p:cNvPicPr>
            <a:picLocks noChangeAspect="1"/>
          </p:cNvPicPr>
          <p:nvPr/>
        </p:nvPicPr>
        <p:blipFill>
          <a:blip r:embed="rId2"/>
          <a:stretch>
            <a:fillRect/>
          </a:stretch>
        </p:blipFill>
        <p:spPr>
          <a:xfrm>
            <a:off x="695400" y="55708"/>
            <a:ext cx="3096000" cy="6757668"/>
          </a:xfrm>
          <a:prstGeom prst="rect">
            <a:avLst/>
          </a:prstGeom>
        </p:spPr>
      </p:pic>
      <p:pic>
        <p:nvPicPr>
          <p:cNvPr id="5" name="Εικόνα 4"/>
          <p:cNvPicPr>
            <a:picLocks noChangeAspect="1"/>
          </p:cNvPicPr>
          <p:nvPr/>
        </p:nvPicPr>
        <p:blipFill>
          <a:blip r:embed="rId3"/>
          <a:stretch>
            <a:fillRect/>
          </a:stretch>
        </p:blipFill>
        <p:spPr>
          <a:xfrm>
            <a:off x="6816080" y="1824853"/>
            <a:ext cx="2296200" cy="1487334"/>
          </a:xfrm>
          <a:prstGeom prst="rect">
            <a:avLst/>
          </a:prstGeom>
        </p:spPr>
      </p:pic>
      <p:sp>
        <p:nvSpPr>
          <p:cNvPr id="6" name="TextBox 5"/>
          <p:cNvSpPr txBox="1"/>
          <p:nvPr/>
        </p:nvSpPr>
        <p:spPr>
          <a:xfrm>
            <a:off x="4651204" y="3448431"/>
            <a:ext cx="6625952" cy="2585323"/>
          </a:xfrm>
          <a:prstGeom prst="rect">
            <a:avLst/>
          </a:prstGeom>
          <a:noFill/>
          <a:ln w="19050">
            <a:solidFill>
              <a:srgbClr val="990033"/>
            </a:solidFill>
          </a:ln>
        </p:spPr>
        <p:txBody>
          <a:bodyPr wrap="square" rtlCol="0">
            <a:spAutoFit/>
          </a:bodyPr>
          <a:lstStyle/>
          <a:p>
            <a:r>
              <a:rPr lang="en-US" dirty="0">
                <a:latin typeface="Arial" panose="020B0604020202020204" pitchFamily="34" charset="0"/>
                <a:cs typeface="Arial" panose="020B0604020202020204" pitchFamily="34" charset="0"/>
              </a:rPr>
              <a:t>Magnified ischemic exercise-induced electrocardiographic pattern.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Three consecutive complexes with a relatively stable baseline are selected. The PQ junction (1) and J point (2) are determined; the ST80 (3) is determined 80 milliseconds after the J point.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 this example, average J point displacement is 0.2 mV (2 mm) and ST80 is 0.24 mV (24 mm). The average slope measurement from the J point to ST80 is −1.1 mV/sec.</a:t>
            </a:r>
          </a:p>
        </p:txBody>
      </p:sp>
    </p:spTree>
    <p:extLst>
      <p:ext uri="{BB962C8B-B14F-4D97-AF65-F5344CB8AC3E}">
        <p14:creationId xmlns:p14="http://schemas.microsoft.com/office/powerpoint/2010/main" val="2940073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normAutofit/>
          </a:bodyPr>
          <a:lstStyle/>
          <a:p>
            <a:pPr algn="ctr" eaLnBrk="1" hangingPunct="1">
              <a:defRPr/>
            </a:pPr>
            <a:r>
              <a:rPr lang="en-US" sz="2800" dirty="0">
                <a:solidFill>
                  <a:srgbClr val="0000CC"/>
                </a:solidFill>
              </a:rPr>
              <a:t>What are METS?</a:t>
            </a:r>
          </a:p>
        </p:txBody>
      </p:sp>
      <p:sp>
        <p:nvSpPr>
          <p:cNvPr id="273411" name="Rectangle 3"/>
          <p:cNvSpPr>
            <a:spLocks noGrp="1" noChangeArrowheads="1"/>
          </p:cNvSpPr>
          <p:nvPr>
            <p:ph type="body" idx="1"/>
          </p:nvPr>
        </p:nvSpPr>
        <p:spPr>
          <a:xfrm>
            <a:off x="838200" y="1628800"/>
            <a:ext cx="10515600" cy="4351338"/>
          </a:xfrm>
        </p:spPr>
        <p:txBody>
          <a:bodyPr/>
          <a:lstStyle/>
          <a:p>
            <a:pPr eaLnBrk="1" hangingPunct="1">
              <a:buClr>
                <a:srgbClr val="FF0000"/>
              </a:buClr>
              <a:defRPr/>
            </a:pPr>
            <a:r>
              <a:rPr lang="en-US" sz="2400" dirty="0"/>
              <a:t>Metabolic equivalents</a:t>
            </a:r>
          </a:p>
          <a:p>
            <a:pPr eaLnBrk="1" hangingPunct="1">
              <a:buClr>
                <a:srgbClr val="FF0000"/>
              </a:buClr>
              <a:defRPr/>
            </a:pPr>
            <a:r>
              <a:rPr lang="en-US" sz="2400" dirty="0"/>
              <a:t>Measure of how hard the body is working</a:t>
            </a:r>
          </a:p>
          <a:p>
            <a:pPr lvl="1" eaLnBrk="1" hangingPunct="1">
              <a:buClr>
                <a:srgbClr val="FF0000"/>
              </a:buClr>
              <a:defRPr/>
            </a:pPr>
            <a:r>
              <a:rPr lang="en-US" sz="2000" dirty="0"/>
              <a:t>1 MET = 3.5mL O</a:t>
            </a:r>
            <a:r>
              <a:rPr lang="en-US" sz="2000" baseline="-25000" dirty="0"/>
              <a:t>2</a:t>
            </a:r>
            <a:r>
              <a:rPr lang="en-US" sz="2000" dirty="0"/>
              <a:t> consumption/kg/min</a:t>
            </a:r>
          </a:p>
          <a:p>
            <a:pPr eaLnBrk="1" hangingPunct="1">
              <a:buClr>
                <a:srgbClr val="FF0000"/>
              </a:buClr>
              <a:defRPr/>
            </a:pPr>
            <a:r>
              <a:rPr lang="en-US" sz="2400" dirty="0"/>
              <a:t>Target METS</a:t>
            </a:r>
          </a:p>
          <a:p>
            <a:pPr lvl="1" eaLnBrk="1" hangingPunct="1">
              <a:buClr>
                <a:srgbClr val="FF0000"/>
              </a:buClr>
              <a:defRPr/>
            </a:pPr>
            <a:r>
              <a:rPr lang="en-US" sz="2000" dirty="0"/>
              <a:t>Men:  14.7 – (0.11 x age)</a:t>
            </a:r>
          </a:p>
          <a:p>
            <a:pPr lvl="1" eaLnBrk="1" hangingPunct="1">
              <a:buClr>
                <a:srgbClr val="FF0000"/>
              </a:buClr>
              <a:defRPr/>
            </a:pPr>
            <a:r>
              <a:rPr lang="en-US" sz="2000" dirty="0"/>
              <a:t>Women:  14.7 – (0.13 x age)</a:t>
            </a:r>
          </a:p>
          <a:p>
            <a:pPr eaLnBrk="1" hangingPunct="1">
              <a:buClr>
                <a:srgbClr val="FF0000"/>
              </a:buClr>
              <a:defRPr/>
            </a:pPr>
            <a:r>
              <a:rPr lang="en-US" sz="2400" dirty="0"/>
              <a:t>Why is this important?</a:t>
            </a:r>
          </a:p>
          <a:p>
            <a:pPr lvl="1" eaLnBrk="1" hangingPunct="1">
              <a:buClr>
                <a:srgbClr val="FF0000"/>
              </a:buClr>
              <a:defRPr/>
            </a:pPr>
            <a:r>
              <a:rPr lang="en-US" sz="2000" dirty="0"/>
              <a:t>Women who achieved &lt;85% of their age-predicted METS were twice as likely to die from all causes over 8.4 years compared to women who achieved at least 85%</a:t>
            </a:r>
            <a:endParaRPr lang="en-US" sz="2000" baseline="30000" dirty="0"/>
          </a:p>
          <a:p>
            <a:pPr lvl="1" eaLnBrk="1" hangingPunct="1">
              <a:buClr>
                <a:srgbClr val="FF0000"/>
              </a:buClr>
              <a:defRPr/>
            </a:pPr>
            <a:endParaRPr lang="en-US" sz="2000" dirty="0"/>
          </a:p>
        </p:txBody>
      </p:sp>
      <p:sp>
        <p:nvSpPr>
          <p:cNvPr id="26628" name="Text Box 4"/>
          <p:cNvSpPr txBox="1">
            <a:spLocks noChangeArrowheads="1"/>
          </p:cNvSpPr>
          <p:nvPr/>
        </p:nvSpPr>
        <p:spPr bwMode="auto">
          <a:xfrm>
            <a:off x="2514600" y="6093296"/>
            <a:ext cx="7162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spcBef>
                <a:spcPct val="50000"/>
              </a:spcBef>
            </a:pPr>
            <a:r>
              <a:rPr lang="en-US" altLang="en-US" sz="1600" dirty="0">
                <a:latin typeface="Arial" panose="020B0604020202020204" pitchFamily="34" charset="0"/>
                <a:cs typeface="Arial" panose="020B0604020202020204" pitchFamily="34" charset="0"/>
              </a:rPr>
              <a:t>Gulati, M, et al. NEJM 2005; 353: 468-475.</a:t>
            </a:r>
          </a:p>
        </p:txBody>
      </p:sp>
    </p:spTree>
    <p:extLst>
      <p:ext uri="{BB962C8B-B14F-4D97-AF65-F5344CB8AC3E}">
        <p14:creationId xmlns:p14="http://schemas.microsoft.com/office/powerpoint/2010/main" val="4281379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207568" y="465667"/>
            <a:ext cx="7772400" cy="609600"/>
          </a:xfrm>
        </p:spPr>
        <p:txBody>
          <a:bodyPr>
            <a:normAutofit/>
          </a:bodyPr>
          <a:lstStyle/>
          <a:p>
            <a:pPr algn="ctr">
              <a:defRPr/>
            </a:pPr>
            <a:r>
              <a:rPr lang="en-GB" sz="2800" dirty="0">
                <a:solidFill>
                  <a:srgbClr val="FF00FF"/>
                </a:solidFill>
                <a:cs typeface="Arial" panose="020B0604020202020204" pitchFamily="34" charset="0"/>
              </a:rPr>
              <a:t>Exercise Test: Protocols</a:t>
            </a:r>
          </a:p>
        </p:txBody>
      </p:sp>
      <p:sp>
        <p:nvSpPr>
          <p:cNvPr id="12296" name="Rectangle 4"/>
          <p:cNvSpPr>
            <a:spLocks noChangeArrowheads="1"/>
          </p:cNvSpPr>
          <p:nvPr/>
        </p:nvSpPr>
        <p:spPr bwMode="auto">
          <a:xfrm>
            <a:off x="1829731" y="2220382"/>
            <a:ext cx="3810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spcBef>
                <a:spcPct val="20000"/>
              </a:spcBef>
              <a:buFontTx/>
              <a:buChar char="•"/>
            </a:pPr>
            <a:endParaRPr lang="en-GB" dirty="0">
              <a:solidFill>
                <a:srgbClr val="000000"/>
              </a:solidFill>
              <a:latin typeface="Times New Roman"/>
              <a:cs typeface="Times New Roman"/>
            </a:endParaRPr>
          </a:p>
        </p:txBody>
      </p:sp>
      <p:graphicFrame>
        <p:nvGraphicFramePr>
          <p:cNvPr id="22" name="Diagramma 21"/>
          <p:cNvGraphicFramePr/>
          <p:nvPr>
            <p:extLst>
              <p:ext uri="{D42A27DB-BD31-4B8C-83A1-F6EECF244321}">
                <p14:modId xmlns:p14="http://schemas.microsoft.com/office/powerpoint/2010/main" val="3519109295"/>
              </p:ext>
            </p:extLst>
          </p:nvPr>
        </p:nvGraphicFramePr>
        <p:xfrm>
          <a:off x="1703512" y="1075267"/>
          <a:ext cx="8544806" cy="2598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1780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996698" y="274639"/>
            <a:ext cx="8229600" cy="871537"/>
          </a:xfrm>
        </p:spPr>
        <p:txBody>
          <a:bodyPr/>
          <a:lstStyle/>
          <a:p>
            <a:r>
              <a:rPr lang="en-US" altLang="en-US" sz="2800" dirty="0">
                <a:solidFill>
                  <a:srgbClr val="0000CC"/>
                </a:solidFill>
                <a:latin typeface="Arial" pitchFamily="34" charset="0"/>
                <a:cs typeface="Arial" pitchFamily="34" charset="0"/>
              </a:rPr>
              <a:t>Main characteristics of pharmacologic stressors</a:t>
            </a:r>
            <a:endParaRPr lang="el-GR" altLang="en-US" sz="2800" dirty="0">
              <a:solidFill>
                <a:srgbClr val="0000CC"/>
              </a:solidFill>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90941977"/>
              </p:ext>
            </p:extLst>
          </p:nvPr>
        </p:nvGraphicFramePr>
        <p:xfrm>
          <a:off x="774913" y="1069896"/>
          <a:ext cx="10600841" cy="4958313"/>
        </p:xfrm>
        <a:graphic>
          <a:graphicData uri="http://schemas.openxmlformats.org/drawingml/2006/table">
            <a:tbl>
              <a:tblPr/>
              <a:tblGrid>
                <a:gridCol w="2014780">
                  <a:extLst>
                    <a:ext uri="{9D8B030D-6E8A-4147-A177-3AD203B41FA5}">
                      <a16:colId xmlns:a16="http://schemas.microsoft.com/office/drawing/2014/main" xmlns="" val="20000"/>
                    </a:ext>
                  </a:extLst>
                </a:gridCol>
                <a:gridCol w="3161654">
                  <a:extLst>
                    <a:ext uri="{9D8B030D-6E8A-4147-A177-3AD203B41FA5}">
                      <a16:colId xmlns:a16="http://schemas.microsoft.com/office/drawing/2014/main" xmlns="" val="20001"/>
                    </a:ext>
                  </a:extLst>
                </a:gridCol>
                <a:gridCol w="2820692">
                  <a:extLst>
                    <a:ext uri="{9D8B030D-6E8A-4147-A177-3AD203B41FA5}">
                      <a16:colId xmlns:a16="http://schemas.microsoft.com/office/drawing/2014/main" xmlns="" val="20002"/>
                    </a:ext>
                  </a:extLst>
                </a:gridCol>
                <a:gridCol w="2603715">
                  <a:extLst>
                    <a:ext uri="{9D8B030D-6E8A-4147-A177-3AD203B41FA5}">
                      <a16:colId xmlns:a16="http://schemas.microsoft.com/office/drawing/2014/main" xmlns="" val="20003"/>
                    </a:ext>
                  </a:extLst>
                </a:gridCol>
              </a:tblGrid>
              <a:tr h="407988">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l-GR"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dirty="0">
                          <a:ln>
                            <a:noFill/>
                          </a:ln>
                          <a:solidFill>
                            <a:srgbClr val="C00000"/>
                          </a:solidFill>
                          <a:effectLst/>
                          <a:latin typeface="Arial" panose="020B0604020202020204" pitchFamily="34" charset="0"/>
                          <a:cs typeface="Arial" panose="020B0604020202020204" pitchFamily="34" charset="0"/>
                        </a:rPr>
                        <a:t>Mechanism of action</a:t>
                      </a:r>
                      <a:endParaRPr kumimoji="0" lang="el-GR" altLang="en-US" sz="1600" b="0" i="0" u="none" strike="noStrike" cap="none" normalizeH="0" baseline="0" dirty="0">
                        <a:ln>
                          <a:noFill/>
                        </a:ln>
                        <a:solidFill>
                          <a:srgbClr val="C00000"/>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Half-life</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Intravenous dose</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22396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Dobutamine</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potent agonist of β</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1</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and β</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2</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receptors (β</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1</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&gt;&gt;&gt;β</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2</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~2 min</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continuous infusion, starting at 5 mcg/kg/min  increasing in 3-min intervals up to 40 mcg/kg/min</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335574">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Dipyridamole</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increases interstitial fluid adenosine concentration by blocking its cellular uptake and subsequent degradation</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3-12 min, 33-62 min, 11.6-15 hours (</a:t>
                      </a:r>
                      <a:r>
                        <a:rPr kumimoji="0" lang="en-US" altLang="en-US" sz="16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triexponential</a:t>
                      </a:r>
                      <a:r>
                        <a:rPr kumimoji="0" lang="en-US"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elimination)</a:t>
                      </a:r>
                      <a:endParaRPr kumimoji="0" lang="el-GR"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continuous infusion, 0.56 mg/kg over 4 min</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81597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Adenosine</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non-specific agonist of A</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1</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A</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2A</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A</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2B</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A</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3 </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receptors</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&lt;10 seconds</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continuous infusion,  140 mcg/kg/min over</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6 min</a:t>
                      </a: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01917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Regadenoson</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relatively selective agonist of A</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2A</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receptor; weak agonist of A</a:t>
                      </a:r>
                      <a:r>
                        <a:rPr kumimoji="0" lang="en-US" altLang="en-US" sz="1600" b="0" i="0" u="none" strike="noStrike" cap="none" normalizeH="0" baseline="-25000">
                          <a:ln>
                            <a:noFill/>
                          </a:ln>
                          <a:solidFill>
                            <a:schemeClr val="tx1"/>
                          </a:solidFill>
                          <a:effectLst/>
                          <a:latin typeface="Arial" panose="020B0604020202020204" pitchFamily="34" charset="0"/>
                          <a:cs typeface="Arial" panose="020B0604020202020204" pitchFamily="34" charset="0"/>
                        </a:rPr>
                        <a:t>1</a:t>
                      </a: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receptor</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2-4 min (initial phase), 30 min (intermediate phase), 2 hrs (terminal phase)</a:t>
                      </a:r>
                      <a:endParaRPr kumimoji="0" lang="el-GR"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rapid injection, 0.4 mg over 10 sec</a:t>
                      </a:r>
                      <a:endParaRPr kumimoji="0" lang="el-GR" alt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53003" marR="5300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16419" name="TextBox 4"/>
          <p:cNvSpPr txBox="1">
            <a:spLocks noChangeArrowheads="1"/>
          </p:cNvSpPr>
          <p:nvPr/>
        </p:nvSpPr>
        <p:spPr bwMode="auto">
          <a:xfrm>
            <a:off x="2397126" y="6273800"/>
            <a:ext cx="7408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altLang="en-US" sz="1600" dirty="0" err="1">
                <a:latin typeface="Arial" panose="020B0604020202020204" pitchFamily="34" charset="0"/>
                <a:cs typeface="Arial" panose="020B0604020202020204" pitchFamily="34" charset="0"/>
              </a:rPr>
              <a:t>Dilsizian</a:t>
            </a:r>
            <a:r>
              <a:rPr lang="en-US" altLang="en-US" sz="1600" dirty="0">
                <a:latin typeface="Arial" panose="020B0604020202020204" pitchFamily="34" charset="0"/>
                <a:cs typeface="Arial" panose="020B0604020202020204" pitchFamily="34" charset="0"/>
              </a:rPr>
              <a:t> V, et al. J </a:t>
            </a:r>
            <a:r>
              <a:rPr lang="en-US" altLang="en-US" sz="1600" dirty="0" err="1">
                <a:latin typeface="Arial" panose="020B0604020202020204" pitchFamily="34" charset="0"/>
                <a:cs typeface="Arial" panose="020B0604020202020204" pitchFamily="34" charset="0"/>
              </a:rPr>
              <a:t>Nucl</a:t>
            </a:r>
            <a:r>
              <a:rPr lang="en-US" altLang="en-US" sz="1600" dirty="0">
                <a:latin typeface="Arial" panose="020B0604020202020204" pitchFamily="34" charset="0"/>
                <a:cs typeface="Arial" panose="020B0604020202020204" pitchFamily="34" charset="0"/>
              </a:rPr>
              <a:t> </a:t>
            </a:r>
            <a:r>
              <a:rPr lang="en-US" altLang="en-US" sz="1600" dirty="0" err="1">
                <a:latin typeface="Arial" panose="020B0604020202020204" pitchFamily="34" charset="0"/>
                <a:cs typeface="Arial" panose="020B0604020202020204" pitchFamily="34" charset="0"/>
              </a:rPr>
              <a:t>Cardiol</a:t>
            </a:r>
            <a:r>
              <a:rPr lang="en-US" altLang="en-US" sz="1600" dirty="0">
                <a:latin typeface="Arial" panose="020B0604020202020204" pitchFamily="34" charset="0"/>
                <a:cs typeface="Arial" panose="020B0604020202020204" pitchFamily="34" charset="0"/>
              </a:rPr>
              <a:t> 2015;</a:t>
            </a:r>
            <a:r>
              <a:rPr lang="en-US" sz="1600" dirty="0">
                <a:latin typeface="Arial" panose="020B0604020202020204" pitchFamily="34" charset="0"/>
                <a:cs typeface="Arial" panose="020B0604020202020204" pitchFamily="34" charset="0"/>
              </a:rPr>
              <a:t>22:1198-213.</a:t>
            </a:r>
            <a:endParaRPr lang="el-GR"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6331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Title 1"/>
          <p:cNvSpPr>
            <a:spLocks noGrp="1"/>
          </p:cNvSpPr>
          <p:nvPr>
            <p:ph type="title" idx="4294967295"/>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Adenosine receptors</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513027" name="Content Placeholder 2"/>
          <p:cNvSpPr>
            <a:spLocks noGrp="1"/>
          </p:cNvSpPr>
          <p:nvPr>
            <p:ph idx="4294967295"/>
          </p:nvPr>
        </p:nvSpPr>
        <p:spPr/>
        <p:txBody>
          <a:bodyPr/>
          <a:lstStyle/>
          <a:p>
            <a:pPr>
              <a:lnSpc>
                <a:spcPct val="100000"/>
              </a:lnSpc>
              <a:buClr>
                <a:srgbClr val="FF0000"/>
              </a:buClr>
            </a:pPr>
            <a:r>
              <a:rPr lang="en-US" altLang="en-US" sz="2400" dirty="0"/>
              <a:t>Adenosine directly interacts with all 4 known adenosine receptor subtypes (A</a:t>
            </a:r>
            <a:r>
              <a:rPr lang="en-US" altLang="en-US" sz="2400" baseline="-25000" dirty="0"/>
              <a:t>1</a:t>
            </a:r>
            <a:r>
              <a:rPr lang="en-US" altLang="en-US" sz="2400" dirty="0"/>
              <a:t>, A</a:t>
            </a:r>
            <a:r>
              <a:rPr lang="en-US" altLang="en-US" sz="2400" baseline="-25000" dirty="0"/>
              <a:t>2A</a:t>
            </a:r>
            <a:r>
              <a:rPr lang="en-US" altLang="en-US" sz="2400" dirty="0"/>
              <a:t>, A</a:t>
            </a:r>
            <a:r>
              <a:rPr lang="en-US" altLang="en-US" sz="2400" baseline="-25000" dirty="0"/>
              <a:t>2B</a:t>
            </a:r>
            <a:r>
              <a:rPr lang="en-US" altLang="en-US" sz="2400" dirty="0"/>
              <a:t>, and A</a:t>
            </a:r>
            <a:r>
              <a:rPr lang="en-US" altLang="en-US" sz="2400" baseline="-25000" dirty="0"/>
              <a:t>3</a:t>
            </a:r>
            <a:r>
              <a:rPr lang="en-US" altLang="en-US" sz="2400" dirty="0"/>
              <a:t>)</a:t>
            </a:r>
          </a:p>
          <a:p>
            <a:pPr>
              <a:lnSpc>
                <a:spcPct val="100000"/>
              </a:lnSpc>
              <a:buClr>
                <a:srgbClr val="FF0000"/>
              </a:buClr>
              <a:buFont typeface="Wingdings" panose="05000000000000000000" pitchFamily="2" charset="2"/>
              <a:buChar char="Ø"/>
            </a:pPr>
            <a:r>
              <a:rPr lang="en-US" altLang="en-US" sz="2400" dirty="0"/>
              <a:t>Activation of the A</a:t>
            </a:r>
            <a:r>
              <a:rPr lang="en-US" altLang="en-US" sz="2400" baseline="-25000" dirty="0"/>
              <a:t>2A </a:t>
            </a:r>
            <a:r>
              <a:rPr lang="en-US" altLang="en-US" sz="2400" dirty="0"/>
              <a:t>receptor results in the desired effect of coronary vasodilation (t</a:t>
            </a:r>
            <a:r>
              <a:rPr lang="en-US" sz="2400" dirty="0"/>
              <a:t>his results in a 3.5- to 4-fold increase in MBF)</a:t>
            </a:r>
            <a:endParaRPr lang="en-US" altLang="en-US" sz="2400" dirty="0"/>
          </a:p>
          <a:p>
            <a:pPr>
              <a:lnSpc>
                <a:spcPct val="100000"/>
              </a:lnSpc>
              <a:buClr>
                <a:srgbClr val="FF0000"/>
              </a:buClr>
              <a:buFont typeface="Wingdings" panose="05000000000000000000" pitchFamily="2" charset="2"/>
              <a:buChar char="Ø"/>
            </a:pPr>
            <a:r>
              <a:rPr lang="en-US" altLang="en-US" sz="2400" dirty="0"/>
              <a:t>Activation of the A</a:t>
            </a:r>
            <a:r>
              <a:rPr lang="en-US" altLang="en-US" sz="2400" baseline="-25000" dirty="0"/>
              <a:t>1 </a:t>
            </a:r>
            <a:r>
              <a:rPr lang="en-US" altLang="en-US" sz="2400" dirty="0"/>
              <a:t>receptor can cause AV block and bradycardia</a:t>
            </a:r>
          </a:p>
          <a:p>
            <a:pPr>
              <a:lnSpc>
                <a:spcPct val="100000"/>
              </a:lnSpc>
              <a:buClr>
                <a:srgbClr val="FF0000"/>
              </a:buClr>
              <a:buFont typeface="Wingdings" panose="05000000000000000000" pitchFamily="2" charset="2"/>
              <a:buChar char="Ø"/>
            </a:pPr>
            <a:r>
              <a:rPr lang="en-US" altLang="en-US" sz="2400" dirty="0"/>
              <a:t>Activation of the A</a:t>
            </a:r>
            <a:r>
              <a:rPr lang="en-US" altLang="en-US" sz="2400" baseline="-25000" dirty="0"/>
              <a:t>2B</a:t>
            </a:r>
            <a:r>
              <a:rPr lang="en-US" altLang="en-US" sz="2400" dirty="0"/>
              <a:t> receptors can cause peripheral vasodilation</a:t>
            </a:r>
          </a:p>
          <a:p>
            <a:pPr>
              <a:lnSpc>
                <a:spcPct val="100000"/>
              </a:lnSpc>
              <a:buClr>
                <a:srgbClr val="FF0000"/>
              </a:buClr>
              <a:buFont typeface="Wingdings" panose="05000000000000000000" pitchFamily="2" charset="2"/>
              <a:buChar char="Ø"/>
            </a:pPr>
            <a:r>
              <a:rPr lang="en-US" altLang="en-US" sz="2400" dirty="0"/>
              <a:t>Activation of the A</a:t>
            </a:r>
            <a:r>
              <a:rPr lang="en-US" altLang="en-US" sz="2400" baseline="-25000" dirty="0"/>
              <a:t>2B</a:t>
            </a:r>
            <a:r>
              <a:rPr lang="en-US" altLang="en-US" sz="2400" dirty="0"/>
              <a:t> and/or A</a:t>
            </a:r>
            <a:r>
              <a:rPr lang="en-US" altLang="en-US" sz="2400" baseline="-25000" dirty="0"/>
              <a:t>3 </a:t>
            </a:r>
            <a:r>
              <a:rPr lang="en-US" altLang="en-US" sz="2400" dirty="0"/>
              <a:t>receptors can cause bronchoconstriction</a:t>
            </a:r>
            <a:endParaRPr lang="el-GR" altLang="en-US" sz="2400" dirty="0"/>
          </a:p>
        </p:txBody>
      </p:sp>
    </p:spTree>
    <p:extLst>
      <p:ext uri="{BB962C8B-B14F-4D97-AF65-F5344CB8AC3E}">
        <p14:creationId xmlns:p14="http://schemas.microsoft.com/office/powerpoint/2010/main" val="428451664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algn="ctr"/>
            <a:r>
              <a:rPr lang="en-US" sz="2800" dirty="0">
                <a:solidFill>
                  <a:srgbClr val="0000CC"/>
                </a:solidFill>
                <a:latin typeface="Arial" panose="020B0604020202020204" pitchFamily="34" charset="0"/>
                <a:cs typeface="Arial" panose="020B0604020202020204" pitchFamily="34" charset="0"/>
              </a:rPr>
              <a:t>Adenosine protocol</a:t>
            </a:r>
          </a:p>
        </p:txBody>
      </p:sp>
      <p:sp>
        <p:nvSpPr>
          <p:cNvPr id="3" name="Θέση περιεχομένου 2"/>
          <p:cNvSpPr>
            <a:spLocks noGrp="1"/>
          </p:cNvSpPr>
          <p:nvPr>
            <p:ph idx="1"/>
          </p:nvPr>
        </p:nvSpPr>
        <p:spPr/>
        <p:txBody>
          <a:bodyPr/>
          <a:lstStyle/>
          <a:p>
            <a:endParaRPr lang="en-US"/>
          </a:p>
        </p:txBody>
      </p:sp>
      <p:pic>
        <p:nvPicPr>
          <p:cNvPr id="4" name="Εικόνα 3"/>
          <p:cNvPicPr>
            <a:picLocks noChangeAspect="1"/>
          </p:cNvPicPr>
          <p:nvPr/>
        </p:nvPicPr>
        <p:blipFill>
          <a:blip r:embed="rId2"/>
          <a:stretch>
            <a:fillRect/>
          </a:stretch>
        </p:blipFill>
        <p:spPr>
          <a:xfrm>
            <a:off x="2112479" y="1679255"/>
            <a:ext cx="7967042" cy="4014507"/>
          </a:xfrm>
          <a:prstGeom prst="rect">
            <a:avLst/>
          </a:prstGeom>
        </p:spPr>
      </p:pic>
      <p:sp>
        <p:nvSpPr>
          <p:cNvPr id="5" name="TextBox 4"/>
          <p:cNvSpPr txBox="1"/>
          <p:nvPr/>
        </p:nvSpPr>
        <p:spPr>
          <a:xfrm>
            <a:off x="766192" y="6381328"/>
            <a:ext cx="10730408" cy="338554"/>
          </a:xfrm>
          <a:prstGeom prst="rect">
            <a:avLst/>
          </a:prstGeom>
          <a:noFill/>
        </p:spPr>
        <p:txBody>
          <a:bodyPr wrap="square" rtlCol="0">
            <a:spAutoFit/>
          </a:bodyPr>
          <a:lstStyle/>
          <a:p>
            <a:pPr algn="ctr"/>
            <a:r>
              <a:rPr lang="nn-NO" sz="1600" dirty="0">
                <a:latin typeface="Arial" panose="020B0604020202020204" pitchFamily="34" charset="0"/>
              </a:rPr>
              <a:t>Henzlova MJ, et al. J Nucl Cardiol. 2016;23:606-39.</a:t>
            </a:r>
            <a:endParaRPr lang="en-US" sz="1600" dirty="0">
              <a:latin typeface="Arial" panose="020B0604020202020204" pitchFamily="34" charset="0"/>
            </a:endParaRPr>
          </a:p>
        </p:txBody>
      </p:sp>
    </p:spTree>
    <p:extLst>
      <p:ext uri="{BB962C8B-B14F-4D97-AF65-F5344CB8AC3E}">
        <p14:creationId xmlns:p14="http://schemas.microsoft.com/office/powerpoint/2010/main" val="2179875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Adenosine stress – Key point for infusion</a:t>
            </a:r>
            <a:endParaRPr lang="el-GR" altLang="en-US" sz="2800" dirty="0"/>
          </a:p>
        </p:txBody>
      </p:sp>
      <p:sp>
        <p:nvSpPr>
          <p:cNvPr id="19459" name="Content Placeholder 2"/>
          <p:cNvSpPr>
            <a:spLocks noGrp="1"/>
          </p:cNvSpPr>
          <p:nvPr>
            <p:ph idx="1"/>
          </p:nvPr>
        </p:nvSpPr>
        <p:spPr/>
        <p:txBody>
          <a:bodyPr/>
          <a:lstStyle/>
          <a:p>
            <a:pPr>
              <a:buClr>
                <a:srgbClr val="FF0000"/>
              </a:buClr>
            </a:pPr>
            <a:r>
              <a:rPr lang="en-US" altLang="en-US" sz="2400" dirty="0">
                <a:latin typeface="Arial" panose="020B0604020202020204" pitchFamily="34" charset="0"/>
                <a:cs typeface="Arial" panose="020B0604020202020204" pitchFamily="34" charset="0"/>
              </a:rPr>
              <a:t>An accurate pump system should be used</a:t>
            </a:r>
          </a:p>
          <a:p>
            <a:pPr>
              <a:buClr>
                <a:srgbClr val="FF0000"/>
              </a:buClr>
            </a:pPr>
            <a:r>
              <a:rPr lang="en-US" altLang="en-US" sz="2400" dirty="0">
                <a:latin typeface="Arial" panose="020B0604020202020204" pitchFamily="34" charset="0"/>
                <a:cs typeface="Arial" panose="020B0604020202020204" pitchFamily="34" charset="0"/>
              </a:rPr>
              <a:t>Adenosine should be infused at a constant rate during the pharmacologic stress test. </a:t>
            </a:r>
            <a:endParaRPr lang="el-GR" altLang="en-US" sz="2400" dirty="0">
              <a:latin typeface="Arial" panose="020B0604020202020204" pitchFamily="34" charset="0"/>
              <a:cs typeface="Arial" panose="020B0604020202020204" pitchFamily="34" charset="0"/>
            </a:endParaRPr>
          </a:p>
          <a:p>
            <a:pPr>
              <a:buClr>
                <a:srgbClr val="FF0000"/>
              </a:buClr>
            </a:pPr>
            <a:r>
              <a:rPr lang="en-US" altLang="en-US" sz="2400" dirty="0">
                <a:latin typeface="Arial" panose="020B0604020202020204" pitchFamily="34" charset="0"/>
                <a:cs typeface="Arial" panose="020B0604020202020204" pitchFamily="34" charset="0"/>
              </a:rPr>
              <a:t>Rapid injection and flushing of the radiopharmaceutical agent through the intravenous tubing being used for the adenosine infusion should be avoided, because this high infusion rate will cause high blood levels and increase the risk of AV block.</a:t>
            </a:r>
            <a:endParaRPr lang="el-GR" altLang="en-US" sz="2400" dirty="0">
              <a:latin typeface="Arial" panose="020B0604020202020204" pitchFamily="34" charset="0"/>
              <a:cs typeface="Arial" panose="020B0604020202020204" pitchFamily="34" charset="0"/>
            </a:endParaRPr>
          </a:p>
        </p:txBody>
      </p:sp>
      <p:sp>
        <p:nvSpPr>
          <p:cNvPr id="19460" name="TextBox 3"/>
          <p:cNvSpPr txBox="1">
            <a:spLocks noChangeArrowheads="1"/>
          </p:cNvSpPr>
          <p:nvPr/>
        </p:nvSpPr>
        <p:spPr bwMode="auto">
          <a:xfrm>
            <a:off x="2327275" y="6200775"/>
            <a:ext cx="7539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n-US" sz="1800">
                <a:latin typeface="Arial" panose="020B0604020202020204" pitchFamily="34" charset="0"/>
              </a:rPr>
              <a:t>Cerqueira MD, </a:t>
            </a:r>
            <a:r>
              <a:rPr lang="en-US" altLang="en-US" sz="1800">
                <a:latin typeface="Arial" panose="020B0604020202020204" pitchFamily="34" charset="0"/>
              </a:rPr>
              <a:t>et al. J Am Coll Cardiol 1994;23:384-9.</a:t>
            </a:r>
            <a:endParaRPr lang="el-GR" altLang="en-US" sz="1800">
              <a:latin typeface="Arial" panose="020B0604020202020204" pitchFamily="34" charset="0"/>
            </a:endParaRPr>
          </a:p>
        </p:txBody>
      </p:sp>
    </p:spTree>
    <p:extLst>
      <p:ext uri="{BB962C8B-B14F-4D97-AF65-F5344CB8AC3E}">
        <p14:creationId xmlns:p14="http://schemas.microsoft.com/office/powerpoint/2010/main" val="837196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extLst>
              <p:ext uri="{D42A27DB-BD31-4B8C-83A1-F6EECF244321}">
                <p14:modId xmlns:p14="http://schemas.microsoft.com/office/powerpoint/2010/main" val="2953354207"/>
              </p:ext>
            </p:extLst>
          </p:nvPr>
        </p:nvGraphicFramePr>
        <p:xfrm>
          <a:off x="1703512" y="878544"/>
          <a:ext cx="8580083" cy="1614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 name="Rectangle 2"/>
          <p:cNvSpPr txBox="1">
            <a:spLocks noChangeArrowheads="1"/>
          </p:cNvSpPr>
          <p:nvPr/>
        </p:nvSpPr>
        <p:spPr>
          <a:xfrm>
            <a:off x="3254046" y="227112"/>
            <a:ext cx="5722274" cy="6096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GB" sz="3200" dirty="0">
                <a:solidFill>
                  <a:srgbClr val="FF00FF"/>
                </a:solidFill>
                <a:latin typeface="Arial" panose="020B0604020202020204" pitchFamily="34" charset="0"/>
                <a:cs typeface="Arial" panose="020B0604020202020204" pitchFamily="34" charset="0"/>
              </a:rPr>
              <a:t>Adenosine Protocol </a:t>
            </a:r>
            <a:r>
              <a:rPr lang="en-GB" sz="2000" dirty="0">
                <a:latin typeface="Arial" panose="020B0604020202020204" pitchFamily="34" charset="0"/>
                <a:cs typeface="Arial" panose="020B0604020202020204" pitchFamily="34" charset="0"/>
              </a:rPr>
              <a:t>(0.14 mg/kg/min)</a:t>
            </a:r>
            <a:br>
              <a:rPr lang="en-GB" sz="2000" dirty="0">
                <a:latin typeface="Arial" panose="020B0604020202020204" pitchFamily="34" charset="0"/>
                <a:cs typeface="Arial" panose="020B0604020202020204" pitchFamily="34" charset="0"/>
              </a:rPr>
            </a:br>
            <a:r>
              <a:rPr lang="en-GB" sz="2400" dirty="0">
                <a:solidFill>
                  <a:srgbClr val="FF00FF"/>
                </a:solidFill>
                <a:latin typeface="Arial" panose="020B0604020202020204" pitchFamily="34" charset="0"/>
                <a:cs typeface="Arial" panose="020B0604020202020204" pitchFamily="34" charset="0"/>
              </a:rPr>
              <a:t/>
            </a:r>
            <a:br>
              <a:rPr lang="en-GB" sz="2400" dirty="0">
                <a:solidFill>
                  <a:srgbClr val="FF00FF"/>
                </a:solidFill>
                <a:latin typeface="Arial" panose="020B0604020202020204" pitchFamily="34" charset="0"/>
                <a:cs typeface="Arial" panose="020B0604020202020204" pitchFamily="34" charset="0"/>
              </a:rPr>
            </a:br>
            <a:endParaRPr lang="en-GB" sz="2400" dirty="0">
              <a:solidFill>
                <a:srgbClr val="FF00FF"/>
              </a:solidFill>
              <a:latin typeface="Arial" panose="020B0604020202020204" pitchFamily="34" charset="0"/>
              <a:cs typeface="Arial" panose="020B0604020202020204" pitchFamily="34" charset="0"/>
            </a:endParaRPr>
          </a:p>
        </p:txBody>
      </p:sp>
      <p:pic>
        <p:nvPicPr>
          <p:cNvPr id="34" name="Picture 4" descr="DSCN000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47528" y="2725637"/>
            <a:ext cx="3384376" cy="253708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5875">
                <a:solidFill>
                  <a:srgbClr val="FF0000"/>
                </a:solidFill>
                <a:miter lim="800000"/>
                <a:headEnd/>
                <a:tailEnd/>
              </a14:hiddenLine>
            </a:ext>
          </a:extLst>
        </p:spPr>
      </p:pic>
      <p:pic>
        <p:nvPicPr>
          <p:cNvPr id="35" name="Picture 5" descr="DSCN0643"/>
          <p:cNvPicPr>
            <a:picLocks noChangeAspect="1" noChangeArrowheads="1"/>
          </p:cNvPicPr>
          <p:nvPr/>
        </p:nvPicPr>
        <p:blipFill>
          <a:blip r:embed="rId9" cstate="print">
            <a:extLst>
              <a:ext uri="{28A0092B-C50C-407E-A947-70E740481C1C}">
                <a14:useLocalDpi xmlns:a14="http://schemas.microsoft.com/office/drawing/2010/main" val="0"/>
              </a:ext>
            </a:extLst>
          </a:blip>
          <a:srcRect l="3072" t="11276" r="7701" b="10771"/>
          <a:stretch>
            <a:fillRect/>
          </a:stretch>
        </p:blipFill>
        <p:spPr bwMode="auto">
          <a:xfrm>
            <a:off x="6818211" y="2725637"/>
            <a:ext cx="3382245" cy="2537084"/>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5875">
                <a:solidFill>
                  <a:srgbClr val="FF0000"/>
                </a:solidFill>
                <a:miter lim="800000"/>
                <a:headEnd/>
                <a:tailEnd/>
              </a14:hiddenLine>
            </a:ext>
          </a:extLst>
        </p:spPr>
      </p:pic>
    </p:spTree>
    <p:extLst>
      <p:ext uri="{BB962C8B-B14F-4D97-AF65-F5344CB8AC3E}">
        <p14:creationId xmlns:p14="http://schemas.microsoft.com/office/powerpoint/2010/main" val="3526991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Complications during adenosine stress</a:t>
            </a:r>
            <a:endParaRPr lang="el-GR" altLang="en-US" sz="2800" dirty="0"/>
          </a:p>
        </p:txBody>
      </p:sp>
      <p:sp>
        <p:nvSpPr>
          <p:cNvPr id="18435" name="Content Placeholder 2"/>
          <p:cNvSpPr>
            <a:spLocks noGrp="1"/>
          </p:cNvSpPr>
          <p:nvPr>
            <p:ph idx="1"/>
          </p:nvPr>
        </p:nvSpPr>
        <p:spPr/>
        <p:txBody>
          <a:bodyPr/>
          <a:lstStyle/>
          <a:p>
            <a:pPr>
              <a:buClr>
                <a:srgbClr val="FF0000"/>
              </a:buClr>
            </a:pPr>
            <a:r>
              <a:rPr lang="en-US" altLang="en-US" sz="2200" dirty="0"/>
              <a:t>The safety profile of adenosine stress myocardial perfusion imaging was examined in the </a:t>
            </a:r>
            <a:r>
              <a:rPr lang="en-US" altLang="en-US" sz="2200" dirty="0" err="1"/>
              <a:t>Adenoscan</a:t>
            </a:r>
            <a:r>
              <a:rPr lang="en-US" altLang="en-US" sz="2200" dirty="0"/>
              <a:t> Multicenter Trial Registry involving 9,256 patients. There were no deaths, one myocardial infarction, seven episodes of severe bronchospasm and one episode of pulmonary edema. </a:t>
            </a:r>
          </a:p>
          <a:p>
            <a:pPr>
              <a:buClr>
                <a:srgbClr val="FF0000"/>
              </a:buClr>
            </a:pPr>
            <a:r>
              <a:rPr lang="en-US" altLang="en-US" sz="2200" dirty="0"/>
              <a:t>Transient AV block occurred in 706 patients, approximately 7.6%, (first-degree in 256, second-degree in 378 and third degree in 72) and resolved spontaneously in most patients (n = 508) without alteration in the adenosine infusion. </a:t>
            </a:r>
          </a:p>
          <a:p>
            <a:pPr>
              <a:buClr>
                <a:srgbClr val="FF0000"/>
              </a:buClr>
            </a:pPr>
            <a:r>
              <a:rPr lang="en-US" altLang="en-US" sz="2200" dirty="0"/>
              <a:t>There were no sustained episodes of AV block. Patients &gt;70 years of age had an increased risk of developing AV block. </a:t>
            </a:r>
            <a:endParaRPr lang="el-GR" altLang="en-US" sz="2200" dirty="0"/>
          </a:p>
        </p:txBody>
      </p:sp>
      <p:sp>
        <p:nvSpPr>
          <p:cNvPr id="18436" name="TextBox 3"/>
          <p:cNvSpPr txBox="1">
            <a:spLocks noChangeArrowheads="1"/>
          </p:cNvSpPr>
          <p:nvPr/>
        </p:nvSpPr>
        <p:spPr bwMode="auto">
          <a:xfrm>
            <a:off x="2312988" y="6093296"/>
            <a:ext cx="7651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l-GR" altLang="en-US" sz="1800" dirty="0" err="1">
                <a:latin typeface="Arial" panose="020B0604020202020204" pitchFamily="34" charset="0"/>
              </a:rPr>
              <a:t>Cerqueira</a:t>
            </a:r>
            <a:r>
              <a:rPr lang="el-GR" altLang="en-US" sz="1800" dirty="0">
                <a:latin typeface="Arial" panose="020B0604020202020204" pitchFamily="34" charset="0"/>
              </a:rPr>
              <a:t> MD, </a:t>
            </a:r>
            <a:r>
              <a:rPr lang="en-US" altLang="en-US" sz="1800" dirty="0">
                <a:latin typeface="Arial" panose="020B0604020202020204" pitchFamily="34" charset="0"/>
              </a:rPr>
              <a:t>et al. J Am </a:t>
            </a:r>
            <a:r>
              <a:rPr lang="en-US" altLang="en-US" sz="1800" dirty="0" err="1">
                <a:latin typeface="Arial" panose="020B0604020202020204" pitchFamily="34" charset="0"/>
              </a:rPr>
              <a:t>Coll</a:t>
            </a:r>
            <a:r>
              <a:rPr lang="en-US" altLang="en-US" sz="1800" dirty="0">
                <a:latin typeface="Arial" panose="020B0604020202020204" pitchFamily="34" charset="0"/>
              </a:rPr>
              <a:t> </a:t>
            </a:r>
            <a:r>
              <a:rPr lang="en-US" altLang="en-US" sz="1800" dirty="0" err="1">
                <a:latin typeface="Arial" panose="020B0604020202020204" pitchFamily="34" charset="0"/>
              </a:rPr>
              <a:t>Cardiol</a:t>
            </a:r>
            <a:r>
              <a:rPr lang="en-US" altLang="en-US" sz="1800" dirty="0">
                <a:latin typeface="Arial" panose="020B0604020202020204" pitchFamily="34" charset="0"/>
              </a:rPr>
              <a:t> 1994;23:384-9.</a:t>
            </a:r>
            <a:endParaRPr lang="el-GR" altLang="en-US" sz="1800" dirty="0">
              <a:latin typeface="Arial" panose="020B0604020202020204" pitchFamily="34" charset="0"/>
            </a:endParaRPr>
          </a:p>
        </p:txBody>
      </p:sp>
    </p:spTree>
    <p:extLst>
      <p:ext uri="{BB962C8B-B14F-4D97-AF65-F5344CB8AC3E}">
        <p14:creationId xmlns:p14="http://schemas.microsoft.com/office/powerpoint/2010/main" val="3483772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Title 1"/>
          <p:cNvSpPr>
            <a:spLocks noGrp="1"/>
          </p:cNvSpPr>
          <p:nvPr>
            <p:ph type="title" idx="4294967295"/>
          </p:nvPr>
        </p:nvSpPr>
        <p:spPr/>
        <p:txBody>
          <a:bodyPr/>
          <a:lstStyle/>
          <a:p>
            <a:pPr algn="ctr"/>
            <a:r>
              <a:rPr lang="pt-BR" altLang="en-US" sz="2800" dirty="0">
                <a:solidFill>
                  <a:srgbClr val="0000CC"/>
                </a:solidFill>
              </a:rPr>
              <a:t>Selective adenosine A</a:t>
            </a:r>
            <a:r>
              <a:rPr lang="pt-BR" altLang="en-US" sz="2800" baseline="-25000" dirty="0">
                <a:solidFill>
                  <a:srgbClr val="0000CC"/>
                </a:solidFill>
              </a:rPr>
              <a:t>2A</a:t>
            </a:r>
            <a:r>
              <a:rPr lang="pt-BR" altLang="en-US" sz="2800" dirty="0">
                <a:solidFill>
                  <a:srgbClr val="0000CC"/>
                </a:solidFill>
              </a:rPr>
              <a:t> receptor agonists</a:t>
            </a:r>
            <a:br>
              <a:rPr lang="pt-BR" altLang="en-US" sz="2800" dirty="0">
                <a:solidFill>
                  <a:srgbClr val="0000CC"/>
                </a:solidFill>
              </a:rPr>
            </a:br>
            <a:r>
              <a:rPr lang="en-US" altLang="en-US" sz="2800" dirty="0" err="1">
                <a:solidFill>
                  <a:srgbClr val="0000CC"/>
                </a:solidFill>
              </a:rPr>
              <a:t>Regadenoson</a:t>
            </a:r>
            <a:endParaRPr lang="el-GR" altLang="en-US" sz="2800" dirty="0">
              <a:solidFill>
                <a:srgbClr val="0000CC"/>
              </a:solidFill>
            </a:endParaRPr>
          </a:p>
        </p:txBody>
      </p:sp>
      <p:sp>
        <p:nvSpPr>
          <p:cNvPr id="3" name="Content Placeholder 2"/>
          <p:cNvSpPr>
            <a:spLocks noGrp="1"/>
          </p:cNvSpPr>
          <p:nvPr>
            <p:ph idx="4294967295"/>
          </p:nvPr>
        </p:nvSpPr>
        <p:spPr>
          <a:xfrm>
            <a:off x="983432" y="1600201"/>
            <a:ext cx="10297144" cy="4283075"/>
          </a:xfrm>
        </p:spPr>
        <p:txBody>
          <a:bodyPr/>
          <a:lstStyle/>
          <a:p>
            <a:pPr>
              <a:buClr>
                <a:srgbClr val="FF3300"/>
              </a:buClr>
            </a:pPr>
            <a:r>
              <a:rPr lang="en-US" altLang="en-US" sz="2200" dirty="0" err="1"/>
              <a:t>Regadenoson</a:t>
            </a:r>
            <a:r>
              <a:rPr lang="en-US" altLang="en-US" sz="2200" dirty="0"/>
              <a:t>-COPD (</a:t>
            </a:r>
            <a:r>
              <a:rPr lang="en-US" altLang="en-US" sz="2200" dirty="0" err="1"/>
              <a:t>RegCOPD</a:t>
            </a:r>
            <a:r>
              <a:rPr lang="en-US" altLang="en-US" sz="2200" dirty="0"/>
              <a:t>) trial showed the overall safety of </a:t>
            </a:r>
            <a:r>
              <a:rPr lang="en-US" altLang="en-US" sz="2200" dirty="0" err="1"/>
              <a:t>regadenoson</a:t>
            </a:r>
            <a:r>
              <a:rPr lang="en-US" altLang="en-US" sz="2200" dirty="0"/>
              <a:t> in 49 outpatients with clinically stable moderate and severe COPD </a:t>
            </a:r>
          </a:p>
          <a:p>
            <a:pPr>
              <a:buClr>
                <a:srgbClr val="FF3300"/>
              </a:buClr>
            </a:pPr>
            <a:endParaRPr lang="en-US" altLang="en-US" sz="2200" dirty="0"/>
          </a:p>
          <a:p>
            <a:pPr>
              <a:buClr>
                <a:srgbClr val="FF3300"/>
              </a:buClr>
            </a:pPr>
            <a:r>
              <a:rPr lang="en-US" altLang="en-US" sz="2200" dirty="0"/>
              <a:t>In a pilot safety study of 48 patients with mild or moderate asthma </a:t>
            </a:r>
            <a:r>
              <a:rPr lang="en-US" altLang="en-US" sz="2200" dirty="0" err="1"/>
              <a:t>regadenoson</a:t>
            </a:r>
            <a:r>
              <a:rPr lang="en-US" altLang="en-US" sz="2200" dirty="0"/>
              <a:t> was safe and well tolerated. </a:t>
            </a:r>
          </a:p>
          <a:p>
            <a:pPr lvl="1">
              <a:buClr>
                <a:srgbClr val="FF3300"/>
              </a:buClr>
              <a:buFontTx/>
              <a:buChar char="•"/>
            </a:pPr>
            <a:r>
              <a:rPr lang="en-US" altLang="en-US" sz="2200" dirty="0"/>
              <a:t>Dyspnea occurred in 34% of patients after treatment with </a:t>
            </a:r>
            <a:r>
              <a:rPr lang="en-US" altLang="en-US" sz="2200" dirty="0" err="1"/>
              <a:t>regadenoson</a:t>
            </a:r>
            <a:r>
              <a:rPr lang="en-US" altLang="en-US" sz="2200" dirty="0"/>
              <a:t> (16/48) and none after treatment with placebo. The dyspnea events had a mean duration of 3 minutes 53 seconds (range, 0 to 7 minutes), and the onset was between 0 and 15 seconds after dosing. No episodes of dyspnea were treated.</a:t>
            </a:r>
          </a:p>
          <a:p>
            <a:pPr>
              <a:buClr>
                <a:srgbClr val="FF3300"/>
              </a:buClr>
            </a:pPr>
            <a:endParaRPr lang="en-US" altLang="en-US" sz="2200" dirty="0"/>
          </a:p>
          <a:p>
            <a:pPr>
              <a:buClr>
                <a:srgbClr val="FF3300"/>
              </a:buClr>
            </a:pPr>
            <a:endParaRPr lang="el-GR" altLang="en-US" sz="2200" dirty="0"/>
          </a:p>
        </p:txBody>
      </p:sp>
      <p:sp>
        <p:nvSpPr>
          <p:cNvPr id="514052" name="TextBox 4"/>
          <p:cNvSpPr txBox="1">
            <a:spLocks noChangeArrowheads="1"/>
          </p:cNvSpPr>
          <p:nvPr/>
        </p:nvSpPr>
        <p:spPr bwMode="auto">
          <a:xfrm>
            <a:off x="1127448" y="6093296"/>
            <a:ext cx="61118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dirty="0"/>
              <a:t>Thomas GS, et al. J </a:t>
            </a:r>
            <a:r>
              <a:rPr lang="en-US" altLang="en-US" sz="1600" dirty="0" err="1"/>
              <a:t>Nucl</a:t>
            </a:r>
            <a:r>
              <a:rPr lang="en-US" altLang="en-US" sz="1600" dirty="0"/>
              <a:t> </a:t>
            </a:r>
            <a:r>
              <a:rPr lang="en-US" altLang="en-US" sz="1600" dirty="0" err="1"/>
              <a:t>Cardiol</a:t>
            </a:r>
            <a:r>
              <a:rPr lang="en-US" altLang="en-US" sz="1600" dirty="0"/>
              <a:t> 2008;15:319-28                  Leaker BR, et al. J </a:t>
            </a:r>
            <a:r>
              <a:rPr lang="en-US" altLang="en-US" sz="1600" dirty="0" err="1"/>
              <a:t>Nucl</a:t>
            </a:r>
            <a:r>
              <a:rPr lang="en-US" altLang="en-US" sz="1600" dirty="0"/>
              <a:t> </a:t>
            </a:r>
            <a:r>
              <a:rPr lang="en-US" altLang="en-US" sz="1600" dirty="0" err="1"/>
              <a:t>Cardiol</a:t>
            </a:r>
            <a:r>
              <a:rPr lang="en-US" altLang="en-US" sz="1600" dirty="0"/>
              <a:t> 2008;15:329-36</a:t>
            </a:r>
            <a:endParaRPr lang="el-GR" altLang="en-US" sz="1600" dirty="0"/>
          </a:p>
        </p:txBody>
      </p:sp>
    </p:spTree>
    <p:extLst>
      <p:ext uri="{BB962C8B-B14F-4D97-AF65-F5344CB8AC3E}">
        <p14:creationId xmlns:p14="http://schemas.microsoft.com/office/powerpoint/2010/main" val="183950173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algn="ctr"/>
            <a:r>
              <a:rPr lang="en-US" sz="2800" dirty="0" err="1">
                <a:solidFill>
                  <a:srgbClr val="0000CC"/>
                </a:solidFill>
                <a:latin typeface="Arial" panose="020B0604020202020204" pitchFamily="34" charset="0"/>
                <a:cs typeface="Arial" panose="020B0604020202020204" pitchFamily="34" charset="0"/>
              </a:rPr>
              <a:t>Regadenoson</a:t>
            </a:r>
            <a:r>
              <a:rPr lang="en-US" sz="2800" dirty="0">
                <a:solidFill>
                  <a:srgbClr val="0000CC"/>
                </a:solidFill>
                <a:latin typeface="Arial" panose="020B0604020202020204" pitchFamily="34" charset="0"/>
                <a:cs typeface="Arial" panose="020B0604020202020204" pitchFamily="34" charset="0"/>
              </a:rPr>
              <a:t> protocol</a:t>
            </a:r>
          </a:p>
        </p:txBody>
      </p:sp>
      <p:sp>
        <p:nvSpPr>
          <p:cNvPr id="3" name="Θέση περιεχομένου 2"/>
          <p:cNvSpPr>
            <a:spLocks noGrp="1"/>
          </p:cNvSpPr>
          <p:nvPr>
            <p:ph idx="1"/>
          </p:nvPr>
        </p:nvSpPr>
        <p:spPr/>
        <p:txBody>
          <a:bodyPr/>
          <a:lstStyle/>
          <a:p>
            <a:endParaRPr lang="en-US"/>
          </a:p>
        </p:txBody>
      </p:sp>
      <p:pic>
        <p:nvPicPr>
          <p:cNvPr id="4" name="Εικόνα 3"/>
          <p:cNvPicPr>
            <a:picLocks noChangeAspect="1"/>
          </p:cNvPicPr>
          <p:nvPr/>
        </p:nvPicPr>
        <p:blipFill>
          <a:blip r:embed="rId2"/>
          <a:stretch>
            <a:fillRect/>
          </a:stretch>
        </p:blipFill>
        <p:spPr>
          <a:xfrm>
            <a:off x="2298239" y="1988840"/>
            <a:ext cx="7595522" cy="3569600"/>
          </a:xfrm>
          <a:prstGeom prst="rect">
            <a:avLst/>
          </a:prstGeom>
        </p:spPr>
      </p:pic>
      <p:sp>
        <p:nvSpPr>
          <p:cNvPr id="5" name="TextBox 4"/>
          <p:cNvSpPr txBox="1"/>
          <p:nvPr/>
        </p:nvSpPr>
        <p:spPr>
          <a:xfrm>
            <a:off x="766192" y="6381328"/>
            <a:ext cx="10730408" cy="338554"/>
          </a:xfrm>
          <a:prstGeom prst="rect">
            <a:avLst/>
          </a:prstGeom>
          <a:noFill/>
        </p:spPr>
        <p:txBody>
          <a:bodyPr wrap="square" rtlCol="0">
            <a:spAutoFit/>
          </a:bodyPr>
          <a:lstStyle/>
          <a:p>
            <a:pPr algn="ctr"/>
            <a:r>
              <a:rPr lang="nn-NO" sz="1600" dirty="0">
                <a:latin typeface="Arial" panose="020B0604020202020204" pitchFamily="34" charset="0"/>
              </a:rPr>
              <a:t>Henzlova MJ, et al. J Nucl Cardiol. 2016;23:606-39.</a:t>
            </a:r>
            <a:endParaRPr lang="en-US" sz="1600" dirty="0">
              <a:latin typeface="Arial" panose="020B0604020202020204" pitchFamily="34" charset="0"/>
            </a:endParaRPr>
          </a:p>
        </p:txBody>
      </p:sp>
    </p:spTree>
    <p:extLst>
      <p:ext uri="{BB962C8B-B14F-4D97-AF65-F5344CB8AC3E}">
        <p14:creationId xmlns:p14="http://schemas.microsoft.com/office/powerpoint/2010/main" val="670296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744287" y="261490"/>
            <a:ext cx="7772400" cy="609600"/>
          </a:xfrm>
        </p:spPr>
        <p:txBody>
          <a:bodyPr>
            <a:noAutofit/>
          </a:bodyPr>
          <a:lstStyle/>
          <a:p>
            <a:pPr algn="ctr">
              <a:defRPr/>
            </a:pPr>
            <a:r>
              <a:rPr lang="en-GB" sz="2800" dirty="0" err="1">
                <a:solidFill>
                  <a:srgbClr val="FF00FF"/>
                </a:solidFill>
                <a:cs typeface="Arial" panose="020B0604020202020204" pitchFamily="34" charset="0"/>
              </a:rPr>
              <a:t>Regadenoson</a:t>
            </a:r>
            <a:r>
              <a:rPr lang="en-GB" sz="2800" dirty="0">
                <a:solidFill>
                  <a:srgbClr val="FF00FF"/>
                </a:solidFill>
                <a:cs typeface="Arial" panose="020B0604020202020204" pitchFamily="34" charset="0"/>
              </a:rPr>
              <a:t> Protocol</a:t>
            </a:r>
          </a:p>
        </p:txBody>
      </p:sp>
      <p:graphicFrame>
        <p:nvGraphicFramePr>
          <p:cNvPr id="9" name="Diagramma 8"/>
          <p:cNvGraphicFramePr/>
          <p:nvPr>
            <p:extLst>
              <p:ext uri="{D42A27DB-BD31-4B8C-83A1-F6EECF244321}">
                <p14:modId xmlns:p14="http://schemas.microsoft.com/office/powerpoint/2010/main" val="3667617570"/>
              </p:ext>
            </p:extLst>
          </p:nvPr>
        </p:nvGraphicFramePr>
        <p:xfrm>
          <a:off x="1733883" y="878139"/>
          <a:ext cx="8544806" cy="12672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Εικόνα 2"/>
          <p:cNvPicPr>
            <a:picLocks noChangeAspect="1"/>
          </p:cNvPicPr>
          <p:nvPr/>
        </p:nvPicPr>
        <p:blipFill rotWithShape="1">
          <a:blip r:embed="rId8">
            <a:extLst>
              <a:ext uri="{28A0092B-C50C-407E-A947-70E740481C1C}">
                <a14:useLocalDpi xmlns:a14="http://schemas.microsoft.com/office/drawing/2010/main" val="0"/>
              </a:ext>
            </a:extLst>
          </a:blip>
          <a:srcRect l="15750" t="11454" r="36285" b="26183"/>
          <a:stretch/>
        </p:blipFill>
        <p:spPr>
          <a:xfrm>
            <a:off x="805951" y="2126868"/>
            <a:ext cx="4824536" cy="3528392"/>
          </a:xfrm>
          <a:prstGeom prst="rect">
            <a:avLst/>
          </a:prstGeom>
        </p:spPr>
      </p:pic>
      <p:pic>
        <p:nvPicPr>
          <p:cNvPr id="5" name="Εικόνα 4"/>
          <p:cNvPicPr>
            <a:picLocks noChangeAspect="1"/>
          </p:cNvPicPr>
          <p:nvPr/>
        </p:nvPicPr>
        <p:blipFill rotWithShape="1">
          <a:blip r:embed="rId9">
            <a:extLst>
              <a:ext uri="{28A0092B-C50C-407E-A947-70E740481C1C}">
                <a14:useLocalDpi xmlns:a14="http://schemas.microsoft.com/office/drawing/2010/main" val="0"/>
              </a:ext>
            </a:extLst>
          </a:blip>
          <a:srcRect l="26959" t="22425" r="33666" b="36848"/>
          <a:stretch/>
        </p:blipFill>
        <p:spPr>
          <a:xfrm>
            <a:off x="6528048" y="2735916"/>
            <a:ext cx="3960440" cy="2304256"/>
          </a:xfrm>
          <a:prstGeom prst="rect">
            <a:avLst/>
          </a:prstGeom>
        </p:spPr>
      </p:pic>
    </p:spTree>
    <p:extLst>
      <p:ext uri="{BB962C8B-B14F-4D97-AF65-F5344CB8AC3E}">
        <p14:creationId xmlns:p14="http://schemas.microsoft.com/office/powerpoint/2010/main" val="3475985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Complications during </a:t>
            </a:r>
            <a:r>
              <a:rPr lang="en-US" altLang="en-US" sz="2800" dirty="0" err="1">
                <a:solidFill>
                  <a:srgbClr val="0000CC"/>
                </a:solidFill>
                <a:latin typeface="Arial" panose="020B0604020202020204" pitchFamily="34" charset="0"/>
                <a:cs typeface="Arial" panose="020B0604020202020204" pitchFamily="34" charset="0"/>
              </a:rPr>
              <a:t>regadenoson</a:t>
            </a:r>
            <a:r>
              <a:rPr lang="en-US" altLang="en-US" sz="2800" dirty="0">
                <a:solidFill>
                  <a:srgbClr val="0000CC"/>
                </a:solidFill>
                <a:latin typeface="Arial" panose="020B0604020202020204" pitchFamily="34" charset="0"/>
                <a:cs typeface="Arial" panose="020B0604020202020204" pitchFamily="34" charset="0"/>
              </a:rPr>
              <a:t> stress</a:t>
            </a:r>
            <a:endParaRPr lang="el-GR" altLang="en-US" sz="2800" dirty="0"/>
          </a:p>
        </p:txBody>
      </p:sp>
      <p:sp>
        <p:nvSpPr>
          <p:cNvPr id="20483" name="Content Placeholder 2"/>
          <p:cNvSpPr>
            <a:spLocks noGrp="1"/>
          </p:cNvSpPr>
          <p:nvPr>
            <p:ph idx="1"/>
          </p:nvPr>
        </p:nvSpPr>
        <p:spPr/>
        <p:txBody>
          <a:bodyPr/>
          <a:lstStyle/>
          <a:p>
            <a:pPr>
              <a:buClr>
                <a:srgbClr val="FF0000"/>
              </a:buClr>
            </a:pPr>
            <a:r>
              <a:rPr lang="en-US" altLang="en-US" sz="2200" dirty="0" err="1"/>
              <a:t>Regadenoson</a:t>
            </a:r>
            <a:r>
              <a:rPr lang="en-US" altLang="en-US" sz="2200" dirty="0"/>
              <a:t>, a relatively selective A</a:t>
            </a:r>
            <a:r>
              <a:rPr lang="en-US" altLang="en-US" sz="2200" baseline="-25000" dirty="0"/>
              <a:t>2A</a:t>
            </a:r>
            <a:r>
              <a:rPr lang="en-US" altLang="en-US" sz="2200" dirty="0"/>
              <a:t> adenosine receptor agonist is increasingly used as a vasodilator stress agent. </a:t>
            </a:r>
          </a:p>
          <a:p>
            <a:pPr>
              <a:buClr>
                <a:srgbClr val="FF0000"/>
              </a:buClr>
            </a:pPr>
            <a:r>
              <a:rPr lang="en-US" altLang="en-US" sz="2200" dirty="0"/>
              <a:t>In a study comparing </a:t>
            </a:r>
            <a:r>
              <a:rPr lang="en-US" altLang="en-US" sz="2200" dirty="0" err="1"/>
              <a:t>regadenoson</a:t>
            </a:r>
            <a:r>
              <a:rPr lang="en-US" altLang="en-US" sz="2200" dirty="0"/>
              <a:t> with adenosine, first-degree AV block was noted in 2.8% </a:t>
            </a:r>
            <a:r>
              <a:rPr lang="en-US" altLang="en-US" sz="2200" dirty="0" err="1"/>
              <a:t>regadenoson</a:t>
            </a:r>
            <a:r>
              <a:rPr lang="en-US" altLang="en-US" sz="2200" dirty="0"/>
              <a:t> patients and 7.0% adenosine patients and second-degree AV block in 1(0.1%) </a:t>
            </a:r>
            <a:r>
              <a:rPr lang="en-US" altLang="en-US" sz="2200" dirty="0" err="1"/>
              <a:t>regadenoson</a:t>
            </a:r>
            <a:r>
              <a:rPr lang="en-US" altLang="en-US" sz="2200" dirty="0"/>
              <a:t> patient and 9 (1.5%) adenosine patients (p &lt;0.001). </a:t>
            </a:r>
          </a:p>
          <a:p>
            <a:pPr>
              <a:buClr>
                <a:srgbClr val="FF0000"/>
              </a:buClr>
            </a:pPr>
            <a:r>
              <a:rPr lang="en-US" altLang="en-US" sz="2200" dirty="0"/>
              <a:t>In a recent European report of over 1,581 consecutive patients receiving </a:t>
            </a:r>
            <a:r>
              <a:rPr lang="en-US" altLang="en-US" sz="2200" dirty="0" err="1"/>
              <a:t>regadenoson</a:t>
            </a:r>
            <a:r>
              <a:rPr lang="en-US" altLang="en-US" sz="2200" dirty="0"/>
              <a:t> as a stress agent, two patients were reported to have developed transient asystole. </a:t>
            </a:r>
          </a:p>
        </p:txBody>
      </p:sp>
      <p:sp>
        <p:nvSpPr>
          <p:cNvPr id="20484" name="TextBox 5"/>
          <p:cNvSpPr txBox="1">
            <a:spLocks noChangeArrowheads="1"/>
          </p:cNvSpPr>
          <p:nvPr/>
        </p:nvSpPr>
        <p:spPr bwMode="auto">
          <a:xfrm>
            <a:off x="983432" y="5884863"/>
            <a:ext cx="7159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err="1">
                <a:latin typeface="Arial" panose="020B0604020202020204" pitchFamily="34" charset="0"/>
              </a:rPr>
              <a:t>Cerqueira</a:t>
            </a:r>
            <a:r>
              <a:rPr lang="en-US" altLang="en-US" sz="1600" dirty="0">
                <a:latin typeface="Arial" panose="020B0604020202020204" pitchFamily="34" charset="0"/>
              </a:rPr>
              <a:t> MD, et al. J Am </a:t>
            </a:r>
            <a:r>
              <a:rPr lang="en-US" altLang="en-US" sz="1600" dirty="0" err="1">
                <a:latin typeface="Arial" panose="020B0604020202020204" pitchFamily="34" charset="0"/>
              </a:rPr>
              <a:t>Coll</a:t>
            </a:r>
            <a:r>
              <a:rPr lang="en-US" altLang="en-US" sz="1600" dirty="0">
                <a:latin typeface="Arial" panose="020B0604020202020204" pitchFamily="34" charset="0"/>
              </a:rPr>
              <a:t> </a:t>
            </a:r>
            <a:r>
              <a:rPr lang="en-US" altLang="en-US" sz="1600" dirty="0" err="1">
                <a:latin typeface="Arial" panose="020B0604020202020204" pitchFamily="34" charset="0"/>
              </a:rPr>
              <a:t>Cardiol</a:t>
            </a:r>
            <a:r>
              <a:rPr lang="en-US" altLang="en-US" sz="1600" dirty="0">
                <a:latin typeface="Arial" panose="020B0604020202020204" pitchFamily="34" charset="0"/>
              </a:rPr>
              <a:t> </a:t>
            </a:r>
            <a:r>
              <a:rPr lang="en-US" altLang="en-US" sz="1600" dirty="0" err="1">
                <a:latin typeface="Arial" panose="020B0604020202020204" pitchFamily="34" charset="0"/>
              </a:rPr>
              <a:t>Img</a:t>
            </a:r>
            <a:r>
              <a:rPr lang="en-US" altLang="en-US" sz="1600" dirty="0">
                <a:latin typeface="Arial" panose="020B0604020202020204" pitchFamily="34" charset="0"/>
              </a:rPr>
              <a:t> 2008;1:307-16.</a:t>
            </a:r>
            <a:endParaRPr lang="el-GR" altLang="en-US" sz="1600" dirty="0">
              <a:latin typeface="Arial" panose="020B0604020202020204" pitchFamily="34" charset="0"/>
            </a:endParaRPr>
          </a:p>
          <a:p>
            <a:pPr eaLnBrk="1" hangingPunct="1">
              <a:spcBef>
                <a:spcPct val="0"/>
              </a:spcBef>
              <a:buFontTx/>
              <a:buNone/>
            </a:pPr>
            <a:r>
              <a:rPr lang="en-US" altLang="en-US" sz="1600" dirty="0" err="1">
                <a:latin typeface="Arial" panose="020B0604020202020204" pitchFamily="34" charset="0"/>
              </a:rPr>
              <a:t>Brinkert</a:t>
            </a:r>
            <a:r>
              <a:rPr lang="en-US" altLang="en-US" sz="1600" dirty="0">
                <a:latin typeface="Arial" panose="020B0604020202020204" pitchFamily="34" charset="0"/>
              </a:rPr>
              <a:t> M, et al. </a:t>
            </a:r>
            <a:r>
              <a:rPr lang="en-US" altLang="en-US" sz="1600" dirty="0" err="1">
                <a:latin typeface="Arial" panose="020B0604020202020204" pitchFamily="34" charset="0"/>
              </a:rPr>
              <a:t>Eur</a:t>
            </a:r>
            <a:r>
              <a:rPr lang="en-US" altLang="en-US" sz="1600" dirty="0">
                <a:latin typeface="Arial" panose="020B0604020202020204" pitchFamily="34" charset="0"/>
              </a:rPr>
              <a:t> J </a:t>
            </a:r>
            <a:r>
              <a:rPr lang="en-US" altLang="en-US" sz="1600" dirty="0" err="1">
                <a:latin typeface="Arial" panose="020B0604020202020204" pitchFamily="34" charset="0"/>
              </a:rPr>
              <a:t>Nucl</a:t>
            </a:r>
            <a:r>
              <a:rPr lang="en-US" altLang="en-US" sz="1600" dirty="0">
                <a:latin typeface="Arial" panose="020B0604020202020204" pitchFamily="34" charset="0"/>
              </a:rPr>
              <a:t> Med </a:t>
            </a:r>
            <a:r>
              <a:rPr lang="en-US" altLang="en-US" sz="1600" dirty="0" err="1">
                <a:latin typeface="Arial" panose="020B0604020202020204" pitchFamily="34" charset="0"/>
              </a:rPr>
              <a:t>Mol</a:t>
            </a:r>
            <a:r>
              <a:rPr lang="en-US" altLang="en-US" sz="1600" dirty="0">
                <a:latin typeface="Arial" panose="020B0604020202020204" pitchFamily="34" charset="0"/>
              </a:rPr>
              <a:t> Imaging 2014;41:511-21.</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1599061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Complications during </a:t>
            </a:r>
            <a:r>
              <a:rPr lang="en-US" altLang="en-US" sz="2800" dirty="0" err="1">
                <a:solidFill>
                  <a:srgbClr val="0000CC"/>
                </a:solidFill>
                <a:latin typeface="Arial" panose="020B0604020202020204" pitchFamily="34" charset="0"/>
                <a:cs typeface="Arial" panose="020B0604020202020204" pitchFamily="34" charset="0"/>
              </a:rPr>
              <a:t>regadenoson</a:t>
            </a:r>
            <a:r>
              <a:rPr lang="en-US" altLang="en-US" sz="2800" dirty="0">
                <a:solidFill>
                  <a:srgbClr val="0000CC"/>
                </a:solidFill>
                <a:latin typeface="Arial" panose="020B0604020202020204" pitchFamily="34" charset="0"/>
                <a:cs typeface="Arial" panose="020B0604020202020204" pitchFamily="34" charset="0"/>
              </a:rPr>
              <a:t> stress</a:t>
            </a:r>
            <a:endParaRPr lang="el-GR" altLang="en-US" sz="2800" dirty="0"/>
          </a:p>
        </p:txBody>
      </p:sp>
      <p:sp>
        <p:nvSpPr>
          <p:cNvPr id="21507" name="Content Placeholder 2"/>
          <p:cNvSpPr>
            <a:spLocks noGrp="1"/>
          </p:cNvSpPr>
          <p:nvPr>
            <p:ph idx="1"/>
          </p:nvPr>
        </p:nvSpPr>
        <p:spPr/>
        <p:txBody>
          <a:bodyPr/>
          <a:lstStyle/>
          <a:p>
            <a:pPr>
              <a:buClr>
                <a:srgbClr val="FF0000"/>
              </a:buClr>
            </a:pPr>
            <a:r>
              <a:rPr lang="en-US" altLang="en-US" sz="2200" dirty="0"/>
              <a:t>In other reports, a small number of cases with asystole and cases developing seizures post-</a:t>
            </a:r>
            <a:r>
              <a:rPr lang="en-US" altLang="en-US" sz="2200" dirty="0" err="1"/>
              <a:t>regadenoson</a:t>
            </a:r>
            <a:r>
              <a:rPr lang="en-US" altLang="en-US" sz="2200" dirty="0"/>
              <a:t> administration have been reported. </a:t>
            </a:r>
          </a:p>
          <a:p>
            <a:pPr>
              <a:buClr>
                <a:srgbClr val="FF0000"/>
              </a:buClr>
            </a:pPr>
            <a:r>
              <a:rPr lang="en-US" altLang="en-US" sz="2200" dirty="0" err="1"/>
              <a:t>Regadenoson</a:t>
            </a:r>
            <a:r>
              <a:rPr lang="en-US" altLang="en-US" sz="2200" dirty="0"/>
              <a:t> should be used with caution in patients with a history of seizures, as it appears that the risk of a </a:t>
            </a:r>
            <a:r>
              <a:rPr lang="en-US" altLang="en-US" sz="2200" dirty="0" err="1"/>
              <a:t>regadenoson</a:t>
            </a:r>
            <a:r>
              <a:rPr lang="en-US" altLang="en-US" sz="2200" dirty="0"/>
              <a:t>-induced seizure may be higher in this patient population. However, seizures may occur even in the absence of a seizure history. </a:t>
            </a:r>
          </a:p>
          <a:p>
            <a:pPr>
              <a:buClr>
                <a:srgbClr val="FF0000"/>
              </a:buClr>
            </a:pPr>
            <a:r>
              <a:rPr lang="en-US" altLang="en-US" sz="2200" dirty="0"/>
              <a:t>In case of seizures during </a:t>
            </a:r>
            <a:r>
              <a:rPr lang="en-US" altLang="en-US" sz="2200" dirty="0" err="1"/>
              <a:t>regadenoson</a:t>
            </a:r>
            <a:r>
              <a:rPr lang="en-US" altLang="en-US" sz="2200" dirty="0"/>
              <a:t> stress, anticonvulsants (e.g., benzodiazepines) should be administered, if needed, when the episode is prolonged. </a:t>
            </a:r>
            <a:endParaRPr lang="el-GR" altLang="en-US" sz="2200" dirty="0"/>
          </a:p>
          <a:p>
            <a:pPr>
              <a:buClr>
                <a:srgbClr val="FF0000"/>
              </a:buClr>
            </a:pPr>
            <a:endParaRPr lang="el-GR" altLang="en-US" sz="2200" dirty="0"/>
          </a:p>
          <a:p>
            <a:pPr>
              <a:buClr>
                <a:srgbClr val="FF0000"/>
              </a:buClr>
            </a:pPr>
            <a:endParaRPr lang="el-GR" altLang="en-US" sz="2200" dirty="0"/>
          </a:p>
        </p:txBody>
      </p:sp>
      <p:sp>
        <p:nvSpPr>
          <p:cNvPr id="21508" name="TextBox 3"/>
          <p:cNvSpPr txBox="1">
            <a:spLocks noChangeArrowheads="1"/>
          </p:cNvSpPr>
          <p:nvPr/>
        </p:nvSpPr>
        <p:spPr bwMode="auto">
          <a:xfrm>
            <a:off x="983432" y="5480050"/>
            <a:ext cx="73596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Rosenblatt J, et al. J </a:t>
            </a:r>
            <a:r>
              <a:rPr lang="en-US" altLang="en-US" sz="1600" dirty="0" err="1">
                <a:latin typeface="Arial" panose="020B0604020202020204" pitchFamily="34" charset="0"/>
              </a:rPr>
              <a:t>Nucl</a:t>
            </a:r>
            <a:r>
              <a:rPr lang="en-US" altLang="en-US" sz="1600" dirty="0">
                <a:latin typeface="Arial" panose="020B0604020202020204" pitchFamily="34" charset="0"/>
              </a:rPr>
              <a:t> </a:t>
            </a:r>
            <a:r>
              <a:rPr lang="en-US" altLang="en-US" sz="1600" dirty="0" err="1">
                <a:latin typeface="Arial" panose="020B0604020202020204" pitchFamily="34" charset="0"/>
              </a:rPr>
              <a:t>Cardiol</a:t>
            </a:r>
            <a:r>
              <a:rPr lang="en-US" altLang="en-US" sz="1600" dirty="0">
                <a:latin typeface="Arial" panose="020B0604020202020204" pitchFamily="34" charset="0"/>
              </a:rPr>
              <a:t> 2014;21:862–8</a:t>
            </a:r>
            <a:endParaRPr lang="el-GR" altLang="en-US" sz="1600" dirty="0">
              <a:latin typeface="Arial" panose="020B0604020202020204" pitchFamily="34" charset="0"/>
            </a:endParaRPr>
          </a:p>
          <a:p>
            <a:pPr eaLnBrk="1" hangingPunct="1">
              <a:spcBef>
                <a:spcPct val="0"/>
              </a:spcBef>
              <a:buFontTx/>
              <a:buNone/>
            </a:pPr>
            <a:r>
              <a:rPr lang="en-US" altLang="en-US" sz="1600" dirty="0">
                <a:latin typeface="Arial" panose="020B0604020202020204" pitchFamily="34" charset="0"/>
              </a:rPr>
              <a:t>Page RL 2nd, et al. J </a:t>
            </a:r>
            <a:r>
              <a:rPr lang="en-US" altLang="en-US" sz="1600" dirty="0" err="1">
                <a:latin typeface="Arial" panose="020B0604020202020204" pitchFamily="34" charset="0"/>
              </a:rPr>
              <a:t>Nucl</a:t>
            </a:r>
            <a:r>
              <a:rPr lang="en-US" altLang="en-US" sz="1600" dirty="0">
                <a:latin typeface="Arial" panose="020B0604020202020204" pitchFamily="34" charset="0"/>
              </a:rPr>
              <a:t> </a:t>
            </a:r>
            <a:r>
              <a:rPr lang="en-US" altLang="en-US" sz="1600" dirty="0" err="1">
                <a:latin typeface="Arial" panose="020B0604020202020204" pitchFamily="34" charset="0"/>
              </a:rPr>
              <a:t>Cardiol</a:t>
            </a:r>
            <a:r>
              <a:rPr lang="en-US" altLang="en-US" sz="1600" dirty="0">
                <a:latin typeface="Arial" panose="020B0604020202020204" pitchFamily="34" charset="0"/>
              </a:rPr>
              <a:t> 2012;19:389-91.</a:t>
            </a:r>
            <a:endParaRPr lang="el-GR" altLang="en-US" sz="1600" dirty="0">
              <a:latin typeface="Arial" panose="020B0604020202020204" pitchFamily="34" charset="0"/>
            </a:endParaRPr>
          </a:p>
          <a:p>
            <a:pPr eaLnBrk="1" hangingPunct="1">
              <a:spcBef>
                <a:spcPct val="0"/>
              </a:spcBef>
              <a:buFontTx/>
              <a:buNone/>
            </a:pPr>
            <a:r>
              <a:rPr lang="en-US" altLang="en-US" sz="1600" dirty="0" err="1">
                <a:latin typeface="Arial" panose="020B0604020202020204" pitchFamily="34" charset="0"/>
              </a:rPr>
              <a:t>Hage</a:t>
            </a:r>
            <a:r>
              <a:rPr lang="en-US" altLang="en-US" sz="1600" dirty="0">
                <a:latin typeface="Arial" panose="020B0604020202020204" pitchFamily="34" charset="0"/>
              </a:rPr>
              <a:t> FG, et al. J </a:t>
            </a:r>
            <a:r>
              <a:rPr lang="en-US" altLang="en-US" sz="1600" dirty="0" err="1">
                <a:latin typeface="Arial" panose="020B0604020202020204" pitchFamily="34" charset="0"/>
              </a:rPr>
              <a:t>Nucl</a:t>
            </a:r>
            <a:r>
              <a:rPr lang="en-US" altLang="en-US" sz="1600" dirty="0">
                <a:latin typeface="Arial" panose="020B0604020202020204" pitchFamily="34" charset="0"/>
              </a:rPr>
              <a:t> </a:t>
            </a:r>
            <a:r>
              <a:rPr lang="en-US" altLang="en-US" sz="1600" dirty="0" err="1">
                <a:latin typeface="Arial" panose="020B0604020202020204" pitchFamily="34" charset="0"/>
              </a:rPr>
              <a:t>Cardiol</a:t>
            </a:r>
            <a:r>
              <a:rPr lang="en-US" altLang="en-US" sz="1600" dirty="0">
                <a:latin typeface="Arial" panose="020B0604020202020204" pitchFamily="34" charset="0"/>
              </a:rPr>
              <a:t>. 2014;21:877-9.</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2397254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Aminophylline</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24579" name="Content Placeholder 2"/>
          <p:cNvSpPr>
            <a:spLocks noGrp="1"/>
          </p:cNvSpPr>
          <p:nvPr>
            <p:ph idx="1"/>
          </p:nvPr>
        </p:nvSpPr>
        <p:spPr>
          <a:xfrm>
            <a:off x="1055440" y="1556792"/>
            <a:ext cx="10081120" cy="4608512"/>
          </a:xfrm>
        </p:spPr>
        <p:txBody>
          <a:bodyPr>
            <a:normAutofit/>
          </a:bodyPr>
          <a:lstStyle/>
          <a:p>
            <a:pPr>
              <a:buClr>
                <a:srgbClr val="FF0000"/>
              </a:buClr>
            </a:pPr>
            <a:r>
              <a:rPr lang="en-US" sz="2200" dirty="0"/>
              <a:t>Aminophylline is a non-selective adenosine receptor antagonist.  </a:t>
            </a:r>
            <a:endParaRPr lang="en-US" altLang="en-US" sz="2200" dirty="0">
              <a:cs typeface="Arial" panose="020B0604020202020204" pitchFamily="34" charset="0"/>
            </a:endParaRPr>
          </a:p>
          <a:p>
            <a:pPr>
              <a:buClr>
                <a:srgbClr val="FF0000"/>
              </a:buClr>
            </a:pPr>
            <a:r>
              <a:rPr lang="en-US" altLang="en-US" sz="2200" dirty="0">
                <a:cs typeface="Arial" panose="020B0604020202020204" pitchFamily="34" charset="0"/>
              </a:rPr>
              <a:t>Aminophylline may be administered to attenuate severe and/or persistent adverse reactions to vasodilator stress tests, most often when </a:t>
            </a:r>
            <a:r>
              <a:rPr lang="en-US" altLang="en-US" sz="2200" dirty="0" err="1">
                <a:cs typeface="Arial" panose="020B0604020202020204" pitchFamily="34" charset="0"/>
              </a:rPr>
              <a:t>dipirydamole</a:t>
            </a:r>
            <a:r>
              <a:rPr lang="en-US" altLang="en-US" sz="2200" dirty="0">
                <a:cs typeface="Arial" panose="020B0604020202020204" pitchFamily="34" charset="0"/>
              </a:rPr>
              <a:t> or </a:t>
            </a:r>
            <a:r>
              <a:rPr lang="en-US" altLang="en-US" sz="2200" dirty="0" err="1">
                <a:cs typeface="Arial" panose="020B0604020202020204" pitchFamily="34" charset="0"/>
              </a:rPr>
              <a:t>regadenoson</a:t>
            </a:r>
            <a:r>
              <a:rPr lang="en-US" altLang="en-US" sz="2200" dirty="0">
                <a:cs typeface="Arial" panose="020B0604020202020204" pitchFamily="34" charset="0"/>
              </a:rPr>
              <a:t> is used. </a:t>
            </a:r>
          </a:p>
          <a:p>
            <a:pPr>
              <a:buClr>
                <a:srgbClr val="FF0000"/>
              </a:buClr>
            </a:pPr>
            <a:r>
              <a:rPr lang="en-US" altLang="en-US" sz="2200" dirty="0">
                <a:cs typeface="Arial" panose="020B0604020202020204" pitchFamily="34" charset="0"/>
              </a:rPr>
              <a:t>Because of the very short half life of adenosine, most side effects subside after termination or decrease of rate of adenosine infusion and aminophylline is rarely needed. </a:t>
            </a:r>
          </a:p>
          <a:p>
            <a:pPr>
              <a:buClr>
                <a:srgbClr val="FF0000"/>
              </a:buClr>
              <a:buFont typeface="Wingdings" panose="05000000000000000000" pitchFamily="2" charset="2"/>
              <a:buChar char="Ø"/>
            </a:pPr>
            <a:r>
              <a:rPr lang="en-US" altLang="en-US" sz="2200" dirty="0">
                <a:cs typeface="Arial" panose="020B0604020202020204" pitchFamily="34" charset="0"/>
              </a:rPr>
              <a:t>In the rare occasion of seizures following </a:t>
            </a:r>
            <a:r>
              <a:rPr lang="en-US" altLang="en-US" sz="2200" dirty="0" err="1">
                <a:cs typeface="Arial" panose="020B0604020202020204" pitchFamily="34" charset="0"/>
              </a:rPr>
              <a:t>regadenoson</a:t>
            </a:r>
            <a:r>
              <a:rPr lang="en-US" altLang="en-US" sz="2200" dirty="0">
                <a:cs typeface="Arial" panose="020B0604020202020204" pitchFamily="34" charset="0"/>
              </a:rPr>
              <a:t> injection, aminophylline is not recommended, as it may increase the risk of seizures associated with </a:t>
            </a:r>
            <a:r>
              <a:rPr lang="en-US" altLang="en-US" sz="2200" dirty="0" err="1">
                <a:cs typeface="Arial" panose="020B0604020202020204" pitchFamily="34" charset="0"/>
              </a:rPr>
              <a:t>regadenoson</a:t>
            </a:r>
            <a:r>
              <a:rPr lang="en-US" altLang="en-US" sz="2200" dirty="0">
                <a:cs typeface="Arial" panose="020B0604020202020204" pitchFamily="34" charset="0"/>
              </a:rPr>
              <a:t>.</a:t>
            </a:r>
          </a:p>
          <a:p>
            <a:pPr>
              <a:buClr>
                <a:srgbClr val="FF0000"/>
              </a:buClr>
            </a:pPr>
            <a:r>
              <a:rPr lang="en-US" altLang="en-US" sz="2200" dirty="0">
                <a:cs typeface="Arial" panose="020B0604020202020204" pitchFamily="34" charset="0"/>
              </a:rPr>
              <a:t>Aminophylline may be administered in doses ranging from 50 to 250 mg by slow intravenous injection (50-100 mg over 30-60 seconds).</a:t>
            </a:r>
            <a:endParaRPr lang="el-GR" altLang="en-US" sz="2200" dirty="0">
              <a:cs typeface="Arial" panose="020B0604020202020204" pitchFamily="34" charset="0"/>
            </a:endParaRPr>
          </a:p>
          <a:p>
            <a:pPr>
              <a:buClr>
                <a:srgbClr val="FF0000"/>
              </a:buClr>
            </a:pPr>
            <a:endParaRPr lang="el-GR" altLang="en-US" sz="2200" dirty="0">
              <a:cs typeface="Arial" panose="020B0604020202020204" pitchFamily="34" charset="0"/>
            </a:endParaRPr>
          </a:p>
        </p:txBody>
      </p:sp>
      <p:sp>
        <p:nvSpPr>
          <p:cNvPr id="24580" name="TextBox 3"/>
          <p:cNvSpPr txBox="1">
            <a:spLocks noChangeArrowheads="1"/>
          </p:cNvSpPr>
          <p:nvPr/>
        </p:nvSpPr>
        <p:spPr bwMode="auto">
          <a:xfrm>
            <a:off x="2422526" y="6243639"/>
            <a:ext cx="74088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latin typeface="Arial" panose="020B0604020202020204" pitchFamily="34" charset="0"/>
              </a:rPr>
              <a:t>Henzlova MJ, et al. J Nucl Cardiol. 2006;13:e80-90.</a:t>
            </a:r>
            <a:endParaRPr lang="el-GR" altLang="en-US" sz="1600">
              <a:latin typeface="Arial" panose="020B0604020202020204" pitchFamily="34" charset="0"/>
            </a:endParaRPr>
          </a:p>
        </p:txBody>
      </p:sp>
    </p:spTree>
    <p:extLst>
      <p:ext uri="{BB962C8B-B14F-4D97-AF65-F5344CB8AC3E}">
        <p14:creationId xmlns:p14="http://schemas.microsoft.com/office/powerpoint/2010/main" val="2259657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algn="ctr"/>
            <a:r>
              <a:rPr lang="en-US" sz="2800" dirty="0" err="1">
                <a:solidFill>
                  <a:srgbClr val="0000CC"/>
                </a:solidFill>
                <a:latin typeface="Arial" panose="020B0604020202020204" pitchFamily="34" charset="0"/>
                <a:cs typeface="Arial" panose="020B0604020202020204" pitchFamily="34" charset="0"/>
              </a:rPr>
              <a:t>Dobutamine</a:t>
            </a:r>
            <a:r>
              <a:rPr lang="en-US" sz="2800" dirty="0">
                <a:solidFill>
                  <a:srgbClr val="0000CC"/>
                </a:solidFill>
                <a:latin typeface="Arial" panose="020B0604020202020204" pitchFamily="34" charset="0"/>
                <a:cs typeface="Arial" panose="020B0604020202020204" pitchFamily="34" charset="0"/>
              </a:rPr>
              <a:t> protocol</a:t>
            </a:r>
          </a:p>
        </p:txBody>
      </p:sp>
      <p:sp>
        <p:nvSpPr>
          <p:cNvPr id="3" name="Θέση περιεχομένου 2"/>
          <p:cNvSpPr>
            <a:spLocks noGrp="1"/>
          </p:cNvSpPr>
          <p:nvPr>
            <p:ph idx="1"/>
          </p:nvPr>
        </p:nvSpPr>
        <p:spPr/>
        <p:txBody>
          <a:bodyPr/>
          <a:lstStyle/>
          <a:p>
            <a:endParaRPr lang="en-US"/>
          </a:p>
        </p:txBody>
      </p:sp>
      <p:pic>
        <p:nvPicPr>
          <p:cNvPr id="4" name="Εικόνα 3"/>
          <p:cNvPicPr>
            <a:picLocks noChangeAspect="1"/>
          </p:cNvPicPr>
          <p:nvPr/>
        </p:nvPicPr>
        <p:blipFill>
          <a:blip r:embed="rId2"/>
          <a:stretch>
            <a:fillRect/>
          </a:stretch>
        </p:blipFill>
        <p:spPr>
          <a:xfrm>
            <a:off x="2527343" y="1621260"/>
            <a:ext cx="7137314" cy="4344566"/>
          </a:xfrm>
          <a:prstGeom prst="rect">
            <a:avLst/>
          </a:prstGeom>
        </p:spPr>
      </p:pic>
      <p:sp>
        <p:nvSpPr>
          <p:cNvPr id="5" name="TextBox 4"/>
          <p:cNvSpPr txBox="1"/>
          <p:nvPr/>
        </p:nvSpPr>
        <p:spPr>
          <a:xfrm>
            <a:off x="766192" y="6381328"/>
            <a:ext cx="10730408" cy="338554"/>
          </a:xfrm>
          <a:prstGeom prst="rect">
            <a:avLst/>
          </a:prstGeom>
          <a:noFill/>
        </p:spPr>
        <p:txBody>
          <a:bodyPr wrap="square" rtlCol="0">
            <a:spAutoFit/>
          </a:bodyPr>
          <a:lstStyle/>
          <a:p>
            <a:pPr algn="ctr"/>
            <a:r>
              <a:rPr lang="nn-NO" sz="1600" dirty="0">
                <a:latin typeface="Arial" panose="020B0604020202020204" pitchFamily="34" charset="0"/>
              </a:rPr>
              <a:t>Henzlova MJ, et al. J Nucl Cardiol. 2016;23:606-39.</a:t>
            </a:r>
            <a:endParaRPr lang="en-US" sz="1600" dirty="0">
              <a:latin typeface="Arial" panose="020B0604020202020204" pitchFamily="34" charset="0"/>
            </a:endParaRPr>
          </a:p>
        </p:txBody>
      </p:sp>
    </p:spTree>
    <p:extLst>
      <p:ext uri="{BB962C8B-B14F-4D97-AF65-F5344CB8AC3E}">
        <p14:creationId xmlns:p14="http://schemas.microsoft.com/office/powerpoint/2010/main" val="3317121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Stress studies - Safety</a:t>
            </a:r>
            <a:endParaRPr lang="el-GR" altLang="en-US" sz="2800" dirty="0">
              <a:latin typeface="Arial" panose="020B0604020202020204" pitchFamily="34" charset="0"/>
              <a:cs typeface="Arial" panose="020B0604020202020204" pitchFamily="34" charset="0"/>
            </a:endParaRPr>
          </a:p>
        </p:txBody>
      </p:sp>
      <p:sp>
        <p:nvSpPr>
          <p:cNvPr id="6147" name="Content Placeholder 2"/>
          <p:cNvSpPr>
            <a:spLocks noGrp="1"/>
          </p:cNvSpPr>
          <p:nvPr>
            <p:ph idx="1"/>
          </p:nvPr>
        </p:nvSpPr>
        <p:spPr/>
        <p:txBody>
          <a:bodyPr/>
          <a:lstStyle/>
          <a:p>
            <a:pPr>
              <a:buClr>
                <a:srgbClr val="FF0000"/>
              </a:buClr>
            </a:pPr>
            <a:r>
              <a:rPr lang="en-US" altLang="en-US" sz="2400" dirty="0">
                <a:latin typeface="Arial" panose="020B0604020202020204" pitchFamily="34" charset="0"/>
                <a:cs typeface="Arial" panose="020B0604020202020204" pitchFamily="34" charset="0"/>
              </a:rPr>
              <a:t>All types of the above mentioned stress tests are considered to be </a:t>
            </a:r>
            <a:r>
              <a:rPr lang="en-US" altLang="en-US" sz="2400" dirty="0">
                <a:solidFill>
                  <a:srgbClr val="990099"/>
                </a:solidFill>
                <a:latin typeface="Arial" panose="020B0604020202020204" pitchFamily="34" charset="0"/>
                <a:cs typeface="Arial" panose="020B0604020202020204" pitchFamily="34" charset="0"/>
              </a:rPr>
              <a:t>safe</a:t>
            </a:r>
            <a:r>
              <a:rPr lang="en-US" altLang="en-US" sz="2400" dirty="0">
                <a:latin typeface="Arial" panose="020B0604020202020204" pitchFamily="34" charset="0"/>
                <a:cs typeface="Arial" panose="020B0604020202020204" pitchFamily="34" charset="0"/>
              </a:rPr>
              <a:t> with a low rate of serious and life-threatening complications. </a:t>
            </a:r>
          </a:p>
          <a:p>
            <a:pPr>
              <a:buClr>
                <a:srgbClr val="FF0000"/>
              </a:buClr>
            </a:pPr>
            <a:r>
              <a:rPr lang="en-US" altLang="en-US" sz="2400" dirty="0">
                <a:latin typeface="Arial" panose="020B0604020202020204" pitchFamily="34" charset="0"/>
                <a:cs typeface="Arial" panose="020B0604020202020204" pitchFamily="34" charset="0"/>
              </a:rPr>
              <a:t>Nevertheless, every stress-nuclear cardiology laboratory should be prepared to effectively address any serious stress-related complication and emergency.</a:t>
            </a:r>
            <a:endParaRPr lang="el-GR"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6732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lgn="ctr"/>
            <a:r>
              <a:rPr lang="en-US" altLang="en-US" sz="2800" dirty="0" err="1">
                <a:solidFill>
                  <a:srgbClr val="0000CC"/>
                </a:solidFill>
                <a:latin typeface="Arial" panose="020B0604020202020204" pitchFamily="34" charset="0"/>
                <a:cs typeface="Arial" panose="020B0604020202020204" pitchFamily="34" charset="0"/>
              </a:rPr>
              <a:t>Cardiovasular</a:t>
            </a:r>
            <a:r>
              <a:rPr lang="en-US" altLang="en-US" sz="2800" dirty="0">
                <a:solidFill>
                  <a:srgbClr val="0000CC"/>
                </a:solidFill>
                <a:latin typeface="Arial" panose="020B0604020202020204" pitchFamily="34" charset="0"/>
                <a:cs typeface="Arial" panose="020B0604020202020204" pitchFamily="34" charset="0"/>
              </a:rPr>
              <a:t> complications due to stress studies</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8195" name="Content Placeholder 4"/>
          <p:cNvSpPr>
            <a:spLocks noGrp="1"/>
          </p:cNvSpPr>
          <p:nvPr>
            <p:ph idx="1"/>
          </p:nvPr>
        </p:nvSpPr>
        <p:spPr/>
        <p:txBody>
          <a:bodyPr/>
          <a:lstStyle/>
          <a:p>
            <a:pPr>
              <a:buClr>
                <a:srgbClr val="FF0000"/>
              </a:buClr>
            </a:pPr>
            <a:r>
              <a:rPr lang="en-US" altLang="en-US" sz="2400" dirty="0" err="1">
                <a:latin typeface="Arial" panose="020B0604020202020204" pitchFamily="34" charset="0"/>
                <a:cs typeface="Arial" panose="020B0604020202020204" pitchFamily="34" charset="0"/>
              </a:rPr>
              <a:t>Bradyarrhythmias</a:t>
            </a:r>
            <a:r>
              <a:rPr lang="en-US" altLang="en-US" sz="2400" dirty="0">
                <a:latin typeface="Arial" panose="020B0604020202020204" pitchFamily="34" charset="0"/>
                <a:cs typeface="Arial" panose="020B0604020202020204" pitchFamily="34" charset="0"/>
              </a:rPr>
              <a:t> (most revere form: asystole)</a:t>
            </a:r>
            <a:endParaRPr lang="el-GR" altLang="en-US" sz="2400" dirty="0">
              <a:latin typeface="Arial" panose="020B0604020202020204" pitchFamily="34" charset="0"/>
              <a:cs typeface="Arial" panose="020B0604020202020204" pitchFamily="34" charset="0"/>
            </a:endParaRPr>
          </a:p>
          <a:p>
            <a:pPr>
              <a:buClr>
                <a:srgbClr val="FF0000"/>
              </a:buClr>
            </a:pPr>
            <a:r>
              <a:rPr lang="en-US" altLang="en-US" sz="2400" dirty="0" err="1">
                <a:latin typeface="Arial" panose="020B0604020202020204" pitchFamily="34" charset="0"/>
                <a:cs typeface="Arial" panose="020B0604020202020204" pitchFamily="34" charset="0"/>
              </a:rPr>
              <a:t>Tachyarrhythmias</a:t>
            </a:r>
            <a:r>
              <a:rPr lang="en-US" altLang="en-US" sz="2400" dirty="0">
                <a:latin typeface="Arial" panose="020B0604020202020204" pitchFamily="34" charset="0"/>
                <a:cs typeface="Arial" panose="020B0604020202020204" pitchFamily="34" charset="0"/>
              </a:rPr>
              <a:t> (most severe forms: sustained VT, VF)</a:t>
            </a:r>
            <a:endParaRPr lang="el-GR" altLang="en-US" sz="2400" dirty="0">
              <a:latin typeface="Arial" panose="020B0604020202020204" pitchFamily="34" charset="0"/>
              <a:cs typeface="Arial" panose="020B0604020202020204" pitchFamily="34" charset="0"/>
            </a:endParaRPr>
          </a:p>
          <a:p>
            <a:pPr>
              <a:buClr>
                <a:srgbClr val="FF0000"/>
              </a:buClr>
            </a:pPr>
            <a:r>
              <a:rPr lang="en-US" altLang="en-US" sz="2400" dirty="0">
                <a:latin typeface="Arial" panose="020B0604020202020204" pitchFamily="34" charset="0"/>
                <a:cs typeface="Arial" panose="020B0604020202020204" pitchFamily="34" charset="0"/>
              </a:rPr>
              <a:t>Acute coronary syndromes</a:t>
            </a:r>
            <a:endParaRPr lang="el-GR" altLang="en-US" sz="2400" dirty="0">
              <a:latin typeface="Arial" panose="020B0604020202020204" pitchFamily="34" charset="0"/>
              <a:cs typeface="Arial" panose="020B0604020202020204" pitchFamily="34" charset="0"/>
            </a:endParaRPr>
          </a:p>
          <a:p>
            <a:pPr>
              <a:buClr>
                <a:srgbClr val="FF0000"/>
              </a:buClr>
            </a:pPr>
            <a:r>
              <a:rPr lang="en-US" altLang="en-US" sz="2400" dirty="0">
                <a:latin typeface="Arial" panose="020B0604020202020204" pitchFamily="34" charset="0"/>
                <a:cs typeface="Arial" panose="020B0604020202020204" pitchFamily="34" charset="0"/>
              </a:rPr>
              <a:t>Hypotension</a:t>
            </a:r>
            <a:endParaRPr lang="el-GR" altLang="en-US" sz="2400" dirty="0">
              <a:latin typeface="Arial" panose="020B0604020202020204" pitchFamily="34" charset="0"/>
              <a:cs typeface="Arial" panose="020B0604020202020204" pitchFamily="34" charset="0"/>
            </a:endParaRPr>
          </a:p>
          <a:p>
            <a:pPr>
              <a:buClr>
                <a:srgbClr val="FF0000"/>
              </a:buClr>
            </a:pPr>
            <a:r>
              <a:rPr lang="en-US" altLang="en-US" sz="2400" dirty="0">
                <a:latin typeface="Arial" panose="020B0604020202020204" pitchFamily="34" charset="0"/>
                <a:cs typeface="Arial" panose="020B0604020202020204" pitchFamily="34" charset="0"/>
              </a:rPr>
              <a:t>Severe bronchospasm</a:t>
            </a:r>
            <a:endParaRPr lang="el-GR" altLang="en-US" sz="2400" dirty="0">
              <a:latin typeface="Arial" panose="020B0604020202020204" pitchFamily="34" charset="0"/>
              <a:cs typeface="Arial" panose="020B0604020202020204" pitchFamily="34" charset="0"/>
            </a:endParaRPr>
          </a:p>
          <a:p>
            <a:pPr>
              <a:buClr>
                <a:srgbClr val="FF0000"/>
              </a:buClr>
            </a:pPr>
            <a:r>
              <a:rPr lang="en-US" altLang="en-US" sz="2400" dirty="0">
                <a:latin typeface="Arial" panose="020B0604020202020204" pitchFamily="34" charset="0"/>
                <a:cs typeface="Arial" panose="020B0604020202020204" pitchFamily="34" charset="0"/>
              </a:rPr>
              <a:t>Cerebrovascular accident</a:t>
            </a:r>
            <a:endParaRPr lang="el-GR" altLang="en-US" sz="2400" dirty="0">
              <a:latin typeface="Arial" panose="020B0604020202020204" pitchFamily="34" charset="0"/>
              <a:cs typeface="Arial" panose="020B0604020202020204" pitchFamily="34" charset="0"/>
            </a:endParaRPr>
          </a:p>
          <a:p>
            <a:pPr>
              <a:buClr>
                <a:srgbClr val="FF0000"/>
              </a:buClr>
            </a:pPr>
            <a:r>
              <a:rPr lang="en-US" altLang="en-US" sz="2400" dirty="0">
                <a:latin typeface="Arial" panose="020B0604020202020204" pitchFamily="34" charset="0"/>
                <a:cs typeface="Arial" panose="020B0604020202020204" pitchFamily="34" charset="0"/>
              </a:rPr>
              <a:t>Death </a:t>
            </a:r>
            <a:endParaRPr lang="el-GR" altLang="en-US" sz="2400" dirty="0">
              <a:latin typeface="Arial" panose="020B0604020202020204" pitchFamily="34" charset="0"/>
              <a:cs typeface="Arial" panose="020B0604020202020204" pitchFamily="34" charset="0"/>
            </a:endParaRPr>
          </a:p>
          <a:p>
            <a:pPr>
              <a:buClr>
                <a:srgbClr val="FF0000"/>
              </a:buClr>
            </a:pPr>
            <a:endParaRPr lang="el-GR"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7035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Complications during exercise test</a:t>
            </a:r>
            <a:r>
              <a:rPr lang="el-GR" altLang="en-US" sz="2800" dirty="0">
                <a:solidFill>
                  <a:srgbClr val="0000CC"/>
                </a:solidFill>
                <a:latin typeface="Arial" panose="020B0604020202020204" pitchFamily="34" charset="0"/>
                <a:cs typeface="Arial" panose="020B0604020202020204" pitchFamily="34" charset="0"/>
              </a:rPr>
              <a:t/>
            </a:r>
            <a:br>
              <a:rPr lang="el-GR" altLang="en-US" sz="2800" dirty="0">
                <a:solidFill>
                  <a:srgbClr val="0000CC"/>
                </a:solidFill>
                <a:latin typeface="Arial" panose="020B0604020202020204" pitchFamily="34" charset="0"/>
                <a:cs typeface="Arial" panose="020B0604020202020204" pitchFamily="34" charset="0"/>
              </a:rPr>
            </a:br>
            <a:endParaRPr lang="el-GR" altLang="en-US" sz="2800" dirty="0">
              <a:solidFill>
                <a:srgbClr val="0000CC"/>
              </a:solidFill>
              <a:latin typeface="Arial" panose="020B0604020202020204" pitchFamily="34" charset="0"/>
              <a:cs typeface="Arial" panose="020B0604020202020204" pitchFamily="34" charset="0"/>
            </a:endParaRPr>
          </a:p>
        </p:txBody>
      </p:sp>
      <p:sp>
        <p:nvSpPr>
          <p:cNvPr id="10243" name="Content Placeholder 2"/>
          <p:cNvSpPr>
            <a:spLocks noGrp="1"/>
          </p:cNvSpPr>
          <p:nvPr>
            <p:ph idx="1"/>
          </p:nvPr>
        </p:nvSpPr>
        <p:spPr/>
        <p:txBody>
          <a:bodyPr/>
          <a:lstStyle/>
          <a:p>
            <a:pPr>
              <a:buClr>
                <a:srgbClr val="FF0000"/>
              </a:buClr>
            </a:pPr>
            <a:r>
              <a:rPr lang="en-US" altLang="en-US" sz="2200" dirty="0">
                <a:latin typeface="Arial" panose="020B0604020202020204" pitchFamily="34" charset="0"/>
                <a:cs typeface="Arial" panose="020B0604020202020204" pitchFamily="34" charset="0"/>
              </a:rPr>
              <a:t>A report on a very large number of 518,448 exercise stress tests examined the incidence of serious complications during exercise testing. There were 3.58 myocardial infarctions, 4.78 serious arrhythmias, and 0.5 deaths per 10,000 tests. </a:t>
            </a:r>
          </a:p>
          <a:p>
            <a:pPr>
              <a:buClr>
                <a:srgbClr val="FF0000"/>
              </a:buClr>
            </a:pPr>
            <a:r>
              <a:rPr lang="en-US" altLang="en-US" sz="2200" dirty="0">
                <a:latin typeface="Arial" panose="020B0604020202020204" pitchFamily="34" charset="0"/>
                <a:cs typeface="Arial" panose="020B0604020202020204" pitchFamily="34" charset="0"/>
              </a:rPr>
              <a:t>In another report, the frequency of major complications was 0.8 complications per 10,000 tests, in a population with a low prevalence of known coronary heart disease.  </a:t>
            </a:r>
          </a:p>
          <a:p>
            <a:pPr>
              <a:buClr>
                <a:srgbClr val="FF0000"/>
              </a:buClr>
            </a:pPr>
            <a:r>
              <a:rPr lang="en-US" altLang="en-US" sz="2200" dirty="0">
                <a:latin typeface="Arial" panose="020B0604020202020204" pitchFamily="34" charset="0"/>
                <a:cs typeface="Arial" panose="020B0604020202020204" pitchFamily="34" charset="0"/>
              </a:rPr>
              <a:t>Risk of complications is higher in patients being evaluated for malignant ventricular arrhythmias and in the </a:t>
            </a:r>
            <a:r>
              <a:rPr lang="en-US" altLang="en-US" sz="2200" dirty="0" err="1">
                <a:latin typeface="Arial" panose="020B0604020202020204" pitchFamily="34" charset="0"/>
                <a:cs typeface="Arial" panose="020B0604020202020204" pitchFamily="34" charset="0"/>
              </a:rPr>
              <a:t>unrevascularized</a:t>
            </a:r>
            <a:r>
              <a:rPr lang="en-US" altLang="en-US" sz="2200" dirty="0">
                <a:latin typeface="Arial" panose="020B0604020202020204" pitchFamily="34" charset="0"/>
                <a:cs typeface="Arial" panose="020B0604020202020204" pitchFamily="34" charset="0"/>
              </a:rPr>
              <a:t> post-MI patient. </a:t>
            </a:r>
            <a:endParaRPr lang="el-GR" altLang="en-US" sz="2200" dirty="0">
              <a:latin typeface="Arial" panose="020B0604020202020204" pitchFamily="34" charset="0"/>
              <a:cs typeface="Arial" panose="020B0604020202020204" pitchFamily="34" charset="0"/>
            </a:endParaRPr>
          </a:p>
          <a:p>
            <a:pPr>
              <a:buClr>
                <a:srgbClr val="FF0000"/>
              </a:buClr>
            </a:pPr>
            <a:endParaRPr lang="el-GR" altLang="en-US" sz="2200" dirty="0">
              <a:latin typeface="Arial" panose="020B0604020202020204" pitchFamily="34" charset="0"/>
              <a:cs typeface="Arial" panose="020B0604020202020204" pitchFamily="34" charset="0"/>
            </a:endParaRPr>
          </a:p>
        </p:txBody>
      </p:sp>
      <p:sp>
        <p:nvSpPr>
          <p:cNvPr id="10244" name="TextBox 3"/>
          <p:cNvSpPr txBox="1">
            <a:spLocks noChangeArrowheads="1"/>
          </p:cNvSpPr>
          <p:nvPr/>
        </p:nvSpPr>
        <p:spPr bwMode="auto">
          <a:xfrm>
            <a:off x="983432" y="5761832"/>
            <a:ext cx="77660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Stuart RJ Jr, </a:t>
            </a:r>
            <a:r>
              <a:rPr lang="en-US" altLang="en-US" sz="1600" dirty="0" err="1">
                <a:latin typeface="Arial" panose="020B0604020202020204" pitchFamily="34" charset="0"/>
              </a:rPr>
              <a:t>Ellestad</a:t>
            </a:r>
            <a:r>
              <a:rPr lang="en-US" altLang="en-US" sz="1600" dirty="0">
                <a:latin typeface="Arial" panose="020B0604020202020204" pitchFamily="34" charset="0"/>
              </a:rPr>
              <a:t> MH. Chest. 1980;77:94 –97.</a:t>
            </a:r>
            <a:endParaRPr lang="el-GR" altLang="en-US" sz="1600" dirty="0">
              <a:latin typeface="Arial" panose="020B0604020202020204" pitchFamily="34" charset="0"/>
            </a:endParaRPr>
          </a:p>
          <a:p>
            <a:pPr eaLnBrk="1" hangingPunct="1">
              <a:spcBef>
                <a:spcPct val="0"/>
              </a:spcBef>
              <a:buFontTx/>
              <a:buNone/>
            </a:pPr>
            <a:r>
              <a:rPr lang="en-US" altLang="en-US" sz="1600" dirty="0">
                <a:latin typeface="Arial" panose="020B0604020202020204" pitchFamily="34" charset="0"/>
              </a:rPr>
              <a:t>Gibbons L, et al. Circulation. 1989;80:846-52.</a:t>
            </a:r>
            <a:endParaRPr lang="el-GR" altLang="en-US" sz="1600" dirty="0">
              <a:latin typeface="Arial" panose="020B0604020202020204" pitchFamily="34" charset="0"/>
            </a:endParaRPr>
          </a:p>
          <a:p>
            <a:pPr eaLnBrk="1" hangingPunct="1">
              <a:spcBef>
                <a:spcPct val="0"/>
              </a:spcBef>
              <a:buFontTx/>
              <a:buNone/>
            </a:pPr>
            <a:r>
              <a:rPr lang="en-US" altLang="en-US" sz="1600" dirty="0">
                <a:latin typeface="Arial" panose="020B0604020202020204" pitchFamily="34" charset="0"/>
              </a:rPr>
              <a:t>Myers J, et al. J </a:t>
            </a:r>
            <a:r>
              <a:rPr lang="en-US" altLang="en-US" sz="1600" dirty="0" err="1">
                <a:latin typeface="Arial" panose="020B0604020202020204" pitchFamily="34" charset="0"/>
              </a:rPr>
              <a:t>Cardiopulm</a:t>
            </a:r>
            <a:r>
              <a:rPr lang="en-US" altLang="en-US" sz="1600" dirty="0">
                <a:latin typeface="Arial" panose="020B0604020202020204" pitchFamily="34" charset="0"/>
              </a:rPr>
              <a:t> </a:t>
            </a:r>
            <a:r>
              <a:rPr lang="en-US" altLang="en-US" sz="1600" dirty="0" err="1">
                <a:latin typeface="Arial" panose="020B0604020202020204" pitchFamily="34" charset="0"/>
              </a:rPr>
              <a:t>Rehabil</a:t>
            </a:r>
            <a:r>
              <a:rPr lang="en-US" altLang="en-US" sz="1600" dirty="0">
                <a:latin typeface="Arial" panose="020B0604020202020204" pitchFamily="34" charset="0"/>
              </a:rPr>
              <a:t>. 2000;20:251–258.</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2725515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Contraindications to exercise testing</a:t>
            </a:r>
            <a:br>
              <a:rPr lang="en-US" altLang="en-US" sz="2800" dirty="0">
                <a:solidFill>
                  <a:srgbClr val="0000CC"/>
                </a:solidFill>
                <a:latin typeface="Arial" panose="020B0604020202020204" pitchFamily="34" charset="0"/>
                <a:cs typeface="Arial" panose="020B0604020202020204" pitchFamily="34" charset="0"/>
              </a:rPr>
            </a:br>
            <a:endParaRPr lang="el-GR" altLang="en-US" sz="2800" dirty="0">
              <a:solidFill>
                <a:srgbClr val="0000CC"/>
              </a:solidFill>
              <a:latin typeface="Arial" panose="020B0604020202020204" pitchFamily="34" charset="0"/>
              <a:cs typeface="Arial" panose="020B0604020202020204" pitchFamily="34" charset="0"/>
            </a:endParaRPr>
          </a:p>
        </p:txBody>
      </p:sp>
      <p:sp>
        <p:nvSpPr>
          <p:cNvPr id="12291" name="Content Placeholder 2"/>
          <p:cNvSpPr>
            <a:spLocks noGrp="1"/>
          </p:cNvSpPr>
          <p:nvPr>
            <p:ph idx="1"/>
          </p:nvPr>
        </p:nvSpPr>
        <p:spPr>
          <a:xfrm>
            <a:off x="838200" y="1412776"/>
            <a:ext cx="10515600" cy="4351338"/>
          </a:xfrm>
        </p:spPr>
        <p:txBody>
          <a:bodyPr/>
          <a:lstStyle/>
          <a:p>
            <a:pPr>
              <a:buFont typeface="Arial" panose="020B0604020202020204" pitchFamily="34" charset="0"/>
              <a:buNone/>
            </a:pPr>
            <a:r>
              <a:rPr lang="en-US" altLang="en-US" sz="2200" dirty="0">
                <a:solidFill>
                  <a:srgbClr val="FF0000"/>
                </a:solidFill>
                <a:latin typeface="Arial" panose="020B0604020202020204" pitchFamily="34" charset="0"/>
                <a:cs typeface="Arial" panose="020B0604020202020204" pitchFamily="34" charset="0"/>
              </a:rPr>
              <a:t>Absolute</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Acute myocardial infarction (within 2 d)</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High-risk unstable angina</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Uncontrolled cardiac arrhythmias causing symptoms or</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hemodynamic compromise</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Symptomatic severe aortic stenosis</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Uncontrolled symptomatic heart failure</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Acute pulmonary embolus or pulmonary infarction</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Acute myocarditis or pericarditis</a:t>
            </a: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Acute aortic dissection</a:t>
            </a:r>
            <a:endParaRPr lang="el-GR" altLang="en-US" sz="2200" dirty="0">
              <a:latin typeface="Arial" panose="020B0604020202020204" pitchFamily="34" charset="0"/>
              <a:cs typeface="Arial" panose="020B0604020202020204" pitchFamily="34" charset="0"/>
            </a:endParaRPr>
          </a:p>
        </p:txBody>
      </p:sp>
      <p:sp>
        <p:nvSpPr>
          <p:cNvPr id="12292" name="TextBox 3"/>
          <p:cNvSpPr txBox="1">
            <a:spLocks noChangeArrowheads="1"/>
          </p:cNvSpPr>
          <p:nvPr/>
        </p:nvSpPr>
        <p:spPr bwMode="auto">
          <a:xfrm>
            <a:off x="838200" y="5949280"/>
            <a:ext cx="740886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Fletcher GF, et al. Circulation 1995;91:580-615                                                       Gibbons RJ, et al. ACC/AHA 2002 guideline update for exercise testing</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421954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Contraindications to exercise testing</a:t>
            </a:r>
            <a:br>
              <a:rPr lang="en-US" altLang="en-US" sz="2800" dirty="0">
                <a:solidFill>
                  <a:srgbClr val="0000CC"/>
                </a:solidFill>
                <a:latin typeface="Arial" panose="020B0604020202020204" pitchFamily="34" charset="0"/>
                <a:cs typeface="Arial" panose="020B0604020202020204" pitchFamily="34" charset="0"/>
              </a:rPr>
            </a:br>
            <a:endParaRPr lang="el-GR" altLang="en-US" sz="2800" dirty="0">
              <a:solidFill>
                <a:srgbClr val="0000CC"/>
              </a:solidFill>
            </a:endParaRPr>
          </a:p>
        </p:txBody>
      </p:sp>
      <p:sp>
        <p:nvSpPr>
          <p:cNvPr id="13315" name="Content Placeholder 2"/>
          <p:cNvSpPr>
            <a:spLocks noGrp="1"/>
          </p:cNvSpPr>
          <p:nvPr>
            <p:ph idx="1"/>
          </p:nvPr>
        </p:nvSpPr>
        <p:spPr>
          <a:xfrm>
            <a:off x="983432" y="1238251"/>
            <a:ext cx="10153128" cy="4525963"/>
          </a:xfrm>
        </p:spPr>
        <p:txBody>
          <a:bodyPr>
            <a:normAutofit/>
          </a:bodyPr>
          <a:lstStyle/>
          <a:p>
            <a:pPr>
              <a:buFont typeface="Arial" panose="020B0604020202020204" pitchFamily="34" charset="0"/>
              <a:buNone/>
            </a:pPr>
            <a:r>
              <a:rPr lang="en-US" altLang="en-US" sz="2200" dirty="0">
                <a:solidFill>
                  <a:srgbClr val="990099"/>
                </a:solidFill>
              </a:rPr>
              <a:t>Relative</a:t>
            </a:r>
          </a:p>
          <a:p>
            <a:pPr>
              <a:buFont typeface="Arial" panose="020B0604020202020204" pitchFamily="34" charset="0"/>
              <a:buNone/>
            </a:pPr>
            <a:r>
              <a:rPr lang="en-US" altLang="en-US" sz="2200" dirty="0"/>
              <a:t>• Left main coronary stenosis</a:t>
            </a:r>
          </a:p>
          <a:p>
            <a:pPr>
              <a:buFont typeface="Arial" panose="020B0604020202020204" pitchFamily="34" charset="0"/>
              <a:buNone/>
            </a:pPr>
            <a:r>
              <a:rPr lang="en-US" altLang="en-US" sz="2200" dirty="0"/>
              <a:t>• Moderate stenotic </a:t>
            </a:r>
            <a:r>
              <a:rPr lang="en-US" altLang="en-US" sz="2200" dirty="0" err="1"/>
              <a:t>valvular</a:t>
            </a:r>
            <a:r>
              <a:rPr lang="en-US" altLang="en-US" sz="2200" dirty="0"/>
              <a:t> heart disease</a:t>
            </a:r>
          </a:p>
          <a:p>
            <a:pPr>
              <a:buFont typeface="Arial" panose="020B0604020202020204" pitchFamily="34" charset="0"/>
              <a:buNone/>
            </a:pPr>
            <a:r>
              <a:rPr lang="en-US" altLang="en-US" sz="2200" dirty="0"/>
              <a:t>• Electrolyte abnormalities</a:t>
            </a:r>
          </a:p>
          <a:p>
            <a:pPr>
              <a:buFont typeface="Arial" panose="020B0604020202020204" pitchFamily="34" charset="0"/>
              <a:buNone/>
            </a:pPr>
            <a:r>
              <a:rPr lang="en-US" altLang="en-US" sz="2200" dirty="0"/>
              <a:t>• Severe arterial hypertension (SBP &gt;200 mm Hg and/or DBP &gt;110 mm Hg)</a:t>
            </a:r>
          </a:p>
          <a:p>
            <a:pPr>
              <a:buFont typeface="Arial" panose="020B0604020202020204" pitchFamily="34" charset="0"/>
              <a:buNone/>
            </a:pPr>
            <a:r>
              <a:rPr lang="en-US" altLang="en-US" sz="2200" dirty="0"/>
              <a:t>• </a:t>
            </a:r>
            <a:r>
              <a:rPr lang="en-US" altLang="en-US" sz="2200" dirty="0" err="1"/>
              <a:t>Tachyarrhythmias</a:t>
            </a:r>
            <a:r>
              <a:rPr lang="en-US" altLang="en-US" sz="2200" dirty="0"/>
              <a:t> or </a:t>
            </a:r>
            <a:r>
              <a:rPr lang="en-US" altLang="en-US" sz="2200" dirty="0" err="1"/>
              <a:t>bradyarrhythmias</a:t>
            </a:r>
            <a:endParaRPr lang="en-US" altLang="en-US" sz="2200" dirty="0"/>
          </a:p>
          <a:p>
            <a:pPr>
              <a:buFont typeface="Arial" panose="020B0604020202020204" pitchFamily="34" charset="0"/>
              <a:buNone/>
            </a:pPr>
            <a:r>
              <a:rPr lang="en-US" altLang="en-US" sz="2200" dirty="0"/>
              <a:t>• HCM and other forms of outflow tract obstruction</a:t>
            </a:r>
          </a:p>
          <a:p>
            <a:pPr>
              <a:buFont typeface="Arial" panose="020B0604020202020204" pitchFamily="34" charset="0"/>
              <a:buNone/>
            </a:pPr>
            <a:r>
              <a:rPr lang="en-US" altLang="en-US" sz="2200" dirty="0"/>
              <a:t>• Mental or physical impairment leading to inability to exercise adequately</a:t>
            </a:r>
          </a:p>
          <a:p>
            <a:pPr>
              <a:buFont typeface="Arial" panose="020B0604020202020204" pitchFamily="34" charset="0"/>
              <a:buNone/>
            </a:pPr>
            <a:r>
              <a:rPr lang="en-US" altLang="en-US" sz="2200" dirty="0"/>
              <a:t>• High-degree atrioventricular block</a:t>
            </a:r>
            <a:endParaRPr lang="el-GR" altLang="en-US" sz="2200" dirty="0"/>
          </a:p>
        </p:txBody>
      </p:sp>
      <p:sp>
        <p:nvSpPr>
          <p:cNvPr id="13316" name="TextBox 3"/>
          <p:cNvSpPr txBox="1">
            <a:spLocks noChangeArrowheads="1"/>
          </p:cNvSpPr>
          <p:nvPr/>
        </p:nvSpPr>
        <p:spPr bwMode="auto">
          <a:xfrm>
            <a:off x="955689" y="5764978"/>
            <a:ext cx="74088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Fletcher GF, et al. Circulation 1995;91:580-615                                                       Gibbons RJ, et al. ACC/AHA 2002 guideline update for exercise testing</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2439988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Indications for termination of exercise test</a:t>
            </a:r>
            <a:r>
              <a:rPr lang="el-GR" altLang="en-US" sz="2800" dirty="0">
                <a:solidFill>
                  <a:srgbClr val="0000CC"/>
                </a:solidFill>
                <a:latin typeface="Arial" panose="020B0604020202020204" pitchFamily="34" charset="0"/>
                <a:cs typeface="Arial" panose="020B0604020202020204" pitchFamily="34" charset="0"/>
              </a:rPr>
              <a:t/>
            </a:r>
            <a:br>
              <a:rPr lang="el-GR" altLang="en-US" sz="2800" dirty="0">
                <a:solidFill>
                  <a:srgbClr val="0000CC"/>
                </a:solidFill>
                <a:latin typeface="Arial" panose="020B0604020202020204" pitchFamily="34" charset="0"/>
                <a:cs typeface="Arial" panose="020B0604020202020204" pitchFamily="34" charset="0"/>
              </a:rPr>
            </a:br>
            <a:endParaRPr lang="el-GR" altLang="en-US" sz="2800" dirty="0">
              <a:solidFill>
                <a:srgbClr val="0000CC"/>
              </a:solidFill>
              <a:latin typeface="Arial" panose="020B0604020202020204" pitchFamily="34" charset="0"/>
              <a:cs typeface="Arial" panose="020B0604020202020204" pitchFamily="34" charset="0"/>
            </a:endParaRPr>
          </a:p>
        </p:txBody>
      </p:sp>
      <p:sp>
        <p:nvSpPr>
          <p:cNvPr id="14339" name="Content Placeholder 2"/>
          <p:cNvSpPr>
            <a:spLocks noGrp="1"/>
          </p:cNvSpPr>
          <p:nvPr>
            <p:ph idx="1"/>
          </p:nvPr>
        </p:nvSpPr>
        <p:spPr>
          <a:xfrm>
            <a:off x="1019436" y="1340768"/>
            <a:ext cx="10153128" cy="4525962"/>
          </a:xfrm>
        </p:spPr>
        <p:txBody>
          <a:bodyPr>
            <a:normAutofit/>
          </a:bodyPr>
          <a:lstStyle/>
          <a:p>
            <a:pPr>
              <a:buFont typeface="Arial" panose="020B0604020202020204" pitchFamily="34" charset="0"/>
              <a:buNone/>
            </a:pPr>
            <a:r>
              <a:rPr lang="en-US" altLang="en-US" sz="2200" dirty="0">
                <a:solidFill>
                  <a:srgbClr val="FF0000"/>
                </a:solidFill>
                <a:latin typeface="Arial" panose="020B0604020202020204" pitchFamily="34" charset="0"/>
                <a:cs typeface="Arial" panose="020B0604020202020204" pitchFamily="34" charset="0"/>
              </a:rPr>
              <a:t>Absolute indications</a:t>
            </a:r>
            <a:endParaRPr lang="el-GR" altLang="en-US" sz="2200" dirty="0">
              <a:solidFill>
                <a:srgbClr val="FF0000"/>
              </a:solidFill>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Drop in SBP of &gt;10 mm Hg from baseline blood pressure despite an increase in workload, when accompanied by other evidence of ischemia</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Moderate to severe angina</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Increasing nervous system symptoms (</a:t>
            </a:r>
            <a:r>
              <a:rPr lang="en-US" altLang="en-US" sz="2200" dirty="0" err="1">
                <a:latin typeface="Arial" panose="020B0604020202020204" pitchFamily="34" charset="0"/>
                <a:cs typeface="Arial" panose="020B0604020202020204" pitchFamily="34" charset="0"/>
              </a:rPr>
              <a:t>eg</a:t>
            </a:r>
            <a:r>
              <a:rPr lang="en-US" altLang="en-US" sz="2200" dirty="0">
                <a:latin typeface="Arial" panose="020B0604020202020204" pitchFamily="34" charset="0"/>
                <a:cs typeface="Arial" panose="020B0604020202020204" pitchFamily="34" charset="0"/>
              </a:rPr>
              <a:t>, ataxia, dizziness, or near-syncope)</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Signs of poor perfusion (cyanosis or pallor)</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Technical difficulties in monitoring ECG or systolic blood pressure</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Subject’s desire to stop</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Sustained ventricular tachycardia</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r>
              <a:rPr lang="en-US" altLang="en-US" sz="2200" dirty="0">
                <a:latin typeface="Arial" panose="020B0604020202020204" pitchFamily="34" charset="0"/>
                <a:cs typeface="Arial" panose="020B0604020202020204" pitchFamily="34" charset="0"/>
              </a:rPr>
              <a:t>• ST elevation (≥1.0 mm) in leads without diagnostic Q-waves (other than V</a:t>
            </a:r>
            <a:r>
              <a:rPr lang="en-US" altLang="en-US" sz="2200" baseline="-25000" dirty="0">
                <a:latin typeface="Arial" panose="020B0604020202020204" pitchFamily="34" charset="0"/>
                <a:cs typeface="Arial" panose="020B0604020202020204" pitchFamily="34" charset="0"/>
              </a:rPr>
              <a:t>1</a:t>
            </a:r>
            <a:r>
              <a:rPr lang="en-US" altLang="en-US" sz="2200" dirty="0">
                <a:latin typeface="Arial" panose="020B0604020202020204" pitchFamily="34" charset="0"/>
                <a:cs typeface="Arial" panose="020B0604020202020204" pitchFamily="34" charset="0"/>
              </a:rPr>
              <a:t> or </a:t>
            </a:r>
            <a:r>
              <a:rPr lang="en-US" altLang="en-US" sz="2200" dirty="0" err="1">
                <a:latin typeface="Arial" panose="020B0604020202020204" pitchFamily="34" charset="0"/>
                <a:cs typeface="Arial" panose="020B0604020202020204" pitchFamily="34" charset="0"/>
              </a:rPr>
              <a:t>aVR</a:t>
            </a:r>
            <a:r>
              <a:rPr lang="en-US" altLang="en-US" sz="2200" dirty="0">
                <a:latin typeface="Arial" panose="020B0604020202020204" pitchFamily="34" charset="0"/>
                <a:cs typeface="Arial" panose="020B0604020202020204" pitchFamily="34" charset="0"/>
              </a:rPr>
              <a:t>)</a:t>
            </a:r>
            <a:endParaRPr lang="el-GR" altLang="en-US" sz="2200" dirty="0">
              <a:latin typeface="Arial" panose="020B0604020202020204" pitchFamily="34" charset="0"/>
              <a:cs typeface="Arial" panose="020B0604020202020204" pitchFamily="34" charset="0"/>
            </a:endParaRPr>
          </a:p>
          <a:p>
            <a:pPr>
              <a:buFont typeface="Arial" panose="020B0604020202020204" pitchFamily="34" charset="0"/>
              <a:buNone/>
            </a:pPr>
            <a:endParaRPr lang="el-GR" altLang="en-US" sz="2200" dirty="0">
              <a:latin typeface="Arial" panose="020B0604020202020204" pitchFamily="34" charset="0"/>
              <a:cs typeface="Arial" panose="020B0604020202020204" pitchFamily="34" charset="0"/>
            </a:endParaRPr>
          </a:p>
        </p:txBody>
      </p:sp>
      <p:sp>
        <p:nvSpPr>
          <p:cNvPr id="14340" name="TextBox 4"/>
          <p:cNvSpPr txBox="1">
            <a:spLocks noChangeArrowheads="1"/>
          </p:cNvSpPr>
          <p:nvPr/>
        </p:nvSpPr>
        <p:spPr bwMode="auto">
          <a:xfrm>
            <a:off x="2429966" y="6386514"/>
            <a:ext cx="7410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dirty="0">
                <a:latin typeface="Arial" panose="020B0604020202020204" pitchFamily="34" charset="0"/>
              </a:rPr>
              <a:t>Gibbons RJ, et al. ACC/AHA 2002 guideline update for exercise testing</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2612528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Indications for termination of exercise test</a:t>
            </a:r>
            <a:endParaRPr lang="el-GR" altLang="en-US" sz="2800" dirty="0"/>
          </a:p>
        </p:txBody>
      </p:sp>
      <p:sp>
        <p:nvSpPr>
          <p:cNvPr id="15363" name="Content Placeholder 2"/>
          <p:cNvSpPr>
            <a:spLocks noGrp="1"/>
          </p:cNvSpPr>
          <p:nvPr>
            <p:ph idx="1"/>
          </p:nvPr>
        </p:nvSpPr>
        <p:spPr>
          <a:xfrm>
            <a:off x="1055440" y="1495326"/>
            <a:ext cx="10225136" cy="4525962"/>
          </a:xfrm>
        </p:spPr>
        <p:txBody>
          <a:bodyPr>
            <a:normAutofit/>
          </a:bodyPr>
          <a:lstStyle/>
          <a:p>
            <a:pPr>
              <a:buFont typeface="Arial" panose="020B0604020202020204" pitchFamily="34" charset="0"/>
              <a:buNone/>
            </a:pPr>
            <a:r>
              <a:rPr lang="en-US" altLang="en-US" sz="2200" dirty="0">
                <a:solidFill>
                  <a:srgbClr val="990099"/>
                </a:solidFill>
              </a:rPr>
              <a:t>Relative indications</a:t>
            </a:r>
            <a:endParaRPr lang="el-GR" altLang="en-US" sz="2200" dirty="0">
              <a:solidFill>
                <a:srgbClr val="990099"/>
              </a:solidFill>
            </a:endParaRPr>
          </a:p>
          <a:p>
            <a:pPr>
              <a:buFont typeface="Arial" panose="020B0604020202020204" pitchFamily="34" charset="0"/>
              <a:buNone/>
            </a:pPr>
            <a:r>
              <a:rPr lang="en-US" altLang="en-US" sz="2000" dirty="0"/>
              <a:t>• Drop in SBP of (≥10 mm Hg from baseline blood pressure despite an increase in workload, in the absence of other evidence of ischemia</a:t>
            </a:r>
            <a:endParaRPr lang="el-GR" altLang="en-US" sz="2000" dirty="0"/>
          </a:p>
          <a:p>
            <a:pPr>
              <a:buFont typeface="Arial" panose="020B0604020202020204" pitchFamily="34" charset="0"/>
              <a:buNone/>
            </a:pPr>
            <a:r>
              <a:rPr lang="en-US" altLang="en-US" sz="2000" dirty="0"/>
              <a:t>• ST or QRS changes such as excessive ST depression (&gt;2 mm of</a:t>
            </a:r>
            <a:endParaRPr lang="el-GR" altLang="en-US" sz="2000" dirty="0"/>
          </a:p>
          <a:p>
            <a:pPr>
              <a:buFont typeface="Arial" panose="020B0604020202020204" pitchFamily="34" charset="0"/>
              <a:buNone/>
            </a:pPr>
            <a:r>
              <a:rPr lang="en-US" altLang="en-US" sz="2000" dirty="0"/>
              <a:t>horizontal or </a:t>
            </a:r>
            <a:r>
              <a:rPr lang="en-US" altLang="en-US" sz="2000" dirty="0" err="1"/>
              <a:t>downsloping</a:t>
            </a:r>
            <a:r>
              <a:rPr lang="en-US" altLang="en-US" sz="2000" dirty="0"/>
              <a:t> ST-segment depression) or marked axis shift</a:t>
            </a:r>
            <a:endParaRPr lang="el-GR" altLang="en-US" sz="2000" dirty="0"/>
          </a:p>
          <a:p>
            <a:pPr>
              <a:buFont typeface="Arial" panose="020B0604020202020204" pitchFamily="34" charset="0"/>
              <a:buNone/>
            </a:pPr>
            <a:r>
              <a:rPr lang="en-US" altLang="en-US" sz="2000" dirty="0"/>
              <a:t>• Arrhythmias other than sustained VT, including multifocal PVCs, triplets of PVCs, supraventricular tachycardia, heart block, or </a:t>
            </a:r>
            <a:r>
              <a:rPr lang="en-US" altLang="en-US" sz="2000" dirty="0" err="1"/>
              <a:t>bradyarrhythmias</a:t>
            </a:r>
            <a:endParaRPr lang="el-GR" altLang="en-US" sz="2000" dirty="0"/>
          </a:p>
          <a:p>
            <a:pPr>
              <a:buFont typeface="Arial" panose="020B0604020202020204" pitchFamily="34" charset="0"/>
              <a:buNone/>
            </a:pPr>
            <a:r>
              <a:rPr lang="en-US" altLang="en-US" sz="2000" dirty="0"/>
              <a:t>• Fatigue, shortness of breath, wheezing, leg cramps, or claudication</a:t>
            </a:r>
            <a:endParaRPr lang="el-GR" altLang="en-US" sz="2000" dirty="0"/>
          </a:p>
          <a:p>
            <a:pPr>
              <a:buFont typeface="Arial" panose="020B0604020202020204" pitchFamily="34" charset="0"/>
              <a:buNone/>
            </a:pPr>
            <a:r>
              <a:rPr lang="en-US" altLang="en-US" sz="2000" dirty="0"/>
              <a:t>• Development of bundle-branch block or IVCD that cannot be distinguished from ventricular tachycardia</a:t>
            </a:r>
            <a:endParaRPr lang="el-GR" altLang="en-US" sz="2000" dirty="0"/>
          </a:p>
          <a:p>
            <a:pPr>
              <a:buFont typeface="Arial" panose="020B0604020202020204" pitchFamily="34" charset="0"/>
              <a:buNone/>
            </a:pPr>
            <a:r>
              <a:rPr lang="en-US" altLang="en-US" sz="2000" dirty="0"/>
              <a:t>• Increasing chest pain</a:t>
            </a:r>
            <a:endParaRPr lang="el-GR" altLang="en-US" sz="2000" dirty="0"/>
          </a:p>
          <a:p>
            <a:pPr>
              <a:buFont typeface="Arial" panose="020B0604020202020204" pitchFamily="34" charset="0"/>
              <a:buNone/>
            </a:pPr>
            <a:r>
              <a:rPr lang="en-US" altLang="en-US" sz="2000" dirty="0"/>
              <a:t>• Hypertensive response (SBP &gt;250 mm Hg and/or DBP &gt;115 mm Hg) </a:t>
            </a:r>
            <a:endParaRPr lang="el-GR" altLang="en-US" sz="2000" dirty="0"/>
          </a:p>
        </p:txBody>
      </p:sp>
      <p:sp>
        <p:nvSpPr>
          <p:cNvPr id="15364" name="TextBox 3"/>
          <p:cNvSpPr txBox="1">
            <a:spLocks noChangeArrowheads="1"/>
          </p:cNvSpPr>
          <p:nvPr/>
        </p:nvSpPr>
        <p:spPr bwMode="auto">
          <a:xfrm>
            <a:off x="2431554" y="6070600"/>
            <a:ext cx="74088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dirty="0">
                <a:latin typeface="Arial" panose="020B0604020202020204" pitchFamily="34" charset="0"/>
              </a:rPr>
              <a:t>Gibbons RJ, et al. ACC/AHA 2002 guideline update for exercise testing</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2812500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Common medical conditions in which potential complications may occur with vasodilator stress testing</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22531" name="Content Placeholder 2"/>
          <p:cNvSpPr>
            <a:spLocks noGrp="1"/>
          </p:cNvSpPr>
          <p:nvPr>
            <p:ph idx="1"/>
          </p:nvPr>
        </p:nvSpPr>
        <p:spPr>
          <a:xfrm>
            <a:off x="1981200" y="1828801"/>
            <a:ext cx="8229600" cy="4297363"/>
          </a:xfrm>
        </p:spPr>
        <p:txBody>
          <a:bodyPr/>
          <a:lstStyle/>
          <a:p>
            <a:pPr>
              <a:buClr>
                <a:srgbClr val="FF0000"/>
              </a:buClr>
            </a:pPr>
            <a:r>
              <a:rPr lang="en-US" altLang="en-US" sz="2400" dirty="0">
                <a:latin typeface="Arial" panose="020B0604020202020204" pitchFamily="34" charset="0"/>
                <a:cs typeface="Arial" panose="020B0604020202020204" pitchFamily="34" charset="0"/>
              </a:rPr>
              <a:t>Severe aortic stenosis</a:t>
            </a:r>
          </a:p>
          <a:p>
            <a:pPr>
              <a:buClr>
                <a:srgbClr val="FF0000"/>
              </a:buClr>
            </a:pPr>
            <a:r>
              <a:rPr lang="en-US" altLang="en-US" sz="2400" dirty="0">
                <a:latin typeface="Arial" panose="020B0604020202020204" pitchFamily="34" charset="0"/>
                <a:cs typeface="Arial" panose="020B0604020202020204" pitchFamily="34" charset="0"/>
              </a:rPr>
              <a:t>Hemodynamically severe carotid artery disease</a:t>
            </a:r>
          </a:p>
          <a:p>
            <a:pPr>
              <a:buClr>
                <a:srgbClr val="FF0000"/>
              </a:buClr>
            </a:pPr>
            <a:r>
              <a:rPr lang="en-US" altLang="en-US" sz="2400" dirty="0">
                <a:latin typeface="Arial" panose="020B0604020202020204" pitchFamily="34" charset="0"/>
                <a:cs typeface="Arial" panose="020B0604020202020204" pitchFamily="34" charset="0"/>
              </a:rPr>
              <a:t>Critical left main coronary artery disease</a:t>
            </a:r>
          </a:p>
          <a:p>
            <a:pPr>
              <a:buClr>
                <a:srgbClr val="FF0000"/>
              </a:buClr>
            </a:pPr>
            <a:r>
              <a:rPr lang="en-US" altLang="en-US" sz="2400" dirty="0">
                <a:latin typeface="Arial" panose="020B0604020202020204" pitchFamily="34" charset="0"/>
                <a:cs typeface="Arial" panose="020B0604020202020204" pitchFamily="34" charset="0"/>
              </a:rPr>
              <a:t>Severe proximal </a:t>
            </a:r>
            <a:r>
              <a:rPr lang="en-US" altLang="en-US" sz="2400" dirty="0" err="1">
                <a:latin typeface="Arial" panose="020B0604020202020204" pitchFamily="34" charset="0"/>
                <a:cs typeface="Arial" panose="020B0604020202020204" pitchFamily="34" charset="0"/>
              </a:rPr>
              <a:t>multivessel</a:t>
            </a:r>
            <a:r>
              <a:rPr lang="en-US" altLang="en-US" sz="2400" dirty="0">
                <a:latin typeface="Arial" panose="020B0604020202020204" pitchFamily="34" charset="0"/>
                <a:cs typeface="Arial" panose="020B0604020202020204" pitchFamily="34" charset="0"/>
              </a:rPr>
              <a:t> coronary artery disease</a:t>
            </a:r>
          </a:p>
          <a:p>
            <a:pPr>
              <a:buClr>
                <a:srgbClr val="FF0000"/>
              </a:buClr>
            </a:pPr>
            <a:r>
              <a:rPr lang="en-US" altLang="en-US" sz="2400" dirty="0">
                <a:latin typeface="Arial" panose="020B0604020202020204" pitchFamily="34" charset="0"/>
                <a:cs typeface="Arial" panose="020B0604020202020204" pitchFamily="34" charset="0"/>
              </a:rPr>
              <a:t>Autonomic dysfunction</a:t>
            </a:r>
          </a:p>
          <a:p>
            <a:pPr>
              <a:buClr>
                <a:srgbClr val="FF0000"/>
              </a:buClr>
            </a:pPr>
            <a:r>
              <a:rPr lang="en-US" altLang="en-US" sz="2400" dirty="0">
                <a:latin typeface="Arial" panose="020B0604020202020204" pitchFamily="34" charset="0"/>
                <a:cs typeface="Arial" panose="020B0604020202020204" pitchFamily="34" charset="0"/>
              </a:rPr>
              <a:t>Baseline hypotension</a:t>
            </a:r>
          </a:p>
          <a:p>
            <a:pPr>
              <a:buClr>
                <a:srgbClr val="FF0000"/>
              </a:buClr>
            </a:pPr>
            <a:r>
              <a:rPr lang="en-US" altLang="en-US" sz="2400" dirty="0">
                <a:latin typeface="Arial" panose="020B0604020202020204" pitchFamily="34" charset="0"/>
                <a:cs typeface="Arial" panose="020B0604020202020204" pitchFamily="34" charset="0"/>
              </a:rPr>
              <a:t>Hypovolemia</a:t>
            </a:r>
            <a:endParaRPr lang="el-GR" altLang="en-US" sz="2400" dirty="0">
              <a:latin typeface="Arial" panose="020B0604020202020204" pitchFamily="34" charset="0"/>
              <a:cs typeface="Arial" panose="020B0604020202020204" pitchFamily="34" charset="0"/>
            </a:endParaRPr>
          </a:p>
        </p:txBody>
      </p:sp>
      <p:sp>
        <p:nvSpPr>
          <p:cNvPr id="22532" name="TextBox 3"/>
          <p:cNvSpPr txBox="1">
            <a:spLocks noChangeArrowheads="1"/>
          </p:cNvSpPr>
          <p:nvPr/>
        </p:nvSpPr>
        <p:spPr bwMode="auto">
          <a:xfrm>
            <a:off x="2281238" y="5895975"/>
            <a:ext cx="74088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latin typeface="Arial" panose="020B0604020202020204" pitchFamily="34" charset="0"/>
              </a:rPr>
              <a:t>Dilsizian V, et al. J Nucl Cardiol 2015; in press</a:t>
            </a:r>
            <a:endParaRPr lang="el-GR" altLang="en-US" sz="1600">
              <a:latin typeface="Arial" panose="020B0604020202020204" pitchFamily="34" charset="0"/>
            </a:endParaRPr>
          </a:p>
        </p:txBody>
      </p:sp>
    </p:spTree>
    <p:extLst>
      <p:ext uri="{BB962C8B-B14F-4D97-AF65-F5344CB8AC3E}">
        <p14:creationId xmlns:p14="http://schemas.microsoft.com/office/powerpoint/2010/main" val="725157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Indications for early termination of dipyridamole, adenosine, and </a:t>
            </a:r>
            <a:r>
              <a:rPr lang="en-US" altLang="en-US" sz="2800" dirty="0" err="1">
                <a:solidFill>
                  <a:srgbClr val="0000CC"/>
                </a:solidFill>
                <a:latin typeface="Arial" panose="020B0604020202020204" pitchFamily="34" charset="0"/>
                <a:cs typeface="Arial" panose="020B0604020202020204" pitchFamily="34" charset="0"/>
              </a:rPr>
              <a:t>regadenoson</a:t>
            </a:r>
            <a:r>
              <a:rPr lang="en-US" altLang="en-US" sz="2800" dirty="0">
                <a:solidFill>
                  <a:srgbClr val="0000CC"/>
                </a:solidFill>
                <a:latin typeface="Arial" panose="020B0604020202020204" pitchFamily="34" charset="0"/>
                <a:cs typeface="Arial" panose="020B0604020202020204" pitchFamily="34" charset="0"/>
              </a:rPr>
              <a:t> infusion</a:t>
            </a:r>
            <a:r>
              <a:rPr lang="el-GR" altLang="en-US" sz="2800" dirty="0">
                <a:solidFill>
                  <a:srgbClr val="0000CC"/>
                </a:solidFill>
                <a:latin typeface="Arial" panose="020B0604020202020204" pitchFamily="34" charset="0"/>
                <a:cs typeface="Arial" panose="020B0604020202020204" pitchFamily="34" charset="0"/>
              </a:rPr>
              <a:t/>
            </a:r>
            <a:br>
              <a:rPr lang="el-GR" altLang="en-US" sz="2800" dirty="0">
                <a:solidFill>
                  <a:srgbClr val="0000CC"/>
                </a:solidFill>
                <a:latin typeface="Arial" panose="020B0604020202020204" pitchFamily="34" charset="0"/>
                <a:cs typeface="Arial" panose="020B0604020202020204" pitchFamily="34" charset="0"/>
              </a:rPr>
            </a:br>
            <a:endParaRPr lang="el-GR" altLang="en-US" sz="2800" dirty="0">
              <a:solidFill>
                <a:srgbClr val="0000CC"/>
              </a:solidFill>
              <a:latin typeface="Arial" panose="020B0604020202020204" pitchFamily="34" charset="0"/>
              <a:cs typeface="Arial" panose="020B0604020202020204" pitchFamily="34" charset="0"/>
            </a:endParaRPr>
          </a:p>
        </p:txBody>
      </p:sp>
      <p:sp>
        <p:nvSpPr>
          <p:cNvPr id="23555" name="Content Placeholder 2"/>
          <p:cNvSpPr>
            <a:spLocks noGrp="1"/>
          </p:cNvSpPr>
          <p:nvPr>
            <p:ph idx="1"/>
          </p:nvPr>
        </p:nvSpPr>
        <p:spPr/>
        <p:txBody>
          <a:bodyPr/>
          <a:lstStyle/>
          <a:p>
            <a:pPr>
              <a:buClr>
                <a:srgbClr val="FF0000"/>
              </a:buClr>
            </a:pPr>
            <a:r>
              <a:rPr lang="en-US" altLang="en-US" sz="2200" dirty="0">
                <a:latin typeface="Arial" panose="020B0604020202020204" pitchFamily="34" charset="0"/>
                <a:cs typeface="Arial" panose="020B0604020202020204" pitchFamily="34" charset="0"/>
              </a:rPr>
              <a:t>Severe hypotension (systolic blood pressure &lt;80 mm Hg)</a:t>
            </a:r>
            <a:endParaRPr lang="el-GR" altLang="en-US" sz="2200" dirty="0">
              <a:latin typeface="Arial" panose="020B0604020202020204" pitchFamily="34" charset="0"/>
              <a:cs typeface="Arial" panose="020B0604020202020204" pitchFamily="34" charset="0"/>
            </a:endParaRPr>
          </a:p>
          <a:p>
            <a:pPr>
              <a:buClr>
                <a:srgbClr val="FF0000"/>
              </a:buClr>
            </a:pPr>
            <a:r>
              <a:rPr lang="en-US" altLang="en-US" sz="2200" dirty="0">
                <a:latin typeface="Arial" panose="020B0604020202020204" pitchFamily="34" charset="0"/>
                <a:cs typeface="Arial" panose="020B0604020202020204" pitchFamily="34" charset="0"/>
              </a:rPr>
              <a:t>Development of symptomatic, persistent second degree or complete AV block</a:t>
            </a:r>
            <a:endParaRPr lang="el-GR" altLang="en-US" sz="2200" dirty="0">
              <a:latin typeface="Arial" panose="020B0604020202020204" pitchFamily="34" charset="0"/>
              <a:cs typeface="Arial" panose="020B0604020202020204" pitchFamily="34" charset="0"/>
            </a:endParaRPr>
          </a:p>
          <a:p>
            <a:pPr>
              <a:buClr>
                <a:srgbClr val="FF0000"/>
              </a:buClr>
            </a:pPr>
            <a:r>
              <a:rPr lang="en-US" altLang="en-US" sz="2200" dirty="0">
                <a:latin typeface="Arial" panose="020B0604020202020204" pitchFamily="34" charset="0"/>
                <a:cs typeface="Arial" panose="020B0604020202020204" pitchFamily="34" charset="0"/>
              </a:rPr>
              <a:t>Wheezing</a:t>
            </a:r>
            <a:endParaRPr lang="el-GR" altLang="en-US" sz="2200" dirty="0">
              <a:latin typeface="Arial" panose="020B0604020202020204" pitchFamily="34" charset="0"/>
              <a:cs typeface="Arial" panose="020B0604020202020204" pitchFamily="34" charset="0"/>
            </a:endParaRPr>
          </a:p>
          <a:p>
            <a:pPr>
              <a:buClr>
                <a:srgbClr val="FF0000"/>
              </a:buClr>
            </a:pPr>
            <a:r>
              <a:rPr lang="en-US" altLang="en-US" sz="2200" dirty="0">
                <a:latin typeface="Arial" panose="020B0604020202020204" pitchFamily="34" charset="0"/>
                <a:cs typeface="Arial" panose="020B0604020202020204" pitchFamily="34" charset="0"/>
              </a:rPr>
              <a:t>Severe chest pain associated with ST depression of ≥2 mm</a:t>
            </a:r>
            <a:endParaRPr lang="el-GR" altLang="en-US" sz="2200" dirty="0">
              <a:latin typeface="Arial" panose="020B0604020202020204" pitchFamily="34" charset="0"/>
              <a:cs typeface="Arial" panose="020B0604020202020204" pitchFamily="34" charset="0"/>
            </a:endParaRPr>
          </a:p>
          <a:p>
            <a:pPr>
              <a:buClr>
                <a:srgbClr val="FF0000"/>
              </a:buClr>
            </a:pPr>
            <a:r>
              <a:rPr lang="en-US" altLang="en-US" sz="2200" dirty="0">
                <a:latin typeface="Arial" panose="020B0604020202020204" pitchFamily="34" charset="0"/>
                <a:cs typeface="Arial" panose="020B0604020202020204" pitchFamily="34" charset="0"/>
              </a:rPr>
              <a:t>Signs of poor perfusion (pallor, cyanosis, cold skin)</a:t>
            </a:r>
            <a:endParaRPr lang="el-GR" altLang="en-US" sz="2200" dirty="0">
              <a:latin typeface="Arial" panose="020B0604020202020204" pitchFamily="34" charset="0"/>
              <a:cs typeface="Arial" panose="020B0604020202020204" pitchFamily="34" charset="0"/>
            </a:endParaRPr>
          </a:p>
          <a:p>
            <a:pPr>
              <a:buClr>
                <a:srgbClr val="FF0000"/>
              </a:buClr>
            </a:pPr>
            <a:r>
              <a:rPr lang="en-US" altLang="en-US" sz="2200" dirty="0">
                <a:latin typeface="Arial" panose="020B0604020202020204" pitchFamily="34" charset="0"/>
                <a:cs typeface="Arial" panose="020B0604020202020204" pitchFamily="34" charset="0"/>
              </a:rPr>
              <a:t>Technical problems with the monitoring equipment</a:t>
            </a:r>
            <a:endParaRPr lang="el-GR" altLang="en-US" sz="2200" dirty="0">
              <a:latin typeface="Arial" panose="020B0604020202020204" pitchFamily="34" charset="0"/>
              <a:cs typeface="Arial" panose="020B0604020202020204" pitchFamily="34" charset="0"/>
            </a:endParaRPr>
          </a:p>
          <a:p>
            <a:pPr>
              <a:buClr>
                <a:srgbClr val="FF0000"/>
              </a:buClr>
            </a:pPr>
            <a:r>
              <a:rPr lang="en-US" altLang="en-US" sz="2200" dirty="0">
                <a:latin typeface="Arial" panose="020B0604020202020204" pitchFamily="34" charset="0"/>
                <a:cs typeface="Arial" panose="020B0604020202020204" pitchFamily="34" charset="0"/>
              </a:rPr>
              <a:t>Patient’s request to stop</a:t>
            </a:r>
            <a:endParaRPr lang="el-GR" altLang="en-US" sz="2200" dirty="0">
              <a:latin typeface="Arial" panose="020B0604020202020204" pitchFamily="34" charset="0"/>
              <a:cs typeface="Arial" panose="020B0604020202020204" pitchFamily="34" charset="0"/>
            </a:endParaRPr>
          </a:p>
          <a:p>
            <a:pPr>
              <a:buClr>
                <a:srgbClr val="FF0000"/>
              </a:buClr>
            </a:pPr>
            <a:endParaRPr lang="el-GR" altLang="en-US" sz="2200" dirty="0">
              <a:latin typeface="Arial" panose="020B0604020202020204" pitchFamily="34" charset="0"/>
              <a:cs typeface="Arial" panose="020B0604020202020204" pitchFamily="34" charset="0"/>
            </a:endParaRPr>
          </a:p>
        </p:txBody>
      </p:sp>
      <p:sp>
        <p:nvSpPr>
          <p:cNvPr id="23556" name="TextBox 3"/>
          <p:cNvSpPr txBox="1">
            <a:spLocks noChangeArrowheads="1"/>
          </p:cNvSpPr>
          <p:nvPr/>
        </p:nvSpPr>
        <p:spPr bwMode="auto">
          <a:xfrm>
            <a:off x="2422526" y="5895975"/>
            <a:ext cx="74088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latin typeface="Arial" panose="020B0604020202020204" pitchFamily="34" charset="0"/>
              </a:rPr>
              <a:t>Henzlova MJ, et al. J Nucl Cardiol. 2006;13:e80-90.</a:t>
            </a:r>
            <a:endParaRPr lang="el-GR" altLang="en-US" sz="1600">
              <a:latin typeface="Arial" panose="020B0604020202020204" pitchFamily="34" charset="0"/>
            </a:endParaRPr>
          </a:p>
        </p:txBody>
      </p:sp>
    </p:spTree>
    <p:extLst>
      <p:ext uri="{BB962C8B-B14F-4D97-AF65-F5344CB8AC3E}">
        <p14:creationId xmlns:p14="http://schemas.microsoft.com/office/powerpoint/2010/main" val="3102968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858838" y="260648"/>
            <a:ext cx="10515600" cy="1325563"/>
          </a:xfrm>
        </p:spPr>
        <p:txBody>
          <a:bodyPr/>
          <a:lstStyle/>
          <a:p>
            <a:pPr algn="ctr"/>
            <a:r>
              <a:rPr lang="en-US" altLang="en-US" sz="2800" dirty="0">
                <a:solidFill>
                  <a:srgbClr val="0000CC"/>
                </a:solidFill>
                <a:latin typeface="Arial" panose="020B0604020202020204" pitchFamily="34" charset="0"/>
                <a:cs typeface="Arial" panose="020B0604020202020204" pitchFamily="34" charset="0"/>
              </a:rPr>
              <a:t>Complications during </a:t>
            </a:r>
            <a:r>
              <a:rPr lang="en-US" altLang="en-US" sz="2800" dirty="0" err="1">
                <a:solidFill>
                  <a:srgbClr val="0000CC"/>
                </a:solidFill>
                <a:latin typeface="Arial" panose="020B0604020202020204" pitchFamily="34" charset="0"/>
                <a:cs typeface="Arial" panose="020B0604020202020204" pitchFamily="34" charset="0"/>
              </a:rPr>
              <a:t>dobutamine</a:t>
            </a:r>
            <a:r>
              <a:rPr lang="en-US" altLang="en-US" sz="2800" dirty="0">
                <a:solidFill>
                  <a:srgbClr val="0000CC"/>
                </a:solidFill>
                <a:latin typeface="Arial" panose="020B0604020202020204" pitchFamily="34" charset="0"/>
                <a:cs typeface="Arial" panose="020B0604020202020204" pitchFamily="34" charset="0"/>
              </a:rPr>
              <a:t> stress</a:t>
            </a:r>
            <a:r>
              <a:rPr lang="el-GR" altLang="en-US" sz="2800" dirty="0">
                <a:solidFill>
                  <a:srgbClr val="0000CC"/>
                </a:solidFill>
                <a:latin typeface="Arial" panose="020B0604020202020204" pitchFamily="34" charset="0"/>
                <a:cs typeface="Arial" panose="020B0604020202020204" pitchFamily="34" charset="0"/>
              </a:rPr>
              <a:t/>
            </a:r>
            <a:br>
              <a:rPr lang="el-GR" altLang="en-US" sz="2800" dirty="0">
                <a:solidFill>
                  <a:srgbClr val="0000CC"/>
                </a:solidFill>
                <a:latin typeface="Arial" panose="020B0604020202020204" pitchFamily="34" charset="0"/>
                <a:cs typeface="Arial" panose="020B0604020202020204" pitchFamily="34" charset="0"/>
              </a:rPr>
            </a:br>
            <a:endParaRPr lang="el-GR" altLang="en-US" sz="2800" dirty="0"/>
          </a:p>
        </p:txBody>
      </p:sp>
      <p:sp>
        <p:nvSpPr>
          <p:cNvPr id="25603" name="Content Placeholder 2"/>
          <p:cNvSpPr>
            <a:spLocks noGrp="1"/>
          </p:cNvSpPr>
          <p:nvPr>
            <p:ph idx="1"/>
          </p:nvPr>
        </p:nvSpPr>
        <p:spPr>
          <a:xfrm>
            <a:off x="838200" y="1196752"/>
            <a:ext cx="10515600" cy="4980211"/>
          </a:xfrm>
        </p:spPr>
        <p:txBody>
          <a:bodyPr/>
          <a:lstStyle/>
          <a:p>
            <a:pPr marL="0" indent="0">
              <a:buClr>
                <a:srgbClr val="FF0000"/>
              </a:buClr>
              <a:buNone/>
            </a:pPr>
            <a:r>
              <a:rPr lang="en-US" altLang="en-US" sz="2200" dirty="0">
                <a:latin typeface="Arial" panose="020B0604020202020204" pitchFamily="34" charset="0"/>
                <a:cs typeface="Arial" panose="020B0604020202020204" pitchFamily="34" charset="0"/>
              </a:rPr>
              <a:t>Among the pharmacologic stress tests, </a:t>
            </a:r>
            <a:r>
              <a:rPr lang="en-US" altLang="en-US" sz="2200" dirty="0" err="1">
                <a:latin typeface="Arial" panose="020B0604020202020204" pitchFamily="34" charset="0"/>
                <a:cs typeface="Arial" panose="020B0604020202020204" pitchFamily="34" charset="0"/>
              </a:rPr>
              <a:t>dobutamine</a:t>
            </a:r>
            <a:r>
              <a:rPr lang="en-US" altLang="en-US" sz="2200" dirty="0">
                <a:latin typeface="Arial" panose="020B0604020202020204" pitchFamily="34" charset="0"/>
                <a:cs typeface="Arial" panose="020B0604020202020204" pitchFamily="34" charset="0"/>
              </a:rPr>
              <a:t> stress is the least commonly used in conjunction with nuclear myocardial perfusion imaging. The following serious complications during </a:t>
            </a:r>
            <a:r>
              <a:rPr lang="en-US" altLang="en-US" sz="2200" dirty="0" err="1">
                <a:latin typeface="Arial" panose="020B0604020202020204" pitchFamily="34" charset="0"/>
                <a:cs typeface="Arial" panose="020B0604020202020204" pitchFamily="34" charset="0"/>
              </a:rPr>
              <a:t>dobutamine</a:t>
            </a:r>
            <a:r>
              <a:rPr lang="en-US" altLang="en-US" sz="2200" dirty="0">
                <a:latin typeface="Arial" panose="020B0604020202020204" pitchFamily="34" charset="0"/>
                <a:cs typeface="Arial" panose="020B0604020202020204" pitchFamily="34" charset="0"/>
              </a:rPr>
              <a:t> stress have been reported:</a:t>
            </a:r>
          </a:p>
          <a:p>
            <a:pPr>
              <a:buClr>
                <a:srgbClr val="FF0000"/>
              </a:buClr>
            </a:pPr>
            <a:r>
              <a:rPr lang="en-US" altLang="en-US" sz="2200" dirty="0">
                <a:latin typeface="Arial" panose="020B0604020202020204" pitchFamily="34" charset="0"/>
                <a:cs typeface="Arial" panose="020B0604020202020204" pitchFamily="34" charset="0"/>
              </a:rPr>
              <a:t>Cardiac rupture (incidence &lt;0.01%)</a:t>
            </a:r>
          </a:p>
          <a:p>
            <a:pPr>
              <a:buClr>
                <a:srgbClr val="FF0000"/>
              </a:buClr>
            </a:pPr>
            <a:r>
              <a:rPr lang="en-US" altLang="en-US" sz="2200" dirty="0">
                <a:cs typeface="Arial" panose="020B0604020202020204" pitchFamily="34" charset="0"/>
              </a:rPr>
              <a:t>M</a:t>
            </a:r>
            <a:r>
              <a:rPr lang="en-US" altLang="en-US" sz="2200" dirty="0">
                <a:latin typeface="Arial" panose="020B0604020202020204" pitchFamily="34" charset="0"/>
                <a:cs typeface="Arial" panose="020B0604020202020204" pitchFamily="34" charset="0"/>
              </a:rPr>
              <a:t>yocardial infarction (0.02%)</a:t>
            </a:r>
          </a:p>
          <a:p>
            <a:pPr>
              <a:buClr>
                <a:srgbClr val="FF0000"/>
              </a:buClr>
            </a:pPr>
            <a:r>
              <a:rPr lang="en-US" altLang="en-US" sz="2200" dirty="0">
                <a:latin typeface="Arial" panose="020B0604020202020204" pitchFamily="34" charset="0"/>
                <a:cs typeface="Arial" panose="020B0604020202020204" pitchFamily="34" charset="0"/>
              </a:rPr>
              <a:t>Cerebrovascular accident (&lt;0.01%)</a:t>
            </a:r>
          </a:p>
          <a:p>
            <a:pPr>
              <a:buClr>
                <a:srgbClr val="FF0000"/>
              </a:buClr>
            </a:pPr>
            <a:r>
              <a:rPr lang="en-US" altLang="en-US" sz="2200" dirty="0">
                <a:latin typeface="Arial" panose="020B0604020202020204" pitchFamily="34" charset="0"/>
                <a:cs typeface="Arial" panose="020B0604020202020204" pitchFamily="34" charset="0"/>
              </a:rPr>
              <a:t>Cardiac asystole (&lt;0.01%)</a:t>
            </a:r>
          </a:p>
          <a:p>
            <a:pPr>
              <a:buClr>
                <a:srgbClr val="FF0000"/>
              </a:buClr>
            </a:pPr>
            <a:r>
              <a:rPr lang="en-US" altLang="en-US" sz="2200" dirty="0">
                <a:latin typeface="Arial" panose="020B0604020202020204" pitchFamily="34" charset="0"/>
                <a:cs typeface="Arial" panose="020B0604020202020204" pitchFamily="34" charset="0"/>
              </a:rPr>
              <a:t>Ventricular fibrillation (0.04%)</a:t>
            </a:r>
          </a:p>
          <a:p>
            <a:pPr>
              <a:buClr>
                <a:srgbClr val="FF0000"/>
              </a:buClr>
            </a:pPr>
            <a:r>
              <a:rPr lang="en-US" altLang="en-US" sz="2200" dirty="0">
                <a:latin typeface="Arial" panose="020B0604020202020204" pitchFamily="34" charset="0"/>
                <a:cs typeface="Arial" panose="020B0604020202020204" pitchFamily="34" charset="0"/>
              </a:rPr>
              <a:t>Sustained ventricular tachycardia (0.15%)</a:t>
            </a:r>
          </a:p>
          <a:p>
            <a:pPr>
              <a:buClr>
                <a:srgbClr val="FF0000"/>
              </a:buClr>
            </a:pPr>
            <a:r>
              <a:rPr lang="en-US" altLang="en-US" sz="2200" dirty="0">
                <a:latin typeface="Arial" panose="020B0604020202020204" pitchFamily="34" charset="0"/>
                <a:cs typeface="Arial" panose="020B0604020202020204" pitchFamily="34" charset="0"/>
              </a:rPr>
              <a:t>Supraventricular arrhythmias are frequent, but they rarely result in hemodynamic instability requiring cardioversion.  </a:t>
            </a:r>
          </a:p>
          <a:p>
            <a:pPr>
              <a:buClr>
                <a:srgbClr val="FF0000"/>
              </a:buClr>
            </a:pPr>
            <a:r>
              <a:rPr lang="en-US" altLang="en-US" sz="2200" dirty="0">
                <a:latin typeface="Arial" panose="020B0604020202020204" pitchFamily="34" charset="0"/>
                <a:cs typeface="Arial" panose="020B0604020202020204" pitchFamily="34" charset="0"/>
              </a:rPr>
              <a:t>The incidence of hypotension (decrease of SBP &gt; 20 mmHg) is 20%. </a:t>
            </a:r>
            <a:endParaRPr lang="el-GR" altLang="en-US" sz="2200" dirty="0">
              <a:latin typeface="Arial" panose="020B0604020202020204" pitchFamily="34" charset="0"/>
              <a:cs typeface="Arial" panose="020B0604020202020204" pitchFamily="34" charset="0"/>
            </a:endParaRPr>
          </a:p>
          <a:p>
            <a:pPr>
              <a:buClr>
                <a:srgbClr val="FF0000"/>
              </a:buClr>
            </a:pPr>
            <a:endParaRPr lang="el-GR" altLang="en-US" sz="2200" dirty="0">
              <a:latin typeface="Arial" panose="020B0604020202020204" pitchFamily="34" charset="0"/>
              <a:cs typeface="Arial" panose="020B0604020202020204" pitchFamily="34" charset="0"/>
            </a:endParaRPr>
          </a:p>
        </p:txBody>
      </p:sp>
      <p:sp>
        <p:nvSpPr>
          <p:cNvPr id="25604" name="TextBox 3"/>
          <p:cNvSpPr txBox="1">
            <a:spLocks noChangeArrowheads="1"/>
          </p:cNvSpPr>
          <p:nvPr/>
        </p:nvSpPr>
        <p:spPr bwMode="auto">
          <a:xfrm>
            <a:off x="2338388" y="6227764"/>
            <a:ext cx="7556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latin typeface="Arial" panose="020B0604020202020204" pitchFamily="34" charset="0"/>
              </a:rPr>
              <a:t>Geleijnse ML, et al. Circulation. 2010;121:1756-67.</a:t>
            </a:r>
            <a:endParaRPr lang="el-GR" altLang="en-US" sz="1600">
              <a:latin typeface="Arial" panose="020B0604020202020204" pitchFamily="34" charset="0"/>
            </a:endParaRPr>
          </a:p>
        </p:txBody>
      </p:sp>
    </p:spTree>
    <p:extLst>
      <p:ext uri="{BB962C8B-B14F-4D97-AF65-F5344CB8AC3E}">
        <p14:creationId xmlns:p14="http://schemas.microsoft.com/office/powerpoint/2010/main" val="2457722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Post-stress period</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26627" name="Content Placeholder 2"/>
          <p:cNvSpPr>
            <a:spLocks noGrp="1"/>
          </p:cNvSpPr>
          <p:nvPr>
            <p:ph idx="1"/>
          </p:nvPr>
        </p:nvSpPr>
        <p:spPr>
          <a:xfrm>
            <a:off x="983432" y="1417639"/>
            <a:ext cx="10297144" cy="4708525"/>
          </a:xfrm>
        </p:spPr>
        <p:txBody>
          <a:bodyPr/>
          <a:lstStyle/>
          <a:p>
            <a:pPr>
              <a:buClr>
                <a:srgbClr val="FF0000"/>
              </a:buClr>
            </a:pPr>
            <a:r>
              <a:rPr lang="en-US" altLang="en-US" sz="2200" dirty="0">
                <a:latin typeface="Arial" panose="020B0604020202020204" pitchFamily="34" charset="0"/>
                <a:cs typeface="Arial" panose="020B0604020202020204" pitchFamily="34" charset="0"/>
              </a:rPr>
              <a:t>After termination of either exercise or pharmacologic stress studies, additional monitoring of the patient is required.  </a:t>
            </a:r>
          </a:p>
          <a:p>
            <a:pPr>
              <a:buClr>
                <a:srgbClr val="FF0000"/>
              </a:buClr>
            </a:pPr>
            <a:r>
              <a:rPr lang="en-US" altLang="en-US" sz="2200" dirty="0">
                <a:latin typeface="Arial" panose="020B0604020202020204" pitchFamily="34" charset="0"/>
                <a:cs typeface="Arial" panose="020B0604020202020204" pitchFamily="34" charset="0"/>
              </a:rPr>
              <a:t>The patient should be monitored for several minutes after stress test. </a:t>
            </a:r>
          </a:p>
          <a:p>
            <a:pPr>
              <a:buClr>
                <a:srgbClr val="FF0000"/>
              </a:buClr>
            </a:pPr>
            <a:r>
              <a:rPr lang="en-US" altLang="en-US" sz="2200" dirty="0">
                <a:latin typeface="Arial" panose="020B0604020202020204" pitchFamily="34" charset="0"/>
                <a:cs typeface="Arial" panose="020B0604020202020204" pitchFamily="34" charset="0"/>
              </a:rPr>
              <a:t>If symptoms have been reported or ECG-ST segment deviation, rhythm disturbances or abnormal blood pressure responses have been noted, longer monitoring is needed until resolution of symptoms and until ECG and blood pressure return to pre-test status. </a:t>
            </a:r>
          </a:p>
          <a:p>
            <a:pPr>
              <a:buClr>
                <a:srgbClr val="FF0000"/>
              </a:buClr>
            </a:pPr>
            <a:r>
              <a:rPr lang="en-US" altLang="en-US" sz="2200" dirty="0">
                <a:latin typeface="Arial" panose="020B0604020202020204" pitchFamily="34" charset="0"/>
                <a:cs typeface="Arial" panose="020B0604020202020204" pitchFamily="34" charset="0"/>
              </a:rPr>
              <a:t>It is important for the supervising healthcare personnel to know that abnormal ECG and blood pressure responses may, some times, occur only in the post-stress recovery period. </a:t>
            </a:r>
            <a:endParaRPr lang="el-GR" altLang="en-US" sz="2200" dirty="0">
              <a:latin typeface="Arial" panose="020B0604020202020204" pitchFamily="34" charset="0"/>
              <a:cs typeface="Arial" panose="020B0604020202020204" pitchFamily="34" charset="0"/>
            </a:endParaRPr>
          </a:p>
          <a:p>
            <a:pPr>
              <a:buClr>
                <a:srgbClr val="FF0000"/>
              </a:buClr>
            </a:pPr>
            <a:endParaRPr lang="el-GR" altLang="en-US" sz="2200" dirty="0">
              <a:latin typeface="Arial" panose="020B0604020202020204" pitchFamily="34" charset="0"/>
              <a:cs typeface="Arial" panose="020B0604020202020204" pitchFamily="34" charset="0"/>
            </a:endParaRPr>
          </a:p>
        </p:txBody>
      </p:sp>
      <p:sp>
        <p:nvSpPr>
          <p:cNvPr id="26628" name="TextBox 3"/>
          <p:cNvSpPr txBox="1">
            <a:spLocks noChangeArrowheads="1"/>
          </p:cNvSpPr>
          <p:nvPr/>
        </p:nvSpPr>
        <p:spPr bwMode="auto">
          <a:xfrm>
            <a:off x="1055440" y="5833270"/>
            <a:ext cx="740886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Arial" panose="020B0604020202020204" pitchFamily="34" charset="0"/>
              </a:rPr>
              <a:t>Fletcher GF, et al. </a:t>
            </a:r>
            <a:r>
              <a:rPr lang="en-US" altLang="en-US" sz="1600" i="1" dirty="0">
                <a:latin typeface="Arial" panose="020B0604020202020204" pitchFamily="34" charset="0"/>
              </a:rPr>
              <a:t>Circulation</a:t>
            </a:r>
            <a:r>
              <a:rPr lang="en-US" altLang="en-US" sz="1600" dirty="0">
                <a:latin typeface="Arial" panose="020B0604020202020204" pitchFamily="34" charset="0"/>
              </a:rPr>
              <a:t>. 2013;128:873–934.</a:t>
            </a:r>
            <a:endParaRPr lang="el-GR" altLang="en-US" sz="1600" dirty="0">
              <a:latin typeface="Arial" panose="020B0604020202020204" pitchFamily="34" charset="0"/>
            </a:endParaRPr>
          </a:p>
          <a:p>
            <a:pPr eaLnBrk="1" hangingPunct="1">
              <a:spcBef>
                <a:spcPct val="0"/>
              </a:spcBef>
              <a:buFontTx/>
              <a:buNone/>
            </a:pPr>
            <a:r>
              <a:rPr lang="en-US" altLang="en-US" sz="1600" dirty="0" err="1">
                <a:latin typeface="Arial" panose="020B0604020202020204" pitchFamily="34" charset="0"/>
              </a:rPr>
              <a:t>Henzlova</a:t>
            </a:r>
            <a:r>
              <a:rPr lang="en-US" altLang="en-US" sz="1600" dirty="0">
                <a:latin typeface="Arial" panose="020B0604020202020204" pitchFamily="34" charset="0"/>
              </a:rPr>
              <a:t> MJ, et al. J </a:t>
            </a:r>
            <a:r>
              <a:rPr lang="en-US" altLang="en-US" sz="1600" dirty="0" err="1">
                <a:latin typeface="Arial" panose="020B0604020202020204" pitchFamily="34" charset="0"/>
              </a:rPr>
              <a:t>Nucl</a:t>
            </a:r>
            <a:r>
              <a:rPr lang="en-US" altLang="en-US" sz="1600" dirty="0">
                <a:latin typeface="Arial" panose="020B0604020202020204" pitchFamily="34" charset="0"/>
              </a:rPr>
              <a:t> </a:t>
            </a:r>
            <a:r>
              <a:rPr lang="en-US" altLang="en-US" sz="1600" dirty="0" err="1">
                <a:latin typeface="Arial" panose="020B0604020202020204" pitchFamily="34" charset="0"/>
              </a:rPr>
              <a:t>Cardiol</a:t>
            </a:r>
            <a:r>
              <a:rPr lang="en-US" altLang="en-US" sz="1600" dirty="0">
                <a:latin typeface="Arial" panose="020B0604020202020204" pitchFamily="34" charset="0"/>
              </a:rPr>
              <a:t>. 2006;13:e80-90.</a:t>
            </a:r>
            <a:endParaRPr lang="el-GR" altLang="en-US" sz="1600" dirty="0">
              <a:latin typeface="Arial" panose="020B0604020202020204" pitchFamily="34" charset="0"/>
            </a:endParaRPr>
          </a:p>
        </p:txBody>
      </p:sp>
    </p:spTree>
    <p:extLst>
      <p:ext uri="{BB962C8B-B14F-4D97-AF65-F5344CB8AC3E}">
        <p14:creationId xmlns:p14="http://schemas.microsoft.com/office/powerpoint/2010/main" val="925719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algn="ctr"/>
            <a:r>
              <a:rPr lang="en-US" altLang="en-US" sz="2800" dirty="0">
                <a:solidFill>
                  <a:srgbClr val="0000CC"/>
                </a:solidFill>
                <a:latin typeface="Arial" panose="020B0604020202020204" pitchFamily="34" charset="0"/>
                <a:cs typeface="Arial" panose="020B0604020202020204" pitchFamily="34" charset="0"/>
              </a:rPr>
              <a:t>Written, well-rehearsed plan</a:t>
            </a:r>
            <a:endParaRPr lang="el-GR" altLang="en-US" sz="2800" dirty="0">
              <a:solidFill>
                <a:srgbClr val="0000CC"/>
              </a:solidFill>
              <a:latin typeface="Arial" panose="020B0604020202020204" pitchFamily="34" charset="0"/>
              <a:cs typeface="Arial" panose="020B0604020202020204" pitchFamily="34" charset="0"/>
            </a:endParaRPr>
          </a:p>
        </p:txBody>
      </p:sp>
      <p:sp>
        <p:nvSpPr>
          <p:cNvPr id="32771" name="Content Placeholder 2"/>
          <p:cNvSpPr>
            <a:spLocks noGrp="1"/>
          </p:cNvSpPr>
          <p:nvPr>
            <p:ph idx="1"/>
          </p:nvPr>
        </p:nvSpPr>
        <p:spPr/>
        <p:txBody>
          <a:bodyPr/>
          <a:lstStyle/>
          <a:p>
            <a:pPr>
              <a:buClr>
                <a:srgbClr val="FF0000"/>
              </a:buClr>
            </a:pPr>
            <a:r>
              <a:rPr lang="en-US" altLang="en-US" sz="2200" dirty="0">
                <a:latin typeface="Arial" panose="020B0604020202020204" pitchFamily="34" charset="0"/>
                <a:cs typeface="Arial" panose="020B0604020202020204" pitchFamily="34" charset="0"/>
              </a:rPr>
              <a:t>In every stress-nuclear laboratory, standardized procedures and test termination criteria should exist and a written, well-rehearsed plan for effective management of complications should be in place. </a:t>
            </a:r>
            <a:endParaRPr lang="el-GR" altLang="en-US" sz="2200" dirty="0">
              <a:latin typeface="Arial" panose="020B0604020202020204" pitchFamily="34" charset="0"/>
              <a:cs typeface="Arial" panose="020B0604020202020204" pitchFamily="34" charset="0"/>
            </a:endParaRPr>
          </a:p>
        </p:txBody>
      </p:sp>
      <p:sp>
        <p:nvSpPr>
          <p:cNvPr id="32772" name="TextBox 3"/>
          <p:cNvSpPr txBox="1">
            <a:spLocks noChangeArrowheads="1"/>
          </p:cNvSpPr>
          <p:nvPr/>
        </p:nvSpPr>
        <p:spPr bwMode="auto">
          <a:xfrm>
            <a:off x="2281238" y="6127750"/>
            <a:ext cx="74088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a:latin typeface="Arial" panose="020B0604020202020204" pitchFamily="34" charset="0"/>
              </a:rPr>
              <a:t>Fletcher GF, et al. </a:t>
            </a:r>
            <a:r>
              <a:rPr lang="en-US" altLang="en-US" sz="1600" i="1">
                <a:latin typeface="Arial" panose="020B0604020202020204" pitchFamily="34" charset="0"/>
              </a:rPr>
              <a:t>Circulation</a:t>
            </a:r>
            <a:r>
              <a:rPr lang="en-US" altLang="en-US" sz="1600">
                <a:latin typeface="Arial" panose="020B0604020202020204" pitchFamily="34" charset="0"/>
              </a:rPr>
              <a:t>. 2013;128:873–934.</a:t>
            </a:r>
            <a:endParaRPr lang="el-GR" altLang="en-US" sz="1600">
              <a:latin typeface="Arial" panose="020B0604020202020204" pitchFamily="34" charset="0"/>
            </a:endParaRPr>
          </a:p>
        </p:txBody>
      </p:sp>
    </p:spTree>
    <p:extLst>
      <p:ext uri="{BB962C8B-B14F-4D97-AF65-F5344CB8AC3E}">
        <p14:creationId xmlns:p14="http://schemas.microsoft.com/office/powerpoint/2010/main" val="2042997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algn="ctr" eaLnBrk="1" hangingPunct="1"/>
            <a:r>
              <a:rPr lang="en-US" altLang="en-US" sz="3200">
                <a:solidFill>
                  <a:srgbClr val="0000CC"/>
                </a:solidFill>
                <a:latin typeface="Arial" panose="020B0604020202020204" pitchFamily="34" charset="0"/>
                <a:cs typeface="Arial" panose="020B0604020202020204" pitchFamily="34" charset="0"/>
              </a:rPr>
              <a:t>Effective management of serious and life-threatening stress studies complications                                                                                                                                                                                   </a:t>
            </a:r>
            <a:endParaRPr lang="el-GR" altLang="en-US" sz="3200">
              <a:solidFill>
                <a:srgbClr val="0000CC"/>
              </a:solidFill>
              <a:latin typeface="Arial" panose="020B0604020202020204" pitchFamily="34" charset="0"/>
              <a:cs typeface="Arial" panose="020B0604020202020204" pitchFamily="34" charset="0"/>
            </a:endParaRPr>
          </a:p>
        </p:txBody>
      </p:sp>
      <p:sp>
        <p:nvSpPr>
          <p:cNvPr id="13" name="Rectangle 12"/>
          <p:cNvSpPr/>
          <p:nvPr/>
        </p:nvSpPr>
        <p:spPr>
          <a:xfrm>
            <a:off x="4595813" y="1806575"/>
            <a:ext cx="3071812" cy="9286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tx1"/>
                </a:solidFill>
                <a:latin typeface="Arial" pitchFamily="34" charset="0"/>
                <a:cs typeface="Arial" pitchFamily="34" charset="0"/>
              </a:rPr>
              <a:t>Serious and life-threatening stress studies complications</a:t>
            </a:r>
            <a:endParaRPr lang="el-GR" b="1" dirty="0">
              <a:solidFill>
                <a:schemeClr val="tx1"/>
              </a:solidFill>
              <a:latin typeface="Arial" pitchFamily="34" charset="0"/>
              <a:cs typeface="Arial" pitchFamily="34" charset="0"/>
            </a:endParaRPr>
          </a:p>
        </p:txBody>
      </p:sp>
      <p:sp>
        <p:nvSpPr>
          <p:cNvPr id="26" name="Right Arrow Callout 25"/>
          <p:cNvSpPr/>
          <p:nvPr/>
        </p:nvSpPr>
        <p:spPr>
          <a:xfrm>
            <a:off x="5027613" y="3163888"/>
            <a:ext cx="3071812" cy="2500312"/>
          </a:xfrm>
          <a:prstGeom prst="rightArrowCallout">
            <a:avLst/>
          </a:prstGeom>
          <a:no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en-US" b="1" dirty="0">
                <a:solidFill>
                  <a:schemeClr val="tx1"/>
                </a:solidFill>
                <a:latin typeface="Arial" pitchFamily="34" charset="0"/>
                <a:cs typeface="Arial" pitchFamily="34" charset="0"/>
              </a:rPr>
              <a:t> Emergency    </a:t>
            </a:r>
          </a:p>
          <a:p>
            <a:pPr>
              <a:defRPr/>
            </a:pPr>
            <a:r>
              <a:rPr lang="en-US" b="1" dirty="0">
                <a:solidFill>
                  <a:schemeClr val="tx1"/>
                </a:solidFill>
                <a:latin typeface="Arial" pitchFamily="34" charset="0"/>
                <a:cs typeface="Arial" pitchFamily="34" charset="0"/>
              </a:rPr>
              <a:t>  equipment</a:t>
            </a:r>
          </a:p>
          <a:p>
            <a:pPr>
              <a:buFont typeface="Arial" pitchFamily="34" charset="0"/>
              <a:buChar char="•"/>
              <a:defRPr/>
            </a:pPr>
            <a:r>
              <a:rPr lang="en-US" b="1" dirty="0">
                <a:solidFill>
                  <a:schemeClr val="tx1"/>
                </a:solidFill>
                <a:latin typeface="Arial" pitchFamily="34" charset="0"/>
                <a:cs typeface="Arial" pitchFamily="34" charset="0"/>
              </a:rPr>
              <a:t> Emergency </a:t>
            </a:r>
          </a:p>
          <a:p>
            <a:pPr>
              <a:defRPr/>
            </a:pPr>
            <a:r>
              <a:rPr lang="en-US" b="1" dirty="0">
                <a:solidFill>
                  <a:schemeClr val="tx1"/>
                </a:solidFill>
                <a:latin typeface="Arial" pitchFamily="34" charset="0"/>
                <a:cs typeface="Arial" pitchFamily="34" charset="0"/>
              </a:rPr>
              <a:t>  drugs</a:t>
            </a:r>
          </a:p>
          <a:p>
            <a:pPr>
              <a:buFont typeface="Arial" pitchFamily="34" charset="0"/>
              <a:buChar char="•"/>
              <a:defRPr/>
            </a:pPr>
            <a:r>
              <a:rPr lang="en-US" b="1" dirty="0">
                <a:solidFill>
                  <a:schemeClr val="tx1"/>
                </a:solidFill>
                <a:latin typeface="Arial" pitchFamily="34" charset="0"/>
                <a:cs typeface="Arial" pitchFamily="34" charset="0"/>
              </a:rPr>
              <a:t> Trained stress-</a:t>
            </a:r>
          </a:p>
          <a:p>
            <a:pPr>
              <a:defRPr/>
            </a:pPr>
            <a:r>
              <a:rPr lang="en-US" b="1" dirty="0">
                <a:solidFill>
                  <a:schemeClr val="tx1"/>
                </a:solidFill>
                <a:latin typeface="Arial" pitchFamily="34" charset="0"/>
                <a:cs typeface="Arial" pitchFamily="34" charset="0"/>
              </a:rPr>
              <a:t>  nuclear lab  </a:t>
            </a:r>
          </a:p>
          <a:p>
            <a:pPr>
              <a:defRPr/>
            </a:pPr>
            <a:r>
              <a:rPr lang="en-US" b="1" dirty="0">
                <a:solidFill>
                  <a:schemeClr val="tx1"/>
                </a:solidFill>
                <a:latin typeface="Arial" pitchFamily="34" charset="0"/>
                <a:cs typeface="Arial" pitchFamily="34" charset="0"/>
              </a:rPr>
              <a:t>  healthcare </a:t>
            </a:r>
          </a:p>
          <a:p>
            <a:pPr>
              <a:defRPr/>
            </a:pPr>
            <a:r>
              <a:rPr lang="en-US" b="1" dirty="0">
                <a:solidFill>
                  <a:schemeClr val="tx1"/>
                </a:solidFill>
                <a:latin typeface="Arial" pitchFamily="34" charset="0"/>
                <a:cs typeface="Arial" pitchFamily="34" charset="0"/>
              </a:rPr>
              <a:t>  personnel</a:t>
            </a:r>
            <a:endParaRPr lang="el-GR" b="1" dirty="0">
              <a:solidFill>
                <a:schemeClr val="tx1"/>
              </a:solidFill>
              <a:latin typeface="Arial" pitchFamily="34" charset="0"/>
              <a:cs typeface="Arial" pitchFamily="34" charset="0"/>
            </a:endParaRPr>
          </a:p>
        </p:txBody>
      </p:sp>
      <p:sp>
        <p:nvSpPr>
          <p:cNvPr id="27" name="Rectangle 26"/>
          <p:cNvSpPr/>
          <p:nvPr/>
        </p:nvSpPr>
        <p:spPr>
          <a:xfrm>
            <a:off x="8347076" y="3806825"/>
            <a:ext cx="1928813" cy="121443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chemeClr val="tx1"/>
                </a:solidFill>
                <a:latin typeface="Arial" pitchFamily="34" charset="0"/>
                <a:cs typeface="Arial" pitchFamily="34" charset="0"/>
              </a:rPr>
              <a:t>Effective and successful management</a:t>
            </a:r>
            <a:endParaRPr lang="el-GR" b="1" dirty="0">
              <a:solidFill>
                <a:schemeClr val="tx1"/>
              </a:solidFill>
              <a:latin typeface="Arial" pitchFamily="34" charset="0"/>
              <a:cs typeface="Arial" pitchFamily="34" charset="0"/>
            </a:endParaRPr>
          </a:p>
        </p:txBody>
      </p:sp>
      <p:sp>
        <p:nvSpPr>
          <p:cNvPr id="31" name="Bent-Up Arrow 30"/>
          <p:cNvSpPr/>
          <p:nvPr/>
        </p:nvSpPr>
        <p:spPr>
          <a:xfrm rot="10800000">
            <a:off x="2549526" y="2235201"/>
            <a:ext cx="1285875" cy="714375"/>
          </a:xfrm>
          <a:prstGeom prst="bentUpArrow">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dirty="0">
              <a:latin typeface="Arial" panose="020B0604020202020204" pitchFamily="34" charset="0"/>
            </a:endParaRPr>
          </a:p>
        </p:txBody>
      </p:sp>
      <p:sp>
        <p:nvSpPr>
          <p:cNvPr id="32" name="Bent-Up Arrow 31"/>
          <p:cNvSpPr/>
          <p:nvPr/>
        </p:nvSpPr>
        <p:spPr>
          <a:xfrm rot="16200000">
            <a:off x="8359776" y="2520951"/>
            <a:ext cx="1285875" cy="714375"/>
          </a:xfrm>
          <a:prstGeom prst="bentUpArrow">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dirty="0">
              <a:latin typeface="Arial" panose="020B0604020202020204" pitchFamily="34" charset="0"/>
            </a:endParaRPr>
          </a:p>
        </p:txBody>
      </p:sp>
      <p:sp>
        <p:nvSpPr>
          <p:cNvPr id="9" name="Right Arrow Callout 8"/>
          <p:cNvSpPr/>
          <p:nvPr/>
        </p:nvSpPr>
        <p:spPr>
          <a:xfrm>
            <a:off x="1758951" y="3159126"/>
            <a:ext cx="3071813" cy="2500313"/>
          </a:xfrm>
          <a:prstGeom prst="rightArrowCallout">
            <a:avLst/>
          </a:prstGeom>
          <a:no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en-US" b="1" dirty="0">
                <a:solidFill>
                  <a:schemeClr val="tx1"/>
                </a:solidFill>
                <a:latin typeface="Arial" pitchFamily="34" charset="0"/>
                <a:cs typeface="Arial" pitchFamily="34" charset="0"/>
              </a:rPr>
              <a:t> Risk</a:t>
            </a:r>
          </a:p>
          <a:p>
            <a:pPr>
              <a:defRPr/>
            </a:pPr>
            <a:r>
              <a:rPr lang="en-US" b="1" dirty="0">
                <a:solidFill>
                  <a:schemeClr val="tx1"/>
                </a:solidFill>
                <a:latin typeface="Arial" pitchFamily="34" charset="0"/>
                <a:cs typeface="Arial" pitchFamily="34" charset="0"/>
              </a:rPr>
              <a:t>  stratification of</a:t>
            </a:r>
          </a:p>
          <a:p>
            <a:pPr>
              <a:defRPr/>
            </a:pPr>
            <a:r>
              <a:rPr lang="en-US" b="1" dirty="0">
                <a:solidFill>
                  <a:schemeClr val="tx1"/>
                </a:solidFill>
                <a:latin typeface="Arial" pitchFamily="34" charset="0"/>
                <a:cs typeface="Arial" pitchFamily="34" charset="0"/>
              </a:rPr>
              <a:t>  patients to be </a:t>
            </a:r>
          </a:p>
          <a:p>
            <a:pPr>
              <a:defRPr/>
            </a:pPr>
            <a:r>
              <a:rPr lang="en-US" b="1" dirty="0">
                <a:solidFill>
                  <a:schemeClr val="tx1"/>
                </a:solidFill>
                <a:latin typeface="Arial" pitchFamily="34" charset="0"/>
                <a:cs typeface="Arial" pitchFamily="34" charset="0"/>
              </a:rPr>
              <a:t>  tested</a:t>
            </a:r>
          </a:p>
          <a:p>
            <a:pPr>
              <a:buFont typeface="Arial" pitchFamily="34" charset="0"/>
              <a:buChar char="•"/>
              <a:defRPr/>
            </a:pPr>
            <a:r>
              <a:rPr lang="en-US" b="1" dirty="0">
                <a:solidFill>
                  <a:schemeClr val="tx1"/>
                </a:solidFill>
                <a:latin typeface="Arial" pitchFamily="34" charset="0"/>
                <a:cs typeface="Arial" pitchFamily="34" charset="0"/>
              </a:rPr>
              <a:t> Well-rehearsed   </a:t>
            </a:r>
          </a:p>
          <a:p>
            <a:pPr>
              <a:defRPr/>
            </a:pPr>
            <a:r>
              <a:rPr lang="en-US" b="1" dirty="0">
                <a:solidFill>
                  <a:schemeClr val="tx1"/>
                </a:solidFill>
                <a:latin typeface="Arial" pitchFamily="34" charset="0"/>
                <a:cs typeface="Arial" pitchFamily="34" charset="0"/>
              </a:rPr>
              <a:t>  emergency  </a:t>
            </a:r>
          </a:p>
          <a:p>
            <a:pPr>
              <a:defRPr/>
            </a:pPr>
            <a:r>
              <a:rPr lang="en-US" b="1" dirty="0">
                <a:solidFill>
                  <a:schemeClr val="tx1"/>
                </a:solidFill>
                <a:latin typeface="Arial" pitchFamily="34" charset="0"/>
                <a:cs typeface="Arial" pitchFamily="34" charset="0"/>
              </a:rPr>
              <a:t>  plan</a:t>
            </a:r>
            <a:endParaRPr lang="el-GR"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742064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algn="ctr"/>
            <a:r>
              <a:rPr lang="en-US" sz="2800" dirty="0">
                <a:solidFill>
                  <a:srgbClr val="0000CC"/>
                </a:solidFill>
              </a:rPr>
              <a:t>Conclusion</a:t>
            </a:r>
          </a:p>
        </p:txBody>
      </p:sp>
      <p:sp>
        <p:nvSpPr>
          <p:cNvPr id="3" name="Θέση περιεχομένου 2"/>
          <p:cNvSpPr>
            <a:spLocks noGrp="1"/>
          </p:cNvSpPr>
          <p:nvPr>
            <p:ph idx="1"/>
          </p:nvPr>
        </p:nvSpPr>
        <p:spPr/>
        <p:txBody>
          <a:bodyPr>
            <a:normAutofit/>
          </a:bodyPr>
          <a:lstStyle/>
          <a:p>
            <a:pPr>
              <a:buClr>
                <a:srgbClr val="C00000"/>
              </a:buClr>
            </a:pPr>
            <a:r>
              <a:rPr lang="en-US" sz="2400" dirty="0"/>
              <a:t>The choice of appropriate stress protocol (exercise or pharmacologic stress), should always be individualized based on the patient’s clinical condition, functional capacity and comorbidities. </a:t>
            </a:r>
          </a:p>
          <a:p>
            <a:pPr>
              <a:buClr>
                <a:srgbClr val="C00000"/>
              </a:buClr>
            </a:pPr>
            <a:r>
              <a:rPr lang="en-US" sz="2400" dirty="0"/>
              <a:t>Careful screening for contraindications, continuous monitoring during stress testing, preparedness for emergency management, and awareness of potential adverse reactions to pharmacologic agents are essential to minimizing risk and ensuring patient safety. </a:t>
            </a:r>
          </a:p>
        </p:txBody>
      </p:sp>
      <p:sp>
        <p:nvSpPr>
          <p:cNvPr id="4" name="Θέση περιεχομένου 2"/>
          <p:cNvSpPr txBox="1">
            <a:spLocks/>
          </p:cNvSpPr>
          <p:nvPr/>
        </p:nvSpPr>
        <p:spPr>
          <a:xfrm>
            <a:off x="838200" y="5373216"/>
            <a:ext cx="10515600" cy="523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dirty="0">
                <a:solidFill>
                  <a:srgbClr val="CC00CC"/>
                </a:solidFill>
              </a:rPr>
              <a:t>Thank you!</a:t>
            </a:r>
          </a:p>
        </p:txBody>
      </p:sp>
    </p:spTree>
    <p:extLst>
      <p:ext uri="{BB962C8B-B14F-4D97-AF65-F5344CB8AC3E}">
        <p14:creationId xmlns:p14="http://schemas.microsoft.com/office/powerpoint/2010/main" val="362870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2724</Words>
  <Application>Microsoft Office PowerPoint</Application>
  <PresentationFormat>Ευρεία οθόνη</PresentationFormat>
  <Paragraphs>303</Paragraphs>
  <Slides>42</Slides>
  <Notes>8</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42</vt:i4>
      </vt:variant>
    </vt:vector>
  </HeadingPairs>
  <TitlesOfParts>
    <vt:vector size="47" baseType="lpstr">
      <vt:lpstr>Arial</vt:lpstr>
      <vt:lpstr>Calibri</vt:lpstr>
      <vt:lpstr>Times New Roman</vt:lpstr>
      <vt:lpstr>Wingdings</vt:lpstr>
      <vt:lpstr>Θέμα του Office</vt:lpstr>
      <vt:lpstr>ΠΡΟΓΡΑΜΜΑ ΜΕΤΑΠΤΥΧΙΑΚΩΝ ΣΠΟΥΔΩΝ ΚΑΡΔΙΑΓΓΕΙΑΚΗ  ΑΠΕΙΚΟΝΙΣΗ  Επιλογή καταλλήλου πρωτοκόλλου stress. Ενδείξεις, αντενδείξεις, επιπλοκές.</vt:lpstr>
      <vt:lpstr>Disclosures</vt:lpstr>
      <vt:lpstr>Stress methods</vt:lpstr>
      <vt:lpstr>Cascade of Ischemia </vt:lpstr>
      <vt:lpstr>Παρουσίαση του PowerPoint</vt:lpstr>
      <vt:lpstr>Stress MPI</vt:lpstr>
      <vt:lpstr>Preparation before stress test </vt:lpstr>
      <vt:lpstr>Safety requirements</vt:lpstr>
      <vt:lpstr>Procedural and safety aspects of stress nuclear test  </vt:lpstr>
      <vt:lpstr>Evolution of equipment and protocols</vt:lpstr>
      <vt:lpstr>Παρουσίαση του PowerPoint</vt:lpstr>
      <vt:lpstr>Παρουσίαση του PowerPoint</vt:lpstr>
      <vt:lpstr>Eight typical exercise electrocardiographic patterns at rest and at peak exertion  </vt:lpstr>
      <vt:lpstr>What are METS?</vt:lpstr>
      <vt:lpstr>Exercise Test: Protocols</vt:lpstr>
      <vt:lpstr>Main characteristics of pharmacologic stressors</vt:lpstr>
      <vt:lpstr>Adenosine receptors</vt:lpstr>
      <vt:lpstr>Adenosine protocol</vt:lpstr>
      <vt:lpstr>Adenosine stress – Key point for infusion</vt:lpstr>
      <vt:lpstr>Παρουσίαση του PowerPoint</vt:lpstr>
      <vt:lpstr>Complications during adenosine stress</vt:lpstr>
      <vt:lpstr>Selective adenosine A2A receptor agonists Regadenoson</vt:lpstr>
      <vt:lpstr>Regadenoson protocol</vt:lpstr>
      <vt:lpstr>Regadenoson Protocol</vt:lpstr>
      <vt:lpstr>Complications during regadenoson stress</vt:lpstr>
      <vt:lpstr>Complications during regadenoson stress</vt:lpstr>
      <vt:lpstr>Aminophylline</vt:lpstr>
      <vt:lpstr>Dobutamine protocol</vt:lpstr>
      <vt:lpstr>Stress studies - Safety</vt:lpstr>
      <vt:lpstr>Cardiovasular complications due to stress studies</vt:lpstr>
      <vt:lpstr>Complications during exercise test </vt:lpstr>
      <vt:lpstr>Contraindications to exercise testing </vt:lpstr>
      <vt:lpstr>Contraindications to exercise testing </vt:lpstr>
      <vt:lpstr>Indications for termination of exercise test </vt:lpstr>
      <vt:lpstr>Indications for termination of exercise test</vt:lpstr>
      <vt:lpstr>Common medical conditions in which potential complications may occur with vasodilator stress testing</vt:lpstr>
      <vt:lpstr>Indications for early termination of dipyridamole, adenosine, and regadenoson infusion </vt:lpstr>
      <vt:lpstr>Complications during dobutamine stress </vt:lpstr>
      <vt:lpstr>Post-stress period</vt:lpstr>
      <vt:lpstr>Written, well-rehearsed plan</vt:lpstr>
      <vt:lpstr>Effective management of serious and life-threatening stress studies complications                                                                                                                                                                                   </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tatiana</dc:creator>
  <cp:lastModifiedBy>Λογαριασμός Microsoft</cp:lastModifiedBy>
  <cp:revision>114</cp:revision>
  <dcterms:created xsi:type="dcterms:W3CDTF">2017-11-07T22:50:25Z</dcterms:created>
  <dcterms:modified xsi:type="dcterms:W3CDTF">2026-05-26T18:14:48Z</dcterms:modified>
</cp:coreProperties>
</file>