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71" r:id="rId3"/>
    <p:sldId id="257" r:id="rId4"/>
    <p:sldId id="301" r:id="rId5"/>
    <p:sldId id="260" r:id="rId6"/>
    <p:sldId id="262" r:id="rId7"/>
    <p:sldId id="268" r:id="rId8"/>
    <p:sldId id="302" r:id="rId9"/>
    <p:sldId id="264" r:id="rId10"/>
    <p:sldId id="267" r:id="rId11"/>
    <p:sldId id="269" r:id="rId12"/>
    <p:sldId id="270" r:id="rId13"/>
    <p:sldId id="272" r:id="rId14"/>
    <p:sldId id="266" r:id="rId15"/>
    <p:sldId id="273" r:id="rId16"/>
    <p:sldId id="274" r:id="rId17"/>
    <p:sldId id="276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6" r:id="rId26"/>
    <p:sldId id="287" r:id="rId27"/>
    <p:sldId id="289" r:id="rId28"/>
    <p:sldId id="288" r:id="rId29"/>
    <p:sldId id="290" r:id="rId30"/>
    <p:sldId id="300" r:id="rId31"/>
    <p:sldId id="311" r:id="rId32"/>
    <p:sldId id="313" r:id="rId33"/>
    <p:sldId id="314" r:id="rId34"/>
    <p:sldId id="316" r:id="rId35"/>
    <p:sldId id="299" r:id="rId36"/>
    <p:sldId id="303" r:id="rId37"/>
    <p:sldId id="306" r:id="rId38"/>
    <p:sldId id="304" r:id="rId39"/>
    <p:sldId id="305" r:id="rId40"/>
    <p:sldId id="308" r:id="rId41"/>
    <p:sldId id="315" r:id="rId4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Μεσαίο στυλ 2 - Έμφαση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Στυλ με θέμα 1 - Έμφαση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Στυλ με θέμα 1 - Έμφαση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Στυλ με θέμα 1 - Έμφαση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Στυλ με θέμα 1 - Έμφαση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Στυλ με θέμα 1 - Έμφαση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4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A7968-35AC-4D40-A545-13EA8721DFF6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52294-F230-4CF1-BCE2-4E257C8A941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5874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52294-F230-4CF1-BCE2-4E257C8A941B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2582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51B4F-CBCB-44B1-ACF0-36752EEEF9E3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029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51B4F-CBCB-44B1-ACF0-36752EEEF9E3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0395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51B4F-CBCB-44B1-ACF0-36752EEEF9E3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3042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52294-F230-4CF1-BCE2-4E257C8A941B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4763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52294-F230-4CF1-BCE2-4E257C8A941B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9350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533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005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347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285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324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75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0993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365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581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6331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5902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ίνακα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7FE60-E1C7-4971-B40C-8EC07CFFA27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390327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F7274-EDEA-48E4-A44F-DC1C2FC7C8D0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3354E-1C08-4B16-8E45-3D4860C193E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730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6.jpg"/><Relationship Id="rId4" Type="http://schemas.openxmlformats.org/officeDocument/2006/relationships/image" Target="../media/image5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gif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37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g"/><Relationship Id="rId4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gif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3780810" y="2861187"/>
            <a:ext cx="3932903" cy="165576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Βασικές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γνώσεις φυσικής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Ακτινοπροστασία </a:t>
            </a:r>
            <a:endParaRPr lang="el-GR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Συμβα</a:t>
            </a:r>
            <a:r>
              <a:rPr lang="el-GR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τικές</a:t>
            </a:r>
            <a:r>
              <a:rPr lang="de-DE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CZT </a:t>
            </a:r>
            <a:r>
              <a:rPr lang="de-DE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κάμερες.</a:t>
            </a:r>
            <a:endParaRPr lang="el-GR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Ρα</a:t>
            </a:r>
            <a:r>
              <a:rPr lang="el-GR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διοφάρμακα</a:t>
            </a:r>
            <a:endParaRPr lang="el-GR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8042754" y="5800721"/>
            <a:ext cx="3284041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Καραθάνος, Πυρηνικός Ιατρός</a:t>
            </a:r>
            <a:endParaRPr lang="el-G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7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4949105" y="5275685"/>
            <a:ext cx="2696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Βασικές </a:t>
            </a:r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γνώσεις φυσικής</a:t>
            </a:r>
            <a:endParaRPr 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 descr="E:\μεταπτυχιακ'ο\decay curve for I13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20614616">
            <a:off x="2241755" y="1176542"/>
            <a:ext cx="1386349" cy="1291355"/>
          </a:xfrm>
          <a:prstGeom prst="rect">
            <a:avLst/>
          </a:prstGeom>
          <a:noFill/>
          <a:ln w="9525">
            <a:solidFill>
              <a:srgbClr val="2C14BC"/>
            </a:solidFill>
            <a:miter lim="800000"/>
            <a:headEnd/>
            <a:tailEnd/>
          </a:ln>
        </p:spPr>
      </p:pic>
      <p:pic>
        <p:nvPicPr>
          <p:cNvPr id="7" name="Θέση περιεχομένου 3" descr="E:\μεταπτυχιακ'ο\line of stability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0758287">
            <a:off x="3125305" y="1156304"/>
            <a:ext cx="2138516" cy="18338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1056">
            <a:off x="4421332" y="1851874"/>
            <a:ext cx="3061356" cy="214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77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7643" y="4638930"/>
            <a:ext cx="19274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Ταχύτητα φωτός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c )</a:t>
            </a:r>
          </a:p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Μήκος κύματος ( λ )</a:t>
            </a:r>
          </a:p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Συχνότητα ( ν )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35094" y="4817696"/>
                <a:ext cx="602216" cy="4734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094" y="4817696"/>
                <a:ext cx="602216" cy="4734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Εικόνα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3" y="1594256"/>
            <a:ext cx="2831460" cy="1785744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314841" y="3592492"/>
            <a:ext cx="2593053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Εκπομπή ενέργειας στο χώρο με τη μορφή κυμάτων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(κάθετων μεταξύ τους</a:t>
            </a:r>
            <a:r>
              <a:rPr lang="el-GR" sz="1400" dirty="0" smtClean="0"/>
              <a:t>)</a:t>
            </a:r>
          </a:p>
        </p:txBody>
      </p:sp>
      <p:pic>
        <p:nvPicPr>
          <p:cNvPr id="12" name="Picture 2" descr="Αποτέλεσμα εικόνας για ηλεκτρομαγνητικη ακτινοβολια ορισμος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894" y="790166"/>
            <a:ext cx="9205448" cy="575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10865" y="18681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Ακτινοβολία</a:t>
            </a:r>
            <a:r>
              <a:rPr lang="el-GR" dirty="0" smtClean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8819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639584" y="3576657"/>
            <a:ext cx="2776058" cy="262515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Ακτίνες γ</a:t>
            </a:r>
          </a:p>
          <a:p>
            <a:pPr marL="0" indent="0">
              <a:buNone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Παράγονται </a:t>
            </a:r>
            <a:r>
              <a:rPr lang="el-GR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διασπάσεις του πυρήνα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Χρησιμοποιούνται στην Πυρηνική Ιατρική</a:t>
            </a:r>
            <a:b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Παρέχουν </a:t>
            </a:r>
            <a:r>
              <a:rPr lang="el-GR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λειτουργική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κυρίως πληροφορία</a:t>
            </a:r>
          </a:p>
        </p:txBody>
      </p:sp>
      <p:pic>
        <p:nvPicPr>
          <p:cNvPr id="27650" name="Picture 2" descr="Αποτέλεσμα εικόνας για ακτινογραφία θώρακο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7" y="211892"/>
            <a:ext cx="3020609" cy="253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Σχετική 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705" y="223171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Αποτέλεσμα εικόνας για σπινθηρογραφημα οστω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219" y="3521925"/>
            <a:ext cx="2945177" cy="267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2639584" y="476554"/>
            <a:ext cx="2472732" cy="2002234"/>
          </a:xfrm>
        </p:spPr>
        <p:txBody>
          <a:bodyPr>
            <a:noAutofit/>
          </a:bodyPr>
          <a:lstStyle/>
          <a:p>
            <a:pPr algn="l"/>
            <a:r>
              <a:rPr lang="el-GR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l-GR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Ακτίνες Χ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Παράγονται (συνήθως) από </a:t>
            </a:r>
            <a:r>
              <a:rPr lang="el-GR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μετακινήσεις ηλεκτρονίων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Χρησιμοποιούνται στην ακτινολογία</a:t>
            </a:r>
            <a:b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Παρέχουν </a:t>
            </a:r>
            <a: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ανατομική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κυρίως πληροφορία</a:t>
            </a:r>
          </a:p>
        </p:txBody>
      </p:sp>
      <p:pic>
        <p:nvPicPr>
          <p:cNvPr id="27656" name="Picture 8" descr="Αποτέλεσμα εικόνας για σπινθηρογραφημα οστων με μεταστασεις στις πλευρε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143" y="3477639"/>
            <a:ext cx="2475842" cy="282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Ευθεία γραμμή σύνδεσης 5"/>
          <p:cNvCxnSpPr/>
          <p:nvPr/>
        </p:nvCxnSpPr>
        <p:spPr>
          <a:xfrm>
            <a:off x="1524000" y="3212976"/>
            <a:ext cx="9144000" cy="0"/>
          </a:xfrm>
          <a:prstGeom prst="line">
            <a:avLst/>
          </a:prstGeom>
          <a:ln w="1905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Εικόνα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59" y="3682502"/>
            <a:ext cx="2003748" cy="249555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5" y="309888"/>
            <a:ext cx="1876212" cy="2501900"/>
          </a:xfrm>
          <a:prstGeom prst="rect">
            <a:avLst/>
          </a:prstGeom>
        </p:spPr>
      </p:pic>
      <p:pic>
        <p:nvPicPr>
          <p:cNvPr id="11" name="Picture 2" descr="Αποτέλεσμα εικόνας για ακτίνες γ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84" y="3477639"/>
            <a:ext cx="694008" cy="60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Ευθεία γραμμή σύνδεσης 7"/>
          <p:cNvCxnSpPr/>
          <p:nvPr/>
        </p:nvCxnSpPr>
        <p:spPr>
          <a:xfrm flipV="1">
            <a:off x="0" y="3175468"/>
            <a:ext cx="12192000" cy="37509"/>
          </a:xfrm>
          <a:prstGeom prst="line">
            <a:avLst/>
          </a:prstGeom>
          <a:ln>
            <a:solidFill>
              <a:schemeClr val="tx1">
                <a:alpha val="94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90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927221"/>
              </p:ext>
            </p:extLst>
          </p:nvPr>
        </p:nvGraphicFramePr>
        <p:xfrm>
          <a:off x="9008032" y="884692"/>
          <a:ext cx="1736043" cy="1571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" name="Εξίσωση" r:id="rId4" imgW="330057" imgH="241195" progId="Equation.3">
                  <p:embed/>
                </p:oleObj>
              </mc:Choice>
              <mc:Fallback>
                <p:oleObj name="Εξίσωση" r:id="rId4" imgW="330057" imgH="241195" progId="Equation.3">
                  <p:embed/>
                  <p:pic>
                    <p:nvPicPr>
                      <p:cNvPr id="204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8032" y="884692"/>
                        <a:ext cx="1736043" cy="157163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524001" y="101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6 - Ορθογώνιο"/>
          <p:cNvSpPr/>
          <p:nvPr/>
        </p:nvSpPr>
        <p:spPr>
          <a:xfrm>
            <a:off x="7920262" y="463534"/>
            <a:ext cx="1733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μαζικός αριθμός </a:t>
            </a:r>
            <a:r>
              <a:rPr lang="el-G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</a:p>
          <a:p>
            <a:r>
              <a:rPr lang="el-GR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(Πρωτόνια + Νετρόνια)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7876001" y="2584625"/>
            <a:ext cx="1638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ατομικός αριθμός</a:t>
            </a:r>
            <a:r>
              <a:rPr lang="el-GR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Ζ :</a:t>
            </a:r>
          </a:p>
          <a:p>
            <a:r>
              <a:rPr lang="el-G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(Αριθμός πρωτονίων)</a:t>
            </a:r>
            <a:r>
              <a:rPr lang="el-GR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10083093" y="2711559"/>
            <a:ext cx="1803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αριθμός των νετρονίων </a:t>
            </a:r>
            <a:r>
              <a:rPr lang="el-G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10 - Ευθύγραμμο βέλος σύνδεσης"/>
          <p:cNvCxnSpPr/>
          <p:nvPr/>
        </p:nvCxnSpPr>
        <p:spPr>
          <a:xfrm>
            <a:off x="8727095" y="938837"/>
            <a:ext cx="544931" cy="39181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- Ευθύγραμμο βέλος σύνδεσης"/>
          <p:cNvCxnSpPr/>
          <p:nvPr/>
        </p:nvCxnSpPr>
        <p:spPr>
          <a:xfrm flipV="1">
            <a:off x="8402495" y="2245799"/>
            <a:ext cx="769151" cy="4210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- Ευθύγραμμο βέλος σύνδεσης"/>
          <p:cNvCxnSpPr/>
          <p:nvPr/>
        </p:nvCxnSpPr>
        <p:spPr>
          <a:xfrm flipH="1" flipV="1">
            <a:off x="10691235" y="2196014"/>
            <a:ext cx="448268" cy="470843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5247"/>
              </p:ext>
            </p:extLst>
          </p:nvPr>
        </p:nvGraphicFramePr>
        <p:xfrm>
          <a:off x="10817794" y="463534"/>
          <a:ext cx="896210" cy="812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" name="Εξίσωση" r:id="rId6" imgW="342751" imgH="241195" progId="Equation.3">
                  <p:embed/>
                </p:oleObj>
              </mc:Choice>
              <mc:Fallback>
                <p:oleObj name="Εξίσωση" r:id="rId6" imgW="342751" imgH="241195" progId="Equation.3">
                  <p:embed/>
                  <p:pic>
                    <p:nvPicPr>
                      <p:cNvPr id="20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7794" y="463534"/>
                        <a:ext cx="896210" cy="812842"/>
                      </a:xfrm>
                      <a:prstGeom prst="rect">
                        <a:avLst/>
                      </a:prstGeom>
                      <a:solidFill>
                        <a:srgbClr val="FF0000">
                          <a:alpha val="17000"/>
                        </a:srgbClr>
                      </a:solidFill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524001" y="101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21 - TextBox"/>
          <p:cNvSpPr txBox="1"/>
          <p:nvPr/>
        </p:nvSpPr>
        <p:spPr>
          <a:xfrm>
            <a:off x="7920262" y="3978179"/>
            <a:ext cx="4035666" cy="2123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Ισότοπα</a:t>
            </a:r>
            <a:r>
              <a:rPr lang="el-GR" b="1" dirty="0">
                <a:latin typeface="Times New Roman" pitchFamily="18" charset="0"/>
                <a:cs typeface="Times New Roman" pitchFamily="18" charset="0"/>
              </a:rPr>
              <a:t> : στοιχεία με τον ίδιο ατομικό αριθμό </a:t>
            </a:r>
            <a:r>
              <a:rPr lang="el-G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Ζ</a:t>
            </a:r>
            <a:r>
              <a:rPr lang="el-GR" b="1" dirty="0">
                <a:latin typeface="Times New Roman" pitchFamily="18" charset="0"/>
                <a:cs typeface="Times New Roman" pitchFamily="18" charset="0"/>
              </a:rPr>
              <a:t> (δηλ τον ίδιο αριθμό πρωτονίων). Ίδιες χημικές αλλά διαφορετικές φυσικές ιδιότητες.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b="1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el-GR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1400" b="1" dirty="0">
                <a:latin typeface="Times New Roman" pitchFamily="18" charset="0"/>
                <a:cs typeface="Times New Roman" pitchFamily="18" charset="0"/>
              </a:rPr>
              <a:t>   Ισότονα: </a:t>
            </a:r>
            <a:r>
              <a:rPr lang="el-GR" sz="1400" dirty="0">
                <a:latin typeface="Times New Roman" pitchFamily="18" charset="0"/>
                <a:cs typeface="Times New Roman" pitchFamily="18" charset="0"/>
              </a:rPr>
              <a:t>ίδιο αριθμό νετρονίων </a:t>
            </a:r>
            <a:r>
              <a:rPr lang="el-GR" sz="1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Ν</a:t>
            </a:r>
            <a:endParaRPr lang="en-US" sz="1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l-GR" sz="1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l-GR" sz="1400" b="1" dirty="0">
                <a:latin typeface="Times New Roman" pitchFamily="18" charset="0"/>
                <a:cs typeface="Times New Roman" pitchFamily="18" charset="0"/>
              </a:rPr>
              <a:t>Ισοβαρή: </a:t>
            </a:r>
            <a:r>
              <a:rPr lang="el-GR" sz="1400" dirty="0">
                <a:latin typeface="Times New Roman" pitchFamily="18" charset="0"/>
                <a:cs typeface="Times New Roman" pitchFamily="18" charset="0"/>
              </a:rPr>
              <a:t>ίδιο μαζικό αριθμό </a:t>
            </a:r>
            <a:r>
              <a:rPr lang="el-GR" sz="1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endParaRPr lang="en-US" sz="1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09" y="463534"/>
            <a:ext cx="7631453" cy="63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4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>
            <a:off x="9714272" y="1945884"/>
            <a:ext cx="2477728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Η διαδικασία αυτή ονομάζεται </a:t>
            </a:r>
            <a:r>
              <a:rPr lang="el-GR" sz="16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ραδιενεργός διάσπαση</a:t>
            </a:r>
            <a:r>
              <a:rPr lang="el-GR" sz="16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1600" u="sng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Μονάδα μέτρησης Ραδιενέργειας: </a:t>
            </a:r>
          </a:p>
          <a:p>
            <a:pPr algn="ctr"/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Bq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διάσπαση /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sec,             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mCi = 0,037 MBq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l-GR" sz="1600" dirty="0">
              <a:solidFill>
                <a:srgbClr val="FF0000"/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3256770"/>
            <a:ext cx="4660490" cy="3283974"/>
          </a:xfrm>
          <a:prstGeom prst="rect">
            <a:avLst/>
          </a:prstGeom>
        </p:spPr>
      </p:pic>
      <p:pic>
        <p:nvPicPr>
          <p:cNvPr id="5" name="Θέση περιεχομένου 3" descr="E:\μεταπτυχιακ'ο\line of stability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9317" y="1179872"/>
            <a:ext cx="5938684" cy="555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Αποτέλεσμα εικόνας για unstable nuclei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15" y="784775"/>
            <a:ext cx="3487630" cy="232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49911" y="228944"/>
            <a:ext cx="7855973" cy="37861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000066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Η σταθερότητα ενός πυρήνα εξαρτάται από τον λόγο: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πρωτονίων </a:t>
            </a:r>
            <a:r>
              <a:rPr lang="el-GR" b="1" dirty="0" smtClean="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Ζ</a:t>
            </a:r>
            <a:r>
              <a:rPr lang="en-US" b="1" dirty="0" smtClean="0">
                <a:solidFill>
                  <a:srgbClr val="66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νετρονίων </a:t>
            </a:r>
            <a:r>
              <a:rPr lang="el-GR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21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077497" y="26097"/>
            <a:ext cx="6843252" cy="634082"/>
          </a:xfrm>
        </p:spPr>
        <p:txBody>
          <a:bodyPr>
            <a:normAutofit fontScale="90000"/>
          </a:bodyPr>
          <a:lstStyle/>
          <a:p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νόμος που περιγράφει την πιθανότητα διάσπασης ενός πυρήνα:</a:t>
            </a:r>
            <a:r>
              <a:rPr lang="el-GR" sz="27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7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7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l-GR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Νόμος </a:t>
            </a:r>
            <a:r>
              <a:rPr lang="el-GR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της εκθετικής απομείωσης </a:t>
            </a:r>
            <a:endParaRPr lang="el-GR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317349" y="1175369"/>
            <a:ext cx="2372726" cy="1546058"/>
          </a:xfrm>
          <a:solidFill>
            <a:srgbClr val="FFFF00"/>
          </a:solidFill>
          <a:ln w="12700"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FR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</a:t>
            </a:r>
            <a:r>
              <a:rPr lang="fr-FR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fr-FR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l-GR" dirty="0"/>
              <a:t> </a:t>
            </a:r>
            <a:r>
              <a:rPr lang="el-GR" dirty="0" smtClean="0"/>
              <a:t> </a:t>
            </a:r>
          </a:p>
          <a:p>
            <a:pPr marL="0" indent="0">
              <a:buNone/>
            </a:pPr>
            <a:r>
              <a:rPr lang="el-GR" dirty="0" smtClean="0"/>
              <a:t>     </a:t>
            </a:r>
          </a:p>
          <a:p>
            <a:pPr marL="0" indent="0">
              <a:buNone/>
            </a:pPr>
            <a:r>
              <a:rPr lang="fr-FR" b="1" dirty="0" smtClean="0"/>
              <a:t>N</a:t>
            </a:r>
            <a:r>
              <a:rPr lang="fr-FR" b="1" baseline="-25000" dirty="0" smtClean="0"/>
              <a:t>t</a:t>
            </a:r>
            <a:r>
              <a:rPr lang="fr-FR" b="1" dirty="0" smtClean="0"/>
              <a:t> </a:t>
            </a:r>
            <a:r>
              <a:rPr lang="fr-FR" b="1" dirty="0"/>
              <a:t>= N</a:t>
            </a:r>
            <a:r>
              <a:rPr lang="fr-FR" b="1" baseline="-25000" dirty="0"/>
              <a:t>0</a:t>
            </a:r>
            <a:r>
              <a:rPr lang="fr-FR" b="1" dirty="0"/>
              <a:t> e </a:t>
            </a:r>
            <a:r>
              <a:rPr lang="fr-FR" b="1" baseline="30000" dirty="0"/>
              <a:t>–ln2 t / t1/2</a:t>
            </a:r>
            <a:endParaRPr lang="el-GR" dirty="0"/>
          </a:p>
          <a:p>
            <a:pPr marL="0" indent="0">
              <a:buNone/>
            </a:pPr>
            <a:r>
              <a:rPr lang="fr-FR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 descr="E:\μεταπτυχιακ'ο\decay curve for I13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512" y="3055856"/>
            <a:ext cx="3528392" cy="3619673"/>
          </a:xfrm>
          <a:prstGeom prst="rect">
            <a:avLst/>
          </a:prstGeom>
          <a:noFill/>
          <a:ln w="9525">
            <a:solidFill>
              <a:srgbClr val="2C14BC"/>
            </a:solidFill>
            <a:miter lim="800000"/>
            <a:headEnd/>
            <a:tailEnd/>
          </a:ln>
        </p:spPr>
      </p:pic>
      <p:pic>
        <p:nvPicPr>
          <p:cNvPr id="5" name="Picture 2" descr="http://www.intechopen.com/source/html/16142/media/image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390" y="3125783"/>
            <a:ext cx="4709023" cy="36196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  <a:extLst/>
        </p:spPr>
      </p:pic>
      <p:sp>
        <p:nvSpPr>
          <p:cNvPr id="6" name="Ορθογώνιο 5"/>
          <p:cNvSpPr/>
          <p:nvPr/>
        </p:nvSpPr>
        <p:spPr>
          <a:xfrm>
            <a:off x="5231904" y="712729"/>
            <a:ext cx="49685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Ν</a:t>
            </a:r>
            <a:r>
              <a:rPr lang="en-US" sz="14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l-GR" sz="14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: ο αριθμός των </a:t>
            </a: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μη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διασπασθέντων πυρήνων σε χρόνο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endParaRPr lang="el-GR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Ν</a:t>
            </a:r>
            <a:r>
              <a:rPr lang="el-GR" sz="14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0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: ο αριθμός των </a:t>
            </a: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μη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διασπασθέντων πυρήνων σε χρόνο μηδέν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λ 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: η</a:t>
            </a: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σταθερά διάσπασης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(=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ln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2/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l-GR" sz="1400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= 0,693/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l-GR" sz="1400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1/2 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) που ουσιαστικά εκφράζει την τμηματική απώλεια προϊόντος του χρόνου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l-GR" sz="14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: ο </a:t>
            </a: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χρόνος ημίσειας ζωή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ς ή </a:t>
            </a:r>
            <a:r>
              <a:rPr lang="el-GR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χρόνος υποδιπλασιασμού 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ο οποίος είναι </a:t>
            </a:r>
            <a:r>
              <a:rPr lang="el-GR" sz="1400" u="sng" dirty="0">
                <a:solidFill>
                  <a:srgbClr val="2C14B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χαρακτηριστικός</a:t>
            </a:r>
            <a:r>
              <a:rPr lang="el-GR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για κάθε ισότοπο και εκφράζει το χρόνο κατά τον οποίο ο αριθμός των ραδιενεργών πυρήνων μειώνεται στο μισό</a:t>
            </a:r>
            <a:endParaRPr lang="el-GR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540949" y="3933056"/>
            <a:ext cx="192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Half time =8,1days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16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281949" y="253130"/>
            <a:ext cx="4508090" cy="5620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Χρόνοι υποδιπλασιασμού</a:t>
            </a:r>
          </a:p>
        </p:txBody>
      </p:sp>
      <p:pic>
        <p:nvPicPr>
          <p:cNvPr id="4" name="Εικόνα 3" descr="C:\Users\it\Pictures\φουφουτος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877" y="1334104"/>
            <a:ext cx="6921910" cy="33971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graphicFrame>
        <p:nvGraphicFramePr>
          <p:cNvPr id="7" name="Group 32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360481054"/>
              </p:ext>
            </p:extLst>
          </p:nvPr>
        </p:nvGraphicFramePr>
        <p:xfrm>
          <a:off x="444983" y="1445742"/>
          <a:ext cx="3921108" cy="2893715"/>
        </p:xfrm>
        <a:graphic>
          <a:graphicData uri="http://schemas.openxmlformats.org/drawingml/2006/table">
            <a:tbl>
              <a:tblPr/>
              <a:tblGrid>
                <a:gridCol w="21163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47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5630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altLang="el-G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Φυσικοί Χρόνοι ημίσειας ζωής διαφόρων Διαγνωστικών Ραδιοϊσοτόπων</a:t>
                      </a:r>
                      <a:endParaRPr kumimoji="0" lang="en-US" altLang="el-G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74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74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kumimoji="0" lang="en-US" altLang="el-GR" sz="16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el-G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6h, </a:t>
                      </a:r>
                      <a:endParaRPr kumimoji="0" lang="en-US" altLang="el-GR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109.7m</a:t>
                      </a:r>
                      <a:endParaRPr kumimoji="0" lang="en-US" altLang="el-GR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74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kumimoji="0" lang="en-US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13.3h, </a:t>
                      </a:r>
                      <a:endParaRPr kumimoji="0" lang="en-US" altLang="el-GR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1.2m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74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kumimoji="0" lang="en-US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2.8d, </a:t>
                      </a:r>
                      <a:endParaRPr kumimoji="0" lang="en-US" altLang="el-GR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20.3m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74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 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74h</a:t>
                      </a:r>
                      <a:endParaRPr kumimoji="0" lang="en-US" altLang="el-GR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9.9m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Ορθογώνιο 2"/>
          <p:cNvSpPr/>
          <p:nvPr/>
        </p:nvSpPr>
        <p:spPr>
          <a:xfrm>
            <a:off x="7523716" y="5065081"/>
            <a:ext cx="2088232" cy="11521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6" name="Αντικείμενο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095379"/>
              </p:ext>
            </p:extLst>
          </p:nvPr>
        </p:nvGraphicFramePr>
        <p:xfrm>
          <a:off x="7683991" y="5179029"/>
          <a:ext cx="1767683" cy="924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9" name="Εξίσωση" r:id="rId4" imgW="863280" imgH="444240" progId="Equation.3">
                  <p:embed/>
                </p:oleObj>
              </mc:Choice>
              <mc:Fallback>
                <p:oleObj name="Εξίσωση" r:id="rId4" imgW="863280" imgH="444240" progId="Equation.3">
                  <p:embed/>
                  <p:pic>
                    <p:nvPicPr>
                      <p:cNvPr id="6" name="Αντικείμενο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991" y="5179029"/>
                        <a:ext cx="1767683" cy="924232"/>
                      </a:xfrm>
                      <a:prstGeom prst="rect">
                        <a:avLst/>
                      </a:prstGeom>
                      <a:noFill/>
                      <a:ln w="63500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4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06635" y="468449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375921" y="454638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14" name="Τίτλος 1"/>
          <p:cNvSpPr txBox="1">
            <a:spLocks/>
          </p:cNvSpPr>
          <p:nvPr/>
        </p:nvSpPr>
        <p:spPr>
          <a:xfrm>
            <a:off x="4578650" y="28479"/>
            <a:ext cx="3109103" cy="2398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Τρόποι </a:t>
            </a:r>
            <a:r>
              <a:rPr lang="el-GR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ραδιενεργού διάσπασης</a:t>
            </a:r>
            <a:endParaRPr lang="el-GR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254" y="416369"/>
            <a:ext cx="5783608" cy="18956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57" y="388269"/>
            <a:ext cx="5744133" cy="18956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209" y="2355082"/>
            <a:ext cx="2918653" cy="1630369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57" y="2355083"/>
            <a:ext cx="5744133" cy="18890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Εικόνα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083" y="4166995"/>
            <a:ext cx="5132439" cy="23750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Εικόνα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4" y="4315352"/>
            <a:ext cx="3328440" cy="23509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Εικόνα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014" y="4315352"/>
            <a:ext cx="3086848" cy="235091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7824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15968" y="1455174"/>
            <a:ext cx="4917613" cy="4845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Όταν ένας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πυρήνας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διασπάται με β(-) διάσπαση, ο θυγατρικός πυρήνας συχνά παραμένει σε διεγερμένη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κατάσταση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 άμεση εκπομπή γ ακτινοβολίας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πυρήνας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αυτός που παραμένει σε διεγερμένη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κατάσταση για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κάποιο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διάστημα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θεωρείται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ξεχωριστός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πυρήνας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και αυτή η κατάσταση ονομάζεται </a:t>
            </a:r>
            <a:r>
              <a:rPr lang="el-GR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μετασταθερή </a:t>
            </a:r>
            <a:r>
              <a:rPr lang="el-G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κατάσταση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metastable</a:t>
            </a:r>
            <a:r>
              <a:rPr lang="el-G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και συμβολίζεται με το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 -    </a:t>
            </a:r>
            <a:r>
              <a:rPr lang="el-GR" b="1" baseline="30000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99</a:t>
            </a:r>
            <a:r>
              <a:rPr lang="en-US" b="1" baseline="30000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  <a:r>
              <a:rPr lang="el-GR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rgbClr val="0000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Στη συνέχεια μεταπίπτει στον θυγατρικό πυρήνα εκπέμποντας </a:t>
            </a:r>
            <a:r>
              <a:rPr lang="el-G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ΜΟΝΟ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γ ακτινοβολία (</a:t>
            </a:r>
            <a:r>
              <a:rPr lang="el-GR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ΠΛΕΟΝΕΚΤΗΜΑ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μειωμένη ακτινοβόληση τού ασθενούς)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650" name="Picture 2" descr="Αποτέλεσμα εικόνας για metastable state radioactiv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997" y="993058"/>
            <a:ext cx="3381401" cy="207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Αποτέλεσμα εικόνας για metastable state radio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204" y="649164"/>
            <a:ext cx="2549550" cy="25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56358" y="339328"/>
            <a:ext cx="429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Ισομερική μετάβαση 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isomeric transition)</a:t>
            </a:r>
            <a:endParaRPr 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387" y="3059156"/>
            <a:ext cx="4300639" cy="357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6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33" y="3289008"/>
            <a:ext cx="9170776" cy="3385975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1866005" y="569157"/>
            <a:ext cx="6335158" cy="82514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Σωματίδια </a:t>
            </a:r>
            <a:r>
              <a:rPr lang="el-GR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(Πυρήνας Ηλίου που αποτελείται από 2 πρωτόνια και 2 νετρόνια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Χάνουν ενέργεια μέσω ιονισμών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«Βαρειά» σωματίδια με μικρή διείσδυση στην ύλη.  </a:t>
            </a:r>
          </a:p>
          <a:p>
            <a:endParaRPr lang="el-G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108" y="541776"/>
            <a:ext cx="1982535" cy="1243386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9264352" y="620688"/>
            <a:ext cx="43204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/>
          <p:cNvSpPr/>
          <p:nvPr/>
        </p:nvSpPr>
        <p:spPr>
          <a:xfrm>
            <a:off x="1926387" y="1554176"/>
            <a:ext cx="5911360" cy="307777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Σωματίδια β :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προκαλούν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ιονισμό αλλά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και απελευθέρωση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 ακτινοβολίας.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Αριστερό άγκιστρο 8"/>
          <p:cNvSpPr/>
          <p:nvPr/>
        </p:nvSpPr>
        <p:spPr>
          <a:xfrm>
            <a:off x="1512122" y="613011"/>
            <a:ext cx="298355" cy="1152124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ρθογώνιο 12"/>
          <p:cNvSpPr/>
          <p:nvPr/>
        </p:nvSpPr>
        <p:spPr>
          <a:xfrm>
            <a:off x="1984163" y="2055812"/>
            <a:ext cx="4911665" cy="523220"/>
          </a:xfrm>
          <a:prstGeom prst="rect">
            <a:avLst/>
          </a:prstGeom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Ακτίνες Χ, Ακτίνες γ (φωτόνια):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προκαλούν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ιονισμό αλλά και απελευθέρωση Χ ακτινοβολίας.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624" y="932637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Σωματιδιακή </a:t>
            </a:r>
          </a:p>
          <a:p>
            <a:r>
              <a:rPr lang="el-GR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7761" y="2064097"/>
            <a:ext cx="149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Ηλεκτρομαγνητική </a:t>
            </a:r>
          </a:p>
          <a:p>
            <a:r>
              <a:rPr lang="el-GR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ακτινοβολία</a:t>
            </a:r>
          </a:p>
        </p:txBody>
      </p:sp>
      <p:sp>
        <p:nvSpPr>
          <p:cNvPr id="16" name="Αριστερό άγκιστρο 15"/>
          <p:cNvSpPr/>
          <p:nvPr/>
        </p:nvSpPr>
        <p:spPr>
          <a:xfrm>
            <a:off x="1589048" y="1996524"/>
            <a:ext cx="364384" cy="839413"/>
          </a:xfrm>
          <a:prstGeom prst="lef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2520711" y="2938697"/>
            <a:ext cx="6827318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ιατρική απεικόνιση μας ενδιαφέρει </a:t>
            </a:r>
            <a:r>
              <a:rPr lang="el-GR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μόνο</a:t>
            </a:r>
            <a:r>
              <a:rPr lang="el-GR" sz="16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η Ηλεκτρομαγνητική ακτινοβολία</a:t>
            </a:r>
          </a:p>
        </p:txBody>
      </p:sp>
      <p:cxnSp>
        <p:nvCxnSpPr>
          <p:cNvPr id="19" name="Ευθύγραμμο βέλος σύνδεσης 18"/>
          <p:cNvCxnSpPr/>
          <p:nvPr/>
        </p:nvCxnSpPr>
        <p:spPr>
          <a:xfrm flipV="1">
            <a:off x="7005071" y="2317422"/>
            <a:ext cx="930392" cy="69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/>
          <p:nvPr/>
        </p:nvCxnSpPr>
        <p:spPr>
          <a:xfrm>
            <a:off x="7052375" y="2418516"/>
            <a:ext cx="835784" cy="1692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/>
          <p:cNvCxnSpPr/>
          <p:nvPr/>
        </p:nvCxnSpPr>
        <p:spPr>
          <a:xfrm flipV="1">
            <a:off x="6992631" y="2079197"/>
            <a:ext cx="860914" cy="1249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37747" y="1873710"/>
            <a:ext cx="2413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Φωτοηλεκτρικό φαινόμενο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09846" y="2125652"/>
            <a:ext cx="1901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Φαινόμενο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Compton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35463" y="2400087"/>
            <a:ext cx="1412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Δίδυμη γένεση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6387" y="65254"/>
            <a:ext cx="677516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Επίδραση ακτινοβολίας με την ύλη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σωματιδιακή / ηλεκτρομαγνητική 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92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9" grpId="0" animBg="1"/>
      <p:bldP spid="13" grpId="0" animBg="1"/>
      <p:bldP spid="12" grpId="0"/>
      <p:bldP spid="15" grpId="0"/>
      <p:bldP spid="16" grpId="0" animBg="1"/>
      <p:bldP spid="14" grpId="0" animBg="1"/>
      <p:bldP spid="25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9"/>
          <p:cNvSpPr/>
          <p:nvPr/>
        </p:nvSpPr>
        <p:spPr>
          <a:xfrm>
            <a:off x="1634845" y="3918766"/>
            <a:ext cx="4514089" cy="6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92372" y="169503"/>
            <a:ext cx="8229600" cy="285812"/>
          </a:xfrm>
          <a:ln w="28575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Τρόποι αλληλεπίδρασης της ηλεκτρομαγνητικής γ ακτινοβολίας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δηλ. </a:t>
            </a: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του φωτός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την ύλη :</a:t>
            </a:r>
            <a:endParaRPr lang="el-GR" sz="14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60269" y="5187947"/>
            <a:ext cx="3064206" cy="847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δίδυμη γένεση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παρατηρείται στις </a:t>
            </a:r>
            <a:r>
              <a:rPr lang="el-G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υψηλές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ενέργειες (&gt;1,02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MeV)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Στο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φαινόμενο αυτό βασίζεται η λειτουργία της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 </a:t>
            </a:r>
            <a:r>
              <a:rPr lang="el-GR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κάμερας</a:t>
            </a:r>
          </a:p>
        </p:txBody>
      </p:sp>
      <p:pic>
        <p:nvPicPr>
          <p:cNvPr id="7" name="Εικόνα 6" descr="compt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6650" y="2810233"/>
            <a:ext cx="2131996" cy="161337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8" name="Εικόνα 7" descr="E:\μεταπτυχιακ'ο\pet2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4981" y="4595545"/>
            <a:ext cx="3524783" cy="211831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6" name="Ευθεία γραμμή σύνδεσης 15"/>
          <p:cNvCxnSpPr/>
          <p:nvPr/>
        </p:nvCxnSpPr>
        <p:spPr>
          <a:xfrm>
            <a:off x="7018089" y="464275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http://zuserver2.star.ucl.ac.uk/~idh/PHAS2112/Lectures/2009/Nuclear/na-59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166" y="1205354"/>
            <a:ext cx="5176685" cy="528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0" name="Picture 2" descr="Σχετική εικόνα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212" y="740941"/>
            <a:ext cx="2061331" cy="1807419"/>
          </a:xfrm>
          <a:prstGeom prst="rect">
            <a:avLst/>
          </a:prstGeom>
          <a:noFill/>
          <a:ln w="19050">
            <a:solidFill>
              <a:srgbClr val="2C14B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Έκρηξη 2 12"/>
          <p:cNvSpPr/>
          <p:nvPr/>
        </p:nvSpPr>
        <p:spPr>
          <a:xfrm>
            <a:off x="5235056" y="764269"/>
            <a:ext cx="1342725" cy="426515"/>
          </a:xfrm>
          <a:prstGeom prst="irregularSeal2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 4"/>
          <p:cNvSpPr/>
          <p:nvPr/>
        </p:nvSpPr>
        <p:spPr>
          <a:xfrm>
            <a:off x="79836" y="872991"/>
            <a:ext cx="467137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φωτοηλεκτρικό φαινόμενο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παρατηρείται  στις </a:t>
            </a:r>
            <a:r>
              <a:rPr lang="el-GR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χαμηλές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ενέργειες (&lt;0,3Μ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Αλληλοεπίδραση με 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-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ΕΣΩΤΕΡΙΚΗΣ στιβάδας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και </a:t>
            </a: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πλήρη 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απορρόφηση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της ενέργειας του προσπίπτοντος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φωτονίου.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Στο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φαινόμενο αυτό βασίζεται η λειτουργία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της (γ) 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 </a:t>
            </a:r>
            <a:r>
              <a:rPr lang="el-GR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κάμερας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239901" y="2902670"/>
            <a:ext cx="40764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φαινόμενο 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Compton</a:t>
            </a:r>
            <a:r>
              <a:rPr lang="el-G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παρατηρείται στις </a:t>
            </a:r>
            <a:r>
              <a:rPr lang="el-G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μεσαίες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ενέργειες (από 0,3-1,02Μ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Αλληλοεπίδραση με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e-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ΕΞΩΤΕΡΙΚΗΣ </a:t>
            </a:r>
          </a:p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στιβάδας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ερική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απορρόφηση της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ενέργειας και 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σκέδαση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του προσπίπτοντος φωτονίου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1187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  <p:bldP spid="5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5332563" y="4500873"/>
            <a:ext cx="1837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Ακτινοπροστασία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89665">
            <a:off x="2127203" y="1242156"/>
            <a:ext cx="2346240" cy="1500949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7836">
            <a:off x="3651574" y="1464015"/>
            <a:ext cx="2550862" cy="255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5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27237" y="17451"/>
            <a:ext cx="4422058" cy="466647"/>
          </a:xfrm>
        </p:spPr>
        <p:txBody>
          <a:bodyPr>
            <a:normAutofit/>
          </a:bodyPr>
          <a:lstStyle/>
          <a:p>
            <a:r>
              <a:rPr lang="el-GR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Γιατί υπάρχει ανάγκη ακτινοπροστασίας;</a:t>
            </a:r>
            <a:endParaRPr lang="el-GR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3081163" y="471073"/>
            <a:ext cx="6114206" cy="424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Διότι η ακτινοβολία επιδρά στα βιολογικά συστήματα με 3 τρόπους:</a:t>
            </a:r>
            <a:endParaRPr lang="el-GR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184935" y="1491339"/>
            <a:ext cx="4597995" cy="1081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 φυσικό τρόπο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(άμεσο): με ιονισμούς και διεγέρσεις. Τα αποτελέσματα εξαρτώνται από το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της ακτινοβολίας.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l-GR" dirty="0"/>
          </a:p>
        </p:txBody>
      </p:sp>
      <p:sp>
        <p:nvSpPr>
          <p:cNvPr id="7" name="Θέση περιεχομένου 2"/>
          <p:cNvSpPr txBox="1">
            <a:spLocks/>
          </p:cNvSpPr>
          <p:nvPr/>
        </p:nvSpPr>
        <p:spPr>
          <a:xfrm>
            <a:off x="270213" y="3296644"/>
            <a:ext cx="5399700" cy="12241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χημικό τρόπο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(έμμεσο): δηλ. με ρήξη χημικών δεσμών και απελευθέρωση ελευθέρων ριζών που προκαλούν βλάβη στο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DNA. </a:t>
            </a:r>
          </a:p>
          <a:p>
            <a:endParaRPr lang="el-GR" dirty="0"/>
          </a:p>
        </p:txBody>
      </p:sp>
      <p:pic>
        <p:nvPicPr>
          <p:cNvPr id="8" name="Picture 10" descr="Αποτέλεσμα εικόνας για ελεύθερες ρίζε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875" y="2684231"/>
            <a:ext cx="4638152" cy="204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Ορθογώνιο 8"/>
          <p:cNvSpPr/>
          <p:nvPr/>
        </p:nvSpPr>
        <p:spPr>
          <a:xfrm>
            <a:off x="184935" y="5244698"/>
            <a:ext cx="6041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βιολογικό </a:t>
            </a: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τρόπο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επηρεάζοντας ενζυμικούς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μηχανισμούς επιδιόρθωσης του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δημιουργώντας διμερή θυμίνης.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Αποτέλεσμα εικόνας για α β γ partic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164" y="882053"/>
            <a:ext cx="3676131" cy="175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ages.flatworldknowledge.com/averillfwk/averillfwk-fig20_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346" y="809679"/>
            <a:ext cx="2130402" cy="177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849" y="4780875"/>
            <a:ext cx="4767209" cy="192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0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024284" y="286470"/>
            <a:ext cx="3460955" cy="264139"/>
          </a:xfrm>
        </p:spPr>
        <p:txBody>
          <a:bodyPr>
            <a:normAutofit fontScale="90000"/>
          </a:bodyPr>
          <a:lstStyle/>
          <a:p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τρόποι ακτινοπροστασίας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Θέση περιεχομένου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84" y="1071716"/>
            <a:ext cx="4428392" cy="3716594"/>
          </a:xfrm>
          <a:prstGeom prst="rect">
            <a:avLst/>
          </a:prstGeom>
        </p:spPr>
      </p:pic>
      <p:pic>
        <p:nvPicPr>
          <p:cNvPr id="5" name="Picture 65" descr="Αποτέλεσμα εικόνας για radiation prot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522" y="1221253"/>
            <a:ext cx="5823805" cy="341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76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77059" y="1641666"/>
            <a:ext cx="10304207" cy="99271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l-GR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όμος του </a:t>
            </a:r>
            <a:r>
              <a:rPr lang="el-GR" sz="2000" b="1" u="sng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αντιστρόφου</a:t>
            </a:r>
            <a:r>
              <a:rPr lang="el-GR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τετραγώνου</a:t>
            </a:r>
            <a:r>
              <a:rPr lang="el-GR" sz="2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 </a:t>
            </a:r>
            <a:r>
              <a:rPr lang="en-US" sz="20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kerma</a:t>
            </a:r>
            <a:r>
              <a:rPr lang="en-US" sz="20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rate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inetic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nergy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eleased per unit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l-GR" sz="27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7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27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7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sz="2700" b="1" baseline="300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baseline="300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baseline="30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baseline="30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baseline="30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baseline="30000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ο συντελεστής Γ εκφράζει το </a:t>
            </a:r>
            <a:r>
              <a:rPr lang="el-GR" sz="1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ρυθμό έκθεσης 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από ακτινοβολία Χ ή γ πάνω από μια ελάχιστη τιμή ενέργειας. Για παράδειγμα Γ</a:t>
            </a:r>
            <a:r>
              <a:rPr lang="el-GR" sz="1600" i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20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σημαίνει ότι ο ρυθμός έκθεσης είναι σταθερός για όλα τα φωτόνια με ενέργειες πάνω από 20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keV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. Ο συντελεστής Γ εκφράζεται σε 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roentgens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/ώρα που προέρχονται από μια πηγή 1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mCi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που βρίσκεται σε απόσταση 1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cm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. Μονάδες μέτρησης: 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cm</a:t>
            </a:r>
            <a:r>
              <a:rPr lang="el-GR" sz="1600" i="1" baseline="30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l-GR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</a:rPr>
              <a:t>mCi</a:t>
            </a:r>
            <a:r>
              <a:rPr lang="el-GR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)</a:t>
            </a:r>
            <a:r>
              <a:rPr lang="el-GR" sz="1600" dirty="0"/>
              <a:t/>
            </a:r>
            <a:br>
              <a:rPr lang="el-GR" sz="1600" dirty="0"/>
            </a:b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77" y="2634382"/>
            <a:ext cx="6859988" cy="38352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8425" y="143958"/>
            <a:ext cx="7602515" cy="4616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Ακτινοπροστασία: </a:t>
            </a:r>
            <a:r>
              <a:rPr lang="el-GR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Απόσταση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 την πηγή</a:t>
            </a:r>
          </a:p>
        </p:txBody>
      </p:sp>
      <p:sp>
        <p:nvSpPr>
          <p:cNvPr id="8" name="Έλλειψη 7"/>
          <p:cNvSpPr/>
          <p:nvPr/>
        </p:nvSpPr>
        <p:spPr>
          <a:xfrm>
            <a:off x="4237922" y="5432441"/>
            <a:ext cx="3883523" cy="1034391"/>
          </a:xfrm>
          <a:prstGeom prst="ellipse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564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958523"/>
            <a:ext cx="8229600" cy="778098"/>
          </a:xfrm>
        </p:spPr>
        <p:txBody>
          <a:bodyPr>
            <a:normAutofit/>
          </a:bodyPr>
          <a:lstStyle/>
          <a:p>
            <a:r>
              <a:rPr lang="el-G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Εξασθένηση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ακτινοβολίας όταν διέρχεται μέσα από την ύλη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568" y="2198288"/>
            <a:ext cx="7796980" cy="195079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39" y="4149082"/>
            <a:ext cx="5997352" cy="25586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2006" y="1736623"/>
            <a:ext cx="234993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de-DE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</a:t>
            </a:r>
            <a:r>
              <a:rPr lang="de-DE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de-DE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de-DE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1518" y="1644290"/>
            <a:ext cx="28444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μ: γραμμικός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συντελεστής εξασθένησης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attenuation coefficient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(σε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l-GR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l-GR" dirty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7439" y="266023"/>
            <a:ext cx="7121194" cy="4616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Ακτινοπροστασία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Θωράκιση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έναντι της πηγής</a:t>
            </a:r>
          </a:p>
        </p:txBody>
      </p:sp>
    </p:spTree>
    <p:extLst>
      <p:ext uri="{BB962C8B-B14F-4D97-AF65-F5344CB8AC3E}">
        <p14:creationId xmlns:p14="http://schemas.microsoft.com/office/powerpoint/2010/main" val="212933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2506" y="255640"/>
            <a:ext cx="11206316" cy="83574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</a:t>
            </a:r>
            <a:r>
              <a:rPr lang="en-US" dirty="0" smtClean="0"/>
              <a:t>s </a:t>
            </a:r>
            <a:r>
              <a:rPr lang="en-US" b="1" dirty="0" smtClean="0">
                <a:solidFill>
                  <a:srgbClr val="C00000"/>
                </a:solidFill>
              </a:rPr>
              <a:t>L</a:t>
            </a:r>
            <a:r>
              <a:rPr lang="en-US" dirty="0" smtClean="0"/>
              <a:t>ow </a:t>
            </a:r>
            <a:r>
              <a:rPr lang="en-US" b="1" dirty="0" smtClean="0">
                <a:solidFill>
                  <a:srgbClr val="C00000"/>
                </a:solidFill>
              </a:rPr>
              <a:t>A</a:t>
            </a:r>
            <a:r>
              <a:rPr lang="en-US" dirty="0" smtClean="0"/>
              <a:t>s </a:t>
            </a:r>
            <a:r>
              <a:rPr lang="en-US" b="1" dirty="0" smtClean="0">
                <a:solidFill>
                  <a:srgbClr val="C00000"/>
                </a:solidFill>
              </a:rPr>
              <a:t>R</a:t>
            </a:r>
            <a:r>
              <a:rPr lang="en-US" dirty="0" smtClean="0"/>
              <a:t>easonable </a:t>
            </a:r>
            <a:r>
              <a:rPr lang="en-US" b="1" dirty="0" smtClean="0">
                <a:solidFill>
                  <a:srgbClr val="C00000"/>
                </a:solidFill>
              </a:rPr>
              <a:t>A</a:t>
            </a:r>
            <a:r>
              <a:rPr lang="en-US" dirty="0" smtClean="0"/>
              <a:t>chievable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7" y="1297858"/>
            <a:ext cx="10894142" cy="51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8" descr="Αποτέλεσμα εικόνας για lead apron for radiation protect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40" y="641727"/>
            <a:ext cx="3070877" cy="288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0" descr="Αποτέλεσμα εικόνας για wheel shields  for radiation prot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770" y="354458"/>
            <a:ext cx="3249528" cy="433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7" descr="Σχετική εικόν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37" y="4048018"/>
            <a:ext cx="2674333" cy="226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6" descr="Αποτέλεσμα εικόνας για ring dosimeter for radi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363" y="4914494"/>
            <a:ext cx="2736615" cy="117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557" y="554804"/>
            <a:ext cx="5433317" cy="584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6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Αντικείμενο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762840"/>
              </p:ext>
            </p:extLst>
          </p:nvPr>
        </p:nvGraphicFramePr>
        <p:xfrm>
          <a:off x="475179" y="4752770"/>
          <a:ext cx="1536331" cy="331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Εξίσωση" r:id="rId3" imgW="1040948" imgH="190417" progId="Equation.3">
                  <p:embed/>
                </p:oleObj>
              </mc:Choice>
              <mc:Fallback>
                <p:oleObj name="Εξίσωση" r:id="rId3" imgW="1040948" imgH="190417" progId="Equation.3">
                  <p:embed/>
                  <p:pic>
                    <p:nvPicPr>
                      <p:cNvPr id="4" name="Αντικείμενο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79" y="4752770"/>
                        <a:ext cx="1536331" cy="33158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6600FF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88480" y="4468799"/>
            <a:ext cx="348149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απρροφ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ύμενη δόση </a:t>
            </a:r>
            <a:endParaRPr lang="en-US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συντελεστής στάθμισης για την </a:t>
            </a:r>
          </a:p>
          <a:p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σχετική βιολογική αποτελεσματικότητα της ακτινοβολίας </a:t>
            </a:r>
            <a:r>
              <a:rPr lang="el-GR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RBE)</a:t>
            </a:r>
            <a:endParaRPr lang="el-GR" sz="14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279345" y="3302073"/>
            <a:ext cx="47318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Ισοδύναμη δόση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equivalent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δόση που λαμβάνει υπ’ όψη της τη </a:t>
            </a: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σχετική βιολογική βλάβη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που προκαλείται σε ένα ιστό από διάφορα είδη ακτινοβολίας.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279345" y="1712393"/>
            <a:ext cx="45621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Απορροφούμενη δόση: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ενέργεια που εναποτίθεται ανά μονάδα μάζας ενός υλικού</a:t>
            </a:r>
          </a:p>
          <a:p>
            <a:pPr algn="ctr"/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Gray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joule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kgr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joule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kgr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=0,01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37403" y="74209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Ραδιενέργεια: 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Bq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 διάσπαση /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mCi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0,037 MBq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376856" y="5542153"/>
            <a:ext cx="3755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 x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συντελεστής στάθμισης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(=1) </a:t>
            </a:r>
            <a:r>
              <a:rPr lang="el-GR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091" y="394254"/>
            <a:ext cx="6590998" cy="6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6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pcf.city.hiroshima.jp/kids/KPSH_E/hiroshima_e/radiation_e/images/dosage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2" y="75483"/>
            <a:ext cx="4824821" cy="398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768" y="75482"/>
            <a:ext cx="6921909" cy="659078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315" y="4144130"/>
            <a:ext cx="1848465" cy="2522141"/>
          </a:xfrm>
          <a:prstGeom prst="rect">
            <a:avLst/>
          </a:prstGeom>
        </p:spPr>
      </p:pic>
      <p:pic>
        <p:nvPicPr>
          <p:cNvPr id="7" name="Picture 2" descr="Αποτέλεσμα εικόνας για guarapari brazil radi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3" y="4144130"/>
            <a:ext cx="2750214" cy="27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37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5145935" y="5076219"/>
            <a:ext cx="3074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Συμβατικές και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CZT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 κάμερες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6024">
            <a:off x="1757670" y="717907"/>
            <a:ext cx="2696344" cy="310918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1951">
            <a:off x="3632584" y="1597607"/>
            <a:ext cx="2962054" cy="263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0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>
            <a:off x="6715541" y="1011491"/>
            <a:ext cx="5112906" cy="181588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Κατευθυντήρας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collimator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el-GR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Σπινθηριστής ή ανιχνευτής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scintillator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detector)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el-GR" sz="1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Φωτοπολλαπλασιαστές</a:t>
            </a:r>
            <a:endParaRPr lang="el-GR" sz="16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αναλογικές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ή ψηφιακές ηλεκτρονικές συσκευές (προ – ενισχυτής, αναλυτής ύψους παλμών, ρυθμόμετρο, χρονόμετρο) 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5722449" y="148181"/>
            <a:ext cx="1986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l-GR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γ- κάμερα</a:t>
            </a:r>
            <a:r>
              <a:rPr lang="en-US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(Anger)</a:t>
            </a:r>
            <a:endParaRPr lang="en-US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117" y="3410672"/>
            <a:ext cx="5294584" cy="326288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336" y="2683894"/>
            <a:ext cx="2688087" cy="126436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02" y="897657"/>
            <a:ext cx="5866544" cy="5533966"/>
          </a:xfrm>
          <a:prstGeom prst="rect">
            <a:avLst/>
          </a:prstGeom>
        </p:spPr>
      </p:pic>
      <p:cxnSp>
        <p:nvCxnSpPr>
          <p:cNvPr id="7" name="Ευθύγραμμο βέλος σύνδεσης 6"/>
          <p:cNvCxnSpPr/>
          <p:nvPr/>
        </p:nvCxnSpPr>
        <p:spPr>
          <a:xfrm flipH="1">
            <a:off x="3729519" y="1233900"/>
            <a:ext cx="3060661" cy="1961363"/>
          </a:xfrm>
          <a:prstGeom prst="straightConnector1">
            <a:avLst/>
          </a:prstGeom>
          <a:ln>
            <a:solidFill>
              <a:schemeClr val="tx1">
                <a:alpha val="92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/>
          <p:cNvCxnSpPr/>
          <p:nvPr/>
        </p:nvCxnSpPr>
        <p:spPr>
          <a:xfrm flipH="1">
            <a:off x="3729519" y="1505469"/>
            <a:ext cx="3060661" cy="1966720"/>
          </a:xfrm>
          <a:prstGeom prst="straightConnector1">
            <a:avLst/>
          </a:prstGeom>
          <a:ln>
            <a:solidFill>
              <a:srgbClr val="C00000">
                <a:alpha val="92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/>
          <p:cNvCxnSpPr/>
          <p:nvPr/>
        </p:nvCxnSpPr>
        <p:spPr>
          <a:xfrm flipH="1">
            <a:off x="3801438" y="1727878"/>
            <a:ext cx="2988742" cy="2162223"/>
          </a:xfrm>
          <a:prstGeom prst="straightConnector1">
            <a:avLst/>
          </a:prstGeom>
          <a:ln>
            <a:solidFill>
              <a:schemeClr val="bg2">
                <a:lumMod val="50000"/>
                <a:alpha val="92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/>
          <p:cNvCxnSpPr/>
          <p:nvPr/>
        </p:nvCxnSpPr>
        <p:spPr>
          <a:xfrm flipH="1">
            <a:off x="3801438" y="2221856"/>
            <a:ext cx="3044274" cy="2935771"/>
          </a:xfrm>
          <a:prstGeom prst="straightConnector1">
            <a:avLst/>
          </a:prstGeom>
          <a:ln>
            <a:solidFill>
              <a:schemeClr val="accent2">
                <a:alpha val="92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04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62116" y="150222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l-GR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Κατευθυντήρας</a:t>
            </a:r>
            <a:r>
              <a:rPr lang="en-US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(collimator)</a:t>
            </a:r>
          </a:p>
          <a:p>
            <a:pPr algn="ctr">
              <a:spcAft>
                <a:spcPts val="0"/>
              </a:spcAft>
            </a:pPr>
            <a:endParaRPr lang="en-US" b="1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κατευθυντήρας είναι μια μολύβδινη κυλινδρική συσκευή σε σχήμα δίσκου που φέρει οπές και ο ρόλος του είναι διπλός: 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αφ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` ενός μεν να επιτρέπει την διέλευση μόνο εκείνων των ακτίνων από τον ασθενή που προσπίπτουν κάθετα σε αυτόν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ούτως </a:t>
            </a:r>
            <a:r>
              <a:rPr lang="el-GR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ώστε να αντιστοιχούν στην περιοχή προέλευσης του σώματος που </a:t>
            </a:r>
            <a:r>
              <a:rPr lang="el-GR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μελετάμε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228600">
              <a:spcAft>
                <a:spcPts val="0"/>
              </a:spcAft>
            </a:pP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αφ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` ετέρου δε να απορροφά τα σκεδαζόμενα φωτόνια Compton από το σώμα του ασθενούς που δε μας παρέχουν καμία διαγνωστική πληροφορία.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208" y="311308"/>
            <a:ext cx="4664178" cy="334888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039" y="3888098"/>
            <a:ext cx="4424516" cy="2969902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51" y="3943749"/>
            <a:ext cx="5751565" cy="285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2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57" y="560439"/>
            <a:ext cx="6103038" cy="396381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915" y="645781"/>
            <a:ext cx="4792405" cy="3538730"/>
          </a:xfrm>
          <a:prstGeom prst="rect">
            <a:avLst/>
          </a:prstGeom>
        </p:spPr>
      </p:pic>
      <p:graphicFrame>
        <p:nvGraphicFramePr>
          <p:cNvPr id="9" name="Πίνακας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142208"/>
              </p:ext>
            </p:extLst>
          </p:nvPr>
        </p:nvGraphicFramePr>
        <p:xfrm>
          <a:off x="707923" y="4635229"/>
          <a:ext cx="10186219" cy="14456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5407">
                  <a:extLst>
                    <a:ext uri="{9D8B030D-6E8A-4147-A177-3AD203B41FA5}">
                      <a16:colId xmlns:a16="http://schemas.microsoft.com/office/drawing/2014/main" xmlns="" val="119576370"/>
                    </a:ext>
                  </a:extLst>
                </a:gridCol>
                <a:gridCol w="4377439">
                  <a:extLst>
                    <a:ext uri="{9D8B030D-6E8A-4147-A177-3AD203B41FA5}">
                      <a16:colId xmlns:a16="http://schemas.microsoft.com/office/drawing/2014/main" xmlns="" val="1514580478"/>
                    </a:ext>
                  </a:extLst>
                </a:gridCol>
                <a:gridCol w="2413373">
                  <a:extLst>
                    <a:ext uri="{9D8B030D-6E8A-4147-A177-3AD203B41FA5}">
                      <a16:colId xmlns:a16="http://schemas.microsoft.com/office/drawing/2014/main" xmlns="" val="2775683057"/>
                    </a:ext>
                  </a:extLst>
                </a:gridCol>
              </a:tblGrid>
              <a:tr h="29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Παράμετρος που </a:t>
                      </a:r>
                      <a:r>
                        <a:rPr lang="el-GR" sz="1400" b="1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αυξάνει</a:t>
                      </a:r>
                      <a:endParaRPr lang="el-GR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Χωρική διακριτική ικανότητα (R</a:t>
                      </a:r>
                      <a:r>
                        <a:rPr lang="en-US" sz="14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l-GR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σε 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el-GR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l-GR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Ευαισθησία (</a:t>
                      </a: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400" b="1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</a:t>
                      </a:r>
                      <a:r>
                        <a:rPr lang="el-GR" sz="14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σε </a:t>
                      </a: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cps</a:t>
                      </a:r>
                      <a:r>
                        <a:rPr lang="el-GR" sz="14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4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Mbq</a:t>
                      </a:r>
                      <a:r>
                        <a:rPr lang="el-GR" sz="1400" b="1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2146087"/>
                  </a:ext>
                </a:extLst>
              </a:tr>
              <a:tr h="203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Διάμετρος οπών (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l-G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l-G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Ελαττώνεται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Αυξάνει</a:t>
                      </a:r>
                      <a:endParaRPr lang="el-GR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25449097"/>
                  </a:ext>
                </a:extLst>
              </a:tr>
              <a:tr h="203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Αριθμός οπών </a:t>
                      </a:r>
                      <a:endParaRPr lang="el-G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Ελαττώνεται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Αυξάνει</a:t>
                      </a:r>
                      <a:endParaRPr lang="el-GR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01310102"/>
                  </a:ext>
                </a:extLst>
              </a:tr>
              <a:tr h="203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Μήκος οπών (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l-G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l-G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Αυξάνει</a:t>
                      </a:r>
                      <a:endParaRPr lang="el-GR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Ελαττώνεται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78418424"/>
                  </a:ext>
                </a:extLst>
              </a:tr>
              <a:tr h="203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Πάχος διαφραγμάτων (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l-G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l-G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Αυξάνει</a:t>
                      </a:r>
                      <a:endParaRPr lang="el-GR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Ελαττώνεται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92720400"/>
                  </a:ext>
                </a:extLst>
              </a:tr>
              <a:tr h="29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Απόσταση αντικειμένου – κατευθυντήρα(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l-G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l-G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Ελαττώνεται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Δεν μεταβάλλεται</a:t>
                      </a:r>
                      <a:endParaRPr lang="el-GR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04269277"/>
                  </a:ext>
                </a:extLst>
              </a:tr>
            </a:tbl>
          </a:graphicData>
        </a:graphic>
      </p:graphicFrame>
      <p:sp>
        <p:nvSpPr>
          <p:cNvPr id="11" name="Ορθογώνιο 10"/>
          <p:cNvSpPr/>
          <p:nvPr/>
        </p:nvSpPr>
        <p:spPr>
          <a:xfrm>
            <a:off x="1061883" y="6390591"/>
            <a:ext cx="10176388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Γενικά ισχύει ο εξής κανόνας: όταν η χωρική διακριτική ικανότητα</a:t>
            </a: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400" b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βελτιώνεται</a:t>
            </a:r>
            <a:r>
              <a:rPr lang="el-GR" sz="14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ευαισθησία</a:t>
            </a: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υποβαθμίζεται</a:t>
            </a: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το αντίθετο.</a:t>
            </a: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79639" y="80131"/>
            <a:ext cx="8331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Δύο βασικά χαρακτηριστικά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collimators: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1)Χωρική διακριτική ικανότητα 2) ευαισθησία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8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66916"/>
            <a:ext cx="9143999" cy="5348749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66214" y="1337214"/>
            <a:ext cx="3007929" cy="576407"/>
          </a:xfrm>
        </p:spPr>
        <p:txBody>
          <a:bodyPr>
            <a:normAutofit fontScale="90000"/>
          </a:bodyPr>
          <a:lstStyle/>
          <a:p>
            <a:r>
              <a:rPr lang="el-GR" sz="1600" dirty="0"/>
              <a:t/>
            </a:r>
            <a:br>
              <a:rPr lang="el-GR" sz="1600" dirty="0"/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Κρύσταλλος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NaI(Tl)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που μέσω του </a:t>
            </a:r>
            <a:r>
              <a:rPr lang="el-GR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φωτοηλεκτρικού φαινομένου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παράγει ορατό φως από την  γ ακτινοβολία που εκπέμπει ο ασθενής.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/>
              <a:t/>
            </a:r>
            <a:br>
              <a:rPr lang="el-GR" sz="1800" dirty="0"/>
            </a:br>
            <a:endParaRPr lang="el-GR" sz="1800" dirty="0"/>
          </a:p>
        </p:txBody>
      </p:sp>
      <p:sp>
        <p:nvSpPr>
          <p:cNvPr id="5" name="Ορθογώνιο 4"/>
          <p:cNvSpPr/>
          <p:nvPr/>
        </p:nvSpPr>
        <p:spPr>
          <a:xfrm>
            <a:off x="187557" y="2336351"/>
            <a:ext cx="2703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Χαρακτηριστικά: </a:t>
            </a:r>
            <a:endParaRPr lang="el-G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πάχος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6-12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Διάμετρος: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30-50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Ενεργειακή διακριτική ικανότητα: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10-12% στα 150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4991883" y="218078"/>
            <a:ext cx="2794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Σπινθηριστής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(scintillator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87557" y="4699820"/>
            <a:ext cx="3234813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Μικρό πάχος: 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Υπέρ της διακριτικής </a:t>
            </a: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ικανότητας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αλλά σε βάρος της ευαισθησίας. </a:t>
            </a:r>
            <a:endParaRPr lang="el-G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ελαττώνοντας το πάχος από 12,5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στα 9,6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 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 ακόμα και στα 6,3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βελτιώνουμε τη διακριτική του ικανότητα κατά 1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 FWHM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ενέργειες στα 140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με μια παράλληλη μείωση της ευαισθησίας του κατά 15%).</a:t>
            </a: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208" y="154785"/>
            <a:ext cx="2449632" cy="175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317" y="766915"/>
            <a:ext cx="8986683" cy="534874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Ορθογώνιο 5"/>
          <p:cNvSpPr/>
          <p:nvPr/>
        </p:nvSpPr>
        <p:spPr>
          <a:xfrm>
            <a:off x="4643127" y="122538"/>
            <a:ext cx="4216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Φωτοπολλαπλασιαστής 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(photomutiplier)</a:t>
            </a:r>
            <a:endParaRPr lang="el-GR" dirty="0"/>
          </a:p>
        </p:txBody>
      </p:sp>
      <p:sp>
        <p:nvSpPr>
          <p:cNvPr id="11" name="Ορθογώνιο 10"/>
          <p:cNvSpPr/>
          <p:nvPr/>
        </p:nvSpPr>
        <p:spPr>
          <a:xfrm>
            <a:off x="2025445" y="1445342"/>
            <a:ext cx="3873910" cy="4851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 7"/>
          <p:cNvSpPr/>
          <p:nvPr/>
        </p:nvSpPr>
        <p:spPr>
          <a:xfrm>
            <a:off x="226143" y="954758"/>
            <a:ext cx="477847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ωλήνας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αποτελείται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κύκλωμα (κάθοδος / άνοδος )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μεταξύ των οποίων φέρονται ηλεκτρόδια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δύνοδοι</a:t>
            </a:r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Δ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</a:p>
          <a:p>
            <a:endParaRPr lang="el-G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184196" y="3853568"/>
            <a:ext cx="517176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κάθε δύνοδο ο πολλαπλασιασμός των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e-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εξαρτάται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τη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μεταξύ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αυτής και της προηγούμενης δυνόδου. 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184196" y="5096095"/>
            <a:ext cx="526025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Κάθε γ- κάμερα αποτελείται από 37 έως &gt;71  φωτοπολλαπλασιαστές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τοποθετημένοι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εξαγωνικό σχήμα πάνω από τον κρύσταλλο. Το σχήμα αυτό κατανομής θεωρείται το καλύτερο. </a:t>
            </a:r>
            <a:endParaRPr lang="el-G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ppppppp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565" y="5157311"/>
            <a:ext cx="1706335" cy="147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989" y="122538"/>
            <a:ext cx="2610721" cy="1874498"/>
          </a:xfrm>
          <a:prstGeom prst="rect">
            <a:avLst/>
          </a:prstGeom>
        </p:spPr>
      </p:pic>
      <p:sp>
        <p:nvSpPr>
          <p:cNvPr id="2" name="Ορθογώνιο 1"/>
          <p:cNvSpPr/>
          <p:nvPr/>
        </p:nvSpPr>
        <p:spPr>
          <a:xfrm>
            <a:off x="226143" y="1956351"/>
            <a:ext cx="53321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ρόλος του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να </a:t>
            </a:r>
            <a:r>
              <a:rPr lang="el-G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παράγει περισσότερο φως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αυτό που δέχεται 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(όταν  ένα φωτόνιο από τον κρύσταλλο πέσει πάνω στη </a:t>
            </a:r>
            <a:r>
              <a:rPr lang="el-G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φωτοκάθοδο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τότε λόγω φωτοηλεκτρικού φαινομένου απελευθερώνεται ένα ηλεκτρόνιο, το οποίο λόγω διαφοράς δυναμικού μεταξύ </a:t>
            </a:r>
            <a:r>
              <a:rPr lang="el-G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φωτοκαθόδου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1</a:t>
            </a:r>
            <a:r>
              <a:rPr lang="el-GR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ης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δυνόδου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επιταχύνεται προς αυτήν). 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150618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317" y="766915"/>
            <a:ext cx="8986683" cy="534874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Ορθογώνιο 5"/>
          <p:cNvSpPr/>
          <p:nvPr/>
        </p:nvSpPr>
        <p:spPr>
          <a:xfrm>
            <a:off x="736203" y="871309"/>
            <a:ext cx="5531033" cy="53553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γραμμικοί ενισχυτές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(ενίσχυση αρχικού σήματος κατά 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100φορές 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περίπου)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συντεταγμένες και ένταση </a:t>
            </a:r>
          </a:p>
          <a:p>
            <a:pPr>
              <a:spcAft>
                <a:spcPts val="0"/>
              </a:spcAft>
            </a:pPr>
            <a:endParaRPr lang="el-GR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σημείο απορρόφησης της ακτίνας γ κατά μήκος του άξονα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 κρυστάλλου</a:t>
            </a:r>
            <a:endParaRPr lang="el-GR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σημείο απορρόφησης της ακτίνας γ κατά μήκος του άξονα 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 κρυστάλλου</a:t>
            </a:r>
            <a:endParaRPr lang="el-GR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ποσό της ενέργειας που εναποτέθηκε στον κρύσταλλο κατά την απορρόφηση της ακτίνας γ.(Παράμετρος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457200" algn="l"/>
              </a:tabLst>
            </a:pPr>
            <a:endParaRPr lang="el-GR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Η πληροφορία του σημείου απορρόφησης της ακτίνας γ (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χρησιμεύει για την τοποθέτηση μιας κουκίδας φωτός στην οθόνη της γ- κάμερας, μέσω του καθοδικού σωλήνα. </a:t>
            </a: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l-GR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Η πληροφορία του ποσού της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ενέργειας </a:t>
            </a:r>
            <a:r>
              <a:rPr lang="el-G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l-G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της ακτίνας γ που απορροφήθηκε από τον κ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αθορίζει τη 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φωτεινότητα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της. </a:t>
            </a:r>
            <a:endParaRPr lang="el-GR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3091729" y="160720"/>
            <a:ext cx="738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Ηλεκτρονικό κύκλωμα: (</a:t>
            </a:r>
            <a:r>
              <a:rPr lang="el-GR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γραμμικοί ενισχυτές </a:t>
            </a:r>
            <a:r>
              <a:rPr lang="el-G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l-GR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αναλυτής ύψους παλμών)</a:t>
            </a:r>
            <a:endParaRPr lang="el-G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69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551946" y="2806122"/>
            <a:ext cx="52821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Γιατί</a:t>
            </a:r>
            <a:r>
              <a:rPr lang="en-US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→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Για να αποκλείσουμε ένα %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τα φωτόνια σκέδασης </a:t>
            </a:r>
            <a:r>
              <a:rPr lang="es-E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Compton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sz="1400" b="1" i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που </a:t>
            </a:r>
            <a:r>
              <a:rPr lang="el-GR" sz="14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δεν μας παρέχουν καμιά </a:t>
            </a:r>
            <a:r>
              <a:rPr lang="el-GR" sz="1400" b="1" i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πληροφορία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→μειώνουν διακριτική ικανότητα  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06477" y="3900503"/>
            <a:ext cx="5495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 όριο αυτό καθορίζεται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βάση την ενεργειακή διακριτική ικανότητα της γ κάμερας για το ισότοπο που χορηγούμε: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πχ για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l-GR" sz="1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99</a:t>
            </a:r>
            <a:r>
              <a:rPr lang="en-US" sz="1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Tc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ενεργειακή διακριτική ικανότητα είναι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περίπου 10%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FWHM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έτσι διαλέγουμε ένα ενεργειακό  παράθυρο 20% (10% εκατέρωθεν της φωτοκορυφής). </a:t>
            </a:r>
            <a:endParaRPr lang="el-GR" sz="1600" dirty="0"/>
          </a:p>
        </p:txBody>
      </p:sp>
      <p:pic>
        <p:nvPicPr>
          <p:cNvPr id="5122" name="Picture 2" descr="sa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574" y="801384"/>
            <a:ext cx="5643716" cy="497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Ορθογώνιο 5"/>
          <p:cNvSpPr/>
          <p:nvPr/>
        </p:nvSpPr>
        <p:spPr>
          <a:xfrm>
            <a:off x="3969349" y="101350"/>
            <a:ext cx="5032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Αναλυτής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ύψους παλμών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pulse height analyzer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781664" y="6107549"/>
            <a:ext cx="1104162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τον τρόπο αυτό μόνο το 40% των σκεδαζόμενων φωτονίων συμμετέχουν στην τελική εικόνα. </a:t>
            </a:r>
            <a:endParaRPr lang="el-GR" dirty="0"/>
          </a:p>
        </p:txBody>
      </p:sp>
      <p:sp>
        <p:nvSpPr>
          <p:cNvPr id="2" name="Ορθογώνιο 1"/>
          <p:cNvSpPr/>
          <p:nvPr/>
        </p:nvSpPr>
        <p:spPr>
          <a:xfrm>
            <a:off x="389389" y="867766"/>
            <a:ext cx="6096001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Παράγει ένα σήμα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στην έξοδο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μόνο αν η ενεργειακή παράμετρος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z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sz="16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δηλ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ενέργεια της γ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ακτινοβολίας)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κυμαίνεται μεταξύ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ενός κατώτερου κι ενός ανώτατου ορίου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που εμείς έχουμε καθορίσει. Η περιοχή αυτή ονομάζεται </a:t>
            </a:r>
            <a:r>
              <a:rPr lang="el-GR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ενεργειακό παράθυρο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energy window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el-GR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91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μεταπτυχιακ'ο\g camera\gammaCamera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102" y="0"/>
            <a:ext cx="9054818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Εικόνα 4" descr="E:\μεταπτυχιακ'ο\photo-honeycomb collimato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2" y="2498167"/>
            <a:ext cx="1845430" cy="139531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3" name="Picture 2" descr="Σχετική εικόν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577" y="2600908"/>
            <a:ext cx="1483301" cy="1300590"/>
          </a:xfrm>
          <a:prstGeom prst="rect">
            <a:avLst/>
          </a:prstGeom>
          <a:noFill/>
          <a:ln w="190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Ευθεία γραμμή σύνδεσης 14"/>
          <p:cNvCxnSpPr/>
          <p:nvPr/>
        </p:nvCxnSpPr>
        <p:spPr>
          <a:xfrm>
            <a:off x="4470860" y="1529714"/>
            <a:ext cx="5680007" cy="1367598"/>
          </a:xfrm>
          <a:prstGeom prst="line">
            <a:avLst/>
          </a:prstGeom>
          <a:ln w="2222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Έλλειψη 15"/>
          <p:cNvSpPr/>
          <p:nvPr/>
        </p:nvSpPr>
        <p:spPr>
          <a:xfrm>
            <a:off x="4384902" y="1313690"/>
            <a:ext cx="486127" cy="21602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6" name="5 - Εικόνα" descr="photomultiplier tu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0828" y="183588"/>
            <a:ext cx="3041151" cy="19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6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275303"/>
            <a:ext cx="6809146" cy="598784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896" y="275303"/>
            <a:ext cx="5034117" cy="2851354"/>
          </a:xfrm>
          <a:prstGeom prst="rect">
            <a:avLst/>
          </a:prstGeom>
        </p:spPr>
      </p:pic>
      <p:sp>
        <p:nvSpPr>
          <p:cNvPr id="8" name="Οβάλ 7"/>
          <p:cNvSpPr/>
          <p:nvPr/>
        </p:nvSpPr>
        <p:spPr>
          <a:xfrm>
            <a:off x="914400" y="2738281"/>
            <a:ext cx="1101213" cy="501447"/>
          </a:xfrm>
          <a:prstGeom prst="ellipse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βάλ 8"/>
          <p:cNvSpPr/>
          <p:nvPr/>
        </p:nvSpPr>
        <p:spPr>
          <a:xfrm>
            <a:off x="2015613" y="2738280"/>
            <a:ext cx="1101213" cy="501447"/>
          </a:xfrm>
          <a:prstGeom prst="ellipse">
            <a:avLst/>
          </a:prstGeom>
          <a:noFill/>
          <a:ln w="15875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254" y="4994788"/>
            <a:ext cx="1118831" cy="216310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254" y="5628969"/>
            <a:ext cx="1118831" cy="216310"/>
          </a:xfrm>
          <a:prstGeom prst="rect">
            <a:avLst/>
          </a:prstGeom>
        </p:spPr>
      </p:pic>
      <p:sp>
        <p:nvSpPr>
          <p:cNvPr id="16" name="Ορθογώνιο 15"/>
          <p:cNvSpPr/>
          <p:nvPr/>
        </p:nvSpPr>
        <p:spPr>
          <a:xfrm>
            <a:off x="88490" y="4788310"/>
            <a:ext cx="825910" cy="570271"/>
          </a:xfrm>
          <a:prstGeom prst="rect">
            <a:avLst/>
          </a:prstGeom>
          <a:noFill/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ρθογώνιο 16"/>
          <p:cNvSpPr/>
          <p:nvPr/>
        </p:nvSpPr>
        <p:spPr>
          <a:xfrm>
            <a:off x="88490" y="5417570"/>
            <a:ext cx="914400" cy="501449"/>
          </a:xfrm>
          <a:prstGeom prst="rect">
            <a:avLst/>
          </a:prstGeom>
          <a:noFill/>
          <a:ln w="158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βάλ 18"/>
          <p:cNvSpPr/>
          <p:nvPr/>
        </p:nvSpPr>
        <p:spPr>
          <a:xfrm>
            <a:off x="8458660" y="1297857"/>
            <a:ext cx="616514" cy="530943"/>
          </a:xfrm>
          <a:prstGeom prst="ellipse">
            <a:avLst/>
          </a:prstGeom>
          <a:noFill/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Οβάλ 19"/>
          <p:cNvSpPr/>
          <p:nvPr/>
        </p:nvSpPr>
        <p:spPr>
          <a:xfrm>
            <a:off x="7630753" y="2239300"/>
            <a:ext cx="827907" cy="612054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TextBox 20"/>
          <p:cNvSpPr txBox="1"/>
          <p:nvPr/>
        </p:nvSpPr>
        <p:spPr>
          <a:xfrm>
            <a:off x="7274820" y="3403315"/>
            <a:ext cx="4426615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Διπλάσιο Κόστος για </a:t>
            </a:r>
            <a:r>
              <a:rPr lang="el-G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καρδιο</a:t>
            </a: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-αγγειακές παθήσεις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Αυξανόμενο κόστος ιατρικής απεικόνισης 6% / έτος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Ενώ θεωρητικά μπορεί να περιοριστεί το κόστος της συνολικής διαδικασίας μελέτης, ο χρόνος λήψης (με τις συμβατικές κάμερες) </a:t>
            </a:r>
            <a:r>
              <a:rPr lang="el-G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δεν μπορεί να περιοριστεί </a:t>
            </a: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(λόγω της δομής της γ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camera: </a:t>
            </a:r>
            <a:r>
              <a:rPr lang="el-G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κατευθυντήρας παραλλήλων οπών</a:t>
            </a: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περιορισμένη</a:t>
            </a:r>
            <a:r>
              <a:rPr lang="el-G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χωρική και ενεργειακή διακριτική ικανότητα</a:t>
            </a: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77113" y="5243190"/>
            <a:ext cx="455968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camera:</a:t>
            </a: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η «κανονικοποίηση» (</a:t>
            </a:r>
            <a:r>
              <a:rPr lang="es-E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normalization</a:t>
            </a: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των εικόνων: δηλ. η βαθμονόμηση της φωτεινότητας ως προς το πιο λαμπρό σημείο. </a:t>
            </a:r>
            <a:r>
              <a:rPr lang="el-GR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Επικίνδυνο σε καταστάσεις 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balanced ischemia </a:t>
            </a:r>
            <a:r>
              <a:rPr lang="el-GR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55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7429">
            <a:off x="5214084" y="1558159"/>
            <a:ext cx="2686294" cy="1580545"/>
          </a:xfrm>
          <a:prstGeom prst="rect">
            <a:avLst/>
          </a:prstGeom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322" y="2052128"/>
            <a:ext cx="3574135" cy="2078083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090" y="197460"/>
            <a:ext cx="3431795" cy="17529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1415" y="1926376"/>
            <a:ext cx="4608435" cy="8309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Σε αντίθεση με τον παραδοσιακό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pinhole collimator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που </a:t>
            </a:r>
            <a:r>
              <a:rPr lang="el-GR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μεγεθύνει το είδωλο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rgbClr val="1313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Ευθύγραμμο βέλος σύνδεσης 27"/>
          <p:cNvCxnSpPr/>
          <p:nvPr/>
        </p:nvCxnSpPr>
        <p:spPr>
          <a:xfrm flipV="1">
            <a:off x="4857135" y="716723"/>
            <a:ext cx="3683083" cy="383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ύγραμμο βέλος σύνδεσης 30"/>
          <p:cNvCxnSpPr/>
          <p:nvPr/>
        </p:nvCxnSpPr>
        <p:spPr>
          <a:xfrm>
            <a:off x="1489378" y="2703683"/>
            <a:ext cx="6896867" cy="10032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48700" y="5196664"/>
            <a:ext cx="73928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Αυξημένη ανάλυση και ευαισθησία (4-10 φορές) &gt; συμβατική γ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Μικρότερος συνολικός χρόνος εξέτασης (2-3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min)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(15-30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συμβατική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camera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Χαμηλότερη δόση άρα και ακτινοβολία στον ασθενή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dose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&lt;1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mSv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Εικόνα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500" y="4161681"/>
            <a:ext cx="4148822" cy="2696319"/>
          </a:xfrm>
          <a:prstGeom prst="rect">
            <a:avLst/>
          </a:prstGeom>
        </p:spPr>
      </p:pic>
      <p:sp>
        <p:nvSpPr>
          <p:cNvPr id="39" name="Κάτω βέλος 38"/>
          <p:cNvSpPr/>
          <p:nvPr/>
        </p:nvSpPr>
        <p:spPr>
          <a:xfrm>
            <a:off x="3390659" y="4744592"/>
            <a:ext cx="230389" cy="328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0" name="Κάτω βέλος 39"/>
          <p:cNvSpPr/>
          <p:nvPr/>
        </p:nvSpPr>
        <p:spPr>
          <a:xfrm>
            <a:off x="4245306" y="4746224"/>
            <a:ext cx="230389" cy="328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/>
          <p:cNvSpPr/>
          <p:nvPr/>
        </p:nvSpPr>
        <p:spPr>
          <a:xfrm>
            <a:off x="6003754" y="89972"/>
            <a:ext cx="1578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camera: </a:t>
            </a:r>
            <a:endParaRPr 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342201" y="481009"/>
            <a:ext cx="5837994" cy="1200329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Αντί για ανιχνευτές: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NaI (TL) →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pixelated </a:t>
            </a:r>
            <a:r>
              <a:rPr lang="en-US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admium </a:t>
            </a:r>
            <a:r>
              <a:rPr lang="en-US" b="1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 </a:t>
            </a:r>
            <a:r>
              <a:rPr lang="en-US" b="1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elluride </a:t>
            </a:r>
            <a:r>
              <a:rPr lang="en-US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(CZT</a:t>
            </a:r>
            <a:r>
              <a:rPr lang="en-US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l-GR" dirty="0" smtClean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στον οποίο καταλήγουν τοξοειδώς πολλαπλοί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pinhole collimator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κατευθυντήρες)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για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μέγιστη απεικονιστική ευαισθησία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395659" y="3565300"/>
            <a:ext cx="6847570" cy="58477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Έχουν πολύ μικρότερο βάρος </a:t>
            </a:r>
            <a:r>
              <a:rPr lang="el-GR" sz="14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(Αφού δεν έχουν τους ογκώδεις σωλήνες των φωτοπολλπαλασιαστών ~ </a:t>
            </a:r>
            <a:r>
              <a:rPr lang="en-US" sz="14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14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sz="1400" dirty="0" err="1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kgr</a:t>
            </a:r>
            <a:r>
              <a:rPr lang="en-US" sz="14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sz="14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Ευθύγραμμο βέλος σύνδεσης 14"/>
          <p:cNvCxnSpPr/>
          <p:nvPr/>
        </p:nvCxnSpPr>
        <p:spPr>
          <a:xfrm>
            <a:off x="2783377" y="2274354"/>
            <a:ext cx="2762017" cy="148156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Ορθογώνιο 18"/>
          <p:cNvSpPr/>
          <p:nvPr/>
        </p:nvSpPr>
        <p:spPr>
          <a:xfrm>
            <a:off x="9320967" y="2052128"/>
            <a:ext cx="2694053" cy="210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TextBox 20"/>
          <p:cNvSpPr txBox="1"/>
          <p:nvPr/>
        </p:nvSpPr>
        <p:spPr>
          <a:xfrm>
            <a:off x="3098346" y="4384144"/>
            <a:ext cx="2116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Πλεονεκτήματα </a:t>
            </a:r>
            <a:r>
              <a:rPr lang="en-US" dirty="0" smtClean="0"/>
              <a:t>CZT </a:t>
            </a:r>
            <a:endParaRPr lang="el-GR" dirty="0"/>
          </a:p>
        </p:txBody>
      </p:sp>
      <p:sp>
        <p:nvSpPr>
          <p:cNvPr id="22" name="Ορθογώνιο 21"/>
          <p:cNvSpPr/>
          <p:nvPr/>
        </p:nvSpPr>
        <p:spPr>
          <a:xfrm>
            <a:off x="342201" y="6193810"/>
            <a:ext cx="716810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Δυνατότητα δυναμικής λήψης → </a:t>
            </a:r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μέτρηση στεφανιαίας αιματικής ροής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Ορθογώνιο 22"/>
          <p:cNvSpPr/>
          <p:nvPr/>
        </p:nvSpPr>
        <p:spPr>
          <a:xfrm>
            <a:off x="88584" y="2466641"/>
            <a:ext cx="5595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CZT: </a:t>
            </a:r>
            <a:r>
              <a:rPr lang="el-G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σμίκρυνση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χωρίς να επηρεάζεται η εικόνα γιατί το 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μικρό μέγεθος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των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pixels (</a:t>
            </a:r>
            <a:r>
              <a:rPr lang="en-US" sz="16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2.46×2.46) </a:t>
            </a:r>
            <a:r>
              <a:rPr lang="el-GR" sz="16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η  συνολική εσωτερική </a:t>
            </a:r>
            <a:r>
              <a:rPr lang="en-US" sz="16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(intrinsic) </a:t>
            </a:r>
            <a:r>
              <a:rPr lang="el-GR" sz="1600" dirty="0">
                <a:solidFill>
                  <a:srgbClr val="1313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διακριτική ικανότητα το επιτρέπουν</a:t>
            </a:r>
          </a:p>
        </p:txBody>
      </p:sp>
    </p:spTree>
    <p:extLst>
      <p:ext uri="{BB962C8B-B14F-4D97-AF65-F5344CB8AC3E}">
        <p14:creationId xmlns:p14="http://schemas.microsoft.com/office/powerpoint/2010/main" val="361971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9" grpId="0" animBg="1"/>
      <p:bldP spid="40" grpId="0" animBg="1"/>
      <p:bldP spid="7" grpId="0" animBg="1"/>
      <p:bldP spid="11" grpId="0" animBg="1"/>
      <p:bldP spid="19" grpId="0" animBg="1"/>
      <p:bldP spid="21" grpId="0"/>
      <p:bldP spid="22" grpId="0" animBg="1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8" y="1199535"/>
            <a:ext cx="7620000" cy="4198375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313" y="1995948"/>
            <a:ext cx="3906651" cy="272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7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6444">
            <a:off x="1495837" y="1185510"/>
            <a:ext cx="2732190" cy="2299139"/>
          </a:xfrm>
          <a:prstGeom prst="rect">
            <a:avLst/>
          </a:prstGeom>
        </p:spPr>
      </p:pic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0178">
            <a:off x="3341179" y="1464786"/>
            <a:ext cx="2921816" cy="2934977"/>
          </a:xfrm>
        </p:spPr>
      </p:pic>
      <p:sp>
        <p:nvSpPr>
          <p:cNvPr id="6" name="Ορθογώνιο 5"/>
          <p:cNvSpPr/>
          <p:nvPr/>
        </p:nvSpPr>
        <p:spPr>
          <a:xfrm>
            <a:off x="5559389" y="5382639"/>
            <a:ext cx="1724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7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5343079" y="338691"/>
            <a:ext cx="1724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740" y="974676"/>
            <a:ext cx="42814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Ισότοπα ή /και ισότοπα ενωμένα με μια ψυχρή ουσία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linker or/binding molecule)</a:t>
            </a: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μέσω κάποιων ιδιοτήτων </a:t>
            </a:r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(λιπόφιλα, ένωση με υποδοχείς κυτταρικής μεβράνης </a:t>
            </a:r>
            <a:r>
              <a:rPr lang="el-GR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κλπ</a:t>
            </a:r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κατακρατούνται σε όργανα – στόχους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απ’ όπου και «εκπέμπουν φως»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272341" y="4650286"/>
            <a:ext cx="5079789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Ραδιοφάρμακα στην Πυρηνική Καρδιολογία:</a:t>
            </a:r>
          </a:p>
          <a:p>
            <a:pPr algn="ctr"/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Απεικόνιση μυοκαρδιακής αιμάτωσης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Ραδιοϊσοτοπική κοιλιογραφία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Μελέτη αδρενεργικής νεύρωσης τού μυοκαρδίου 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21" y="1292713"/>
            <a:ext cx="2633627" cy="2657621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10726220" y="2116476"/>
            <a:ext cx="780836" cy="267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739887" y="2023655"/>
            <a:ext cx="8229600" cy="4732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altLang="el-GR" sz="1600" dirty="0">
              <a:latin typeface="Times New Roman" panose="020206030504050203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7305369" y="1221141"/>
            <a:ext cx="4503174" cy="280076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</a:rPr>
              <a:t>Να παράγει ηλεκτρομαγνητική μονοεργειακή ακτινοβολία μεταξύ 80-300 </a:t>
            </a:r>
            <a:r>
              <a:rPr lang="en-US" altLang="el-GR" sz="1600" dirty="0">
                <a:latin typeface="Times New Roman" panose="02020603050405020304" pitchFamily="18" charset="0"/>
              </a:rPr>
              <a:t>keV</a:t>
            </a:r>
            <a:endParaRPr lang="el-GR" altLang="el-GR" sz="16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</a:rPr>
              <a:t>Απουσία ταυτόχρονης σωματιδιακής ακτινοβολίας (α, β</a:t>
            </a:r>
            <a:r>
              <a:rPr lang="en-US" altLang="el-GR" sz="1600" baseline="30000" dirty="0">
                <a:latin typeface="Times New Roman" panose="02020603050405020304" pitchFamily="18" charset="0"/>
              </a:rPr>
              <a:t>-</a:t>
            </a:r>
            <a:r>
              <a:rPr lang="el-GR" altLang="el-GR" sz="1600" dirty="0">
                <a:latin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 smtClean="0">
                <a:latin typeface="Times New Roman" panose="02020603050405020304" pitchFamily="18" charset="0"/>
              </a:rPr>
              <a:t>Μικρό χρόνο </a:t>
            </a:r>
            <a:r>
              <a:rPr lang="el-GR" altLang="el-GR" sz="1600" dirty="0">
                <a:latin typeface="Times New Roman" panose="02020603050405020304" pitchFamily="18" charset="0"/>
              </a:rPr>
              <a:t>ημιζωής (μερικές ώρες)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</a:rPr>
              <a:t>Ευρεία διαθεσιμότητα/ Χαμηλό κόστος</a:t>
            </a:r>
            <a:endParaRPr lang="en-US" altLang="el-GR" sz="16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</a:rPr>
              <a:t>Εύκολη μέθοδος επισήμανσης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 smtClean="0">
                <a:latin typeface="Times New Roman" panose="02020603050405020304" pitchFamily="18" charset="0"/>
              </a:rPr>
              <a:t>Υψηλή </a:t>
            </a:r>
            <a:r>
              <a:rPr lang="el-GR" altLang="el-GR" sz="1600" dirty="0">
                <a:latin typeface="Times New Roman" panose="02020603050405020304" pitchFamily="18" charset="0"/>
              </a:rPr>
              <a:t>ραδιονουκλιδική και ραδιοχημική καθαρότητα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</a:rPr>
              <a:t>Να παράγεται σε κατάλληλους χώρους και να είναι ελεύθερο πυρετογόνων και μικροβίων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50376" y="805399"/>
            <a:ext cx="357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Ιδιότητες Ιδανικού απεικονιστικού ρ/φ</a:t>
            </a:r>
            <a:endParaRPr lang="el-G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574816" y="2244405"/>
            <a:ext cx="493159" cy="267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011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ThallousChlori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352" y="1541393"/>
            <a:ext cx="2649375" cy="245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89936" y="1376103"/>
            <a:ext cx="6467168" cy="20384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ctr">
              <a:lnSpc>
                <a:spcPct val="110000"/>
              </a:lnSpc>
              <a:spcBef>
                <a:spcPts val="0"/>
              </a:spcBef>
              <a:buNone/>
            </a:pPr>
            <a:endParaRPr lang="el-GR" altLang="el-G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32842" y="863087"/>
            <a:ext cx="1185709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Η πρόσληψη 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από 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μυοκάρδιο γίνεται μέσω της </a:t>
            </a:r>
            <a:r>
              <a:rPr lang="en-US" alt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l-GR" alt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l-GR" alt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ATP</a:t>
            </a:r>
            <a:r>
              <a:rPr lang="el-GR" alt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άσης </a:t>
            </a:r>
            <a:r>
              <a:rPr lang="el-GR" alt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αντλίας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~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 του ενδοκυττάριου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Κ+ ανταλλάσσεται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το εξωκυττάριο </a:t>
            </a:r>
            <a:r>
              <a:rPr lang="el-G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σε κάθε καρδιακή συστολή υπό αερόβιες συνθήκες,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(ενώ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αναερόβιες συνθήκες το </a:t>
            </a:r>
            <a:r>
              <a:rPr lang="el-GR" sz="1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δεν εισέρχεται καθόλου μέσα στο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κύτταρο).</a:t>
            </a:r>
            <a:endParaRPr lang="el-GR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971012" y="-50111"/>
            <a:ext cx="683174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l-GR" b="1" u="sng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l-G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altLang="el-G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μονοσθενές κατιόν με 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l-GR" u="sng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n-US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= 74h (~ 3d)</a:t>
            </a:r>
          </a:p>
          <a:p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ύρια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εκπεμπόμενη ενέργεια: Χ στα 75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keV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(93%), ενώ εκπέμπει και δύο γ ακτινοβολίες, τη μία στα 167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keV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την άλλη στα 135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keV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256132" y="1586700"/>
            <a:ext cx="8445416" cy="22590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Φαρμακοκινιτική </a:t>
            </a:r>
            <a:r>
              <a:rPr lang="el-GR" altLang="el-G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(εξαρτάται από 4 παράγοντες</a:t>
            </a:r>
            <a:r>
              <a:rPr lang="el-GR" altLang="el-G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09600" indent="-609600" algn="ctr">
              <a:lnSpc>
                <a:spcPct val="110000"/>
              </a:lnSpc>
              <a:spcBef>
                <a:spcPts val="0"/>
              </a:spcBef>
              <a:buNone/>
            </a:pPr>
            <a:endParaRPr lang="el-GR" alt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 στεφανιαία </a:t>
            </a:r>
            <a:r>
              <a:rPr lang="el-GR" altLang="el-GR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αιματική ροή 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προς το μυοκάρδιο</a:t>
            </a:r>
            <a:endParaRPr lang="en-US" alt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 </a:t>
            </a:r>
            <a:r>
              <a:rPr lang="el-GR" altLang="el-G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συγκέντρωση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του στο αίμα</a:t>
            </a:r>
          </a:p>
          <a:p>
            <a:pPr marL="609600" indent="-6096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την ικανότητα απόσπασης του από τα </a:t>
            </a:r>
            <a:r>
              <a:rPr lang="el-GR" altLang="el-GR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βιώσιμα κύτταρα</a:t>
            </a:r>
          </a:p>
          <a:p>
            <a:pPr marL="609600" indent="-6096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την </a:t>
            </a:r>
            <a:r>
              <a:rPr lang="el-GR" altLang="el-GR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ακεραιότητα 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της κυτταρικής μεμβράνης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Υπό φυσιολογική αιμάτωση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 το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85%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του </a:t>
            </a:r>
            <a:r>
              <a:rPr lang="el-G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αποσπάται από τα μυοκαρδιακά κύτταρα στη πρώτη δίοδο.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(Σε 1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αυτού έχει καθηλωθεί στο φυσιολογικό 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μυοκάρδιο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alt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653361" y="3991529"/>
            <a:ext cx="58574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Μετά από την αρχική πρόσληψη στην κόπωση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τα ιόντα </a:t>
            </a:r>
            <a:r>
              <a:rPr lang="en-US" altLang="el-GR" sz="1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συνεχίζουν 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να συσσωρεύονται σε περιοχές που είχαν προσλάβει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μικρότερη ποσότητα σχετικά 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την αιματική ροή. </a:t>
            </a:r>
            <a:endParaRPr lang="el-GR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Αντίθετα 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οι περιοχές με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υψηλότερη πρόσληψη παρουσιάζουν 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ταχύτερη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έκπλυση 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washout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σε σχέση με τη συγκέντρωση του στο αίμα.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(Ένα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σημαντικό ποσό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εξέρχεται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στο αίμα προέρχεται από ιστούς άσχετους με το μυοκάρδιο και φθάνει σε αυτό για να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αποσπασθεί).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altLang="el-GR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Ιόντα </a:t>
            </a:r>
            <a:r>
              <a:rPr lang="en-US" altLang="el-GR" sz="1600" b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l-GR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 </a:t>
            </a:r>
            <a:r>
              <a:rPr lang="el-GR" altLang="el-GR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υφίστανται μια συνεχή ανταλλαγή μεταξύ ενδοκυττάριου και εξωκυττάριου χώρου κάτι που οδηγεί στο φαινόμενο που αποκαλούμε </a:t>
            </a:r>
            <a:r>
              <a:rPr lang="el-GR" altLang="el-GR" sz="1600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επανακατανομή</a:t>
            </a:r>
            <a:endParaRPr lang="en-US" altLang="el-GR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1400" i="1" dirty="0"/>
          </a:p>
        </p:txBody>
      </p:sp>
      <p:sp>
        <p:nvSpPr>
          <p:cNvPr id="14" name="Ορθογώνιο 13"/>
          <p:cNvSpPr/>
          <p:nvPr/>
        </p:nvSpPr>
        <p:spPr>
          <a:xfrm>
            <a:off x="6763406" y="4222929"/>
            <a:ext cx="492132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ισορροπία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μεταξύ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ενδοκυττάριου και διάμεσου διαμερίσματος αποκαθίσταται 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μετά από 3-4</a:t>
            </a:r>
            <a:r>
              <a:rPr lang="en-U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(έως 24</a:t>
            </a:r>
            <a:r>
              <a:rPr lang="es-E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l-GR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χρόνος πλήρους επανακατανομής σχετίζεται:</a:t>
            </a:r>
          </a:p>
          <a:p>
            <a:pPr>
              <a:spcAft>
                <a:spcPts val="0"/>
              </a:spcAf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α) με τη βαρύτητα της στένωσης του αγγείου    </a:t>
            </a:r>
          </a:p>
          <a:p>
            <a:pPr>
              <a:spcAft>
                <a:spcPts val="0"/>
              </a:spcAf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β) με την αιματική συγκέντρωση του</a:t>
            </a:r>
            <a:r>
              <a:rPr lang="en-US" altLang="el-GR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</a:t>
            </a:r>
            <a:r>
              <a:rPr lang="en-US" alt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endParaRPr lang="el-GR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90542" y="6361408"/>
            <a:ext cx="1150718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Λόγω επανακατανομής: </a:t>
            </a:r>
            <a:r>
              <a:rPr lang="el-GR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ΓΡΗΓΟΡΑ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(εντός 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min)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απεικόνιση της </a:t>
            </a:r>
            <a:r>
              <a:rPr lang="el-GR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κόπωσης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ΑΡΓΑ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(&gt;3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h)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απεικόνιση της 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ηρεμίας</a:t>
            </a:r>
            <a:endParaRPr lang="el-GR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93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1933" y="490049"/>
            <a:ext cx="10587519" cy="457200"/>
          </a:xfrm>
        </p:spPr>
        <p:txBody>
          <a:bodyPr>
            <a:normAutofit fontScale="90000"/>
          </a:bodyPr>
          <a:lstStyle/>
          <a:p>
            <a:pPr lvl="0" algn="ctr"/>
            <a:r>
              <a:rPr lang="el-GR" alt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Παράγωγα</a:t>
            </a:r>
            <a:r>
              <a:rPr lang="en-US" alt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altLang="el-GR" sz="2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t</a:t>
            </a:r>
            <a:r>
              <a:rPr lang="el-GR" sz="2000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l-GR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l-GR" alt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alt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b="1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sz="1800" b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l-GR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Sestamibi</a:t>
            </a:r>
            <a:r>
              <a:rPr lang="el-GR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μονοσθενές κατιόν που αποτελείται από ένα πυρήνα τεχνητίου γύρω από τον οποίο φέρονται 6 λιπόφιλες ισονιτριλικές ομάδες. Το θετικό του φορτίο ευθύνεται για τις υδρόφιλες ιδιότητες του, ενώ οι ισονιτριλικές ομάδες το κάνουν λιπόφιλο, κάτι που ευνοεί την είσοδο του μέσα στα κύτταρα.</a:t>
            </a:r>
            <a:r>
              <a:rPr lang="el-GR" altLang="el-GR" sz="1800" dirty="0">
                <a:latin typeface="Arial" panose="020B0604020202020204" pitchFamily="34" charset="0"/>
              </a:rPr>
              <a:t/>
            </a:r>
            <a:br>
              <a:rPr lang="el-GR" altLang="el-GR" sz="1800" dirty="0">
                <a:latin typeface="Arial" panose="020B0604020202020204" pitchFamily="34" charset="0"/>
              </a:rPr>
            </a:br>
            <a:endParaRPr lang="el-G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4" descr="D0509_Lant_cardiolite vials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651" y="3444952"/>
            <a:ext cx="3703834" cy="322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79502" y="1414910"/>
            <a:ext cx="7012409" cy="5047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/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Φαρμακοκινιτική </a:t>
            </a:r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/>
            <a:endParaRPr lang="en-US" alt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 στεφανιαία </a:t>
            </a:r>
            <a:r>
              <a:rPr lang="el-GR" altLang="el-GR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αιματική ροή 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προς το 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μυοκάρδιο</a:t>
            </a:r>
            <a:endParaRPr lang="en-US" altLang="el-G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Την  ηλεκτροχημική βαθμίδωση 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μεταξύ των 2 επιφανειών της κυτταρικής μεμβράνης και της μεμβράνης των μιτοχονδρίων όπου και</a:t>
            </a:r>
            <a:r>
              <a:rPr lang="el-GR" altLang="el-GR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παγιδεύεται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(έκπλυση &lt;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 μετά από 4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πολύ μικρή επανακατανομή.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Μετά από 3 ώρες έχει απομακρυνθεί μόνο το 27% από τη καρδιά</a:t>
            </a: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l-GR" altLang="el-GR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el-GR" altLang="el-GR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παγωμένες εικόνες</a:t>
            </a:r>
            <a:r>
              <a:rPr lang="el-GR" altLang="el-GR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r>
              <a:rPr lang="el-GR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 ενδοκυττάριο </a:t>
            </a:r>
            <a:r>
              <a:rPr lang="en-US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endParaRPr lang="el-GR" alt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Την κυτταρική  </a:t>
            </a:r>
            <a:r>
              <a:rPr lang="el-GR" altLang="el-GR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βιωσιμότητα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l-GR" altLang="el-GR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Καθαίρεται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γρήγορα από το αίμα κι από το ήπαρ και συγκεντρώνεται στη χοληδόχο κύστη. Η </a:t>
            </a:r>
            <a:r>
              <a:rPr lang="el-GR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αρχική υψηλή πρόσληψη από το ήπαρ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δεν επιτρέπει την ευκρινή απεικόνιση του κατώτερου καρδιακού τοιχώματος και πρέπει να περάσουν 30΄-60΄μετά από την ένεση για να έχουμε καθαρή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εικόνα.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Μετά από κόπωση η κάθαρση είναι πιο γρήγορη και η καταγραφή μπορεί να ξεκινήσει 15΄μετά από την ένεση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σχέση με το </a:t>
            </a:r>
            <a:r>
              <a:rPr lang="en-US" altLang="el-GR" sz="1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μικρότερη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τριχοειδική αλλά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μεγαλύτερη κυτταρική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διαπερατότητα και όγκο κατανομής κάτι που οδηγεί σε μεγαλύτερη κατακράτηση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66" y="1105488"/>
            <a:ext cx="3771900" cy="2181225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10654301" y="947249"/>
            <a:ext cx="1787703" cy="2422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842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821933" y="224933"/>
            <a:ext cx="10587519" cy="457200"/>
          </a:xfrm>
        </p:spPr>
        <p:txBody>
          <a:bodyPr>
            <a:normAutofit fontScale="90000"/>
          </a:bodyPr>
          <a:lstStyle/>
          <a:p>
            <a:pPr lvl="0" algn="ctr"/>
            <a:r>
              <a:rPr lang="el-GR" alt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Παράγωγα</a:t>
            </a:r>
            <a:r>
              <a:rPr lang="en-US" alt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altLang="el-GR" sz="2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t</a:t>
            </a:r>
            <a:r>
              <a:rPr lang="el-GR" sz="2000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l-GR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l-GR" alt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alt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b="1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sz="1800" b="1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l-GR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Tetrofosmin</a:t>
            </a:r>
            <a:r>
              <a:rPr lang="el-GR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λιπόφιλο φωσφωνικό </a:t>
            </a:r>
            <a:r>
              <a:rPr lang="el-GR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διοξι</a:t>
            </a:r>
            <a:r>
              <a:rPr lang="el-GR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κατιόν. </a:t>
            </a:r>
            <a:endParaRPr lang="el-G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64" y="1239052"/>
            <a:ext cx="4213688" cy="2181225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6893318" y="1239052"/>
            <a:ext cx="2476714" cy="2738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ρθογώνιο 3"/>
          <p:cNvSpPr/>
          <p:nvPr/>
        </p:nvSpPr>
        <p:spPr>
          <a:xfrm>
            <a:off x="606176" y="1622026"/>
            <a:ext cx="8259781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Φαρμακοκινιτική :</a:t>
            </a:r>
          </a:p>
          <a:p>
            <a:pPr>
              <a:spcAft>
                <a:spcPts val="0"/>
              </a:spcAft>
            </a:pP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Εμφανίζει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υψηλή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μυοκαρδιακή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πρόσληψη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95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% 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καθήλωση 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στο μυοκάρδιο μέσα σε 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en-US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min)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κατακράτηση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που εξαρτάται από: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</a:t>
            </a:r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στεφανιαία αιματική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ροή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τη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κυτταρική ακεραιότητα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(βιωσιμότητα)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μυοκαρδιακών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κυττάρων και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τα ενεργειακά δυναμικά της μεμβράνης. </a:t>
            </a:r>
          </a:p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Από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στιγμή που εισέλθει στα μυοκαρδιακά κύτταρα η μέγιστη συγκέντρωση εμφανίζεται στα μιτοχόνδρια και μετά στο κυτταρόπλασμα. </a:t>
            </a: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Εμφανίζει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ταχύτατη κάθαρση από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εξωκαρδιακούς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ιστούς </a:t>
            </a:r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(ιδιαίτερα το ήπαρ).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Παρουσιάζει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πολύ μικρή έκπλυση 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washout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από τα κύτταρα προϊόντος του χρόνου και δεν εμφανίζει το φαινόμενο της επανακατανομής. </a:t>
            </a:r>
            <a:endParaRPr lang="el-G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32" y="3595955"/>
            <a:ext cx="2576512" cy="306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96" name="Group 3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842766"/>
              </p:ext>
            </p:extLst>
          </p:nvPr>
        </p:nvGraphicFramePr>
        <p:xfrm>
          <a:off x="92468" y="159425"/>
          <a:ext cx="6770671" cy="6563199"/>
        </p:xfrm>
        <a:graphic>
          <a:graphicData uri="http://schemas.openxmlformats.org/drawingml/2006/table">
            <a:tbl>
              <a:tblPr/>
              <a:tblGrid>
                <a:gridCol w="1926051">
                  <a:extLst>
                    <a:ext uri="{9D8B030D-6E8A-4147-A177-3AD203B41FA5}">
                      <a16:colId xmlns:a16="http://schemas.microsoft.com/office/drawing/2014/main" xmlns="" val="1214331187"/>
                    </a:ext>
                  </a:extLst>
                </a:gridCol>
                <a:gridCol w="2587730">
                  <a:extLst>
                    <a:ext uri="{9D8B030D-6E8A-4147-A177-3AD203B41FA5}">
                      <a16:colId xmlns:a16="http://schemas.microsoft.com/office/drawing/2014/main" xmlns="" val="1554712372"/>
                    </a:ext>
                  </a:extLst>
                </a:gridCol>
                <a:gridCol w="2256890">
                  <a:extLst>
                    <a:ext uri="{9D8B030D-6E8A-4147-A177-3AD203B41FA5}">
                      <a16:colId xmlns:a16="http://schemas.microsoft.com/office/drawing/2014/main" xmlns="" val="3889672347"/>
                    </a:ext>
                  </a:extLst>
                </a:gridCol>
              </a:tblGrid>
              <a:tr h="73741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Χαρακτηριστικά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l-GR" sz="2000" b="1" baseline="300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altLang="el-GR" sz="2000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el-GR" sz="2000" b="1" baseline="30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en-US" altLang="el-GR" sz="2000" b="1" baseline="30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el-GR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l-G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220156"/>
                  </a:ext>
                </a:extLst>
              </a:tr>
              <a:tr h="67329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Τρόπος παραγωγής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κύκλοτρο</a:t>
                      </a:r>
                      <a:endParaRPr kumimoji="0" lang="el-GR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Γεννήτρια μολυβδαινίου</a:t>
                      </a:r>
                      <a:endParaRPr kumimoji="0" lang="el-GR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97956392"/>
                  </a:ext>
                </a:extLst>
              </a:tr>
              <a:tr h="40389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Διαθεσιμότητα</a:t>
                      </a:r>
                      <a:endParaRPr kumimoji="0" lang="el-GR" altLang="el-GR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Κατόπιν παραγγελίας</a:t>
                      </a:r>
                      <a:endParaRPr kumimoji="0" lang="el-GR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Άμεσα</a:t>
                      </a:r>
                      <a:endParaRPr kumimoji="0" lang="el-GR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03683682"/>
                  </a:ext>
                </a:extLst>
              </a:tr>
              <a:tr h="4025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Χρόνος ημιζωής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ώρες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ώρες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22500542"/>
                  </a:ext>
                </a:extLst>
              </a:tr>
              <a:tr h="67329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Ενέργεια κύριας ακτινοβολίας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 στα 75 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keV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 στα140</a:t>
                      </a:r>
                      <a:r>
                        <a:rPr kumimoji="0" lang="en-US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keV</a:t>
                      </a:r>
                      <a:endParaRPr kumimoji="0" lang="en-US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1869499"/>
                  </a:ext>
                </a:extLst>
              </a:tr>
              <a:tr h="96184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Σκέδαση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Μεγαλύτερη για το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altLang="el-GR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Μεγαλύτερη για το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altLang="el-GR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85928249"/>
                  </a:ext>
                </a:extLst>
              </a:tr>
              <a:tr h="96184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Ιστική απορρόφηση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Μεγαλύτερη για το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altLang="el-GR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Μεγαλύτερη για το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altLang="el-GR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35221836"/>
                  </a:ext>
                </a:extLst>
              </a:tr>
              <a:tr h="67329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Ακτινική επιβάρυνση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0,85 </a:t>
                      </a:r>
                      <a:r>
                        <a:rPr kumimoji="0" lang="en-US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</a:t>
                      </a: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en-US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mCi</a:t>
                      </a:r>
                      <a:endParaRPr kumimoji="0" lang="en-US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0,025-0,04 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</a:t>
                      </a: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mCi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0401814"/>
                  </a:ext>
                </a:extLst>
              </a:tr>
              <a:tr h="4025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δόση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3-5</a:t>
                      </a:r>
                      <a:r>
                        <a:rPr kumimoji="0" lang="en-US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mCi</a:t>
                      </a:r>
                      <a:endParaRPr kumimoji="0" lang="en-US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10-30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mCi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66452768"/>
                  </a:ext>
                </a:extLst>
              </a:tr>
              <a:tr h="67329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Ποιότητα απεικόνισης</a:t>
                      </a:r>
                      <a:endParaRPr kumimoji="0" lang="el-GR" altLang="el-G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Καλύτερη για το </a:t>
                      </a:r>
                      <a:r>
                        <a:rPr lang="el-GR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en-US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el-GR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Καλύτερη για το</a:t>
                      </a: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en-US" altLang="el-GR" sz="1800" b="0" baseline="30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el-GR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4528667"/>
                  </a:ext>
                </a:extLst>
              </a:tr>
            </a:tbl>
          </a:graphicData>
        </a:graphic>
      </p:graphicFrame>
      <p:sp>
        <p:nvSpPr>
          <p:cNvPr id="4" name="Ορθογώνιο 3"/>
          <p:cNvSpPr/>
          <p:nvPr/>
        </p:nvSpPr>
        <p:spPr>
          <a:xfrm>
            <a:off x="7053209" y="408288"/>
            <a:ext cx="4972692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παράγωγα του τεχνητίου 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Sestamibi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n-U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Tetrofosmin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παρουσιάζουν τα εξής πλεονεκτήματα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έχουν καλύτερη ενέργεια φωτονίων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έχουν μικρό χρόνο ημίσειας ζωής (6ώρες)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παρουσιάζουν μικρότερη ακτινική επιβάρυνση για τον ασθενή 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παρέχουν τη δυνατότητα λειτουργικής εκτίμησης (με πρώτη δίοδο και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gated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απεικόνιση)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μπορούν να χορηγηθούν μακριά από το εργαστήριο (πχ σε επείγοντα ιατρεία πόνου)</a:t>
            </a:r>
          </a:p>
          <a:p>
            <a:pPr marL="342900" indent="-342900">
              <a:buFont typeface="Wingdings" panose="05000000000000000000" pitchFamily="2" charset="2"/>
              <a:buChar char="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πιο εύκολα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διαθέσιμα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7284378" y="3815155"/>
            <a:ext cx="4510354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n-US" altLang="el-GR" sz="1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σχέση με 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τα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παράγωγα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τεχνητίου (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Sestamibi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και 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Tetrofosmin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πλεονεκτεί:</a:t>
            </a:r>
          </a:p>
          <a:p>
            <a:pPr lvl="0"/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Στην ανάδειξη σχετικά μεγαλύτερης παθολογικής πρόσληψης από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τους πνεύμονες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(άρα στη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καλύτερη εκτίμηση της δυσλειτουργίας της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LV)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 μελέτη βιωσιμότητας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42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Ορθογώνιο 4"/>
          <p:cNvSpPr>
            <a:spLocks noChangeArrowheads="1"/>
          </p:cNvSpPr>
          <p:nvPr/>
        </p:nvSpPr>
        <p:spPr bwMode="auto">
          <a:xfrm>
            <a:off x="6328390" y="111894"/>
            <a:ext cx="486072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l-GR" altLang="el-GR" b="1" baseline="30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</a:t>
            </a:r>
            <a:r>
              <a:rPr lang="en-US" altLang="el-G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I-MIBG</a:t>
            </a:r>
            <a:r>
              <a:rPr lang="el-GR" altLang="el-G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l-G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για μελέτη  αδρενεργικής νεύρωσης</a:t>
            </a:r>
          </a:p>
        </p:txBody>
      </p:sp>
      <p:pic>
        <p:nvPicPr>
          <p:cNvPr id="19459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251" y="1346420"/>
            <a:ext cx="3830821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220" y="3836914"/>
            <a:ext cx="4014885" cy="2969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5475801" y="553121"/>
            <a:ext cx="656589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 </a:t>
            </a:r>
            <a:r>
              <a:rPr lang="en-US" altLang="el-G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MIBG</a:t>
            </a:r>
            <a:r>
              <a:rPr lang="en-US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(metaiodobenzylguanidine)</a:t>
            </a: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ανάλογο </a:t>
            </a:r>
            <a:r>
              <a:rPr lang="en-US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guanetidine, </a:t>
            </a: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 </a:t>
            </a:r>
            <a:r>
              <a:rPr lang="el-GR" alt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εκλεκτική </a:t>
            </a: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δράση στα συμπαθητικά νεύρα</a:t>
            </a:r>
            <a:r>
              <a:rPr lang="en-US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altLang="el-G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5177509" y="1470138"/>
            <a:ext cx="2684726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Παρόμοια χημική δομή με τον </a:t>
            </a:r>
            <a:r>
              <a:rPr lang="el-GR" altLang="el-G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νοραδρεναλίνη</a:t>
            </a: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και ίδιο μηχανισμό πρόσληψης και αποθήκευσης στις απολήξεις των συμπαθητικών νεύρων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5260870" y="4029917"/>
            <a:ext cx="25180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Σε αντίθεση με την νοραδρεναλίνη </a:t>
            </a:r>
            <a:r>
              <a:rPr lang="el-GR" altLang="el-G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δεν υφίσταται περαιτέρω μεταβολισμό </a:t>
            </a: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(μέσω ενζυμικών διασπάσεων), οπότε καθηλώνεται στις νευρικές απολήξεις – </a:t>
            </a:r>
            <a:r>
              <a:rPr lang="el-GR" altLang="el-GR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απ</a:t>
            </a:r>
            <a:r>
              <a:rPr lang="el-GR" alt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όπου και ακτινοβολεί. </a:t>
            </a:r>
            <a:endParaRPr lang="el-GR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74" y="1106087"/>
            <a:ext cx="3687097" cy="1495425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5" y="2979175"/>
            <a:ext cx="4489469" cy="3667431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136045" y="158060"/>
            <a:ext cx="471036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609600" indent="-609600"/>
            <a:r>
              <a:rPr lang="el-GR" altLang="el-GR" b="1" baseline="30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altLang="el-GR" b="1" baseline="30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l-GR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Tc-PYP: </a:t>
            </a:r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Επισήμανση ερυθρών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αιμοσφαιρίων </a:t>
            </a:r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για Ραδιοϊσοτοπική Κοιλ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ογραφία (</a:t>
            </a:r>
            <a:r>
              <a:rPr lang="en-US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EF)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Ευθεία γραμμή σύνδεσης 11"/>
          <p:cNvCxnSpPr/>
          <p:nvPr/>
        </p:nvCxnSpPr>
        <p:spPr>
          <a:xfrm>
            <a:off x="4988949" y="0"/>
            <a:ext cx="46016" cy="6858000"/>
          </a:xfrm>
          <a:prstGeom prst="line">
            <a:avLst/>
          </a:prstGeom>
          <a:ln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44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65" y="432763"/>
            <a:ext cx="7496881" cy="5291916"/>
          </a:xfrm>
        </p:spPr>
      </p:pic>
    </p:spTree>
    <p:extLst>
      <p:ext uri="{BB962C8B-B14F-4D97-AF65-F5344CB8AC3E}">
        <p14:creationId xmlns:p14="http://schemas.microsoft.com/office/powerpoint/2010/main" val="236968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2669</Words>
  <Application>Microsoft Office PowerPoint</Application>
  <PresentationFormat>Ευρεία οθόνη</PresentationFormat>
  <Paragraphs>294</Paragraphs>
  <Slides>41</Slides>
  <Notes>6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Cambria Math</vt:lpstr>
      <vt:lpstr>Times New Roman</vt:lpstr>
      <vt:lpstr>Wingdings</vt:lpstr>
      <vt:lpstr>Θέμα του Office</vt:lpstr>
      <vt:lpstr>Εξίσωση</vt:lpstr>
      <vt:lpstr>Παρουσίαση του PowerPoint</vt:lpstr>
      <vt:lpstr>Παρουσίαση του PowerPoint</vt:lpstr>
      <vt:lpstr>Παρουσίαση του PowerPoint</vt:lpstr>
      <vt:lpstr>             Ακτίνες Χ   Παράγονται (συνήθως) από μετακινήσεις ηλεκτρονίων. Χρησιμοποιούνται στην ακτινολογία Παρέχουν ανατομική κυρίως πληροφορία</vt:lpstr>
      <vt:lpstr>Παρουσίαση του PowerPoint</vt:lpstr>
      <vt:lpstr>Παρουσίαση του PowerPoint</vt:lpstr>
      <vt:lpstr>Ο νόμος που περιγράφει την πιθανότητα διάσπασης ενός πυρήνα:               Νόμος της εκθετικής απομείωσης </vt:lpstr>
      <vt:lpstr>Χρόνοι υποδιπλασιασμού</vt:lpstr>
      <vt:lpstr>Παρουσίαση του PowerPoint</vt:lpstr>
      <vt:lpstr>Παρουσίαση του PowerPoint</vt:lpstr>
      <vt:lpstr>Παρουσίαση του PowerPoint</vt:lpstr>
      <vt:lpstr>3 Τρόποι αλληλεπίδρασης της ηλεκτρομαγνητικής γ ακτινοβολίας (δηλ. του φωτός )με την ύλη :</vt:lpstr>
      <vt:lpstr>Παρουσίαση του PowerPoint</vt:lpstr>
      <vt:lpstr>Γιατί υπάρχει ανάγκη ακτινοπροστασίας;</vt:lpstr>
      <vt:lpstr>3 τρόποι ακτινοπροστασίας</vt:lpstr>
      <vt:lpstr>Nόμος του αντιστρόφου τετραγώνου  Air kerma rate (Kinetic Energy Released per unit Mass) ΓA / r2   (ο συντελεστής Γ εκφράζει το ρυθμό έκθεσης από ακτινοβολία Χ ή γ πάνω από μια ελάχιστη τιμή ενέργειας. Για παράδειγμα Γ20 σημαίνει ότι ο ρυθμός έκθεσης είναι σταθερός για όλα τα φωτόνια με ενέργειες πάνω από 20keV. Ο συντελεστής Γ εκφράζεται σε roentgens/ώρα που προέρχονται από μια πηγή 1mCi που βρίσκεται σε απόσταση 1cm. Μονάδες μέτρησης: R*cm2/mCi )   </vt:lpstr>
      <vt:lpstr>Εξασθένηση ακτινοβολίας όταν διέρχεται μέσα από την ύλη</vt:lpstr>
      <vt:lpstr>As Low As Reasonable Achievable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Κρύσταλλος NaI(Tl) που μέσω του φωτοηλεκτρικού φαινομένου παράγει ορατό φως από την  γ ακτινοβολία που εκπέμπει ο ασθενής. 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Παράγωγα 99mTc t1/2 = 6h  99mTc – Sestamibi: μονοσθενές κατιόν που αποτελείται από ένα πυρήνα τεχνητίου γύρω από τον οποίο φέρονται 6 λιπόφιλες ισονιτριλικές ομάδες. Το θετικό του φορτίο ευθύνεται για τις υδρόφιλες ιδιότητες του, ενώ οι ισονιτριλικές ομάδες το κάνουν λιπόφιλο, κάτι που ευνοεί την είσοδο του μέσα στα κύτταρα. </vt:lpstr>
      <vt:lpstr>Παράγωγα 99mTc t1/2 = 6h  99mTc – Tetrofosmin: λιπόφιλο φωσφωνικό διοξι- κατιόν. 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Λογαριασμός Microsoft</cp:lastModifiedBy>
  <cp:revision>147</cp:revision>
  <dcterms:created xsi:type="dcterms:W3CDTF">2024-05-06T19:10:47Z</dcterms:created>
  <dcterms:modified xsi:type="dcterms:W3CDTF">2026-05-22T16:11:41Z</dcterms:modified>
</cp:coreProperties>
</file>