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7" r:id="rId2"/>
    <p:sldId id="258" r:id="rId3"/>
    <p:sldId id="266" r:id="rId4"/>
    <p:sldId id="267" r:id="rId5"/>
    <p:sldId id="298" r:id="rId6"/>
    <p:sldId id="337" r:id="rId7"/>
    <p:sldId id="269" r:id="rId8"/>
    <p:sldId id="308" r:id="rId9"/>
    <p:sldId id="270" r:id="rId10"/>
    <p:sldId id="271" r:id="rId11"/>
    <p:sldId id="295" r:id="rId12"/>
    <p:sldId id="273" r:id="rId13"/>
    <p:sldId id="293" r:id="rId14"/>
    <p:sldId id="338" r:id="rId15"/>
    <p:sldId id="288" r:id="rId16"/>
    <p:sldId id="344" r:id="rId17"/>
    <p:sldId id="286" r:id="rId18"/>
    <p:sldId id="296" r:id="rId19"/>
    <p:sldId id="342" r:id="rId20"/>
    <p:sldId id="339" r:id="rId21"/>
    <p:sldId id="287" r:id="rId22"/>
    <p:sldId id="290" r:id="rId23"/>
    <p:sldId id="340" r:id="rId24"/>
    <p:sldId id="260" r:id="rId25"/>
    <p:sldId id="278" r:id="rId26"/>
    <p:sldId id="277" r:id="rId27"/>
    <p:sldId id="279" r:id="rId28"/>
    <p:sldId id="276" r:id="rId29"/>
    <p:sldId id="281" r:id="rId30"/>
    <p:sldId id="282" r:id="rId31"/>
    <p:sldId id="283" r:id="rId32"/>
    <p:sldId id="285" r:id="rId33"/>
    <p:sldId id="284" r:id="rId34"/>
    <p:sldId id="263" r:id="rId35"/>
    <p:sldId id="301" r:id="rId36"/>
    <p:sldId id="299" r:id="rId37"/>
    <p:sldId id="300" r:id="rId38"/>
    <p:sldId id="302" r:id="rId39"/>
    <p:sldId id="306" r:id="rId40"/>
    <p:sldId id="303" r:id="rId41"/>
    <p:sldId id="305" r:id="rId42"/>
    <p:sldId id="307" r:id="rId43"/>
    <p:sldId id="335" r:id="rId44"/>
    <p:sldId id="336" r:id="rId45"/>
    <p:sldId id="311" r:id="rId46"/>
    <p:sldId id="312" r:id="rId47"/>
    <p:sldId id="313" r:id="rId48"/>
    <p:sldId id="315" r:id="rId49"/>
    <p:sldId id="316" r:id="rId50"/>
    <p:sldId id="321" r:id="rId51"/>
    <p:sldId id="320" r:id="rId52"/>
    <p:sldId id="323" r:id="rId53"/>
    <p:sldId id="333" r:id="rId54"/>
    <p:sldId id="326" r:id="rId55"/>
    <p:sldId id="327" r:id="rId56"/>
    <p:sldId id="329" r:id="rId57"/>
    <p:sldId id="343" r:id="rId58"/>
    <p:sldId id="309" r:id="rId5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C0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14C2C-10E5-45B4-BB17-5895450C9AE7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35B67-B237-47DC-80B5-662C94475FA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6479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0955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151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1069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16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5784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3307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2334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1421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35B67-B237-47DC-80B5-662C94475FA3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073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494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022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5989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3603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564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926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902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361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845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57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6321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ίνακα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A958E-361F-48FD-8976-1CB8E694965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37729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9418-FEE1-4254-993E-BB60500FF392}" type="datetimeFigureOut">
              <a:rPr lang="el-GR" smtClean="0"/>
              <a:t>22/5/2026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59334-23BF-43E2-AE6E-3A5DE16316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972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g"/><Relationship Id="rId4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g"/><Relationship Id="rId4" Type="http://schemas.openxmlformats.org/officeDocument/2006/relationships/image" Target="../media/image121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56"/>
            <a:ext cx="12192000" cy="6858000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681317" y="4917377"/>
            <a:ext cx="9144000" cy="1139294"/>
          </a:xfrm>
        </p:spPr>
        <p:txBody>
          <a:bodyPr>
            <a:normAutofit/>
          </a:bodyPr>
          <a:lstStyle/>
          <a:p>
            <a:pPr algn="l"/>
            <a:r>
              <a:rPr lang="el-GR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 descr="LPPh0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7367">
            <a:off x="1155300" y="758636"/>
            <a:ext cx="1449891" cy="118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508296">
            <a:off x="2848783" y="663258"/>
            <a:ext cx="1511087" cy="3385921"/>
          </a:xfrm>
          <a:prstGeom prst="rect">
            <a:avLst/>
          </a:prstGeom>
        </p:spPr>
      </p:pic>
      <p:pic>
        <p:nvPicPr>
          <p:cNvPr id="5" name="Picture 2" descr="Pict005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0055">
            <a:off x="3972840" y="1955479"/>
            <a:ext cx="2322869" cy="199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2799">
            <a:off x="5198437" y="1599008"/>
            <a:ext cx="3158779" cy="241495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Ορθογώνιο 6"/>
          <p:cNvSpPr/>
          <p:nvPr/>
        </p:nvSpPr>
        <p:spPr>
          <a:xfrm>
            <a:off x="7908588" y="6118508"/>
            <a:ext cx="3284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Ε. Καραθάνος, Πυρηνικός Ιατρός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850503" y="4979214"/>
            <a:ext cx="8384878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 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(Λήψη / επεξεργασία εικόνων /Ερμηνεία / Έλεγχος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ποιότητας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Artifacts)</a:t>
            </a:r>
            <a:b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Ραδιοϊσοτοπική  Κοιλιογραφία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162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599724" y="1328489"/>
            <a:ext cx="5437237" cy="490282"/>
          </a:xfrm>
        </p:spPr>
        <p:txBody>
          <a:bodyPr>
            <a:normAutofit/>
          </a:bodyPr>
          <a:lstStyle/>
          <a:p>
            <a:pPr algn="ctr"/>
            <a:r>
              <a:rPr lang="el-GR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Ενδείξεις σπινθηρογραφήματος αιμάτωσης μυοκαρδίου :</a:t>
            </a:r>
            <a:endParaRPr lang="el-GR" sz="1800" dirty="0"/>
          </a:p>
        </p:txBody>
      </p:sp>
      <p:sp>
        <p:nvSpPr>
          <p:cNvPr id="3" name="Ορθογώνιο 2"/>
          <p:cNvSpPr/>
          <p:nvPr/>
        </p:nvSpPr>
        <p:spPr>
          <a:xfrm>
            <a:off x="6774400" y="2217978"/>
            <a:ext cx="5024284" cy="255454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Διάγνωση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πρόγνωση της στεφανιαίας νόσου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Εκτίμηση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μετά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ΟΕΜ και απόφαση θεραπευτικού χειρισμού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Εκτίμηση του ασθενούς με ασταθή στηθάγχη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μετά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επαναιμάτωση 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PTCA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ή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by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pass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Προεγχειρητική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εκτίμηση για μη καρδιολογικές επεμβάσεις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Απόφαση χειρισμού των ασθενών με προκάρδιο άλγος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Ανίχνευση βιώσιμου – δυσλειτουργικού μυοκαρδίου και επιλογή ασθενών για επαναγγείωση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0745" y="205987"/>
            <a:ext cx="565795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 =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ingle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mission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omputed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omography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80" y="3771731"/>
            <a:ext cx="4670172" cy="301689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01" y="683135"/>
            <a:ext cx="4992329" cy="2980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79737" y="5165285"/>
            <a:ext cx="565007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Σπινθηρογράφημα Μυοκαρδίου: </a:t>
            </a:r>
          </a:p>
          <a:p>
            <a:pPr algn="ctr"/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ΜΗ επεμβατική απεικονιστική μέθοδος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Φυσιολογικό→ Υψηλή (-) Προγνωστική αξία (99%) </a:t>
            </a: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74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5" descr="heart_coronary_art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326" y="745053"/>
            <a:ext cx="7511848" cy="57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2133545" y="109081"/>
            <a:ext cx="8379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Απαραίτητη η </a:t>
            </a:r>
            <a:r>
              <a:rPr lang="el-GR" alt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αύξηση της στεφανιαίας </a:t>
            </a:r>
            <a:r>
              <a:rPr lang="el-GR" alt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αιματικής ροής : Γιατί? </a:t>
            </a:r>
            <a:r>
              <a:rPr lang="el-GR" altLang="el-GR" sz="2400" dirty="0" smtClean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l-GR" altLang="el-GR" sz="2400" dirty="0">
              <a:solidFill>
                <a:srgbClr val="FFFF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93288" y="1357989"/>
            <a:ext cx="421803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Στην ηρεμία οι διαφορές αιμάτωσης των στενωμένων από τα φυσιολογικά αγγεία ΔΕΝ φαίνονται παρά μόνο όταν η  στένωση </a:t>
            </a:r>
            <a:r>
              <a:rPr lang="el-GR" altLang="el-G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ξεπερνά το 85%.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216307" y="3781235"/>
            <a:ext cx="4326193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Άρα για να αποκαλύψουμε το τμήμα εκείνο του μυοκαρδίου που αρδεύεται 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λιγότερο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πρέπει να 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αυξήσουμε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 κάποιο τρόπο τη 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ροή</a:t>
            </a:r>
          </a:p>
          <a:p>
            <a:endParaRPr lang="el-GR" alt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οπότε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στενωμένα αγγεία 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 θα μπορέσουν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διασταλούν τόσο όσο τα φυσιολογικά ώστε να πολλαπλασιάσουν την παροχή τους</a:t>
            </a:r>
          </a:p>
          <a:p>
            <a:endParaRPr lang="el-GR" altLang="el-GR" dirty="0">
              <a:solidFill>
                <a:schemeClr val="bg1"/>
              </a:solidFill>
            </a:endParaRPr>
          </a:p>
        </p:txBody>
      </p:sp>
      <p:sp>
        <p:nvSpPr>
          <p:cNvPr id="6" name="Δεξί βέλος 5"/>
          <p:cNvSpPr/>
          <p:nvPr/>
        </p:nvSpPr>
        <p:spPr>
          <a:xfrm rot="5400000">
            <a:off x="1435510" y="2829241"/>
            <a:ext cx="1170039" cy="570271"/>
          </a:xfrm>
          <a:prstGeom prst="right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084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167148" y="1546582"/>
            <a:ext cx="424753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l-G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590" name="Picture 6" descr="LPPh0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685" y="334297"/>
            <a:ext cx="7686367" cy="6263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295632" y="4990048"/>
            <a:ext cx="339496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Σύγκριση σε κόπωση και ηρεμία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316237" y="2865705"/>
            <a:ext cx="3187251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περιοχές που αρδεύονται από 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στενωμένα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αγγεία, </a:t>
            </a: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έχουν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πολύ </a:t>
            </a:r>
            <a:r>
              <a:rPr lang="el-GR" altLang="el-GR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μικρότερη καθήλωση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απεικονιστικά φαίνεται σαν </a:t>
            </a:r>
            <a:r>
              <a:rPr lang="el-GR" alt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l-GR" altLang="el-G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l-GR" altLang="el-GR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l-GR" altLang="el-GR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l-GR" altLang="el-GR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l-GR" altLang="el-GR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l-GR" alt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διαφορά</a:t>
            </a:r>
            <a:endParaRPr lang="en-US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422688" y="1614606"/>
            <a:ext cx="3736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Επειδή η καθήλωση των ρ/φ είναι </a:t>
            </a:r>
            <a:r>
              <a:rPr lang="el-GR" altLang="el-G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ανάλογη της αιματικής ροής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s-ES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7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878" y="2496621"/>
            <a:ext cx="3092625" cy="2049496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57" y="2073467"/>
            <a:ext cx="2855375" cy="189067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90" y="4291067"/>
            <a:ext cx="1387776" cy="138777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052" y="2328338"/>
            <a:ext cx="1380936" cy="138093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899" y="4057226"/>
            <a:ext cx="1802001" cy="1283209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68" y="2781811"/>
            <a:ext cx="1268896" cy="1043447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836" y="3825258"/>
            <a:ext cx="1087549" cy="1670974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90" y="4057226"/>
            <a:ext cx="1579164" cy="1798117"/>
          </a:xfrm>
          <a:prstGeom prst="rect">
            <a:avLst/>
          </a:prstGeom>
        </p:spPr>
      </p:pic>
      <p:sp>
        <p:nvSpPr>
          <p:cNvPr id="15" name="Ορθογώνιο 14"/>
          <p:cNvSpPr/>
          <p:nvPr/>
        </p:nvSpPr>
        <p:spPr>
          <a:xfrm>
            <a:off x="7500193" y="784807"/>
            <a:ext cx="4919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αγγειοδιασταλτικά φάρμακα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(διπυριδαμόλη, αδενοσίνη) κατά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φορές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 τα </a:t>
            </a:r>
            <a:r>
              <a:rPr lang="el-GR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ινότροπα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φάρμακα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l-GR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δοβουταμίνη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αρβουταμίνη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κατά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φορές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Οβάλ 15"/>
          <p:cNvSpPr/>
          <p:nvPr/>
        </p:nvSpPr>
        <p:spPr>
          <a:xfrm>
            <a:off x="7816108" y="1705510"/>
            <a:ext cx="4287401" cy="49802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βάλ 16"/>
          <p:cNvSpPr/>
          <p:nvPr/>
        </p:nvSpPr>
        <p:spPr>
          <a:xfrm>
            <a:off x="89270" y="1391138"/>
            <a:ext cx="4503003" cy="5294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/>
          <p:cNvSpPr txBox="1"/>
          <p:nvPr/>
        </p:nvSpPr>
        <p:spPr>
          <a:xfrm>
            <a:off x="4962834" y="1959006"/>
            <a:ext cx="2414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Στο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peak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της κόπωσης</a:t>
            </a: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68149" y="723349"/>
            <a:ext cx="43241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κόπωση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(πρωτόκολλο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Bruce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αυξάνει τη στεφανιαία ροή κατά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φορές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2486094" y="173704"/>
            <a:ext cx="831179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Αύξηση της στεφανιαίας ροής επιτυγχάνουμε είτε με </a:t>
            </a: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άσκηση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είτε </a:t>
            </a:r>
            <a:r>
              <a:rPr lang="el-GR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φαρμακευτικά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5525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651563" y="4591914"/>
            <a:ext cx="1070267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ομογραφική απεικόνιση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s-E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SPEC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T: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ingle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hoton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mission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omputed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omography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ή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GATED SPECT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Τομογραφική ανασύσταση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(Tomographic reconstruction)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Επαναπροσανατολισμός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(Reorientation)</a:t>
            </a:r>
            <a:endParaRPr lang="el-GR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Διόρθωση εξασθένησης ακτινοβολίας (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Attenuation Correction – AC)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Προβολή ημιτονοειδούς καταγραφής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(Sinogram)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35" y="1067871"/>
            <a:ext cx="2798047" cy="244182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77" y="282972"/>
            <a:ext cx="6655625" cy="40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7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83578" y="1510769"/>
            <a:ext cx="558914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Περιστροφή κάμερας γύρω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τον ασθενή και σε κάθε γωνία περιστροφής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dirty="0" smtClean="0"/>
              <a:t>2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 )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λήψη επίπεδης εικόνας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(step and shoot)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κάμερα διαθέτει δύο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κεφαλές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180</a:t>
            </a:r>
            <a:r>
              <a:rPr lang="el-GR" sz="1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1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32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εικόνες των 40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sec /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εικόνα (για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l-GR" sz="1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Tl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,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ή 64 εικόνες των 25-30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sec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(για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τα παράγωγα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του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14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Κύκλος περιστροφής: από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τις 45</a:t>
            </a:r>
            <a:r>
              <a:rPr lang="el-GR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σε θέση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LAO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μέχρι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τις 45</a:t>
            </a:r>
            <a:r>
              <a:rPr lang="el-GR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σε θέση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LPO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(με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τους καταγραφείς όσο το δυνατό κοντύτερα στο σώμα του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ασθενούς)</a:t>
            </a:r>
            <a:endParaRPr lang="en-US" sz="14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απεικόνιση γίνεται σε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matrix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64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64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Παράθυρο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ενέργειας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ανάλογα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το ρ/φ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για </a:t>
            </a:r>
            <a:r>
              <a:rPr lang="el-GR" sz="1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Tl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στα 75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(ακτινοβολία Χ) κι άλλο ένα 20% στα 167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(ακτινοβολία γ), ενώ για τα παράγωγα του τεχνητίου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:20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στα 140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keV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4101230" y="273421"/>
            <a:ext cx="283481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1/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ομογραφική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απεικόνιση </a:t>
            </a:r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370" y="458087"/>
            <a:ext cx="3840202" cy="299705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081" y="3649816"/>
            <a:ext cx="4654802" cy="288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5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159568" y="570254"/>
            <a:ext cx="3732219" cy="25545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καταγραφή σε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συγχρονισμό με τον καρδιακό κύκλο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ταυτόχρονη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λήψη ΗΚΓ,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(σημείο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εκκίνησης των τομογραφικών λήψεων ορίζεται η κορυφή του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>
              <a:spcAft>
                <a:spcPts val="0"/>
              </a:spcAft>
            </a:pP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Προτιμώνται τα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παράγωγα του </a:t>
            </a:r>
            <a:r>
              <a:rPr lang="es-ES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του υψηλότερου αριθμού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κρούσεων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l-GR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gat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951" y="672551"/>
            <a:ext cx="2233576" cy="248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4599265" y="67137"/>
            <a:ext cx="417184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1/ Τομογραφική απεικόνιση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Gated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SPECT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42624" y="4096920"/>
            <a:ext cx="11519832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 smtClean="0"/>
              <a:t>         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Πλεονεκτήματα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gated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 /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περιοχική κίνηση των τοιχωμάτων (σε κόπωση /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ηρεμία)</a:t>
            </a:r>
            <a:endParaRPr lang="fr-F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Αποκλείει πιθανά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από εξασθένηση ακτινοβολίας από μαστό ή διάφραγμα)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ελέγχοντας την κινητικότητα των τοιχωμάτων: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περιοχές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ουλή ή παλιό έμφραγμα 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έχουν 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ελαττωμένη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</a:t>
            </a: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καθόλου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κινητικότητα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ενώ και το πάχος του αντίστοιχου τοιχώματος είναι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λεπτυσμένο σε αντίθεση με το πρόσθιο τοίχωμα (σε πιθανό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μαστού) ή το κατώτερο (σε πιθανό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διαφράγματος) όπου η κινητικότητα (αν δεν υπάρχει νέκρωση) είναι </a:t>
            </a:r>
            <a:r>
              <a:rPr lang="el-GR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φυσιολογική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Βοηθά στην ανίχνευση ασθενών με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φτωχή συσταλτικότητα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της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χωρίς εμφανή ελλείμματα αιμάτωσης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Σε αυτούς τους ασθενείς η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gated SPECT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μπορεί να είναι η </a:t>
            </a:r>
            <a:r>
              <a:rPr lang="el-G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πρώτη ένδειξη μιας κρυφής μη ισχαιμικής καρδιοπάθειας. </a:t>
            </a:r>
            <a:endParaRPr lang="fr-F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855" y="722185"/>
            <a:ext cx="1976500" cy="184332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777" y="570254"/>
            <a:ext cx="3605733" cy="210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9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73627" y="3523818"/>
            <a:ext cx="49357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284" y="904568"/>
            <a:ext cx="4225013" cy="231795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48" y="3411794"/>
            <a:ext cx="5155711" cy="3339128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993058" y="198271"/>
            <a:ext cx="1014197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2/ Τομογραφική ανασύσταση: Μετατροπή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της δισδιάστατης εικόνας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(από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κάθε γωνία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λήψης)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τρισδιάστατη:</a:t>
            </a:r>
            <a:endParaRPr lang="el-GR" dirty="0"/>
          </a:p>
        </p:txBody>
      </p:sp>
      <p:sp>
        <p:nvSpPr>
          <p:cNvPr id="11" name="Δεξί βέλος 10"/>
          <p:cNvSpPr/>
          <p:nvPr/>
        </p:nvSpPr>
        <p:spPr>
          <a:xfrm>
            <a:off x="5309420" y="4572000"/>
            <a:ext cx="786581" cy="21196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Δεξί βέλος 11"/>
          <p:cNvSpPr/>
          <p:nvPr/>
        </p:nvSpPr>
        <p:spPr>
          <a:xfrm>
            <a:off x="5309420" y="2221807"/>
            <a:ext cx="786581" cy="21196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373627" y="1389441"/>
            <a:ext cx="50193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ομογραφικής ανασύσταση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tomographic reconstruction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βασίζεται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φιλτραρισμένη </a:t>
            </a:r>
            <a:r>
              <a:rPr lang="el-G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οπισθοπροβολή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filtered </a:t>
            </a:r>
            <a:r>
              <a:rPr lang="en-US" sz="16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backprojection</a:t>
            </a:r>
            <a:r>
              <a:rPr lang="el-GR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ή αλλιώς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linear superimposition of filtered back projections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LSBP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1600" i="1" dirty="0"/>
          </a:p>
        </p:txBody>
      </p:sp>
      <p:sp>
        <p:nvSpPr>
          <p:cNvPr id="4" name="Ορθογώνιο 3"/>
          <p:cNvSpPr/>
          <p:nvPr/>
        </p:nvSpPr>
        <p:spPr>
          <a:xfrm>
            <a:off x="618272" y="4159046"/>
            <a:ext cx="47747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βοήθεια κατάλληλων μαθηματικών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φίλτρων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Butterworth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Hanning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→εικόνες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υψηλής ανάλυσης και αντίθεσης χωρίς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star artifacts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762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1495271" y="6180001"/>
            <a:ext cx="980199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προσανατολισμός του επιμήκους άξονα πάνω στις διαξονικές και τις οβελιαίες τομές καθορίζει τελικά και τον τρισδιάστατο προσανατολισμό της εικόνας της καρδιάς.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819" y="3965869"/>
            <a:ext cx="3777746" cy="2052843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489563" y="545897"/>
            <a:ext cx="64691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Γιατί οι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εικόνες που προκύπτουν από τη τομογραφική ανασύσταση (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διαξονικές - </a:t>
            </a:r>
            <a:r>
              <a:rPr lang="en-US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transaxial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images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αντιπροσωπεύουν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επίπεδα τομών ως προς τον επιμήκη άξονα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ασθενούς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 οποίος όμως </a:t>
            </a:r>
            <a:r>
              <a:rPr lang="el-GR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δεν ταυτίζεται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με τον επιμήκη άξονα της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LV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678915" y="1746226"/>
            <a:ext cx="65085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Επιπλέον η γωνία τομής μεταξύ των παραπάνω εικόνων και της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LV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δεν είναι σταθερή γιατί ο προσανατολισμός της καρδιάς ποικίλλει από ασθενή σε ασθενή. 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177476" y="2800565"/>
            <a:ext cx="661699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 να αποφύγουμε τη τεχνητά προκαλούμενη ανομοιογένεια </a:t>
            </a: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επαναπροσανατολίζουμε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αυτές τις διαξονικές εικόνες 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transaxial images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σε εικόνες κατά το βραχύ άξονα. 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216799" y="3875924"/>
            <a:ext cx="66956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μεσότητα της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LV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με το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ποντίκι του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υπολογιστή:</a:t>
            </a:r>
          </a:p>
          <a:p>
            <a:pPr>
              <a:spcAft>
                <a:spcPts val="0"/>
              </a:spcAft>
            </a:pPr>
            <a:endParaRPr lang="el-GR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σχεδιάζουμε τον επιμήκη άξονα της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οπότε η εικόνα επανεμφανίζεται </a:t>
            </a:r>
            <a:r>
              <a:rPr lang="el-GR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κατακόρυφα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ως προς το διαξονικό επίπεδο και</a:t>
            </a:r>
            <a:r>
              <a:rPr lang="el-GR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παράλληλη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ως προς τον επιμήκη άξονα της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LV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συνέχεια επιλέγουμε μια οβελιαία εικόνα και πάλι με το ποντίκι σχεδιάζουμε επί αυτής τον επιμήκη άξονα της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LV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62304" y="78175"/>
            <a:ext cx="78107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 Επαναπροσανατολισμός 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Reorientation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εικόνων κατά τον βραχύ άξονα. Γιατί;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1" y="492479"/>
            <a:ext cx="2271251" cy="3110429"/>
          </a:xfrm>
          <a:prstGeom prst="rect">
            <a:avLst/>
          </a:prstGeom>
        </p:spPr>
      </p:pic>
      <p:cxnSp>
        <p:nvCxnSpPr>
          <p:cNvPr id="5" name="Ευθύγραμμο βέλος σύνδεσης 4"/>
          <p:cNvCxnSpPr/>
          <p:nvPr/>
        </p:nvCxnSpPr>
        <p:spPr>
          <a:xfrm>
            <a:off x="7747819" y="1366684"/>
            <a:ext cx="3175821" cy="1895546"/>
          </a:xfrm>
          <a:prstGeom prst="straightConnector1">
            <a:avLst/>
          </a:prstGeom>
          <a:ln w="28575">
            <a:solidFill>
              <a:srgbClr val="C0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39276" y="2739943"/>
            <a:ext cx="11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Heart axis</a:t>
            </a:r>
            <a:endParaRPr lang="el-GR" dirty="0">
              <a:solidFill>
                <a:srgbClr val="C00000"/>
              </a:solidFill>
            </a:endParaRPr>
          </a:p>
        </p:txBody>
      </p:sp>
      <p:cxnSp>
        <p:nvCxnSpPr>
          <p:cNvPr id="18" name="Ευθύγραμμο βέλος σύνδεσης 17"/>
          <p:cNvCxnSpPr>
            <a:stCxn id="2" idx="0"/>
          </p:cNvCxnSpPr>
          <p:nvPr/>
        </p:nvCxnSpPr>
        <p:spPr>
          <a:xfrm flipH="1">
            <a:off x="9237406" y="492479"/>
            <a:ext cx="1" cy="3383445"/>
          </a:xfrm>
          <a:prstGeom prst="straightConnector1">
            <a:avLst/>
          </a:prstGeom>
          <a:ln w="444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606272" y="3380505"/>
            <a:ext cx="1113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Body  axis</a:t>
            </a:r>
            <a:endParaRPr lang="el-G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5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 animBg="1"/>
      <p:bldP spid="11" grpId="0"/>
      <p:bldP spid="14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32134" y="270349"/>
            <a:ext cx="3300332" cy="617466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35" y="1628851"/>
            <a:ext cx="5250426" cy="337899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54415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11980" y="72920"/>
            <a:ext cx="96780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4/ Διόρθωση εξασθένησης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Attenuation Correction)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για αποφυγή παραμόρφωσης εικόνας και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artifacts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37419" y="753918"/>
            <a:ext cx="10618839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l-GR" alt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Σωματικές δομές που προκαλούν εξασθένηση: </a:t>
            </a:r>
            <a:r>
              <a:rPr kumimoji="0" lang="el-GR" alt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μαστός</a:t>
            </a:r>
            <a:r>
              <a:rPr kumimoji="0" lang="el-GR" alt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στις γυναίκες </a:t>
            </a:r>
            <a:r>
              <a:rPr kumimoji="0" lang="en-US" alt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l-GR" alt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πρόσθιο</a:t>
            </a:r>
            <a:r>
              <a:rPr kumimoji="0" lang="el-GR" altLang="el-G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τοίχωμα)</a:t>
            </a:r>
            <a:r>
              <a:rPr kumimoji="0" lang="en-US" altLang="el-G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l-GR" alt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διάφραγμα</a:t>
            </a:r>
            <a:r>
              <a:rPr kumimoji="0" lang="el-GR" alt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στους άνδρες (κατώτερο</a:t>
            </a:r>
            <a:r>
              <a:rPr kumimoji="0" lang="el-GR" altLang="el-G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τοίχωμα)</a:t>
            </a:r>
            <a:endParaRPr kumimoji="0" lang="en-US" altLang="el-GR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181634" y="2935552"/>
            <a:ext cx="4588902" cy="374055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2584847"/>
            <a:ext cx="7296309" cy="4110522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7561780" y="4805828"/>
            <a:ext cx="4374581" cy="1801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 5"/>
          <p:cNvSpPr/>
          <p:nvPr/>
        </p:nvSpPr>
        <p:spPr>
          <a:xfrm>
            <a:off x="1071715" y="1711916"/>
            <a:ext cx="9950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Παρατηρείται συχνότερα με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lang="en-US" altLang="el-G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</a:t>
            </a:r>
            <a:r>
              <a:rPr lang="en-US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(χαμηλότερες ενέργειες) παρά 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alt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 </a:t>
            </a:r>
            <a:r>
              <a:rPr lang="el-G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16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(ο συντελεστής εξασθένησης </a:t>
            </a:r>
            <a:r>
              <a:rPr lang="en-US" altLang="el-GR" sz="16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altLang="el-G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l-GR" altLang="el-GR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el-GR" altLang="el-G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φορές </a:t>
            </a:r>
            <a:r>
              <a:rPr lang="el-GR" altLang="el-GR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l-GR" sz="16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16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30% λιγότερα φωτόνια εξέρχονται από το σώμα με το </a:t>
            </a:r>
            <a:r>
              <a:rPr lang="en-US" altLang="el-GR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el-GR" altLang="el-G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4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989573" y="1172679"/>
            <a:ext cx="45968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τρόπος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απεικόνισης </a:t>
            </a:r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τρισδιάστατης προβολής με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τη μορφή μιας δυσδιάστατης προβολής </a:t>
            </a:r>
            <a:r>
              <a:rPr lang="en-US" sz="1600" i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p</a:t>
            </a:r>
            <a:r>
              <a:rPr lang="el-GR" sz="1600" i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(</a:t>
            </a:r>
            <a:r>
              <a:rPr lang="en-US" sz="1600" i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r</a:t>
            </a:r>
            <a:r>
              <a:rPr lang="el-GR" sz="1600" i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,φ)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όπου κάθε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γωνία λήψης αντιπροσωπεύεται με μια μοναδική δυσδιάστατη </a:t>
            </a:r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προβολή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630" y="805577"/>
            <a:ext cx="3094886" cy="2354563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566" y="805577"/>
            <a:ext cx="2968018" cy="2429236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525801" y="4486298"/>
            <a:ext cx="39773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Έτσι αν ο ασθενής είναι </a:t>
            </a:r>
            <a:r>
              <a:rPr lang="el-GR" sz="1600" b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ακίνητος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κατά τη διάρκεια της τομογραφίας, η ημιτονοειδής αυτή καταγραφή είναι </a:t>
            </a:r>
            <a:r>
              <a:rPr lang="el-GR" sz="1600" b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ομαλή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endParaRPr lang="el-GR" sz="1600" dirty="0" smtClean="0"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endParaRPr lang="el-GR" sz="1600" dirty="0"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αλλιώς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εμφανίζει γραμμές ή </a:t>
            </a:r>
            <a:r>
              <a:rPr lang="el-GR" sz="160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διακοπές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της συνέχειας της.</a:t>
            </a:r>
            <a:endParaRPr lang="el-GR" sz="1600" dirty="0"/>
          </a:p>
        </p:txBody>
      </p:sp>
      <p:pic>
        <p:nvPicPr>
          <p:cNvPr id="9" name="Θέση περιεχομένου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509" y="3791129"/>
            <a:ext cx="2966529" cy="2881543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222" y="3830357"/>
            <a:ext cx="3506619" cy="28815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15875" y="183637"/>
            <a:ext cx="12618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Sinogram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01337" y="2418031"/>
            <a:ext cx="5414538" cy="1077218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Ο συνδυασμός </a:t>
            </a:r>
            <a:r>
              <a:rPr lang="el-GR" sz="160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αυτών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των προβολών δίνει την εικόνα μιας ημιτονοειδούς καταγραφής (</a:t>
            </a:r>
            <a:r>
              <a:rPr lang="en-US" sz="1600" b="1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sinogram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) και μας παρέχει </a:t>
            </a:r>
            <a:r>
              <a:rPr lang="el-GR" sz="1600" b="1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οπτική </a:t>
            </a:r>
            <a:r>
              <a:rPr lang="el-GR" sz="1600" b="1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εκτίμηση τού βαθμού ακινησίας </a:t>
            </a:r>
            <a:r>
              <a:rPr lang="el-GR" sz="160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ή όχι της ραδιενεργού πηγής (κατ’ επέκταση και του ασθενούς). </a:t>
            </a:r>
            <a:endParaRPr lang="el-GR" sz="1600" dirty="0"/>
          </a:p>
        </p:txBody>
      </p:sp>
      <p:sp>
        <p:nvSpPr>
          <p:cNvPr id="8" name="Ορθογώνιο 7"/>
          <p:cNvSpPr/>
          <p:nvPr/>
        </p:nvSpPr>
        <p:spPr>
          <a:xfrm>
            <a:off x="8305222" y="3830357"/>
            <a:ext cx="1753178" cy="288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/>
          <p:cNvSpPr/>
          <p:nvPr/>
        </p:nvSpPr>
        <p:spPr>
          <a:xfrm>
            <a:off x="525801" y="5497830"/>
            <a:ext cx="3669009" cy="55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272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3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-45719"/>
            <a:ext cx="86816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 flipV="1">
            <a:off x="1782763" y="473074"/>
            <a:ext cx="0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452546" y="3940596"/>
            <a:ext cx="408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3401060" y="307924"/>
            <a:ext cx="674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</a:t>
            </a:r>
            <a:r>
              <a:rPr lang="es-E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πληροφορίες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που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λαμβάνουμε από τις τομογραφικές εικόνες είναι: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4118" y="4883405"/>
            <a:ext cx="926035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Παρουσία ή όχι ελλειμμάτων στο τοίχωμα της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(σύγκριση μεταξύ κόπωσης /ηρεμίας)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Εκτίμηση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βαθμού ελλείμματος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έμμεση εκτίμηση βαρύτητας στένωσης αγγείου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Παρουσία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όχι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ρ/φ διάχυτα στους πνεύμονες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Πρόσληψη ή όχι ρ/φ από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 –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Βαθμ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ς διάτασης ή όχι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σε κόπωση / ηρεμία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GATED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Πιθανή εστιακή πρόσληψη του ρ/φ από νεοπλασματικές εστίες</a:t>
            </a:r>
          </a:p>
        </p:txBody>
      </p:sp>
      <p:pic>
        <p:nvPicPr>
          <p:cNvPr id="15" name="Εικόνα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473" y="1149830"/>
            <a:ext cx="4613189" cy="327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4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-45719"/>
            <a:ext cx="86816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 flipV="1">
            <a:off x="1782763" y="473074"/>
            <a:ext cx="0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452546" y="3940596"/>
            <a:ext cx="408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4340831" y="147611"/>
            <a:ext cx="3195105" cy="36933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 Παρουσία ή όχι ελλειμμάτων: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79" y="659946"/>
            <a:ext cx="2305864" cy="1547199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2018759" y="1062394"/>
            <a:ext cx="4057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Φυσιολογική απεικόνιση: </a:t>
            </a:r>
            <a:r>
              <a:rPr lang="el-GR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ομοιογενή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κατανομή του ρ/φ σε όλο το μυοκάρδιο</a:t>
            </a:r>
          </a:p>
        </p:txBody>
      </p:sp>
      <p:pic>
        <p:nvPicPr>
          <p:cNvPr id="16" name="Εικόνα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24" y="2421337"/>
            <a:ext cx="6695547" cy="433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1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-45719"/>
            <a:ext cx="86816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 flipV="1">
            <a:off x="1782763" y="473074"/>
            <a:ext cx="0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452546" y="3940596"/>
            <a:ext cx="408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4340831" y="147611"/>
            <a:ext cx="3195105" cy="36933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 Παρουσία ή όχι ελλειμμάτων: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24" y="928910"/>
            <a:ext cx="3317614" cy="207267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697" y="1436217"/>
            <a:ext cx="3482847" cy="2233900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372470" y="1436216"/>
            <a:ext cx="25659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Έλλειμμα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περιοχή μειωμένης πρόσληψης </a:t>
            </a:r>
            <a:r>
              <a:rPr lang="el-GR" altLang="el-G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 ρ/φ </a:t>
            </a:r>
            <a:r>
              <a:rPr lang="el-GR" alt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ή πλήρης απουσία καθήλωσης</a:t>
            </a:r>
            <a:r>
              <a:rPr lang="en-US" alt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alt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12461" y="3741423"/>
            <a:ext cx="35139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Σταθερό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έλλειμμα: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μεταβάλλεται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μεταξύ κόπωσης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ή ηρεμίας και υποδηλώνει </a:t>
            </a:r>
            <a:r>
              <a:rPr lang="el-GR" altLang="el-G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νέκρωση και ουλή </a:t>
            </a:r>
            <a:endParaRPr lang="el-GR" altLang="el-GR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52" y="3741423"/>
            <a:ext cx="3785829" cy="1995647"/>
          </a:xfrm>
          <a:prstGeom prst="rect">
            <a:avLst/>
          </a:prstGeom>
        </p:spPr>
      </p:pic>
      <p:sp>
        <p:nvSpPr>
          <p:cNvPr id="13" name="Ορθογώνιο 12"/>
          <p:cNvSpPr/>
          <p:nvPr/>
        </p:nvSpPr>
        <p:spPr>
          <a:xfrm>
            <a:off x="8791995" y="4079095"/>
            <a:ext cx="2628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Ανάστροφο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έλλειμμα:</a:t>
            </a:r>
            <a:endParaRPr lang="el-GR" altLang="el-G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4443975"/>
            <a:ext cx="2886495" cy="2140550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8534400" y="516943"/>
            <a:ext cx="332390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 «γεμίζει» στο 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(αναστρέψιμη – </a:t>
            </a:r>
            <a:r>
              <a:rPr lang="en-US" alt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reversible) </a:t>
            </a:r>
            <a:r>
              <a:rPr lang="el-GR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ισχαιμία.</a:t>
            </a:r>
            <a:r>
              <a:rPr lang="en-US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l-GR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l-GR" altLang="el-GR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βιώσιμο μυοκάρδιο </a:t>
            </a:r>
            <a:endParaRPr lang="el-GR" altLang="el-GR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121758" y="5097481"/>
            <a:ext cx="40798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εικόνα </a:t>
            </a:r>
            <a:r>
              <a:rPr lang="el-GR" alt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ουλής μπορεί να </a:t>
            </a:r>
            <a:r>
              <a:rPr lang="el-GR" altLang="el-G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συνυπάρχει</a:t>
            </a:r>
            <a:r>
              <a:rPr lang="el-GR" alt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με εικόνα ισχαιμίας στο ίδιο τοίχωμα όπως για παράδειγμα συμβαίνει σε </a:t>
            </a:r>
            <a:r>
              <a:rPr lang="el-GR" altLang="el-G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περιεμφραγματική </a:t>
            </a:r>
            <a:r>
              <a:rPr lang="el-GR" altLang="el-G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ισχαιμία</a:t>
            </a:r>
            <a:endParaRPr lang="el-GR" altLang="el-G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3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0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-45719"/>
            <a:ext cx="86816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5" name="Line 1"/>
          <p:cNvSpPr>
            <a:spLocks noChangeShapeType="1"/>
          </p:cNvSpPr>
          <p:nvPr/>
        </p:nvSpPr>
        <p:spPr bwMode="auto">
          <a:xfrm flipV="1">
            <a:off x="1782763" y="473074"/>
            <a:ext cx="0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466380" y="3083024"/>
            <a:ext cx="6302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Έχει παρατηρηθεί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σοβαρή στεφανιαία νόσο και παράπλευρη κυκλοφορία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ΟΕΜ μετά από επιτυχή θρομβόλυση και μάλλον οφείλεται σε ύπαρξη 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stunned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μυοκαρδίου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pass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σύνδρομο 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WPW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μεταμόσχευση καρδιάς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Artifacts (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πχ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LBBB)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36" y="1195841"/>
            <a:ext cx="5526164" cy="445494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717285" y="594427"/>
            <a:ext cx="509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Ανάστροφο έλλειμμα ή ανάστροφη επανακατανομή: </a:t>
            </a:r>
            <a:endParaRPr lang="el-GR" dirty="0"/>
          </a:p>
        </p:txBody>
      </p:sp>
      <p:sp>
        <p:nvSpPr>
          <p:cNvPr id="6" name="Ορθογώνιο 5"/>
          <p:cNvSpPr/>
          <p:nvPr/>
        </p:nvSpPr>
        <p:spPr>
          <a:xfrm>
            <a:off x="2171048" y="6050202"/>
            <a:ext cx="8565446" cy="36933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ύπαρξη ανάστροφης επανακατανομής δεν πρέπει να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αξιολογείται σαν ένδειξη ισχαιμίας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569835" y="1195840"/>
            <a:ext cx="609600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ηρεμία έχουμε έλλειμα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μεγαλύτερο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απ’ ότι στην κόπωση.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466380" y="19275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ανάστροφη επανακατανομή οφείλεται μάλλον σε διαφορές στην ταχύτητα απομάκρυνσης(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washout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του </a:t>
            </a:r>
            <a:r>
              <a:rPr lang="el-GR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από το φυσιολογικό και το παθολογικό μυοκάρδιο.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4340831" y="147611"/>
            <a:ext cx="3195105" cy="36933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 Παρουσία ή όχι ελλειμμάτων: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00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4" y="2731197"/>
            <a:ext cx="4848352" cy="401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92921" y="1363303"/>
            <a:ext cx="47527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1082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εκτίμηση περιοχικής πρόσληψης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έκλουσης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washout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)του </a:t>
            </a:r>
            <a:r>
              <a:rPr lang="el-GR" sz="1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Tl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βασισμένη σε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ιστογράμματα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σε κόπωση/επανακατανομή, που συγκρίνονται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αφ` ενός με ένα πρότυπο που έχει προκύψει από τη μελέτη φυσιολογικών ατόμων, αφ` ετέρου μεταξύ τους. 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4009112" y="539433"/>
            <a:ext cx="478913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ΚΥΡΙΩΣ οπτικά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αλλά και με ημιποσοτικές μεθόδους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418324" y="147873"/>
            <a:ext cx="8220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 Εκτίμηση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βαθμού ελλείμματος – έμμεση εκτίμηση βαρύτητας στένωσης αγγείου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5368900" y="1224473"/>
            <a:ext cx="65286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1082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προκύπτει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επιπροβολή σειράς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τομογραφικών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εικόνων (17 ή 20)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βραχέος άξονα της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καρδιάς: </a:t>
            </a:r>
          </a:p>
          <a:p>
            <a:pPr lvl="0">
              <a:spcAft>
                <a:spcPts val="0"/>
              </a:spcAft>
              <a:tabLst>
                <a:tab pos="21082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Υπολογίζεται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ποσοτικά τόσο η σχετική (περιοχική) πρόληψη του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ρ/φ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κάθε μελέτη και η μεταβολή της, όσο και το ποσοστό του ισχαιμικού ή ουλώδους μυοκαρδίου και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κατά συνέπεια η </a:t>
            </a:r>
            <a:r>
              <a:rPr lang="el-GR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έκταση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της νόσου. 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1384461" y="980293"/>
            <a:ext cx="236962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circumferential profiles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1600" dirty="0"/>
          </a:p>
        </p:txBody>
      </p:sp>
      <p:sp>
        <p:nvSpPr>
          <p:cNvPr id="7" name="Ορθογώνιο 6"/>
          <p:cNvSpPr/>
          <p:nvPr/>
        </p:nvSpPr>
        <p:spPr>
          <a:xfrm>
            <a:off x="8032955" y="947320"/>
            <a:ext cx="309078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Bull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 Eye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προβολή 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polar map)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l-GR" sz="1600" dirty="0"/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19" y="2622815"/>
            <a:ext cx="3549445" cy="1522440"/>
          </a:xfrm>
          <a:prstGeom prst="rect">
            <a:avLst/>
          </a:prstGeom>
        </p:spPr>
      </p:pic>
      <p:pic>
        <p:nvPicPr>
          <p:cNvPr id="10" name="Picture 4" descr="figure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782" y="4234927"/>
            <a:ext cx="4796921" cy="250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Ευθύγραμμο βέλος σύνδεσης 10"/>
          <p:cNvCxnSpPr>
            <a:endCxn id="5" idx="3"/>
          </p:cNvCxnSpPr>
          <p:nvPr/>
        </p:nvCxnSpPr>
        <p:spPr>
          <a:xfrm flipH="1">
            <a:off x="3754084" y="841171"/>
            <a:ext cx="2618533" cy="308399"/>
          </a:xfrm>
          <a:prstGeom prst="straightConnector1">
            <a:avLst/>
          </a:prstGeom>
          <a:ln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/>
          <p:cNvCxnSpPr/>
          <p:nvPr/>
        </p:nvCxnSpPr>
        <p:spPr>
          <a:xfrm>
            <a:off x="6264156" y="837448"/>
            <a:ext cx="1768799" cy="2197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41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22" y="396683"/>
            <a:ext cx="6464848" cy="473711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71" y="396683"/>
            <a:ext cx="4983549" cy="313445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260" y="3607857"/>
            <a:ext cx="1630205" cy="159905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542" y="3589756"/>
            <a:ext cx="1629805" cy="1599054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71" y="3589756"/>
            <a:ext cx="1646119" cy="1599054"/>
          </a:xfrm>
          <a:prstGeom prst="rect">
            <a:avLst/>
          </a:prstGeom>
        </p:spPr>
      </p:pic>
      <p:sp>
        <p:nvSpPr>
          <p:cNvPr id="14" name="Ορθογώνιο 13"/>
          <p:cNvSpPr/>
          <p:nvPr/>
        </p:nvSpPr>
        <p:spPr>
          <a:xfrm>
            <a:off x="8056540" y="5423200"/>
            <a:ext cx="196645" cy="2261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Ορθογώνιο 14"/>
          <p:cNvSpPr/>
          <p:nvPr/>
        </p:nvSpPr>
        <p:spPr>
          <a:xfrm>
            <a:off x="8063184" y="5721752"/>
            <a:ext cx="196645" cy="2261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ρθογώνιο 15"/>
          <p:cNvSpPr/>
          <p:nvPr/>
        </p:nvSpPr>
        <p:spPr>
          <a:xfrm>
            <a:off x="10540179" y="5483565"/>
            <a:ext cx="196645" cy="226143"/>
          </a:xfrm>
          <a:prstGeom prst="rect">
            <a:avLst/>
          </a:prstGeom>
          <a:solidFill>
            <a:srgbClr val="FF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ρθογώνιο 16"/>
          <p:cNvSpPr/>
          <p:nvPr/>
        </p:nvSpPr>
        <p:spPr>
          <a:xfrm>
            <a:off x="10540179" y="5757948"/>
            <a:ext cx="196645" cy="2261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ρθογώνιο 17"/>
          <p:cNvSpPr/>
          <p:nvPr/>
        </p:nvSpPr>
        <p:spPr>
          <a:xfrm>
            <a:off x="10540176" y="6057976"/>
            <a:ext cx="196645" cy="2261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TextBox 18"/>
          <p:cNvSpPr txBox="1"/>
          <p:nvPr/>
        </p:nvSpPr>
        <p:spPr>
          <a:xfrm>
            <a:off x="8530727" y="5359416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50790" y="5696323"/>
            <a:ext cx="63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42046" y="5757948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67949" y="5450919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73117" y="6038979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Reversible </a:t>
            </a:r>
          </a:p>
          <a:p>
            <a:r>
              <a:rPr lang="en-US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(ischemia)</a:t>
            </a:r>
            <a:endParaRPr lang="el-GR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Ευθύγραμμο βέλος σύνδεσης 24"/>
          <p:cNvCxnSpPr>
            <a:endCxn id="22" idx="1"/>
          </p:cNvCxnSpPr>
          <p:nvPr/>
        </p:nvCxnSpPr>
        <p:spPr>
          <a:xfrm>
            <a:off x="10870987" y="5589418"/>
            <a:ext cx="296962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Ευθύγραμμο βέλος σύνδεσης 25"/>
          <p:cNvCxnSpPr/>
          <p:nvPr/>
        </p:nvCxnSpPr>
        <p:spPr>
          <a:xfrm>
            <a:off x="10845084" y="5912854"/>
            <a:ext cx="296962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/>
          <p:cNvCxnSpPr/>
          <p:nvPr/>
        </p:nvCxnSpPr>
        <p:spPr>
          <a:xfrm>
            <a:off x="10832382" y="6248442"/>
            <a:ext cx="296962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>
            <a:off x="8304353" y="5523884"/>
            <a:ext cx="296962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/>
          <p:cNvCxnSpPr/>
          <p:nvPr/>
        </p:nvCxnSpPr>
        <p:spPr>
          <a:xfrm>
            <a:off x="8304353" y="5834823"/>
            <a:ext cx="296962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55135" y="56261"/>
            <a:ext cx="611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Ασθενής 65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με ιστορικό πρόσθιο-διαφραγματικού ΟΕΜ (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circumferential profiles)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5124" y="5238912"/>
            <a:ext cx="6482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απουσία ρ/φ σε κορυφή, ΜΚΔ, πολύ μειωμένη πρόσληψη σε κατώτερο τοίχωμα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5124" y="5497916"/>
            <a:ext cx="7018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μερική βελτίωση σε ΜΚΔ και (περισσότερο) σε κατώτερο, καμία βελτίωση στην κορυφή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9506" y="6130847"/>
            <a:ext cx="557649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Συμπέρασμα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μεγάλη ουλή (νέκρωση)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στην κορυφή και στο ΜΚΔ και κατώτερο τοίχωμα με συνύπαρξη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περιεμφραγματικής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ισχαιμίας σε αυτά 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85379" y="5129967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0800000" flipV="1">
            <a:off x="7431168" y="5129401"/>
            <a:ext cx="5375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LCx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56608" y="5138841"/>
            <a:ext cx="4780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RCA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9671" y="5129401"/>
            <a:ext cx="4908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31498" y="5129401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403501" y="5144917"/>
            <a:ext cx="4700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782872" y="5144917"/>
            <a:ext cx="4908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488294" y="5177821"/>
            <a:ext cx="4908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10800000" flipV="1">
            <a:off x="9079135" y="5130324"/>
            <a:ext cx="5375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LCx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423633" y="5135713"/>
            <a:ext cx="4780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RCA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142046" y="5155231"/>
            <a:ext cx="4780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RCA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10800000" flipV="1">
            <a:off x="10815420" y="5155231"/>
            <a:ext cx="5375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LCx</a:t>
            </a:r>
            <a:endParaRPr lang="el-GR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87916" y="6099092"/>
            <a:ext cx="291464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LAD → 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ΜΚΔ, Πρόσθιο, Κορυφή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LCX → 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Πλάγιο, Οπίσθιο, Κορυφή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RCA → 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Κατώτερο, Οπισθιο-βασικό,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el-G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Ορθογώνιο 49"/>
          <p:cNvSpPr/>
          <p:nvPr/>
        </p:nvSpPr>
        <p:spPr>
          <a:xfrm>
            <a:off x="4933299" y="5782441"/>
            <a:ext cx="2835776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LAD(p): 100%, RCA: 100%</a:t>
            </a:r>
            <a:endParaRPr lang="el-G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8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1966041" y="71975"/>
            <a:ext cx="8220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 Εκτίμηση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βαθμού ελλείμματος – έμμεση εκτίμηση βαρύτητας στένωσης αγγείου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4756880" y="502147"/>
            <a:ext cx="30907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Bull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’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 Eye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προβολή 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polar map)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l-GR" sz="1600" dirty="0"/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21" y="4108289"/>
            <a:ext cx="6410632" cy="2709305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21" y="1118584"/>
            <a:ext cx="4414715" cy="2766122"/>
          </a:xfrm>
          <a:prstGeom prst="rect">
            <a:avLst/>
          </a:prstGeom>
        </p:spPr>
      </p:pic>
      <p:graphicFrame>
        <p:nvGraphicFramePr>
          <p:cNvPr id="13" name="Group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88513"/>
              </p:ext>
            </p:extLst>
          </p:nvPr>
        </p:nvGraphicFramePr>
        <p:xfrm>
          <a:off x="7315199" y="4115038"/>
          <a:ext cx="4580958" cy="2667905"/>
        </p:xfrm>
        <a:graphic>
          <a:graphicData uri="http://schemas.openxmlformats.org/drawingml/2006/table">
            <a:tbl>
              <a:tblPr/>
              <a:tblGrid>
                <a:gridCol w="2290479">
                  <a:extLst>
                    <a:ext uri="{9D8B030D-6E8A-4147-A177-3AD203B41FA5}">
                      <a16:colId xmlns:a16="http://schemas.microsoft.com/office/drawing/2014/main" xmlns="" val="3804715402"/>
                    </a:ext>
                  </a:extLst>
                </a:gridCol>
                <a:gridCol w="2290479">
                  <a:extLst>
                    <a:ext uri="{9D8B030D-6E8A-4147-A177-3AD203B41FA5}">
                      <a16:colId xmlns:a16="http://schemas.microsoft.com/office/drawing/2014/main" xmlns="" val="3907256661"/>
                    </a:ext>
                  </a:extLst>
                </a:gridCol>
              </a:tblGrid>
              <a:tr h="582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Ένδειξη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7306261"/>
                  </a:ext>
                </a:extLst>
              </a:tr>
              <a:tr h="3935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φυσιολογικός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7256243"/>
                  </a:ext>
                </a:extLst>
              </a:tr>
              <a:tr h="3935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Ήπια παθολογικός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039401"/>
                  </a:ext>
                </a:extLst>
              </a:tr>
              <a:tr h="649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Ενδιάμεσα παθολογικός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6451074"/>
                  </a:ext>
                </a:extLst>
              </a:tr>
              <a:tr h="649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Σημαντικά παθολογικός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722216"/>
                  </a:ext>
                </a:extLst>
              </a:tr>
            </a:tbl>
          </a:graphicData>
        </a:graphic>
      </p:graphicFrame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58" y="901541"/>
            <a:ext cx="6567073" cy="24691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73207" y="3558200"/>
            <a:ext cx="560352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Stress Sum Score:</a:t>
            </a:r>
            <a:r>
              <a:rPr lang="en-US" b="1" dirty="0" smtClean="0">
                <a:solidFill>
                  <a:srgbClr val="C00000"/>
                </a:solidFill>
              </a:rPr>
              <a:t>12</a:t>
            </a:r>
            <a:r>
              <a:rPr lang="en-US" b="1" dirty="0" smtClean="0"/>
              <a:t>- Rest Sum Score: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b="1" dirty="0" smtClean="0"/>
              <a:t> </a:t>
            </a:r>
            <a:r>
              <a:rPr lang="en-US" dirty="0" smtClean="0"/>
              <a:t>= Reversibility: 12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73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91434" y="1128204"/>
            <a:ext cx="55784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φυσιολογικά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λόγος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πρόσληψης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από τους πνεύμονες/ πρόσληψη από την καρδιά είναι &lt;0,5 για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lang="el-GR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201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Tl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 και σε καπνιστές ίσως ελαφρά μεγαλύτερος) και &lt;0,4 για τα παράγωγα του 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endParaRPr lang="el-GR" alt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4325284" y="166914"/>
            <a:ext cx="371082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3/ Πρόσληψη ρ/φ από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τους 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πνεύμονες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90629" y="4620445"/>
            <a:ext cx="47800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«Φυσιολογικά» πρόσληψη στους πνεύμονες  παρατηρείται σε: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Χρόνιους καπνιστές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Αυξημένη πνευμονική πίεση τριχοειδών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Σαρκοείδωση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89" y="4168877"/>
            <a:ext cx="4750055" cy="258594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90" y="672856"/>
            <a:ext cx="4952697" cy="3496021"/>
          </a:xfrm>
          <a:prstGeom prst="rect">
            <a:avLst/>
          </a:prstGeom>
        </p:spPr>
      </p:pic>
      <p:sp>
        <p:nvSpPr>
          <p:cNvPr id="2" name="Ορθογώνιο 1"/>
          <p:cNvSpPr/>
          <p:nvPr/>
        </p:nvSpPr>
        <p:spPr>
          <a:xfrm>
            <a:off x="291434" y="2605532"/>
            <a:ext cx="5431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Λόγοι μεγαλύτεροι από αυτούς υποδηλώνουν </a:t>
            </a:r>
            <a:r>
              <a:rPr lang="el-GR" altLang="el-G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ισχαιμική δυσλειτουργία της </a:t>
            </a:r>
            <a:r>
              <a:rPr lang="en-US" altLang="el-G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(με αποτέλεσμα αύξηση της πίεσης των πνευμονικών τριχοειδών και </a:t>
            </a:r>
            <a:r>
              <a:rPr lang="el-GR" altLang="el-G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εξαγγείωση</a:t>
            </a:r>
            <a:r>
              <a:rPr lang="el-GR" altLang="el-G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του ρ/φ στον </a:t>
            </a:r>
            <a:r>
              <a:rPr lang="el-GR" altLang="el-G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εξωκυττάριο</a:t>
            </a:r>
            <a:r>
              <a:rPr lang="el-GR" altLang="el-G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κυψελιδικό χώρο).</a:t>
            </a:r>
            <a:endParaRPr lang="el-GR" altLang="el-G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12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994876" y="1444328"/>
            <a:ext cx="4405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Έντονη Απεικόνιση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της 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l-GR" altLang="el-G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υποδηλώνει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δυσλειτουργία της </a:t>
            </a:r>
            <a:r>
              <a:rPr lang="en-US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07" y="658760"/>
            <a:ext cx="3646212" cy="221746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653" y="2989008"/>
            <a:ext cx="4429330" cy="355858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83" y="3066350"/>
            <a:ext cx="4036243" cy="3445810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358367" y="3752639"/>
            <a:ext cx="28272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Παροδική διάταση της 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(σε κόπωση): υποδηλώνει δυσλειτουργία της 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alt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Κακός προγνωστικός παράγοντας αν και το σπινθηρογράφημα είναι παθολογικό</a:t>
            </a: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534763" y="99307"/>
            <a:ext cx="1966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l-GR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4/ Μελέτη </a:t>
            </a:r>
            <a:r>
              <a:rPr lang="es-E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RV </a:t>
            </a:r>
            <a:r>
              <a:rPr lang="el-GR" alt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s-ES" alt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LV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9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ίνακα 3"/>
          <p:cNvPicPr>
            <a:picLocks noGrp="1" noChangeAspect="1"/>
          </p:cNvPicPr>
          <p:nvPr>
            <p:ph type="tbl" idx="1"/>
          </p:nvPr>
        </p:nvPicPr>
        <p:blipFill>
          <a:blip r:embed="rId2"/>
          <a:stretch>
            <a:fillRect/>
          </a:stretch>
        </p:blipFill>
        <p:spPr>
          <a:xfrm>
            <a:off x="2340077" y="1484671"/>
            <a:ext cx="8229600" cy="4866968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519948" y="515571"/>
            <a:ext cx="609600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 Πιθανή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εστιακή πρόσληψη του ρ/φ από νεοπλασματικές εστίες</a:t>
            </a:r>
          </a:p>
        </p:txBody>
      </p:sp>
    </p:spTree>
    <p:extLst>
      <p:ext uri="{BB962C8B-B14F-4D97-AF65-F5344CB8AC3E}">
        <p14:creationId xmlns:p14="http://schemas.microsoft.com/office/powerpoint/2010/main" val="388755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3" y="737420"/>
            <a:ext cx="6489292" cy="58796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739149" y="245807"/>
            <a:ext cx="289374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ARTIFACTS and PITFALLS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7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115767" y="106684"/>
            <a:ext cx="3862062" cy="509946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Σωστή προετοιμασία τού ασθενούς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273996" y="6479219"/>
            <a:ext cx="10993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l-GR" dirty="0"/>
          </a:p>
          <a:p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sp>
        <p:nvSpPr>
          <p:cNvPr id="12" name="Ορθογώνιο 11"/>
          <p:cNvSpPr/>
          <p:nvPr/>
        </p:nvSpPr>
        <p:spPr>
          <a:xfrm>
            <a:off x="2895614" y="6649480"/>
            <a:ext cx="6096001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Steven Burrell</a:t>
            </a:r>
            <a:r>
              <a:rPr lang="el-GR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Artifacts and Pitfalls in Myocardial Perfusion Imaging</a:t>
            </a:r>
            <a:r>
              <a:rPr lang="en-US" sz="900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b="1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Nucl Med Technol </a:t>
            </a:r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2006; 34:193–211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9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9603" y="3743844"/>
            <a:ext cx="3636570" cy="28007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Νηστικός (αν είναι να γίνει </a:t>
            </a:r>
            <a:r>
              <a:rPr kumimoji="0" lang="en-US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el-GR" altLang="el-G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ανταγωνισμός</a:t>
            </a:r>
            <a:r>
              <a:rPr kumimoji="0" lang="el-GR" altLang="el-GR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με ινσουλίνη</a:t>
            </a:r>
            <a:r>
              <a:rPr kumimoji="0" lang="en-US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ή ένα πολύ ελαφρύ γεύμα </a:t>
            </a:r>
            <a:r>
              <a:rPr kumimoji="0" lang="en-US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(Tc) 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για να μην υπάρχει 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έντονη εντερική</a:t>
            </a:r>
            <a:r>
              <a:rPr kumimoji="0" lang="en-US" altLang="el-GR" sz="1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δραστηριότητα 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δίπλα στην καρδιά</a:t>
            </a:r>
            <a:r>
              <a:rPr kumimoji="0" lang="el-GR" altLang="el-G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l-GR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Παρομοίως σε σπινθηρογράφημα με </a:t>
            </a:r>
            <a:r>
              <a:rPr lang="en-US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 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μετά από </a:t>
            </a:r>
            <a:r>
              <a:rPr lang="en-US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 </a:t>
            </a:r>
            <a:r>
              <a:rPr lang="el-GR" alt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κατανάλωση μικρής ποσότητας λιπαρής τροφής (σύσπαση χοληδόχου κύστης)</a:t>
            </a:r>
            <a:endParaRPr kumimoji="0" lang="el-GR" alt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061" y="4119938"/>
            <a:ext cx="3127380" cy="1730306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562684" y="806497"/>
            <a:ext cx="5484114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Διακοπή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συγκεκριμένων φαρμάκων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κόπωση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σε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τάπητα:</a:t>
            </a:r>
          </a:p>
          <a:p>
            <a:pPr algn="ctr">
              <a:tabLst>
                <a:tab pos="228600" algn="l"/>
              </a:tabLst>
            </a:pPr>
            <a:endParaRPr lang="el-G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24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ώρες πριν: νιτρώδη, και αναστολείς διαύλων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Ca++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48 ώρες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πριν: β- αναστολείς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διαβητικοί: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όχι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ινσουλίνη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ή αντιδιαβητικά δισκία το πρωί της εξέτασης. </a:t>
            </a:r>
          </a:p>
        </p:txBody>
      </p:sp>
      <p:sp>
        <p:nvSpPr>
          <p:cNvPr id="13" name="Ορθογώνιο 12"/>
          <p:cNvSpPr/>
          <p:nvPr/>
        </p:nvSpPr>
        <p:spPr>
          <a:xfrm>
            <a:off x="6327773" y="654125"/>
            <a:ext cx="5484114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Διακοπή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συγκεκριμένων φαρμάκων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τροφών για </a:t>
            </a:r>
            <a:r>
              <a:rPr lang="el-G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φαρμακευτική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κόπωση: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ώρες πριν: νιτρώδη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 πριν: καφές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τσάι,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Coca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Cola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σοκολάτα </a:t>
            </a:r>
            <a:r>
              <a:rPr lang="el-GR" sz="1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(γενικά οι μεθυλοξανθίνες γιατί μπλοκάρουν τους υποδοχείς της αδενοσίνης στα λεία μυϊκά κύτταρα)</a:t>
            </a:r>
            <a:endParaRPr lang="el-GR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νηστικός από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6ώρου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διαβητικοί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όχι ινσουλίνη ή αντιδιαβητικά δισκία το πρωί της εξέτασης. </a:t>
            </a: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β-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αναστολέων και αναστολέων διαύλων ασβεστίου για 48 ώρες (αν πρόκειται για δοκιμασία με </a:t>
            </a:r>
            <a:r>
              <a:rPr lang="el-G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δοβουταμίνη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Ευθύγραμμο βέλος σύνδεσης 5"/>
          <p:cNvCxnSpPr/>
          <p:nvPr/>
        </p:nvCxnSpPr>
        <p:spPr>
          <a:xfrm>
            <a:off x="1109609" y="4719692"/>
            <a:ext cx="3570912" cy="895976"/>
          </a:xfrm>
          <a:prstGeom prst="straightConnector1">
            <a:avLst/>
          </a:prstGeom>
          <a:ln w="2222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Εικόνα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151" y="3806427"/>
            <a:ext cx="4417887" cy="25252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13151" y="5713614"/>
            <a:ext cx="4345967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 ασθενής να μην φοράει μεταλλικά αντικείμενα γιατί είναι πηγές εξασθένησης της ακτινοβολίας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89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/>
        </p:nvSpPr>
        <p:spPr>
          <a:xfrm>
            <a:off x="1273996" y="6479219"/>
            <a:ext cx="10993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l-GR" dirty="0"/>
          </a:p>
          <a:p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sp>
        <p:nvSpPr>
          <p:cNvPr id="12" name="Ορθογώνιο 11"/>
          <p:cNvSpPr/>
          <p:nvPr/>
        </p:nvSpPr>
        <p:spPr>
          <a:xfrm>
            <a:off x="3125661" y="6610003"/>
            <a:ext cx="6096001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Steven Burrell</a:t>
            </a:r>
            <a:r>
              <a:rPr lang="el-GR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Artifacts and Pitfalls in Myocardial Perfusion Imaging</a:t>
            </a:r>
            <a:r>
              <a:rPr lang="en-US" sz="1000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 Nucl Med Technol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2006; 34:193–211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/>
          </a:p>
        </p:txBody>
      </p:sp>
      <p:sp>
        <p:nvSpPr>
          <p:cNvPr id="16" name="Ορθογώνιο 15"/>
          <p:cNvSpPr/>
          <p:nvPr/>
        </p:nvSpPr>
        <p:spPr>
          <a:xfrm>
            <a:off x="5149983" y="319307"/>
            <a:ext cx="2047355" cy="40011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Cardiac Stressing </a:t>
            </a:r>
            <a:endParaRPr lang="el-GR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77862" y="1123907"/>
            <a:ext cx="77469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μέγιστη ευαισθησία σε ανάδειξη πιθανής ισχαιμίας, η κόπωση πρέπει να είναι τουλάχιστον στο 85% της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ηλικία τού ασθενούς (υπομεγίστη).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Σε κόπωση &lt;85% η ευαισθησία μειώνεται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Σκόπιμο να συνεχίζει την κόπωση έως και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μετά από την χορήγηση του ρ/φ για καλύτερη πρόσληψη και κατανομή του ρ/φ στο μυοκάρδιο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Εναλλακτικά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handgrip </a:t>
            </a: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  <a:p>
            <a:endParaRPr lang="el-GR" dirty="0"/>
          </a:p>
        </p:txBody>
      </p:sp>
      <p:pic>
        <p:nvPicPr>
          <p:cNvPr id="19" name="Εικόνα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46" y="984607"/>
            <a:ext cx="3701154" cy="3248346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267" y="2902099"/>
            <a:ext cx="1883375" cy="1883375"/>
          </a:xfrm>
          <a:prstGeom prst="rect">
            <a:avLst/>
          </a:prstGeom>
        </p:spPr>
      </p:pic>
      <p:sp>
        <p:nvSpPr>
          <p:cNvPr id="21" name="Ορθογώνιο 20"/>
          <p:cNvSpPr/>
          <p:nvPr/>
        </p:nvSpPr>
        <p:spPr>
          <a:xfrm>
            <a:off x="677862" y="5089161"/>
            <a:ext cx="10724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 φαρμακευτική δοκιμασία η ευαισθησία είναι ίδια με την υπομέγιστη κόπωση, αρκεί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μην έχει γίνει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κατανάλωση καφεΐνης ή/και μεθυλοξανθινών </a:t>
            </a:r>
          </a:p>
        </p:txBody>
      </p:sp>
    </p:spTree>
    <p:extLst>
      <p:ext uri="{BB962C8B-B14F-4D97-AF65-F5344CB8AC3E}">
        <p14:creationId xmlns:p14="http://schemas.microsoft.com/office/powerpoint/2010/main" val="15426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/>
        </p:nvSpPr>
        <p:spPr>
          <a:xfrm>
            <a:off x="1273996" y="6479219"/>
            <a:ext cx="10993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l-GR" dirty="0"/>
          </a:p>
          <a:p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sp>
        <p:nvSpPr>
          <p:cNvPr id="12" name="Ορθογώνιο 11"/>
          <p:cNvSpPr/>
          <p:nvPr/>
        </p:nvSpPr>
        <p:spPr>
          <a:xfrm>
            <a:off x="3125661" y="6610003"/>
            <a:ext cx="6096001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Steven Burrell</a:t>
            </a:r>
            <a:r>
              <a:rPr lang="el-GR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Artifacts and Pitfalls in Myocardial Perfusion Imaging</a:t>
            </a:r>
            <a:r>
              <a:rPr lang="en-US" sz="900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 Nucl Med Technol </a:t>
            </a:r>
            <a:r>
              <a:rPr lang="en-US" sz="9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2006; 34:193–211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900" dirty="0"/>
          </a:p>
        </p:txBody>
      </p:sp>
      <p:sp>
        <p:nvSpPr>
          <p:cNvPr id="16" name="Ορθογώνιο 15"/>
          <p:cNvSpPr/>
          <p:nvPr/>
        </p:nvSpPr>
        <p:spPr>
          <a:xfrm>
            <a:off x="3958181" y="97446"/>
            <a:ext cx="4745338" cy="40011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Προσοχή να ΜΗΝ γίνει εξαγγείωση του ρ/φ</a:t>
            </a:r>
            <a:endParaRPr lang="el-GR" sz="2000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731" y="156966"/>
            <a:ext cx="1090318" cy="10903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8039" y="585565"/>
            <a:ext cx="7715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Πάντα πριν από την κόπωση τοποθετείται 3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way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φλεβοκαθετήρας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 γίνει εξαγγείωση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Μικρότερη ποσότητα ρ/φ στην καρδιά (μειωμένη στατιστική κρούσεων)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Πιθανή είσοδος στη λεμφική κυκλοφορία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Tc)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ανάδειξη λεμφαδένων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Πιθανή ραδιομόλυνση (πχ ρούχα- ψευδείς εστίες)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" y="1909005"/>
            <a:ext cx="7296132" cy="45702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93" y="1596007"/>
            <a:ext cx="4280341" cy="259810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440" y="4324896"/>
            <a:ext cx="4216194" cy="22640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8262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472803" y="42333"/>
            <a:ext cx="6034548" cy="509946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Artifacts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λόγω κίνησης τού ασθενούς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motion artifacts)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690" y="4243893"/>
            <a:ext cx="5571833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Κίνηση κατά 0,5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pixel (3,25mm)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δεν οδηγεί σε απεικονιστικό έλλειμμα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Κίνηση κατά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pixel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προκαλεί απεικονιστικό έλλειμμα άνευ κλινικής σημασίας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Κίνηση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2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pixels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προκαλεί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σημαντικό απεικονιστικό </a:t>
            </a:r>
            <a:r>
              <a:rPr lang="el-G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έλλειμμα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(&gt;5% των περιπτώσεων)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7167011" y="4204466"/>
            <a:ext cx="4147214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«Χειρότερες κινήσεις»: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Κατά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μήκος της αξονικής διεύθυνσης </a:t>
            </a:r>
            <a:endParaRPr lang="el-GR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Κατά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 διάρκεια της εξέτασης απ’ ότι στην αρχή ή στο τέλος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Απότομη κίνηση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0" y="821470"/>
            <a:ext cx="4283807" cy="3357239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1303493" y="6477643"/>
            <a:ext cx="109933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l-GR" dirty="0"/>
          </a:p>
          <a:p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sp>
        <p:nvSpPr>
          <p:cNvPr id="12" name="Ορθογώνιο 11"/>
          <p:cNvSpPr/>
          <p:nvPr/>
        </p:nvSpPr>
        <p:spPr>
          <a:xfrm>
            <a:off x="2982698" y="6519539"/>
            <a:ext cx="6096001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Steven Burrell</a:t>
            </a:r>
            <a:r>
              <a:rPr lang="el-GR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Artifacts and Pitfalls in Myocardial Perfusion Imaging</a:t>
            </a:r>
            <a:r>
              <a:rPr lang="en-US" sz="1000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 Nucl Med Technol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2006; 34:193–211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/>
          </a:p>
        </p:txBody>
      </p:sp>
      <p:sp>
        <p:nvSpPr>
          <p:cNvPr id="8" name="Ορθογώνιο 7"/>
          <p:cNvSpPr/>
          <p:nvPr/>
        </p:nvSpPr>
        <p:spPr>
          <a:xfrm>
            <a:off x="4715355" y="5523536"/>
            <a:ext cx="3720723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Σύσταση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or not SINOGRAM</a:t>
            </a:r>
            <a:r>
              <a:rPr lang="en-US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Παρατήρηση κατά τη διάρκεια της εξέτασης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Prone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λήψη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528" y="737946"/>
            <a:ext cx="4222966" cy="3298733"/>
          </a:xfrm>
          <a:prstGeom prst="rect">
            <a:avLst/>
          </a:prstGeom>
        </p:spPr>
      </p:pic>
      <p:pic>
        <p:nvPicPr>
          <p:cNvPr id="11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07351" y="1050250"/>
            <a:ext cx="2283640" cy="260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0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002"/>
            <a:ext cx="6018315" cy="6102842"/>
          </a:xfrm>
          <a:prstGeom prst="rect">
            <a:avLst/>
          </a:prstGeom>
          <a:ln w="12700">
            <a:solidFill>
              <a:srgbClr val="FFFF00"/>
            </a:solidFill>
            <a:prstDash val="sysDash"/>
          </a:ln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15" y="629266"/>
            <a:ext cx="6075362" cy="6120578"/>
          </a:xfrm>
          <a:prstGeom prst="rect">
            <a:avLst/>
          </a:prstGeom>
        </p:spPr>
      </p:pic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2207698" y="88489"/>
            <a:ext cx="8460303" cy="452285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Artifacts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λόγω μη σ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στής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ευθυγράμμισής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alignment)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τομών μεταξύ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Οβάλ 1"/>
          <p:cNvSpPr/>
          <p:nvPr/>
        </p:nvSpPr>
        <p:spPr>
          <a:xfrm>
            <a:off x="914400" y="4021394"/>
            <a:ext cx="1396181" cy="1386348"/>
          </a:xfrm>
          <a:prstGeom prst="ellipse">
            <a:avLst/>
          </a:prstGeom>
          <a:noFill/>
          <a:ln w="412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βάλ 6"/>
          <p:cNvSpPr/>
          <p:nvPr/>
        </p:nvSpPr>
        <p:spPr>
          <a:xfrm>
            <a:off x="6234624" y="3937820"/>
            <a:ext cx="1396181" cy="1386348"/>
          </a:xfrm>
          <a:prstGeom prst="ellipse">
            <a:avLst/>
          </a:prstGeom>
          <a:noFill/>
          <a:ln w="41275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35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360963" y="66864"/>
            <a:ext cx="4950186" cy="452285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Artifacts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λόγω εξασθένησης της ακτινοβολίας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9" y="560439"/>
            <a:ext cx="7076666" cy="6165050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655" y="560439"/>
            <a:ext cx="4781035" cy="343515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313" y="4078174"/>
            <a:ext cx="4702377" cy="264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6197847" y="28721"/>
            <a:ext cx="924232" cy="452285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LBBB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20" y="117988"/>
            <a:ext cx="3920195" cy="284193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57" y="544501"/>
            <a:ext cx="7536656" cy="5993951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5371937" y="6611779"/>
            <a:ext cx="6096001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Steven Burrell</a:t>
            </a:r>
            <a:r>
              <a:rPr lang="el-GR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 Artifacts and Pitfalls in Myocardial Perfusion Imaging</a:t>
            </a:r>
            <a:r>
              <a:rPr lang="en-US" sz="1000" i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 Nucl Med Technol </a:t>
            </a:r>
            <a:r>
              <a:rPr lang="en-US" sz="1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2006; 34:193–211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000" dirty="0"/>
          </a:p>
        </p:txBody>
      </p:sp>
      <p:sp>
        <p:nvSpPr>
          <p:cNvPr id="4" name="Ορθογώνιο 3"/>
          <p:cNvSpPr/>
          <p:nvPr/>
        </p:nvSpPr>
        <p:spPr>
          <a:xfrm>
            <a:off x="135948" y="3072349"/>
            <a:ext cx="4175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LBBB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λόγω της αλλαγής που επιφέρει στον τρόπο μετάδοσης του ερεθίσματος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στην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LV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προκαλεί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ασύγχρονη και καθυστερημένη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σύσπαση του μυοκαρδίου με αποτέλεσμα να εμφανίζονται </a:t>
            </a:r>
            <a:r>
              <a:rPr lang="el-GR" sz="1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ελλείμματα του τύπου της ανάστροφης επανακατανομής στο μεσοκοιλιακό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διάφραγμα μετά από άσκηση. 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Μια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άλλη πιθανή εξήγηση αποδίδεται στην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ελαττωμένη διαστολική στεφανιαία ροή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κατά τη διάρκεια της ταχυκαρδίας. 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Αυτός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είναι ο λόγος που παρουσία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LBBB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δεν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πρέπει να γίνεται δοκιμασία κόπωσης.</a:t>
            </a:r>
          </a:p>
        </p:txBody>
      </p:sp>
    </p:spTree>
    <p:extLst>
      <p:ext uri="{BB962C8B-B14F-4D97-AF65-F5344CB8AC3E}">
        <p14:creationId xmlns:p14="http://schemas.microsoft.com/office/powerpoint/2010/main" val="137805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372551" y="846476"/>
            <a:ext cx="11277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Κατά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διάρκεια της τομογραφικής απεικόνισης η θέση της καρδιάς μπορεί να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αλλάξει: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την κάθετη που είχε αμέσως μετά από το τέλος της άσκησης σε οριζόντια προς το τέλος της τομογραφίας όταν ο ασθενής είναι πλέον ξεκούραστος. Αυτό παρατηρείται ειδικά στους ασθενείς εκείνους που κοπώνονται αρκετά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96" y="1769806"/>
            <a:ext cx="4883949" cy="3286254"/>
          </a:xfrm>
          <a:prstGeom prst="rect">
            <a:avLst/>
          </a:prstGeom>
        </p:spPr>
      </p:pic>
      <p:sp>
        <p:nvSpPr>
          <p:cNvPr id="2" name="Ορθογώνιο 1"/>
          <p:cNvSpPr/>
          <p:nvPr/>
        </p:nvSpPr>
        <p:spPr>
          <a:xfrm>
            <a:off x="3846833" y="301542"/>
            <a:ext cx="4968027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φαινόμενο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«ανοδικής ολίσθησης» (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upward creep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):</a:t>
            </a:r>
          </a:p>
        </p:txBody>
      </p:sp>
      <p:cxnSp>
        <p:nvCxnSpPr>
          <p:cNvPr id="6" name="Ευθύγραμμο βέλος σύνδεσης 5"/>
          <p:cNvCxnSpPr/>
          <p:nvPr/>
        </p:nvCxnSpPr>
        <p:spPr>
          <a:xfrm flipV="1">
            <a:off x="8721213" y="2290917"/>
            <a:ext cx="1042219" cy="100288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Ορθογώνιο 6"/>
          <p:cNvSpPr/>
          <p:nvPr/>
        </p:nvSpPr>
        <p:spPr>
          <a:xfrm>
            <a:off x="372551" y="5372785"/>
            <a:ext cx="11131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Προς αποφυγή αυτού του φαινομένου καλό είναι ο ασθενής να τομογραφείται 5΄-10΄μετά από το τέλος της κόπωσης.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372551" y="2607642"/>
            <a:ext cx="8574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Εξήγηση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ο ασθενής αλλάζει τον τρόπο αναπνοής κι από τις βαθιές αναπνοές που έπαιρνε κατά τη διάρκεια της κόπωσης τώρα αναπνέει πιο ήρεμα με αποτέλεσμα να </a:t>
            </a:r>
            <a:r>
              <a:rPr lang="el-GR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επιπεδώνεται το διάφραγμα συμπαρασύροντας και την καρδιά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δημιουργώντας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artefacts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στο 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κατώτερο -διαφραγματικό τοίχωμα.</a:t>
            </a:r>
          </a:p>
        </p:txBody>
      </p:sp>
    </p:spTree>
    <p:extLst>
      <p:ext uri="{BB962C8B-B14F-4D97-AF65-F5344CB8AC3E}">
        <p14:creationId xmlns:p14="http://schemas.microsoft.com/office/powerpoint/2010/main" val="227238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799962" y="2471051"/>
            <a:ext cx="1096694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Σε μη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σωστή ρύθμιση του κέντρου περιστροφής της κάμερας οπότε παρατηρούνται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artifacts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συνήθως στην κορυφή σαν «ανεμοστρόβιλοι» 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hurricane sign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σε ανομοιομορφία του πεδίου 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field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nonuniformity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2904751" y="1546536"/>
            <a:ext cx="6863123" cy="64633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καρδιά ΔΕΝ είναι στο κέντρο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της απεικόνισης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(έκκεντρη θέση ως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προς τον επιμήκη άξονα του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σώματος).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8" y="3536693"/>
            <a:ext cx="4839777" cy="31365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362" y="3378044"/>
            <a:ext cx="4107579" cy="3219295"/>
          </a:xfrm>
          <a:prstGeom prst="rect">
            <a:avLst/>
          </a:prstGeom>
        </p:spPr>
      </p:pic>
      <p:cxnSp>
        <p:nvCxnSpPr>
          <p:cNvPr id="12" name="Ευθύγραμμο βέλος σύνδεσης 11"/>
          <p:cNvCxnSpPr/>
          <p:nvPr/>
        </p:nvCxnSpPr>
        <p:spPr>
          <a:xfrm>
            <a:off x="3962400" y="2974706"/>
            <a:ext cx="847878" cy="902965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8228355" y="2974706"/>
            <a:ext cx="255639" cy="2521527"/>
          </a:xfrm>
          <a:prstGeom prst="straightConnector1">
            <a:avLst/>
          </a:prstGeom>
          <a:ln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Ορθογώνιο 1"/>
          <p:cNvSpPr/>
          <p:nvPr/>
        </p:nvSpPr>
        <p:spPr>
          <a:xfrm>
            <a:off x="1285640" y="757894"/>
            <a:ext cx="10736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υκλική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κι όχι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ελλειπτική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περιστροφή της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κεφαλής της γ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camera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γύρω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το σώμα του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ασθενού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ς</a:t>
            </a:r>
            <a:endParaRPr lang="el-GR" dirty="0"/>
          </a:p>
        </p:txBody>
      </p:sp>
      <p:sp>
        <p:nvSpPr>
          <p:cNvPr id="11" name="TextBox 10"/>
          <p:cNvSpPr txBox="1"/>
          <p:nvPr/>
        </p:nvSpPr>
        <p:spPr>
          <a:xfrm>
            <a:off x="4193604" y="146198"/>
            <a:ext cx="4920899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Artifact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από «κακή» λειτουργία της γ-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camera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Δεξί βέλος 12"/>
          <p:cNvSpPr/>
          <p:nvPr/>
        </p:nvSpPr>
        <p:spPr>
          <a:xfrm rot="5400000">
            <a:off x="6145657" y="1159777"/>
            <a:ext cx="381313" cy="31621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114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p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98" y="154236"/>
            <a:ext cx="8436076" cy="61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 Box 10"/>
          <p:cNvSpPr txBox="1">
            <a:spLocks noChangeArrowheads="1"/>
          </p:cNvSpPr>
          <p:nvPr/>
        </p:nvSpPr>
        <p:spPr bwMode="auto">
          <a:xfrm>
            <a:off x="2667000" y="6331974"/>
            <a:ext cx="73029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Εξασθένηση ακτινοβολίας από υπερκείμενο μαστό – Φυσιολογική εξέταση</a:t>
            </a:r>
          </a:p>
        </p:txBody>
      </p:sp>
    </p:spTree>
    <p:extLst>
      <p:ext uri="{BB962C8B-B14F-4D97-AF65-F5344CB8AC3E}">
        <p14:creationId xmlns:p14="http://schemas.microsoft.com/office/powerpoint/2010/main" val="285183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8"/>
          <p:cNvSpPr/>
          <p:nvPr/>
        </p:nvSpPr>
        <p:spPr>
          <a:xfrm>
            <a:off x="4515556" y="5712162"/>
            <a:ext cx="3797578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LAD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60%,  Φαρμακευτική αντιμετώπιση</a:t>
            </a:r>
            <a:endParaRPr lang="el-GR" sz="1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868" y="217974"/>
            <a:ext cx="9436626" cy="5463411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4129844" y="64086"/>
            <a:ext cx="3893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Stress/ Rest MIBI.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Άνδρας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τυπική στηθάγχη </a:t>
            </a:r>
            <a:endParaRPr lang="el-GR" sz="1400" dirty="0"/>
          </a:p>
        </p:txBody>
      </p:sp>
      <p:sp>
        <p:nvSpPr>
          <p:cNvPr id="8" name="Ορθογώνιο 7"/>
          <p:cNvSpPr/>
          <p:nvPr/>
        </p:nvSpPr>
        <p:spPr>
          <a:xfrm>
            <a:off x="239240" y="2404106"/>
            <a:ext cx="1874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βελτιώνεται πλήρως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ηρεμία. </a:t>
            </a:r>
            <a:endParaRPr lang="el-GR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SSS: 7   SRS: 0  </a:t>
            </a:r>
            <a:endParaRPr lang="el-GR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Εικόνα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ισχαιμίας</a:t>
            </a:r>
            <a:endParaRPr lang="el-GR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388969" y="6111072"/>
            <a:ext cx="10050751" cy="507831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Ένα ήπιο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SSS (4-8) </a:t>
            </a:r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υποδηλώνει μικρό κίνδυνο αιφνίδιου καρδιακού θανάτου. Φαρμακευτική θεραπεία</a:t>
            </a:r>
          </a:p>
          <a:p>
            <a:r>
              <a:rPr lang="en-US" sz="9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Hachamovitch R et al. Incremental prognostic value of MP SPECT for dedication of cardiac death: differential stratification for risk of cardiac death and myocardial infarction</a:t>
            </a:r>
            <a:r>
              <a:rPr lang="en-US" sz="9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Circulation </a:t>
            </a:r>
            <a:r>
              <a:rPr lang="en-US" sz="9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1998;97(6):535-543</a:t>
            </a:r>
            <a:endParaRPr lang="el-GR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239241" y="511822"/>
            <a:ext cx="1874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μικρό </a:t>
            </a:r>
            <a:r>
              <a:rPr lang="el-GR" sz="1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έλλειμμα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στο πρόσθιο και μεγαλύτερο στο κατώτερο-διαφραγματικό  τοίχωμα της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sz="1400" dirty="0"/>
          </a:p>
        </p:txBody>
      </p:sp>
      <p:cxnSp>
        <p:nvCxnSpPr>
          <p:cNvPr id="11" name="Ευθύγραμμο βέλος σύνδεσης 10"/>
          <p:cNvCxnSpPr/>
          <p:nvPr/>
        </p:nvCxnSpPr>
        <p:spPr>
          <a:xfrm>
            <a:off x="4106940" y="279155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/>
          <p:cNvCxnSpPr/>
          <p:nvPr/>
        </p:nvCxnSpPr>
        <p:spPr>
          <a:xfrm>
            <a:off x="4852510" y="243242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 flipH="1" flipV="1">
            <a:off x="5771998" y="916331"/>
            <a:ext cx="302828" cy="1157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/>
          <p:cNvCxnSpPr/>
          <p:nvPr/>
        </p:nvCxnSpPr>
        <p:spPr>
          <a:xfrm flipH="1" flipV="1">
            <a:off x="6473972" y="916331"/>
            <a:ext cx="358209" cy="1045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 flipH="1" flipV="1">
            <a:off x="7192868" y="916331"/>
            <a:ext cx="293228" cy="1045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/>
          <p:cNvCxnSpPr/>
          <p:nvPr/>
        </p:nvCxnSpPr>
        <p:spPr>
          <a:xfrm>
            <a:off x="3529781" y="4404345"/>
            <a:ext cx="192121" cy="3395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>
            <a:off x="2846439" y="4402021"/>
            <a:ext cx="192121" cy="3395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 flipV="1">
            <a:off x="2560844" y="5013271"/>
            <a:ext cx="381655" cy="1764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/>
          <p:cNvCxnSpPr/>
          <p:nvPr/>
        </p:nvCxnSpPr>
        <p:spPr>
          <a:xfrm flipV="1">
            <a:off x="3389475" y="5013271"/>
            <a:ext cx="236366" cy="1111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ύγραμμο βέλος σύνδεσης 24"/>
          <p:cNvCxnSpPr/>
          <p:nvPr/>
        </p:nvCxnSpPr>
        <p:spPr>
          <a:xfrm flipV="1">
            <a:off x="2560843" y="5564923"/>
            <a:ext cx="381655" cy="17640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/>
          <p:cNvCxnSpPr/>
          <p:nvPr/>
        </p:nvCxnSpPr>
        <p:spPr>
          <a:xfrm flipV="1">
            <a:off x="3387415" y="5593182"/>
            <a:ext cx="381655" cy="17640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>
            <a:off x="4050654" y="916331"/>
            <a:ext cx="190827" cy="21213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>
            <a:off x="4787466" y="926062"/>
            <a:ext cx="190827" cy="21213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Ευθύγραμμο βέλος σύνδεσης 31"/>
          <p:cNvCxnSpPr/>
          <p:nvPr/>
        </p:nvCxnSpPr>
        <p:spPr>
          <a:xfrm flipV="1">
            <a:off x="4205930" y="1439548"/>
            <a:ext cx="190827" cy="274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Ευθύγραμμο βέλος σύνδεσης 34"/>
          <p:cNvCxnSpPr/>
          <p:nvPr/>
        </p:nvCxnSpPr>
        <p:spPr>
          <a:xfrm flipV="1">
            <a:off x="4970198" y="1449279"/>
            <a:ext cx="190827" cy="274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Ευθύγραμμο βέλος σύνδεσης 35"/>
          <p:cNvCxnSpPr/>
          <p:nvPr/>
        </p:nvCxnSpPr>
        <p:spPr>
          <a:xfrm flipV="1">
            <a:off x="5595350" y="1449279"/>
            <a:ext cx="190827" cy="274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8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0" grpId="0" animBg="1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4" y="391528"/>
            <a:ext cx="6028300" cy="47605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296" y="393617"/>
            <a:ext cx="5245393" cy="4637464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373626" y="4955458"/>
            <a:ext cx="6253316" cy="19664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791727" y="5403202"/>
            <a:ext cx="5284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Παροδική Διάταση </a:t>
            </a:r>
            <a:r>
              <a:rPr lang="en-US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 </a:t>
            </a:r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TIDratio: 1,</a:t>
            </a:r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(</a:t>
            </a:r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φτ &lt;1,2) . </a:t>
            </a:r>
            <a:endParaRPr lang="en-US" sz="1600" dirty="0" smtClean="0">
              <a:solidFill>
                <a:schemeClr val="accent4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129844" y="64086"/>
            <a:ext cx="3893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Stress/ Rest MIBI.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Άνδρας 65, με τυπική στηθάγχη </a:t>
            </a:r>
            <a:endParaRPr lang="el-GR" sz="1400" dirty="0"/>
          </a:p>
        </p:txBody>
      </p:sp>
      <p:sp>
        <p:nvSpPr>
          <p:cNvPr id="9" name="Ορθογώνιο 8"/>
          <p:cNvSpPr/>
          <p:nvPr/>
        </p:nvSpPr>
        <p:spPr>
          <a:xfrm>
            <a:off x="486134" y="5099794"/>
            <a:ext cx="10825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l-G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εικόνα </a:t>
            </a:r>
            <a:r>
              <a:rPr lang="el-G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ισχαιμίας </a:t>
            </a:r>
            <a:r>
              <a:rPr lang="el-G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κορυφή, στο </a:t>
            </a:r>
            <a:r>
              <a:rPr lang="el-GR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προσθιο</a:t>
            </a:r>
            <a:r>
              <a:rPr lang="el-G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-διαφραγματικό και στο κατώτερο τοίχωμα της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LV. SSS = 26, 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3328971" y="5675832"/>
            <a:ext cx="6024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(6w) : </a:t>
            </a:r>
            <a:r>
              <a:rPr lang="el-G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Σοβαρή </a:t>
            </a:r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στένωση </a:t>
            </a:r>
            <a:r>
              <a:rPr lang="el-GR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στις 3</a:t>
            </a:r>
            <a:r>
              <a:rPr lang="el-G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στεφανιαίες αρτηρίες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879373" y="6048962"/>
            <a:ext cx="10038838" cy="646331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παροδική διάταση της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 </a:t>
            </a:r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ηρεμία είναι </a:t>
            </a:r>
            <a:r>
              <a:rPr lang="el-GR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κακός προγνωστικός </a:t>
            </a:r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δείκτης βαρύτητας και έκτασης 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 </a:t>
            </a:r>
          </a:p>
          <a:p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πρέπει </a:t>
            </a:r>
            <a:r>
              <a:rPr lang="el-GR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ΠΑΝΤΑ</a:t>
            </a:r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να αναφέρεται από τον Πυρηνικό Ιατρό στη γνωμάτευση του</a:t>
            </a:r>
            <a:endParaRPr lang="el-G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91" y="1240731"/>
            <a:ext cx="3854598" cy="257144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7471090" y="5391014"/>
            <a:ext cx="26645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Υποψία </a:t>
            </a:r>
            <a:r>
              <a:rPr lang="el-G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εκτεταμένης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</a:t>
            </a:r>
          </a:p>
        </p:txBody>
      </p:sp>
    </p:spTree>
    <p:extLst>
      <p:ext uri="{BB962C8B-B14F-4D97-AF65-F5344CB8AC3E}">
        <p14:creationId xmlns:p14="http://schemas.microsoft.com/office/powerpoint/2010/main" val="248885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 animBg="1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44" y="234492"/>
            <a:ext cx="6470318" cy="4819287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574" y="353961"/>
            <a:ext cx="5079664" cy="4699818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3519603" y="0"/>
            <a:ext cx="5643717" cy="3539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Stress/ Rest MIBI.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Άνδρας 61, με τυπική στηθάγχη και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RBBB. SSS: 18</a:t>
            </a:r>
            <a:endParaRPr lang="el-GR" sz="1400" dirty="0"/>
          </a:p>
        </p:txBody>
      </p:sp>
      <p:sp>
        <p:nvSpPr>
          <p:cNvPr id="13" name="Ορθογώνιο 12"/>
          <p:cNvSpPr/>
          <p:nvPr/>
        </p:nvSpPr>
        <p:spPr>
          <a:xfrm>
            <a:off x="3328776" y="5415114"/>
            <a:ext cx="521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GATED SPECT</a:t>
            </a:r>
            <a:r>
              <a:rPr lang="el-G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posstress EF: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postrest EF: 48%</a:t>
            </a:r>
          </a:p>
        </p:txBody>
      </p:sp>
      <p:sp>
        <p:nvSpPr>
          <p:cNvPr id="14" name="Ορθογώνιο 13"/>
          <p:cNvSpPr/>
          <p:nvPr/>
        </p:nvSpPr>
        <p:spPr>
          <a:xfrm>
            <a:off x="255639" y="5151456"/>
            <a:ext cx="11936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SPECT: </a:t>
            </a:r>
            <a:r>
              <a:rPr lang="el-GR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έλλειμμα</a:t>
            </a:r>
            <a:r>
              <a:rPr lang="el-G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στην κορυφή, στο κατώτερο και κατώτερο-διαφραγματικό τοίχωμα της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LV, </a:t>
            </a:r>
            <a:r>
              <a:rPr lang="el-G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που οπτικά βελτιώνεται ήπια στην ηρεμία. </a:t>
            </a:r>
          </a:p>
        </p:txBody>
      </p:sp>
      <p:sp>
        <p:nvSpPr>
          <p:cNvPr id="15" name="Ορθογώνιο 14"/>
          <p:cNvSpPr/>
          <p:nvPr/>
        </p:nvSpPr>
        <p:spPr>
          <a:xfrm>
            <a:off x="3914642" y="5678912"/>
            <a:ext cx="437177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LAD (70%), LCx: 75%, RCA: 100%</a:t>
            </a:r>
            <a:endParaRPr lang="el-GR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2076543" y="6048104"/>
            <a:ext cx="8529836" cy="646331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l-G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 ασθενείς με </a:t>
            </a:r>
            <a:r>
              <a:rPr lang="el-GR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πολυαγγειακή 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CAD,</a:t>
            </a:r>
            <a:r>
              <a:rPr lang="el-GR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 ελλείμματα μπορεί να είναι εμφανή </a:t>
            </a:r>
            <a:r>
              <a:rPr lang="el-GR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ΜΟΝΟ</a:t>
            </a:r>
            <a:r>
              <a:rPr lang="el-GR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στην </a:t>
            </a:r>
          </a:p>
          <a:p>
            <a:r>
              <a:rPr lang="el-GR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πιο ισχαιμική περιοχή </a:t>
            </a:r>
            <a:r>
              <a:rPr lang="el-GR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ενώ οι υπόλοιπες εμφανίζονται </a:t>
            </a:r>
            <a:r>
              <a:rPr lang="el-G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φυσιολογικές!!!</a:t>
            </a:r>
            <a:endParaRPr lang="el-G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81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12" y="306073"/>
            <a:ext cx="7725898" cy="4972972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912893" y="124337"/>
            <a:ext cx="5643717" cy="35396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Δυπιριδαμόλη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Rest MIBI.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Γυναίκα 77,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ορθοπεδικό πρόβλημα </a:t>
            </a:r>
            <a:endParaRPr lang="el-GR" sz="1400" dirty="0"/>
          </a:p>
        </p:txBody>
      </p:sp>
      <p:sp>
        <p:nvSpPr>
          <p:cNvPr id="8" name="Ορθογώνιο 7"/>
          <p:cNvSpPr/>
          <p:nvPr/>
        </p:nvSpPr>
        <p:spPr>
          <a:xfrm>
            <a:off x="87759" y="1898025"/>
            <a:ext cx="15753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βελτιώνεται στην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ηρεμία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SSS:11 / SRS:2 →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Ισχαιμία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87759" y="3604211"/>
            <a:ext cx="19298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απεικόνιση </a:t>
            </a:r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0098856" y="1692028"/>
            <a:ext cx="19302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(ηρεμίας)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έλλειμμα στο βασικό τμήμα του κατωτέρου τοιχώματος που δεν υπήρχε στην κόπωση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826954" y="5460781"/>
            <a:ext cx="2108013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LAD (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%), stent </a:t>
            </a:r>
            <a:endParaRPr lang="el-GR" sz="1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786581" y="5872329"/>
            <a:ext cx="10461522" cy="877163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έντονη απεικόνιση της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RV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(σε κόπωση) σε απουσία πνευμονοπάθειας ή βαλβιδοπάθειας μπορεί να οφείλεται σε πνευμονική υπέρταση και θεωρείται (-) προγνωστικός δείκτης για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CAD. (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επιλογή ασθενών για υποψία υψηλής θνησιμότητας)</a:t>
            </a:r>
          </a:p>
          <a:p>
            <a:endParaRPr lang="el-GR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9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Finn Mannting et al. Significance of increased RV uptake of Sestamibi SPECT in patients with CAD. </a:t>
            </a:r>
            <a:r>
              <a:rPr lang="en-US" sz="9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N Med </a:t>
            </a:r>
            <a:r>
              <a:rPr lang="en-US" sz="9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1999;49:889-894</a:t>
            </a:r>
            <a:endParaRPr lang="el-GR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Ευθύγραμμο βέλος σύνδεσης 2"/>
          <p:cNvCxnSpPr/>
          <p:nvPr/>
        </p:nvCxnSpPr>
        <p:spPr>
          <a:xfrm>
            <a:off x="2939845" y="306073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>
            <a:off x="3626603" y="315905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/>
          <p:cNvCxnSpPr/>
          <p:nvPr/>
        </p:nvCxnSpPr>
        <p:spPr>
          <a:xfrm>
            <a:off x="4155864" y="297975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2512142" y="2100460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/>
          <p:cNvCxnSpPr/>
          <p:nvPr/>
        </p:nvCxnSpPr>
        <p:spPr>
          <a:xfrm>
            <a:off x="3137825" y="2100460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/>
          <p:cNvCxnSpPr/>
          <p:nvPr/>
        </p:nvCxnSpPr>
        <p:spPr>
          <a:xfrm>
            <a:off x="3628605" y="2100460"/>
            <a:ext cx="197980" cy="3526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/>
          <p:cNvCxnSpPr/>
          <p:nvPr/>
        </p:nvCxnSpPr>
        <p:spPr>
          <a:xfrm flipH="1">
            <a:off x="3434795" y="4129548"/>
            <a:ext cx="389788" cy="363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H="1">
            <a:off x="4059960" y="4138568"/>
            <a:ext cx="389788" cy="363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 flipH="1" flipV="1">
            <a:off x="4104856" y="4951058"/>
            <a:ext cx="496782" cy="232773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 flipH="1" flipV="1">
            <a:off x="3498439" y="4958239"/>
            <a:ext cx="256327" cy="29404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ύγραμμο βέλος σύνδεσης 24"/>
          <p:cNvCxnSpPr/>
          <p:nvPr/>
        </p:nvCxnSpPr>
        <p:spPr>
          <a:xfrm flipH="1" flipV="1">
            <a:off x="2710122" y="3078016"/>
            <a:ext cx="149400" cy="441933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 flipH="1">
            <a:off x="3912893" y="904818"/>
            <a:ext cx="147067" cy="19536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/>
          <p:cNvCxnSpPr/>
          <p:nvPr/>
        </p:nvCxnSpPr>
        <p:spPr>
          <a:xfrm flipH="1">
            <a:off x="4479671" y="916167"/>
            <a:ext cx="147067" cy="19536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ύγραμμο βέλος σύνδεσης 30"/>
          <p:cNvCxnSpPr/>
          <p:nvPr/>
        </p:nvCxnSpPr>
        <p:spPr>
          <a:xfrm flipH="1">
            <a:off x="3361261" y="916167"/>
            <a:ext cx="147067" cy="19536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 31"/>
          <p:cNvSpPr/>
          <p:nvPr/>
        </p:nvSpPr>
        <p:spPr>
          <a:xfrm>
            <a:off x="87759" y="474319"/>
            <a:ext cx="20770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έλλειμμα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στην κορυφή, και στο κορυφαίο τμήμα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του πρόσθιο-διαφραγματικού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τοιχώματος της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sz="1400" dirty="0"/>
          </a:p>
        </p:txBody>
      </p:sp>
      <p:cxnSp>
        <p:nvCxnSpPr>
          <p:cNvPr id="33" name="Ευθύγραμμο βέλος σύνδεσης 32"/>
          <p:cNvCxnSpPr/>
          <p:nvPr/>
        </p:nvCxnSpPr>
        <p:spPr>
          <a:xfrm flipH="1" flipV="1">
            <a:off x="6234987" y="1367852"/>
            <a:ext cx="116652" cy="2760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Ευθύγραμμο βέλος σύνδεσης 34"/>
          <p:cNvCxnSpPr/>
          <p:nvPr/>
        </p:nvCxnSpPr>
        <p:spPr>
          <a:xfrm flipH="1" flipV="1">
            <a:off x="6818315" y="1388396"/>
            <a:ext cx="116652" cy="2760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Ευθύγραμμο βέλος σύνδεσης 35"/>
          <p:cNvCxnSpPr/>
          <p:nvPr/>
        </p:nvCxnSpPr>
        <p:spPr>
          <a:xfrm flipH="1" flipV="1">
            <a:off x="7401643" y="1397225"/>
            <a:ext cx="116652" cy="2760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Ευθύγραμμο βέλος σύνδεσης 36"/>
          <p:cNvCxnSpPr/>
          <p:nvPr/>
        </p:nvCxnSpPr>
        <p:spPr>
          <a:xfrm flipH="1" flipV="1">
            <a:off x="7984971" y="1416010"/>
            <a:ext cx="116652" cy="27601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Ευθύγραμμο βέλος σύνδεσης 38"/>
          <p:cNvCxnSpPr/>
          <p:nvPr/>
        </p:nvCxnSpPr>
        <p:spPr>
          <a:xfrm>
            <a:off x="4826954" y="433047"/>
            <a:ext cx="0" cy="235546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Ευθύγραμμο βέλος σύνδεσης 40"/>
          <p:cNvCxnSpPr/>
          <p:nvPr/>
        </p:nvCxnSpPr>
        <p:spPr>
          <a:xfrm>
            <a:off x="5411974" y="433047"/>
            <a:ext cx="0" cy="235546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Ευθύγραμμο βέλος σύνδεσης 41"/>
          <p:cNvCxnSpPr/>
          <p:nvPr/>
        </p:nvCxnSpPr>
        <p:spPr>
          <a:xfrm>
            <a:off x="6016658" y="415117"/>
            <a:ext cx="0" cy="235546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Ευθύγραμμο βέλος σύνδεσης 42"/>
          <p:cNvCxnSpPr/>
          <p:nvPr/>
        </p:nvCxnSpPr>
        <p:spPr>
          <a:xfrm>
            <a:off x="2202426" y="2453148"/>
            <a:ext cx="309716" cy="93407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Ευθύγραμμο βέλος σύνδεσης 45"/>
          <p:cNvCxnSpPr/>
          <p:nvPr/>
        </p:nvCxnSpPr>
        <p:spPr>
          <a:xfrm>
            <a:off x="3065068" y="2276803"/>
            <a:ext cx="36379" cy="230422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60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 animBg="1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39" y="335239"/>
            <a:ext cx="6898690" cy="427639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288" y="416564"/>
            <a:ext cx="2464239" cy="186505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60000">
            <a:off x="10085382" y="565889"/>
            <a:ext cx="2003108" cy="1460825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60000">
            <a:off x="8287457" y="2608079"/>
            <a:ext cx="1446723" cy="135386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60000">
            <a:off x="10321369" y="2425516"/>
            <a:ext cx="1531137" cy="1452483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92597" y="142906"/>
            <a:ext cx="11979797" cy="16204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Δυπιριδ.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Rest MIBI.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Γυναίκα 76,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στηθάγχη 2 χρόνια μετά από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CABG (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φλ. Μοσχεύματα →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LAD, RCA,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αμβλεία περιθωρακική (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obtuse marginal)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αρτηρία</a:t>
            </a:r>
            <a:endParaRPr lang="el-GR" sz="1400" dirty="0"/>
          </a:p>
        </p:txBody>
      </p:sp>
      <p:sp>
        <p:nvSpPr>
          <p:cNvPr id="11" name="Ορθογώνιο 10"/>
          <p:cNvSpPr/>
          <p:nvPr/>
        </p:nvSpPr>
        <p:spPr>
          <a:xfrm>
            <a:off x="266038" y="4756993"/>
            <a:ext cx="118063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ισχαιμία</a:t>
            </a:r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κορυφή, στο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κορυφαίο τμήμα του πρόσθιο-διαφραγματικού 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στο κατώτερο τοίχωμα της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LV. SSS =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SRS =4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πεικόνιση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RV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Stress)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dirty="0"/>
          </a:p>
        </p:txBody>
      </p:sp>
      <p:sp>
        <p:nvSpPr>
          <p:cNvPr id="12" name="Ορθογώνιο 11"/>
          <p:cNvSpPr/>
          <p:nvPr/>
        </p:nvSpPr>
        <p:spPr>
          <a:xfrm>
            <a:off x="2949603" y="5086387"/>
            <a:ext cx="73592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Gated SPECT :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ανώμαλη κινητικότητα με διατηρημένη πάχυνση του ΜΚΔ και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EF:60%</a:t>
            </a:r>
            <a:endParaRPr lang="en-US" sz="14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3750283" y="5420677"/>
            <a:ext cx="4837863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: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επαναστένωση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μοσχευμάτων σε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 , obtuse marginal </a:t>
            </a:r>
            <a:endParaRPr lang="el-G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462346" y="5865496"/>
            <a:ext cx="11216510" cy="738664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ασυμφωνία μεταξύ κινητικότητας και πάχυνσης ΜΚΔ παρατηρείται συχνά σε ασθενείς με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CABG.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ανωμαλία της κινητικότητας του ΜΚΔ είναι μάλλον τεχνητή και αποδίδεται σε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διακοπή της συνέχειας του πρόσθιου περικαρδίου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που οδηγεί σε υπερβολική πρόσθια κινητική μετατόπιση της καρδιάς κατά τη διάρκεια της συστολής</a:t>
            </a:r>
          </a:p>
        </p:txBody>
      </p:sp>
    </p:spTree>
    <p:extLst>
      <p:ext uri="{BB962C8B-B14F-4D97-AF65-F5344CB8AC3E}">
        <p14:creationId xmlns:p14="http://schemas.microsoft.com/office/powerpoint/2010/main" val="235679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5" y="366148"/>
            <a:ext cx="7197212" cy="4929525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420" y="366149"/>
            <a:ext cx="4361670" cy="2855226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20" y="3327174"/>
            <a:ext cx="4430496" cy="1968500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3790334" y="83369"/>
            <a:ext cx="5643717" cy="2827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Ποδήλατο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Rest MIBI.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Γυναίκα 54,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στηθάγχη</a:t>
            </a:r>
            <a:endParaRPr lang="el-GR" sz="1400" dirty="0"/>
          </a:p>
        </p:txBody>
      </p:sp>
      <p:sp>
        <p:nvSpPr>
          <p:cNvPr id="11" name="Ορθογώνιο 10"/>
          <p:cNvSpPr/>
          <p:nvPr/>
        </p:nvSpPr>
        <p:spPr>
          <a:xfrm>
            <a:off x="4762" y="5295673"/>
            <a:ext cx="7004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Πρόωρη διακοπή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κόπωσης λόγω στηθάγχης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οριακά ελλείμματα στην 11</a:t>
            </a:r>
            <a:r>
              <a:rPr lang="el-GR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ώρα και στη μεσότητα του κατωτέρου τοιχώματος της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7008909" y="5375538"/>
            <a:ext cx="5204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GATED SPECT: Poststress EF: 60%,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χωρίς ανωμαλίες κινητικότητας </a:t>
            </a:r>
          </a:p>
          <a:p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 ratio: 1,4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φτ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&lt;1,2)</a:t>
            </a:r>
            <a:endParaRPr lang="el-GR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4507606" y="5898757"/>
            <a:ext cx="4428905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ΝΟΣΟΣ 3 ΑΓΓΕΙΩΝ !!! → </a:t>
            </a:r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balanced ischemia !!!</a:t>
            </a:r>
            <a:endParaRPr lang="el-G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78658" y="6206534"/>
            <a:ext cx="12015019" cy="523220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ΠΡΟΣΟΧΗ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«ομοιόμορφη ισχαιμία» (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balanced ischemia)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b="1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400" b="1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ALSE </a:t>
            </a:r>
            <a:r>
              <a:rPr lang="el-GR" sz="1400" b="1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r>
              <a:rPr lang="en-US" sz="1400" b="1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endParaRPr lang="el-GR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Ευτυχώς: 96% ασθενών με νόσο 3 αγγείων →παθολογικό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SPECT.</a:t>
            </a:r>
            <a:r>
              <a:rPr lang="el-GR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ΠΑΝΤΑ αξιολογούμε και άλλους δείκτες: κόπωση,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TID, # EF stress / rest,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ρ/φ σε πνεύμονες </a:t>
            </a:r>
            <a:endParaRPr lang="el-GR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3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93987" y="483134"/>
            <a:ext cx="5896437" cy="4031225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445" y="431988"/>
            <a:ext cx="3212858" cy="246431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785" y="3085548"/>
            <a:ext cx="3031565" cy="147995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3935" y="2849639"/>
            <a:ext cx="1929160" cy="1791772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9953" y="540775"/>
            <a:ext cx="2410681" cy="2054942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2857436" y="128753"/>
            <a:ext cx="7221796" cy="2115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Ποδήλατο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Rest MIBI.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Άνδρας 64,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στηθάγχη 6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μετά από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διπλό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stent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LAD(p)</a:t>
            </a:r>
            <a:endParaRPr lang="el-GR" sz="1400" dirty="0"/>
          </a:p>
        </p:txBody>
      </p:sp>
      <p:sp>
        <p:nvSpPr>
          <p:cNvPr id="8" name="Ορθογώνιο 7"/>
          <p:cNvSpPr/>
          <p:nvPr/>
        </p:nvSpPr>
        <p:spPr>
          <a:xfrm>
            <a:off x="254518" y="5195585"/>
            <a:ext cx="11247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GATED SPECT HLA ED/ES normalized to max at ES / Circumferential profile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wall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thickening index: :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ΜΗ ΦΥΣΙΟΛΟΓΙΚΗ πάχυνση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του ΜΚΔ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 ED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normalized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its own max: 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σχετικά ΟΜΟΙΟΓΕΝΗ αιμάτωση</a:t>
            </a:r>
            <a:endParaRPr lang="en-US" sz="14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956756" y="4688594"/>
            <a:ext cx="10766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Πρόωρη διακοπή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κόπωσης λόγω στηθάγχης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/  HK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LBBB</a:t>
            </a:r>
            <a:endParaRPr lang="el-GR" sz="1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ελλατωμένη πρόσληψη ρ/φ σε ΜΚΔ, πρόσθιο-διαφραγματικό και κατώτερο που δεν βελτιώνεται στην ηρεμία 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557522" y="5688004"/>
            <a:ext cx="3821624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Επανάληψη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: LAD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ΧΩΡΙΣ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επαναστένωση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524137" y="6064372"/>
            <a:ext cx="11002032" cy="738664"/>
          </a:xfrm>
          <a:prstGeom prst="rect">
            <a:avLst/>
          </a:prstGeom>
          <a:solidFill>
            <a:srgbClr val="7030A0"/>
          </a:solidFill>
          <a:ln w="3492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 μερικούς ασθενείς με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LBBB, 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 σταθερά ελλείμματα στο ΜΚΔ είναι </a:t>
            </a:r>
            <a:r>
              <a:rPr lang="en-US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artifact (</a:t>
            </a:r>
            <a:r>
              <a:rPr lang="el-GR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εφ’ όσον υποβάλλονται σε κόπωση – τρόπος μετάδοσης ερεθίσματος ) και μπορεί να παρατηρηθεί και σχετική «πάχυνση» του ΜΚΔ συγκριτικά με το πλάγιο τοίχωμα</a:t>
            </a:r>
          </a:p>
          <a:p>
            <a:endParaRPr lang="el-GR" sz="1400" dirty="0" smtClean="0">
              <a:solidFill>
                <a:schemeClr val="accent4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59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2228172" y="68827"/>
            <a:ext cx="7505764" cy="3736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Rest MIBI.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Άνδρας 76, </a:t>
            </a:r>
            <a:r>
              <a:rPr lang="el-G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βηματοδότη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και στηθάγχη</a:t>
            </a:r>
            <a:endParaRPr lang="el-GR" sz="1400" dirty="0"/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72" y="373627"/>
            <a:ext cx="7357161" cy="4550224"/>
          </a:xfrm>
          <a:prstGeom prst="rect">
            <a:avLst/>
          </a:prstGeom>
        </p:spPr>
      </p:pic>
      <p:sp>
        <p:nvSpPr>
          <p:cNvPr id="14" name="Ορθογώνιο 13"/>
          <p:cNvSpPr/>
          <p:nvPr/>
        </p:nvSpPr>
        <p:spPr>
          <a:xfrm>
            <a:off x="147484" y="4974080"/>
            <a:ext cx="11602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σταθερό έλλειμμα που «μεγαλώνει» στο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 </a:t>
            </a:r>
            <a:r>
              <a:rPr lang="en-US" sz="1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2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τύπου ανάστροφης επανακατανομής)  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στο κατώτερο και κατώτερο- διαφραγματικό τοίχωμα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SSR:5, SRS: 12 → </a:t>
            </a:r>
            <a:r>
              <a:rPr lang="el-GR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Ουλή</a:t>
            </a:r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l-GR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4311716" y="5343411"/>
            <a:ext cx="3683765" cy="307777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PTCA 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w:</a:t>
            </a:r>
            <a:r>
              <a:rPr lang="el-GR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φυσιολογικές στεφανιαίες αρτηρίες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253764" y="5651188"/>
            <a:ext cx="11454580" cy="104644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el-GR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 ασθενείς με μόνιμο βηματοδότη μπορεί να παρατηρηθούν (σε </a:t>
            </a:r>
            <a:r>
              <a:rPr lang="el-GR" sz="1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κόπωση)  </a:t>
            </a:r>
            <a:r>
              <a:rPr lang="en-US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 </a:t>
            </a:r>
            <a:r>
              <a:rPr lang="el-GR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ελλείμματα στο ΜΚΔ, στο κατώτερο τοίχωμα και στην κορυφή λόγω ασύγχρονης κοιλιακής δραστηριότητας. Γι’ αυτό είναι προτιμότερο, όπως και σε </a:t>
            </a:r>
            <a:r>
              <a:rPr lang="en-US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LBBB </a:t>
            </a:r>
            <a:r>
              <a:rPr lang="el-GR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να γίνεται φαρμακευτική δοκιμασία (αδενοσίνη, διπυριδαμόλη, ρεγαδενοσόνη</a:t>
            </a:r>
            <a:r>
              <a:rPr lang="el-GR" sz="1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400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Kalpa </a:t>
            </a:r>
            <a:r>
              <a:rPr lang="en-US" sz="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Das et al.  Detection of perfusion abnormalities in patients with permanent pacemakers on stress–rest 99m Tc-</a:t>
            </a:r>
            <a:r>
              <a:rPr lang="en-US" sz="9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tetrofosmin</a:t>
            </a:r>
            <a:r>
              <a:rPr lang="en-US" sz="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myocardial perfusion single-photon emission computed tomography: comparison between right ventricular apex and RV outflow tract pacing. </a:t>
            </a:r>
            <a:r>
              <a:rPr lang="en-US" sz="9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N Med Communication</a:t>
            </a:r>
            <a:r>
              <a:rPr lang="en-US" sz="9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900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2016 Apr;37(4):406-11</a:t>
            </a:r>
            <a:r>
              <a:rPr lang="en-US" sz="9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9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1" y="499630"/>
            <a:ext cx="5181932" cy="475046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497" y="338983"/>
            <a:ext cx="6431622" cy="47877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4256" y="5937798"/>
            <a:ext cx="11424863" cy="58477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Επειδή το ΜΚΔ είναι παχύτερο η έντονη πρόσληψη του ρ/φ  σε αυτό, πιθανώς να οδηγεί σε </a:t>
            </a:r>
            <a:r>
              <a:rPr lang="el-GR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συγκριτικά μειωμένη</a:t>
            </a:r>
          </a:p>
          <a:p>
            <a:pPr algn="ctr"/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καθήλωση σε άλλα τοιχώματα → </a:t>
            </a:r>
            <a:r>
              <a:rPr lang="el-GR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ψευδή </a:t>
            </a:r>
            <a:r>
              <a:rPr lang="el-G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ελλείμματα</a:t>
            </a:r>
            <a:endParaRPr lang="el-GR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675369" y="5409280"/>
            <a:ext cx="2878865" cy="36933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r>
              <a:rPr lang="el-G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Διατατική Μυοκαρδιοπάθεια</a:t>
            </a:r>
            <a:endParaRPr lang="el-GR" dirty="0"/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 flipH="1">
            <a:off x="7171362" y="1869897"/>
            <a:ext cx="657546" cy="31849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7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314631"/>
            <a:ext cx="6312309" cy="6384119"/>
          </a:xfrm>
          <a:prstGeom prst="rect">
            <a:avLst/>
          </a:prstGeom>
        </p:spPr>
      </p:pic>
      <p:cxnSp>
        <p:nvCxnSpPr>
          <p:cNvPr id="9" name="Ευθύγραμμο βέλος σύνδεσης 8"/>
          <p:cNvCxnSpPr/>
          <p:nvPr/>
        </p:nvCxnSpPr>
        <p:spPr>
          <a:xfrm flipH="1" flipV="1">
            <a:off x="8897311" y="3082820"/>
            <a:ext cx="354843" cy="10216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233798" y="3031100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endParaRPr lang="el-GR" sz="1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Ευθύγραμμο βέλος σύνδεσης 11"/>
          <p:cNvCxnSpPr/>
          <p:nvPr/>
        </p:nvCxnSpPr>
        <p:spPr>
          <a:xfrm flipH="1" flipV="1">
            <a:off x="8866771" y="3686346"/>
            <a:ext cx="341793" cy="10043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251845" y="3632891"/>
            <a:ext cx="7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</a:t>
            </a:r>
            <a:endParaRPr lang="el-G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20767" y="3184988"/>
            <a:ext cx="1972196" cy="73866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Μόνιμο έλλειμμα στο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el-G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κατώτερο-πλάγιο τοίχωμα της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27690" y="648786"/>
            <a:ext cx="2917418" cy="1200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OXI!!! → </a:t>
            </a:r>
            <a:r>
              <a:rPr lang="el-G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Δεξιοκαρδία</a:t>
            </a:r>
            <a:r>
              <a:rPr lang="el-G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Μόνιμο έλλειμμα στο κατώτερο-διαφραγματικό τοίχωμα της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LV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2383669" y="314855"/>
            <a:ext cx="9616547" cy="23400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596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9145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69171" y="2382560"/>
            <a:ext cx="6400801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Ραδιοϊσοτοπική κοιλιογραφία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Καρδιοτοξικότητα αντινεοπλασματικών  φαρμάκων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3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Εικόνα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3056" y="2816863"/>
            <a:ext cx="542922" cy="1334319"/>
          </a:xfrm>
          <a:prstGeom prst="rect">
            <a:avLst/>
          </a:prstGeom>
        </p:spPr>
      </p:pic>
      <p:sp>
        <p:nvSpPr>
          <p:cNvPr id="2" name="Ορθογώνιο 1"/>
          <p:cNvSpPr/>
          <p:nvPr/>
        </p:nvSpPr>
        <p:spPr>
          <a:xfrm>
            <a:off x="380598" y="4418766"/>
            <a:ext cx="47435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Ραδιοϊσοτοπική μέθοδος: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Ποσοτική μέθοδος</a:t>
            </a:r>
            <a:r>
              <a:rPr lang="en-US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Ραδιενέργεια </a:t>
            </a:r>
            <a:r>
              <a:rPr lang="el-G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ευθέως ανάλογη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 τον όγκο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αίματος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66" y="1464923"/>
            <a:ext cx="1973689" cy="2538009"/>
          </a:xfrm>
          <a:prstGeom prst="rect">
            <a:avLst/>
          </a:prstGeom>
        </p:spPr>
      </p:pic>
      <p:sp>
        <p:nvSpPr>
          <p:cNvPr id="27" name="Ορθογώνιο 26"/>
          <p:cNvSpPr/>
          <p:nvPr/>
        </p:nvSpPr>
        <p:spPr>
          <a:xfrm>
            <a:off x="223291" y="5350460"/>
            <a:ext cx="499349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Μη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ραδιοϊσοτοπικές μέθοδοι: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μαθηματικές παραδοχές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σχετικά με τη γεωμετρία των κοιλοτήτων 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(OEM, </a:t>
            </a:r>
            <a:r>
              <a:rPr lang="el-GR" sz="1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σημαντική υπερτροφία ή διάταση → Πιθανή μείωση αξιοπιστίας )</a:t>
            </a:r>
            <a:endParaRPr lang="el-GR" sz="14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Ορθογώνιο 27"/>
          <p:cNvSpPr/>
          <p:nvPr/>
        </p:nvSpPr>
        <p:spPr>
          <a:xfrm>
            <a:off x="2752376" y="4002932"/>
            <a:ext cx="27921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/>
          </a:p>
        </p:txBody>
      </p:sp>
      <p:sp>
        <p:nvSpPr>
          <p:cNvPr id="11" name="Ορθογώνιο 10"/>
          <p:cNvSpPr/>
          <p:nvPr/>
        </p:nvSpPr>
        <p:spPr>
          <a:xfrm>
            <a:off x="577979" y="47923"/>
            <a:ext cx="40787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Ραδιοϊσοτοπική Κοιλιογραφία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adio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uclide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entriculography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RNV</a:t>
            </a:r>
          </a:p>
          <a:p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ERNA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quilibrium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adio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uclide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ngiography</a:t>
            </a:r>
          </a:p>
          <a:p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Gated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Blood pool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imaging</a:t>
            </a:r>
          </a:p>
          <a:p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MU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lti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ated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cquisition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MUGA</a:t>
            </a:r>
            <a:endParaRPr lang="el-GR" sz="1400" dirty="0"/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19" y="245806"/>
            <a:ext cx="6764594" cy="640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0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86273" y="1400035"/>
            <a:ext cx="5457443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0,3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ml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kgr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s-ES" sz="12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Sn</a:t>
            </a:r>
            <a:r>
              <a:rPr lang="fr-FR" sz="12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++ 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&gt;&gt;&gt;  →   αναγωγή του</a:t>
            </a:r>
            <a:r>
              <a:rPr lang="el-GR" sz="12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99</a:t>
            </a:r>
            <a:r>
              <a:rPr lang="en-US" sz="1200" i="1" baseline="30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πριν </a:t>
            </a:r>
            <a:r>
              <a:rPr lang="el-G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την 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είσοδο στα ε. </a:t>
            </a:r>
            <a:r>
              <a:rPr lang="el-GR" sz="12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αιμ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., εμποδίζοντας σύνδεση του με σφαιρίνη : αυξημένο </a:t>
            </a:r>
            <a:r>
              <a:rPr lang="en-US" sz="12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bkg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12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Επισημ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ερυθρά: όγκος 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κατανομής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στο 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4%-7% του σωματικού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βάρους</a:t>
            </a:r>
            <a:endParaRPr lang="el-G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99</a:t>
            </a:r>
            <a:r>
              <a:rPr lang="en-US" sz="1200" baseline="30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με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vivo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τεχνική </a:t>
            </a:r>
            <a:r>
              <a:rPr lang="el-G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(85-90%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labelling efficiency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Τ1/2 (</a:t>
            </a:r>
            <a:r>
              <a:rPr lang="en-US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ol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: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~ 24-30ώρες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Συνήθης δόση: 25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mCi</a:t>
            </a:r>
            <a:r>
              <a:rPr lang="el-GR" sz="1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99</a:t>
            </a:r>
            <a:r>
              <a:rPr lang="en-US" sz="1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Tc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 </a:t>
            </a:r>
            <a:r>
              <a:rPr lang="es-E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min 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(7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,5</a:t>
            </a:r>
            <a:r>
              <a:rPr lang="en-US" sz="1200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mSv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l-GR" sz="12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26" y="1480134"/>
            <a:ext cx="5801031" cy="5176306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899557" y="223326"/>
            <a:ext cx="5440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Χορήγηση ρ/φ - Επισήμανση </a:t>
            </a:r>
            <a:r>
              <a:rPr lang="el-GR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ερυθρών αιμοσφαιρίων </a:t>
            </a: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5" y="3161853"/>
            <a:ext cx="5181601" cy="3604396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245805" y="675853"/>
            <a:ext cx="11720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ρήση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αναγωγικού μέσου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προκειμένου να αναχθεί το </a:t>
            </a:r>
            <a:r>
              <a:rPr lang="el-GR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99</a:t>
            </a:r>
            <a:r>
              <a:rPr lang="en-US" baseline="30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Tc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 σύνδεση β αλυσίδας της σφαιρίνης του μορίου της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Hb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087329" y="3913239"/>
            <a:ext cx="812228" cy="157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/>
          <p:cNvSpPr/>
          <p:nvPr/>
        </p:nvSpPr>
        <p:spPr>
          <a:xfrm>
            <a:off x="3133944" y="5855110"/>
            <a:ext cx="812228" cy="157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/>
          <p:cNvSpPr/>
          <p:nvPr/>
        </p:nvSpPr>
        <p:spPr>
          <a:xfrm>
            <a:off x="3087329" y="5550310"/>
            <a:ext cx="812228" cy="157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30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75433" y="2962454"/>
            <a:ext cx="46577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082" y="682124"/>
            <a:ext cx="5603757" cy="5473877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1206087" y="3622172"/>
            <a:ext cx="174893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Anterior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για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μελέτη της κορυφής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1269267" y="4745557"/>
            <a:ext cx="168575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LLAT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για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κατώτερο τοίχωμα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97004" y="114866"/>
            <a:ext cx="7244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Τοποθέτηση στην κάμερα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λήψεις εικόνων 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02044" y="2489876"/>
            <a:ext cx="29570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LAO</a:t>
            </a: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καλύτερος διαχωρισμός 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8481872" y="3046091"/>
            <a:ext cx="304929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1/ </a:t>
            </a:r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Απόκτηση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δεδομένων </a:t>
            </a:r>
            <a:endParaRPr lang="el-GR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</a:rPr>
              <a:t>2/ </a:t>
            </a:r>
            <a:r>
              <a:rPr lang="el-GR" b="1" dirty="0" smtClean="0">
                <a:latin typeface="Times New Roman" panose="02020603050405020304" pitchFamily="18" charset="0"/>
              </a:rPr>
              <a:t>Επεξεργασία δεδομένων</a:t>
            </a:r>
            <a:endParaRPr lang="el-GR" b="1" dirty="0"/>
          </a:p>
        </p:txBody>
      </p:sp>
      <p:sp>
        <p:nvSpPr>
          <p:cNvPr id="5" name="Δεξί βέλος 4"/>
          <p:cNvSpPr/>
          <p:nvPr/>
        </p:nvSpPr>
        <p:spPr>
          <a:xfrm>
            <a:off x="7519839" y="3393341"/>
            <a:ext cx="886742" cy="228831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266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072697" y="943676"/>
            <a:ext cx="61795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Phase mode</a:t>
            </a:r>
            <a:r>
              <a:rPr lang="el-GR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κάθε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frame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1/16, 1/24 ή1/32 του </a:t>
            </a:r>
            <a:r>
              <a:rPr lang="el-GR" sz="1600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εκάστου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RR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διαστήματος</a:t>
            </a:r>
            <a:r>
              <a:rPr lang="en-US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6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4777370" y="97116"/>
            <a:ext cx="2824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Απόκτηση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των δεδομένων </a:t>
            </a:r>
            <a:endParaRPr lang="el-GR" b="1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190" y="577573"/>
            <a:ext cx="4548171" cy="2566219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348516" y="3406356"/>
            <a:ext cx="537363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ακρίβεια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εξαρτάται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από τη σταθερότητα του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RR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διαστήματος,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ρυθμικότητα ή μη του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καρδιακού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κύκλου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l-GR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Αρρυθμία: Μη σταθερό </a:t>
            </a:r>
            <a:r>
              <a:rPr 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R-R</a:t>
            </a:r>
            <a:endParaRPr lang="el-GR" sz="1600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Διάρκεια </a:t>
            </a:r>
            <a:r>
              <a:rPr lang="en-US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frames: </a:t>
            </a:r>
            <a:r>
              <a:rPr lang="el-GR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μέσο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σταθερό εύρος </a:t>
            </a:r>
            <a:r>
              <a:rPr lang="en-US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 </a:t>
            </a:r>
            <a:r>
              <a:rPr lang="en-US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αριθμό </a:t>
            </a:r>
            <a:r>
              <a:rPr lang="en-US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frames</a:t>
            </a:r>
            <a:r>
              <a:rPr lang="el-GR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33" y="4971896"/>
            <a:ext cx="4880635" cy="177567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6295480" y="1271399"/>
            <a:ext cx="6096001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List mode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εν σειρά καταγραφή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κάθε ανιχνευομένου φωτονίου- κρούσης (πληροφορίες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και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για την ακριβή χρονική στιγμή καταγραφής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el-G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Η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list mode</a:t>
            </a:r>
            <a:r>
              <a:rPr lang="el-G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προτιμάται σε περιπτώσεις σημαντικής αρρυθμίας</a:t>
            </a:r>
          </a:p>
          <a:p>
            <a:pPr>
              <a:spcAft>
                <a:spcPts val="0"/>
              </a:spcAft>
            </a:pPr>
            <a:r>
              <a:rPr lang="el-GR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Μειονέκτημα: ΥΠΟΛΟΓΙΣΤΙΚΗ μνήμη - περίπλοκη επεξεργασία των δεδομένων. 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6189776" y="651615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Frame mode</a:t>
            </a:r>
            <a:r>
              <a:rPr lang="el-GR" sz="1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[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frames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] = 1/16, 1/24 ή 1/32 του </a:t>
            </a:r>
            <a:r>
              <a:rPr lang="el-GR" sz="1600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μέσου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RR</a:t>
            </a:r>
            <a:r>
              <a:rPr lang="el-GR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διαστήματος</a:t>
            </a:r>
            <a:endParaRPr lang="es-ES" sz="16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Δεξί βέλος 3"/>
          <p:cNvSpPr/>
          <p:nvPr/>
        </p:nvSpPr>
        <p:spPr>
          <a:xfrm rot="5400000">
            <a:off x="2930225" y="4667309"/>
            <a:ext cx="360567" cy="15035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/>
          <p:cNvSpPr/>
          <p:nvPr/>
        </p:nvSpPr>
        <p:spPr>
          <a:xfrm>
            <a:off x="6295480" y="3311959"/>
            <a:ext cx="5176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Αρρυθμία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επιδρά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κυρίως στο διαστολικό τμήμα του </a:t>
            </a:r>
            <a:r>
              <a:rPr lang="el-GR" sz="16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τέλους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του καρδιακού κύκλου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παραμόρφωση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τελικού τμήματος της καμπύλης </a:t>
            </a:r>
            <a:r>
              <a:rPr lang="es-E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ct-t</a:t>
            </a:r>
            <a:endParaRPr lang="el-G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75" y="4290537"/>
            <a:ext cx="4240090" cy="231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4658" y="1887153"/>
            <a:ext cx="3124633" cy="261610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80340">
              <a:spcAft>
                <a:spcPts val="0"/>
              </a:spcAft>
            </a:pPr>
            <a:r>
              <a:rPr lang="el-G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l-G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endParaRPr lang="el-G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sz="16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Σωστή διόρθωση </a:t>
            </a:r>
            <a:r>
              <a:rPr lang="el-GR" sz="16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</a:t>
            </a:r>
            <a:r>
              <a:rPr lang="en-US" sz="16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background</a:t>
            </a:r>
            <a:r>
              <a:rPr lang="el-GR" sz="16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υπερβολική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διόρθωση του υπερεκτιμά το ΚΕ και αντιστρόφως. </a:t>
            </a:r>
            <a:endParaRPr lang="el-G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3" y="2392443"/>
            <a:ext cx="2852579" cy="7488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Ορθογώνιο 3"/>
          <p:cNvSpPr/>
          <p:nvPr/>
        </p:nvSpPr>
        <p:spPr>
          <a:xfrm>
            <a:off x="3990013" y="726322"/>
            <a:ext cx="430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ΕΠΕΞΕΡΓΑΣΙΑ ΔΕΔΟΜΕΝΩΝ</a:t>
            </a:r>
            <a:r>
              <a:rPr lang="en-US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259291" y="1785778"/>
            <a:ext cx="386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Υπολογισμός όγκου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670810" y="2857579"/>
            <a:ext cx="52799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R: [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κρούσεις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LV] 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ως προς τις κρούσεις </a:t>
            </a:r>
          </a:p>
          <a:p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του θερμότερου σημείου 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m: 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μέγεθος </a:t>
            </a:r>
            <a:r>
              <a:rPr lang="en-US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pixel</a:t>
            </a: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3981471" y="3367753"/>
            <a:ext cx="2253181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Όγκος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LV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ανεξάρτητος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 γεωμετρία</a:t>
            </a:r>
            <a:endParaRPr lang="el-GR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70810" y="3942959"/>
            <a:ext cx="287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Ιστική απορρόφηση ακτινοβολίας  </a:t>
            </a:r>
            <a:endParaRPr lang="el-G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66043" y="1607387"/>
            <a:ext cx="17312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Μέτρηση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LVEF</a:t>
            </a:r>
            <a:endParaRPr lang="el-GR" dirty="0"/>
          </a:p>
        </p:txBody>
      </p:sp>
      <p:sp>
        <p:nvSpPr>
          <p:cNvPr id="17" name="Ορθογώνιο 16"/>
          <p:cNvSpPr/>
          <p:nvPr/>
        </p:nvSpPr>
        <p:spPr>
          <a:xfrm>
            <a:off x="7039216" y="1705919"/>
            <a:ext cx="263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Δείκτες διαστολικής </a:t>
            </a:r>
            <a:endParaRPr lang="el-GR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πλήρωσης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  <p:sp>
        <p:nvSpPr>
          <p:cNvPr id="18" name="Ορθογώνιο 17"/>
          <p:cNvSpPr/>
          <p:nvPr/>
        </p:nvSpPr>
        <p:spPr>
          <a:xfrm>
            <a:off x="9708056" y="1705919"/>
            <a:ext cx="2282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Παραμετρικές Εικόνες</a:t>
            </a:r>
          </a:p>
        </p:txBody>
      </p:sp>
      <p:sp>
        <p:nvSpPr>
          <p:cNvPr id="19" name="Ορθογώνιο 18"/>
          <p:cNvSpPr/>
          <p:nvPr/>
        </p:nvSpPr>
        <p:spPr>
          <a:xfrm>
            <a:off x="3778669" y="2280604"/>
            <a:ext cx="253210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EDV = 1,38 x m 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3/2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x R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3/2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Ορθογώνιο 21"/>
          <p:cNvSpPr/>
          <p:nvPr/>
        </p:nvSpPr>
        <p:spPr>
          <a:xfrm>
            <a:off x="3495550" y="1672749"/>
            <a:ext cx="3202366" cy="29371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23" name="Εικόνα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096" y="2470832"/>
            <a:ext cx="2435700" cy="2099063"/>
          </a:xfrm>
          <a:prstGeom prst="rect">
            <a:avLst/>
          </a:prstGeom>
        </p:spPr>
      </p:pic>
      <p:sp>
        <p:nvSpPr>
          <p:cNvPr id="25" name="Ορθογώνιο 24"/>
          <p:cNvSpPr/>
          <p:nvPr/>
        </p:nvSpPr>
        <p:spPr>
          <a:xfrm>
            <a:off x="6853534" y="1674014"/>
            <a:ext cx="2770706" cy="297034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659" y="2108421"/>
            <a:ext cx="2264940" cy="2391054"/>
          </a:xfrm>
          <a:prstGeom prst="rect">
            <a:avLst/>
          </a:prstGeom>
        </p:spPr>
      </p:pic>
      <p:sp>
        <p:nvSpPr>
          <p:cNvPr id="27" name="Ορθογώνιο 26"/>
          <p:cNvSpPr/>
          <p:nvPr/>
        </p:nvSpPr>
        <p:spPr>
          <a:xfrm>
            <a:off x="9742653" y="1672749"/>
            <a:ext cx="2317510" cy="293717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Ορθογώνιο 27"/>
          <p:cNvSpPr/>
          <p:nvPr/>
        </p:nvSpPr>
        <p:spPr>
          <a:xfrm>
            <a:off x="9763802" y="3956693"/>
            <a:ext cx="2296360" cy="626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Φάση  / εύρος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Κάτω βέλος 30"/>
          <p:cNvSpPr/>
          <p:nvPr/>
        </p:nvSpPr>
        <p:spPr>
          <a:xfrm>
            <a:off x="7988295" y="4815883"/>
            <a:ext cx="305917" cy="64544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Ορθογώνιο 31"/>
          <p:cNvSpPr/>
          <p:nvPr/>
        </p:nvSpPr>
        <p:spPr>
          <a:xfrm>
            <a:off x="4963131" y="5546138"/>
            <a:ext cx="6235812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Καμπύλη κρούσεων-χρόνου </a:t>
            </a:r>
            <a:r>
              <a:rPr lang="en-US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 →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Ομαλοποίηση καμπύλης (</a:t>
            </a:r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smoothing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284186" y="648929"/>
            <a:ext cx="45740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καμπύλη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/t :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καταγραφή κρούσεων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συγκεκριμένες κρούσεις τη συγκεκριμένη χρονική στιγμή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Η γραμμή που περνά από όλα αυτά τα σημεία είναι αυτό που βλέπουμε σαν καμπύλη.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75438" y="2285121"/>
            <a:ext cx="4508023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170">
              <a:spcAft>
                <a:spcPts val="0"/>
              </a:spcAft>
            </a:pP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να σχεδιάσουμε την καλύτερη </a:t>
            </a:r>
            <a:r>
              <a:rPr lang="el-GR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καμπύλη πρέπει να </a:t>
            </a:r>
            <a:r>
              <a:rPr lang="el-GR" sz="1600" dirty="0" smtClean="0">
                <a:latin typeface="Times New Roman" panose="02020603050405020304" pitchFamily="18" charset="0"/>
              </a:rPr>
              <a:t>εξαλειφθούν </a:t>
            </a:r>
            <a:r>
              <a:rPr lang="el-GR" sz="1600" b="1" dirty="0" smtClean="0">
                <a:latin typeface="Times New Roman" panose="02020603050405020304" pitchFamily="18" charset="0"/>
              </a:rPr>
              <a:t>στατιστικές </a:t>
            </a:r>
            <a:r>
              <a:rPr lang="el-GR" sz="1600" b="1" dirty="0">
                <a:latin typeface="Times New Roman" panose="02020603050405020304" pitchFamily="18" charset="0"/>
              </a:rPr>
              <a:t>διακυμάνσεις </a:t>
            </a:r>
            <a:r>
              <a:rPr lang="el-GR" sz="1600" i="1" dirty="0">
                <a:latin typeface="Times New Roman" panose="02020603050405020304" pitchFamily="18" charset="0"/>
              </a:rPr>
              <a:t>(</a:t>
            </a:r>
            <a:r>
              <a:rPr lang="en-US" sz="1600" i="1" dirty="0">
                <a:latin typeface="Times New Roman" panose="02020603050405020304" pitchFamily="18" charset="0"/>
              </a:rPr>
              <a:t>statistical fluctuations</a:t>
            </a:r>
            <a:r>
              <a:rPr lang="el-GR" sz="1600" i="1" dirty="0">
                <a:latin typeface="Times New Roman" panose="02020603050405020304" pitchFamily="18" charset="0"/>
              </a:rPr>
              <a:t>) </a:t>
            </a:r>
            <a:r>
              <a:rPr lang="el-GR" sz="1600" b="1" dirty="0" smtClean="0">
                <a:latin typeface="Times New Roman" panose="02020603050405020304" pitchFamily="18" charset="0"/>
              </a:rPr>
              <a:t>των δεδομένων</a:t>
            </a:r>
            <a:r>
              <a:rPr lang="el-GR" sz="1600" b="1" i="1" dirty="0" smtClean="0">
                <a:latin typeface="Times New Roman" panose="02020603050405020304" pitchFamily="18" charset="0"/>
              </a:rPr>
              <a:t> </a:t>
            </a:r>
            <a:r>
              <a:rPr lang="el-GR" sz="1600" b="1" dirty="0" smtClean="0">
                <a:latin typeface="Times New Roman" panose="02020603050405020304" pitchFamily="18" charset="0"/>
              </a:rPr>
              <a:t>της εικόνας</a:t>
            </a:r>
            <a:r>
              <a:rPr lang="el-GR" sz="1600" dirty="0" smtClean="0">
                <a:latin typeface="Times New Roman" panose="02020603050405020304" pitchFamily="18" charset="0"/>
              </a:rPr>
              <a:t>. </a:t>
            </a: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969" y="648929"/>
            <a:ext cx="7220198" cy="601734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14276" y="3957483"/>
            <a:ext cx="4503174" cy="2523768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180340" indent="-90170"/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Ομαλοποίηση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μαθηματική διαδικασία μέσω ανάλυσης 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Fourier</a:t>
            </a:r>
            <a:r>
              <a:rPr lang="el-GR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τη βοήθεια ημιτονοειδών αρμονικών συναρτήσεων.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indent="-90170">
              <a:spcAft>
                <a:spcPts val="0"/>
              </a:spcAft>
            </a:pPr>
            <a:r>
              <a:rPr lang="el-GR" sz="1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αναπαριστά μια οποιαδήποτε περιοδική κίνηση </a:t>
            </a:r>
            <a:r>
              <a:rPr 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l-GR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πχ τον καρδιακό κύκλο στον τομέα των συχνοτήτων)</a:t>
            </a:r>
            <a:endParaRPr lang="el-GR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indent="-90170">
              <a:spcAft>
                <a:spcPts val="0"/>
              </a:spcAft>
            </a:pPr>
            <a:endParaRPr lang="el-G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indent="-90170">
              <a:spcAft>
                <a:spcPts val="0"/>
              </a:spcAft>
            </a:pP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 περίπτωση που μελετούμε το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EF: 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5 αρμονικές αρκετές για την καλύτερη καμπύλη κρούσεων- χρόνου</a:t>
            </a:r>
            <a:r>
              <a:rPr lang="el-G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l-GR" sz="1400" dirty="0"/>
          </a:p>
        </p:txBody>
      </p:sp>
      <p:sp>
        <p:nvSpPr>
          <p:cNvPr id="7" name="Κάτω βέλος 6"/>
          <p:cNvSpPr/>
          <p:nvPr/>
        </p:nvSpPr>
        <p:spPr>
          <a:xfrm>
            <a:off x="2465863" y="3283974"/>
            <a:ext cx="277337" cy="560438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/>
          <p:cNvSpPr/>
          <p:nvPr/>
        </p:nvSpPr>
        <p:spPr>
          <a:xfrm>
            <a:off x="4211266" y="50284"/>
            <a:ext cx="3747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Ομαλοποίηση καμπύλης (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smoothing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097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5256" y="1021373"/>
            <a:ext cx="648441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Οι πιο συχνοί δείκτες: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el-GR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Max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ρυθμός Διαστολ. Πλήρωσης) -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cts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/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sec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ή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EDV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sec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(Από τέλος συστολής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μέχρι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μέγιστο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ρυθμό </a:t>
            </a:r>
            <a:r>
              <a:rPr lang="el-G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Διαστ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Πλήρωσης) -  </a:t>
            </a:r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tPFR: sec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108" y="302717"/>
            <a:ext cx="5119797" cy="3554584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5146766" y="2292979"/>
            <a:ext cx="108453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l-GR" sz="1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peak: 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endParaRPr lang="el-GR" sz="1200" b="1" dirty="0">
              <a:solidFill>
                <a:srgbClr val="FF0000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4304874" y="3083542"/>
            <a:ext cx="205034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l-GR" sz="1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peak: </a:t>
            </a:r>
            <a:r>
              <a:rPr lang="en-US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AFR</a:t>
            </a:r>
            <a:r>
              <a:rPr lang="el-GR" sz="12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ντιστοιχεί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στην ταχύτατη αύξηση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cts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 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κατά τη διάρκεια της κολπικής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συστολής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71475" y="3165459"/>
            <a:ext cx="3345865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PFR &gt; 2,5 EDV/sec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tPFR &lt; 180msec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AFR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1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EDV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sec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AF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&gt; 2,5</a:t>
            </a:r>
            <a:endParaRPr lang="el-GR" dirty="0"/>
          </a:p>
        </p:txBody>
      </p:sp>
      <p:sp>
        <p:nvSpPr>
          <p:cNvPr id="8" name="Ορθογώνιο 7"/>
          <p:cNvSpPr/>
          <p:nvPr/>
        </p:nvSpPr>
        <p:spPr>
          <a:xfrm>
            <a:off x="371475" y="4704487"/>
            <a:ext cx="5811979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Παθολογική διαστολική πλήρωση </a:t>
            </a:r>
          </a:p>
          <a:p>
            <a:pPr algn="ctr">
              <a:spcAft>
                <a:spcPts val="0"/>
              </a:spcAft>
            </a:pPr>
            <a:r>
              <a:rPr lang="el-G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(με χαρακτηριστικές καμπύλες)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Υπερτροφική Μυοκαρδιοπάθεια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Γήρας 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Περικαρδίτιδα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Περιοριστική μυοκαρδιοπάθεια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Μυοκαρδιακή ισχαιμία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794" y="3775587"/>
            <a:ext cx="5252115" cy="2951375"/>
          </a:xfrm>
          <a:prstGeom prst="rect">
            <a:avLst/>
          </a:prstGeom>
        </p:spPr>
      </p:pic>
      <p:cxnSp>
        <p:nvCxnSpPr>
          <p:cNvPr id="15" name="Ευθύγραμμο βέλος σύνδεσης 14"/>
          <p:cNvCxnSpPr>
            <a:stCxn id="5" idx="3"/>
          </p:cNvCxnSpPr>
          <p:nvPr/>
        </p:nvCxnSpPr>
        <p:spPr>
          <a:xfrm flipV="1">
            <a:off x="6231302" y="2211977"/>
            <a:ext cx="1301612" cy="219502"/>
          </a:xfrm>
          <a:prstGeom prst="straightConnector1">
            <a:avLst/>
          </a:prstGeom>
          <a:ln w="158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V="1">
            <a:off x="5689034" y="2670092"/>
            <a:ext cx="2906326" cy="436365"/>
          </a:xfrm>
          <a:prstGeom prst="straightConnector1">
            <a:avLst/>
          </a:prstGeom>
          <a:ln w="158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Ορθογώνιο 20"/>
          <p:cNvSpPr/>
          <p:nvPr/>
        </p:nvSpPr>
        <p:spPr>
          <a:xfrm>
            <a:off x="506022" y="2303540"/>
            <a:ext cx="420820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Υπολογισμός: </a:t>
            </a:r>
          </a:p>
          <a:p>
            <a:r>
              <a:rPr lang="el-GR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Από 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τη </a:t>
            </a:r>
            <a:r>
              <a:rPr lang="el-GR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πρώτη παράγωγο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της καμπύλης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ct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/t: </a:t>
            </a:r>
            <a:endParaRPr lang="el-GR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Ορθογώνιο 23"/>
          <p:cNvSpPr/>
          <p:nvPr/>
        </p:nvSpPr>
        <p:spPr>
          <a:xfrm>
            <a:off x="8768871" y="4309241"/>
            <a:ext cx="585335" cy="2539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tPFR</a:t>
            </a:r>
            <a:endParaRPr lang="el-GR" sz="1050" b="1" dirty="0"/>
          </a:p>
        </p:txBody>
      </p:sp>
      <p:sp>
        <p:nvSpPr>
          <p:cNvPr id="25" name="Ορθογώνιο 24"/>
          <p:cNvSpPr/>
          <p:nvPr/>
        </p:nvSpPr>
        <p:spPr>
          <a:xfrm>
            <a:off x="1301663" y="122774"/>
            <a:ext cx="386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ΕΠΕΞΕΡΓΑΣΙΑ ΔΕΔΟΜΕΝΩΝ</a:t>
            </a:r>
            <a:r>
              <a:rPr lang="en-US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Εκτίμηση διαστολικής πλήρωσης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Ελεύθερη σχεδίαση 39"/>
          <p:cNvSpPr/>
          <p:nvPr/>
        </p:nvSpPr>
        <p:spPr>
          <a:xfrm>
            <a:off x="7779366" y="5473832"/>
            <a:ext cx="261454" cy="313630"/>
          </a:xfrm>
          <a:custGeom>
            <a:avLst/>
            <a:gdLst>
              <a:gd name="connsiteX0" fmla="*/ 139534 w 261454"/>
              <a:gd name="connsiteY0" fmla="*/ 121 h 313630"/>
              <a:gd name="connsiteX1" fmla="*/ 35031 w 261454"/>
              <a:gd name="connsiteY1" fmla="*/ 34956 h 313630"/>
              <a:gd name="connsiteX2" fmla="*/ 17614 w 261454"/>
              <a:gd name="connsiteY2" fmla="*/ 61081 h 313630"/>
              <a:gd name="connsiteX3" fmla="*/ 197 w 261454"/>
              <a:gd name="connsiteY3" fmla="*/ 113333 h 313630"/>
              <a:gd name="connsiteX4" fmla="*/ 26323 w 261454"/>
              <a:gd name="connsiteY4" fmla="*/ 235253 h 313630"/>
              <a:gd name="connsiteX5" fmla="*/ 52448 w 261454"/>
              <a:gd name="connsiteY5" fmla="*/ 252670 h 313630"/>
              <a:gd name="connsiteX6" fmla="*/ 69865 w 261454"/>
              <a:gd name="connsiteY6" fmla="*/ 278796 h 313630"/>
              <a:gd name="connsiteX7" fmla="*/ 113408 w 261454"/>
              <a:gd name="connsiteY7" fmla="*/ 313630 h 313630"/>
              <a:gd name="connsiteX8" fmla="*/ 148243 w 261454"/>
              <a:gd name="connsiteY8" fmla="*/ 304921 h 313630"/>
              <a:gd name="connsiteX9" fmla="*/ 200494 w 261454"/>
              <a:gd name="connsiteY9" fmla="*/ 287504 h 313630"/>
              <a:gd name="connsiteX10" fmla="*/ 217911 w 261454"/>
              <a:gd name="connsiteY10" fmla="*/ 261378 h 313630"/>
              <a:gd name="connsiteX11" fmla="*/ 244037 w 261454"/>
              <a:gd name="connsiteY11" fmla="*/ 235253 h 313630"/>
              <a:gd name="connsiteX12" fmla="*/ 261454 w 261454"/>
              <a:gd name="connsiteY12" fmla="*/ 183001 h 313630"/>
              <a:gd name="connsiteX13" fmla="*/ 252745 w 261454"/>
              <a:gd name="connsiteY13" fmla="*/ 130750 h 313630"/>
              <a:gd name="connsiteX14" fmla="*/ 200494 w 261454"/>
              <a:gd name="connsiteY14" fmla="*/ 95916 h 313630"/>
              <a:gd name="connsiteX15" fmla="*/ 183077 w 261454"/>
              <a:gd name="connsiteY15" fmla="*/ 78498 h 313630"/>
              <a:gd name="connsiteX16" fmla="*/ 156951 w 261454"/>
              <a:gd name="connsiteY16" fmla="*/ 26247 h 313630"/>
              <a:gd name="connsiteX17" fmla="*/ 139534 w 261454"/>
              <a:gd name="connsiteY17" fmla="*/ 121 h 31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1454" h="313630">
                <a:moveTo>
                  <a:pt x="139534" y="121"/>
                </a:moveTo>
                <a:cubicBezTo>
                  <a:pt x="119214" y="1572"/>
                  <a:pt x="71532" y="-8845"/>
                  <a:pt x="35031" y="34956"/>
                </a:cubicBezTo>
                <a:cubicBezTo>
                  <a:pt x="28331" y="42996"/>
                  <a:pt x="21865" y="51517"/>
                  <a:pt x="17614" y="61081"/>
                </a:cubicBezTo>
                <a:cubicBezTo>
                  <a:pt x="10158" y="77858"/>
                  <a:pt x="197" y="113333"/>
                  <a:pt x="197" y="113333"/>
                </a:cubicBezTo>
                <a:cubicBezTo>
                  <a:pt x="6385" y="187589"/>
                  <a:pt x="-15060" y="202147"/>
                  <a:pt x="26323" y="235253"/>
                </a:cubicBezTo>
                <a:cubicBezTo>
                  <a:pt x="34496" y="241791"/>
                  <a:pt x="43740" y="246864"/>
                  <a:pt x="52448" y="252670"/>
                </a:cubicBezTo>
                <a:cubicBezTo>
                  <a:pt x="58254" y="261379"/>
                  <a:pt x="63327" y="270623"/>
                  <a:pt x="69865" y="278796"/>
                </a:cubicBezTo>
                <a:cubicBezTo>
                  <a:pt x="84045" y="296521"/>
                  <a:pt x="94013" y="300700"/>
                  <a:pt x="113408" y="313630"/>
                </a:cubicBezTo>
                <a:cubicBezTo>
                  <a:pt x="125020" y="310727"/>
                  <a:pt x="136779" y="308360"/>
                  <a:pt x="148243" y="304921"/>
                </a:cubicBezTo>
                <a:cubicBezTo>
                  <a:pt x="165828" y="299646"/>
                  <a:pt x="200494" y="287504"/>
                  <a:pt x="200494" y="287504"/>
                </a:cubicBezTo>
                <a:cubicBezTo>
                  <a:pt x="206300" y="278795"/>
                  <a:pt x="211210" y="269419"/>
                  <a:pt x="217911" y="261378"/>
                </a:cubicBezTo>
                <a:cubicBezTo>
                  <a:pt x="225795" y="251917"/>
                  <a:pt x="238056" y="246019"/>
                  <a:pt x="244037" y="235253"/>
                </a:cubicBezTo>
                <a:cubicBezTo>
                  <a:pt x="252953" y="219204"/>
                  <a:pt x="261454" y="183001"/>
                  <a:pt x="261454" y="183001"/>
                </a:cubicBezTo>
                <a:cubicBezTo>
                  <a:pt x="258551" y="165584"/>
                  <a:pt x="262871" y="145215"/>
                  <a:pt x="252745" y="130750"/>
                </a:cubicBezTo>
                <a:cubicBezTo>
                  <a:pt x="240741" y="113601"/>
                  <a:pt x="215295" y="110718"/>
                  <a:pt x="200494" y="95916"/>
                </a:cubicBezTo>
                <a:cubicBezTo>
                  <a:pt x="194688" y="90110"/>
                  <a:pt x="188206" y="84909"/>
                  <a:pt x="183077" y="78498"/>
                </a:cubicBezTo>
                <a:cubicBezTo>
                  <a:pt x="130223" y="12429"/>
                  <a:pt x="195585" y="90637"/>
                  <a:pt x="156951" y="26247"/>
                </a:cubicBezTo>
                <a:cubicBezTo>
                  <a:pt x="152727" y="19207"/>
                  <a:pt x="159854" y="-1330"/>
                  <a:pt x="139534" y="12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Κάτω βέλος 15"/>
          <p:cNvSpPr/>
          <p:nvPr/>
        </p:nvSpPr>
        <p:spPr>
          <a:xfrm>
            <a:off x="2908942" y="1810915"/>
            <a:ext cx="188220" cy="45294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Ορθογώνιο 16"/>
          <p:cNvSpPr/>
          <p:nvPr/>
        </p:nvSpPr>
        <p:spPr>
          <a:xfrm>
            <a:off x="5116340" y="2281115"/>
            <a:ext cx="108453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l-GR" sz="1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peak: 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endParaRPr lang="el-GR" sz="1200" b="1" dirty="0">
              <a:solidFill>
                <a:srgbClr val="FF0000"/>
              </a:solidFill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4274448" y="3071678"/>
            <a:ext cx="205034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l-GR" sz="12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peak: </a:t>
            </a:r>
            <a:r>
              <a:rPr lang="en-US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AFR</a:t>
            </a:r>
            <a:r>
              <a:rPr lang="el-GR" sz="12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l-GR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ντιστοιχεί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στην ταχύτατη αύξηση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cts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LV </a:t>
            </a:r>
            <a:r>
              <a:rPr lang="el-GR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κατά τη διάρκεια της κολπικής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συστολής</a:t>
            </a:r>
            <a:r>
              <a:rPr lang="en-U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94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Ορθογώνιο 12"/>
          <p:cNvSpPr/>
          <p:nvPr/>
        </p:nvSpPr>
        <p:spPr>
          <a:xfrm>
            <a:off x="8255676" y="756417"/>
            <a:ext cx="3936324" cy="6001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2965274" y="189955"/>
            <a:ext cx="6579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Χαρακτηριστικές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καμπύλες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ανώμαλης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διαστολικής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λειτουργίας</a:t>
            </a: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351111" y="1079654"/>
            <a:ext cx="4389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Παράταση του 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tPFR</a:t>
            </a:r>
            <a:r>
              <a:rPr lang="el-GR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παράτασης της </a:t>
            </a:r>
            <a:r>
              <a:rPr lang="el-GR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ισοογκωτικής φάσης χάλασης.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Η κολπική συμμετοχή στην πλήρωση της κοιλίας αυξάνεται. Παρατηρείται τυπικά σε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υπερτροφική μυοκαρδιοπάθεια.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242230" y="3144903"/>
            <a:ext cx="4497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Παράταση του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tPFR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λόγω καθυστέρησης ή / και ελάττωσης της </a:t>
            </a: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πρώιμης ταχείας φάσης πλήρωσης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όπως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τυπικά συμβαίνει σε ΣΝ.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618469" y="4947632"/>
            <a:ext cx="41216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-GR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Υπερβολική συμμετοχή της κολπικής συμμετοχής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στη πλήρωση της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LV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που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σχετίζεται με ποικίλλου βαθμού μείωση του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PFR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Είναι τυπικό εύρημα στην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υπέρταση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και στο 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γήρας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436" y="722537"/>
            <a:ext cx="2809874" cy="208121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68" y="2801463"/>
            <a:ext cx="2813926" cy="186690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745" y="4947632"/>
            <a:ext cx="2892415" cy="1901068"/>
          </a:xfrm>
          <a:prstGeom prst="rect">
            <a:avLst/>
          </a:prstGeom>
        </p:spPr>
      </p:pic>
      <p:sp>
        <p:nvSpPr>
          <p:cNvPr id="10" name="Δεξί βέλος 9"/>
          <p:cNvSpPr/>
          <p:nvPr/>
        </p:nvSpPr>
        <p:spPr>
          <a:xfrm>
            <a:off x="4497086" y="1729917"/>
            <a:ext cx="737066" cy="18413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Δεξί βέλος 10"/>
          <p:cNvSpPr/>
          <p:nvPr/>
        </p:nvSpPr>
        <p:spPr>
          <a:xfrm>
            <a:off x="4420736" y="3635679"/>
            <a:ext cx="813416" cy="19846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Δεξί βέλος 11"/>
          <p:cNvSpPr/>
          <p:nvPr/>
        </p:nvSpPr>
        <p:spPr>
          <a:xfrm>
            <a:off x="4594664" y="5502865"/>
            <a:ext cx="734081" cy="21476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812" y="2083754"/>
            <a:ext cx="3645533" cy="265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1735761" y="1694780"/>
            <a:ext cx="8942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ποδίδουν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με στατικό τρόπο (δηλ. σε μια μόνο εικόνα) παραμέτρους μιας δυναμικής λειτουργίας </a:t>
            </a:r>
            <a:r>
              <a:rPr lang="el-G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(πχ κίνηση </a:t>
            </a:r>
            <a:r>
              <a:rPr lang="el-G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του μυοκαρδιακού τοιχώματος κατά τη διάρκεια του καρδιακού κύκλου). </a:t>
            </a:r>
            <a:endParaRPr lang="el-GR" i="1" dirty="0"/>
          </a:p>
        </p:txBody>
      </p:sp>
      <p:sp>
        <p:nvSpPr>
          <p:cNvPr id="2" name="Ορθογώνιο 1"/>
          <p:cNvSpPr/>
          <p:nvPr/>
        </p:nvSpPr>
        <p:spPr>
          <a:xfrm>
            <a:off x="4471649" y="3115360"/>
            <a:ext cx="28435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Εικόνες </a:t>
            </a:r>
            <a:r>
              <a:rPr lang="el-GR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φάσης </a:t>
            </a:r>
            <a:endParaRPr lang="el-GR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Εικόνες εύρους</a:t>
            </a:r>
            <a:endParaRPr lang="el-GR" sz="2400" dirty="0"/>
          </a:p>
        </p:txBody>
      </p:sp>
      <p:sp>
        <p:nvSpPr>
          <p:cNvPr id="5" name="Ορθογώνιο 4"/>
          <p:cNvSpPr/>
          <p:nvPr/>
        </p:nvSpPr>
        <p:spPr>
          <a:xfrm>
            <a:off x="4204740" y="551200"/>
            <a:ext cx="3868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ΕΠΕΞΕΡΓΑΣΙΑ ΔΕΔΟΜΕΝΩΝ</a:t>
            </a:r>
            <a:r>
              <a:rPr lang="en-US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Παραμετρικές Εικόνες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14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177875" y="1680957"/>
            <a:ext cx="51113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8" y="1976296"/>
            <a:ext cx="5505998" cy="4645101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2225527" y="100677"/>
            <a:ext cx="1615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/>
              <a:t>Εικόνες Φάσης</a:t>
            </a: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4094785" y="61128"/>
            <a:ext cx="7825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Χρονική αλληλουχία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των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γεγονότων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στον καρδιακό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κύκλο 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77875" y="856892"/>
            <a:ext cx="2277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</a:t>
            </a:r>
            <a:r>
              <a:rPr lang="el-GR" sz="11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αρμονική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Fourier</a:t>
            </a:r>
            <a:r>
              <a:rPr lang="el-GR" sz="1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ανάλυση: αλλαγή στις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cts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/pixel </a:t>
            </a:r>
            <a:endParaRPr lang="el-G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2047069" y="537273"/>
            <a:ext cx="5069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Φυσολογ: Πλήρωση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κοιλιών διαφορά φάσης 0</a:t>
            </a:r>
            <a:r>
              <a:rPr lang="el-GR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ο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l-G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Κοιλίες/κόλποι </a:t>
            </a:r>
            <a:r>
              <a:rPr lang="el-GR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διαφορά φάσης 180</a:t>
            </a:r>
            <a:r>
              <a:rPr lang="el-GR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ο</a:t>
            </a:r>
            <a:endParaRPr lang="el-G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2643682" y="1146607"/>
            <a:ext cx="387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Διάκριση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με χρωματική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κλίμακα</a:t>
            </a:r>
          </a:p>
          <a:p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(ταυτόχρονη συστολή: ίδιο 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χρώμα)</a:t>
            </a:r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125" y="1921267"/>
            <a:ext cx="5731140" cy="4742120"/>
          </a:xfrm>
          <a:prstGeom prst="rect">
            <a:avLst/>
          </a:prstGeom>
        </p:spPr>
      </p:pic>
      <p:sp>
        <p:nvSpPr>
          <p:cNvPr id="14" name="Ορθογώνιο 13"/>
          <p:cNvSpPr/>
          <p:nvPr/>
        </p:nvSpPr>
        <p:spPr>
          <a:xfrm>
            <a:off x="7116194" y="1091945"/>
            <a:ext cx="4710863" cy="64633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Ακινησία: απουσία φάσης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Παράδοξη </a:t>
            </a: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κινητικότητα: υψηλές τιμές φάσης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15424" y="722613"/>
            <a:ext cx="281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Παθολογικές εικόνες φάσης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826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14632" y="1021561"/>
            <a:ext cx="482762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l-G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5408456" y="144398"/>
            <a:ext cx="179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Εικόνες Εύρους</a:t>
            </a:r>
            <a:r>
              <a:rPr lang="el-G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2" y="1928582"/>
            <a:ext cx="4328097" cy="3811976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6871071" y="513729"/>
            <a:ext cx="39278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Υποκινησία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ελαττώνει το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εύρος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Ακινησία: 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μηδενίζει το </a:t>
            </a:r>
            <a:r>
              <a:rPr lang="el-G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εύρος</a:t>
            </a:r>
            <a:endParaRPr 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Βαλβιδική ανεπάρκεια</a:t>
            </a:r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αυξάνει την τιμή του εύρους</a:t>
            </a:r>
          </a:p>
          <a:p>
            <a:r>
              <a:rPr lang="el-G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1249844" y="513730"/>
            <a:ext cx="37154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Δημιουργούνται με τον ίδιο τρόπο (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Fourier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Έκταση συστολής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Χρωματική κλίμακα: υψηλές τιμές εύρους </a:t>
            </a:r>
            <a:r>
              <a:rPr lang="el-GR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(καλή συσταλτικότητα)</a:t>
            </a:r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 πιο έντονο χρώμα</a:t>
            </a:r>
          </a:p>
          <a:p>
            <a:r>
              <a:rPr lang="el-GR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58" y="1928582"/>
            <a:ext cx="3578942" cy="376489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528" y="1928582"/>
            <a:ext cx="3608665" cy="363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109" y="206478"/>
            <a:ext cx="7793038" cy="648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61" y="283254"/>
            <a:ext cx="9655277" cy="6486254"/>
          </a:xfrm>
        </p:spPr>
      </p:pic>
    </p:spTree>
    <p:extLst>
      <p:ext uri="{BB962C8B-B14F-4D97-AF65-F5344CB8AC3E}">
        <p14:creationId xmlns:p14="http://schemas.microsoft.com/office/powerpoint/2010/main" val="1640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</TotalTime>
  <Words>4319</Words>
  <Application>Microsoft Office PowerPoint</Application>
  <PresentationFormat>Ευρεία οθόνη</PresentationFormat>
  <Paragraphs>447</Paragraphs>
  <Slides>58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58</vt:i4>
      </vt:variant>
    </vt:vector>
  </HeadingPairs>
  <TitlesOfParts>
    <vt:vector size="66" baseType="lpstr">
      <vt:lpstr>Andale Sans UI</vt:lpstr>
      <vt:lpstr>Arial</vt:lpstr>
      <vt:lpstr>Calibri</vt:lpstr>
      <vt:lpstr>Calibri Light</vt:lpstr>
      <vt:lpstr>Tahoma</vt:lpstr>
      <vt:lpstr>Times New Roman</vt:lpstr>
      <vt:lpstr>Wingdings</vt:lpstr>
      <vt:lpstr>Θέμα του Office</vt:lpstr>
      <vt:lpstr>  </vt:lpstr>
      <vt:lpstr>Ενδείξεις σπινθηρογραφήματος αιμάτωσης μυοκαρδίου :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Σωστή προετοιμασία τού ασθενούς</vt:lpstr>
      <vt:lpstr>Παρουσίαση του PowerPoint</vt:lpstr>
      <vt:lpstr>Παρουσίαση του PowerPoint</vt:lpstr>
      <vt:lpstr>Artifacts λόγω κίνησης τού ασθενούς (motion artifacts)</vt:lpstr>
      <vt:lpstr> Artifacts λόγω μη σωστής ευθυγράμμισής (alignment) τομών μεταξύ stress και rest  </vt:lpstr>
      <vt:lpstr>Artifacts λόγω εξασθένησης της ακτινοβολίας</vt:lpstr>
      <vt:lpstr>LBBB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SPECT: Λήψη και επεξεργασία εικόνων, Ερμηνεία, Έλεγχος ποιότητας, Artifacts, πρωτόκολλα απεικόνισης SPECT και ραδιοϊσοτοπικής κοιλιογραφίας –Παραδείγματα. κ. Ε. Καραθάνος, Πυρηνικός Ιατρός</dc:title>
  <dc:creator>User</dc:creator>
  <cp:lastModifiedBy>Λογαριασμός Microsoft</cp:lastModifiedBy>
  <cp:revision>274</cp:revision>
  <dcterms:created xsi:type="dcterms:W3CDTF">2024-05-10T17:17:40Z</dcterms:created>
  <dcterms:modified xsi:type="dcterms:W3CDTF">2026-05-22T16:11:10Z</dcterms:modified>
</cp:coreProperties>
</file>