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1720" r:id="rId2"/>
    <p:sldId id="449" r:id="rId3"/>
    <p:sldId id="4176" r:id="rId4"/>
    <p:sldId id="4182" r:id="rId5"/>
    <p:sldId id="4171" r:id="rId6"/>
    <p:sldId id="371" r:id="rId7"/>
    <p:sldId id="372" r:id="rId8"/>
    <p:sldId id="4166" r:id="rId9"/>
    <p:sldId id="4170" r:id="rId10"/>
    <p:sldId id="4167" r:id="rId11"/>
    <p:sldId id="4162" r:id="rId12"/>
    <p:sldId id="4163" r:id="rId13"/>
    <p:sldId id="4174" r:id="rId14"/>
    <p:sldId id="457" r:id="rId15"/>
    <p:sldId id="4175" r:id="rId16"/>
    <p:sldId id="4169" r:id="rId17"/>
    <p:sldId id="4181" r:id="rId18"/>
    <p:sldId id="4165" r:id="rId19"/>
    <p:sldId id="714" r:id="rId20"/>
    <p:sldId id="4179" r:id="rId21"/>
    <p:sldId id="708" r:id="rId22"/>
    <p:sldId id="1077" r:id="rId23"/>
    <p:sldId id="4177" r:id="rId24"/>
    <p:sldId id="4161" r:id="rId25"/>
    <p:sldId id="1085" r:id="rId26"/>
    <p:sldId id="456" r:id="rId27"/>
    <p:sldId id="1086" r:id="rId28"/>
    <p:sldId id="1088" r:id="rId29"/>
    <p:sldId id="351" r:id="rId30"/>
    <p:sldId id="344" r:id="rId31"/>
    <p:sldId id="345" r:id="rId32"/>
    <p:sldId id="1648" r:id="rId33"/>
    <p:sldId id="356" r:id="rId34"/>
    <p:sldId id="1714" r:id="rId35"/>
    <p:sldId id="1738" r:id="rId36"/>
    <p:sldId id="4180" r:id="rId37"/>
    <p:sldId id="1105" r:id="rId38"/>
    <p:sldId id="4168" r:id="rId39"/>
    <p:sldId id="4183" r:id="rId40"/>
    <p:sldId id="4184" r:id="rId41"/>
    <p:sldId id="1670" r:id="rId42"/>
    <p:sldId id="1671" r:id="rId43"/>
    <p:sldId id="4178" r:id="rId44"/>
    <p:sldId id="488" r:id="rId45"/>
    <p:sldId id="354" r:id="rId46"/>
    <p:sldId id="355" r:id="rId47"/>
    <p:sldId id="467" r:id="rId48"/>
    <p:sldId id="1106" r:id="rId49"/>
    <p:sldId id="4173" r:id="rId50"/>
    <p:sldId id="4160" r:id="rId51"/>
    <p:sldId id="460" r:id="rId52"/>
    <p:sldId id="509" r:id="rId53"/>
    <p:sldId id="715" r:id="rId54"/>
    <p:sldId id="1737" r:id="rId55"/>
    <p:sldId id="367" r:id="rId56"/>
    <p:sldId id="534" r:id="rId57"/>
    <p:sldId id="4172" r:id="rId5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e Benetos" userId="76a458a8dbe042ac" providerId="LiveId" clId="{D0BFC84C-5947-4912-99D3-A2409C339968}"/>
    <pc:docChg chg="modSld">
      <pc:chgData name="George Benetos" userId="76a458a8dbe042ac" providerId="LiveId" clId="{D0BFC84C-5947-4912-99D3-A2409C339968}" dt="2026-05-22T07:54:53.679" v="64" actId="20577"/>
      <pc:docMkLst>
        <pc:docMk/>
      </pc:docMkLst>
      <pc:sldChg chg="modNotesTx">
        <pc:chgData name="George Benetos" userId="76a458a8dbe042ac" providerId="LiveId" clId="{D0BFC84C-5947-4912-99D3-A2409C339968}" dt="2026-05-22T07:50:15.040" v="24" actId="20577"/>
        <pc:sldMkLst>
          <pc:docMk/>
          <pc:sldMk cId="653469938" sldId="4162"/>
        </pc:sldMkLst>
      </pc:sldChg>
      <pc:sldChg chg="modNotesTx">
        <pc:chgData name="George Benetos" userId="76a458a8dbe042ac" providerId="LiveId" clId="{D0BFC84C-5947-4912-99D3-A2409C339968}" dt="2026-05-22T07:54:53.679" v="64" actId="20577"/>
        <pc:sldMkLst>
          <pc:docMk/>
          <pc:sldMk cId="2507303184" sldId="41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6B6D0-A12E-4EBF-A08B-5FAC81723636}" type="datetimeFigureOut">
              <a:rPr lang="el-GR" smtClean="0"/>
              <a:t>22/5/2026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EDBD65-D1D3-4ACA-9D98-5C77159A58E4}" type="slidenum">
              <a:rPr lang="el-GR" smtClean="0"/>
              <a:t>‹#›</a:t>
            </a:fld>
            <a:endParaRPr lang="el-GR"/>
          </a:p>
        </p:txBody>
      </p:sp>
    </p:spTree>
    <p:extLst>
      <p:ext uri="{BB962C8B-B14F-4D97-AF65-F5344CB8AC3E}">
        <p14:creationId xmlns:p14="http://schemas.microsoft.com/office/powerpoint/2010/main" val="1389853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2588" y="685800"/>
            <a:ext cx="6096000" cy="3429000"/>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706C0D5D-48D2-4425-A134-9DACB0584322}" type="slidenum">
              <a:rPr lang="de-CH" smtClean="0"/>
              <a:t>2</a:t>
            </a:fld>
            <a:endParaRPr lang="de-CH" dirty="0"/>
          </a:p>
        </p:txBody>
      </p:sp>
    </p:spTree>
    <p:extLst>
      <p:ext uri="{BB962C8B-B14F-4D97-AF65-F5344CB8AC3E}">
        <p14:creationId xmlns:p14="http://schemas.microsoft.com/office/powerpoint/2010/main" val="286838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What if we could combine both methods in a one-stop shop examination in one hybrid machine?</a:t>
            </a:r>
            <a:endParaRPr lang="el-GR" dirty="0"/>
          </a:p>
        </p:txBody>
      </p:sp>
      <p:sp>
        <p:nvSpPr>
          <p:cNvPr id="4" name="Θέση αριθμού διαφάνειας 3"/>
          <p:cNvSpPr>
            <a:spLocks noGrp="1"/>
          </p:cNvSpPr>
          <p:nvPr>
            <p:ph type="sldNum" sz="quarter" idx="5"/>
          </p:nvPr>
        </p:nvSpPr>
        <p:spPr/>
        <p:txBody>
          <a:bodyPr/>
          <a:lstStyle/>
          <a:p>
            <a:fld id="{019AEDBF-6431-A94E-9972-EFA5AEAD25B5}" type="slidenum">
              <a:rPr lang="el-GR" smtClean="0"/>
              <a:t>6</a:t>
            </a:fld>
            <a:endParaRPr lang="el-GR"/>
          </a:p>
        </p:txBody>
      </p:sp>
    </p:spTree>
    <p:extLst>
      <p:ext uri="{BB962C8B-B14F-4D97-AF65-F5344CB8AC3E}">
        <p14:creationId xmlns:p14="http://schemas.microsoft.com/office/powerpoint/2010/main" val="1947034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ΑΝΤΙΔΡΑΣΗ ΕΞΟΥΔΕΤΕΡΩΣΗΣ</a:t>
            </a:r>
            <a:endParaRPr lang="en-US" dirty="0"/>
          </a:p>
        </p:txBody>
      </p:sp>
      <p:sp>
        <p:nvSpPr>
          <p:cNvPr id="4" name="Θέση αριθμού διαφάνειας 3"/>
          <p:cNvSpPr>
            <a:spLocks noGrp="1"/>
          </p:cNvSpPr>
          <p:nvPr>
            <p:ph type="sldNum" sz="quarter" idx="5"/>
          </p:nvPr>
        </p:nvSpPr>
        <p:spPr/>
        <p:txBody>
          <a:bodyPr/>
          <a:lstStyle/>
          <a:p>
            <a:fld id="{14EDBD65-D1D3-4ACA-9D98-5C77159A58E4}" type="slidenum">
              <a:rPr lang="el-GR" smtClean="0"/>
              <a:t>11</a:t>
            </a:fld>
            <a:endParaRPr lang="el-GR"/>
          </a:p>
        </p:txBody>
      </p:sp>
    </p:spTree>
    <p:extLst>
      <p:ext uri="{BB962C8B-B14F-4D97-AF65-F5344CB8AC3E}">
        <p14:creationId xmlns:p14="http://schemas.microsoft.com/office/powerpoint/2010/main" val="335544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The positron will encounter an electron and completely annihilate each other resulting in converting all their masses into energy. Because of conservation of mass and momentum each photon has energy of 511 </a:t>
            </a:r>
            <a:r>
              <a:rPr lang="en-US" dirty="0" err="1"/>
              <a:t>kEV</a:t>
            </a:r>
            <a:r>
              <a:rPr lang="en-US" dirty="0"/>
              <a:t> and head in an almost 180 degrees from each other</a:t>
            </a:r>
            <a:endParaRPr lang="el-GR" dirty="0"/>
          </a:p>
        </p:txBody>
      </p:sp>
      <p:sp>
        <p:nvSpPr>
          <p:cNvPr id="4" name="Θέση αριθμού διαφάνειας 3"/>
          <p:cNvSpPr>
            <a:spLocks noGrp="1"/>
          </p:cNvSpPr>
          <p:nvPr>
            <p:ph type="sldNum" sz="quarter" idx="5"/>
          </p:nvPr>
        </p:nvSpPr>
        <p:spPr/>
        <p:txBody>
          <a:bodyPr/>
          <a:lstStyle/>
          <a:p>
            <a:fld id="{14EDBD65-D1D3-4ACA-9D98-5C77159A58E4}" type="slidenum">
              <a:rPr lang="el-GR" smtClean="0"/>
              <a:t>12</a:t>
            </a:fld>
            <a:endParaRPr lang="el-GR"/>
          </a:p>
        </p:txBody>
      </p:sp>
    </p:spTree>
    <p:extLst>
      <p:ext uri="{BB962C8B-B14F-4D97-AF65-F5344CB8AC3E}">
        <p14:creationId xmlns:p14="http://schemas.microsoft.com/office/powerpoint/2010/main" val="2956203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14</a:t>
            </a:fld>
            <a:endParaRPr lang="de-CH" dirty="0"/>
          </a:p>
        </p:txBody>
      </p:sp>
    </p:spTree>
    <p:extLst>
      <p:ext uri="{BB962C8B-B14F-4D97-AF65-F5344CB8AC3E}">
        <p14:creationId xmlns:p14="http://schemas.microsoft.com/office/powerpoint/2010/main" val="2421704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FDA APPROVAL 09/2024</a:t>
            </a:r>
          </a:p>
        </p:txBody>
      </p:sp>
      <p:sp>
        <p:nvSpPr>
          <p:cNvPr id="4" name="Θέση αριθμού διαφάνειας 3"/>
          <p:cNvSpPr>
            <a:spLocks noGrp="1"/>
          </p:cNvSpPr>
          <p:nvPr>
            <p:ph type="sldNum" sz="quarter" idx="5"/>
          </p:nvPr>
        </p:nvSpPr>
        <p:spPr/>
        <p:txBody>
          <a:bodyPr/>
          <a:lstStyle/>
          <a:p>
            <a:fld id="{14EDBD65-D1D3-4ACA-9D98-5C77159A58E4}" type="slidenum">
              <a:rPr lang="el-GR" smtClean="0"/>
              <a:t>18</a:t>
            </a:fld>
            <a:endParaRPr lang="el-GR"/>
          </a:p>
        </p:txBody>
      </p:sp>
    </p:spTree>
    <p:extLst>
      <p:ext uri="{BB962C8B-B14F-4D97-AF65-F5344CB8AC3E}">
        <p14:creationId xmlns:p14="http://schemas.microsoft.com/office/powerpoint/2010/main" val="34347224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2727101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defRPr sz="2000">
                <a:solidFill>
                  <a:schemeClr val="tx1"/>
                </a:solidFill>
                <a:latin typeface="Arial" charset="0"/>
                <a:ea typeface="MS PGothic" pitchFamily="34" charset="-128"/>
              </a:defRPr>
            </a:lvl1pPr>
            <a:lvl2pPr marL="742950" indent="-285750">
              <a:defRPr sz="2000">
                <a:solidFill>
                  <a:schemeClr val="tx1"/>
                </a:solidFill>
                <a:latin typeface="Arial" charset="0"/>
                <a:ea typeface="MS PGothic" pitchFamily="34" charset="-128"/>
              </a:defRPr>
            </a:lvl2pPr>
            <a:lvl3pPr marL="1143000" indent="-228600">
              <a:defRPr sz="2000">
                <a:solidFill>
                  <a:schemeClr val="tx1"/>
                </a:solidFill>
                <a:latin typeface="Arial" charset="0"/>
                <a:ea typeface="MS PGothic" pitchFamily="34" charset="-128"/>
              </a:defRPr>
            </a:lvl3pPr>
            <a:lvl4pPr marL="1600200" indent="-228600">
              <a:defRPr sz="2000">
                <a:solidFill>
                  <a:schemeClr val="tx1"/>
                </a:solidFill>
                <a:latin typeface="Arial" charset="0"/>
                <a:ea typeface="MS PGothic" pitchFamily="34" charset="-128"/>
              </a:defRPr>
            </a:lvl4pPr>
            <a:lvl5pPr marL="2057400" indent="-22860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fld id="{ABA20202-F9E5-4B67-8904-91051C7608ED}" type="slidenum">
              <a:rPr lang="de-DE" sz="1200" smtClean="0"/>
              <a:pPr/>
              <a:t>21</a:t>
            </a:fld>
            <a:endParaRPr lang="de-DE" sz="1200"/>
          </a:p>
        </p:txBody>
      </p:sp>
      <p:sp>
        <p:nvSpPr>
          <p:cNvPr id="83971" name="Rectangle 2"/>
          <p:cNvSpPr>
            <a:spLocks noGrp="1" noRot="1" noChangeAspect="1" noChangeArrowheads="1" noTextEdit="1"/>
          </p:cNvSpPr>
          <p:nvPr>
            <p:ph type="sldImg"/>
          </p:nvPr>
        </p:nvSpPr>
        <p:spPr>
          <a:xfrm>
            <a:off x="384175" y="687388"/>
            <a:ext cx="6091238" cy="3427412"/>
          </a:xfrm>
          <a:ln/>
        </p:spPr>
      </p:sp>
      <p:sp>
        <p:nvSpPr>
          <p:cNvPr id="83972" name="Rectangle 3"/>
          <p:cNvSpPr>
            <a:spLocks noGrp="1" noChangeArrowheads="1"/>
          </p:cNvSpPr>
          <p:nvPr>
            <p:ph type="body" idx="1"/>
          </p:nvPr>
        </p:nvSpPr>
        <p:spPr>
          <a:xfrm>
            <a:off x="915988" y="4343400"/>
            <a:ext cx="5026025" cy="4113213"/>
          </a:xfrm>
          <a:noFill/>
        </p:spPr>
        <p:txBody>
          <a:bodyPr/>
          <a:lstStyle/>
          <a:p>
            <a:pPr eaLnBrk="1" hangingPunct="1"/>
            <a:endParaRPr lang="en-GB" sz="1400" dirty="0"/>
          </a:p>
        </p:txBody>
      </p:sp>
    </p:spTree>
    <p:extLst>
      <p:ext uri="{BB962C8B-B14F-4D97-AF65-F5344CB8AC3E}">
        <p14:creationId xmlns:p14="http://schemas.microsoft.com/office/powerpoint/2010/main" val="3366364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B1119DC-B042-4E34-8E67-E8A6BB9E8C55}" type="slidenum">
              <a:rPr lang="de-CH" smtClean="0"/>
              <a:pPr/>
              <a:t>27</a:t>
            </a:fld>
            <a:endParaRPr lang="de-CH" dirty="0"/>
          </a:p>
        </p:txBody>
      </p:sp>
    </p:spTree>
    <p:extLst>
      <p:ext uri="{BB962C8B-B14F-4D97-AF65-F5344CB8AC3E}">
        <p14:creationId xmlns:p14="http://schemas.microsoft.com/office/powerpoint/2010/main" val="3410676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Objectives: </a:t>
            </a:r>
            <a:r>
              <a:rPr lang="en-US" sz="1200" b="0" i="0" u="none" strike="noStrike" kern="1200" dirty="0">
                <a:solidFill>
                  <a:schemeClr val="tx1"/>
                </a:solidFill>
                <a:effectLst/>
                <a:latin typeface="+mn-lt"/>
                <a:ea typeface="+mn-ea"/>
                <a:cs typeface="+mn-cs"/>
              </a:rPr>
              <a:t>The aim of this study was to investigate the prognostic and clinical value of quantitative positron emission tomographic (PET) metrics in patients with ischemic heart failure.</a:t>
            </a:r>
          </a:p>
          <a:p>
            <a:r>
              <a:rPr lang="en-US" sz="1200" b="1" i="0" u="none" strike="noStrike" kern="1200" dirty="0">
                <a:solidFill>
                  <a:schemeClr val="tx1"/>
                </a:solidFill>
                <a:effectLst/>
                <a:latin typeface="+mn-lt"/>
                <a:ea typeface="+mn-ea"/>
                <a:cs typeface="+mn-cs"/>
              </a:rPr>
              <a:t>Background: </a:t>
            </a:r>
            <a:r>
              <a:rPr lang="en-US" sz="1200" b="0" i="0" u="none" strike="noStrike" kern="1200" dirty="0">
                <a:solidFill>
                  <a:schemeClr val="tx1"/>
                </a:solidFill>
                <a:effectLst/>
                <a:latin typeface="+mn-lt"/>
                <a:ea typeface="+mn-ea"/>
                <a:cs typeface="+mn-cs"/>
              </a:rPr>
              <a:t>Although myocardial flow reserve (MFR) is a strong predictor of cardiac risk in patients without heart failure, it is unknown whether quantitative PET metrics improve risk stratification in patients with ischemic heart failure.</a:t>
            </a:r>
          </a:p>
          <a:p>
            <a:r>
              <a:rPr lang="en-US" sz="1200" b="1" i="0" u="none" strike="noStrike" kern="1200" dirty="0">
                <a:solidFill>
                  <a:schemeClr val="tx1"/>
                </a:solidFill>
                <a:effectLst/>
                <a:latin typeface="+mn-lt"/>
                <a:ea typeface="+mn-ea"/>
                <a:cs typeface="+mn-cs"/>
              </a:rPr>
              <a:t>Methods: </a:t>
            </a:r>
            <a:r>
              <a:rPr lang="en-US" sz="1200" b="0" i="0" u="none" strike="noStrike" kern="1200" dirty="0">
                <a:solidFill>
                  <a:schemeClr val="tx1"/>
                </a:solidFill>
                <a:effectLst/>
                <a:latin typeface="+mn-lt"/>
                <a:ea typeface="+mn-ea"/>
                <a:cs typeface="+mn-cs"/>
              </a:rPr>
              <a:t>The study included 254 patients referred for stress and rest myocardial perfusion imaging and viability testing using PET. Major adverse cardiac event(s) (MACE) consisted of death, resuscitated sudden cardiac death, heart transplantation, acute coronary syndrome, hospitalization for heart failure, and late revascularization.</a:t>
            </a:r>
          </a:p>
          <a:p>
            <a:r>
              <a:rPr lang="en-US" sz="1200" b="1" i="0" u="none" strike="noStrike" kern="1200" dirty="0">
                <a:solidFill>
                  <a:schemeClr val="tx1"/>
                </a:solidFill>
                <a:effectLst/>
                <a:latin typeface="+mn-lt"/>
                <a:ea typeface="+mn-ea"/>
                <a:cs typeface="+mn-cs"/>
              </a:rPr>
              <a:t>Results: </a:t>
            </a:r>
            <a:r>
              <a:rPr lang="en-US" sz="1200" b="0" i="0" u="none" strike="noStrike" kern="1200" dirty="0">
                <a:solidFill>
                  <a:schemeClr val="tx1"/>
                </a:solidFill>
                <a:effectLst/>
                <a:latin typeface="+mn-lt"/>
                <a:ea typeface="+mn-ea"/>
                <a:cs typeface="+mn-cs"/>
              </a:rPr>
              <a:t>MACE occurred in 170 patients (67%) during a median follow-up of 3.3 years. In a multivariate Cox proportional hazards model including multiple quantitative PET metrics, only MFR predicted MACE significantly (p = 0.013). Beyond age, symptom severity, diabetes mellitus, previous myocardial infarction or revascularization, 3-vessel disease, renal insufficiency, ejection fraction, as well as presence and burden of ischemia, scar, and hibernating myocardium, MFR was strongly associated with MACE (adjusted hazard ratio per increase in MFR by 1: 0.63; 95% confidence interval: 0.45 to 0.91). Incorporation of MFR into a risk assessment model incrementally improved the prediction of MACE (likelihood ratio chi-square test [16] = 48.61 vs. chi-square test [15] = 39.20; p = 0.002).</a:t>
            </a:r>
          </a:p>
          <a:p>
            <a:r>
              <a:rPr lang="en-US" sz="1200" b="1" i="0" u="none" strike="noStrike" kern="1200" dirty="0">
                <a:solidFill>
                  <a:schemeClr val="tx1"/>
                </a:solidFill>
                <a:effectLst/>
                <a:latin typeface="+mn-lt"/>
                <a:ea typeface="+mn-ea"/>
                <a:cs typeface="+mn-cs"/>
              </a:rPr>
              <a:t>Conclusions: </a:t>
            </a:r>
            <a:r>
              <a:rPr lang="en-US" sz="1200" b="0" i="0" u="none" strike="noStrike" kern="1200" dirty="0">
                <a:solidFill>
                  <a:schemeClr val="tx1"/>
                </a:solidFill>
                <a:effectLst/>
                <a:latin typeface="+mn-lt"/>
                <a:ea typeface="+mn-ea"/>
                <a:cs typeface="+mn-cs"/>
              </a:rPr>
              <a:t>In this retrospective analysis of a single-center cohort, quantitative PET metrics of myocardial blood flow all improved risk stratification in patients with ischemic heart failure. However, in a hypothesis-generating analysis, MFR appears modestly superior to the other metrics as a prognostic index</a:t>
            </a:r>
          </a:p>
          <a:p>
            <a:endParaRPr lang="el-GR" dirty="0"/>
          </a:p>
        </p:txBody>
      </p:sp>
      <p:sp>
        <p:nvSpPr>
          <p:cNvPr id="4" name="Θέση αριθμού διαφάνειας 3"/>
          <p:cNvSpPr>
            <a:spLocks noGrp="1"/>
          </p:cNvSpPr>
          <p:nvPr>
            <p:ph type="sldNum" sz="quarter" idx="5"/>
          </p:nvPr>
        </p:nvSpPr>
        <p:spPr/>
        <p:txBody>
          <a:bodyPr/>
          <a:lstStyle/>
          <a:p>
            <a:fld id="{019AEDBF-6431-A94E-9972-EFA5AEAD25B5}" type="slidenum">
              <a:rPr lang="el-GR" smtClean="0"/>
              <a:t>34</a:t>
            </a:fld>
            <a:endParaRPr lang="el-GR"/>
          </a:p>
        </p:txBody>
      </p:sp>
    </p:spTree>
    <p:extLst>
      <p:ext uri="{BB962C8B-B14F-4D97-AF65-F5344CB8AC3E}">
        <p14:creationId xmlns:p14="http://schemas.microsoft.com/office/powerpoint/2010/main" val="2778669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a:r>
              <a:rPr lang="en-US" sz="1800" b="0" i="0" u="none" strike="noStrike" baseline="0" dirty="0">
                <a:latin typeface="XrhxrvAdvPTimes"/>
              </a:rPr>
              <a:t>The effective dose for a 10- </a:t>
            </a:r>
            <a:r>
              <a:rPr lang="en-US" sz="1800" b="0" i="0" u="none" strike="noStrike" baseline="0" dirty="0" err="1">
                <a:latin typeface="XrhxrvAdvPTimes"/>
              </a:rPr>
              <a:t>mCi</a:t>
            </a:r>
            <a:r>
              <a:rPr lang="en-US" sz="1800" b="0" i="0" u="none" strike="noStrike" baseline="0" dirty="0">
                <a:latin typeface="XrhxrvAdvPTimes"/>
              </a:rPr>
              <a:t> dose of 18F-FDG administered intravenously is 7 mSv.</a:t>
            </a:r>
            <a:endParaRPr lang="en-US" dirty="0"/>
          </a:p>
        </p:txBody>
      </p:sp>
      <p:sp>
        <p:nvSpPr>
          <p:cNvPr id="4" name="Θέση αριθμού διαφάνειας 3"/>
          <p:cNvSpPr>
            <a:spLocks noGrp="1"/>
          </p:cNvSpPr>
          <p:nvPr>
            <p:ph type="sldNum" sz="quarter" idx="5"/>
          </p:nvPr>
        </p:nvSpPr>
        <p:spPr/>
        <p:txBody>
          <a:bodyPr/>
          <a:lstStyle/>
          <a:p>
            <a:fld id="{95F2A425-BFD8-4CF3-95A2-398EAEF6F99A}" type="slidenum">
              <a:rPr lang="el-GR" smtClean="0"/>
              <a:t>39</a:t>
            </a:fld>
            <a:endParaRPr lang="el-GR"/>
          </a:p>
        </p:txBody>
      </p:sp>
    </p:spTree>
    <p:extLst>
      <p:ext uri="{BB962C8B-B14F-4D97-AF65-F5344CB8AC3E}">
        <p14:creationId xmlns:p14="http://schemas.microsoft.com/office/powerpoint/2010/main" val="242466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en-US" sz="1800" b="0" i="0" u="none" strike="noStrike" baseline="0" dirty="0">
                <a:latin typeface="XrhxrvAdvPTimes"/>
              </a:rPr>
              <a:t>Different from glucose, the phosphorylated radiotracer,</a:t>
            </a:r>
          </a:p>
          <a:p>
            <a:pPr algn="l"/>
            <a:r>
              <a:rPr lang="en-US" sz="1800" b="0" i="0" u="none" strike="noStrike" baseline="0" dirty="0">
                <a:latin typeface="XrhxrvAdvPTimes"/>
              </a:rPr>
              <a:t>18F-FDG-6-phosphate does not proceed into glycogen</a:t>
            </a:r>
          </a:p>
          <a:p>
            <a:pPr algn="l"/>
            <a:r>
              <a:rPr lang="en-US" sz="1800" b="0" i="0" u="none" strike="noStrike" baseline="0" dirty="0">
                <a:latin typeface="XrhxrvAdvPTimes"/>
              </a:rPr>
              <a:t>synthesis or aerobic glycolysis with only minimal dephosphorylation</a:t>
            </a:r>
          </a:p>
          <a:p>
            <a:pPr algn="l"/>
            <a:r>
              <a:rPr lang="en-US" sz="1800" b="0" i="0" u="none" strike="noStrike" baseline="0" dirty="0">
                <a:latin typeface="XrhxrvAdvPTimes"/>
              </a:rPr>
              <a:t>and return of radiotracer to blood; it is</a:t>
            </a:r>
          </a:p>
          <a:p>
            <a:pPr algn="l"/>
            <a:r>
              <a:rPr lang="en-US" sz="1800" b="0" i="0" u="none" strike="noStrike" baseline="0" dirty="0">
                <a:latin typeface="XrhxrvAdvPTimes"/>
              </a:rPr>
              <a:t>thus metabolically trapped in tissue. Consequently, its</a:t>
            </a:r>
          </a:p>
          <a:p>
            <a:pPr algn="l"/>
            <a:r>
              <a:rPr lang="en-US" sz="1800" b="0" i="0" u="none" strike="noStrike" baseline="0" dirty="0">
                <a:latin typeface="XrhxrvAdvPTimes"/>
              </a:rPr>
              <a:t>uptake is reflective of overall glucose uptake</a:t>
            </a:r>
            <a:endParaRPr lang="en-US" sz="1200" b="0" i="0" u="none" strike="noStrike"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6B926E26-1521-4456-B753-42F23F25E5BB}" type="slidenum">
              <a:rPr lang="de-DE" smtClean="0"/>
              <a:t>41</a:t>
            </a:fld>
            <a:endParaRPr lang="de-DE"/>
          </a:p>
        </p:txBody>
      </p:sp>
    </p:spTree>
    <p:extLst>
      <p:ext uri="{BB962C8B-B14F-4D97-AF65-F5344CB8AC3E}">
        <p14:creationId xmlns:p14="http://schemas.microsoft.com/office/powerpoint/2010/main" val="1303273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800" b="0" i="0" u="none" strike="noStrike" baseline="0" dirty="0">
                <a:latin typeface="WdpchkTimesNewRomanPSMT"/>
              </a:rPr>
              <a:t>5-15 </a:t>
            </a:r>
            <a:r>
              <a:rPr lang="en-US" sz="1800" b="0" i="0" u="none" strike="noStrike" baseline="0" dirty="0" err="1">
                <a:latin typeface="WdpchkTimesNewRomanPSMT"/>
              </a:rPr>
              <a:t>mCi</a:t>
            </a:r>
            <a:r>
              <a:rPr lang="en-US" sz="1800" b="0" i="0" u="none" strike="noStrike" baseline="0" dirty="0">
                <a:latin typeface="WdpchkTimesNewRomanPSMT"/>
              </a:rPr>
              <a:t> (185-555 MBq)</a:t>
            </a:r>
            <a:endParaRPr lang="el-GR" sz="1800" b="0" i="0" u="none" strike="noStrike" baseline="0" dirty="0">
              <a:latin typeface="WdpchkTimesNewRomanPSMT"/>
            </a:endParaRPr>
          </a:p>
          <a:p>
            <a:r>
              <a:rPr lang="el-GR" sz="1800" b="0" i="0" u="none" strike="noStrike" kern="1200" baseline="0" dirty="0">
                <a:solidFill>
                  <a:schemeClr val="tx1"/>
                </a:solidFill>
                <a:effectLst/>
                <a:latin typeface="WdpchkTimesNewRomanPSMT"/>
                <a:ea typeface="+mn-ea"/>
                <a:cs typeface="+mn-cs"/>
              </a:rPr>
              <a:t>10 </a:t>
            </a:r>
            <a:r>
              <a:rPr lang="en-US" sz="1800" b="0" i="0" u="none" strike="noStrike" kern="1200" baseline="0" dirty="0">
                <a:solidFill>
                  <a:schemeClr val="tx1"/>
                </a:solidFill>
                <a:effectLst/>
                <a:latin typeface="WdpchkTimesNewRomanPSMT"/>
                <a:ea typeface="+mn-ea"/>
                <a:cs typeface="+mn-cs"/>
              </a:rPr>
              <a:t>MCI=7MSV</a:t>
            </a:r>
            <a:endParaRPr lang="en-US" sz="1200" b="0" i="0" u="none" strike="noStrike" kern="1200" dirty="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6B926E26-1521-4456-B753-42F23F25E5BB}" type="slidenum">
              <a:rPr lang="de-DE" smtClean="0"/>
              <a:t>42</a:t>
            </a:fld>
            <a:endParaRPr lang="de-DE"/>
          </a:p>
        </p:txBody>
      </p:sp>
    </p:spTree>
    <p:extLst>
      <p:ext uri="{BB962C8B-B14F-4D97-AF65-F5344CB8AC3E}">
        <p14:creationId xmlns:p14="http://schemas.microsoft.com/office/powerpoint/2010/main" val="533007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a:r>
              <a:rPr lang="en-US" sz="1800" b="0" i="0" u="none" strike="noStrike" baseline="0" dirty="0">
                <a:latin typeface="XrhxrvAdvPTimes"/>
              </a:rPr>
              <a:t>The effective dose for a 10- </a:t>
            </a:r>
            <a:r>
              <a:rPr lang="en-US" sz="1800" b="0" i="0" u="none" strike="noStrike" baseline="0" dirty="0" err="1">
                <a:latin typeface="XrhxrvAdvPTimes"/>
              </a:rPr>
              <a:t>mCi</a:t>
            </a:r>
            <a:r>
              <a:rPr lang="en-US" sz="1800" b="0" i="0" u="none" strike="noStrike" baseline="0" dirty="0">
                <a:latin typeface="XrhxrvAdvPTimes"/>
              </a:rPr>
              <a:t> dose of 18F-FDG administered intravenously is 7 mSv.</a:t>
            </a:r>
            <a:endParaRPr lang="en-US" dirty="0"/>
          </a:p>
        </p:txBody>
      </p:sp>
      <p:sp>
        <p:nvSpPr>
          <p:cNvPr id="4" name="Θέση αριθμού διαφάνειας 3"/>
          <p:cNvSpPr>
            <a:spLocks noGrp="1"/>
          </p:cNvSpPr>
          <p:nvPr>
            <p:ph type="sldNum" sz="quarter" idx="5"/>
          </p:nvPr>
        </p:nvSpPr>
        <p:spPr/>
        <p:txBody>
          <a:bodyPr/>
          <a:lstStyle/>
          <a:p>
            <a:fld id="{95F2A425-BFD8-4CF3-95A2-398EAEF6F99A}" type="slidenum">
              <a:rPr lang="el-GR" smtClean="0"/>
              <a:t>44</a:t>
            </a:fld>
            <a:endParaRPr lang="el-GR"/>
          </a:p>
        </p:txBody>
      </p:sp>
    </p:spTree>
    <p:extLst>
      <p:ext uri="{BB962C8B-B14F-4D97-AF65-F5344CB8AC3E}">
        <p14:creationId xmlns:p14="http://schemas.microsoft.com/office/powerpoint/2010/main" val="3395954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By drawing activity time curves (by placing specific ROIs) we can calculate myocardial blood flow both in stress and rest</a:t>
            </a:r>
            <a:endParaRPr lang="el-GR" dirty="0"/>
          </a:p>
        </p:txBody>
      </p:sp>
      <p:sp>
        <p:nvSpPr>
          <p:cNvPr id="4" name="Θέση αριθμού διαφάνειας 3"/>
          <p:cNvSpPr>
            <a:spLocks noGrp="1"/>
          </p:cNvSpPr>
          <p:nvPr>
            <p:ph type="sldNum" sz="quarter" idx="5"/>
          </p:nvPr>
        </p:nvSpPr>
        <p:spPr/>
        <p:txBody>
          <a:bodyPr/>
          <a:lstStyle/>
          <a:p>
            <a:fld id="{019AEDBF-6431-A94E-9972-EFA5AEAD25B5}" type="slidenum">
              <a:rPr lang="el-GR" smtClean="0"/>
              <a:t>51</a:t>
            </a:fld>
            <a:endParaRPr lang="el-GR"/>
          </a:p>
        </p:txBody>
      </p:sp>
    </p:spTree>
    <p:extLst>
      <p:ext uri="{BB962C8B-B14F-4D97-AF65-F5344CB8AC3E}">
        <p14:creationId xmlns:p14="http://schemas.microsoft.com/office/powerpoint/2010/main" val="3119332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2588" y="685800"/>
            <a:ext cx="6096000" cy="3429000"/>
          </a:xfrm>
        </p:spPr>
      </p:sp>
      <p:sp>
        <p:nvSpPr>
          <p:cNvPr id="3" name="Notizenplatzhalter 2"/>
          <p:cNvSpPr>
            <a:spLocks noGrp="1"/>
          </p:cNvSpPr>
          <p:nvPr>
            <p:ph type="body" idx="1"/>
          </p:nvPr>
        </p:nvSpPr>
        <p:spPr/>
        <p:txBody>
          <a:bodyPr/>
          <a:lstStyle/>
          <a:p>
            <a:r>
              <a:rPr lang="de-CH" dirty="0"/>
              <a:t>Annihilation </a:t>
            </a:r>
            <a:r>
              <a:rPr lang="de-CH" dirty="0" err="1"/>
              <a:t>of</a:t>
            </a:r>
            <a:r>
              <a:rPr lang="de-CH" dirty="0"/>
              <a:t> a </a:t>
            </a:r>
            <a:r>
              <a:rPr lang="de-CH" dirty="0" err="1"/>
              <a:t>proton</a:t>
            </a:r>
            <a:r>
              <a:rPr lang="de-CH" dirty="0"/>
              <a:t> </a:t>
            </a:r>
            <a:r>
              <a:rPr lang="de-CH" dirty="0" err="1"/>
              <a:t>with</a:t>
            </a:r>
            <a:r>
              <a:rPr lang="de-CH" dirty="0"/>
              <a:t> an </a:t>
            </a:r>
            <a:r>
              <a:rPr lang="de-CH" dirty="0" err="1"/>
              <a:t>electron</a:t>
            </a:r>
            <a:r>
              <a:rPr lang="de-CH" dirty="0"/>
              <a:t> </a:t>
            </a:r>
            <a:r>
              <a:rPr lang="de-CH" dirty="0" err="1"/>
              <a:t>to</a:t>
            </a:r>
            <a:r>
              <a:rPr lang="de-CH" dirty="0"/>
              <a:t> </a:t>
            </a:r>
            <a:r>
              <a:rPr lang="de-CH" dirty="0" err="1"/>
              <a:t>two</a:t>
            </a:r>
            <a:r>
              <a:rPr lang="de-CH" dirty="0"/>
              <a:t> high </a:t>
            </a:r>
            <a:r>
              <a:rPr lang="de-CH" dirty="0" err="1"/>
              <a:t>energy</a:t>
            </a:r>
            <a:r>
              <a:rPr lang="de-CH" dirty="0"/>
              <a:t> </a:t>
            </a:r>
            <a:r>
              <a:rPr lang="de-CH" dirty="0" err="1"/>
              <a:t>photons</a:t>
            </a:r>
            <a:r>
              <a:rPr lang="de-CH" dirty="0"/>
              <a:t> (511kEV)</a:t>
            </a:r>
          </a:p>
        </p:txBody>
      </p:sp>
      <p:sp>
        <p:nvSpPr>
          <p:cNvPr id="4" name="Foliennummernplatzhalter 3"/>
          <p:cNvSpPr>
            <a:spLocks noGrp="1"/>
          </p:cNvSpPr>
          <p:nvPr>
            <p:ph type="sldNum" sz="quarter" idx="10"/>
          </p:nvPr>
        </p:nvSpPr>
        <p:spPr/>
        <p:txBody>
          <a:bodyPr/>
          <a:lstStyle/>
          <a:p>
            <a:fld id="{706C0D5D-48D2-4425-A134-9DACB0584322}" type="slidenum">
              <a:rPr lang="de-CH" smtClean="0"/>
              <a:t>52</a:t>
            </a:fld>
            <a:endParaRPr lang="de-CH" dirty="0"/>
          </a:p>
        </p:txBody>
      </p:sp>
    </p:spTree>
    <p:extLst>
      <p:ext uri="{BB962C8B-B14F-4D97-AF65-F5344CB8AC3E}">
        <p14:creationId xmlns:p14="http://schemas.microsoft.com/office/powerpoint/2010/main" val="2043827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a:lstStyle/>
          <a:p>
            <a:pPr eaLnBrk="1" hangingPunct="1"/>
            <a:endParaRPr lang="en-US"/>
          </a:p>
        </p:txBody>
      </p:sp>
    </p:spTree>
    <p:extLst>
      <p:ext uri="{BB962C8B-B14F-4D97-AF65-F5344CB8AC3E}">
        <p14:creationId xmlns:p14="http://schemas.microsoft.com/office/powerpoint/2010/main" val="3929076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l"/>
            <a:r>
              <a:rPr lang="en-US" b="1" i="0" dirty="0">
                <a:solidFill>
                  <a:srgbClr val="000000"/>
                </a:solidFill>
                <a:effectLst/>
                <a:latin typeface="HelveticaNeueBoldCondensed"/>
              </a:rPr>
              <a:t>Background—</a:t>
            </a:r>
          </a:p>
          <a:p>
            <a:pPr algn="l"/>
            <a:r>
              <a:rPr lang="en-US" b="0" i="0" dirty="0">
                <a:solidFill>
                  <a:srgbClr val="000000"/>
                </a:solidFill>
                <a:effectLst/>
                <a:latin typeface="HelveticaNeue"/>
              </a:rPr>
              <a:t>Diabetes mellitus increases the risk of adverse cardiac outcomes and is considered a coronary artery disease (CAD) equivalent. We examined whether coronary vascular dysfunction, an early manifestation of CAD, accounts for increased risk among diabetics compared with nondiabetics.</a:t>
            </a:r>
          </a:p>
          <a:p>
            <a:pPr algn="l"/>
            <a:r>
              <a:rPr lang="en-US" b="1" i="0" dirty="0">
                <a:solidFill>
                  <a:srgbClr val="000000"/>
                </a:solidFill>
                <a:effectLst/>
                <a:latin typeface="HelveticaNeueBoldCondensed"/>
              </a:rPr>
              <a:t>Methods and Results—</a:t>
            </a:r>
          </a:p>
          <a:p>
            <a:pPr algn="l"/>
            <a:r>
              <a:rPr lang="en-US" b="0" i="0" dirty="0">
                <a:solidFill>
                  <a:srgbClr val="000000"/>
                </a:solidFill>
                <a:effectLst/>
                <a:latin typeface="HelveticaNeue"/>
              </a:rPr>
              <a:t>A total of 2783 consecutive patients (1172 diabetics and 1611 nondiabetics) underwent quantification of coronary flow reserve (CFR; CFR=stress divided by rest myocardial blood flow) by positron emission tomography and were followed up for a median of 1.4 years (quartile 1–3, 0.7–3.2 years). The primary end point was cardiac death. Impaired CFR (below the median) was associated with an adjusted 3.2- and 4.9-fold increase in the rate of cardiac death for diabetics and nondiabetics, respectively (</a:t>
            </a:r>
            <a:r>
              <a:rPr lang="en-US" b="0" i="1" dirty="0">
                <a:solidFill>
                  <a:srgbClr val="000000"/>
                </a:solidFill>
                <a:effectLst/>
                <a:latin typeface="HelveticaNeue"/>
              </a:rPr>
              <a:t>P</a:t>
            </a:r>
            <a:r>
              <a:rPr lang="en-US" b="0" i="0" dirty="0">
                <a:solidFill>
                  <a:srgbClr val="000000"/>
                </a:solidFill>
                <a:effectLst/>
                <a:latin typeface="HelveticaNeue"/>
              </a:rPr>
              <a:t>=0.0004). Addition of CFR to clinical and imaging risk models improved risk discrimination for both diabetics and nondiabetics (c index, 0.77–0.79, </a:t>
            </a:r>
            <a:r>
              <a:rPr lang="en-US" b="0" i="1" dirty="0">
                <a:solidFill>
                  <a:srgbClr val="000000"/>
                </a:solidFill>
                <a:effectLst/>
                <a:latin typeface="HelveticaNeue"/>
              </a:rPr>
              <a:t>P</a:t>
            </a:r>
            <a:r>
              <a:rPr lang="en-US" b="0" i="0" dirty="0">
                <a:solidFill>
                  <a:srgbClr val="000000"/>
                </a:solidFill>
                <a:effectLst/>
                <a:latin typeface="HelveticaNeue"/>
              </a:rPr>
              <a:t>=0.04; 0.82–0.85, </a:t>
            </a:r>
            <a:r>
              <a:rPr lang="en-US" b="0" i="1" dirty="0">
                <a:solidFill>
                  <a:srgbClr val="000000"/>
                </a:solidFill>
                <a:effectLst/>
                <a:latin typeface="HelveticaNeue"/>
              </a:rPr>
              <a:t>P</a:t>
            </a:r>
            <a:r>
              <a:rPr lang="en-US" b="0" i="0" dirty="0">
                <a:solidFill>
                  <a:srgbClr val="000000"/>
                </a:solidFill>
                <a:effectLst/>
                <a:latin typeface="HelveticaNeue"/>
              </a:rPr>
              <a:t>=0.03, respectively). Diabetic patients without known CAD with impaired CFR experienced a rate of cardiac death comparable to that for nondiabetic patients with known CAD (2.8%/y versus 2.0%/y; </a:t>
            </a:r>
            <a:r>
              <a:rPr lang="en-US" b="0" i="1" dirty="0">
                <a:solidFill>
                  <a:srgbClr val="000000"/>
                </a:solidFill>
                <a:effectLst/>
                <a:latin typeface="HelveticaNeue"/>
              </a:rPr>
              <a:t>P</a:t>
            </a:r>
            <a:r>
              <a:rPr lang="en-US" b="0" i="0" dirty="0">
                <a:solidFill>
                  <a:srgbClr val="000000"/>
                </a:solidFill>
                <a:effectLst/>
                <a:latin typeface="HelveticaNeue"/>
              </a:rPr>
              <a:t>=0.33). Conversely, diabetics without known CAD and preserved CFR had very low annualized cardiac mortality, which was similar to patients without known CAD or diabetes mellitus and normal stress perfusion and systolic function (0.3%/y versus 0.5%/y; </a:t>
            </a:r>
            <a:r>
              <a:rPr lang="en-US" b="0" i="1" dirty="0">
                <a:solidFill>
                  <a:srgbClr val="000000"/>
                </a:solidFill>
                <a:effectLst/>
                <a:latin typeface="HelveticaNeue"/>
              </a:rPr>
              <a:t>P</a:t>
            </a:r>
            <a:r>
              <a:rPr lang="en-US" b="0" i="0" dirty="0">
                <a:solidFill>
                  <a:srgbClr val="000000"/>
                </a:solidFill>
                <a:effectLst/>
                <a:latin typeface="HelveticaNeue"/>
              </a:rPr>
              <a:t>=0.65).</a:t>
            </a:r>
          </a:p>
          <a:p>
            <a:pPr algn="l"/>
            <a:r>
              <a:rPr lang="en-US" b="1" i="0" dirty="0">
                <a:solidFill>
                  <a:srgbClr val="000000"/>
                </a:solidFill>
                <a:effectLst/>
                <a:latin typeface="HelveticaNeueBoldCondensed"/>
              </a:rPr>
              <a:t>Conclusions—</a:t>
            </a:r>
          </a:p>
          <a:p>
            <a:pPr algn="l"/>
            <a:r>
              <a:rPr lang="en-US" b="0" i="0" dirty="0">
                <a:solidFill>
                  <a:srgbClr val="000000"/>
                </a:solidFill>
                <a:effectLst/>
                <a:latin typeface="HelveticaNeue"/>
              </a:rPr>
              <a:t>Coronary vasodilator dysfunction is a powerful, independent correlate of cardiac mortality among both diabetics and nondiabetics and provides meaningful incremental risk stratification. Among diabetic patients without CAD, those with impaired CFR have event rates comparable to those of patients with prior CAD, whereas those with preserved CFR have event rates comparable to those of nondiabetics.</a:t>
            </a:r>
          </a:p>
          <a:p>
            <a:endParaRPr lang="en-US" dirty="0"/>
          </a:p>
        </p:txBody>
      </p:sp>
      <p:sp>
        <p:nvSpPr>
          <p:cNvPr id="4" name="Θέση αριθμού διαφάνειας 3"/>
          <p:cNvSpPr>
            <a:spLocks noGrp="1"/>
          </p:cNvSpPr>
          <p:nvPr>
            <p:ph type="sldNum" sz="quarter" idx="5"/>
          </p:nvPr>
        </p:nvSpPr>
        <p:spPr/>
        <p:txBody>
          <a:bodyPr/>
          <a:lstStyle/>
          <a:p>
            <a:fld id="{019AEDBF-6431-A94E-9972-EFA5AEAD25B5}" type="slidenum">
              <a:rPr lang="el-GR" smtClean="0"/>
              <a:t>54</a:t>
            </a:fld>
            <a:endParaRPr lang="el-GR"/>
          </a:p>
        </p:txBody>
      </p:sp>
    </p:spTree>
    <p:extLst>
      <p:ext uri="{BB962C8B-B14F-4D97-AF65-F5344CB8AC3E}">
        <p14:creationId xmlns:p14="http://schemas.microsoft.com/office/powerpoint/2010/main" val="206285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F3ED69E-BC6C-A537-BE85-EC6C0968FC4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40749DD1-9D1A-0A4C-5BF0-C89FBAF977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8BC12E96-B261-826D-5EB8-379D90ABB7A9}"/>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72A1DDAF-C0DB-E4C1-3A63-1616F00BFF9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7EE7376-0E63-4E71-CB31-7958F2F697F6}"/>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128481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5E56BAE-5507-8754-C5B4-EE13818935A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A758AB1-6173-BEE6-1EBB-24D443A33D80}"/>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B21C403-6F0F-9C9E-0832-CCA21F35E89E}"/>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0AE426E1-E261-BA20-7DB1-109D608E5D9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8EF20B-CF45-6461-84D9-CF05A79A7487}"/>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682009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F015A6-DE5D-1183-4D90-07366748FBA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8A9795F-DC23-D23D-3B09-0419A2FEE7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BDB3CAA-90D0-D295-14D0-02C10199DB61}"/>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F96DFC75-AB7F-965C-067A-78809D224F8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39666E3-361F-A80E-47BE-5F7A5CBACC70}"/>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156909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F2147C1-9477-FCC1-D583-4B1F1307011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9A75E69-1146-DDB6-6BC3-0A5EA2B0C47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8F057546-83FA-4DEB-5EFE-356208C13CF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7D8EFC30-9490-DD53-F622-DF3E6F3898C7}"/>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6" name="Θέση υποσέλιδου 5">
            <a:extLst>
              <a:ext uri="{FF2B5EF4-FFF2-40B4-BE49-F238E27FC236}">
                <a16:creationId xmlns:a16="http://schemas.microsoft.com/office/drawing/2014/main" id="{DDE579CF-F31F-1030-9AA2-268B4BDA6E3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AF188F6-602F-6DBF-6141-647812C205B9}"/>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1985473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C8E908B-13AB-B4D3-A017-AFB1831BC66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30719EE-BCEB-6BFE-B18B-42297E59C4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24E76B8-3831-DFB5-2C9D-5DD89C9D4810}"/>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3CD402CA-8571-B11B-34E8-A64A27BB9D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1730BF1F-C3F4-CD1C-8234-8BC81FEF6F3A}"/>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39A28D07-2A51-5E1C-C0D5-BC4BCBABD9D5}"/>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8" name="Θέση υποσέλιδου 7">
            <a:extLst>
              <a:ext uri="{FF2B5EF4-FFF2-40B4-BE49-F238E27FC236}">
                <a16:creationId xmlns:a16="http://schemas.microsoft.com/office/drawing/2014/main" id="{2239EEC8-EDDE-99D2-50BF-9E185EBEB07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188C7F1F-8E1F-DDA9-4DB2-A79D136BBA1F}"/>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3108340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7022FF-D4BC-0DC5-C8FA-E5CE883D6C0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21D71F40-C525-5379-6EA7-818FDB49ABDF}"/>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4" name="Θέση υποσέλιδου 3">
            <a:extLst>
              <a:ext uri="{FF2B5EF4-FFF2-40B4-BE49-F238E27FC236}">
                <a16:creationId xmlns:a16="http://schemas.microsoft.com/office/drawing/2014/main" id="{2E3AA31F-188F-EBF0-A986-DA564B5B593D}"/>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CF6EDEC0-F6C3-DA3A-E0F2-335BB4595E9E}"/>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267625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8225130-66BD-193C-417C-BFE810C2DDC8}"/>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3" name="Θέση υποσέλιδου 2">
            <a:extLst>
              <a:ext uri="{FF2B5EF4-FFF2-40B4-BE49-F238E27FC236}">
                <a16:creationId xmlns:a16="http://schemas.microsoft.com/office/drawing/2014/main" id="{2519B38E-247A-2DAA-AA11-074D5E2D3BFA}"/>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1717BF68-B2DD-BC99-11EE-4094F713A9CF}"/>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63006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37DCC82-7B70-1B45-DF06-A54BE8A15713}"/>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CF74B31-8ED7-DDF8-8026-DD90BF49DA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C48F08B-390A-24E2-6261-1F6D41CE6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2FED484A-1863-5BD0-CA28-DAE8D2FE843D}"/>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6" name="Θέση υποσέλιδου 5">
            <a:extLst>
              <a:ext uri="{FF2B5EF4-FFF2-40B4-BE49-F238E27FC236}">
                <a16:creationId xmlns:a16="http://schemas.microsoft.com/office/drawing/2014/main" id="{2F24E83B-6A74-4277-C0F3-ED5FE62E841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707BC593-DE9F-5698-F37D-35E6092778A9}"/>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182956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E0A9BD-8349-C72B-8243-A826FF7F808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8E3A35C-6F76-9487-31FD-E140BDC372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1D1D6374-83B0-46A5-8E88-36AA51D68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118C6E6-8004-7C6A-A13E-6E4E830A1000}"/>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6" name="Θέση υποσέλιδου 5">
            <a:extLst>
              <a:ext uri="{FF2B5EF4-FFF2-40B4-BE49-F238E27FC236}">
                <a16:creationId xmlns:a16="http://schemas.microsoft.com/office/drawing/2014/main" id="{C6D06F64-F870-6524-6B7F-6F818D582FE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6B8859F-ABD0-3107-F6F8-CD2C750C0F87}"/>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3359468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7F74BC-884D-F3F3-1F53-60A26A44D60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4560BD0-5085-2AC8-CED6-2EA27285F57A}"/>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F68084-B28C-3EC7-325D-0C91B51B4372}"/>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910E365C-AF76-6DCF-EDC9-8D8368D8920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32B3BB2-03D6-778A-13AA-2D80882A9C0E}"/>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3563178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F9B8D815-E623-4E2F-C8CC-97F90173414D}"/>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914E1A0-1852-C030-A6F3-3234943B0903}"/>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705F4C75-988D-B7E8-A2B3-691EA8B3F5D4}"/>
              </a:ext>
            </a:extLst>
          </p:cNvPr>
          <p:cNvSpPr>
            <a:spLocks noGrp="1"/>
          </p:cNvSpPr>
          <p:nvPr>
            <p:ph type="dt" sz="half" idx="10"/>
          </p:nvPr>
        </p:nvSpPr>
        <p:spPr/>
        <p:txBody>
          <a:body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96C5E98F-011B-6E1E-B099-C3A46B11D68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DFDE63D-B48C-D9FA-725D-376BBC886D18}"/>
              </a:ext>
            </a:extLst>
          </p:cNvPr>
          <p:cNvSpPr>
            <a:spLocks noGrp="1"/>
          </p:cNvSpPr>
          <p:nvPr>
            <p:ph type="sldNum" sz="quarter" idx="12"/>
          </p:nvPr>
        </p:nvSpPr>
        <p:spPr/>
        <p:txBody>
          <a:bodyPr/>
          <a:lstStyle/>
          <a:p>
            <a:fld id="{9D82A152-55F0-44D1-AFB8-F8A61EE37743}" type="slidenum">
              <a:rPr lang="el-GR" smtClean="0"/>
              <a:t>‹#›</a:t>
            </a:fld>
            <a:endParaRPr lang="el-GR"/>
          </a:p>
        </p:txBody>
      </p:sp>
    </p:spTree>
    <p:extLst>
      <p:ext uri="{BB962C8B-B14F-4D97-AF65-F5344CB8AC3E}">
        <p14:creationId xmlns:p14="http://schemas.microsoft.com/office/powerpoint/2010/main" val="3498217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und Inhaltsverzeichnis weiss">
    <p:spTree>
      <p:nvGrpSpPr>
        <p:cNvPr id="1" name=""/>
        <p:cNvGrpSpPr/>
        <p:nvPr/>
      </p:nvGrpSpPr>
      <p:grpSpPr>
        <a:xfrm>
          <a:off x="0" y="0"/>
          <a:ext cx="0" cy="0"/>
          <a:chOff x="0" y="0"/>
          <a:chExt cx="0" cy="0"/>
        </a:xfrm>
      </p:grpSpPr>
      <p:sp>
        <p:nvSpPr>
          <p:cNvPr id="2" name="Titel 1"/>
          <p:cNvSpPr>
            <a:spLocks noGrp="1"/>
          </p:cNvSpPr>
          <p:nvPr>
            <p:ph type="title"/>
          </p:nvPr>
        </p:nvSpPr>
        <p:spPr>
          <a:xfrm>
            <a:off x="334436" y="765176"/>
            <a:ext cx="11521049" cy="586317"/>
          </a:xfrm>
        </p:spPr>
        <p:txBody>
          <a:bodyPr/>
          <a:lstStyle>
            <a:lvl1pPr>
              <a:defRPr/>
            </a:lvl1pPr>
          </a:lstStyle>
          <a:p>
            <a:r>
              <a:rPr lang="de-DE" noProof="0" dirty="0"/>
              <a:t>Titelmasterformat durch Klicken bearbeiten</a:t>
            </a:r>
            <a:endParaRPr lang="de-CH" noProof="0" dirty="0"/>
          </a:p>
        </p:txBody>
      </p:sp>
      <p:sp>
        <p:nvSpPr>
          <p:cNvPr id="12" name="Inhaltsplatzhalter 2"/>
          <p:cNvSpPr>
            <a:spLocks noGrp="1"/>
          </p:cNvSpPr>
          <p:nvPr>
            <p:ph idx="1" hasCustomPrompt="1"/>
          </p:nvPr>
        </p:nvSpPr>
        <p:spPr>
          <a:xfrm>
            <a:off x="624418" y="1482731"/>
            <a:ext cx="11233151" cy="4610095"/>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indent="0">
              <a:spcAft>
                <a:spcPts val="1067"/>
              </a:spcAft>
              <a:defRPr lang="de-CH" noProof="0" dirty="0" smtClean="0">
                <a:solidFill>
                  <a:schemeClr val="tx2"/>
                </a:solidFill>
              </a:defRPr>
            </a:lvl1pPr>
            <a:lvl2pPr marL="0" indent="0">
              <a:spcAft>
                <a:spcPts val="1067"/>
              </a:spcAft>
              <a:buNone/>
              <a:defRPr lang="de-CH" noProof="0" dirty="0" smtClean="0"/>
            </a:lvl2pPr>
            <a:lvl3pPr marL="239178" indent="0">
              <a:spcAft>
                <a:spcPts val="1067"/>
              </a:spcAft>
              <a:buNone/>
              <a:defRPr lang="de-CH" noProof="0" dirty="0" smtClean="0"/>
            </a:lvl3pPr>
            <a:lvl4pPr marL="563019" indent="0">
              <a:spcAft>
                <a:spcPts val="1067"/>
              </a:spcAft>
              <a:buNone/>
              <a:defRPr lang="de-CH" noProof="0" dirty="0" smtClean="0"/>
            </a:lvl4pPr>
            <a:lvl5pPr marL="838179" indent="0">
              <a:spcAft>
                <a:spcPts val="1067"/>
              </a:spcAft>
              <a:buNone/>
              <a:defRPr lang="de-CH" noProof="0" dirty="0"/>
            </a:lvl5pPr>
          </a:lstStyle>
          <a:p>
            <a:pPr lvl="0"/>
            <a:r>
              <a:rPr lang="de-DE" noProof="0" dirty="0"/>
              <a:t>Kapitel 1</a:t>
            </a:r>
          </a:p>
          <a:p>
            <a:pPr lvl="1"/>
            <a:r>
              <a:rPr lang="de-DE" noProof="0" dirty="0"/>
              <a:t>Kapitel 2</a:t>
            </a:r>
          </a:p>
        </p:txBody>
      </p:sp>
    </p:spTree>
    <p:extLst>
      <p:ext uri="{BB962C8B-B14F-4D97-AF65-F5344CB8AC3E}">
        <p14:creationId xmlns:p14="http://schemas.microsoft.com/office/powerpoint/2010/main" val="297916476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Co-Branding Ti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9970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eer weiss">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0E92642-E579-4713-A4FC-A1A531887A72}"/>
              </a:ext>
            </a:extLst>
          </p:cNvPr>
          <p:cNvSpPr>
            <a:spLocks noChangeArrowheads="1"/>
          </p:cNvSpPr>
          <p:nvPr userDrawn="1"/>
        </p:nvSpPr>
        <p:spPr bwMode="auto">
          <a:xfrm>
            <a:off x="10033001" y="6597651"/>
            <a:ext cx="190500" cy="144463"/>
          </a:xfrm>
          <a:prstGeom prst="rect">
            <a:avLst/>
          </a:prstGeom>
          <a:solidFill>
            <a:schemeClr val="bg1"/>
          </a:solidFill>
          <a:ln w="9525">
            <a:solidFill>
              <a:schemeClr val="bg1"/>
            </a:solidFill>
            <a:round/>
            <a:headEnd/>
            <a:tailEnd type="triangle" w="med" len="med"/>
          </a:ln>
        </p:spPr>
        <p:txBody>
          <a:bodyPr lIns="90000" tIns="46800" rIns="90000" bIns="46800"/>
          <a:lstStyle>
            <a:lvl1pPr>
              <a:defRPr sz="2400">
                <a:solidFill>
                  <a:schemeClr val="tx1"/>
                </a:solidFill>
                <a:latin typeface="Verdana" pitchFamily="34" charset="0"/>
                <a:ea typeface="MS PGothic" pitchFamily="34" charset="-128"/>
              </a:defRPr>
            </a:lvl1pPr>
            <a:lvl2pPr marL="742950" indent="-285750">
              <a:defRPr sz="2400">
                <a:solidFill>
                  <a:schemeClr val="tx1"/>
                </a:solidFill>
                <a:latin typeface="Verdana" pitchFamily="34" charset="0"/>
                <a:ea typeface="MS PGothic" pitchFamily="34" charset="-128"/>
              </a:defRPr>
            </a:lvl2pPr>
            <a:lvl3pPr marL="1143000" indent="-228600">
              <a:defRPr sz="2400">
                <a:solidFill>
                  <a:schemeClr val="tx1"/>
                </a:solidFill>
                <a:latin typeface="Verdana" pitchFamily="34" charset="0"/>
                <a:ea typeface="MS PGothic" pitchFamily="34" charset="-128"/>
              </a:defRPr>
            </a:lvl3pPr>
            <a:lvl4pPr marL="1600200" indent="-228600">
              <a:defRPr sz="2400">
                <a:solidFill>
                  <a:schemeClr val="tx1"/>
                </a:solidFill>
                <a:latin typeface="Verdana" pitchFamily="34" charset="0"/>
                <a:ea typeface="MS PGothic" pitchFamily="34" charset="-128"/>
              </a:defRPr>
            </a:lvl4pPr>
            <a:lvl5pPr marL="2057400" indent="-228600">
              <a:defRPr sz="2400">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Verdana" pitchFamily="34" charset="0"/>
                <a:ea typeface="MS PGothic" pitchFamily="34" charset="-128"/>
              </a:defRPr>
            </a:lvl9pPr>
          </a:lstStyle>
          <a:p>
            <a:pPr algn="ctr">
              <a:defRPr/>
            </a:pPr>
            <a:endParaRPr lang="de-CH" altLang="nl-NL" sz="1200">
              <a:latin typeface="Arial" pitchFamily="34" charset="0"/>
            </a:endParaRPr>
          </a:p>
        </p:txBody>
      </p:sp>
    </p:spTree>
    <p:extLst>
      <p:ext uri="{BB962C8B-B14F-4D97-AF65-F5344CB8AC3E}">
        <p14:creationId xmlns:p14="http://schemas.microsoft.com/office/powerpoint/2010/main" val="1014338353"/>
      </p:ext>
    </p:extLst>
  </p:cSld>
  <p:clrMapOvr>
    <a:masterClrMapping/>
  </p:clrMapOvr>
  <p:transition spd="med"/>
  <p:hf hdr="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Leer">
    <p:spTree>
      <p:nvGrpSpPr>
        <p:cNvPr id="1" name=""/>
        <p:cNvGrpSpPr/>
        <p:nvPr/>
      </p:nvGrpSpPr>
      <p:grpSpPr>
        <a:xfrm>
          <a:off x="0" y="0"/>
          <a:ext cx="0" cy="0"/>
          <a:chOff x="0" y="0"/>
          <a:chExt cx="0" cy="0"/>
        </a:xfrm>
      </p:grpSpPr>
      <p:pic>
        <p:nvPicPr>
          <p:cNvPr id="4" name="Picture 9" descr="USZ_Logo_e_neu_cmyk"/>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9769" y="6313488"/>
            <a:ext cx="2144184"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063684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Zwischentitel_weiss">
    <p:spTree>
      <p:nvGrpSpPr>
        <p:cNvPr id="1" name=""/>
        <p:cNvGrpSpPr/>
        <p:nvPr/>
      </p:nvGrpSpPr>
      <p:grpSpPr>
        <a:xfrm>
          <a:off x="0" y="0"/>
          <a:ext cx="0" cy="0"/>
          <a:chOff x="0" y="0"/>
          <a:chExt cx="0" cy="0"/>
        </a:xfrm>
      </p:grpSpPr>
      <p:sp>
        <p:nvSpPr>
          <p:cNvPr id="11" name="Chỗ dành sẵn cho Văn bản 10">
            <a:extLst>
              <a:ext uri="{FF2B5EF4-FFF2-40B4-BE49-F238E27FC236}">
                <a16:creationId xmlns:a16="http://schemas.microsoft.com/office/drawing/2014/main" id="{532C913F-17AE-4256-AF15-76CF5513E41C}"/>
              </a:ext>
            </a:extLst>
          </p:cNvPr>
          <p:cNvSpPr>
            <a:spLocks noGrp="1"/>
          </p:cNvSpPr>
          <p:nvPr>
            <p:ph type="body" sz="quarter" idx="15" hasCustomPrompt="1"/>
          </p:nvPr>
        </p:nvSpPr>
        <p:spPr>
          <a:xfrm>
            <a:off x="578999" y="2012150"/>
            <a:ext cx="9144000" cy="1605568"/>
          </a:xfrm>
        </p:spPr>
        <p:txBody>
          <a:bodyPr anchor="t" anchorCtr="0">
            <a:spAutoFit/>
          </a:bodyPr>
          <a:lstStyle>
            <a:lvl1pPr marL="0" indent="0">
              <a:buNone/>
              <a:defRPr sz="5000" b="1">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err="1"/>
              <a:t>Zwischentitel</a:t>
            </a:r>
            <a:endParaRPr lang="en-US" dirty="0"/>
          </a:p>
          <a:p>
            <a:pPr lvl="0"/>
            <a:r>
              <a:rPr lang="en-US" dirty="0"/>
              <a:t>(Arial 50 pt.)</a:t>
            </a:r>
          </a:p>
        </p:txBody>
      </p:sp>
      <p:sp>
        <p:nvSpPr>
          <p:cNvPr id="2" name="Chỗ dành sẵn cho Ngày tháng 1">
            <a:extLst>
              <a:ext uri="{FF2B5EF4-FFF2-40B4-BE49-F238E27FC236}">
                <a16:creationId xmlns:a16="http://schemas.microsoft.com/office/drawing/2014/main" id="{A5BE3907-027F-41C9-8A48-861D2EE43FE6}"/>
              </a:ext>
            </a:extLst>
          </p:cNvPr>
          <p:cNvSpPr>
            <a:spLocks noGrp="1"/>
          </p:cNvSpPr>
          <p:nvPr>
            <p:ph type="dt" sz="half" idx="16"/>
          </p:nvPr>
        </p:nvSpPr>
        <p:spPr/>
        <p:txBody>
          <a:bodyPr/>
          <a:lstStyle/>
          <a:p>
            <a:r>
              <a:rPr lang="en-US"/>
              <a:t>00.00.2019</a:t>
            </a:r>
            <a:endParaRPr lang="en-US" dirty="0"/>
          </a:p>
        </p:txBody>
      </p:sp>
      <p:sp>
        <p:nvSpPr>
          <p:cNvPr id="6" name="Chỗ dành sẵn cho Chân trang 5">
            <a:extLst>
              <a:ext uri="{FF2B5EF4-FFF2-40B4-BE49-F238E27FC236}">
                <a16:creationId xmlns:a16="http://schemas.microsoft.com/office/drawing/2014/main" id="{5C49A8AE-7447-4229-A5D0-1B26BCC9FAAF}"/>
              </a:ext>
            </a:extLst>
          </p:cNvPr>
          <p:cNvSpPr>
            <a:spLocks noGrp="1"/>
          </p:cNvSpPr>
          <p:nvPr>
            <p:ph type="ftr" sz="quarter" idx="17"/>
          </p:nvPr>
        </p:nvSpPr>
        <p:spPr/>
        <p:txBody>
          <a:bodyPr/>
          <a:lstStyle/>
          <a:p>
            <a:r>
              <a:rPr lang="en-US"/>
              <a:t>Verfasser | Dokumenten-Name |</a:t>
            </a:r>
            <a:endParaRPr lang="en-US" dirty="0"/>
          </a:p>
        </p:txBody>
      </p:sp>
      <p:sp>
        <p:nvSpPr>
          <p:cNvPr id="7" name="Chỗ dành sẵn cho Số hiệu Bản chiếu 6">
            <a:extLst>
              <a:ext uri="{FF2B5EF4-FFF2-40B4-BE49-F238E27FC236}">
                <a16:creationId xmlns:a16="http://schemas.microsoft.com/office/drawing/2014/main" id="{12704786-7873-48DF-882E-0BB1D09033D2}"/>
              </a:ext>
            </a:extLst>
          </p:cNvPr>
          <p:cNvSpPr>
            <a:spLocks noGrp="1"/>
          </p:cNvSpPr>
          <p:nvPr>
            <p:ph type="sldNum" sz="quarter" idx="18"/>
          </p:nvPr>
        </p:nvSpPr>
        <p:spPr/>
        <p:txBody>
          <a:bodyPr/>
          <a:lstStyle/>
          <a:p>
            <a:fld id="{5D4933CE-5001-4785-825C-3E6CC404E0DB}" type="slidenum">
              <a:rPr lang="en-US" smtClean="0"/>
              <a:pPr/>
              <a:t>‹#›</a:t>
            </a:fld>
            <a:endParaRPr lang="en-US" dirty="0"/>
          </a:p>
        </p:txBody>
      </p:sp>
    </p:spTree>
    <p:extLst>
      <p:ext uri="{BB962C8B-B14F-4D97-AF65-F5344CB8AC3E}">
        <p14:creationId xmlns:p14="http://schemas.microsoft.com/office/powerpoint/2010/main" val="36519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AA12079F-76A3-19FF-F4CB-71FE3D6245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66B2FD5-C1DE-96E8-25A1-9F5E0E5564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257E394-8DDB-D54A-3C28-6A768F9912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C53ABE2-005D-4553-A3FC-7D143C1E44EB}" type="datetimeFigureOut">
              <a:rPr lang="el-GR" smtClean="0"/>
              <a:t>22/5/2026</a:t>
            </a:fld>
            <a:endParaRPr lang="el-GR"/>
          </a:p>
        </p:txBody>
      </p:sp>
      <p:sp>
        <p:nvSpPr>
          <p:cNvPr id="5" name="Θέση υποσέλιδου 4">
            <a:extLst>
              <a:ext uri="{FF2B5EF4-FFF2-40B4-BE49-F238E27FC236}">
                <a16:creationId xmlns:a16="http://schemas.microsoft.com/office/drawing/2014/main" id="{28C78C08-EDEB-9331-DC41-EE1D4D6618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A16814F8-D687-4D86-2D51-4C624705B1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D82A152-55F0-44D1-AFB8-F8A61EE37743}" type="slidenum">
              <a:rPr lang="el-GR" smtClean="0"/>
              <a:t>‹#›</a:t>
            </a:fld>
            <a:endParaRPr lang="el-GR"/>
          </a:p>
        </p:txBody>
      </p:sp>
    </p:spTree>
    <p:extLst>
      <p:ext uri="{BB962C8B-B14F-4D97-AF65-F5344CB8AC3E}">
        <p14:creationId xmlns:p14="http://schemas.microsoft.com/office/powerpoint/2010/main" val="2599461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3.tif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tif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13.emf"/><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10.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tiff"/><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tiff"/><Relationship Id="rId5" Type="http://schemas.openxmlformats.org/officeDocument/2006/relationships/image" Target="../media/image2.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tiff"/></Relationships>
</file>

<file path=ppt/slides/_rels/slide1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tiff"/><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tiff"/></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 Id="rId5" Type="http://schemas.openxmlformats.org/officeDocument/2006/relationships/image" Target="../media/image3.tiff"/><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tiff"/><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png"/><Relationship Id="rId1" Type="http://schemas.openxmlformats.org/officeDocument/2006/relationships/slideLayout" Target="../slideLayouts/slideLayout15.xml"/><Relationship Id="rId4" Type="http://schemas.openxmlformats.org/officeDocument/2006/relationships/image" Target="../media/image3.tif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12.xml"/><Relationship Id="rId4" Type="http://schemas.openxmlformats.org/officeDocument/2006/relationships/image" Target="../media/image61.jpg"/></Relationships>
</file>

<file path=ppt/slides/_rels/slide46.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2.xml"/><Relationship Id="rId4" Type="http://schemas.openxmlformats.org/officeDocument/2006/relationships/image" Target="../media/image64.jpg"/></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png"/><Relationship Id="rId5" Type="http://schemas.openxmlformats.org/officeDocument/2006/relationships/image" Target="../media/image42.png"/><Relationship Id="rId4" Type="http://schemas.openxmlformats.org/officeDocument/2006/relationships/notesSlide" Target="../notesSlides/notesSlide15.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69.png"/><Relationship Id="rId4" Type="http://schemas.openxmlformats.org/officeDocument/2006/relationships/image" Target="../media/image68.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3.tiff"/></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0F124E47-DCA7-4846-BA3A-85DC84CEC6CF}"/>
              </a:ext>
            </a:extLst>
          </p:cNvPr>
          <p:cNvSpPr>
            <a:spLocks noGrp="1"/>
          </p:cNvSpPr>
          <p:nvPr>
            <p:ph type="ctrTitle"/>
          </p:nvPr>
        </p:nvSpPr>
        <p:spPr>
          <a:xfrm>
            <a:off x="1524000" y="2123426"/>
            <a:ext cx="9144000" cy="572270"/>
          </a:xfrm>
        </p:spPr>
        <p:txBody>
          <a:bodyPr>
            <a:noAutofit/>
          </a:bodyPr>
          <a:lstStyle/>
          <a:p>
            <a:br>
              <a:rPr lang="el-GR" sz="2800" dirty="0"/>
            </a:br>
            <a:r>
              <a:rPr lang="el-GR" sz="2800" dirty="0"/>
              <a:t>Βασικές αρχές PET, </a:t>
            </a:r>
            <a:r>
              <a:rPr lang="el-GR" sz="2800" dirty="0" err="1"/>
              <a:t>Ραδιοφάρμακα</a:t>
            </a:r>
            <a:r>
              <a:rPr lang="el-GR" sz="2800" dirty="0"/>
              <a:t>,  PET κάμερες</a:t>
            </a:r>
            <a:endParaRPr lang="en-US" sz="2800" dirty="0"/>
          </a:p>
        </p:txBody>
      </p:sp>
      <p:sp>
        <p:nvSpPr>
          <p:cNvPr id="5" name="Υπότιτλος 4">
            <a:extLst>
              <a:ext uri="{FF2B5EF4-FFF2-40B4-BE49-F238E27FC236}">
                <a16:creationId xmlns:a16="http://schemas.microsoft.com/office/drawing/2014/main" id="{BA055E92-5796-4012-8189-C16BF2197688}"/>
              </a:ext>
            </a:extLst>
          </p:cNvPr>
          <p:cNvSpPr>
            <a:spLocks noGrp="1"/>
          </p:cNvSpPr>
          <p:nvPr>
            <p:ph type="subTitle" idx="1"/>
          </p:nvPr>
        </p:nvSpPr>
        <p:spPr>
          <a:xfrm>
            <a:off x="1524000" y="4935538"/>
            <a:ext cx="9144000" cy="1655762"/>
          </a:xfrm>
          <a:solidFill>
            <a:schemeClr val="bg2"/>
          </a:solidFill>
        </p:spPr>
        <p:txBody>
          <a:bodyPr>
            <a:normAutofit/>
          </a:bodyPr>
          <a:lstStyle/>
          <a:p>
            <a:r>
              <a:rPr lang="en-US" sz="2000" i="1" dirty="0"/>
              <a:t>Dr med </a:t>
            </a:r>
            <a:r>
              <a:rPr lang="el-GR" sz="2000" i="1" dirty="0"/>
              <a:t>Γεώργιος Ν. Μπενέτος, </a:t>
            </a:r>
            <a:r>
              <a:rPr lang="en-US" sz="2000" i="1" dirty="0"/>
              <a:t>MD, MSc, PhD</a:t>
            </a:r>
          </a:p>
          <a:p>
            <a:r>
              <a:rPr lang="el-GR" sz="2000" i="1" dirty="0"/>
              <a:t>Ακαδημαϊκός Υπότροφος Α’ Πανεπιστημιακή Καρδιολογική Κλινική</a:t>
            </a:r>
          </a:p>
          <a:p>
            <a:r>
              <a:rPr lang="en-US" sz="2000" i="1" dirty="0"/>
              <a:t>Cardiac CT </a:t>
            </a:r>
            <a:r>
              <a:rPr lang="el-GR" sz="2000" i="1" dirty="0"/>
              <a:t>Κλινική Λευκός Σταυρός</a:t>
            </a:r>
          </a:p>
          <a:p>
            <a:r>
              <a:rPr lang="en-US" sz="2000" i="1" dirty="0"/>
              <a:t>EACVI and SCCT Level 3 certified in Cardiac CT</a:t>
            </a:r>
            <a:endParaRPr lang="en-US" sz="2000" dirty="0"/>
          </a:p>
        </p:txBody>
      </p:sp>
      <p:pic>
        <p:nvPicPr>
          <p:cNvPr id="6" name="Hình ảnh 8" descr="Ảnh có chứa chai&#10;&#10;Mô tả được tạo tự động">
            <a:extLst>
              <a:ext uri="{FF2B5EF4-FFF2-40B4-BE49-F238E27FC236}">
                <a16:creationId xmlns:a16="http://schemas.microsoft.com/office/drawing/2014/main" id="{C9FFCE86-D9B7-4477-9DE7-358B1C91900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18DD684B-503B-45B3-8CCB-082E1BBC0C32}"/>
              </a:ext>
            </a:extLst>
          </p:cNvPr>
          <p:cNvPicPr>
            <a:picLocks noChangeAspect="1"/>
          </p:cNvPicPr>
          <p:nvPr/>
        </p:nvPicPr>
        <p:blipFill>
          <a:blip r:embed="rId3"/>
          <a:stretch>
            <a:fillRect/>
          </a:stretch>
        </p:blipFill>
        <p:spPr>
          <a:xfrm>
            <a:off x="10511" y="0"/>
            <a:ext cx="882869" cy="1137920"/>
          </a:xfrm>
          <a:prstGeom prst="rect">
            <a:avLst/>
          </a:prstGeom>
        </p:spPr>
      </p:pic>
    </p:spTree>
    <p:extLst>
      <p:ext uri="{BB962C8B-B14F-4D97-AF65-F5344CB8AC3E}">
        <p14:creationId xmlns:p14="http://schemas.microsoft.com/office/powerpoint/2010/main" val="3015405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0" y="116632"/>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Nuclearmedicine</a:t>
            </a:r>
            <a:r>
              <a:rPr lang="de-CH" sz="2900" b="1" kern="0" dirty="0"/>
              <a:t> vs. </a:t>
            </a:r>
            <a:r>
              <a:rPr lang="de-CH" sz="2900" b="1" kern="0" dirty="0" err="1"/>
              <a:t>Radiology</a:t>
            </a:r>
            <a:endParaRPr lang="de-CH" sz="2900" b="1" kern="0" dirty="0"/>
          </a:p>
        </p:txBody>
      </p:sp>
      <p:pic>
        <p:nvPicPr>
          <p:cNvPr id="2" name="Grafik 1"/>
          <p:cNvPicPr>
            <a:picLocks noChangeAspect="1"/>
          </p:cNvPicPr>
          <p:nvPr/>
        </p:nvPicPr>
        <p:blipFill rotWithShape="1">
          <a:blip r:embed="rId3"/>
          <a:srcRect t="16449" b="7656"/>
          <a:stretch/>
        </p:blipFill>
        <p:spPr>
          <a:xfrm>
            <a:off x="1027241" y="1472111"/>
            <a:ext cx="10136059" cy="4131764"/>
          </a:xfrm>
          <a:prstGeom prst="rect">
            <a:avLst/>
          </a:prstGeom>
        </p:spPr>
      </p:pic>
      <p:sp>
        <p:nvSpPr>
          <p:cNvPr id="3" name="Rechteck 2"/>
          <p:cNvSpPr/>
          <p:nvPr/>
        </p:nvSpPr>
        <p:spPr>
          <a:xfrm>
            <a:off x="3035300" y="807472"/>
            <a:ext cx="2717800" cy="4498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b="1" dirty="0">
                <a:solidFill>
                  <a:schemeClr val="tx1"/>
                </a:solidFill>
              </a:rPr>
              <a:t>Transmission</a:t>
            </a:r>
          </a:p>
        </p:txBody>
      </p:sp>
      <p:sp>
        <p:nvSpPr>
          <p:cNvPr id="4" name="Rechteck 3"/>
          <p:cNvSpPr/>
          <p:nvPr/>
        </p:nvSpPr>
        <p:spPr>
          <a:xfrm>
            <a:off x="3302000" y="5397500"/>
            <a:ext cx="7137400" cy="393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3" name="Rechteck 12"/>
          <p:cNvSpPr/>
          <p:nvPr/>
        </p:nvSpPr>
        <p:spPr>
          <a:xfrm>
            <a:off x="7607300" y="807472"/>
            <a:ext cx="2717800" cy="44982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2400" b="1" dirty="0">
                <a:solidFill>
                  <a:schemeClr val="tx1"/>
                </a:solidFill>
              </a:rPr>
              <a:t>Emission</a:t>
            </a:r>
          </a:p>
        </p:txBody>
      </p:sp>
      <p:sp>
        <p:nvSpPr>
          <p:cNvPr id="5" name="Straight Connector 23553">
            <a:extLst>
              <a:ext uri="{FF2B5EF4-FFF2-40B4-BE49-F238E27FC236}">
                <a16:creationId xmlns:a16="http://schemas.microsoft.com/office/drawing/2014/main" id="{C2EE24C9-D58A-5350-F49D-281081EB3DD6}"/>
              </a:ext>
            </a:extLst>
          </p:cNvPr>
          <p:cNvSpPr>
            <a:spLocks noChangeShapeType="1"/>
          </p:cNvSpPr>
          <p:nvPr/>
        </p:nvSpPr>
        <p:spPr bwMode="auto">
          <a:xfrm>
            <a:off x="19799" y="6839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17152072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22EA15-478F-64F5-FE3F-46F1A6B68EB8}"/>
              </a:ext>
            </a:extLst>
          </p:cNvPr>
          <p:cNvSpPr>
            <a:spLocks noGrp="1"/>
          </p:cNvSpPr>
          <p:nvPr>
            <p:ph type="title"/>
          </p:nvPr>
        </p:nvSpPr>
        <p:spPr>
          <a:xfrm>
            <a:off x="334436" y="256291"/>
            <a:ext cx="11521049" cy="586317"/>
          </a:xfrm>
        </p:spPr>
        <p:txBody>
          <a:bodyPr>
            <a:noAutofit/>
          </a:bodyPr>
          <a:lstStyle/>
          <a:p>
            <a:pPr algn="ctr"/>
            <a:r>
              <a:rPr lang="en-US" sz="3200" dirty="0"/>
              <a:t>PET-CT cameras</a:t>
            </a:r>
            <a:endParaRPr lang="el-GR" sz="3200" dirty="0"/>
          </a:p>
        </p:txBody>
      </p:sp>
      <p:pic>
        <p:nvPicPr>
          <p:cNvPr id="4" name="Picture 4">
            <a:extLst>
              <a:ext uri="{FF2B5EF4-FFF2-40B4-BE49-F238E27FC236}">
                <a16:creationId xmlns:a16="http://schemas.microsoft.com/office/drawing/2014/main" id="{6FCB2480-3A5B-4B8A-0427-2A81F76053E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646" y="1311490"/>
            <a:ext cx="5643585" cy="443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Hình ảnh 8" descr="Ảnh có chứa chai&#10;&#10;Mô tả được tạo tự động">
            <a:extLst>
              <a:ext uri="{FF2B5EF4-FFF2-40B4-BE49-F238E27FC236}">
                <a16:creationId xmlns:a16="http://schemas.microsoft.com/office/drawing/2014/main" id="{13AB49D4-ED97-2F8A-3454-D425460F30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19C4D1FE-8B36-088E-B1D5-B7F2B95E25DE}"/>
              </a:ext>
            </a:extLst>
          </p:cNvPr>
          <p:cNvPicPr>
            <a:picLocks noChangeAspect="1"/>
          </p:cNvPicPr>
          <p:nvPr/>
        </p:nvPicPr>
        <p:blipFill>
          <a:blip r:embed="rId4"/>
          <a:stretch>
            <a:fillRect/>
          </a:stretch>
        </p:blipFill>
        <p:spPr>
          <a:xfrm>
            <a:off x="10511" y="0"/>
            <a:ext cx="882869" cy="1137920"/>
          </a:xfrm>
          <a:prstGeom prst="rect">
            <a:avLst/>
          </a:prstGeom>
        </p:spPr>
      </p:pic>
      <p:sp>
        <p:nvSpPr>
          <p:cNvPr id="7" name="TextBox 6">
            <a:extLst>
              <a:ext uri="{FF2B5EF4-FFF2-40B4-BE49-F238E27FC236}">
                <a16:creationId xmlns:a16="http://schemas.microsoft.com/office/drawing/2014/main" id="{4D906BED-45EB-9EF3-B461-F61176D47EC0}"/>
              </a:ext>
            </a:extLst>
          </p:cNvPr>
          <p:cNvSpPr txBox="1"/>
          <p:nvPr/>
        </p:nvSpPr>
        <p:spPr>
          <a:xfrm>
            <a:off x="1272209" y="5995284"/>
            <a:ext cx="3387255" cy="369332"/>
          </a:xfrm>
          <a:prstGeom prst="rect">
            <a:avLst/>
          </a:prstGeom>
          <a:noFill/>
        </p:spPr>
        <p:txBody>
          <a:bodyPr wrap="square" rtlCol="0">
            <a:spAutoFit/>
          </a:bodyPr>
          <a:lstStyle/>
          <a:p>
            <a:pPr algn="ctr"/>
            <a:r>
              <a:rPr lang="en-US" dirty="0"/>
              <a:t>Siemens PET-CT camera</a:t>
            </a:r>
            <a:endParaRPr lang="el-GR" dirty="0"/>
          </a:p>
        </p:txBody>
      </p:sp>
      <p:pic>
        <p:nvPicPr>
          <p:cNvPr id="8" name="Picture 5">
            <a:extLst>
              <a:ext uri="{FF2B5EF4-FFF2-40B4-BE49-F238E27FC236}">
                <a16:creationId xmlns:a16="http://schemas.microsoft.com/office/drawing/2014/main" id="{7A613E77-6AF5-E88F-C0B7-A78F5EC913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870" y="1314008"/>
            <a:ext cx="63246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8D6B8BB2-EE67-FDDE-68F3-F06D33A771F3}"/>
              </a:ext>
            </a:extLst>
          </p:cNvPr>
          <p:cNvSpPr txBox="1"/>
          <p:nvPr/>
        </p:nvSpPr>
        <p:spPr>
          <a:xfrm>
            <a:off x="7221108" y="5995284"/>
            <a:ext cx="3387255" cy="369332"/>
          </a:xfrm>
          <a:prstGeom prst="rect">
            <a:avLst/>
          </a:prstGeom>
          <a:noFill/>
        </p:spPr>
        <p:txBody>
          <a:bodyPr wrap="square" rtlCol="0">
            <a:spAutoFit/>
          </a:bodyPr>
          <a:lstStyle/>
          <a:p>
            <a:pPr algn="ctr"/>
            <a:r>
              <a:rPr lang="en-US" dirty="0"/>
              <a:t>GE PET-CT camera</a:t>
            </a:r>
            <a:endParaRPr lang="el-GR" dirty="0"/>
          </a:p>
        </p:txBody>
      </p:sp>
    </p:spTree>
    <p:extLst>
      <p:ext uri="{BB962C8B-B14F-4D97-AF65-F5344CB8AC3E}">
        <p14:creationId xmlns:p14="http://schemas.microsoft.com/office/powerpoint/2010/main" val="164143808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C781D515-3335-CA0C-4F6B-D9C00BB7B886}"/>
              </a:ext>
            </a:extLst>
          </p:cNvPr>
          <p:cNvSpPr>
            <a:spLocks noGrp="1"/>
          </p:cNvSpPr>
          <p:nvPr>
            <p:ph type="title"/>
          </p:nvPr>
        </p:nvSpPr>
        <p:spPr>
          <a:xfrm>
            <a:off x="838200" y="118635"/>
            <a:ext cx="10515600" cy="1325563"/>
          </a:xfrm>
        </p:spPr>
        <p:txBody>
          <a:bodyPr>
            <a:normAutofit/>
          </a:bodyPr>
          <a:lstStyle/>
          <a:p>
            <a:pPr algn="ctr"/>
            <a:r>
              <a:rPr lang="en-GB" sz="3600" dirty="0"/>
              <a:t>Digital vs </a:t>
            </a:r>
            <a:r>
              <a:rPr lang="en-GB" sz="3600" dirty="0" err="1"/>
              <a:t>analog</a:t>
            </a:r>
            <a:r>
              <a:rPr lang="en-GB" sz="3600" dirty="0"/>
              <a:t> PET cameras</a:t>
            </a:r>
            <a:endParaRPr lang="el-GR" sz="3600" dirty="0"/>
          </a:p>
        </p:txBody>
      </p:sp>
      <p:sp>
        <p:nvSpPr>
          <p:cNvPr id="6" name="Θέση περιεχομένου 5">
            <a:extLst>
              <a:ext uri="{FF2B5EF4-FFF2-40B4-BE49-F238E27FC236}">
                <a16:creationId xmlns:a16="http://schemas.microsoft.com/office/drawing/2014/main" id="{FEF79908-1B16-A6A1-1206-57DEA5CDD76C}"/>
              </a:ext>
            </a:extLst>
          </p:cNvPr>
          <p:cNvSpPr>
            <a:spLocks noGrp="1"/>
          </p:cNvSpPr>
          <p:nvPr>
            <p:ph sz="half" idx="2"/>
          </p:nvPr>
        </p:nvSpPr>
        <p:spPr>
          <a:xfrm>
            <a:off x="6450496" y="1796002"/>
            <a:ext cx="5181600" cy="4351338"/>
          </a:xfrm>
        </p:spPr>
        <p:txBody>
          <a:bodyPr>
            <a:normAutofit/>
          </a:bodyPr>
          <a:lstStyle/>
          <a:p>
            <a:pPr>
              <a:lnSpc>
                <a:spcPct val="200000"/>
              </a:lnSpc>
            </a:pPr>
            <a:r>
              <a:rPr lang="en-GB" sz="2000" dirty="0"/>
              <a:t>Digital (</a:t>
            </a:r>
            <a:r>
              <a:rPr lang="en-GB" sz="2000" dirty="0" err="1"/>
              <a:t>Vereos</a:t>
            </a:r>
            <a:r>
              <a:rPr lang="en-GB" sz="2000" dirty="0"/>
              <a:t>) vs </a:t>
            </a:r>
            <a:r>
              <a:rPr lang="en-GB" sz="2000" dirty="0" err="1"/>
              <a:t>analog</a:t>
            </a:r>
            <a:r>
              <a:rPr lang="en-GB" sz="2000" dirty="0"/>
              <a:t> (GEMINI) PET camera</a:t>
            </a:r>
          </a:p>
          <a:p>
            <a:pPr>
              <a:lnSpc>
                <a:spcPct val="200000"/>
              </a:lnSpc>
            </a:pPr>
            <a:r>
              <a:rPr lang="en-GB" sz="2000" dirty="0"/>
              <a:t>With Digital camera shorter scan times, less FDG (radiation dose), less noisy images</a:t>
            </a:r>
            <a:endParaRPr lang="el-GR" sz="2000" dirty="0"/>
          </a:p>
        </p:txBody>
      </p:sp>
      <p:pic>
        <p:nvPicPr>
          <p:cNvPr id="1026" name="Picture 2">
            <a:extLst>
              <a:ext uri="{FF2B5EF4-FFF2-40B4-BE49-F238E27FC236}">
                <a16:creationId xmlns:a16="http://schemas.microsoft.com/office/drawing/2014/main" id="{8C908013-CE39-23D7-5F02-A81423F1A53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23515" y="1688271"/>
            <a:ext cx="5181600" cy="42920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6F96BCB-CC87-7AAE-DD72-148CEDE49527}"/>
              </a:ext>
            </a:extLst>
          </p:cNvPr>
          <p:cNvSpPr txBox="1"/>
          <p:nvPr/>
        </p:nvSpPr>
        <p:spPr>
          <a:xfrm>
            <a:off x="6766560" y="6233823"/>
            <a:ext cx="4715123" cy="307777"/>
          </a:xfrm>
          <a:prstGeom prst="rect">
            <a:avLst/>
          </a:prstGeom>
          <a:noFill/>
        </p:spPr>
        <p:txBody>
          <a:bodyPr wrap="square" rtlCol="0">
            <a:spAutoFit/>
          </a:bodyPr>
          <a:lstStyle/>
          <a:p>
            <a:pPr algn="r"/>
            <a:r>
              <a:rPr lang="en-GB" sz="1400" b="1" i="1" dirty="0" err="1"/>
              <a:t>Hatami</a:t>
            </a:r>
            <a:r>
              <a:rPr lang="en-GB" sz="1400" b="1" i="1" dirty="0"/>
              <a:t> et al, J </a:t>
            </a:r>
            <a:r>
              <a:rPr lang="en-GB" sz="1400" b="1" i="1" dirty="0" err="1"/>
              <a:t>Nucl</a:t>
            </a:r>
            <a:r>
              <a:rPr lang="en-GB" sz="1400" b="1" i="1" dirty="0"/>
              <a:t> Med </a:t>
            </a:r>
            <a:r>
              <a:rPr lang="en-GB" sz="1400" b="1" i="1" dirty="0" err="1"/>
              <a:t>Technol</a:t>
            </a:r>
            <a:r>
              <a:rPr lang="en-GB" sz="1400" b="1" i="1" dirty="0"/>
              <a:t> 2020</a:t>
            </a:r>
            <a:endParaRPr lang="el-GR" sz="1400" b="1" i="1" dirty="0"/>
          </a:p>
        </p:txBody>
      </p:sp>
      <p:pic>
        <p:nvPicPr>
          <p:cNvPr id="8" name="Hình ảnh 8" descr="Ảnh có chứa chai&#10;&#10;Mô tả được tạo tự động">
            <a:extLst>
              <a:ext uri="{FF2B5EF4-FFF2-40B4-BE49-F238E27FC236}">
                <a16:creationId xmlns:a16="http://schemas.microsoft.com/office/drawing/2014/main" id="{0737A56A-DB47-9AE1-FDD0-FA91268703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9" name="Εικόνα 8">
            <a:extLst>
              <a:ext uri="{FF2B5EF4-FFF2-40B4-BE49-F238E27FC236}">
                <a16:creationId xmlns:a16="http://schemas.microsoft.com/office/drawing/2014/main" id="{5CC92311-96AD-8763-114E-D7416AB831E3}"/>
              </a:ext>
            </a:extLst>
          </p:cNvPr>
          <p:cNvPicPr>
            <a:picLocks noChangeAspect="1"/>
          </p:cNvPicPr>
          <p:nvPr/>
        </p:nvPicPr>
        <p:blipFill>
          <a:blip r:embed="rId4"/>
          <a:stretch>
            <a:fillRect/>
          </a:stretch>
        </p:blipFill>
        <p:spPr>
          <a:xfrm>
            <a:off x="10511" y="0"/>
            <a:ext cx="882869" cy="1137920"/>
          </a:xfrm>
          <a:prstGeom prst="rect">
            <a:avLst/>
          </a:prstGeom>
        </p:spPr>
      </p:pic>
    </p:spTree>
    <p:extLst>
      <p:ext uri="{BB962C8B-B14F-4D97-AF65-F5344CB8AC3E}">
        <p14:creationId xmlns:p14="http://schemas.microsoft.com/office/powerpoint/2010/main" val="3886674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a:extLst>
              <a:ext uri="{FF2B5EF4-FFF2-40B4-BE49-F238E27FC236}">
                <a16:creationId xmlns:a16="http://schemas.microsoft.com/office/drawing/2014/main" id="{108ADCD1-20A2-A58D-FCF7-D30268036BC5}"/>
              </a:ext>
            </a:extLst>
          </p:cNvPr>
          <p:cNvPicPr>
            <a:picLocks noGrp="1" noChangeAspect="1"/>
          </p:cNvPicPr>
          <p:nvPr>
            <p:ph sz="half" idx="2"/>
          </p:nvPr>
        </p:nvPicPr>
        <p:blipFill>
          <a:blip r:embed="rId2"/>
          <a:stretch>
            <a:fillRect/>
          </a:stretch>
        </p:blipFill>
        <p:spPr>
          <a:xfrm>
            <a:off x="6505263" y="2030112"/>
            <a:ext cx="5487722" cy="2765466"/>
          </a:xfrm>
        </p:spPr>
      </p:pic>
      <p:grpSp>
        <p:nvGrpSpPr>
          <p:cNvPr id="15" name="Gruppieren 1">
            <a:extLst>
              <a:ext uri="{FF2B5EF4-FFF2-40B4-BE49-F238E27FC236}">
                <a16:creationId xmlns:a16="http://schemas.microsoft.com/office/drawing/2014/main" id="{BDC49918-2C67-98BA-0C7E-8E792F5BD4E8}"/>
              </a:ext>
            </a:extLst>
          </p:cNvPr>
          <p:cNvGrpSpPr/>
          <p:nvPr/>
        </p:nvGrpSpPr>
        <p:grpSpPr>
          <a:xfrm>
            <a:off x="199014" y="1596925"/>
            <a:ext cx="6108479" cy="3786838"/>
            <a:chOff x="2355850" y="1695450"/>
            <a:chExt cx="7345362" cy="4319588"/>
          </a:xfrm>
        </p:grpSpPr>
        <p:sp>
          <p:nvSpPr>
            <p:cNvPr id="16" name="Rectangle 2">
              <a:extLst>
                <a:ext uri="{FF2B5EF4-FFF2-40B4-BE49-F238E27FC236}">
                  <a16:creationId xmlns:a16="http://schemas.microsoft.com/office/drawing/2014/main" id="{CB99CC62-770E-EFFC-6A79-5127D6F5E471}"/>
                </a:ext>
              </a:extLst>
            </p:cNvPr>
            <p:cNvSpPr>
              <a:spLocks noChangeArrowheads="1"/>
            </p:cNvSpPr>
            <p:nvPr/>
          </p:nvSpPr>
          <p:spPr bwMode="auto">
            <a:xfrm>
              <a:off x="2355850" y="1695450"/>
              <a:ext cx="7345362" cy="4319588"/>
            </a:xfrm>
            <a:prstGeom prst="rect">
              <a:avLst/>
            </a:prstGeom>
            <a:solidFill>
              <a:schemeClr val="tx1"/>
            </a:solidFill>
            <a:ln w="9525">
              <a:solidFill>
                <a:schemeClr val="tx2"/>
              </a:solidFill>
              <a:miter lim="800000"/>
              <a:headEnd/>
              <a:tailEnd/>
            </a:ln>
            <a:effectLst/>
          </p:spPr>
          <p:txBody>
            <a:bodyPr wrap="none" anchor="ctr"/>
            <a:lstStyle/>
            <a:p>
              <a:pPr algn="ctr"/>
              <a:endParaRPr lang="de-DE"/>
            </a:p>
          </p:txBody>
        </p:sp>
        <p:pic>
          <p:nvPicPr>
            <p:cNvPr id="17" name="Picture 4">
              <a:extLst>
                <a:ext uri="{FF2B5EF4-FFF2-40B4-BE49-F238E27FC236}">
                  <a16:creationId xmlns:a16="http://schemas.microsoft.com/office/drawing/2014/main" id="{D1DFBE53-AFC7-C56D-F18B-A317126684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7236"/>
            <a:stretch>
              <a:fillRect/>
            </a:stretch>
          </p:blipFill>
          <p:spPr bwMode="auto">
            <a:xfrm>
              <a:off x="2355850" y="1766888"/>
              <a:ext cx="2106612"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a:extLst>
                <a:ext uri="{FF2B5EF4-FFF2-40B4-BE49-F238E27FC236}">
                  <a16:creationId xmlns:a16="http://schemas.microsoft.com/office/drawing/2014/main" id="{72F29884-F8F3-CFD1-9B24-33BED3DB86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9926" y="1766888"/>
              <a:ext cx="3159125" cy="422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 Box 6">
              <a:extLst>
                <a:ext uri="{FF2B5EF4-FFF2-40B4-BE49-F238E27FC236}">
                  <a16:creationId xmlns:a16="http://schemas.microsoft.com/office/drawing/2014/main" id="{4D407E89-80ED-60F7-D844-D26A13979E60}"/>
                </a:ext>
              </a:extLst>
            </p:cNvPr>
            <p:cNvSpPr txBox="1">
              <a:spLocks noChangeArrowheads="1"/>
            </p:cNvSpPr>
            <p:nvPr/>
          </p:nvSpPr>
          <p:spPr bwMode="auto">
            <a:xfrm>
              <a:off x="5167312" y="2047876"/>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de-DE" sz="1800">
                  <a:solidFill>
                    <a:schemeClr val="bg1"/>
                  </a:solidFill>
                </a:rPr>
                <a:t>AC</a:t>
              </a:r>
            </a:p>
          </p:txBody>
        </p:sp>
        <p:sp>
          <p:nvSpPr>
            <p:cNvPr id="20" name="Text Box 7">
              <a:extLst>
                <a:ext uri="{FF2B5EF4-FFF2-40B4-BE49-F238E27FC236}">
                  <a16:creationId xmlns:a16="http://schemas.microsoft.com/office/drawing/2014/main" id="{55308161-892D-023B-FCF4-56A30A2AAA1C}"/>
                </a:ext>
              </a:extLst>
            </p:cNvPr>
            <p:cNvSpPr txBox="1">
              <a:spLocks noChangeArrowheads="1"/>
            </p:cNvSpPr>
            <p:nvPr/>
          </p:nvSpPr>
          <p:spPr bwMode="auto">
            <a:xfrm>
              <a:off x="5164137" y="3135313"/>
              <a:ext cx="66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de-DE" sz="1800">
                  <a:solidFill>
                    <a:schemeClr val="bg1"/>
                  </a:solidFill>
                </a:rPr>
                <a:t>NAC</a:t>
              </a:r>
            </a:p>
          </p:txBody>
        </p:sp>
        <p:sp>
          <p:nvSpPr>
            <p:cNvPr id="21" name="Text Box 8">
              <a:extLst>
                <a:ext uri="{FF2B5EF4-FFF2-40B4-BE49-F238E27FC236}">
                  <a16:creationId xmlns:a16="http://schemas.microsoft.com/office/drawing/2014/main" id="{75E21A71-4495-6828-D806-0A585420AB26}"/>
                </a:ext>
              </a:extLst>
            </p:cNvPr>
            <p:cNvSpPr txBox="1">
              <a:spLocks noChangeArrowheads="1"/>
            </p:cNvSpPr>
            <p:nvPr/>
          </p:nvSpPr>
          <p:spPr bwMode="auto">
            <a:xfrm>
              <a:off x="5164137" y="4232276"/>
              <a:ext cx="501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de-DE" sz="1800">
                  <a:solidFill>
                    <a:schemeClr val="bg1"/>
                  </a:solidFill>
                </a:rPr>
                <a:t>AC</a:t>
              </a:r>
            </a:p>
          </p:txBody>
        </p:sp>
        <p:sp>
          <p:nvSpPr>
            <p:cNvPr id="22" name="Text Box 9">
              <a:extLst>
                <a:ext uri="{FF2B5EF4-FFF2-40B4-BE49-F238E27FC236}">
                  <a16:creationId xmlns:a16="http://schemas.microsoft.com/office/drawing/2014/main" id="{DF1B7083-C039-83DC-ADDD-7F7A0F9E0E1E}"/>
                </a:ext>
              </a:extLst>
            </p:cNvPr>
            <p:cNvSpPr txBox="1">
              <a:spLocks noChangeArrowheads="1"/>
            </p:cNvSpPr>
            <p:nvPr/>
          </p:nvSpPr>
          <p:spPr bwMode="auto">
            <a:xfrm>
              <a:off x="5164137" y="5360988"/>
              <a:ext cx="666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itchFamily="34" charset="0"/>
                  <a:ea typeface="ヒラギノ角ゴ Pro W3"/>
                  <a:cs typeface="ヒラギノ角ゴ Pro W3"/>
                </a:defRPr>
              </a:lvl1pPr>
              <a:lvl2pPr marL="742950" indent="-285750">
                <a:defRPr sz="2400">
                  <a:solidFill>
                    <a:schemeClr val="tx1"/>
                  </a:solidFill>
                  <a:latin typeface="Arial" pitchFamily="34" charset="0"/>
                  <a:ea typeface="ヒラギノ角ゴ Pro W3"/>
                  <a:cs typeface="ヒラギノ角ゴ Pro W3"/>
                </a:defRPr>
              </a:lvl2pPr>
              <a:lvl3pPr marL="1143000" indent="-228600">
                <a:defRPr sz="2400">
                  <a:solidFill>
                    <a:schemeClr val="tx1"/>
                  </a:solidFill>
                  <a:latin typeface="Arial" pitchFamily="34" charset="0"/>
                  <a:ea typeface="ヒラギノ角ゴ Pro W3"/>
                  <a:cs typeface="ヒラギノ角ゴ Pro W3"/>
                </a:defRPr>
              </a:lvl3pPr>
              <a:lvl4pPr marL="1600200" indent="-228600">
                <a:defRPr sz="2400">
                  <a:solidFill>
                    <a:schemeClr val="tx1"/>
                  </a:solidFill>
                  <a:latin typeface="Arial" pitchFamily="34" charset="0"/>
                  <a:ea typeface="ヒラギノ角ゴ Pro W3"/>
                  <a:cs typeface="ヒラギノ角ゴ Pro W3"/>
                </a:defRPr>
              </a:lvl4pPr>
              <a:lvl5pPr marL="2057400" indent="-228600">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a:cs typeface="ヒラギノ角ゴ Pro W3"/>
                </a:defRPr>
              </a:lvl9pPr>
            </a:lstStyle>
            <a:p>
              <a:r>
                <a:rPr lang="de-DE" sz="1800">
                  <a:solidFill>
                    <a:schemeClr val="bg1"/>
                  </a:solidFill>
                </a:rPr>
                <a:t>NAC</a:t>
              </a:r>
            </a:p>
          </p:txBody>
        </p:sp>
      </p:grpSp>
      <p:sp>
        <p:nvSpPr>
          <p:cNvPr id="23" name="Rectangle 2">
            <a:extLst>
              <a:ext uri="{FF2B5EF4-FFF2-40B4-BE49-F238E27FC236}">
                <a16:creationId xmlns:a16="http://schemas.microsoft.com/office/drawing/2014/main" id="{14C120A2-DAD8-FFA5-17F2-3BFF38E45611}"/>
              </a:ext>
            </a:extLst>
          </p:cNvPr>
          <p:cNvSpPr txBox="1">
            <a:spLocks noGrp="1" noChangeArrowheads="1"/>
          </p:cNvSpPr>
          <p:nvPr>
            <p:ph type="title"/>
          </p:nvPr>
        </p:nvSpPr>
        <p:spPr bwMode="auto">
          <a:xfrm>
            <a:off x="838200" y="365125"/>
            <a:ext cx="10515600" cy="1325563"/>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CT-AC for PET is mandatory</a:t>
            </a:r>
          </a:p>
        </p:txBody>
      </p:sp>
    </p:spTree>
    <p:extLst>
      <p:ext uri="{BB962C8B-B14F-4D97-AF65-F5344CB8AC3E}">
        <p14:creationId xmlns:p14="http://schemas.microsoft.com/office/powerpoint/2010/main" val="2103366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5"/>
          </p:nvPr>
        </p:nvSpPr>
        <p:spPr>
          <a:xfrm>
            <a:off x="285998" y="1356472"/>
            <a:ext cx="9144000" cy="646331"/>
          </a:xfrm>
        </p:spPr>
        <p:txBody>
          <a:bodyPr/>
          <a:lstStyle/>
          <a:p>
            <a:r>
              <a:rPr lang="en-US" sz="4000" dirty="0">
                <a:solidFill>
                  <a:schemeClr val="tx1"/>
                </a:solidFill>
              </a:rPr>
              <a:t>Hybrid</a:t>
            </a:r>
            <a:r>
              <a:rPr lang="de-CH" sz="4000" dirty="0">
                <a:solidFill>
                  <a:schemeClr val="tx1"/>
                </a:solidFill>
              </a:rPr>
              <a:t>-PET/MR</a:t>
            </a:r>
          </a:p>
        </p:txBody>
      </p:sp>
      <p:grpSp>
        <p:nvGrpSpPr>
          <p:cNvPr id="12" name="Gruppieren 11"/>
          <p:cNvGrpSpPr>
            <a:grpSpLocks noChangeAspect="1"/>
          </p:cNvGrpSpPr>
          <p:nvPr/>
        </p:nvGrpSpPr>
        <p:grpSpPr>
          <a:xfrm>
            <a:off x="605178" y="2194556"/>
            <a:ext cx="3603571" cy="1823286"/>
            <a:chOff x="386264" y="685161"/>
            <a:chExt cx="5321300" cy="2692400"/>
          </a:xfrm>
        </p:grpSpPr>
        <p:pic>
          <p:nvPicPr>
            <p:cNvPr id="13"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64" y="685161"/>
              <a:ext cx="5321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4" name="Rectangle 12"/>
            <p:cNvSpPr>
              <a:spLocks/>
            </p:cNvSpPr>
            <p:nvPr/>
          </p:nvSpPr>
          <p:spPr bwMode="auto">
            <a:xfrm rot="16200000">
              <a:off x="4366366" y="1501439"/>
              <a:ext cx="421347" cy="318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1pPr>
              <a:lvl2pPr marL="742950" indent="-28575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2pPr>
              <a:lvl3pPr marL="11430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3pPr>
              <a:lvl4pPr marL="16002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4pPr>
              <a:lvl5pPr marL="20574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r>
                <a:rPr lang="en-US" altLang="de-DE" sz="1400" b="1" dirty="0">
                  <a:solidFill>
                    <a:schemeClr val="tx1"/>
                  </a:solidFill>
                  <a:latin typeface="Arial Narrow" panose="020B0606020202030204" pitchFamily="34" charset="0"/>
                  <a:ea typeface="MS PGothic" panose="020B0600070205080204" pitchFamily="34" charset="-128"/>
                  <a:sym typeface="Arial Narrow" panose="020B0606020202030204" pitchFamily="34" charset="0"/>
                </a:rPr>
                <a:t>PET</a:t>
              </a:r>
            </a:p>
          </p:txBody>
        </p:sp>
      </p:grpSp>
      <p:grpSp>
        <p:nvGrpSpPr>
          <p:cNvPr id="15" name="Gruppieren 14"/>
          <p:cNvGrpSpPr>
            <a:grpSpLocks noChangeAspect="1"/>
          </p:cNvGrpSpPr>
          <p:nvPr/>
        </p:nvGrpSpPr>
        <p:grpSpPr>
          <a:xfrm flipH="1">
            <a:off x="7401401" y="2194556"/>
            <a:ext cx="3636501" cy="1869150"/>
            <a:chOff x="5555164" y="685161"/>
            <a:chExt cx="5321300" cy="2692400"/>
          </a:xfrm>
        </p:grpSpPr>
        <p:pic>
          <p:nvPicPr>
            <p:cNvPr id="1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5164" y="685161"/>
              <a:ext cx="5321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7" name="Rectangle 13"/>
            <p:cNvSpPr>
              <a:spLocks/>
            </p:cNvSpPr>
            <p:nvPr/>
          </p:nvSpPr>
          <p:spPr bwMode="auto">
            <a:xfrm rot="5400000">
              <a:off x="9142744" y="1502877"/>
              <a:ext cx="390227" cy="31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1pPr>
              <a:lvl2pPr marL="742950" indent="-28575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2pPr>
              <a:lvl3pPr marL="11430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3pPr>
              <a:lvl4pPr marL="16002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4pPr>
              <a:lvl5pPr marL="20574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r>
                <a:rPr lang="en-US" altLang="de-DE" sz="1400" b="1" dirty="0">
                  <a:solidFill>
                    <a:schemeClr val="tx1"/>
                  </a:solidFill>
                  <a:latin typeface="Arial Narrow" panose="020B0606020202030204" pitchFamily="34" charset="0"/>
                  <a:ea typeface="MS PGothic" panose="020B0600070205080204" pitchFamily="34" charset="-128"/>
                  <a:sym typeface="Arial Narrow" panose="020B0606020202030204" pitchFamily="34" charset="0"/>
                </a:rPr>
                <a:t>MRI</a:t>
              </a:r>
            </a:p>
          </p:txBody>
        </p:sp>
      </p:grpSp>
      <p:graphicFrame>
        <p:nvGraphicFramePr>
          <p:cNvPr id="19" name="Tabelle 18"/>
          <p:cNvGraphicFramePr>
            <a:graphicFrameLocks noGrp="1"/>
          </p:cNvGraphicFramePr>
          <p:nvPr/>
        </p:nvGraphicFramePr>
        <p:xfrm>
          <a:off x="835433" y="4589601"/>
          <a:ext cx="3806825" cy="1215010"/>
        </p:xfrm>
        <a:graphic>
          <a:graphicData uri="http://schemas.openxmlformats.org/drawingml/2006/table">
            <a:tbl>
              <a:tblPr firstRow="1" bandRow="1">
                <a:tableStyleId>{5C22544A-7EE6-4342-B048-85BDC9FD1C3A}</a:tableStyleId>
              </a:tblPr>
              <a:tblGrid>
                <a:gridCol w="3806825">
                  <a:extLst>
                    <a:ext uri="{9D8B030D-6E8A-4147-A177-3AD203B41FA5}">
                      <a16:colId xmlns:a16="http://schemas.microsoft.com/office/drawing/2014/main" val="1542724251"/>
                    </a:ext>
                  </a:extLst>
                </a:gridCol>
              </a:tblGrid>
              <a:tr h="370840">
                <a:tc>
                  <a:txBody>
                    <a:bodyPr/>
                    <a:lstStyle/>
                    <a:p>
                      <a:r>
                        <a:rPr lang="de-CH" sz="1600" dirty="0"/>
                        <a:t>PET</a:t>
                      </a:r>
                    </a:p>
                  </a:txBody>
                  <a:tcPr/>
                </a:tc>
                <a:extLst>
                  <a:ext uri="{0D108BD9-81ED-4DB2-BD59-A6C34878D82A}">
                    <a16:rowId xmlns:a16="http://schemas.microsoft.com/office/drawing/2014/main" val="506129062"/>
                  </a:ext>
                </a:extLst>
              </a:tr>
              <a:tr h="370840">
                <a:tc>
                  <a:txBody>
                    <a:bodyPr/>
                    <a:lstStyle/>
                    <a:p>
                      <a:pPr>
                        <a:lnSpc>
                          <a:spcPct val="150000"/>
                        </a:lnSpc>
                      </a:pPr>
                      <a:r>
                        <a:rPr lang="en-US" sz="1600" dirty="0"/>
                        <a:t>Metabolism imaging</a:t>
                      </a:r>
                      <a:endParaRPr lang="de-CH" sz="1600" dirty="0"/>
                    </a:p>
                  </a:txBody>
                  <a:tcPr/>
                </a:tc>
                <a:extLst>
                  <a:ext uri="{0D108BD9-81ED-4DB2-BD59-A6C34878D82A}">
                    <a16:rowId xmlns:a16="http://schemas.microsoft.com/office/drawing/2014/main" val="4064564984"/>
                  </a:ext>
                </a:extLst>
              </a:tr>
              <a:tr h="370840">
                <a:tc>
                  <a:txBody>
                    <a:bodyPr/>
                    <a:lstStyle/>
                    <a:p>
                      <a:pPr>
                        <a:lnSpc>
                          <a:spcPct val="150000"/>
                        </a:lnSpc>
                      </a:pPr>
                      <a:r>
                        <a:rPr lang="en-US" sz="1600" dirty="0"/>
                        <a:t>Coronary flow reserve</a:t>
                      </a:r>
                      <a:endParaRPr lang="de-CH" sz="1600" dirty="0"/>
                    </a:p>
                  </a:txBody>
                  <a:tcPr/>
                </a:tc>
                <a:extLst>
                  <a:ext uri="{0D108BD9-81ED-4DB2-BD59-A6C34878D82A}">
                    <a16:rowId xmlns:a16="http://schemas.microsoft.com/office/drawing/2014/main" val="192770062"/>
                  </a:ext>
                </a:extLst>
              </a:tr>
            </a:tbl>
          </a:graphicData>
        </a:graphic>
      </p:graphicFrame>
      <p:pic>
        <p:nvPicPr>
          <p:cNvPr id="11" name="Grafik 10"/>
          <p:cNvPicPr>
            <a:picLocks noChangeAspect="1"/>
          </p:cNvPicPr>
          <p:nvPr/>
        </p:nvPicPr>
        <p:blipFill>
          <a:blip r:embed="rId5"/>
          <a:stretch>
            <a:fillRect/>
          </a:stretch>
        </p:blipFill>
        <p:spPr>
          <a:xfrm>
            <a:off x="4727317" y="887115"/>
            <a:ext cx="2281015" cy="1967944"/>
          </a:xfrm>
          <a:prstGeom prst="rect">
            <a:avLst/>
          </a:prstGeom>
        </p:spPr>
      </p:pic>
      <p:cxnSp>
        <p:nvCxnSpPr>
          <p:cNvPr id="4" name="Gerade Verbindung mit Pfeil 3"/>
          <p:cNvCxnSpPr/>
          <p:nvPr/>
        </p:nvCxnSpPr>
        <p:spPr>
          <a:xfrm flipH="1">
            <a:off x="4084320" y="2194556"/>
            <a:ext cx="557938" cy="4798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rot="5400000" flipV="1">
            <a:off x="6992909" y="2194556"/>
            <a:ext cx="557938" cy="4798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aphicFrame>
        <p:nvGraphicFramePr>
          <p:cNvPr id="23" name="Tabelle 22"/>
          <p:cNvGraphicFramePr>
            <a:graphicFrameLocks noGrp="1"/>
          </p:cNvGraphicFramePr>
          <p:nvPr/>
        </p:nvGraphicFramePr>
        <p:xfrm>
          <a:off x="6918515" y="4589601"/>
          <a:ext cx="4537170" cy="1215010"/>
        </p:xfrm>
        <a:graphic>
          <a:graphicData uri="http://schemas.openxmlformats.org/drawingml/2006/table">
            <a:tbl>
              <a:tblPr firstRow="1" bandRow="1">
                <a:tableStyleId>{5C22544A-7EE6-4342-B048-85BDC9FD1C3A}</a:tableStyleId>
              </a:tblPr>
              <a:tblGrid>
                <a:gridCol w="4537170">
                  <a:extLst>
                    <a:ext uri="{9D8B030D-6E8A-4147-A177-3AD203B41FA5}">
                      <a16:colId xmlns:a16="http://schemas.microsoft.com/office/drawing/2014/main" val="1542724251"/>
                    </a:ext>
                  </a:extLst>
                </a:gridCol>
              </a:tblGrid>
              <a:tr h="370840">
                <a:tc>
                  <a:txBody>
                    <a:bodyPr/>
                    <a:lstStyle/>
                    <a:p>
                      <a:r>
                        <a:rPr lang="de-CH" sz="1600" dirty="0" err="1"/>
                        <a:t>Cardiac</a:t>
                      </a:r>
                      <a:r>
                        <a:rPr lang="de-CH" sz="1600" baseline="0" dirty="0"/>
                        <a:t> MRI</a:t>
                      </a:r>
                      <a:endParaRPr lang="de-CH" sz="1600" dirty="0"/>
                    </a:p>
                  </a:txBody>
                  <a:tcPr/>
                </a:tc>
                <a:extLst>
                  <a:ext uri="{0D108BD9-81ED-4DB2-BD59-A6C34878D82A}">
                    <a16:rowId xmlns:a16="http://schemas.microsoft.com/office/drawing/2014/main" val="506129062"/>
                  </a:ext>
                </a:extLst>
              </a:tr>
              <a:tr h="37084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600" dirty="0"/>
                        <a:t>Anatomic and morphological information</a:t>
                      </a:r>
                      <a:endParaRPr lang="de-CH" sz="1600" dirty="0"/>
                    </a:p>
                  </a:txBody>
                  <a:tcPr/>
                </a:tc>
                <a:extLst>
                  <a:ext uri="{0D108BD9-81ED-4DB2-BD59-A6C34878D82A}">
                    <a16:rowId xmlns:a16="http://schemas.microsoft.com/office/drawing/2014/main" val="4064564984"/>
                  </a:ext>
                </a:extLst>
              </a:tr>
              <a:tr h="370840">
                <a:tc>
                  <a:txBody>
                    <a:bodyPr/>
                    <a:lstStyle/>
                    <a:p>
                      <a:pPr>
                        <a:lnSpc>
                          <a:spcPct val="150000"/>
                        </a:lnSpc>
                      </a:pPr>
                      <a:r>
                        <a:rPr lang="en-US" sz="1600" dirty="0"/>
                        <a:t>Functional information</a:t>
                      </a:r>
                      <a:endParaRPr lang="de-CH" sz="1600" dirty="0"/>
                    </a:p>
                  </a:txBody>
                  <a:tcPr/>
                </a:tc>
                <a:extLst>
                  <a:ext uri="{0D108BD9-81ED-4DB2-BD59-A6C34878D82A}">
                    <a16:rowId xmlns:a16="http://schemas.microsoft.com/office/drawing/2014/main" val="192770062"/>
                  </a:ext>
                </a:extLst>
              </a:tr>
            </a:tbl>
          </a:graphicData>
        </a:graphic>
      </p:graphicFrame>
      <p:sp>
        <p:nvSpPr>
          <p:cNvPr id="24" name="Textfeld 23"/>
          <p:cNvSpPr txBox="1"/>
          <p:nvPr/>
        </p:nvSpPr>
        <p:spPr>
          <a:xfrm>
            <a:off x="5702368" y="2489751"/>
            <a:ext cx="951799" cy="369332"/>
          </a:xfrm>
          <a:prstGeom prst="rect">
            <a:avLst/>
          </a:prstGeom>
          <a:noFill/>
        </p:spPr>
        <p:txBody>
          <a:bodyPr wrap="none" rtlCol="0">
            <a:spAutoFit/>
          </a:bodyPr>
          <a:lstStyle/>
          <a:p>
            <a:r>
              <a:rPr lang="de-CH" b="1" dirty="0"/>
              <a:t>PET/MR</a:t>
            </a:r>
          </a:p>
        </p:txBody>
      </p:sp>
    </p:spTree>
    <p:extLst>
      <p:ext uri="{BB962C8B-B14F-4D97-AF65-F5344CB8AC3E}">
        <p14:creationId xmlns:p14="http://schemas.microsoft.com/office/powerpoint/2010/main" val="3502914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p:cNvGrpSpPr/>
          <p:nvPr/>
        </p:nvGrpSpPr>
        <p:grpSpPr>
          <a:xfrm>
            <a:off x="5952950" y="1306595"/>
            <a:ext cx="5321300" cy="2692400"/>
            <a:chOff x="5555164" y="685161"/>
            <a:chExt cx="5321300" cy="2692400"/>
          </a:xfrm>
        </p:grpSpPr>
        <p:pic>
          <p:nvPicPr>
            <p:cNvPr id="6"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5164" y="685161"/>
              <a:ext cx="5321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9" name="Rectangle 13"/>
            <p:cNvSpPr>
              <a:spLocks/>
            </p:cNvSpPr>
            <p:nvPr/>
          </p:nvSpPr>
          <p:spPr bwMode="auto">
            <a:xfrm rot="16200000">
              <a:off x="8679630" y="1437370"/>
              <a:ext cx="557845"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1pPr>
              <a:lvl2pPr marL="742950" indent="-28575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2pPr>
              <a:lvl3pPr marL="11430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3pPr>
              <a:lvl4pPr marL="16002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4pPr>
              <a:lvl5pPr marL="20574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r>
                <a:rPr lang="en-US" altLang="de-DE" sz="2900" b="1" dirty="0">
                  <a:solidFill>
                    <a:schemeClr val="tx1"/>
                  </a:solidFill>
                  <a:latin typeface="Arial Narrow" panose="020B0606020202030204" pitchFamily="34" charset="0"/>
                  <a:ea typeface="MS PGothic" panose="020B0600070205080204" pitchFamily="34" charset="-128"/>
                  <a:sym typeface="Arial Narrow" panose="020B0606020202030204" pitchFamily="34" charset="0"/>
                </a:rPr>
                <a:t>MRI</a:t>
              </a:r>
            </a:p>
          </p:txBody>
        </p:sp>
      </p:grpSp>
      <p:grpSp>
        <p:nvGrpSpPr>
          <p:cNvPr id="10" name="Gruppieren 9"/>
          <p:cNvGrpSpPr/>
          <p:nvPr/>
        </p:nvGrpSpPr>
        <p:grpSpPr>
          <a:xfrm>
            <a:off x="-538647" y="1306595"/>
            <a:ext cx="5321300" cy="2692400"/>
            <a:chOff x="386264" y="685161"/>
            <a:chExt cx="5321300" cy="2692400"/>
          </a:xfrm>
        </p:grpSpPr>
        <p:pic>
          <p:nvPicPr>
            <p:cNvPr id="7"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64" y="685161"/>
              <a:ext cx="53213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 name="Rectangle 12"/>
            <p:cNvSpPr>
              <a:spLocks/>
            </p:cNvSpPr>
            <p:nvPr/>
          </p:nvSpPr>
          <p:spPr bwMode="auto">
            <a:xfrm rot="16200000">
              <a:off x="4280483" y="1437371"/>
              <a:ext cx="593111" cy="446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1pPr>
              <a:lvl2pPr marL="742950" indent="-28575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2pPr>
              <a:lvl3pPr marL="11430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3pPr>
              <a:lvl4pPr marL="16002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4pPr>
              <a:lvl5pPr marL="2057400" indent="-228600" eaLnBrk="0" hangingPunct="0">
                <a:defRPr sz="3400">
                  <a:solidFill>
                    <a:srgbClr val="000000"/>
                  </a:solidFill>
                  <a:latin typeface="Times New Roman" panose="02020603050405020304" pitchFamily="18" charset="0"/>
                  <a:ea typeface="ヒラギノ明朝 ProN W3" charset="-128"/>
                  <a:sym typeface="Times New Roman" panose="02020603050405020304" pitchFamily="18" charset="0"/>
                </a:defRPr>
              </a:lvl5pPr>
              <a:lvl6pPr marL="25146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6pPr>
              <a:lvl7pPr marL="29718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7pPr>
              <a:lvl8pPr marL="34290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8pPr>
              <a:lvl9pPr marL="3886200" indent="-228600" eaLnBrk="0" fontAlgn="base" hangingPunct="0">
                <a:spcBef>
                  <a:spcPct val="0"/>
                </a:spcBef>
                <a:spcAft>
                  <a:spcPct val="0"/>
                </a:spcAft>
                <a:defRPr sz="3400">
                  <a:solidFill>
                    <a:srgbClr val="000000"/>
                  </a:solidFill>
                  <a:latin typeface="Times New Roman" panose="02020603050405020304" pitchFamily="18" charset="0"/>
                  <a:ea typeface="ヒラギノ明朝 ProN W3" charset="-128"/>
                  <a:sym typeface="Times New Roman" panose="02020603050405020304" pitchFamily="18" charset="0"/>
                </a:defRPr>
              </a:lvl9pPr>
            </a:lstStyle>
            <a:p>
              <a:pPr algn="ctr" eaLnBrk="1" hangingPunct="1"/>
              <a:r>
                <a:rPr lang="en-US" altLang="de-DE" sz="2900" b="1" dirty="0">
                  <a:solidFill>
                    <a:schemeClr val="tx1"/>
                  </a:solidFill>
                  <a:latin typeface="Arial Narrow" panose="020B0606020202030204" pitchFamily="34" charset="0"/>
                  <a:ea typeface="MS PGothic" panose="020B0600070205080204" pitchFamily="34" charset="-128"/>
                  <a:sym typeface="Arial Narrow" panose="020B0606020202030204" pitchFamily="34" charset="0"/>
                </a:rPr>
                <a:t>PET</a:t>
              </a:r>
            </a:p>
          </p:txBody>
        </p:sp>
      </p:grpSp>
      <p:sp>
        <p:nvSpPr>
          <p:cNvPr id="11" name="Textplatzhalter 1"/>
          <p:cNvSpPr>
            <a:spLocks noGrp="1"/>
          </p:cNvSpPr>
          <p:nvPr>
            <p:ph type="body" sz="quarter" idx="15"/>
          </p:nvPr>
        </p:nvSpPr>
        <p:spPr>
          <a:xfrm>
            <a:off x="3875266" y="4332143"/>
            <a:ext cx="5474217" cy="1806648"/>
          </a:xfrm>
        </p:spPr>
        <p:txBody>
          <a:bodyPr/>
          <a:lstStyle/>
          <a:p>
            <a:r>
              <a:rPr lang="en-US" sz="2400" dirty="0">
                <a:solidFill>
                  <a:schemeClr val="tx1"/>
                </a:solidFill>
              </a:rPr>
              <a:t>Conditions</a:t>
            </a:r>
            <a:r>
              <a:rPr lang="de-CH" sz="2400" dirty="0">
                <a:solidFill>
                  <a:schemeClr val="tx1"/>
                </a:solidFill>
              </a:rPr>
              <a:t>: </a:t>
            </a:r>
          </a:p>
          <a:p>
            <a:endParaRPr lang="de-CH" sz="2400" dirty="0">
              <a:solidFill>
                <a:schemeClr val="tx1"/>
              </a:solidFill>
            </a:endParaRPr>
          </a:p>
          <a:p>
            <a:pPr marL="285750" indent="-285750">
              <a:buFont typeface="Wingdings" panose="05000000000000000000" pitchFamily="2" charset="2"/>
              <a:buChar char="§"/>
            </a:pPr>
            <a:r>
              <a:rPr lang="de-CH" sz="2400" dirty="0">
                <a:solidFill>
                  <a:schemeClr val="tx1"/>
                </a:solidFill>
              </a:rPr>
              <a:t>MR </a:t>
            </a:r>
            <a:r>
              <a:rPr lang="en-US" sz="2400" dirty="0">
                <a:solidFill>
                  <a:schemeClr val="tx1"/>
                </a:solidFill>
              </a:rPr>
              <a:t>compatible</a:t>
            </a:r>
            <a:r>
              <a:rPr lang="el-GR" sz="2400" dirty="0">
                <a:solidFill>
                  <a:schemeClr val="tx1"/>
                </a:solidFill>
              </a:rPr>
              <a:t> </a:t>
            </a:r>
            <a:r>
              <a:rPr lang="en-US" sz="2400" dirty="0">
                <a:solidFill>
                  <a:schemeClr val="tx1"/>
                </a:solidFill>
              </a:rPr>
              <a:t>PET detectors</a:t>
            </a:r>
            <a:endParaRPr lang="de-CH" sz="2400" dirty="0">
              <a:solidFill>
                <a:schemeClr val="tx1"/>
              </a:solidFill>
            </a:endParaRPr>
          </a:p>
          <a:p>
            <a:pPr marL="285750" indent="-285750">
              <a:buFont typeface="Wingdings" panose="05000000000000000000" pitchFamily="2" charset="2"/>
              <a:buChar char="§"/>
            </a:pPr>
            <a:r>
              <a:rPr lang="de-CH" sz="2400" dirty="0">
                <a:solidFill>
                  <a:schemeClr val="tx1"/>
                </a:solidFill>
              </a:rPr>
              <a:t>MR </a:t>
            </a:r>
            <a:r>
              <a:rPr lang="de-CH" sz="2400" dirty="0" err="1">
                <a:solidFill>
                  <a:schemeClr val="tx1"/>
                </a:solidFill>
              </a:rPr>
              <a:t>attenuation</a:t>
            </a:r>
            <a:r>
              <a:rPr lang="de-CH" sz="2400" dirty="0">
                <a:solidFill>
                  <a:schemeClr val="tx1"/>
                </a:solidFill>
              </a:rPr>
              <a:t> </a:t>
            </a:r>
            <a:r>
              <a:rPr lang="de-CH" sz="2400" dirty="0" err="1">
                <a:solidFill>
                  <a:schemeClr val="tx1"/>
                </a:solidFill>
              </a:rPr>
              <a:t>correction</a:t>
            </a:r>
            <a:endParaRPr lang="de-CH" sz="2400" dirty="0">
              <a:solidFill>
                <a:schemeClr val="tx1"/>
              </a:solidFill>
            </a:endParaRPr>
          </a:p>
        </p:txBody>
      </p:sp>
      <p:sp>
        <p:nvSpPr>
          <p:cNvPr id="12" name="Textfeld 11"/>
          <p:cNvSpPr txBox="1"/>
          <p:nvPr/>
        </p:nvSpPr>
        <p:spPr>
          <a:xfrm>
            <a:off x="1654326" y="4725208"/>
            <a:ext cx="237566" cy="369332"/>
          </a:xfrm>
          <a:prstGeom prst="rect">
            <a:avLst/>
          </a:prstGeom>
          <a:noFill/>
        </p:spPr>
        <p:txBody>
          <a:bodyPr wrap="none" rtlCol="0">
            <a:spAutoFit/>
          </a:bodyPr>
          <a:lstStyle/>
          <a:p>
            <a:r>
              <a:rPr lang="de-CH" dirty="0"/>
              <a:t> </a:t>
            </a:r>
          </a:p>
        </p:txBody>
      </p:sp>
      <p:sp>
        <p:nvSpPr>
          <p:cNvPr id="14" name="Tiêu đề 1">
            <a:extLst>
              <a:ext uri="{FF2B5EF4-FFF2-40B4-BE49-F238E27FC236}">
                <a16:creationId xmlns:a16="http://schemas.microsoft.com/office/drawing/2014/main" id="{18CBF495-D071-4295-8C2D-B79D71495112}"/>
              </a:ext>
            </a:extLst>
          </p:cNvPr>
          <p:cNvSpPr txBox="1">
            <a:spLocks/>
          </p:cNvSpPr>
          <p:nvPr/>
        </p:nvSpPr>
        <p:spPr>
          <a:xfrm>
            <a:off x="576943" y="521015"/>
            <a:ext cx="10515600" cy="452432"/>
          </a:xfrm>
          <a:prstGeom prst="rect">
            <a:avLst/>
          </a:prstGeom>
        </p:spPr>
        <p:txBody>
          <a:bodyPr/>
          <a:lstStyle>
            <a:lvl1pPr algn="l" defTabSz="914400" rtl="0" eaLnBrk="1" latinLnBrk="0" hangingPunct="1">
              <a:lnSpc>
                <a:spcPct val="90000"/>
              </a:lnSpc>
              <a:spcBef>
                <a:spcPct val="0"/>
              </a:spcBef>
              <a:buNone/>
              <a:defRPr sz="2600" b="1" kern="1200">
                <a:solidFill>
                  <a:schemeClr val="tx2"/>
                </a:solidFill>
                <a:latin typeface="+mj-lt"/>
                <a:ea typeface="+mj-ea"/>
                <a:cs typeface="+mj-cs"/>
              </a:defRPr>
            </a:lvl1pPr>
          </a:lstStyle>
          <a:p>
            <a:endParaRPr lang="de-CH" sz="4000" dirty="0">
              <a:solidFill>
                <a:schemeClr val="tx1"/>
              </a:solidFill>
            </a:endParaRPr>
          </a:p>
        </p:txBody>
      </p:sp>
      <p:sp>
        <p:nvSpPr>
          <p:cNvPr id="13" name="Textplatzhalter 1"/>
          <p:cNvSpPr txBox="1">
            <a:spLocks/>
          </p:cNvSpPr>
          <p:nvPr/>
        </p:nvSpPr>
        <p:spPr>
          <a:xfrm>
            <a:off x="484406" y="404068"/>
            <a:ext cx="9144000" cy="646331"/>
          </a:xfrm>
          <a:prstGeom prst="rect">
            <a:avLst/>
          </a:prstGeom>
        </p:spPr>
        <p:txBody>
          <a:bodyPr vert="horz" lIns="91440" tIns="45720" rIns="91440" bIns="45720" rtlCol="0" anchor="t" anchorCtr="0">
            <a:spAutoFit/>
          </a:bodyPr>
          <a:lstStyle>
            <a:lvl1pPr marL="0" indent="0" algn="l" defTabSz="914400" rtl="0" eaLnBrk="1" latinLnBrk="0" hangingPunct="1">
              <a:lnSpc>
                <a:spcPct val="90000"/>
              </a:lnSpc>
              <a:spcBef>
                <a:spcPts val="1000"/>
              </a:spcBef>
              <a:buFont typeface="Arial" panose="020B0604020202020204" pitchFamily="34" charset="0"/>
              <a:buNone/>
              <a:defRPr sz="5000" b="1" kern="1200">
                <a:solidFill>
                  <a:schemeClr val="tx2"/>
                </a:solidFill>
                <a:latin typeface="+mn-lt"/>
                <a:ea typeface="+mn-ea"/>
                <a:cs typeface="+mn-cs"/>
              </a:defRPr>
            </a:lvl1pPr>
            <a:lvl2pPr marL="279400" indent="-2794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2pPr>
            <a:lvl3pPr marL="565150" indent="-28575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dirty="0">
                <a:solidFill>
                  <a:schemeClr val="tx1"/>
                </a:solidFill>
              </a:rPr>
              <a:t>Hybrid</a:t>
            </a:r>
            <a:r>
              <a:rPr lang="de-CH" sz="4000" dirty="0">
                <a:solidFill>
                  <a:schemeClr val="tx1"/>
                </a:solidFill>
              </a:rPr>
              <a:t>-PET/MR</a:t>
            </a:r>
          </a:p>
        </p:txBody>
      </p:sp>
    </p:spTree>
    <p:extLst>
      <p:ext uri="{BB962C8B-B14F-4D97-AF65-F5344CB8AC3E}">
        <p14:creationId xmlns:p14="http://schemas.microsoft.com/office/powerpoint/2010/main" val="15263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1797 4.44444E-6 L -0.30742 0.00115 " pathEditMode="relative" rAng="0" ptsTypes="AA">
                                      <p:cBhvr>
                                        <p:cTn id="6" dur="2000" fill="hold"/>
                                        <p:tgtEl>
                                          <p:spTgt spid="2"/>
                                        </p:tgtEl>
                                        <p:attrNameLst>
                                          <p:attrName>ppt_x</p:attrName>
                                          <p:attrName>ppt_y</p:attrName>
                                        </p:attrNameLst>
                                      </p:cBhvr>
                                      <p:rCtr x="-14479" y="46"/>
                                    </p:animMotion>
                                  </p:childTnLst>
                                </p:cTn>
                              </p:par>
                              <p:par>
                                <p:cTn id="7" presetID="63" presetClass="path" presetSubtype="0" accel="50000" decel="50000" fill="hold" nodeType="withEffect">
                                  <p:stCondLst>
                                    <p:cond delay="0"/>
                                  </p:stCondLst>
                                  <p:childTnLst>
                                    <p:animMotion origin="layout" path="M 1.45833E-6 4.44444E-6 L 0.22226 -0.00024 " pathEditMode="relative" rAng="0" ptsTypes="AA">
                                      <p:cBhvr>
                                        <p:cTn id="8" dur="2000" fill="hold"/>
                                        <p:tgtEl>
                                          <p:spTgt spid="10"/>
                                        </p:tgtEl>
                                        <p:attrNameLst>
                                          <p:attrName>ppt_x</p:attrName>
                                          <p:attrName>ppt_y</p:attrName>
                                        </p:attrNameLst>
                                      </p:cBhvr>
                                      <p:rCtr x="11107" y="-23"/>
                                    </p:animMotion>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xEl>
                                              <p:pRg st="2" end="2"/>
                                            </p:txEl>
                                          </p:spTgt>
                                        </p:tgtEl>
                                        <p:attrNameLst>
                                          <p:attrName>style.visibility</p:attrName>
                                        </p:attrNameLst>
                                      </p:cBhvr>
                                      <p:to>
                                        <p:strVal val="visible"/>
                                      </p:to>
                                    </p:set>
                                    <p:animEffect transition="in" filter="fade">
                                      <p:cBhvr>
                                        <p:cTn id="18" dur="500"/>
                                        <p:tgtEl>
                                          <p:spTgt spid="1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fade">
                                      <p:cBhvr>
                                        <p:cTn id="23"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E9E80F-5E21-3DE3-90F3-84577B7B1813}"/>
              </a:ext>
            </a:extLst>
          </p:cNvPr>
          <p:cNvSpPr>
            <a:spLocks noGrp="1"/>
          </p:cNvSpPr>
          <p:nvPr>
            <p:ph type="title"/>
          </p:nvPr>
        </p:nvSpPr>
        <p:spPr/>
        <p:txBody>
          <a:bodyPr/>
          <a:lstStyle/>
          <a:p>
            <a:r>
              <a:rPr lang="en-US" dirty="0"/>
              <a:t>What is a positron?</a:t>
            </a:r>
            <a:endParaRPr lang="el-GR" dirty="0"/>
          </a:p>
        </p:txBody>
      </p:sp>
      <p:sp>
        <p:nvSpPr>
          <p:cNvPr id="3" name="Θέση περιεχομένου 2">
            <a:extLst>
              <a:ext uri="{FF2B5EF4-FFF2-40B4-BE49-F238E27FC236}">
                <a16:creationId xmlns:a16="http://schemas.microsoft.com/office/drawing/2014/main" id="{FA04D3BF-1526-E8FA-47E0-79B5FA6A02B9}"/>
              </a:ext>
            </a:extLst>
          </p:cNvPr>
          <p:cNvSpPr>
            <a:spLocks noGrp="1"/>
          </p:cNvSpPr>
          <p:nvPr>
            <p:ph idx="1"/>
          </p:nvPr>
        </p:nvSpPr>
        <p:spPr/>
        <p:txBody>
          <a:bodyPr/>
          <a:lstStyle/>
          <a:p>
            <a:r>
              <a:rPr lang="en-US" dirty="0"/>
              <a:t>A positron is an anti-matter electron, it is identical in mass but has a positive charge of +1</a:t>
            </a:r>
          </a:p>
          <a:p>
            <a:r>
              <a:rPr lang="en-US" dirty="0"/>
              <a:t>Positron can come from different number of sources but for PET they are produced by nuclear decay</a:t>
            </a:r>
          </a:p>
          <a:p>
            <a:r>
              <a:rPr lang="en-US" dirty="0"/>
              <a:t>Nuclear decay is basically when unstable </a:t>
            </a:r>
            <a:r>
              <a:rPr lang="en-US" dirty="0" err="1"/>
              <a:t>nuclea</a:t>
            </a:r>
            <a:r>
              <a:rPr lang="en-US" dirty="0"/>
              <a:t> are produced in a cyclotron by bombarding the target material with protons and as a result a neutron is released</a:t>
            </a:r>
          </a:p>
          <a:p>
            <a:r>
              <a:rPr lang="en-US" dirty="0" err="1"/>
              <a:t>E.g</a:t>
            </a:r>
            <a:r>
              <a:rPr lang="en-US" dirty="0"/>
              <a:t> 18-0 enriched water +proton = 18-F + neutron</a:t>
            </a:r>
            <a:endParaRPr lang="el-GR" dirty="0"/>
          </a:p>
        </p:txBody>
      </p:sp>
      <p:pic>
        <p:nvPicPr>
          <p:cNvPr id="4" name="Hình ảnh 8" descr="Ảnh có chứa chai&#10;&#10;Mô tả được tạo tự động">
            <a:extLst>
              <a:ext uri="{FF2B5EF4-FFF2-40B4-BE49-F238E27FC236}">
                <a16:creationId xmlns:a16="http://schemas.microsoft.com/office/drawing/2014/main" id="{60115BD4-3157-5637-86E3-268E207714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E68C4609-D255-7648-0D27-CA86DEAB8712}"/>
              </a:ext>
            </a:extLst>
          </p:cNvPr>
          <p:cNvPicPr>
            <a:picLocks noChangeAspect="1"/>
          </p:cNvPicPr>
          <p:nvPr/>
        </p:nvPicPr>
        <p:blipFill>
          <a:blip r:embed="rId3"/>
          <a:stretch>
            <a:fillRect/>
          </a:stretch>
        </p:blipFill>
        <p:spPr>
          <a:xfrm>
            <a:off x="10511" y="0"/>
            <a:ext cx="882869" cy="1137920"/>
          </a:xfrm>
          <a:prstGeom prst="rect">
            <a:avLst/>
          </a:prstGeom>
        </p:spPr>
      </p:pic>
    </p:spTree>
    <p:extLst>
      <p:ext uri="{BB962C8B-B14F-4D97-AF65-F5344CB8AC3E}">
        <p14:creationId xmlns:p14="http://schemas.microsoft.com/office/powerpoint/2010/main" val="3780055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DCC5E3-474E-5183-67BA-4FD9EA0C167E}"/>
              </a:ext>
            </a:extLst>
          </p:cNvPr>
          <p:cNvSpPr>
            <a:spLocks noGrp="1"/>
          </p:cNvSpPr>
          <p:nvPr>
            <p:ph type="title"/>
          </p:nvPr>
        </p:nvSpPr>
        <p:spPr>
          <a:xfrm>
            <a:off x="838200" y="-143760"/>
            <a:ext cx="10515600" cy="1325563"/>
          </a:xfrm>
        </p:spPr>
        <p:txBody>
          <a:bodyPr>
            <a:normAutofit/>
          </a:bodyPr>
          <a:lstStyle/>
          <a:p>
            <a:pPr algn="ctr"/>
            <a:r>
              <a:rPr lang="en-US" sz="3600" dirty="0"/>
              <a:t>How are tracers produced?</a:t>
            </a:r>
            <a:endParaRPr lang="el-GR" sz="3600" dirty="0"/>
          </a:p>
        </p:txBody>
      </p:sp>
      <p:pic>
        <p:nvPicPr>
          <p:cNvPr id="5" name="Θέση περιεχομένου 4">
            <a:extLst>
              <a:ext uri="{FF2B5EF4-FFF2-40B4-BE49-F238E27FC236}">
                <a16:creationId xmlns:a16="http://schemas.microsoft.com/office/drawing/2014/main" id="{C4B9181F-A1E2-BA9F-ED19-33AF7B0068F2}"/>
              </a:ext>
            </a:extLst>
          </p:cNvPr>
          <p:cNvPicPr>
            <a:picLocks noGrp="1" noChangeAspect="1"/>
          </p:cNvPicPr>
          <p:nvPr>
            <p:ph idx="1"/>
          </p:nvPr>
        </p:nvPicPr>
        <p:blipFill>
          <a:blip r:embed="rId2"/>
          <a:stretch>
            <a:fillRect/>
          </a:stretch>
        </p:blipFill>
        <p:spPr>
          <a:xfrm>
            <a:off x="2608235" y="1825625"/>
            <a:ext cx="6975529" cy="4351338"/>
          </a:xfrm>
        </p:spPr>
      </p:pic>
      <p:pic>
        <p:nvPicPr>
          <p:cNvPr id="6" name="Hình ảnh 8" descr="Ảnh có chứa chai&#10;&#10;Mô tả được tạo tự động">
            <a:extLst>
              <a:ext uri="{FF2B5EF4-FFF2-40B4-BE49-F238E27FC236}">
                <a16:creationId xmlns:a16="http://schemas.microsoft.com/office/drawing/2014/main" id="{47A92D34-060E-3F5E-890F-70323F11C3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48371718-2C16-816C-B790-0B6ADAA1A86D}"/>
              </a:ext>
            </a:extLst>
          </p:cNvPr>
          <p:cNvPicPr>
            <a:picLocks noChangeAspect="1"/>
          </p:cNvPicPr>
          <p:nvPr/>
        </p:nvPicPr>
        <p:blipFill>
          <a:blip r:embed="rId4"/>
          <a:stretch>
            <a:fillRect/>
          </a:stretch>
        </p:blipFill>
        <p:spPr>
          <a:xfrm>
            <a:off x="10511" y="0"/>
            <a:ext cx="882869" cy="1137920"/>
          </a:xfrm>
          <a:prstGeom prst="rect">
            <a:avLst/>
          </a:prstGeom>
        </p:spPr>
      </p:pic>
    </p:spTree>
    <p:extLst>
      <p:ext uri="{BB962C8B-B14F-4D97-AF65-F5344CB8AC3E}">
        <p14:creationId xmlns:p14="http://schemas.microsoft.com/office/powerpoint/2010/main" val="322099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18F7889-CDE7-2125-7B9D-BD63B69E0433}"/>
              </a:ext>
            </a:extLst>
          </p:cNvPr>
          <p:cNvSpPr>
            <a:spLocks noGrp="1"/>
          </p:cNvSpPr>
          <p:nvPr>
            <p:ph type="title"/>
          </p:nvPr>
        </p:nvSpPr>
        <p:spPr/>
        <p:txBody>
          <a:bodyPr>
            <a:normAutofit/>
          </a:bodyPr>
          <a:lstStyle/>
          <a:p>
            <a:r>
              <a:rPr lang="en-US" sz="4000" dirty="0"/>
              <a:t>Basic principles</a:t>
            </a:r>
            <a:endParaRPr lang="el-GR" sz="4000" dirty="0"/>
          </a:p>
        </p:txBody>
      </p:sp>
      <p:sp>
        <p:nvSpPr>
          <p:cNvPr id="3" name="Θέση περιεχομένου 2">
            <a:extLst>
              <a:ext uri="{FF2B5EF4-FFF2-40B4-BE49-F238E27FC236}">
                <a16:creationId xmlns:a16="http://schemas.microsoft.com/office/drawing/2014/main" id="{545F477B-9FEB-B174-0C11-D237E3C55331}"/>
              </a:ext>
            </a:extLst>
          </p:cNvPr>
          <p:cNvSpPr>
            <a:spLocks noGrp="1"/>
          </p:cNvSpPr>
          <p:nvPr>
            <p:ph idx="1"/>
          </p:nvPr>
        </p:nvSpPr>
        <p:spPr/>
        <p:txBody>
          <a:bodyPr/>
          <a:lstStyle/>
          <a:p>
            <a:r>
              <a:rPr lang="en-US" dirty="0"/>
              <a:t>In PET the product of the bombardment decays to a more stable state isotope by emitting a positron, for instance 18-F has too many protons, so one of these protons decays to a neutron emitting in the process a positron and a neutrino</a:t>
            </a:r>
          </a:p>
          <a:p>
            <a:r>
              <a:rPr lang="en-US" dirty="0"/>
              <a:t>Positron begins its activity by colliding with other particles and gradually losing its kinetic energy</a:t>
            </a:r>
            <a:endParaRPr lang="el-GR" dirty="0"/>
          </a:p>
        </p:txBody>
      </p:sp>
      <p:pic>
        <p:nvPicPr>
          <p:cNvPr id="4" name="Hình ảnh 8" descr="Ảnh có chứa chai&#10;&#10;Mô tả được tạo tự động">
            <a:extLst>
              <a:ext uri="{FF2B5EF4-FFF2-40B4-BE49-F238E27FC236}">
                <a16:creationId xmlns:a16="http://schemas.microsoft.com/office/drawing/2014/main" id="{4C35FA48-AB37-4EDD-E053-9A04163542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366723BF-52BE-49A0-2C68-41AE0D9B3494}"/>
              </a:ext>
            </a:extLst>
          </p:cNvPr>
          <p:cNvPicPr>
            <a:picLocks noChangeAspect="1"/>
          </p:cNvPicPr>
          <p:nvPr/>
        </p:nvPicPr>
        <p:blipFill>
          <a:blip r:embed="rId3"/>
          <a:stretch>
            <a:fillRect/>
          </a:stretch>
        </p:blipFill>
        <p:spPr>
          <a:xfrm>
            <a:off x="10511" y="0"/>
            <a:ext cx="882869" cy="1137920"/>
          </a:xfrm>
          <a:prstGeom prst="rect">
            <a:avLst/>
          </a:prstGeom>
        </p:spPr>
      </p:pic>
    </p:spTree>
    <p:extLst>
      <p:ext uri="{BB962C8B-B14F-4D97-AF65-F5344CB8AC3E}">
        <p14:creationId xmlns:p14="http://schemas.microsoft.com/office/powerpoint/2010/main" val="1823816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EF06F5C-3C84-8318-2047-BC8AB1FF33C5}"/>
              </a:ext>
            </a:extLst>
          </p:cNvPr>
          <p:cNvSpPr>
            <a:spLocks noGrp="1"/>
          </p:cNvSpPr>
          <p:nvPr>
            <p:ph type="title"/>
          </p:nvPr>
        </p:nvSpPr>
        <p:spPr/>
        <p:txBody>
          <a:bodyPr>
            <a:normAutofit/>
          </a:bodyPr>
          <a:lstStyle/>
          <a:p>
            <a:pPr algn="ctr"/>
            <a:r>
              <a:rPr lang="en-US" sz="3600" dirty="0"/>
              <a:t>Annihilation reaction</a:t>
            </a:r>
            <a:endParaRPr lang="el-GR" sz="3600" dirty="0"/>
          </a:p>
        </p:txBody>
      </p:sp>
      <p:pic>
        <p:nvPicPr>
          <p:cNvPr id="5" name="Θέση περιεχομένου 4">
            <a:extLst>
              <a:ext uri="{FF2B5EF4-FFF2-40B4-BE49-F238E27FC236}">
                <a16:creationId xmlns:a16="http://schemas.microsoft.com/office/drawing/2014/main" id="{5457C1D6-3CB9-13F5-52CB-60975E766A89}"/>
              </a:ext>
            </a:extLst>
          </p:cNvPr>
          <p:cNvPicPr>
            <a:picLocks noGrp="1" noChangeAspect="1"/>
          </p:cNvPicPr>
          <p:nvPr>
            <p:ph idx="1"/>
          </p:nvPr>
        </p:nvPicPr>
        <p:blipFill rotWithShape="1">
          <a:blip r:embed="rId3"/>
          <a:srcRect l="11556" t="28262" r="30983" b="15870"/>
          <a:stretch/>
        </p:blipFill>
        <p:spPr>
          <a:xfrm>
            <a:off x="2333625" y="1920194"/>
            <a:ext cx="7524750" cy="4572681"/>
          </a:xfrm>
        </p:spPr>
      </p:pic>
      <p:pic>
        <p:nvPicPr>
          <p:cNvPr id="6" name="Hình ảnh 8" descr="Ảnh có chứa chai&#10;&#10;Mô tả được tạo tự động">
            <a:extLst>
              <a:ext uri="{FF2B5EF4-FFF2-40B4-BE49-F238E27FC236}">
                <a16:creationId xmlns:a16="http://schemas.microsoft.com/office/drawing/2014/main" id="{13BA19E7-C4B8-C737-BBD9-E076FAF6FC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F6F72162-B2A5-ABE4-B36B-2AAB87157B31}"/>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65346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περιεχομένου 7">
            <a:extLst>
              <a:ext uri="{FF2B5EF4-FFF2-40B4-BE49-F238E27FC236}">
                <a16:creationId xmlns:a16="http://schemas.microsoft.com/office/drawing/2014/main" id="{AA2D13C2-EA11-69EB-34B3-28B2DBA2956C}"/>
              </a:ext>
            </a:extLst>
          </p:cNvPr>
          <p:cNvPicPr>
            <a:picLocks noGrp="1" noChangeAspect="1"/>
          </p:cNvPicPr>
          <p:nvPr>
            <p:ph sz="half" idx="1"/>
          </p:nvPr>
        </p:nvPicPr>
        <p:blipFill>
          <a:blip r:embed="rId3"/>
          <a:stretch>
            <a:fillRect/>
          </a:stretch>
        </p:blipFill>
        <p:spPr>
          <a:xfrm>
            <a:off x="838200" y="2235839"/>
            <a:ext cx="5181600" cy="3530910"/>
          </a:xfrm>
        </p:spPr>
      </p:pic>
      <p:pic>
        <p:nvPicPr>
          <p:cNvPr id="10" name="Θέση περιεχομένου 9">
            <a:extLst>
              <a:ext uri="{FF2B5EF4-FFF2-40B4-BE49-F238E27FC236}">
                <a16:creationId xmlns:a16="http://schemas.microsoft.com/office/drawing/2014/main" id="{8FB46963-475A-6584-A98E-14CBFD5CD33B}"/>
              </a:ext>
            </a:extLst>
          </p:cNvPr>
          <p:cNvPicPr>
            <a:picLocks noGrp="1" noChangeAspect="1"/>
          </p:cNvPicPr>
          <p:nvPr>
            <p:ph sz="half" idx="2"/>
          </p:nvPr>
        </p:nvPicPr>
        <p:blipFill>
          <a:blip r:embed="rId4"/>
          <a:stretch>
            <a:fillRect/>
          </a:stretch>
        </p:blipFill>
        <p:spPr>
          <a:xfrm>
            <a:off x="6172200" y="2214451"/>
            <a:ext cx="5181600" cy="3573686"/>
          </a:xfrm>
        </p:spPr>
      </p:pic>
      <p:sp>
        <p:nvSpPr>
          <p:cNvPr id="11" name="Τίτλος 1">
            <a:extLst>
              <a:ext uri="{FF2B5EF4-FFF2-40B4-BE49-F238E27FC236}">
                <a16:creationId xmlns:a16="http://schemas.microsoft.com/office/drawing/2014/main" id="{886DD9BD-F07C-7DB6-AC0F-3688A6CFCA7D}"/>
              </a:ext>
            </a:extLst>
          </p:cNvPr>
          <p:cNvSpPr txBox="1">
            <a:spLocks/>
          </p:cNvSpPr>
          <p:nvPr/>
        </p:nvSpPr>
        <p:spPr>
          <a:xfrm>
            <a:off x="838200" y="2824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Annihilation reaction and photon detection</a:t>
            </a:r>
            <a:endParaRPr lang="el-GR" sz="3600" dirty="0"/>
          </a:p>
        </p:txBody>
      </p:sp>
      <p:pic>
        <p:nvPicPr>
          <p:cNvPr id="12" name="Hình ảnh 8" descr="Ảnh có chứa chai&#10;&#10;Mô tả được tạo tự động">
            <a:extLst>
              <a:ext uri="{FF2B5EF4-FFF2-40B4-BE49-F238E27FC236}">
                <a16:creationId xmlns:a16="http://schemas.microsoft.com/office/drawing/2014/main" id="{1A369D46-F7D2-155F-9191-8BEE179D22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3" name="Εικόνα 12">
            <a:extLst>
              <a:ext uri="{FF2B5EF4-FFF2-40B4-BE49-F238E27FC236}">
                <a16:creationId xmlns:a16="http://schemas.microsoft.com/office/drawing/2014/main" id="{74C53F28-CEA6-9F0A-6F73-47458416BB78}"/>
              </a:ext>
            </a:extLst>
          </p:cNvPr>
          <p:cNvPicPr>
            <a:picLocks noChangeAspect="1"/>
          </p:cNvPicPr>
          <p:nvPr/>
        </p:nvPicPr>
        <p:blipFill>
          <a:blip r:embed="rId6"/>
          <a:stretch>
            <a:fillRect/>
          </a:stretch>
        </p:blipFill>
        <p:spPr>
          <a:xfrm>
            <a:off x="10511" y="0"/>
            <a:ext cx="882869" cy="1137920"/>
          </a:xfrm>
          <a:prstGeom prst="rect">
            <a:avLst/>
          </a:prstGeom>
        </p:spPr>
      </p:pic>
      <p:sp>
        <p:nvSpPr>
          <p:cNvPr id="3" name="TextBox 2">
            <a:extLst>
              <a:ext uri="{FF2B5EF4-FFF2-40B4-BE49-F238E27FC236}">
                <a16:creationId xmlns:a16="http://schemas.microsoft.com/office/drawing/2014/main" id="{ECB06E2A-EC0E-7E29-79C4-C43FBCC9687C}"/>
              </a:ext>
            </a:extLst>
          </p:cNvPr>
          <p:cNvSpPr txBox="1"/>
          <p:nvPr/>
        </p:nvSpPr>
        <p:spPr>
          <a:xfrm>
            <a:off x="906382" y="5847348"/>
            <a:ext cx="10379242" cy="1200329"/>
          </a:xfrm>
          <a:prstGeom prst="rect">
            <a:avLst/>
          </a:prstGeom>
          <a:noFill/>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The positron will encounter an electron and completely annihilate each other resulting in converting all their masses into energy. Because of conservation of mass and momentum each photon has energy of 511 </a:t>
            </a:r>
            <a:r>
              <a:rPr lang="en-US" dirty="0" err="1">
                <a:latin typeface="Calibri" panose="020F0502020204030204" pitchFamily="34" charset="0"/>
                <a:ea typeface="Calibri" panose="020F0502020204030204" pitchFamily="34" charset="0"/>
                <a:cs typeface="Calibri" panose="020F0502020204030204" pitchFamily="34" charset="0"/>
              </a:rPr>
              <a:t>kEV</a:t>
            </a:r>
            <a:r>
              <a:rPr lang="en-US" dirty="0">
                <a:latin typeface="Calibri" panose="020F0502020204030204" pitchFamily="34" charset="0"/>
                <a:ea typeface="Calibri" panose="020F0502020204030204" pitchFamily="34" charset="0"/>
                <a:cs typeface="Calibri" panose="020F0502020204030204" pitchFamily="34" charset="0"/>
              </a:rPr>
              <a:t> and head in an almost 180 degrees from each other</a:t>
            </a:r>
            <a:endParaRPr lang="el-GR" dirty="0">
              <a:latin typeface="Calibri" panose="020F0502020204030204" pitchFamily="34" charset="0"/>
              <a:ea typeface="Calibri" panose="020F0502020204030204" pitchFamily="34" charset="0"/>
              <a:cs typeface="Calibri" panose="020F0502020204030204" pitchFamily="34" charset="0"/>
            </a:endParaRPr>
          </a:p>
          <a:p>
            <a:pPr algn="ctr"/>
            <a:endParaRPr lang="el-GR"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4660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BBCBD7F-6BEF-56CE-A184-490E64E22DB8}"/>
              </a:ext>
            </a:extLst>
          </p:cNvPr>
          <p:cNvSpPr>
            <a:spLocks noGrp="1"/>
          </p:cNvSpPr>
          <p:nvPr>
            <p:ph type="title"/>
          </p:nvPr>
        </p:nvSpPr>
        <p:spPr>
          <a:xfrm>
            <a:off x="838200" y="118635"/>
            <a:ext cx="10515600" cy="1325563"/>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PET tracers used in cardiology</a:t>
            </a:r>
            <a:endParaRPr lang="el-GR" sz="3600" dirty="0">
              <a:latin typeface="Calibri" panose="020F0502020204030204" pitchFamily="34" charset="0"/>
              <a:ea typeface="Calibri" panose="020F0502020204030204" pitchFamily="34" charset="0"/>
              <a:cs typeface="Calibri" panose="020F0502020204030204" pitchFamily="34" charset="0"/>
            </a:endParaRPr>
          </a:p>
        </p:txBody>
      </p:sp>
      <p:sp>
        <p:nvSpPr>
          <p:cNvPr id="5" name="Θέση περιεχομένου 4">
            <a:extLst>
              <a:ext uri="{FF2B5EF4-FFF2-40B4-BE49-F238E27FC236}">
                <a16:creationId xmlns:a16="http://schemas.microsoft.com/office/drawing/2014/main" id="{8C0E9F21-CD50-F1E9-B081-4699E7B0016D}"/>
              </a:ext>
            </a:extLst>
          </p:cNvPr>
          <p:cNvSpPr>
            <a:spLocks noGrp="1"/>
          </p:cNvSpPr>
          <p:nvPr>
            <p:ph idx="1"/>
          </p:nvPr>
        </p:nvSpPr>
        <p:spPr/>
        <p:txBody>
          <a:bodyPr>
            <a:normAutofit/>
          </a:bodyPr>
          <a:lstStyle/>
          <a:p>
            <a:pPr>
              <a:lnSpc>
                <a:spcPct val="200000"/>
              </a:lnSpc>
            </a:pPr>
            <a:r>
              <a:rPr lang="en-US" sz="2400" b="1" dirty="0"/>
              <a:t>Myocardial perfusion tracers</a:t>
            </a:r>
            <a:r>
              <a:rPr lang="en-US" sz="2400" dirty="0"/>
              <a:t>: </a:t>
            </a:r>
            <a:r>
              <a:rPr lang="en-US" sz="2400" baseline="30000" dirty="0"/>
              <a:t>15</a:t>
            </a:r>
            <a:r>
              <a:rPr lang="en-US" sz="2400" dirty="0"/>
              <a:t>O-water, </a:t>
            </a:r>
            <a:r>
              <a:rPr lang="en-US" sz="2400" baseline="30000" dirty="0"/>
              <a:t>13</a:t>
            </a:r>
            <a:r>
              <a:rPr lang="en-US" sz="2400" dirty="0"/>
              <a:t>N-ammonia, </a:t>
            </a:r>
            <a:r>
              <a:rPr lang="en-US" sz="2400" baseline="30000" dirty="0"/>
              <a:t>82</a:t>
            </a:r>
            <a:r>
              <a:rPr lang="en-US" sz="2400" dirty="0"/>
              <a:t>Rubidium and </a:t>
            </a:r>
            <a:r>
              <a:rPr lang="en-US" sz="2400" baseline="30000" dirty="0"/>
              <a:t>18</a:t>
            </a:r>
            <a:r>
              <a:rPr lang="en-US" sz="2400" dirty="0"/>
              <a:t>F-Flurpiridaz</a:t>
            </a:r>
          </a:p>
          <a:p>
            <a:pPr>
              <a:lnSpc>
                <a:spcPct val="200000"/>
              </a:lnSpc>
            </a:pPr>
            <a:r>
              <a:rPr lang="en-US" sz="2400" b="1" dirty="0"/>
              <a:t>Myocardial metabolism and viability tracer</a:t>
            </a:r>
            <a:r>
              <a:rPr lang="en-US" sz="2400" dirty="0"/>
              <a:t>: </a:t>
            </a:r>
            <a:r>
              <a:rPr lang="en-US" sz="2400" baseline="30000" dirty="0"/>
              <a:t>18</a:t>
            </a:r>
            <a:r>
              <a:rPr lang="en-US" sz="2400" dirty="0"/>
              <a:t>F-Fluorodeoxyglycose</a:t>
            </a:r>
          </a:p>
          <a:p>
            <a:pPr>
              <a:lnSpc>
                <a:spcPct val="200000"/>
              </a:lnSpc>
            </a:pPr>
            <a:r>
              <a:rPr lang="en-US" sz="2400" b="1" dirty="0"/>
              <a:t>Microcalcification tracer (vulnerable atherosclerotic plaque): </a:t>
            </a:r>
            <a:r>
              <a:rPr lang="en-US" sz="2400" baseline="30000" dirty="0"/>
              <a:t>18</a:t>
            </a:r>
            <a:r>
              <a:rPr lang="en-US" sz="2400" dirty="0"/>
              <a:t>F-sodium </a:t>
            </a:r>
            <a:r>
              <a:rPr lang="en-US" sz="2400" dirty="0" err="1"/>
              <a:t>floride</a:t>
            </a:r>
            <a:endParaRPr lang="el-GR" sz="2400" dirty="0"/>
          </a:p>
        </p:txBody>
      </p:sp>
      <p:pic>
        <p:nvPicPr>
          <p:cNvPr id="6" name="Hình ảnh 8" descr="Ảnh có chứa chai&#10;&#10;Mô tả được tạo tự động">
            <a:extLst>
              <a:ext uri="{FF2B5EF4-FFF2-40B4-BE49-F238E27FC236}">
                <a16:creationId xmlns:a16="http://schemas.microsoft.com/office/drawing/2014/main" id="{DB165D93-82B0-1478-AC6E-A81EFC46FE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AC498040-D218-48BF-8199-DE19D130D5B0}"/>
              </a:ext>
            </a:extLst>
          </p:cNvPr>
          <p:cNvPicPr>
            <a:picLocks noChangeAspect="1"/>
          </p:cNvPicPr>
          <p:nvPr/>
        </p:nvPicPr>
        <p:blipFill>
          <a:blip r:embed="rId3"/>
          <a:stretch>
            <a:fillRect/>
          </a:stretch>
        </p:blipFill>
        <p:spPr>
          <a:xfrm>
            <a:off x="10511" y="0"/>
            <a:ext cx="882869" cy="1137920"/>
          </a:xfrm>
          <a:prstGeom prst="rect">
            <a:avLst/>
          </a:prstGeom>
        </p:spPr>
      </p:pic>
    </p:spTree>
    <p:extLst>
      <p:ext uri="{BB962C8B-B14F-4D97-AF65-F5344CB8AC3E}">
        <p14:creationId xmlns:p14="http://schemas.microsoft.com/office/powerpoint/2010/main" val="3579846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1"/>
          <p:cNvSpPr txBox="1">
            <a:spLocks/>
          </p:cNvSpPr>
          <p:nvPr/>
        </p:nvSpPr>
        <p:spPr>
          <a:xfrm>
            <a:off x="624417" y="1348006"/>
            <a:ext cx="11233151" cy="4610094"/>
          </a:xfrm>
          <a:prstGeom prst="rect">
            <a:avLst/>
          </a:prstGeom>
        </p:spPr>
        <p:txBody>
          <a:bodyPr/>
          <a:lstStyle>
            <a:lvl1pPr algn="l" rtl="0" eaLnBrk="1" fontAlgn="base" hangingPunct="1">
              <a:lnSpc>
                <a:spcPct val="110000"/>
              </a:lnSpc>
              <a:spcBef>
                <a:spcPts val="0"/>
              </a:spcBef>
              <a:spcAft>
                <a:spcPts val="800"/>
              </a:spcAft>
              <a:buFontTx/>
              <a:buNone/>
              <a:defRPr lang="de-CH" sz="1800" noProof="0" dirty="0" smtClean="0">
                <a:solidFill>
                  <a:schemeClr val="tx1"/>
                </a:solidFill>
                <a:latin typeface="+mn-lt"/>
                <a:ea typeface="+mn-ea"/>
                <a:cs typeface="+mn-cs"/>
              </a:defRPr>
            </a:lvl1pPr>
            <a:lvl2pPr marL="203200" indent="-203200" algn="l" rtl="0" eaLnBrk="1" fontAlgn="base" hangingPunct="1">
              <a:lnSpc>
                <a:spcPct val="110000"/>
              </a:lnSpc>
              <a:spcBef>
                <a:spcPts val="0"/>
              </a:spcBef>
              <a:spcAft>
                <a:spcPts val="800"/>
              </a:spcAft>
              <a:buClr>
                <a:schemeClr val="tx2"/>
              </a:buClr>
              <a:buSzPct val="80000"/>
              <a:buFont typeface="Wingdings" pitchFamily="2" charset="2"/>
              <a:buChar char="n"/>
              <a:defRPr lang="de-CH" sz="1800" noProof="0" dirty="0" smtClean="0">
                <a:solidFill>
                  <a:schemeClr val="tx1"/>
                </a:solidFill>
                <a:latin typeface="+mn-lt"/>
              </a:defRPr>
            </a:lvl2pPr>
            <a:lvl3pPr marL="398463" indent="-180975" algn="l" rtl="0" eaLnBrk="1" fontAlgn="base" hangingPunct="1">
              <a:lnSpc>
                <a:spcPct val="110000"/>
              </a:lnSpc>
              <a:spcBef>
                <a:spcPts val="0"/>
              </a:spcBef>
              <a:spcAft>
                <a:spcPts val="800"/>
              </a:spcAft>
              <a:buClr>
                <a:srgbClr val="0057A2"/>
              </a:buClr>
              <a:buFont typeface="Arial" pitchFamily="34" charset="0"/>
              <a:buChar char="–"/>
              <a:defRPr lang="de-CH" sz="1800" noProof="0" dirty="0" smtClean="0">
                <a:solidFill>
                  <a:schemeClr val="tx1"/>
                </a:solidFill>
                <a:latin typeface="+mn-lt"/>
              </a:defRPr>
            </a:lvl3pPr>
            <a:lvl4pPr marL="581025" indent="-180975" algn="l" rtl="0" eaLnBrk="1" fontAlgn="base" hangingPunct="1">
              <a:lnSpc>
                <a:spcPct val="110000"/>
              </a:lnSpc>
              <a:spcBef>
                <a:spcPts val="0"/>
              </a:spcBef>
              <a:spcAft>
                <a:spcPts val="800"/>
              </a:spcAft>
              <a:buClr>
                <a:srgbClr val="0057A2"/>
              </a:buClr>
              <a:buFont typeface="Arial" pitchFamily="34" charset="0"/>
              <a:buChar char="&gt;"/>
              <a:tabLst/>
              <a:defRPr lang="de-CH" sz="1800" noProof="0" dirty="0" smtClean="0">
                <a:solidFill>
                  <a:schemeClr val="tx1"/>
                </a:solidFill>
                <a:latin typeface="+mn-lt"/>
              </a:defRPr>
            </a:lvl4pPr>
            <a:lvl5pPr marL="781050" indent="-190500" algn="l" rtl="0" eaLnBrk="1" fontAlgn="base" hangingPunct="1">
              <a:lnSpc>
                <a:spcPct val="110000"/>
              </a:lnSpc>
              <a:spcBef>
                <a:spcPts val="0"/>
              </a:spcBef>
              <a:spcAft>
                <a:spcPts val="800"/>
              </a:spcAft>
              <a:buClr>
                <a:srgbClr val="0057A2"/>
              </a:buClr>
              <a:buSzPct val="100000"/>
              <a:buFont typeface="Arial" pitchFamily="34" charset="0"/>
              <a:buChar char="»"/>
              <a:defRPr lang="de-CH" sz="1800" noProof="0" dirty="0" smtClean="0">
                <a:solidFill>
                  <a:schemeClr val="tx1"/>
                </a:solidFill>
                <a:latin typeface="+mn-lt"/>
              </a:defRPr>
            </a:lvl5pPr>
            <a:lvl6pPr marL="2014538" indent="-228600" algn="l" rtl="0" eaLnBrk="1" fontAlgn="base" hangingPunct="1">
              <a:spcBef>
                <a:spcPct val="20000"/>
              </a:spcBef>
              <a:spcAft>
                <a:spcPct val="0"/>
              </a:spcAft>
              <a:buChar char="»"/>
              <a:defRPr sz="1600">
                <a:solidFill>
                  <a:schemeClr val="tx1"/>
                </a:solidFill>
                <a:latin typeface="+mn-lt"/>
              </a:defRPr>
            </a:lvl6pPr>
            <a:lvl7pPr marL="2471738" indent="-228600" algn="l" rtl="0" eaLnBrk="1" fontAlgn="base" hangingPunct="1">
              <a:spcBef>
                <a:spcPct val="20000"/>
              </a:spcBef>
              <a:spcAft>
                <a:spcPct val="0"/>
              </a:spcAft>
              <a:buChar char="»"/>
              <a:defRPr sz="1600">
                <a:solidFill>
                  <a:schemeClr val="tx1"/>
                </a:solidFill>
                <a:latin typeface="+mn-lt"/>
              </a:defRPr>
            </a:lvl7pPr>
            <a:lvl8pPr marL="2928938" indent="-228600" algn="l" rtl="0" eaLnBrk="1" fontAlgn="base" hangingPunct="1">
              <a:spcBef>
                <a:spcPct val="20000"/>
              </a:spcBef>
              <a:spcAft>
                <a:spcPct val="0"/>
              </a:spcAft>
              <a:buChar char="»"/>
              <a:defRPr sz="1600">
                <a:solidFill>
                  <a:schemeClr val="tx1"/>
                </a:solidFill>
                <a:latin typeface="+mn-lt"/>
              </a:defRPr>
            </a:lvl8pPr>
            <a:lvl9pPr marL="3386138" indent="-228600" algn="l" rtl="0" eaLnBrk="1" fontAlgn="base" hangingPunct="1">
              <a:spcBef>
                <a:spcPct val="20000"/>
              </a:spcBef>
              <a:spcAft>
                <a:spcPct val="0"/>
              </a:spcAft>
              <a:buChar char="»"/>
              <a:defRPr sz="1600">
                <a:solidFill>
                  <a:schemeClr val="tx1"/>
                </a:solidFill>
                <a:latin typeface="+mn-lt"/>
              </a:defRPr>
            </a:lvl9pPr>
          </a:lstStyle>
          <a:p>
            <a:pPr marL="342900" lvl="1" indent="-342900">
              <a:buFont typeface="Wingdings" pitchFamily="2" charset="2"/>
              <a:buAutoNum type="arabicPeriod"/>
            </a:pPr>
            <a:endParaRPr lang="de-CH" kern="0" dirty="0"/>
          </a:p>
        </p:txBody>
      </p:sp>
      <p:sp>
        <p:nvSpPr>
          <p:cNvPr id="13" name="Textfeld 12"/>
          <p:cNvSpPr txBox="1"/>
          <p:nvPr/>
        </p:nvSpPr>
        <p:spPr>
          <a:xfrm>
            <a:off x="431371" y="1268761"/>
            <a:ext cx="11617291" cy="2585323"/>
          </a:xfrm>
          <a:prstGeom prst="rect">
            <a:avLst/>
          </a:prstGeom>
          <a:noFill/>
        </p:spPr>
        <p:txBody>
          <a:bodyPr wrap="square" rtlCol="0">
            <a:spAutoFit/>
          </a:bodyPr>
          <a:lstStyle/>
          <a:p>
            <a:pPr algn="l" defTabSz="1320800">
              <a:buClr>
                <a:srgbClr val="0057A2"/>
              </a:buClr>
              <a:tabLst>
                <a:tab pos="1790700" algn="l"/>
                <a:tab pos="4216400" algn="l"/>
                <a:tab pos="6464300" algn="l"/>
              </a:tabLst>
            </a:pPr>
            <a:r>
              <a:rPr lang="de-CH" sz="1800" b="1" i="1" dirty="0">
                <a:solidFill>
                  <a:srgbClr val="0070C0"/>
                </a:solidFill>
              </a:rPr>
              <a:t>Tracer		</a:t>
            </a:r>
            <a:r>
              <a:rPr lang="de-CH" sz="1800" b="1" i="1" dirty="0" err="1">
                <a:solidFill>
                  <a:srgbClr val="0070C0"/>
                </a:solidFill>
              </a:rPr>
              <a:t>Production</a:t>
            </a:r>
            <a:r>
              <a:rPr lang="de-CH" sz="1800" b="1" i="1" dirty="0">
                <a:solidFill>
                  <a:srgbClr val="0070C0"/>
                </a:solidFill>
              </a:rPr>
              <a:t>	Half-</a:t>
            </a:r>
            <a:r>
              <a:rPr lang="de-CH" sz="1800" b="1" i="1" dirty="0" err="1">
                <a:solidFill>
                  <a:srgbClr val="0070C0"/>
                </a:solidFill>
              </a:rPr>
              <a:t>life</a:t>
            </a:r>
            <a:endParaRPr lang="de-CH" sz="1800" b="1" i="1" dirty="0">
              <a:solidFill>
                <a:srgbClr val="0070C0"/>
              </a:solidFill>
            </a:endParaRPr>
          </a:p>
          <a:p>
            <a:pPr algn="l" defTabSz="1320800">
              <a:buClr>
                <a:srgbClr val="0057A2"/>
              </a:buClr>
              <a:tabLst>
                <a:tab pos="1790700" algn="l"/>
                <a:tab pos="4216400" algn="l"/>
                <a:tab pos="6464300" algn="l"/>
              </a:tabLst>
            </a:pPr>
            <a:br>
              <a:rPr lang="de-CH" sz="1800" b="1" dirty="0">
                <a:solidFill>
                  <a:srgbClr val="0070C0"/>
                </a:solidFill>
              </a:rPr>
            </a:br>
            <a:r>
              <a:rPr lang="de-CH" sz="1800" b="1" baseline="30000" dirty="0">
                <a:solidFill>
                  <a:srgbClr val="0070C0"/>
                </a:solidFill>
              </a:rPr>
              <a:t>15</a:t>
            </a:r>
            <a:r>
              <a:rPr lang="de-CH" sz="1800" b="1" dirty="0">
                <a:solidFill>
                  <a:srgbClr val="0070C0"/>
                </a:solidFill>
              </a:rPr>
              <a:t>O-Water	</a:t>
            </a:r>
            <a:r>
              <a:rPr lang="de-CH" sz="1800" b="1" dirty="0"/>
              <a:t>	</a:t>
            </a:r>
            <a:r>
              <a:rPr lang="de-CH" sz="1800" b="1" dirty="0" err="1"/>
              <a:t>Cyclotron</a:t>
            </a:r>
            <a:r>
              <a:rPr lang="de-CH" sz="1800" b="1" dirty="0"/>
              <a:t>		2 min</a:t>
            </a:r>
            <a:r>
              <a:rPr lang="de-CH" sz="1800" b="1" dirty="0">
                <a:solidFill>
                  <a:srgbClr val="0070C0"/>
                </a:solidFill>
              </a:rPr>
              <a:t>	</a:t>
            </a:r>
          </a:p>
          <a:p>
            <a:pPr algn="l" defTabSz="1320800">
              <a:buClr>
                <a:srgbClr val="0057A2"/>
              </a:buClr>
              <a:tabLst>
                <a:tab pos="1790700" algn="l"/>
                <a:tab pos="4216400" algn="l"/>
                <a:tab pos="6464300" algn="l"/>
              </a:tabLst>
            </a:pPr>
            <a:endParaRPr lang="de-CH" sz="1800" b="1" dirty="0">
              <a:solidFill>
                <a:srgbClr val="0070C0"/>
              </a:solidFill>
            </a:endParaRPr>
          </a:p>
          <a:p>
            <a:pPr algn="l" defTabSz="1320800">
              <a:buClr>
                <a:srgbClr val="0057A2"/>
              </a:buClr>
              <a:tabLst>
                <a:tab pos="1790700" algn="l"/>
                <a:tab pos="4216400" algn="l"/>
                <a:tab pos="6464300" algn="l"/>
              </a:tabLst>
            </a:pPr>
            <a:r>
              <a:rPr lang="de-CH" sz="1800" b="1" baseline="30000" dirty="0">
                <a:solidFill>
                  <a:srgbClr val="0070C0"/>
                </a:solidFill>
              </a:rPr>
              <a:t>13</a:t>
            </a:r>
            <a:r>
              <a:rPr lang="de-CH" sz="1800" b="1" dirty="0">
                <a:solidFill>
                  <a:srgbClr val="0070C0"/>
                </a:solidFill>
              </a:rPr>
              <a:t>N-Ammonia	</a:t>
            </a:r>
            <a:r>
              <a:rPr lang="de-CH" sz="1800" b="1" dirty="0"/>
              <a:t>	</a:t>
            </a:r>
            <a:r>
              <a:rPr lang="de-CH" sz="1800" b="1" dirty="0" err="1"/>
              <a:t>Cyclotron</a:t>
            </a:r>
            <a:r>
              <a:rPr lang="de-CH" sz="1800" b="1" dirty="0"/>
              <a:t>		10 min</a:t>
            </a:r>
          </a:p>
          <a:p>
            <a:pPr algn="l" defTabSz="1320800">
              <a:buClr>
                <a:srgbClr val="0057A2"/>
              </a:buClr>
              <a:tabLst>
                <a:tab pos="1790700" algn="l"/>
                <a:tab pos="4216400" algn="l"/>
                <a:tab pos="6464300" algn="l"/>
              </a:tabLst>
            </a:pPr>
            <a:endParaRPr lang="de-CH" sz="1800" b="1" dirty="0">
              <a:solidFill>
                <a:srgbClr val="0070C0"/>
              </a:solidFill>
            </a:endParaRPr>
          </a:p>
          <a:p>
            <a:pPr algn="l" defTabSz="1320800">
              <a:buClr>
                <a:srgbClr val="0057A2"/>
              </a:buClr>
              <a:tabLst>
                <a:tab pos="1790700" algn="l"/>
                <a:tab pos="4216400" algn="l"/>
                <a:tab pos="6464300" algn="l"/>
              </a:tabLst>
            </a:pPr>
            <a:r>
              <a:rPr lang="de-CH" sz="1800" b="1" baseline="30000" dirty="0">
                <a:solidFill>
                  <a:srgbClr val="0070C0"/>
                </a:solidFill>
              </a:rPr>
              <a:t>82</a:t>
            </a:r>
            <a:r>
              <a:rPr lang="de-CH" sz="1800" b="1" dirty="0">
                <a:solidFill>
                  <a:srgbClr val="0070C0"/>
                </a:solidFill>
              </a:rPr>
              <a:t>Rubidium	</a:t>
            </a:r>
            <a:r>
              <a:rPr lang="de-CH" sz="1800" b="1" dirty="0"/>
              <a:t>	Generator		1 min</a:t>
            </a:r>
            <a:br>
              <a:rPr lang="de-CH" sz="1800" b="1" dirty="0"/>
            </a:br>
            <a:endParaRPr lang="de-CH" sz="1800" b="1" dirty="0"/>
          </a:p>
          <a:p>
            <a:pPr algn="l" defTabSz="1320800">
              <a:buClr>
                <a:srgbClr val="0057A2"/>
              </a:buClr>
              <a:tabLst>
                <a:tab pos="1790700" algn="l"/>
                <a:tab pos="4216400" algn="l"/>
                <a:tab pos="6464300" algn="l"/>
              </a:tabLst>
            </a:pPr>
            <a:r>
              <a:rPr lang="de-CH" sz="1800" b="1" baseline="30000" dirty="0">
                <a:solidFill>
                  <a:srgbClr val="0070C0"/>
                </a:solidFill>
              </a:rPr>
              <a:t>18</a:t>
            </a:r>
            <a:r>
              <a:rPr lang="de-CH" sz="1800" b="1" dirty="0">
                <a:solidFill>
                  <a:srgbClr val="0070C0"/>
                </a:solidFill>
              </a:rPr>
              <a:t>F-Flurpiridaz*	</a:t>
            </a:r>
            <a:r>
              <a:rPr lang="de-CH" sz="1800" b="1" dirty="0"/>
              <a:t>	</a:t>
            </a:r>
            <a:r>
              <a:rPr lang="de-CH" sz="1800" b="1" dirty="0" err="1"/>
              <a:t>Cyclotron</a:t>
            </a:r>
            <a:r>
              <a:rPr lang="de-CH" sz="1800" b="1" dirty="0"/>
              <a:t>		110 min</a:t>
            </a:r>
          </a:p>
        </p:txBody>
      </p:sp>
      <p:sp>
        <p:nvSpPr>
          <p:cNvPr id="14" name="Rechteck 13"/>
          <p:cNvSpPr/>
          <p:nvPr/>
        </p:nvSpPr>
        <p:spPr bwMode="auto">
          <a:xfrm>
            <a:off x="334433" y="2276872"/>
            <a:ext cx="10754121" cy="57606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CH" sz="1200" b="0" i="0" u="none" strike="noStrike" cap="none" normalizeH="0" baseline="0" dirty="0" err="1">
              <a:ln>
                <a:noFill/>
              </a:ln>
              <a:solidFill>
                <a:schemeClr val="tx1"/>
              </a:solidFill>
              <a:effectLst/>
              <a:latin typeface="Arial" charset="0"/>
            </a:endParaRPr>
          </a:p>
        </p:txBody>
      </p:sp>
      <p:cxnSp>
        <p:nvCxnSpPr>
          <p:cNvPr id="7" name="Gerade Verbindung 6"/>
          <p:cNvCxnSpPr/>
          <p:nvPr/>
        </p:nvCxnSpPr>
        <p:spPr bwMode="auto">
          <a:xfrm>
            <a:off x="431371" y="1700808"/>
            <a:ext cx="10810248" cy="0"/>
          </a:xfrm>
          <a:prstGeom prst="line">
            <a:avLst/>
          </a:prstGeom>
          <a:solidFill>
            <a:schemeClr val="tx2"/>
          </a:solidFill>
          <a:ln w="12700" cap="flat" cmpd="sng" algn="ctr">
            <a:solidFill>
              <a:schemeClr val="tx2"/>
            </a:solidFill>
            <a:prstDash val="solid"/>
            <a:round/>
            <a:headEnd type="none" w="med" len="med"/>
            <a:tailEnd type="none" w="med" len="med"/>
          </a:ln>
          <a:effectLst/>
        </p:spPr>
      </p:cxnSp>
      <p:pic>
        <p:nvPicPr>
          <p:cNvPr id="5123" name="Picture 3"/>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855640" y="4234884"/>
            <a:ext cx="6456667" cy="1425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feld 7"/>
          <p:cNvSpPr txBox="1"/>
          <p:nvPr/>
        </p:nvSpPr>
        <p:spPr>
          <a:xfrm>
            <a:off x="2855640" y="5716586"/>
            <a:ext cx="1512168" cy="400110"/>
          </a:xfrm>
          <a:prstGeom prst="rect">
            <a:avLst/>
          </a:prstGeom>
          <a:noFill/>
        </p:spPr>
        <p:txBody>
          <a:bodyPr wrap="square" rtlCol="0">
            <a:spAutoFit/>
          </a:bodyPr>
          <a:lstStyle/>
          <a:p>
            <a:pPr>
              <a:buClr>
                <a:srgbClr val="0057A2"/>
              </a:buClr>
            </a:pPr>
            <a:r>
              <a:rPr lang="de-CH" sz="2000" b="1" baseline="30000" dirty="0"/>
              <a:t>82</a:t>
            </a:r>
            <a:r>
              <a:rPr lang="de-CH" sz="2000" b="1" dirty="0"/>
              <a:t>Rb</a:t>
            </a:r>
          </a:p>
        </p:txBody>
      </p:sp>
      <p:sp>
        <p:nvSpPr>
          <p:cNvPr id="18" name="Textfeld 17"/>
          <p:cNvSpPr txBox="1"/>
          <p:nvPr/>
        </p:nvSpPr>
        <p:spPr>
          <a:xfrm>
            <a:off x="4367808" y="5719430"/>
            <a:ext cx="1872209" cy="400110"/>
          </a:xfrm>
          <a:prstGeom prst="rect">
            <a:avLst/>
          </a:prstGeom>
          <a:noFill/>
        </p:spPr>
        <p:txBody>
          <a:bodyPr wrap="square" rtlCol="0">
            <a:spAutoFit/>
          </a:bodyPr>
          <a:lstStyle/>
          <a:p>
            <a:pPr>
              <a:buClr>
                <a:srgbClr val="0057A2"/>
              </a:buClr>
            </a:pPr>
            <a:r>
              <a:rPr lang="de-CH" sz="2000" b="1" baseline="30000" dirty="0"/>
              <a:t>13</a:t>
            </a:r>
            <a:r>
              <a:rPr lang="de-CH" sz="2000" b="1" dirty="0"/>
              <a:t>N-NH</a:t>
            </a:r>
            <a:r>
              <a:rPr lang="de-CH" sz="2000" b="1" baseline="-25000" dirty="0"/>
              <a:t>3</a:t>
            </a:r>
          </a:p>
        </p:txBody>
      </p:sp>
      <p:sp>
        <p:nvSpPr>
          <p:cNvPr id="19" name="Textfeld 18"/>
          <p:cNvSpPr txBox="1"/>
          <p:nvPr/>
        </p:nvSpPr>
        <p:spPr>
          <a:xfrm>
            <a:off x="6240018" y="5705093"/>
            <a:ext cx="1512166" cy="400110"/>
          </a:xfrm>
          <a:prstGeom prst="rect">
            <a:avLst/>
          </a:prstGeom>
          <a:noFill/>
        </p:spPr>
        <p:txBody>
          <a:bodyPr wrap="square" rtlCol="0">
            <a:spAutoFit/>
          </a:bodyPr>
          <a:lstStyle/>
          <a:p>
            <a:pPr>
              <a:buClr>
                <a:srgbClr val="0057A2"/>
              </a:buClr>
            </a:pPr>
            <a:r>
              <a:rPr lang="de-CH" sz="2000" b="1" baseline="30000" dirty="0"/>
              <a:t>15</a:t>
            </a:r>
            <a:r>
              <a:rPr lang="de-CH" sz="2000" b="1" dirty="0"/>
              <a:t>O-H</a:t>
            </a:r>
            <a:r>
              <a:rPr lang="de-CH" sz="2000" b="1" baseline="-25000" dirty="0"/>
              <a:t>2</a:t>
            </a:r>
            <a:r>
              <a:rPr lang="de-CH" sz="2000" b="1" dirty="0"/>
              <a:t>O</a:t>
            </a:r>
            <a:endParaRPr lang="de-CH" sz="2000" b="1" baseline="-25000" dirty="0"/>
          </a:p>
        </p:txBody>
      </p:sp>
      <p:sp>
        <p:nvSpPr>
          <p:cNvPr id="20" name="Textfeld 19"/>
          <p:cNvSpPr txBox="1"/>
          <p:nvPr/>
        </p:nvSpPr>
        <p:spPr>
          <a:xfrm>
            <a:off x="7608168" y="5692454"/>
            <a:ext cx="1944216" cy="400110"/>
          </a:xfrm>
          <a:prstGeom prst="rect">
            <a:avLst/>
          </a:prstGeom>
          <a:noFill/>
        </p:spPr>
        <p:txBody>
          <a:bodyPr wrap="square" rtlCol="0">
            <a:spAutoFit/>
          </a:bodyPr>
          <a:lstStyle/>
          <a:p>
            <a:pPr>
              <a:buClr>
                <a:srgbClr val="0057A2"/>
              </a:buClr>
            </a:pPr>
            <a:r>
              <a:rPr lang="de-CH" sz="2000" b="1" baseline="30000" dirty="0"/>
              <a:t>18</a:t>
            </a:r>
            <a:r>
              <a:rPr lang="de-CH" sz="2000" b="1" dirty="0"/>
              <a:t>F-Flurpiridaz</a:t>
            </a:r>
            <a:endParaRPr lang="de-CH" sz="2000" b="1" baseline="-25000" dirty="0"/>
          </a:p>
        </p:txBody>
      </p:sp>
      <p:sp>
        <p:nvSpPr>
          <p:cNvPr id="21" name="Textfeld 20"/>
          <p:cNvSpPr txBox="1"/>
          <p:nvPr/>
        </p:nvSpPr>
        <p:spPr>
          <a:xfrm>
            <a:off x="431371" y="3758844"/>
            <a:ext cx="11233248" cy="246221"/>
          </a:xfrm>
          <a:prstGeom prst="rect">
            <a:avLst/>
          </a:prstGeom>
          <a:noFill/>
        </p:spPr>
        <p:txBody>
          <a:bodyPr wrap="square" rtlCol="0">
            <a:spAutoFit/>
          </a:bodyPr>
          <a:lstStyle/>
          <a:p>
            <a:pPr algn="l" defTabSz="1320800">
              <a:buClr>
                <a:srgbClr val="0057A2"/>
              </a:buClr>
              <a:tabLst>
                <a:tab pos="1790700" algn="l"/>
                <a:tab pos="4216400" algn="l"/>
                <a:tab pos="6464300" algn="l"/>
              </a:tabLst>
            </a:pPr>
            <a:r>
              <a:rPr lang="de-CH" sz="1000" b="1" i="1" dirty="0">
                <a:solidFill>
                  <a:srgbClr val="0070C0"/>
                </a:solidFill>
              </a:rPr>
              <a:t>* </a:t>
            </a:r>
            <a:r>
              <a:rPr lang="de-CH" sz="1000" b="1" i="1" dirty="0" err="1">
                <a:solidFill>
                  <a:srgbClr val="0070C0"/>
                </a:solidFill>
              </a:rPr>
              <a:t>currently</a:t>
            </a:r>
            <a:r>
              <a:rPr lang="de-CH" sz="1000" b="1" i="1" dirty="0">
                <a:solidFill>
                  <a:srgbClr val="0070C0"/>
                </a:solidFill>
              </a:rPr>
              <a:t> in </a:t>
            </a:r>
            <a:r>
              <a:rPr lang="de-CH" sz="1000" b="1" i="1" dirty="0" err="1">
                <a:solidFill>
                  <a:srgbClr val="0070C0"/>
                </a:solidFill>
              </a:rPr>
              <a:t>phase</a:t>
            </a:r>
            <a:r>
              <a:rPr lang="de-CH" sz="1000" b="1" i="1" dirty="0">
                <a:solidFill>
                  <a:srgbClr val="0070C0"/>
                </a:solidFill>
              </a:rPr>
              <a:t> III </a:t>
            </a:r>
            <a:r>
              <a:rPr lang="de-CH" sz="1000" b="1" i="1" dirty="0" err="1">
                <a:solidFill>
                  <a:srgbClr val="0070C0"/>
                </a:solidFill>
              </a:rPr>
              <a:t>study</a:t>
            </a:r>
            <a:endParaRPr lang="de-CH" sz="1000" b="1" dirty="0"/>
          </a:p>
        </p:txBody>
      </p:sp>
      <p:sp>
        <p:nvSpPr>
          <p:cNvPr id="24" name="Rechteck 23"/>
          <p:cNvSpPr/>
          <p:nvPr/>
        </p:nvSpPr>
        <p:spPr bwMode="auto">
          <a:xfrm>
            <a:off x="2855641" y="4221088"/>
            <a:ext cx="3384376" cy="1439619"/>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CH" sz="1200" b="0" i="0" u="none" strike="noStrike" cap="none" normalizeH="0" baseline="0" dirty="0" err="1">
              <a:ln>
                <a:noFill/>
              </a:ln>
              <a:solidFill>
                <a:schemeClr val="tx1"/>
              </a:solidFill>
              <a:effectLst/>
              <a:latin typeface="Arial" charset="0"/>
            </a:endParaRPr>
          </a:p>
        </p:txBody>
      </p:sp>
      <p:sp>
        <p:nvSpPr>
          <p:cNvPr id="23" name="Rectangle 2"/>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solidFill>
                  <a:schemeClr val="tx1"/>
                </a:solidFill>
              </a:rPr>
              <a:t>PET </a:t>
            </a:r>
            <a:r>
              <a:rPr lang="de-CH" sz="2900" b="1" kern="0" dirty="0" err="1">
                <a:solidFill>
                  <a:schemeClr val="tx1"/>
                </a:solidFill>
              </a:rPr>
              <a:t>Myocardperfusions</a:t>
            </a:r>
            <a:r>
              <a:rPr lang="de-CH" sz="2900" b="1" kern="0" dirty="0">
                <a:solidFill>
                  <a:schemeClr val="tx1"/>
                </a:solidFill>
              </a:rPr>
              <a:t>-Tracer</a:t>
            </a:r>
          </a:p>
        </p:txBody>
      </p:sp>
      <p:sp>
        <p:nvSpPr>
          <p:cNvPr id="25" name="Rectangle 9"/>
          <p:cNvSpPr>
            <a:spLocks noChangeArrowheads="1"/>
          </p:cNvSpPr>
          <p:nvPr/>
        </p:nvSpPr>
        <p:spPr bwMode="auto">
          <a:xfrm>
            <a:off x="6869661" y="6453336"/>
            <a:ext cx="5188274" cy="29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none" lIns="121917" tIns="60958" rIns="121917" bIns="60958">
            <a:spAutoFit/>
          </a:bodyPr>
          <a:lstStyle>
            <a:lvl1pPr>
              <a:defRPr sz="1200">
                <a:solidFill>
                  <a:schemeClr val="tx1"/>
                </a:solidFill>
                <a:latin typeface="Arial" pitchFamily="34" charset="0"/>
                <a:ea typeface="ＭＳ Ｐゴシック" pitchFamily="34" charset="-128"/>
              </a:defRPr>
            </a:lvl1pPr>
            <a:lvl2pPr marL="742950" indent="-285750">
              <a:defRPr sz="1200">
                <a:solidFill>
                  <a:schemeClr val="tx1"/>
                </a:solidFill>
                <a:latin typeface="Arial" pitchFamily="34" charset="0"/>
                <a:ea typeface="ＭＳ Ｐゴシック" pitchFamily="34" charset="-128"/>
              </a:defRPr>
            </a:lvl2pPr>
            <a:lvl3pPr marL="1143000" indent="-228600">
              <a:defRPr sz="12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indent="-228600">
              <a:defRPr sz="12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buClr>
                <a:srgbClr val="0057A2"/>
              </a:buClr>
            </a:pPr>
            <a:r>
              <a:rPr lang="it-IT" sz="1100" i="1" dirty="0" err="1"/>
              <a:t>modified</a:t>
            </a:r>
            <a:r>
              <a:rPr lang="it-IT" sz="1100" i="1" dirty="0"/>
              <a:t> from</a:t>
            </a:r>
            <a:r>
              <a:rPr lang="it-IT" sz="1100" dirty="0"/>
              <a:t> Schindler et al. </a:t>
            </a:r>
            <a:r>
              <a:rPr lang="en-US" sz="1100" dirty="0"/>
              <a:t>JACC </a:t>
            </a:r>
            <a:r>
              <a:rPr lang="en-US" sz="1100" dirty="0" err="1"/>
              <a:t>Cardiovasc</a:t>
            </a:r>
            <a:r>
              <a:rPr lang="en-US" sz="1100" dirty="0"/>
              <a:t> Imaging. 2010 Jun;3(6):623-40</a:t>
            </a:r>
            <a:endParaRPr lang="it-IT" sz="1100" dirty="0"/>
          </a:p>
        </p:txBody>
      </p:sp>
      <p:sp>
        <p:nvSpPr>
          <p:cNvPr id="15" name="Rechteck 14">
            <a:extLst>
              <a:ext uri="{FF2B5EF4-FFF2-40B4-BE49-F238E27FC236}">
                <a16:creationId xmlns:a16="http://schemas.microsoft.com/office/drawing/2014/main" id="{B6C41FBD-204E-46DC-BD21-BD8101015CA1}"/>
              </a:ext>
            </a:extLst>
          </p:cNvPr>
          <p:cNvSpPr/>
          <p:nvPr/>
        </p:nvSpPr>
        <p:spPr bwMode="auto">
          <a:xfrm>
            <a:off x="335360" y="2852936"/>
            <a:ext cx="10754121" cy="576064"/>
          </a:xfrm>
          <a:prstGeom prst="rect">
            <a:avLst/>
          </a:prstGeom>
          <a:noFill/>
          <a:ln w="28575" cap="flat" cmpd="sng" algn="ctr">
            <a:solidFill>
              <a:srgbClr val="FF0000"/>
            </a:solidFill>
            <a:prstDash val="solid"/>
            <a:round/>
            <a:headEnd type="none" w="med" len="med"/>
            <a:tailEnd type="triangl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CH" sz="1200" b="0" i="0" u="none" strike="noStrike" cap="none" normalizeH="0" baseline="0" dirty="0" err="1">
              <a:ln>
                <a:noFill/>
              </a:ln>
              <a:solidFill>
                <a:schemeClr val="tx1"/>
              </a:solidFill>
              <a:effectLst/>
              <a:latin typeface="Arial" charset="0"/>
            </a:endParaRPr>
          </a:p>
        </p:txBody>
      </p:sp>
      <p:sp>
        <p:nvSpPr>
          <p:cNvPr id="16" name="Straight Connector 23553">
            <a:extLst>
              <a:ext uri="{FF2B5EF4-FFF2-40B4-BE49-F238E27FC236}">
                <a16:creationId xmlns:a16="http://schemas.microsoft.com/office/drawing/2014/main" id="{987D4F0F-BEFA-5447-A91F-AC40B580C4CD}"/>
              </a:ext>
            </a:extLst>
          </p:cNvPr>
          <p:cNvSpPr>
            <a:spLocks noChangeShapeType="1"/>
          </p:cNvSpPr>
          <p:nvPr/>
        </p:nvSpPr>
        <p:spPr bwMode="auto">
          <a:xfrm>
            <a:off x="19799" y="6839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3729620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C013FD-2868-3FC5-B6FA-CB84376B12DA}"/>
              </a:ext>
            </a:extLst>
          </p:cNvPr>
          <p:cNvSpPr>
            <a:spLocks noGrp="1"/>
          </p:cNvSpPr>
          <p:nvPr>
            <p:ph type="title"/>
          </p:nvPr>
        </p:nvSpPr>
        <p:spPr/>
        <p:txBody>
          <a:bodyPr>
            <a:normAutofit/>
          </a:bodyPr>
          <a:lstStyle/>
          <a:p>
            <a:pPr algn="ctr"/>
            <a:r>
              <a:rPr lang="en-US" sz="3600" baseline="30000" dirty="0"/>
              <a:t>13</a:t>
            </a:r>
            <a:r>
              <a:rPr lang="en-US" sz="3600" dirty="0"/>
              <a:t>N-ammonia</a:t>
            </a:r>
            <a:endParaRPr lang="el-GR" sz="3600" dirty="0"/>
          </a:p>
        </p:txBody>
      </p:sp>
      <p:pic>
        <p:nvPicPr>
          <p:cNvPr id="5" name="Θέση περιεχομένου 4">
            <a:extLst>
              <a:ext uri="{FF2B5EF4-FFF2-40B4-BE49-F238E27FC236}">
                <a16:creationId xmlns:a16="http://schemas.microsoft.com/office/drawing/2014/main" id="{B4BBF3A4-5533-7937-281D-B7841A747557}"/>
              </a:ext>
            </a:extLst>
          </p:cNvPr>
          <p:cNvPicPr>
            <a:picLocks noGrp="1" noChangeAspect="1"/>
          </p:cNvPicPr>
          <p:nvPr>
            <p:ph idx="1"/>
          </p:nvPr>
        </p:nvPicPr>
        <p:blipFill>
          <a:blip r:embed="rId2"/>
          <a:stretch>
            <a:fillRect/>
          </a:stretch>
        </p:blipFill>
        <p:spPr>
          <a:xfrm>
            <a:off x="2868208" y="1825625"/>
            <a:ext cx="6455583" cy="4351338"/>
          </a:xfrm>
        </p:spPr>
      </p:pic>
      <p:pic>
        <p:nvPicPr>
          <p:cNvPr id="6" name="Hình ảnh 8" descr="Ảnh có chứa chai&#10;&#10;Mô tả được tạo tự động">
            <a:extLst>
              <a:ext uri="{FF2B5EF4-FFF2-40B4-BE49-F238E27FC236}">
                <a16:creationId xmlns:a16="http://schemas.microsoft.com/office/drawing/2014/main" id="{C8CF83CC-6954-AAAF-578F-FB266FFA72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C5408940-2A36-8E7B-B135-C86B3233A28B}"/>
              </a:ext>
            </a:extLst>
          </p:cNvPr>
          <p:cNvPicPr>
            <a:picLocks noChangeAspect="1"/>
          </p:cNvPicPr>
          <p:nvPr/>
        </p:nvPicPr>
        <p:blipFill>
          <a:blip r:embed="rId4"/>
          <a:stretch>
            <a:fillRect/>
          </a:stretch>
        </p:blipFill>
        <p:spPr>
          <a:xfrm>
            <a:off x="10511" y="0"/>
            <a:ext cx="882869" cy="1137920"/>
          </a:xfrm>
          <a:prstGeom prst="rect">
            <a:avLst/>
          </a:prstGeom>
        </p:spPr>
      </p:pic>
    </p:spTree>
    <p:extLst>
      <p:ext uri="{BB962C8B-B14F-4D97-AF65-F5344CB8AC3E}">
        <p14:creationId xmlns:p14="http://schemas.microsoft.com/office/powerpoint/2010/main" val="3413769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DC0622-C076-B480-8BE4-9282962ED77B}"/>
              </a:ext>
            </a:extLst>
          </p:cNvPr>
          <p:cNvSpPr>
            <a:spLocks noGrp="1"/>
          </p:cNvSpPr>
          <p:nvPr>
            <p:ph type="title"/>
          </p:nvPr>
        </p:nvSpPr>
        <p:spPr>
          <a:xfrm>
            <a:off x="838200" y="78878"/>
            <a:ext cx="10515600" cy="1325563"/>
          </a:xfrm>
        </p:spPr>
        <p:txBody>
          <a:bodyPr>
            <a:normAutofit/>
          </a:bodyPr>
          <a:lstStyle/>
          <a:p>
            <a:pPr algn="ctr"/>
            <a:r>
              <a:rPr lang="en-US" sz="3600" dirty="0"/>
              <a:t>Rubidium 82 PET MPI</a:t>
            </a:r>
            <a:endParaRPr lang="el-GR" sz="3600" dirty="0"/>
          </a:p>
        </p:txBody>
      </p:sp>
      <p:pic>
        <p:nvPicPr>
          <p:cNvPr id="5" name="Θέση περιεχομένου 4">
            <a:extLst>
              <a:ext uri="{FF2B5EF4-FFF2-40B4-BE49-F238E27FC236}">
                <a16:creationId xmlns:a16="http://schemas.microsoft.com/office/drawing/2014/main" id="{20ACE5B4-5E5C-0A3C-5FED-8DD5BA804E98}"/>
              </a:ext>
            </a:extLst>
          </p:cNvPr>
          <p:cNvPicPr>
            <a:picLocks noGrp="1" noChangeAspect="1"/>
          </p:cNvPicPr>
          <p:nvPr>
            <p:ph idx="1"/>
          </p:nvPr>
        </p:nvPicPr>
        <p:blipFill rotWithShape="1">
          <a:blip r:embed="rId2"/>
          <a:srcRect t="5920"/>
          <a:stretch/>
        </p:blipFill>
        <p:spPr>
          <a:xfrm>
            <a:off x="512793" y="1971923"/>
            <a:ext cx="5996402" cy="3605117"/>
          </a:xfrm>
        </p:spPr>
      </p:pic>
      <p:pic>
        <p:nvPicPr>
          <p:cNvPr id="6" name="Hình ảnh 8" descr="Ảnh có chứa chai&#10;&#10;Mô tả được tạo tự động">
            <a:extLst>
              <a:ext uri="{FF2B5EF4-FFF2-40B4-BE49-F238E27FC236}">
                <a16:creationId xmlns:a16="http://schemas.microsoft.com/office/drawing/2014/main" id="{6BD5F08B-AC87-004F-5C33-5CB08F43F9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C1F38772-B667-09E9-33A2-BECFF6C1C708}"/>
              </a:ext>
            </a:extLst>
          </p:cNvPr>
          <p:cNvPicPr>
            <a:picLocks noChangeAspect="1"/>
          </p:cNvPicPr>
          <p:nvPr/>
        </p:nvPicPr>
        <p:blipFill>
          <a:blip r:embed="rId4"/>
          <a:stretch>
            <a:fillRect/>
          </a:stretch>
        </p:blipFill>
        <p:spPr>
          <a:xfrm>
            <a:off x="10511" y="0"/>
            <a:ext cx="882869" cy="1137920"/>
          </a:xfrm>
          <a:prstGeom prst="rect">
            <a:avLst/>
          </a:prstGeom>
        </p:spPr>
      </p:pic>
      <p:sp>
        <p:nvSpPr>
          <p:cNvPr id="8" name="Straight Connector 23553">
            <a:extLst>
              <a:ext uri="{FF2B5EF4-FFF2-40B4-BE49-F238E27FC236}">
                <a16:creationId xmlns:a16="http://schemas.microsoft.com/office/drawing/2014/main" id="{F72B8F53-D775-BBEB-B755-1C58ECF3C5EF}"/>
              </a:ext>
            </a:extLst>
          </p:cNvPr>
          <p:cNvSpPr>
            <a:spLocks noChangeShapeType="1"/>
          </p:cNvSpPr>
          <p:nvPr/>
        </p:nvSpPr>
        <p:spPr bwMode="auto">
          <a:xfrm>
            <a:off x="19799" y="1057669"/>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pic>
        <p:nvPicPr>
          <p:cNvPr id="10" name="Εικόνα 9">
            <a:extLst>
              <a:ext uri="{FF2B5EF4-FFF2-40B4-BE49-F238E27FC236}">
                <a16:creationId xmlns:a16="http://schemas.microsoft.com/office/drawing/2014/main" id="{1470B347-CF8C-6AFA-4CEA-EB7F32116990}"/>
              </a:ext>
            </a:extLst>
          </p:cNvPr>
          <p:cNvPicPr>
            <a:picLocks noChangeAspect="1"/>
          </p:cNvPicPr>
          <p:nvPr/>
        </p:nvPicPr>
        <p:blipFill>
          <a:blip r:embed="rId5"/>
          <a:stretch>
            <a:fillRect/>
          </a:stretch>
        </p:blipFill>
        <p:spPr>
          <a:xfrm>
            <a:off x="6376440" y="2091486"/>
            <a:ext cx="5720422" cy="3605117"/>
          </a:xfrm>
          <a:prstGeom prst="rect">
            <a:avLst/>
          </a:prstGeom>
        </p:spPr>
      </p:pic>
    </p:spTree>
    <p:extLst>
      <p:ext uri="{BB962C8B-B14F-4D97-AF65-F5344CB8AC3E}">
        <p14:creationId xmlns:p14="http://schemas.microsoft.com/office/powerpoint/2010/main" val="125762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9795D2-9BE8-EC67-C8D1-E99374512BDE}"/>
              </a:ext>
            </a:extLst>
          </p:cNvPr>
          <p:cNvSpPr>
            <a:spLocks noGrp="1"/>
          </p:cNvSpPr>
          <p:nvPr>
            <p:ph type="title"/>
          </p:nvPr>
        </p:nvSpPr>
        <p:spPr>
          <a:xfrm>
            <a:off x="838200" y="0"/>
            <a:ext cx="10515600" cy="1325563"/>
          </a:xfrm>
        </p:spPr>
        <p:txBody>
          <a:bodyPr>
            <a:normAutofit/>
          </a:bodyPr>
          <a:lstStyle/>
          <a:p>
            <a:pPr algn="ctr"/>
            <a:r>
              <a:rPr lang="en-US" sz="3600" dirty="0"/>
              <a:t>Oxygen-15 water</a:t>
            </a:r>
            <a:endParaRPr lang="el-GR" sz="3600" dirty="0"/>
          </a:p>
        </p:txBody>
      </p:sp>
      <p:sp>
        <p:nvSpPr>
          <p:cNvPr id="3" name="Θέση περιεχομένου 2">
            <a:extLst>
              <a:ext uri="{FF2B5EF4-FFF2-40B4-BE49-F238E27FC236}">
                <a16:creationId xmlns:a16="http://schemas.microsoft.com/office/drawing/2014/main" id="{0025A573-D6CF-4603-08DE-7C3DFE13EDBE}"/>
              </a:ext>
            </a:extLst>
          </p:cNvPr>
          <p:cNvSpPr>
            <a:spLocks noGrp="1"/>
          </p:cNvSpPr>
          <p:nvPr>
            <p:ph idx="1"/>
          </p:nvPr>
        </p:nvSpPr>
        <p:spPr>
          <a:xfrm>
            <a:off x="254443" y="1385681"/>
            <a:ext cx="11783832" cy="5070775"/>
          </a:xfrm>
        </p:spPr>
        <p:txBody>
          <a:bodyPr>
            <a:normAutofit fontScale="92500"/>
          </a:bodyPr>
          <a:lstStyle/>
          <a:p>
            <a:pPr>
              <a:lnSpc>
                <a:spcPct val="150000"/>
              </a:lnSpc>
            </a:pPr>
            <a:r>
              <a:rPr lang="en-US" sz="2400" dirty="0"/>
              <a:t>Oxygen-15 has a short half-life of 2 minutes that is well-matched to the short biological half-life, resulting in a very low radiation dose of 1-2 mSv</a:t>
            </a:r>
          </a:p>
          <a:p>
            <a:pPr>
              <a:lnSpc>
                <a:spcPct val="150000"/>
              </a:lnSpc>
            </a:pPr>
            <a:r>
              <a:rPr lang="en-US" sz="2400" dirty="0"/>
              <a:t>It is freely diffusible across capillary and cell membranes with extraction fraction close to 100%</a:t>
            </a:r>
          </a:p>
          <a:p>
            <a:pPr>
              <a:lnSpc>
                <a:spcPct val="150000"/>
              </a:lnSpc>
            </a:pPr>
            <a:r>
              <a:rPr lang="en-US" sz="2400" dirty="0"/>
              <a:t>very robust and versatile for the quantification of MBF under many different disease conditions</a:t>
            </a:r>
          </a:p>
          <a:p>
            <a:pPr>
              <a:lnSpc>
                <a:spcPct val="150000"/>
              </a:lnSpc>
            </a:pPr>
            <a:r>
              <a:rPr lang="en-US" sz="2400" dirty="0"/>
              <a:t>The washout rate of H2 15O correlates tightly with MBF23 and is considered the gold-standard for quantification of blood flow in the myocardium and other perfused organs. </a:t>
            </a:r>
          </a:p>
          <a:p>
            <a:pPr>
              <a:lnSpc>
                <a:spcPct val="150000"/>
              </a:lnSpc>
            </a:pPr>
            <a:r>
              <a:rPr lang="en-US" sz="2400" dirty="0"/>
              <a:t>It is not metabolically retained in tissues, that is RF = 0</a:t>
            </a:r>
            <a:endParaRPr lang="el-GR" sz="2400" dirty="0"/>
          </a:p>
        </p:txBody>
      </p:sp>
      <p:pic>
        <p:nvPicPr>
          <p:cNvPr id="4" name="Hình ảnh 8" descr="Ảnh có chứa chai&#10;&#10;Mô tả được tạo tự động">
            <a:extLst>
              <a:ext uri="{FF2B5EF4-FFF2-40B4-BE49-F238E27FC236}">
                <a16:creationId xmlns:a16="http://schemas.microsoft.com/office/drawing/2014/main" id="{01ED65F9-6D9F-8F03-CF68-F56AA21C3E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45160CEB-2493-7FE6-98C5-10DF62EF1B1D}"/>
              </a:ext>
            </a:extLst>
          </p:cNvPr>
          <p:cNvPicPr>
            <a:picLocks noChangeAspect="1"/>
          </p:cNvPicPr>
          <p:nvPr/>
        </p:nvPicPr>
        <p:blipFill>
          <a:blip r:embed="rId3"/>
          <a:stretch>
            <a:fillRect/>
          </a:stretch>
        </p:blipFill>
        <p:spPr>
          <a:xfrm>
            <a:off x="10511" y="0"/>
            <a:ext cx="882869" cy="1137920"/>
          </a:xfrm>
          <a:prstGeom prst="rect">
            <a:avLst/>
          </a:prstGeom>
        </p:spPr>
      </p:pic>
      <p:sp>
        <p:nvSpPr>
          <p:cNvPr id="6" name="Straight Connector 23553">
            <a:extLst>
              <a:ext uri="{FF2B5EF4-FFF2-40B4-BE49-F238E27FC236}">
                <a16:creationId xmlns:a16="http://schemas.microsoft.com/office/drawing/2014/main" id="{43EA9B25-BE7D-BBF8-E9EE-FDB695C9E9DE}"/>
              </a:ext>
            </a:extLst>
          </p:cNvPr>
          <p:cNvSpPr>
            <a:spLocks noChangeShapeType="1"/>
          </p:cNvSpPr>
          <p:nvPr/>
        </p:nvSpPr>
        <p:spPr bwMode="auto">
          <a:xfrm>
            <a:off x="19799" y="1057669"/>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
        <p:nvSpPr>
          <p:cNvPr id="7" name="TextBox 6">
            <a:extLst>
              <a:ext uri="{FF2B5EF4-FFF2-40B4-BE49-F238E27FC236}">
                <a16:creationId xmlns:a16="http://schemas.microsoft.com/office/drawing/2014/main" id="{20B582A9-222C-CBC6-DF4C-DD04803E8857}"/>
              </a:ext>
            </a:extLst>
          </p:cNvPr>
          <p:cNvSpPr txBox="1"/>
          <p:nvPr/>
        </p:nvSpPr>
        <p:spPr>
          <a:xfrm>
            <a:off x="8022865" y="6178020"/>
            <a:ext cx="3776869" cy="338554"/>
          </a:xfrm>
          <a:prstGeom prst="rect">
            <a:avLst/>
          </a:prstGeom>
          <a:noFill/>
        </p:spPr>
        <p:txBody>
          <a:bodyPr wrap="square" rtlCol="0">
            <a:spAutoFit/>
          </a:bodyPr>
          <a:lstStyle/>
          <a:p>
            <a:r>
              <a:rPr lang="en-GB" sz="1600" b="1" i="1" dirty="0"/>
              <a:t>Seminars in Nuclear medicine 2020</a:t>
            </a:r>
            <a:endParaRPr lang="el-GR" sz="1600" b="1" i="1" dirty="0"/>
          </a:p>
        </p:txBody>
      </p:sp>
    </p:spTree>
    <p:extLst>
      <p:ext uri="{BB962C8B-B14F-4D97-AF65-F5344CB8AC3E}">
        <p14:creationId xmlns:p14="http://schemas.microsoft.com/office/powerpoint/2010/main" val="3983476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4936B0AF-A866-8ACC-CEFF-38F1BF6C7421}"/>
              </a:ext>
            </a:extLst>
          </p:cNvPr>
          <p:cNvSpPr>
            <a:spLocks noGrp="1"/>
          </p:cNvSpPr>
          <p:nvPr>
            <p:ph type="title"/>
          </p:nvPr>
        </p:nvSpPr>
        <p:spPr>
          <a:xfrm>
            <a:off x="857999" y="-321306"/>
            <a:ext cx="10515600" cy="1325563"/>
          </a:xfrm>
        </p:spPr>
        <p:txBody>
          <a:bodyPr>
            <a:normAutofit/>
          </a:bodyPr>
          <a:lstStyle/>
          <a:p>
            <a:pPr algn="ctr"/>
            <a:r>
              <a:rPr lang="en-US" sz="3600" dirty="0">
                <a:latin typeface="Calibri" panose="020F0502020204030204" pitchFamily="34" charset="0"/>
                <a:ea typeface="Calibri" panose="020F0502020204030204" pitchFamily="34" charset="0"/>
                <a:cs typeface="Calibri" panose="020F0502020204030204" pitchFamily="34" charset="0"/>
              </a:rPr>
              <a:t>18-F </a:t>
            </a:r>
            <a:r>
              <a:rPr lang="en-US" sz="3600" dirty="0" err="1">
                <a:latin typeface="Calibri" panose="020F0502020204030204" pitchFamily="34" charset="0"/>
                <a:ea typeface="Calibri" panose="020F0502020204030204" pitchFamily="34" charset="0"/>
                <a:cs typeface="Calibri" panose="020F0502020204030204" pitchFamily="34" charset="0"/>
              </a:rPr>
              <a:t>Flurpiridaz</a:t>
            </a:r>
            <a:endParaRPr lang="el-GR" sz="3600" dirty="0">
              <a:latin typeface="Calibri" panose="020F0502020204030204" pitchFamily="34" charset="0"/>
              <a:ea typeface="Calibri" panose="020F0502020204030204" pitchFamily="34" charset="0"/>
              <a:cs typeface="Calibri" panose="020F0502020204030204" pitchFamily="34" charset="0"/>
            </a:endParaRPr>
          </a:p>
        </p:txBody>
      </p:sp>
      <p:pic>
        <p:nvPicPr>
          <p:cNvPr id="8" name="Θέση περιεχομένου 7">
            <a:extLst>
              <a:ext uri="{FF2B5EF4-FFF2-40B4-BE49-F238E27FC236}">
                <a16:creationId xmlns:a16="http://schemas.microsoft.com/office/drawing/2014/main" id="{CE7D0F90-9072-8AE2-B1C1-378AB746C909}"/>
              </a:ext>
            </a:extLst>
          </p:cNvPr>
          <p:cNvPicPr>
            <a:picLocks noGrp="1" noChangeAspect="1"/>
          </p:cNvPicPr>
          <p:nvPr>
            <p:ph idx="1"/>
          </p:nvPr>
        </p:nvPicPr>
        <p:blipFill>
          <a:blip r:embed="rId3"/>
          <a:stretch>
            <a:fillRect/>
          </a:stretch>
        </p:blipFill>
        <p:spPr>
          <a:xfrm>
            <a:off x="2353142" y="1825625"/>
            <a:ext cx="7485716" cy="4351338"/>
          </a:xfrm>
        </p:spPr>
      </p:pic>
      <p:pic>
        <p:nvPicPr>
          <p:cNvPr id="9" name="Hình ảnh 8" descr="Ảnh có chứa chai&#10;&#10;Mô tả được tạo tự động">
            <a:extLst>
              <a:ext uri="{FF2B5EF4-FFF2-40B4-BE49-F238E27FC236}">
                <a16:creationId xmlns:a16="http://schemas.microsoft.com/office/drawing/2014/main" id="{CE5298FF-461D-A9ED-AFE0-1364607C4C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91D6F117-2D60-595F-EBB3-936017E73FBE}"/>
              </a:ext>
            </a:extLst>
          </p:cNvPr>
          <p:cNvPicPr>
            <a:picLocks noChangeAspect="1"/>
          </p:cNvPicPr>
          <p:nvPr/>
        </p:nvPicPr>
        <p:blipFill>
          <a:blip r:embed="rId5"/>
          <a:stretch>
            <a:fillRect/>
          </a:stretch>
        </p:blipFill>
        <p:spPr>
          <a:xfrm>
            <a:off x="10511" y="0"/>
            <a:ext cx="882869" cy="1137920"/>
          </a:xfrm>
          <a:prstGeom prst="rect">
            <a:avLst/>
          </a:prstGeom>
        </p:spPr>
      </p:pic>
      <p:sp>
        <p:nvSpPr>
          <p:cNvPr id="11" name="Straight Connector 23553">
            <a:extLst>
              <a:ext uri="{FF2B5EF4-FFF2-40B4-BE49-F238E27FC236}">
                <a16:creationId xmlns:a16="http://schemas.microsoft.com/office/drawing/2014/main" id="{B1B3DCD6-2541-9C45-735C-14C45503354E}"/>
              </a:ext>
            </a:extLst>
          </p:cNvPr>
          <p:cNvSpPr>
            <a:spLocks noChangeShapeType="1"/>
          </p:cNvSpPr>
          <p:nvPr/>
        </p:nvSpPr>
        <p:spPr bwMode="auto">
          <a:xfrm>
            <a:off x="19799" y="1057669"/>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2507303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
          <p:cNvSpPr txBox="1">
            <a:spLocks noChangeArrowheads="1"/>
          </p:cNvSpPr>
          <p:nvPr/>
        </p:nvSpPr>
        <p:spPr bwMode="auto">
          <a:xfrm>
            <a:off x="3089111" y="6451482"/>
            <a:ext cx="90608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9pPr>
          </a:lstStyle>
          <a:p>
            <a:pPr algn="r"/>
            <a:r>
              <a:rPr lang="en-US" altLang="de-DE" sz="1200" dirty="0" err="1"/>
              <a:t>Maddahi</a:t>
            </a:r>
            <a:r>
              <a:rPr lang="en-US" altLang="de-DE" sz="1200" dirty="0"/>
              <a:t> et al. </a:t>
            </a:r>
            <a:r>
              <a:rPr lang="en-US" altLang="de-DE" sz="1200" dirty="0" err="1"/>
              <a:t>Semin</a:t>
            </a:r>
            <a:r>
              <a:rPr lang="en-US" altLang="de-DE" sz="1200" dirty="0"/>
              <a:t> </a:t>
            </a:r>
            <a:r>
              <a:rPr lang="en-US" altLang="de-DE" sz="1200" dirty="0" err="1"/>
              <a:t>Nucl</a:t>
            </a:r>
            <a:r>
              <a:rPr lang="en-US" altLang="de-DE" sz="1200" dirty="0"/>
              <a:t> Med. 2014 Sep;44(5):333-43.</a:t>
            </a:r>
            <a:endParaRPr lang="de-CH" sz="1200" dirty="0"/>
          </a:p>
        </p:txBody>
      </p:sp>
      <p:sp>
        <p:nvSpPr>
          <p:cNvPr id="7" name="Rectangle 2">
            <a:extLst>
              <a:ext uri="{FF2B5EF4-FFF2-40B4-BE49-F238E27FC236}">
                <a16:creationId xmlns:a16="http://schemas.microsoft.com/office/drawing/2014/main" id="{8EED03BC-6965-45CC-9668-3E0C25F146B1}"/>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PET - Perfusion Tracers</a:t>
            </a:r>
          </a:p>
        </p:txBody>
      </p:sp>
      <p:pic>
        <p:nvPicPr>
          <p:cNvPr id="3" name="Grafik 2">
            <a:extLst>
              <a:ext uri="{FF2B5EF4-FFF2-40B4-BE49-F238E27FC236}">
                <a16:creationId xmlns:a16="http://schemas.microsoft.com/office/drawing/2014/main" id="{8C8E0D9A-6061-45CC-948D-9991BA890B7B}"/>
              </a:ext>
            </a:extLst>
          </p:cNvPr>
          <p:cNvPicPr>
            <a:picLocks noChangeAspect="1"/>
          </p:cNvPicPr>
          <p:nvPr/>
        </p:nvPicPr>
        <p:blipFill>
          <a:blip r:embed="rId4"/>
          <a:stretch>
            <a:fillRect/>
          </a:stretch>
        </p:blipFill>
        <p:spPr>
          <a:xfrm>
            <a:off x="707740" y="854049"/>
            <a:ext cx="10776520" cy="5149901"/>
          </a:xfrm>
          <a:prstGeom prst="rect">
            <a:avLst/>
          </a:prstGeom>
        </p:spPr>
      </p:pic>
    </p:spTree>
    <p:custDataLst>
      <p:tags r:id="rId1"/>
    </p:custDataLst>
    <p:extLst>
      <p:ext uri="{BB962C8B-B14F-4D97-AF65-F5344CB8AC3E}">
        <p14:creationId xmlns:p14="http://schemas.microsoft.com/office/powerpoint/2010/main" val="234564809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F723F831-7DC9-81EC-6033-CEBE8DE77E60}"/>
              </a:ext>
            </a:extLst>
          </p:cNvPr>
          <p:cNvSpPr>
            <a:spLocks noGrp="1"/>
          </p:cNvSpPr>
          <p:nvPr>
            <p:ph type="title"/>
          </p:nvPr>
        </p:nvSpPr>
        <p:spPr>
          <a:xfrm>
            <a:off x="838200" y="150440"/>
            <a:ext cx="10515600" cy="1325563"/>
          </a:xfrm>
        </p:spPr>
        <p:txBody>
          <a:bodyPr>
            <a:normAutofit/>
          </a:bodyPr>
          <a:lstStyle/>
          <a:p>
            <a:pPr algn="ctr"/>
            <a:r>
              <a:rPr lang="en-GB" sz="3600" dirty="0"/>
              <a:t>Uptake rate and net uptake</a:t>
            </a:r>
            <a:endParaRPr lang="el-GR" sz="3600" dirty="0"/>
          </a:p>
        </p:txBody>
      </p:sp>
      <p:pic>
        <p:nvPicPr>
          <p:cNvPr id="8" name="Θέση περιεχομένου 7">
            <a:extLst>
              <a:ext uri="{FF2B5EF4-FFF2-40B4-BE49-F238E27FC236}">
                <a16:creationId xmlns:a16="http://schemas.microsoft.com/office/drawing/2014/main" id="{A4793CB0-1853-9855-D2FB-6FD71362F757}"/>
              </a:ext>
            </a:extLst>
          </p:cNvPr>
          <p:cNvPicPr>
            <a:picLocks noGrp="1" noChangeAspect="1"/>
          </p:cNvPicPr>
          <p:nvPr>
            <p:ph sz="half" idx="1"/>
          </p:nvPr>
        </p:nvPicPr>
        <p:blipFill>
          <a:blip r:embed="rId2"/>
          <a:stretch>
            <a:fillRect/>
          </a:stretch>
        </p:blipFill>
        <p:spPr>
          <a:xfrm>
            <a:off x="838200" y="2030521"/>
            <a:ext cx="5181600" cy="3512176"/>
          </a:xfrm>
        </p:spPr>
      </p:pic>
      <p:pic>
        <p:nvPicPr>
          <p:cNvPr id="10" name="Θέση περιεχομένου 9">
            <a:extLst>
              <a:ext uri="{FF2B5EF4-FFF2-40B4-BE49-F238E27FC236}">
                <a16:creationId xmlns:a16="http://schemas.microsoft.com/office/drawing/2014/main" id="{A54E4872-2C09-450E-2F21-42CEBE19085A}"/>
              </a:ext>
            </a:extLst>
          </p:cNvPr>
          <p:cNvPicPr>
            <a:picLocks noGrp="1" noChangeAspect="1"/>
          </p:cNvPicPr>
          <p:nvPr>
            <p:ph sz="half" idx="2"/>
          </p:nvPr>
        </p:nvPicPr>
        <p:blipFill>
          <a:blip r:embed="rId3"/>
          <a:stretch>
            <a:fillRect/>
          </a:stretch>
        </p:blipFill>
        <p:spPr>
          <a:xfrm>
            <a:off x="6172200" y="2100752"/>
            <a:ext cx="5181600" cy="3371714"/>
          </a:xfrm>
        </p:spPr>
      </p:pic>
      <p:sp>
        <p:nvSpPr>
          <p:cNvPr id="11" name="TextBox 10">
            <a:extLst>
              <a:ext uri="{FF2B5EF4-FFF2-40B4-BE49-F238E27FC236}">
                <a16:creationId xmlns:a16="http://schemas.microsoft.com/office/drawing/2014/main" id="{F0E49DDC-8FFC-ECA8-3E44-40BB530E6E23}"/>
              </a:ext>
            </a:extLst>
          </p:cNvPr>
          <p:cNvSpPr txBox="1"/>
          <p:nvPr/>
        </p:nvSpPr>
        <p:spPr>
          <a:xfrm>
            <a:off x="6934213" y="5775568"/>
            <a:ext cx="4198775" cy="369332"/>
          </a:xfrm>
          <a:prstGeom prst="rect">
            <a:avLst/>
          </a:prstGeom>
          <a:noFill/>
        </p:spPr>
        <p:txBody>
          <a:bodyPr wrap="square" rtlCol="0">
            <a:spAutoFit/>
          </a:bodyPr>
          <a:lstStyle/>
          <a:p>
            <a:r>
              <a:rPr lang="en-US" dirty="0"/>
              <a:t>Retention rate (retention fraction)</a:t>
            </a:r>
            <a:endParaRPr lang="el-GR" dirty="0"/>
          </a:p>
        </p:txBody>
      </p:sp>
      <p:sp>
        <p:nvSpPr>
          <p:cNvPr id="12" name="TextBox 11">
            <a:extLst>
              <a:ext uri="{FF2B5EF4-FFF2-40B4-BE49-F238E27FC236}">
                <a16:creationId xmlns:a16="http://schemas.microsoft.com/office/drawing/2014/main" id="{C0BD36DB-5C81-9FB9-E6B8-D552108D593D}"/>
              </a:ext>
            </a:extLst>
          </p:cNvPr>
          <p:cNvSpPr txBox="1"/>
          <p:nvPr/>
        </p:nvSpPr>
        <p:spPr>
          <a:xfrm>
            <a:off x="971547" y="5775568"/>
            <a:ext cx="4198775" cy="369332"/>
          </a:xfrm>
          <a:prstGeom prst="rect">
            <a:avLst/>
          </a:prstGeom>
          <a:noFill/>
        </p:spPr>
        <p:txBody>
          <a:bodyPr wrap="square" rtlCol="0">
            <a:spAutoFit/>
          </a:bodyPr>
          <a:lstStyle/>
          <a:p>
            <a:pPr algn="ctr"/>
            <a:r>
              <a:rPr lang="en-US" dirty="0"/>
              <a:t>Uptake rate (EF=extraction fraction)</a:t>
            </a:r>
            <a:endParaRPr lang="el-GR" dirty="0"/>
          </a:p>
        </p:txBody>
      </p:sp>
      <p:sp>
        <p:nvSpPr>
          <p:cNvPr id="13" name="TextBox 12">
            <a:extLst>
              <a:ext uri="{FF2B5EF4-FFF2-40B4-BE49-F238E27FC236}">
                <a16:creationId xmlns:a16="http://schemas.microsoft.com/office/drawing/2014/main" id="{8A47E89D-90C4-3B7B-DEA5-EA88FB1595C1}"/>
              </a:ext>
            </a:extLst>
          </p:cNvPr>
          <p:cNvSpPr txBox="1"/>
          <p:nvPr/>
        </p:nvSpPr>
        <p:spPr>
          <a:xfrm>
            <a:off x="8269356" y="6144900"/>
            <a:ext cx="3776869" cy="338554"/>
          </a:xfrm>
          <a:prstGeom prst="rect">
            <a:avLst/>
          </a:prstGeom>
          <a:noFill/>
        </p:spPr>
        <p:txBody>
          <a:bodyPr wrap="square" rtlCol="0">
            <a:spAutoFit/>
          </a:bodyPr>
          <a:lstStyle/>
          <a:p>
            <a:r>
              <a:rPr lang="en-GB" sz="1600" b="1" i="1" dirty="0"/>
              <a:t>Seminars in Nuclear medicine 2020</a:t>
            </a:r>
            <a:endParaRPr lang="el-GR" sz="1600" b="1" i="1" dirty="0"/>
          </a:p>
        </p:txBody>
      </p:sp>
      <p:cxnSp>
        <p:nvCxnSpPr>
          <p:cNvPr id="14" name="Ευθεία γραμμή σύνδεσης 13">
            <a:extLst>
              <a:ext uri="{FF2B5EF4-FFF2-40B4-BE49-F238E27FC236}">
                <a16:creationId xmlns:a16="http://schemas.microsoft.com/office/drawing/2014/main" id="{23D01F46-5E4C-FEBC-54D5-56F8F5341EE7}"/>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Hình ảnh 8" descr="Ảnh có chứa chai&#10;&#10;Mô tả được tạo tự động">
            <a:extLst>
              <a:ext uri="{FF2B5EF4-FFF2-40B4-BE49-F238E27FC236}">
                <a16:creationId xmlns:a16="http://schemas.microsoft.com/office/drawing/2014/main" id="{E183F695-F83A-B446-35D2-2E67427554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6" name="Εικόνα 15">
            <a:extLst>
              <a:ext uri="{FF2B5EF4-FFF2-40B4-BE49-F238E27FC236}">
                <a16:creationId xmlns:a16="http://schemas.microsoft.com/office/drawing/2014/main" id="{4D9AB05F-8375-7D77-6889-FB645A085F84}"/>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1096628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37"/>
          <p:cNvSpPr>
            <a:spLocks noChangeArrowheads="1"/>
          </p:cNvSpPr>
          <p:nvPr/>
        </p:nvSpPr>
        <p:spPr bwMode="auto">
          <a:xfrm>
            <a:off x="3641725" y="4432301"/>
            <a:ext cx="704850" cy="485775"/>
          </a:xfrm>
          <a:prstGeom prst="rect">
            <a:avLst/>
          </a:prstGeom>
          <a:solidFill>
            <a:srgbClr val="BBE0E3"/>
          </a:solidFill>
          <a:ln w="9525">
            <a:solidFill>
              <a:srgbClr val="000000"/>
            </a:solidFill>
            <a:miter lim="800000"/>
            <a:headEnd/>
            <a:tailEnd/>
          </a:ln>
        </p:spPr>
        <p:txBody>
          <a:bodyPr/>
          <a:lstStyle/>
          <a:p>
            <a:endParaRPr lang="de-DE"/>
          </a:p>
        </p:txBody>
      </p:sp>
      <p:sp>
        <p:nvSpPr>
          <p:cNvPr id="44037" name="Rectangle 38"/>
          <p:cNvSpPr>
            <a:spLocks noChangeArrowheads="1"/>
          </p:cNvSpPr>
          <p:nvPr/>
        </p:nvSpPr>
        <p:spPr bwMode="auto">
          <a:xfrm>
            <a:off x="5384800" y="4252913"/>
            <a:ext cx="704850" cy="665162"/>
          </a:xfrm>
          <a:prstGeom prst="rect">
            <a:avLst/>
          </a:prstGeom>
          <a:solidFill>
            <a:srgbClr val="FFFF00"/>
          </a:solidFill>
          <a:ln w="9525">
            <a:solidFill>
              <a:srgbClr val="000000"/>
            </a:solidFill>
            <a:miter lim="800000"/>
            <a:headEnd/>
            <a:tailEnd/>
          </a:ln>
        </p:spPr>
        <p:txBody>
          <a:bodyPr/>
          <a:lstStyle/>
          <a:p>
            <a:endParaRPr lang="de-DE"/>
          </a:p>
        </p:txBody>
      </p:sp>
      <p:sp>
        <p:nvSpPr>
          <p:cNvPr id="44038" name="Rectangle 39"/>
          <p:cNvSpPr>
            <a:spLocks noChangeArrowheads="1"/>
          </p:cNvSpPr>
          <p:nvPr/>
        </p:nvSpPr>
        <p:spPr bwMode="auto">
          <a:xfrm>
            <a:off x="7127876" y="3016251"/>
            <a:ext cx="695325" cy="1901825"/>
          </a:xfrm>
          <a:prstGeom prst="rect">
            <a:avLst/>
          </a:prstGeom>
          <a:solidFill>
            <a:srgbClr val="FFCC00"/>
          </a:solidFill>
          <a:ln w="9525">
            <a:solidFill>
              <a:srgbClr val="000000"/>
            </a:solidFill>
            <a:miter lim="800000"/>
            <a:headEnd/>
            <a:tailEnd/>
          </a:ln>
        </p:spPr>
        <p:txBody>
          <a:bodyPr/>
          <a:lstStyle/>
          <a:p>
            <a:endParaRPr lang="de-DE"/>
          </a:p>
        </p:txBody>
      </p:sp>
      <p:sp>
        <p:nvSpPr>
          <p:cNvPr id="44039" name="Rectangle 40"/>
          <p:cNvSpPr>
            <a:spLocks noChangeArrowheads="1"/>
          </p:cNvSpPr>
          <p:nvPr/>
        </p:nvSpPr>
        <p:spPr bwMode="auto">
          <a:xfrm>
            <a:off x="8861425" y="2978151"/>
            <a:ext cx="704850" cy="1939925"/>
          </a:xfrm>
          <a:prstGeom prst="rect">
            <a:avLst/>
          </a:prstGeom>
          <a:solidFill>
            <a:srgbClr val="009999"/>
          </a:solidFill>
          <a:ln w="9525">
            <a:solidFill>
              <a:srgbClr val="000000"/>
            </a:solidFill>
            <a:miter lim="800000"/>
            <a:headEnd/>
            <a:tailEnd/>
          </a:ln>
        </p:spPr>
        <p:txBody>
          <a:bodyPr/>
          <a:lstStyle/>
          <a:p>
            <a:endParaRPr lang="de-DE"/>
          </a:p>
        </p:txBody>
      </p:sp>
      <p:sp>
        <p:nvSpPr>
          <p:cNvPr id="44040" name="Line 41"/>
          <p:cNvSpPr>
            <a:spLocks noChangeShapeType="1"/>
          </p:cNvSpPr>
          <p:nvPr/>
        </p:nvSpPr>
        <p:spPr bwMode="auto">
          <a:xfrm>
            <a:off x="3127375" y="2713039"/>
            <a:ext cx="1588" cy="22050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1" name="Line 42"/>
          <p:cNvSpPr>
            <a:spLocks noChangeShapeType="1"/>
          </p:cNvSpPr>
          <p:nvPr/>
        </p:nvSpPr>
        <p:spPr bwMode="auto">
          <a:xfrm>
            <a:off x="3051175" y="4918075"/>
            <a:ext cx="7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2" name="Line 43"/>
          <p:cNvSpPr>
            <a:spLocks noChangeShapeType="1"/>
          </p:cNvSpPr>
          <p:nvPr/>
        </p:nvSpPr>
        <p:spPr bwMode="auto">
          <a:xfrm>
            <a:off x="3051175" y="4479925"/>
            <a:ext cx="7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3" name="Line 44"/>
          <p:cNvSpPr>
            <a:spLocks noChangeShapeType="1"/>
          </p:cNvSpPr>
          <p:nvPr/>
        </p:nvSpPr>
        <p:spPr bwMode="auto">
          <a:xfrm>
            <a:off x="3051175" y="4033839"/>
            <a:ext cx="762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4" name="Line 45"/>
          <p:cNvSpPr>
            <a:spLocks noChangeShapeType="1"/>
          </p:cNvSpPr>
          <p:nvPr/>
        </p:nvSpPr>
        <p:spPr bwMode="auto">
          <a:xfrm>
            <a:off x="3051175" y="3578225"/>
            <a:ext cx="76200" cy="19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5" name="Line 46"/>
          <p:cNvSpPr>
            <a:spLocks noChangeShapeType="1"/>
          </p:cNvSpPr>
          <p:nvPr/>
        </p:nvSpPr>
        <p:spPr bwMode="auto">
          <a:xfrm>
            <a:off x="3051175" y="3149600"/>
            <a:ext cx="762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6" name="Line 47"/>
          <p:cNvSpPr>
            <a:spLocks noChangeShapeType="1"/>
          </p:cNvSpPr>
          <p:nvPr/>
        </p:nvSpPr>
        <p:spPr bwMode="auto">
          <a:xfrm>
            <a:off x="3051175" y="2713039"/>
            <a:ext cx="76200" cy="15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7" name="Line 48"/>
          <p:cNvSpPr>
            <a:spLocks noChangeShapeType="1"/>
          </p:cNvSpPr>
          <p:nvPr/>
        </p:nvSpPr>
        <p:spPr bwMode="auto">
          <a:xfrm>
            <a:off x="3127376" y="4918075"/>
            <a:ext cx="6962775"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8" name="Line 49"/>
          <p:cNvSpPr>
            <a:spLocks noChangeShapeType="1"/>
          </p:cNvSpPr>
          <p:nvPr/>
        </p:nvSpPr>
        <p:spPr bwMode="auto">
          <a:xfrm flipV="1">
            <a:off x="3127375" y="4918075"/>
            <a:ext cx="1588"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49" name="Line 50"/>
          <p:cNvSpPr>
            <a:spLocks noChangeShapeType="1"/>
          </p:cNvSpPr>
          <p:nvPr/>
        </p:nvSpPr>
        <p:spPr bwMode="auto">
          <a:xfrm flipV="1">
            <a:off x="4870450" y="4918075"/>
            <a:ext cx="1588" cy="762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50" name="Line 51"/>
          <p:cNvSpPr>
            <a:spLocks noChangeShapeType="1"/>
          </p:cNvSpPr>
          <p:nvPr/>
        </p:nvSpPr>
        <p:spPr bwMode="auto">
          <a:xfrm flipV="1">
            <a:off x="6613525" y="4918075"/>
            <a:ext cx="1588" cy="762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51" name="Line 52"/>
          <p:cNvSpPr>
            <a:spLocks noChangeShapeType="1"/>
          </p:cNvSpPr>
          <p:nvPr/>
        </p:nvSpPr>
        <p:spPr bwMode="auto">
          <a:xfrm flipV="1">
            <a:off x="8347075" y="4918075"/>
            <a:ext cx="1588" cy="762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52" name="Line 53"/>
          <p:cNvSpPr>
            <a:spLocks noChangeShapeType="1"/>
          </p:cNvSpPr>
          <p:nvPr/>
        </p:nvSpPr>
        <p:spPr bwMode="auto">
          <a:xfrm flipV="1">
            <a:off x="10090150" y="4918075"/>
            <a:ext cx="1588" cy="762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44053" name="Rectangle 54"/>
          <p:cNvSpPr>
            <a:spLocks noChangeArrowheads="1"/>
          </p:cNvSpPr>
          <p:nvPr/>
        </p:nvSpPr>
        <p:spPr bwMode="auto">
          <a:xfrm>
            <a:off x="5143500" y="1981200"/>
            <a:ext cx="20037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sz="2400" dirty="0">
                <a:solidFill>
                  <a:srgbClr val="000000"/>
                </a:solidFill>
              </a:rPr>
              <a:t>Coronary Flow</a:t>
            </a:r>
            <a:endParaRPr lang="en-GB" dirty="0">
              <a:solidFill>
                <a:srgbClr val="000000"/>
              </a:solidFill>
            </a:endParaRPr>
          </a:p>
        </p:txBody>
      </p:sp>
      <p:sp>
        <p:nvSpPr>
          <p:cNvPr id="44054" name="Rectangle 55"/>
          <p:cNvSpPr>
            <a:spLocks noChangeArrowheads="1"/>
          </p:cNvSpPr>
          <p:nvPr/>
        </p:nvSpPr>
        <p:spPr bwMode="auto">
          <a:xfrm>
            <a:off x="2813050" y="47847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0</a:t>
            </a:r>
          </a:p>
        </p:txBody>
      </p:sp>
      <p:sp>
        <p:nvSpPr>
          <p:cNvPr id="44055" name="Rectangle 56"/>
          <p:cNvSpPr>
            <a:spLocks noChangeArrowheads="1"/>
          </p:cNvSpPr>
          <p:nvPr/>
        </p:nvSpPr>
        <p:spPr bwMode="auto">
          <a:xfrm>
            <a:off x="2813050" y="434657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1</a:t>
            </a:r>
          </a:p>
        </p:txBody>
      </p:sp>
      <p:sp>
        <p:nvSpPr>
          <p:cNvPr id="44056" name="Rectangle 57"/>
          <p:cNvSpPr>
            <a:spLocks noChangeArrowheads="1"/>
          </p:cNvSpPr>
          <p:nvPr/>
        </p:nvSpPr>
        <p:spPr bwMode="auto">
          <a:xfrm>
            <a:off x="2813050" y="3900489"/>
            <a:ext cx="12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2</a:t>
            </a:r>
          </a:p>
        </p:txBody>
      </p:sp>
      <p:sp>
        <p:nvSpPr>
          <p:cNvPr id="44057" name="Rectangle 58"/>
          <p:cNvSpPr>
            <a:spLocks noChangeArrowheads="1"/>
          </p:cNvSpPr>
          <p:nvPr/>
        </p:nvSpPr>
        <p:spPr bwMode="auto">
          <a:xfrm>
            <a:off x="2813050" y="3463925"/>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3</a:t>
            </a:r>
          </a:p>
        </p:txBody>
      </p:sp>
      <p:sp>
        <p:nvSpPr>
          <p:cNvPr id="44058" name="Rectangle 59"/>
          <p:cNvSpPr>
            <a:spLocks noChangeArrowheads="1"/>
          </p:cNvSpPr>
          <p:nvPr/>
        </p:nvSpPr>
        <p:spPr bwMode="auto">
          <a:xfrm>
            <a:off x="2813050" y="3016250"/>
            <a:ext cx="127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4</a:t>
            </a:r>
          </a:p>
        </p:txBody>
      </p:sp>
      <p:sp>
        <p:nvSpPr>
          <p:cNvPr id="44059" name="Rectangle 60"/>
          <p:cNvSpPr>
            <a:spLocks noChangeArrowheads="1"/>
          </p:cNvSpPr>
          <p:nvPr/>
        </p:nvSpPr>
        <p:spPr bwMode="auto">
          <a:xfrm>
            <a:off x="2813050" y="2579689"/>
            <a:ext cx="127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5</a:t>
            </a:r>
          </a:p>
        </p:txBody>
      </p:sp>
      <p:sp>
        <p:nvSpPr>
          <p:cNvPr id="44060" name="Rectangle 61"/>
          <p:cNvSpPr>
            <a:spLocks noChangeArrowheads="1"/>
          </p:cNvSpPr>
          <p:nvPr/>
        </p:nvSpPr>
        <p:spPr bwMode="auto">
          <a:xfrm>
            <a:off x="3756025" y="5135564"/>
            <a:ext cx="469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Rest</a:t>
            </a:r>
          </a:p>
        </p:txBody>
      </p:sp>
      <p:sp>
        <p:nvSpPr>
          <p:cNvPr id="44061" name="Rectangle 62"/>
          <p:cNvSpPr>
            <a:spLocks noChangeArrowheads="1"/>
          </p:cNvSpPr>
          <p:nvPr/>
        </p:nvSpPr>
        <p:spPr bwMode="auto">
          <a:xfrm>
            <a:off x="5280025" y="5135564"/>
            <a:ext cx="8763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Exercise</a:t>
            </a:r>
          </a:p>
        </p:txBody>
      </p:sp>
      <p:sp>
        <p:nvSpPr>
          <p:cNvPr id="44062" name="Rectangle 63"/>
          <p:cNvSpPr>
            <a:spLocks noChangeArrowheads="1"/>
          </p:cNvSpPr>
          <p:nvPr/>
        </p:nvSpPr>
        <p:spPr bwMode="auto">
          <a:xfrm>
            <a:off x="6756400" y="5135564"/>
            <a:ext cx="1333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Dipyridamole</a:t>
            </a:r>
          </a:p>
        </p:txBody>
      </p:sp>
      <p:sp>
        <p:nvSpPr>
          <p:cNvPr id="44063" name="Rectangle 64"/>
          <p:cNvSpPr>
            <a:spLocks noChangeArrowheads="1"/>
          </p:cNvSpPr>
          <p:nvPr/>
        </p:nvSpPr>
        <p:spPr bwMode="auto">
          <a:xfrm>
            <a:off x="8642350" y="5135564"/>
            <a:ext cx="1079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Adenosine</a:t>
            </a:r>
          </a:p>
        </p:txBody>
      </p:sp>
      <p:sp>
        <p:nvSpPr>
          <p:cNvPr id="44064" name="Rectangle 65"/>
          <p:cNvSpPr>
            <a:spLocks noChangeArrowheads="1"/>
          </p:cNvSpPr>
          <p:nvPr/>
        </p:nvSpPr>
        <p:spPr bwMode="auto">
          <a:xfrm>
            <a:off x="6042025" y="5554664"/>
            <a:ext cx="974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Condition</a:t>
            </a:r>
          </a:p>
        </p:txBody>
      </p:sp>
      <p:sp>
        <p:nvSpPr>
          <p:cNvPr id="44065" name="Rectangle 66"/>
          <p:cNvSpPr>
            <a:spLocks noChangeArrowheads="1"/>
          </p:cNvSpPr>
          <p:nvPr/>
        </p:nvSpPr>
        <p:spPr bwMode="auto">
          <a:xfrm rot="-5400000">
            <a:off x="1448173" y="3667533"/>
            <a:ext cx="15645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GB">
                <a:solidFill>
                  <a:srgbClr val="000000"/>
                </a:solidFill>
              </a:rPr>
              <a:t>Coronary Flow </a:t>
            </a:r>
          </a:p>
        </p:txBody>
      </p:sp>
      <p:sp>
        <p:nvSpPr>
          <p:cNvPr id="44066" name="Rectangle 67"/>
          <p:cNvSpPr>
            <a:spLocks noChangeArrowheads="1"/>
          </p:cNvSpPr>
          <p:nvPr/>
        </p:nvSpPr>
        <p:spPr bwMode="auto">
          <a:xfrm rot="-5400000">
            <a:off x="2036563" y="3688964"/>
            <a:ext cx="10259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txBody>
          <a:bodyPr wrap="none" lIns="0" tIns="0" rIns="0" bIns="0">
            <a:spAutoFit/>
          </a:bodyPr>
          <a:lstStyle/>
          <a:p>
            <a:r>
              <a:rPr lang="en-GB">
                <a:solidFill>
                  <a:srgbClr val="000000"/>
                </a:solidFill>
              </a:rPr>
              <a:t>(ml/min/g)</a:t>
            </a:r>
          </a:p>
        </p:txBody>
      </p:sp>
      <p:sp>
        <p:nvSpPr>
          <p:cNvPr id="44067" name="Text Box 4"/>
          <p:cNvSpPr txBox="1">
            <a:spLocks noChangeArrowheads="1"/>
          </p:cNvSpPr>
          <p:nvPr/>
        </p:nvSpPr>
        <p:spPr bwMode="auto">
          <a:xfrm>
            <a:off x="10058400" y="6583363"/>
            <a:ext cx="2133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charset="0"/>
                <a:ea typeface="MS PGothic" pitchFamily="34" charset="-128"/>
              </a:defRPr>
            </a:lvl1pPr>
            <a:lvl2pPr marL="742950" indent="-285750">
              <a:defRPr sz="2000">
                <a:solidFill>
                  <a:schemeClr val="tx1"/>
                </a:solidFill>
                <a:latin typeface="Arial" charset="0"/>
                <a:ea typeface="MS PGothic" pitchFamily="34" charset="-128"/>
              </a:defRPr>
            </a:lvl2pPr>
            <a:lvl3pPr marL="1143000" indent="-228600">
              <a:defRPr sz="2000">
                <a:solidFill>
                  <a:schemeClr val="tx1"/>
                </a:solidFill>
                <a:latin typeface="Arial" charset="0"/>
                <a:ea typeface="MS PGothic" pitchFamily="34" charset="-128"/>
              </a:defRPr>
            </a:lvl3pPr>
            <a:lvl4pPr marL="1600200" indent="-228600">
              <a:defRPr sz="2000">
                <a:solidFill>
                  <a:schemeClr val="tx1"/>
                </a:solidFill>
                <a:latin typeface="Arial" charset="0"/>
                <a:ea typeface="MS PGothic" pitchFamily="34" charset="-128"/>
              </a:defRPr>
            </a:lvl4pPr>
            <a:lvl5pPr marL="2057400" indent="-22860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pPr algn="r"/>
            <a:r>
              <a:rPr lang="en-GB" sz="1200" dirty="0">
                <a:solidFill>
                  <a:srgbClr val="000000"/>
                </a:solidFill>
              </a:rPr>
              <a:t>Chan. JACC 1992;116:53-58</a:t>
            </a:r>
            <a:endParaRPr lang="en-GB" sz="1200" b="1" dirty="0">
              <a:solidFill>
                <a:schemeClr val="bg1"/>
              </a:solidFill>
            </a:endParaRPr>
          </a:p>
        </p:txBody>
      </p:sp>
      <p:sp>
        <p:nvSpPr>
          <p:cNvPr id="44068" name="Text Box 5"/>
          <p:cNvSpPr txBox="1">
            <a:spLocks noChangeArrowheads="1"/>
          </p:cNvSpPr>
          <p:nvPr/>
        </p:nvSpPr>
        <p:spPr bwMode="auto">
          <a:xfrm>
            <a:off x="5016501" y="1484313"/>
            <a:ext cx="2219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000">
                <a:solidFill>
                  <a:schemeClr val="tx1"/>
                </a:solidFill>
                <a:latin typeface="Arial" charset="0"/>
                <a:ea typeface="MS PGothic" pitchFamily="34" charset="-128"/>
              </a:defRPr>
            </a:lvl1pPr>
            <a:lvl2pPr marL="742950" indent="-285750">
              <a:defRPr sz="2000">
                <a:solidFill>
                  <a:schemeClr val="tx1"/>
                </a:solidFill>
                <a:latin typeface="Arial" charset="0"/>
                <a:ea typeface="MS PGothic" pitchFamily="34" charset="-128"/>
              </a:defRPr>
            </a:lvl2pPr>
            <a:lvl3pPr marL="1143000" indent="-228600">
              <a:defRPr sz="2000">
                <a:solidFill>
                  <a:schemeClr val="tx1"/>
                </a:solidFill>
                <a:latin typeface="Arial" charset="0"/>
                <a:ea typeface="MS PGothic" pitchFamily="34" charset="-128"/>
              </a:defRPr>
            </a:lvl3pPr>
            <a:lvl4pPr marL="1600200" indent="-228600">
              <a:defRPr sz="2000">
                <a:solidFill>
                  <a:schemeClr val="tx1"/>
                </a:solidFill>
                <a:latin typeface="Arial" charset="0"/>
                <a:ea typeface="MS PGothic" pitchFamily="34" charset="-128"/>
              </a:defRPr>
            </a:lvl4pPr>
            <a:lvl5pPr marL="2057400" indent="-228600">
              <a:defRPr sz="2000">
                <a:solidFill>
                  <a:schemeClr val="tx1"/>
                </a:solidFill>
                <a:latin typeface="Arial" charset="0"/>
                <a:ea typeface="MS PGothic" pitchFamily="34" charset="-128"/>
              </a:defRPr>
            </a:lvl5pPr>
            <a:lvl6pPr marL="2514600" indent="-228600" eaLnBrk="0" fontAlgn="base" hangingPunct="0">
              <a:spcBef>
                <a:spcPct val="0"/>
              </a:spcBef>
              <a:spcAft>
                <a:spcPct val="0"/>
              </a:spcAft>
              <a:defRPr sz="2000">
                <a:solidFill>
                  <a:schemeClr val="tx1"/>
                </a:solidFill>
                <a:latin typeface="Arial" charset="0"/>
                <a:ea typeface="MS PGothic" pitchFamily="34" charset="-128"/>
              </a:defRPr>
            </a:lvl6pPr>
            <a:lvl7pPr marL="2971800" indent="-228600" eaLnBrk="0" fontAlgn="base" hangingPunct="0">
              <a:spcBef>
                <a:spcPct val="0"/>
              </a:spcBef>
              <a:spcAft>
                <a:spcPct val="0"/>
              </a:spcAft>
              <a:defRPr sz="2000">
                <a:solidFill>
                  <a:schemeClr val="tx1"/>
                </a:solidFill>
                <a:latin typeface="Arial" charset="0"/>
                <a:ea typeface="MS PGothic" pitchFamily="34" charset="-128"/>
              </a:defRPr>
            </a:lvl7pPr>
            <a:lvl8pPr marL="3429000" indent="-228600" eaLnBrk="0" fontAlgn="base" hangingPunct="0">
              <a:spcBef>
                <a:spcPct val="0"/>
              </a:spcBef>
              <a:spcAft>
                <a:spcPct val="0"/>
              </a:spcAft>
              <a:defRPr sz="2000">
                <a:solidFill>
                  <a:schemeClr val="tx1"/>
                </a:solidFill>
                <a:latin typeface="Arial" charset="0"/>
                <a:ea typeface="MS PGothic" pitchFamily="34" charset="-128"/>
              </a:defRPr>
            </a:lvl8pPr>
            <a:lvl9pPr marL="3886200" indent="-228600" eaLnBrk="0" fontAlgn="base" hangingPunct="0">
              <a:spcBef>
                <a:spcPct val="0"/>
              </a:spcBef>
              <a:spcAft>
                <a:spcPct val="0"/>
              </a:spcAft>
              <a:defRPr sz="2000">
                <a:solidFill>
                  <a:schemeClr val="tx1"/>
                </a:solidFill>
                <a:latin typeface="Arial" charset="0"/>
                <a:ea typeface="MS PGothic" pitchFamily="34" charset="-128"/>
              </a:defRPr>
            </a:lvl9pPr>
          </a:lstStyle>
          <a:p>
            <a:r>
              <a:rPr lang="en-GB" sz="2400" dirty="0">
                <a:solidFill>
                  <a:srgbClr val="000000"/>
                </a:solidFill>
              </a:rPr>
              <a:t>N-13 Ammonia</a:t>
            </a:r>
            <a:endParaRPr lang="en-GB" sz="2400" dirty="0">
              <a:solidFill>
                <a:srgbClr val="F1F118"/>
              </a:solidFill>
            </a:endParaRPr>
          </a:p>
        </p:txBody>
      </p:sp>
      <p:sp>
        <p:nvSpPr>
          <p:cNvPr id="38" name="Rectangle 2">
            <a:extLst>
              <a:ext uri="{FF2B5EF4-FFF2-40B4-BE49-F238E27FC236}">
                <a16:creationId xmlns:a16="http://schemas.microsoft.com/office/drawing/2014/main" id="{B406C99F-A2B1-451E-9AF1-E7D8B4AEC32A}"/>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Coronary Flow and Stress Tests</a:t>
            </a:r>
          </a:p>
        </p:txBody>
      </p:sp>
      <p:cxnSp>
        <p:nvCxnSpPr>
          <p:cNvPr id="2" name="Ευθεία γραμμή σύνδεσης 1">
            <a:extLst>
              <a:ext uri="{FF2B5EF4-FFF2-40B4-BE49-F238E27FC236}">
                <a16:creationId xmlns:a16="http://schemas.microsoft.com/office/drawing/2014/main" id="{B6DB5D12-6F8D-CBF7-C3BF-A8BEACBE5559}"/>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Hình ảnh 8" descr="Ảnh có chứa chai&#10;&#10;Mô tả được tạo tự động">
            <a:extLst>
              <a:ext uri="{FF2B5EF4-FFF2-40B4-BE49-F238E27FC236}">
                <a16:creationId xmlns:a16="http://schemas.microsoft.com/office/drawing/2014/main" id="{0DE78AA5-CC17-6ECE-AFA7-3ACA5DCF40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4" name="Εικόνα 3">
            <a:extLst>
              <a:ext uri="{FF2B5EF4-FFF2-40B4-BE49-F238E27FC236}">
                <a16:creationId xmlns:a16="http://schemas.microsoft.com/office/drawing/2014/main" id="{65CE8725-7B4B-8044-C413-4102073E854B}"/>
              </a:ext>
            </a:extLst>
          </p:cNvPr>
          <p:cNvPicPr>
            <a:picLocks noChangeAspect="1"/>
          </p:cNvPicPr>
          <p:nvPr/>
        </p:nvPicPr>
        <p:blipFill>
          <a:blip r:embed="rId4"/>
          <a:stretch>
            <a:fillRect/>
          </a:stretch>
        </p:blipFill>
        <p:spPr>
          <a:xfrm>
            <a:off x="10511" y="0"/>
            <a:ext cx="882869" cy="1137920"/>
          </a:xfrm>
          <a:prstGeom prst="rect">
            <a:avLst/>
          </a:prstGeom>
        </p:spPr>
      </p:pic>
    </p:spTree>
    <p:extLst>
      <p:ext uri="{BB962C8B-B14F-4D97-AF65-F5344CB8AC3E}">
        <p14:creationId xmlns:p14="http://schemas.microsoft.com/office/powerpoint/2010/main" val="2693368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6287" y="1360494"/>
            <a:ext cx="4050506" cy="29606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8003" y="1689545"/>
            <a:ext cx="3300413" cy="44640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6" name="Rectangle 2"/>
          <p:cNvSpPr txBox="1">
            <a:spLocks noChangeArrowheads="1"/>
          </p:cNvSpPr>
          <p:nvPr/>
        </p:nvSpPr>
        <p:spPr bwMode="auto">
          <a:xfrm>
            <a:off x="369729" y="704405"/>
            <a:ext cx="89421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CH"/>
            </a:defPPr>
            <a:lvl1pPr marL="504000" indent="-609600">
              <a:spcBef>
                <a:spcPts val="0"/>
              </a:spcBef>
              <a:buClr>
                <a:schemeClr val="tx2"/>
              </a:buClr>
              <a:buSzPct val="75000"/>
              <a:defRPr sz="2800">
                <a:solidFill>
                  <a:srgbClr val="003399"/>
                </a:solidFill>
                <a:ea typeface="MS PGothic" pitchFamily="34" charset="-128"/>
              </a:defRPr>
            </a:lvl1pPr>
            <a:lvl2pPr marL="742950" indent="-285750">
              <a:defRPr sz="1200">
                <a:ea typeface="MS PGothic" pitchFamily="34" charset="-128"/>
              </a:defRPr>
            </a:lvl2pPr>
            <a:lvl3pPr marL="1143000" indent="-228600">
              <a:defRPr sz="1200">
                <a:ea typeface="MS PGothic" pitchFamily="34" charset="-128"/>
              </a:defRPr>
            </a:lvl3pPr>
            <a:lvl4pPr marL="1600200" indent="-228600">
              <a:defRPr sz="1200">
                <a:ea typeface="MS PGothic" pitchFamily="34" charset="-128"/>
              </a:defRPr>
            </a:lvl4pPr>
            <a:lvl5pPr marL="2057400" indent="-228600">
              <a:defRPr sz="1200">
                <a:ea typeface="MS PGothic" pitchFamily="34" charset="-128"/>
              </a:defRPr>
            </a:lvl5pPr>
            <a:lvl6pPr marL="2514600" indent="-228600" eaLnBrk="0" fontAlgn="base" hangingPunct="0">
              <a:spcBef>
                <a:spcPct val="0"/>
              </a:spcBef>
              <a:spcAft>
                <a:spcPct val="0"/>
              </a:spcAft>
              <a:defRPr sz="1200">
                <a:ea typeface="MS PGothic" pitchFamily="34" charset="-128"/>
              </a:defRPr>
            </a:lvl6pPr>
            <a:lvl7pPr marL="2971800" indent="-228600" eaLnBrk="0" fontAlgn="base" hangingPunct="0">
              <a:spcBef>
                <a:spcPct val="0"/>
              </a:spcBef>
              <a:spcAft>
                <a:spcPct val="0"/>
              </a:spcAft>
              <a:defRPr sz="1200">
                <a:ea typeface="MS PGothic" pitchFamily="34" charset="-128"/>
              </a:defRPr>
            </a:lvl7pPr>
            <a:lvl8pPr marL="3429000" indent="-228600" eaLnBrk="0" fontAlgn="base" hangingPunct="0">
              <a:spcBef>
                <a:spcPct val="0"/>
              </a:spcBef>
              <a:spcAft>
                <a:spcPct val="0"/>
              </a:spcAft>
              <a:defRPr sz="1200">
                <a:ea typeface="MS PGothic" pitchFamily="34" charset="-128"/>
              </a:defRPr>
            </a:lvl8pPr>
            <a:lvl9pPr marL="3886200" indent="-228600" eaLnBrk="0" fontAlgn="base" hangingPunct="0">
              <a:spcBef>
                <a:spcPct val="0"/>
              </a:spcBef>
              <a:spcAft>
                <a:spcPct val="0"/>
              </a:spcAft>
              <a:defRPr sz="1200">
                <a:ea typeface="MS PGothic" pitchFamily="34" charset="-128"/>
              </a:defRPr>
            </a:lvl9pPr>
          </a:lstStyle>
          <a:p>
            <a:r>
              <a:rPr lang="de-CH" altLang="de-DE" sz="1800" dirty="0">
                <a:solidFill>
                  <a:schemeClr val="tx1"/>
                </a:solidFill>
              </a:rPr>
              <a:t>Radiopharmazie ist ein zertifizierter Pharmabetrieb </a:t>
            </a:r>
            <a:endParaRPr lang="de-DE" altLang="de-DE" sz="1800" dirty="0">
              <a:solidFill>
                <a:schemeClr val="tx1"/>
              </a:solidFill>
            </a:endParaRPr>
          </a:p>
        </p:txBody>
      </p:sp>
      <p:sp>
        <p:nvSpPr>
          <p:cNvPr id="8197" name="Text Box 6"/>
          <p:cNvSpPr txBox="1">
            <a:spLocks noChangeArrowheads="1"/>
          </p:cNvSpPr>
          <p:nvPr/>
        </p:nvSpPr>
        <p:spPr bwMode="auto">
          <a:xfrm>
            <a:off x="1153987" y="1119291"/>
            <a:ext cx="357899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Arial" charset="0"/>
                <a:ea typeface="MS PGothic" pitchFamily="34" charset="-128"/>
              </a:defRPr>
            </a:lvl1pPr>
            <a:lvl2pPr marL="742950" indent="-285750">
              <a:defRPr sz="1200">
                <a:solidFill>
                  <a:schemeClr val="tx1"/>
                </a:solidFill>
                <a:latin typeface="Arial" charset="0"/>
                <a:ea typeface="MS PGothic" pitchFamily="34" charset="-128"/>
              </a:defRPr>
            </a:lvl2pPr>
            <a:lvl3pPr marL="1143000" indent="-228600">
              <a:defRPr sz="1200">
                <a:solidFill>
                  <a:schemeClr val="tx1"/>
                </a:solidFill>
                <a:latin typeface="Arial" charset="0"/>
                <a:ea typeface="MS PGothic" pitchFamily="34" charset="-128"/>
              </a:defRPr>
            </a:lvl3pPr>
            <a:lvl4pPr marL="1600200" indent="-228600">
              <a:defRPr sz="1200">
                <a:solidFill>
                  <a:schemeClr val="tx1"/>
                </a:solidFill>
                <a:latin typeface="Arial" charset="0"/>
                <a:ea typeface="MS PGothic" pitchFamily="34" charset="-128"/>
              </a:defRPr>
            </a:lvl4pPr>
            <a:lvl5pPr marL="2057400" indent="-228600">
              <a:defRPr sz="1200">
                <a:solidFill>
                  <a:schemeClr val="tx1"/>
                </a:solidFill>
                <a:latin typeface="Arial" charset="0"/>
                <a:ea typeface="MS PGothic" pitchFamily="34" charset="-128"/>
              </a:defRPr>
            </a:lvl5pPr>
            <a:lvl6pPr marL="2514600" indent="-228600" eaLnBrk="0" fontAlgn="base" hangingPunct="0">
              <a:spcBef>
                <a:spcPct val="0"/>
              </a:spcBef>
              <a:spcAft>
                <a:spcPct val="0"/>
              </a:spcAft>
              <a:defRPr sz="1200">
                <a:solidFill>
                  <a:schemeClr val="tx1"/>
                </a:solidFill>
                <a:latin typeface="Arial" charset="0"/>
                <a:ea typeface="MS PGothic" pitchFamily="34" charset="-128"/>
              </a:defRPr>
            </a:lvl6pPr>
            <a:lvl7pPr marL="2971800" indent="-228600" eaLnBrk="0" fontAlgn="base" hangingPunct="0">
              <a:spcBef>
                <a:spcPct val="0"/>
              </a:spcBef>
              <a:spcAft>
                <a:spcPct val="0"/>
              </a:spcAft>
              <a:defRPr sz="1200">
                <a:solidFill>
                  <a:schemeClr val="tx1"/>
                </a:solidFill>
                <a:latin typeface="Arial" charset="0"/>
                <a:ea typeface="MS PGothic" pitchFamily="34" charset="-128"/>
              </a:defRPr>
            </a:lvl7pPr>
            <a:lvl8pPr marL="3429000" indent="-228600" eaLnBrk="0" fontAlgn="base" hangingPunct="0">
              <a:spcBef>
                <a:spcPct val="0"/>
              </a:spcBef>
              <a:spcAft>
                <a:spcPct val="0"/>
              </a:spcAft>
              <a:defRPr sz="1200">
                <a:solidFill>
                  <a:schemeClr val="tx1"/>
                </a:solidFill>
                <a:latin typeface="Arial" charset="0"/>
                <a:ea typeface="MS PGothic" pitchFamily="34" charset="-128"/>
              </a:defRPr>
            </a:lvl8pPr>
            <a:lvl9pPr marL="3886200" indent="-228600" eaLnBrk="0" fontAlgn="base" hangingPunct="0">
              <a:spcBef>
                <a:spcPct val="0"/>
              </a:spcBef>
              <a:spcAft>
                <a:spcPct val="0"/>
              </a:spcAft>
              <a:defRPr sz="1200">
                <a:solidFill>
                  <a:schemeClr val="tx1"/>
                </a:solidFill>
                <a:latin typeface="Arial" charset="0"/>
                <a:ea typeface="MS PGothic" pitchFamily="34" charset="-128"/>
              </a:defRPr>
            </a:lvl9pPr>
          </a:lstStyle>
          <a:p>
            <a:pPr algn="ctr" eaLnBrk="1" hangingPunct="1"/>
            <a:r>
              <a:rPr lang="de-CH" altLang="de-DE" sz="1600" dirty="0"/>
              <a:t>Herstellung Positronen-</a:t>
            </a:r>
          </a:p>
          <a:p>
            <a:pPr algn="ctr" eaLnBrk="1" hangingPunct="1"/>
            <a:r>
              <a:rPr lang="de-CH" altLang="de-DE" sz="1600" dirty="0"/>
              <a:t>emittierender Nuklide (</a:t>
            </a:r>
            <a:r>
              <a:rPr lang="de-CH" altLang="de-DE" sz="1600" baseline="30000" dirty="0"/>
              <a:t>18</a:t>
            </a:r>
            <a:r>
              <a:rPr lang="de-CH" altLang="de-DE" sz="1600" dirty="0"/>
              <a:t>F,</a:t>
            </a:r>
            <a:r>
              <a:rPr lang="de-CH" altLang="de-DE" sz="1600" baseline="30000" dirty="0"/>
              <a:t>11</a:t>
            </a:r>
            <a:r>
              <a:rPr lang="de-CH" altLang="de-DE" sz="1600" dirty="0"/>
              <a:t>C, </a:t>
            </a:r>
            <a:r>
              <a:rPr lang="de-CH" altLang="de-DE" sz="1600" baseline="30000" dirty="0"/>
              <a:t>13</a:t>
            </a:r>
            <a:r>
              <a:rPr lang="de-CH" altLang="de-DE" sz="1600" dirty="0"/>
              <a:t>N…)</a:t>
            </a:r>
            <a:endParaRPr lang="de-DE" altLang="de-DE" sz="1600" dirty="0"/>
          </a:p>
        </p:txBody>
      </p:sp>
      <p:sp>
        <p:nvSpPr>
          <p:cNvPr id="8198" name="Text Box 7"/>
          <p:cNvSpPr txBox="1">
            <a:spLocks noChangeArrowheads="1"/>
          </p:cNvSpPr>
          <p:nvPr/>
        </p:nvSpPr>
        <p:spPr bwMode="auto">
          <a:xfrm>
            <a:off x="7809657" y="161925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Arial" charset="0"/>
                <a:ea typeface="MS PGothic" pitchFamily="34" charset="-128"/>
              </a:defRPr>
            </a:lvl1pPr>
            <a:lvl2pPr marL="742950" indent="-285750">
              <a:defRPr sz="1200">
                <a:solidFill>
                  <a:schemeClr val="tx1"/>
                </a:solidFill>
                <a:latin typeface="Arial" charset="0"/>
                <a:ea typeface="MS PGothic" pitchFamily="34" charset="-128"/>
              </a:defRPr>
            </a:lvl2pPr>
            <a:lvl3pPr marL="1143000" indent="-228600">
              <a:defRPr sz="1200">
                <a:solidFill>
                  <a:schemeClr val="tx1"/>
                </a:solidFill>
                <a:latin typeface="Arial" charset="0"/>
                <a:ea typeface="MS PGothic" pitchFamily="34" charset="-128"/>
              </a:defRPr>
            </a:lvl3pPr>
            <a:lvl4pPr marL="1600200" indent="-228600">
              <a:defRPr sz="1200">
                <a:solidFill>
                  <a:schemeClr val="tx1"/>
                </a:solidFill>
                <a:latin typeface="Arial" charset="0"/>
                <a:ea typeface="MS PGothic" pitchFamily="34" charset="-128"/>
              </a:defRPr>
            </a:lvl4pPr>
            <a:lvl5pPr marL="2057400" indent="-228600">
              <a:defRPr sz="1200">
                <a:solidFill>
                  <a:schemeClr val="tx1"/>
                </a:solidFill>
                <a:latin typeface="Arial" charset="0"/>
                <a:ea typeface="MS PGothic" pitchFamily="34" charset="-128"/>
              </a:defRPr>
            </a:lvl5pPr>
            <a:lvl6pPr marL="2514600" indent="-228600" eaLnBrk="0" fontAlgn="base" hangingPunct="0">
              <a:spcBef>
                <a:spcPct val="0"/>
              </a:spcBef>
              <a:spcAft>
                <a:spcPct val="0"/>
              </a:spcAft>
              <a:defRPr sz="1200">
                <a:solidFill>
                  <a:schemeClr val="tx1"/>
                </a:solidFill>
                <a:latin typeface="Arial" charset="0"/>
                <a:ea typeface="MS PGothic" pitchFamily="34" charset="-128"/>
              </a:defRPr>
            </a:lvl6pPr>
            <a:lvl7pPr marL="2971800" indent="-228600" eaLnBrk="0" fontAlgn="base" hangingPunct="0">
              <a:spcBef>
                <a:spcPct val="0"/>
              </a:spcBef>
              <a:spcAft>
                <a:spcPct val="0"/>
              </a:spcAft>
              <a:defRPr sz="1200">
                <a:solidFill>
                  <a:schemeClr val="tx1"/>
                </a:solidFill>
                <a:latin typeface="Arial" charset="0"/>
                <a:ea typeface="MS PGothic" pitchFamily="34" charset="-128"/>
              </a:defRPr>
            </a:lvl7pPr>
            <a:lvl8pPr marL="3429000" indent="-228600" eaLnBrk="0" fontAlgn="base" hangingPunct="0">
              <a:spcBef>
                <a:spcPct val="0"/>
              </a:spcBef>
              <a:spcAft>
                <a:spcPct val="0"/>
              </a:spcAft>
              <a:defRPr sz="1200">
                <a:solidFill>
                  <a:schemeClr val="tx1"/>
                </a:solidFill>
                <a:latin typeface="Arial" charset="0"/>
                <a:ea typeface="MS PGothic" pitchFamily="34" charset="-128"/>
              </a:defRPr>
            </a:lvl8pPr>
            <a:lvl9pPr marL="3886200" indent="-228600" eaLnBrk="0" fontAlgn="base" hangingPunct="0">
              <a:spcBef>
                <a:spcPct val="0"/>
              </a:spcBef>
              <a:spcAft>
                <a:spcPct val="0"/>
              </a:spcAft>
              <a:defRPr sz="1200">
                <a:solidFill>
                  <a:schemeClr val="tx1"/>
                </a:solidFill>
                <a:latin typeface="Arial" charset="0"/>
                <a:ea typeface="MS PGothic" pitchFamily="34" charset="-128"/>
              </a:defRPr>
            </a:lvl9pPr>
          </a:lstStyle>
          <a:p>
            <a:pPr algn="ctr" eaLnBrk="1" hangingPunct="1"/>
            <a:endParaRPr lang="en-GB" altLang="de-DE" sz="2400"/>
          </a:p>
        </p:txBody>
      </p:sp>
      <p:sp>
        <p:nvSpPr>
          <p:cNvPr id="8200" name="Text Box 9"/>
          <p:cNvSpPr txBox="1">
            <a:spLocks noChangeArrowheads="1"/>
          </p:cNvSpPr>
          <p:nvPr/>
        </p:nvSpPr>
        <p:spPr bwMode="auto">
          <a:xfrm>
            <a:off x="4121047" y="5969006"/>
            <a:ext cx="30203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Arial" charset="0"/>
                <a:ea typeface="MS PGothic" pitchFamily="34" charset="-128"/>
              </a:defRPr>
            </a:lvl1pPr>
            <a:lvl2pPr marL="742950" indent="-285750">
              <a:defRPr sz="1200">
                <a:solidFill>
                  <a:schemeClr val="tx1"/>
                </a:solidFill>
                <a:latin typeface="Arial" charset="0"/>
                <a:ea typeface="MS PGothic" pitchFamily="34" charset="-128"/>
              </a:defRPr>
            </a:lvl2pPr>
            <a:lvl3pPr marL="1143000" indent="-228600">
              <a:defRPr sz="1200">
                <a:solidFill>
                  <a:schemeClr val="tx1"/>
                </a:solidFill>
                <a:latin typeface="Arial" charset="0"/>
                <a:ea typeface="MS PGothic" pitchFamily="34" charset="-128"/>
              </a:defRPr>
            </a:lvl3pPr>
            <a:lvl4pPr marL="1600200" indent="-228600">
              <a:defRPr sz="1200">
                <a:solidFill>
                  <a:schemeClr val="tx1"/>
                </a:solidFill>
                <a:latin typeface="Arial" charset="0"/>
                <a:ea typeface="MS PGothic" pitchFamily="34" charset="-128"/>
              </a:defRPr>
            </a:lvl4pPr>
            <a:lvl5pPr marL="2057400" indent="-228600">
              <a:defRPr sz="1200">
                <a:solidFill>
                  <a:schemeClr val="tx1"/>
                </a:solidFill>
                <a:latin typeface="Arial" charset="0"/>
                <a:ea typeface="MS PGothic" pitchFamily="34" charset="-128"/>
              </a:defRPr>
            </a:lvl5pPr>
            <a:lvl6pPr marL="2514600" indent="-228600" eaLnBrk="0" fontAlgn="base" hangingPunct="0">
              <a:spcBef>
                <a:spcPct val="0"/>
              </a:spcBef>
              <a:spcAft>
                <a:spcPct val="0"/>
              </a:spcAft>
              <a:defRPr sz="1200">
                <a:solidFill>
                  <a:schemeClr val="tx1"/>
                </a:solidFill>
                <a:latin typeface="Arial" charset="0"/>
                <a:ea typeface="MS PGothic" pitchFamily="34" charset="-128"/>
              </a:defRPr>
            </a:lvl6pPr>
            <a:lvl7pPr marL="2971800" indent="-228600" eaLnBrk="0" fontAlgn="base" hangingPunct="0">
              <a:spcBef>
                <a:spcPct val="0"/>
              </a:spcBef>
              <a:spcAft>
                <a:spcPct val="0"/>
              </a:spcAft>
              <a:defRPr sz="1200">
                <a:solidFill>
                  <a:schemeClr val="tx1"/>
                </a:solidFill>
                <a:latin typeface="Arial" charset="0"/>
                <a:ea typeface="MS PGothic" pitchFamily="34" charset="-128"/>
              </a:defRPr>
            </a:lvl7pPr>
            <a:lvl8pPr marL="3429000" indent="-228600" eaLnBrk="0" fontAlgn="base" hangingPunct="0">
              <a:spcBef>
                <a:spcPct val="0"/>
              </a:spcBef>
              <a:spcAft>
                <a:spcPct val="0"/>
              </a:spcAft>
              <a:defRPr sz="1200">
                <a:solidFill>
                  <a:schemeClr val="tx1"/>
                </a:solidFill>
                <a:latin typeface="Arial" charset="0"/>
                <a:ea typeface="MS PGothic" pitchFamily="34" charset="-128"/>
              </a:defRPr>
            </a:lvl8pPr>
            <a:lvl9pPr marL="3886200" indent="-228600" eaLnBrk="0" fontAlgn="base" hangingPunct="0">
              <a:spcBef>
                <a:spcPct val="0"/>
              </a:spcBef>
              <a:spcAft>
                <a:spcPct val="0"/>
              </a:spcAft>
              <a:defRPr sz="1200">
                <a:solidFill>
                  <a:schemeClr val="tx1"/>
                </a:solidFill>
                <a:latin typeface="Arial" charset="0"/>
                <a:ea typeface="MS PGothic" pitchFamily="34" charset="-128"/>
              </a:defRPr>
            </a:lvl9pPr>
          </a:lstStyle>
          <a:p>
            <a:pPr algn="ctr" eaLnBrk="1" hangingPunct="1"/>
            <a:r>
              <a:rPr lang="de-CH" altLang="de-DE" sz="1600" dirty="0"/>
              <a:t>Dosierung für</a:t>
            </a:r>
            <a:br>
              <a:rPr lang="de-CH" altLang="de-DE" sz="1600" dirty="0"/>
            </a:br>
            <a:r>
              <a:rPr lang="de-CH" altLang="de-DE" sz="1600" dirty="0"/>
              <a:t>Patienten (GCP, GLP, GMP…)</a:t>
            </a:r>
            <a:endParaRPr lang="de-DE" altLang="de-DE" sz="1600" dirty="0"/>
          </a:p>
        </p:txBody>
      </p:sp>
      <p:sp>
        <p:nvSpPr>
          <p:cNvPr id="8201" name="Text Box 10"/>
          <p:cNvSpPr txBox="1">
            <a:spLocks noChangeArrowheads="1"/>
          </p:cNvSpPr>
          <p:nvPr/>
        </p:nvSpPr>
        <p:spPr bwMode="auto">
          <a:xfrm>
            <a:off x="1426844" y="5738709"/>
            <a:ext cx="105028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Arial" charset="0"/>
                <a:ea typeface="MS PGothic" pitchFamily="34" charset="-128"/>
              </a:defRPr>
            </a:lvl1pPr>
            <a:lvl2pPr marL="742950" indent="-285750">
              <a:defRPr sz="1200">
                <a:solidFill>
                  <a:schemeClr val="tx1"/>
                </a:solidFill>
                <a:latin typeface="Arial" charset="0"/>
                <a:ea typeface="MS PGothic" pitchFamily="34" charset="-128"/>
              </a:defRPr>
            </a:lvl2pPr>
            <a:lvl3pPr marL="1143000" indent="-228600">
              <a:defRPr sz="1200">
                <a:solidFill>
                  <a:schemeClr val="tx1"/>
                </a:solidFill>
                <a:latin typeface="Arial" charset="0"/>
                <a:ea typeface="MS PGothic" pitchFamily="34" charset="-128"/>
              </a:defRPr>
            </a:lvl3pPr>
            <a:lvl4pPr marL="1600200" indent="-228600">
              <a:defRPr sz="1200">
                <a:solidFill>
                  <a:schemeClr val="tx1"/>
                </a:solidFill>
                <a:latin typeface="Arial" charset="0"/>
                <a:ea typeface="MS PGothic" pitchFamily="34" charset="-128"/>
              </a:defRPr>
            </a:lvl4pPr>
            <a:lvl5pPr marL="2057400" indent="-228600">
              <a:defRPr sz="1200">
                <a:solidFill>
                  <a:schemeClr val="tx1"/>
                </a:solidFill>
                <a:latin typeface="Arial" charset="0"/>
                <a:ea typeface="MS PGothic" pitchFamily="34" charset="-128"/>
              </a:defRPr>
            </a:lvl5pPr>
            <a:lvl6pPr marL="2514600" indent="-228600" eaLnBrk="0" fontAlgn="base" hangingPunct="0">
              <a:spcBef>
                <a:spcPct val="0"/>
              </a:spcBef>
              <a:spcAft>
                <a:spcPct val="0"/>
              </a:spcAft>
              <a:defRPr sz="1200">
                <a:solidFill>
                  <a:schemeClr val="tx1"/>
                </a:solidFill>
                <a:latin typeface="Arial" charset="0"/>
                <a:ea typeface="MS PGothic" pitchFamily="34" charset="-128"/>
              </a:defRPr>
            </a:lvl6pPr>
            <a:lvl7pPr marL="2971800" indent="-228600" eaLnBrk="0" fontAlgn="base" hangingPunct="0">
              <a:spcBef>
                <a:spcPct val="0"/>
              </a:spcBef>
              <a:spcAft>
                <a:spcPct val="0"/>
              </a:spcAft>
              <a:defRPr sz="1200">
                <a:solidFill>
                  <a:schemeClr val="tx1"/>
                </a:solidFill>
                <a:latin typeface="Arial" charset="0"/>
                <a:ea typeface="MS PGothic" pitchFamily="34" charset="-128"/>
              </a:defRPr>
            </a:lvl7pPr>
            <a:lvl8pPr marL="3429000" indent="-228600" eaLnBrk="0" fontAlgn="base" hangingPunct="0">
              <a:spcBef>
                <a:spcPct val="0"/>
              </a:spcBef>
              <a:spcAft>
                <a:spcPct val="0"/>
              </a:spcAft>
              <a:defRPr sz="1200">
                <a:solidFill>
                  <a:schemeClr val="tx1"/>
                </a:solidFill>
                <a:latin typeface="Arial" charset="0"/>
                <a:ea typeface="MS PGothic" pitchFamily="34" charset="-128"/>
              </a:defRPr>
            </a:lvl8pPr>
            <a:lvl9pPr marL="3886200" indent="-228600" eaLnBrk="0" fontAlgn="base" hangingPunct="0">
              <a:spcBef>
                <a:spcPct val="0"/>
              </a:spcBef>
              <a:spcAft>
                <a:spcPct val="0"/>
              </a:spcAft>
              <a:defRPr sz="1200">
                <a:solidFill>
                  <a:schemeClr val="tx1"/>
                </a:solidFill>
                <a:latin typeface="Arial" charset="0"/>
                <a:ea typeface="MS PGothic" pitchFamily="34" charset="-128"/>
              </a:defRPr>
            </a:lvl9pPr>
          </a:lstStyle>
          <a:p>
            <a:pPr algn="ctr" eaLnBrk="1" hangingPunct="1"/>
            <a:r>
              <a:rPr lang="de-CH" altLang="de-DE" sz="1600" dirty="0" err="1"/>
              <a:t>Cyclotron</a:t>
            </a:r>
            <a:endParaRPr lang="de-DE" altLang="de-DE" sz="1600" dirty="0"/>
          </a:p>
        </p:txBody>
      </p:sp>
      <p:sp>
        <p:nvSpPr>
          <p:cNvPr id="8202" name="Text Box 11"/>
          <p:cNvSpPr txBox="1">
            <a:spLocks noChangeArrowheads="1"/>
          </p:cNvSpPr>
          <p:nvPr/>
        </p:nvSpPr>
        <p:spPr bwMode="auto">
          <a:xfrm>
            <a:off x="5819365" y="2295525"/>
            <a:ext cx="164179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200">
                <a:solidFill>
                  <a:schemeClr val="tx1"/>
                </a:solidFill>
                <a:latin typeface="Arial" charset="0"/>
                <a:ea typeface="MS PGothic" pitchFamily="34" charset="-128"/>
              </a:defRPr>
            </a:lvl1pPr>
            <a:lvl2pPr marL="742950" indent="-285750">
              <a:defRPr sz="1200">
                <a:solidFill>
                  <a:schemeClr val="tx1"/>
                </a:solidFill>
                <a:latin typeface="Arial" charset="0"/>
                <a:ea typeface="MS PGothic" pitchFamily="34" charset="-128"/>
              </a:defRPr>
            </a:lvl2pPr>
            <a:lvl3pPr marL="1143000" indent="-228600">
              <a:defRPr sz="1200">
                <a:solidFill>
                  <a:schemeClr val="tx1"/>
                </a:solidFill>
                <a:latin typeface="Arial" charset="0"/>
                <a:ea typeface="MS PGothic" pitchFamily="34" charset="-128"/>
              </a:defRPr>
            </a:lvl3pPr>
            <a:lvl4pPr marL="1600200" indent="-228600">
              <a:defRPr sz="1200">
                <a:solidFill>
                  <a:schemeClr val="tx1"/>
                </a:solidFill>
                <a:latin typeface="Arial" charset="0"/>
                <a:ea typeface="MS PGothic" pitchFamily="34" charset="-128"/>
              </a:defRPr>
            </a:lvl4pPr>
            <a:lvl5pPr marL="2057400" indent="-228600">
              <a:defRPr sz="1200">
                <a:solidFill>
                  <a:schemeClr val="tx1"/>
                </a:solidFill>
                <a:latin typeface="Arial" charset="0"/>
                <a:ea typeface="MS PGothic" pitchFamily="34" charset="-128"/>
              </a:defRPr>
            </a:lvl5pPr>
            <a:lvl6pPr marL="2514600" indent="-228600" eaLnBrk="0" fontAlgn="base" hangingPunct="0">
              <a:spcBef>
                <a:spcPct val="0"/>
              </a:spcBef>
              <a:spcAft>
                <a:spcPct val="0"/>
              </a:spcAft>
              <a:defRPr sz="1200">
                <a:solidFill>
                  <a:schemeClr val="tx1"/>
                </a:solidFill>
                <a:latin typeface="Arial" charset="0"/>
                <a:ea typeface="MS PGothic" pitchFamily="34" charset="-128"/>
              </a:defRPr>
            </a:lvl6pPr>
            <a:lvl7pPr marL="2971800" indent="-228600" eaLnBrk="0" fontAlgn="base" hangingPunct="0">
              <a:spcBef>
                <a:spcPct val="0"/>
              </a:spcBef>
              <a:spcAft>
                <a:spcPct val="0"/>
              </a:spcAft>
              <a:defRPr sz="1200">
                <a:solidFill>
                  <a:schemeClr val="tx1"/>
                </a:solidFill>
                <a:latin typeface="Arial" charset="0"/>
                <a:ea typeface="MS PGothic" pitchFamily="34" charset="-128"/>
              </a:defRPr>
            </a:lvl7pPr>
            <a:lvl8pPr marL="3429000" indent="-228600" eaLnBrk="0" fontAlgn="base" hangingPunct="0">
              <a:spcBef>
                <a:spcPct val="0"/>
              </a:spcBef>
              <a:spcAft>
                <a:spcPct val="0"/>
              </a:spcAft>
              <a:defRPr sz="1200">
                <a:solidFill>
                  <a:schemeClr val="tx1"/>
                </a:solidFill>
                <a:latin typeface="Arial" charset="0"/>
                <a:ea typeface="MS PGothic" pitchFamily="34" charset="-128"/>
              </a:defRPr>
            </a:lvl8pPr>
            <a:lvl9pPr marL="3886200" indent="-228600" eaLnBrk="0" fontAlgn="base" hangingPunct="0">
              <a:spcBef>
                <a:spcPct val="0"/>
              </a:spcBef>
              <a:spcAft>
                <a:spcPct val="0"/>
              </a:spcAft>
              <a:defRPr sz="1200">
                <a:solidFill>
                  <a:schemeClr val="tx1"/>
                </a:solidFill>
                <a:latin typeface="Arial" charset="0"/>
                <a:ea typeface="MS PGothic" pitchFamily="34" charset="-128"/>
              </a:defRPr>
            </a:lvl9pPr>
          </a:lstStyle>
          <a:p>
            <a:pPr algn="ctr" eaLnBrk="1" hangingPunct="1"/>
            <a:r>
              <a:rPr lang="de-CH" altLang="de-DE" sz="1600" dirty="0" err="1"/>
              <a:t>Hotcells</a:t>
            </a:r>
            <a:r>
              <a:rPr lang="de-CH" altLang="de-DE" sz="1600" dirty="0"/>
              <a:t>/Module</a:t>
            </a:r>
            <a:endParaRPr lang="de-DE" altLang="de-DE" sz="1600" dirty="0"/>
          </a:p>
        </p:txBody>
      </p:sp>
      <p:pic>
        <p:nvPicPr>
          <p:cNvPr id="8203"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52372" y="4366671"/>
            <a:ext cx="1892391" cy="13896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3623" y="4384675"/>
            <a:ext cx="1123354" cy="15573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5" name="Group 127"/>
          <p:cNvGraphicFramePr>
            <a:graphicFrameLocks noGrp="1"/>
          </p:cNvGraphicFramePr>
          <p:nvPr/>
        </p:nvGraphicFramePr>
        <p:xfrm>
          <a:off x="7491036" y="4473688"/>
          <a:ext cx="3641766" cy="1732808"/>
        </p:xfrm>
        <a:graphic>
          <a:graphicData uri="http://schemas.openxmlformats.org/drawingml/2006/table">
            <a:tbl>
              <a:tblPr/>
              <a:tblGrid>
                <a:gridCol w="1099401">
                  <a:extLst>
                    <a:ext uri="{9D8B030D-6E8A-4147-A177-3AD203B41FA5}">
                      <a16:colId xmlns:a16="http://schemas.microsoft.com/office/drawing/2014/main" val="20000"/>
                    </a:ext>
                  </a:extLst>
                </a:gridCol>
                <a:gridCol w="1305539">
                  <a:extLst>
                    <a:ext uri="{9D8B030D-6E8A-4147-A177-3AD203B41FA5}">
                      <a16:colId xmlns:a16="http://schemas.microsoft.com/office/drawing/2014/main" val="20001"/>
                    </a:ext>
                  </a:extLst>
                </a:gridCol>
                <a:gridCol w="1236826">
                  <a:extLst>
                    <a:ext uri="{9D8B030D-6E8A-4147-A177-3AD203B41FA5}">
                      <a16:colId xmlns:a16="http://schemas.microsoft.com/office/drawing/2014/main" val="20002"/>
                    </a:ext>
                  </a:extLst>
                </a:gridCol>
              </a:tblGrid>
              <a:tr h="527384">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err="1">
                          <a:ln>
                            <a:noFill/>
                          </a:ln>
                          <a:solidFill>
                            <a:schemeClr val="tx1"/>
                          </a:solidFill>
                          <a:effectLst/>
                          <a:latin typeface="Arial" charset="0"/>
                        </a:rPr>
                        <a:t>Nuclide</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a:ln>
                            <a:noFill/>
                          </a:ln>
                          <a:solidFill>
                            <a:schemeClr val="tx1"/>
                          </a:solidFill>
                          <a:effectLst/>
                          <a:latin typeface="Arial" charset="0"/>
                        </a:rPr>
                        <a:t>Halftime</a:t>
                      </a:r>
                      <a:endParaRPr kumimoji="0" lang="de-DE" sz="1400" b="1" i="1" u="none" strike="noStrike" cap="none" normalizeH="0" baseline="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FWHM</a:t>
                      </a:r>
                      <a:br>
                        <a:rPr kumimoji="0" lang="de-CH" sz="1400" b="1" i="1" u="none" strike="noStrike" cap="none" normalizeH="0" baseline="0" dirty="0">
                          <a:ln>
                            <a:noFill/>
                          </a:ln>
                          <a:solidFill>
                            <a:schemeClr val="tx1"/>
                          </a:solidFill>
                          <a:effectLst/>
                          <a:latin typeface="Arial" charset="0"/>
                        </a:rPr>
                      </a:br>
                      <a:r>
                        <a:rPr kumimoji="0" lang="de-CH" sz="1400" b="1" i="1" u="none" strike="noStrike" cap="none" normalizeH="0" baseline="0" dirty="0">
                          <a:ln>
                            <a:noFill/>
                          </a:ln>
                          <a:solidFill>
                            <a:schemeClr val="tx1"/>
                          </a:solidFill>
                          <a:effectLst/>
                          <a:latin typeface="Arial" charset="0"/>
                        </a:rPr>
                        <a:t>Diameter </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01356">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30000" dirty="0">
                          <a:ln>
                            <a:noFill/>
                          </a:ln>
                          <a:solidFill>
                            <a:schemeClr val="tx1"/>
                          </a:solidFill>
                          <a:effectLst/>
                          <a:latin typeface="Arial" charset="0"/>
                        </a:rPr>
                        <a:t>15</a:t>
                      </a:r>
                      <a:r>
                        <a:rPr kumimoji="0" lang="de-CH" sz="1400" b="1" i="1" u="none" strike="noStrike" cap="none" normalizeH="0" baseline="0" dirty="0">
                          <a:ln>
                            <a:noFill/>
                          </a:ln>
                          <a:solidFill>
                            <a:schemeClr val="tx1"/>
                          </a:solidFill>
                          <a:effectLst/>
                          <a:latin typeface="Arial" charset="0"/>
                        </a:rPr>
                        <a:t>O</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2.04 min</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1.05 mm</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1356">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30000">
                          <a:ln>
                            <a:noFill/>
                          </a:ln>
                          <a:solidFill>
                            <a:schemeClr val="tx1"/>
                          </a:solidFill>
                          <a:effectLst/>
                          <a:latin typeface="Arial" charset="0"/>
                        </a:rPr>
                        <a:t>13</a:t>
                      </a:r>
                      <a:r>
                        <a:rPr kumimoji="0" lang="de-CH" sz="1400" b="1" i="1" u="none" strike="noStrike" cap="none" normalizeH="0" baseline="0">
                          <a:ln>
                            <a:noFill/>
                          </a:ln>
                          <a:solidFill>
                            <a:schemeClr val="tx1"/>
                          </a:solidFill>
                          <a:effectLst/>
                          <a:latin typeface="Arial" charset="0"/>
                        </a:rPr>
                        <a:t>N</a:t>
                      </a:r>
                      <a:endParaRPr kumimoji="0" lang="de-DE" sz="1400" b="1" i="1" u="none" strike="noStrike" cap="none" normalizeH="0" baseline="0">
                        <a:ln>
                          <a:noFill/>
                        </a:ln>
                        <a:solidFill>
                          <a:schemeClr val="tx1"/>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9.96 min</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0.39 mm</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1356">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30000" dirty="0">
                          <a:ln>
                            <a:noFill/>
                          </a:ln>
                          <a:solidFill>
                            <a:schemeClr val="tx1"/>
                          </a:solidFill>
                          <a:effectLst/>
                          <a:latin typeface="Arial" charset="0"/>
                        </a:rPr>
                        <a:t>11</a:t>
                      </a:r>
                      <a:r>
                        <a:rPr kumimoji="0" lang="de-CH" sz="1400" b="1" i="1" u="none" strike="noStrike" cap="none" normalizeH="0" baseline="0" dirty="0">
                          <a:ln>
                            <a:noFill/>
                          </a:ln>
                          <a:solidFill>
                            <a:schemeClr val="tx1"/>
                          </a:solidFill>
                          <a:effectLst/>
                          <a:latin typeface="Arial" charset="0"/>
                        </a:rPr>
                        <a:t>C</a:t>
                      </a: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20.4 min</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0.28 mm</a:t>
                      </a: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1356">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30000" dirty="0">
                          <a:ln>
                            <a:noFill/>
                          </a:ln>
                          <a:solidFill>
                            <a:schemeClr val="tx1"/>
                          </a:solidFill>
                          <a:effectLst/>
                          <a:latin typeface="Arial" charset="0"/>
                        </a:rPr>
                        <a:t>18</a:t>
                      </a:r>
                      <a:r>
                        <a:rPr kumimoji="0" lang="de-CH" sz="1400" b="1" i="1" u="none" strike="noStrike" cap="none" normalizeH="0" baseline="0" dirty="0">
                          <a:ln>
                            <a:noFill/>
                          </a:ln>
                          <a:solidFill>
                            <a:schemeClr val="tx1"/>
                          </a:solidFill>
                          <a:effectLst/>
                          <a:latin typeface="Arial" charset="0"/>
                        </a:rPr>
                        <a:t>F</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109.7 min</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60000"/>
                        </a:spcBef>
                        <a:spcAft>
                          <a:spcPct val="30000"/>
                        </a:spcAft>
                        <a:buClrTx/>
                        <a:buSzTx/>
                        <a:buFontTx/>
                        <a:buNone/>
                        <a:tabLst/>
                      </a:pPr>
                      <a:r>
                        <a:rPr kumimoji="0" lang="de-CH" sz="1400" b="1" i="1" u="none" strike="noStrike" cap="none" normalizeH="0" baseline="0" dirty="0">
                          <a:ln>
                            <a:noFill/>
                          </a:ln>
                          <a:solidFill>
                            <a:schemeClr val="tx1"/>
                          </a:solidFill>
                          <a:effectLst/>
                          <a:latin typeface="Arial" charset="0"/>
                        </a:rPr>
                        <a:t>0.22 mm</a:t>
                      </a:r>
                      <a:endParaRPr kumimoji="0" lang="de-DE" sz="1400" b="1" i="1" u="none" strike="noStrike" cap="none" normalizeH="0" baseline="0" dirty="0">
                        <a:ln>
                          <a:noFill/>
                        </a:ln>
                        <a:solidFill>
                          <a:schemeClr val="tx1"/>
                        </a:solidFill>
                        <a:effectLst/>
                        <a:latin typeface="Arial" charset="0"/>
                      </a:endParaRPr>
                    </a:p>
                  </a:txBody>
                  <a:tcPr marT="45711" marB="4571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6" name="Rectangle 2">
            <a:extLst>
              <a:ext uri="{FF2B5EF4-FFF2-40B4-BE49-F238E27FC236}">
                <a16:creationId xmlns:a16="http://schemas.microsoft.com/office/drawing/2014/main" id="{0EAF2300-5D90-48B9-8FA1-EACBE8241F8F}"/>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Production</a:t>
            </a:r>
            <a:r>
              <a:rPr lang="de-CH" sz="2900" b="1" kern="0" dirty="0"/>
              <a:t> </a:t>
            </a:r>
            <a:r>
              <a:rPr lang="de-CH" sz="2900" b="1" kern="0" dirty="0" err="1"/>
              <a:t>of</a:t>
            </a:r>
            <a:r>
              <a:rPr lang="de-CH" sz="2900" b="1" kern="0" dirty="0"/>
              <a:t> PET Tracer - </a:t>
            </a:r>
            <a:r>
              <a:rPr lang="de-CH" sz="2900" b="1" kern="0" dirty="0" err="1"/>
              <a:t>cyclotron</a:t>
            </a:r>
            <a:endParaRPr lang="de-CH" sz="2900" b="1" kern="0" dirty="0"/>
          </a:p>
        </p:txBody>
      </p:sp>
    </p:spTree>
    <p:extLst>
      <p:ext uri="{BB962C8B-B14F-4D97-AF65-F5344CB8AC3E}">
        <p14:creationId xmlns:p14="http://schemas.microsoft.com/office/powerpoint/2010/main" val="1729307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BASICS">
            <a:extLst>
              <a:ext uri="{FF2B5EF4-FFF2-40B4-BE49-F238E27FC236}">
                <a16:creationId xmlns:a16="http://schemas.microsoft.com/office/drawing/2014/main" id="{A91EA58A-1F88-2C40-7B7C-0806295B11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2669" y="1570168"/>
            <a:ext cx="3192721" cy="431761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44A38E0E-BC49-4790-A6CA-E55AE5653CE6}"/>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Production</a:t>
            </a:r>
            <a:r>
              <a:rPr lang="de-CH" sz="2900" b="1" kern="0" dirty="0"/>
              <a:t> </a:t>
            </a:r>
            <a:r>
              <a:rPr lang="de-CH" sz="2900" b="1" kern="0" dirty="0" err="1"/>
              <a:t>of</a:t>
            </a:r>
            <a:r>
              <a:rPr lang="de-CH" sz="2900" b="1" kern="0" dirty="0"/>
              <a:t> PET Tracer - </a:t>
            </a:r>
            <a:r>
              <a:rPr lang="de-CH" sz="2900" b="1" kern="0" dirty="0" err="1"/>
              <a:t>generator</a:t>
            </a:r>
            <a:endParaRPr lang="de-CH" sz="2900" b="1" kern="0" dirty="0"/>
          </a:p>
        </p:txBody>
      </p:sp>
      <p:pic>
        <p:nvPicPr>
          <p:cNvPr id="1028" name="Picture 4" descr="RUBY-FILL® (Rubidium Rb 82 Generator) and Elution System">
            <a:extLst>
              <a:ext uri="{FF2B5EF4-FFF2-40B4-BE49-F238E27FC236}">
                <a16:creationId xmlns:a16="http://schemas.microsoft.com/office/drawing/2014/main" id="{FA5B514F-6678-8965-ABE9-89985A42A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623" y="1614316"/>
            <a:ext cx="4317619" cy="4317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246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706BCF-CA40-E29F-EA5F-13EE1F240517}"/>
              </a:ext>
            </a:extLst>
          </p:cNvPr>
          <p:cNvSpPr>
            <a:spLocks noGrp="1"/>
          </p:cNvSpPr>
          <p:nvPr>
            <p:ph type="title"/>
          </p:nvPr>
        </p:nvSpPr>
        <p:spPr>
          <a:xfrm>
            <a:off x="838200" y="156403"/>
            <a:ext cx="10515600" cy="1325563"/>
          </a:xfrm>
        </p:spPr>
        <p:txBody>
          <a:bodyPr>
            <a:normAutofit/>
          </a:bodyPr>
          <a:lstStyle/>
          <a:p>
            <a:pPr algn="ctr"/>
            <a:r>
              <a:rPr lang="en-US" sz="3600" dirty="0"/>
              <a:t>Types of stress</a:t>
            </a:r>
          </a:p>
        </p:txBody>
      </p:sp>
      <p:sp>
        <p:nvSpPr>
          <p:cNvPr id="3" name="Θέση περιεχομένου 2">
            <a:extLst>
              <a:ext uri="{FF2B5EF4-FFF2-40B4-BE49-F238E27FC236}">
                <a16:creationId xmlns:a16="http://schemas.microsoft.com/office/drawing/2014/main" id="{1FB1C17B-7290-BD17-576F-A3307D4249E9}"/>
              </a:ext>
            </a:extLst>
          </p:cNvPr>
          <p:cNvSpPr>
            <a:spLocks noGrp="1"/>
          </p:cNvSpPr>
          <p:nvPr>
            <p:ph idx="1"/>
          </p:nvPr>
        </p:nvSpPr>
        <p:spPr>
          <a:xfrm>
            <a:off x="1414670" y="1825625"/>
            <a:ext cx="10515600" cy="4351338"/>
          </a:xfrm>
        </p:spPr>
        <p:txBody>
          <a:bodyPr>
            <a:normAutofit lnSpcReduction="10000"/>
          </a:bodyPr>
          <a:lstStyle/>
          <a:p>
            <a:pPr>
              <a:lnSpc>
                <a:spcPct val="150000"/>
              </a:lnSpc>
            </a:pPr>
            <a:r>
              <a:rPr lang="en-US" sz="2400" dirty="0"/>
              <a:t>Exercise stress test (treadmill)</a:t>
            </a:r>
            <a:r>
              <a:rPr lang="el-GR" sz="2400" dirty="0"/>
              <a:t> (</a:t>
            </a:r>
            <a:r>
              <a:rPr lang="en-US" sz="2400" dirty="0"/>
              <a:t>target: at least 85% of maximal HR and continue exercise 1 min after the injection)</a:t>
            </a:r>
          </a:p>
          <a:p>
            <a:pPr>
              <a:lnSpc>
                <a:spcPct val="150000"/>
              </a:lnSpc>
            </a:pPr>
            <a:r>
              <a:rPr lang="en-US" sz="2400" dirty="0"/>
              <a:t>Pharmacologic vasodilator stress</a:t>
            </a:r>
          </a:p>
          <a:p>
            <a:pPr lvl="1">
              <a:lnSpc>
                <a:spcPct val="150000"/>
              </a:lnSpc>
            </a:pPr>
            <a:r>
              <a:rPr lang="de-DE" sz="2000" dirty="0"/>
              <a:t>Adenosin</a:t>
            </a:r>
          </a:p>
          <a:p>
            <a:pPr lvl="1">
              <a:lnSpc>
                <a:spcPct val="150000"/>
              </a:lnSpc>
            </a:pPr>
            <a:r>
              <a:rPr lang="de-DE" sz="2000" dirty="0" err="1"/>
              <a:t>Regadenoson</a:t>
            </a:r>
            <a:r>
              <a:rPr lang="de-DE" sz="2000" dirty="0"/>
              <a:t> </a:t>
            </a:r>
          </a:p>
          <a:p>
            <a:pPr lvl="1">
              <a:lnSpc>
                <a:spcPct val="150000"/>
              </a:lnSpc>
            </a:pPr>
            <a:r>
              <a:rPr lang="de-DE" sz="2000" dirty="0" err="1"/>
              <a:t>Dipyridamol</a:t>
            </a:r>
            <a:endParaRPr lang="en-US" sz="2000" dirty="0"/>
          </a:p>
          <a:p>
            <a:pPr>
              <a:lnSpc>
                <a:spcPct val="150000"/>
              </a:lnSpc>
            </a:pPr>
            <a:r>
              <a:rPr lang="en-US" sz="2400" dirty="0"/>
              <a:t>Pharmacologic synthetic </a:t>
            </a:r>
            <a:r>
              <a:rPr lang="en-US" sz="2400" dirty="0" err="1"/>
              <a:t>cathecholamin</a:t>
            </a:r>
            <a:r>
              <a:rPr lang="en-US" sz="2400" dirty="0"/>
              <a:t> stress</a:t>
            </a:r>
          </a:p>
          <a:p>
            <a:pPr lvl="1">
              <a:lnSpc>
                <a:spcPct val="150000"/>
              </a:lnSpc>
            </a:pPr>
            <a:r>
              <a:rPr lang="en-US" sz="2000" dirty="0" err="1"/>
              <a:t>Dobutamin</a:t>
            </a:r>
            <a:endParaRPr lang="en-US" sz="2000" dirty="0"/>
          </a:p>
        </p:txBody>
      </p:sp>
      <p:pic>
        <p:nvPicPr>
          <p:cNvPr id="4" name="Hình ảnh 8" descr="Ảnh có chứa chai&#10;&#10;Mô tả được tạo tự động">
            <a:extLst>
              <a:ext uri="{FF2B5EF4-FFF2-40B4-BE49-F238E27FC236}">
                <a16:creationId xmlns:a16="http://schemas.microsoft.com/office/drawing/2014/main" id="{5B8ECFA1-15E1-B38C-1DDD-40ABA6C420F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3B73B8A9-B2D2-E63B-5B2E-53BE2E3B92B1}"/>
              </a:ext>
            </a:extLst>
          </p:cNvPr>
          <p:cNvPicPr>
            <a:picLocks noChangeAspect="1"/>
          </p:cNvPicPr>
          <p:nvPr/>
        </p:nvPicPr>
        <p:blipFill>
          <a:blip r:embed="rId3"/>
          <a:stretch>
            <a:fillRect/>
          </a:stretch>
        </p:blipFill>
        <p:spPr>
          <a:xfrm>
            <a:off x="10511" y="0"/>
            <a:ext cx="882869" cy="1137920"/>
          </a:xfrm>
          <a:prstGeom prst="rect">
            <a:avLst/>
          </a:prstGeom>
        </p:spPr>
      </p:pic>
      <p:cxnSp>
        <p:nvCxnSpPr>
          <p:cNvPr id="6" name="Ευθεία γραμμή σύνδεσης 5">
            <a:extLst>
              <a:ext uri="{FF2B5EF4-FFF2-40B4-BE49-F238E27FC236}">
                <a16:creationId xmlns:a16="http://schemas.microsoft.com/office/drawing/2014/main" id="{31A985C1-1F72-6F0B-0C84-9879B28C242F}"/>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AutoShape 1030">
            <a:extLst>
              <a:ext uri="{FF2B5EF4-FFF2-40B4-BE49-F238E27FC236}">
                <a16:creationId xmlns:a16="http://schemas.microsoft.com/office/drawing/2014/main" id="{16BBE7CB-8C5C-ED8F-DD51-A3768EDFEDF0}"/>
              </a:ext>
            </a:extLst>
          </p:cNvPr>
          <p:cNvSpPr>
            <a:spLocks/>
          </p:cNvSpPr>
          <p:nvPr/>
        </p:nvSpPr>
        <p:spPr bwMode="auto">
          <a:xfrm>
            <a:off x="1763160" y="3582588"/>
            <a:ext cx="88900" cy="1509713"/>
          </a:xfrm>
          <a:prstGeom prst="leftBrace">
            <a:avLst>
              <a:gd name="adj1" fmla="val 141518"/>
              <a:gd name="adj2" fmla="val 50000"/>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de-CH" altLang="de-DE"/>
          </a:p>
        </p:txBody>
      </p:sp>
      <p:sp>
        <p:nvSpPr>
          <p:cNvPr id="8" name="Text Box 1031">
            <a:extLst>
              <a:ext uri="{FF2B5EF4-FFF2-40B4-BE49-F238E27FC236}">
                <a16:creationId xmlns:a16="http://schemas.microsoft.com/office/drawing/2014/main" id="{1BF74B39-5A89-441D-75BD-9099F0DD60CE}"/>
              </a:ext>
            </a:extLst>
          </p:cNvPr>
          <p:cNvSpPr txBox="1">
            <a:spLocks noChangeArrowheads="1"/>
          </p:cNvSpPr>
          <p:nvPr/>
        </p:nvSpPr>
        <p:spPr bwMode="auto">
          <a:xfrm>
            <a:off x="331235" y="4144563"/>
            <a:ext cx="1300162" cy="396875"/>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de-CH" altLang="de-DE" sz="2000">
                <a:solidFill>
                  <a:schemeClr val="bg1"/>
                </a:solidFill>
              </a:rPr>
              <a:t>Vasodilat.</a:t>
            </a:r>
          </a:p>
        </p:txBody>
      </p:sp>
      <p:sp>
        <p:nvSpPr>
          <p:cNvPr id="9" name="AutoShape 1029">
            <a:extLst>
              <a:ext uri="{FF2B5EF4-FFF2-40B4-BE49-F238E27FC236}">
                <a16:creationId xmlns:a16="http://schemas.microsoft.com/office/drawing/2014/main" id="{0981567A-E860-2685-C279-FF5D1877B02A}"/>
              </a:ext>
            </a:extLst>
          </p:cNvPr>
          <p:cNvSpPr>
            <a:spLocks/>
          </p:cNvSpPr>
          <p:nvPr/>
        </p:nvSpPr>
        <p:spPr bwMode="auto">
          <a:xfrm>
            <a:off x="1723817" y="5623196"/>
            <a:ext cx="60325" cy="944563"/>
          </a:xfrm>
          <a:prstGeom prst="leftBrace">
            <a:avLst>
              <a:gd name="adj1" fmla="val 130483"/>
              <a:gd name="adj2" fmla="val 50000"/>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de-CH" altLang="de-DE"/>
          </a:p>
        </p:txBody>
      </p:sp>
      <p:sp>
        <p:nvSpPr>
          <p:cNvPr id="10" name="Text Box 1032">
            <a:extLst>
              <a:ext uri="{FF2B5EF4-FFF2-40B4-BE49-F238E27FC236}">
                <a16:creationId xmlns:a16="http://schemas.microsoft.com/office/drawing/2014/main" id="{EDFD002B-A7B0-B811-5334-F9EEA189A372}"/>
              </a:ext>
            </a:extLst>
          </p:cNvPr>
          <p:cNvSpPr txBox="1">
            <a:spLocks noChangeArrowheads="1"/>
          </p:cNvSpPr>
          <p:nvPr/>
        </p:nvSpPr>
        <p:spPr bwMode="auto">
          <a:xfrm>
            <a:off x="296654" y="5886720"/>
            <a:ext cx="1045479" cy="400110"/>
          </a:xfrm>
          <a:prstGeom prst="rect">
            <a:avLst/>
          </a:prstGeom>
          <a:solidFill>
            <a:schemeClr val="tx1"/>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chemeClr val="bg2"/>
                  </a:outerShdw>
                </a:effectLst>
              </a14:hiddenEffects>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de-CH" altLang="de-DE" sz="2000" b="1">
                <a:solidFill>
                  <a:schemeClr val="bg1"/>
                </a:solidFill>
                <a:latin typeface="Symbol" pitchFamily="18" charset="2"/>
              </a:rPr>
              <a:t>b</a:t>
            </a:r>
            <a:r>
              <a:rPr lang="de-CH" altLang="de-DE" sz="2000" b="1" baseline="-25000">
                <a:solidFill>
                  <a:schemeClr val="bg1"/>
                </a:solidFill>
              </a:rPr>
              <a:t>1</a:t>
            </a:r>
            <a:r>
              <a:rPr lang="de-CH" altLang="de-DE" sz="2000">
                <a:solidFill>
                  <a:schemeClr val="bg1"/>
                </a:solidFill>
              </a:rPr>
              <a:t>-stim.</a:t>
            </a:r>
          </a:p>
        </p:txBody>
      </p:sp>
    </p:spTree>
    <p:extLst>
      <p:ext uri="{BB962C8B-B14F-4D97-AF65-F5344CB8AC3E}">
        <p14:creationId xmlns:p14="http://schemas.microsoft.com/office/powerpoint/2010/main" val="30203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Arbeit\Vorträge\20170829 ESC Barcelona - Biggest Mistake\Cases\Flussdiagramm Rekrutierung und Studienablauf 04.png">
            <a:extLst>
              <a:ext uri="{FF2B5EF4-FFF2-40B4-BE49-F238E27FC236}">
                <a16:creationId xmlns:a16="http://schemas.microsoft.com/office/drawing/2014/main" id="{6A8FDDA5-6A93-4224-97E8-F062B543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52" y="1988840"/>
            <a:ext cx="11747717" cy="25481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578B8390-B0A2-4D36-8101-B3F6F6E8BC4D}"/>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Acquisition Protocol</a:t>
            </a:r>
          </a:p>
        </p:txBody>
      </p:sp>
      <p:sp>
        <p:nvSpPr>
          <p:cNvPr id="5" name="Rechteck 4">
            <a:extLst>
              <a:ext uri="{FF2B5EF4-FFF2-40B4-BE49-F238E27FC236}">
                <a16:creationId xmlns:a16="http://schemas.microsoft.com/office/drawing/2014/main" id="{92F8B589-37C4-4202-9AEA-7C72FAA6239C}"/>
              </a:ext>
            </a:extLst>
          </p:cNvPr>
          <p:cNvSpPr/>
          <p:nvPr/>
        </p:nvSpPr>
        <p:spPr bwMode="auto">
          <a:xfrm>
            <a:off x="4511824" y="3052200"/>
            <a:ext cx="2664296" cy="604855"/>
          </a:xfrm>
          <a:prstGeom prst="rect">
            <a:avLst/>
          </a:prstGeom>
          <a:noFill/>
          <a:ln>
            <a:solidFill>
              <a:srgbClr val="C00000"/>
            </a:solidFill>
            <a:prstDash val="solid"/>
            <a:headEnd type="none" w="sm" len="sm"/>
            <a:tailEnd type="none" w="sm" len="sm"/>
          </a:ln>
          <a:effectLst>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solidFill>
                <a:schemeClr val="tx1"/>
              </a:solidFill>
              <a:latin typeface="Arial" charset="0"/>
            </a:endParaRPr>
          </a:p>
        </p:txBody>
      </p:sp>
      <p:sp>
        <p:nvSpPr>
          <p:cNvPr id="7" name="Rechteck 6">
            <a:extLst>
              <a:ext uri="{FF2B5EF4-FFF2-40B4-BE49-F238E27FC236}">
                <a16:creationId xmlns:a16="http://schemas.microsoft.com/office/drawing/2014/main" id="{C50CC1B8-4392-419D-AAD7-F4BAE361E582}"/>
              </a:ext>
            </a:extLst>
          </p:cNvPr>
          <p:cNvSpPr/>
          <p:nvPr/>
        </p:nvSpPr>
        <p:spPr bwMode="auto">
          <a:xfrm>
            <a:off x="9192344" y="3080992"/>
            <a:ext cx="2592288" cy="604855"/>
          </a:xfrm>
          <a:prstGeom prst="rect">
            <a:avLst/>
          </a:prstGeom>
          <a:noFill/>
          <a:ln>
            <a:solidFill>
              <a:srgbClr val="C00000"/>
            </a:solidFill>
            <a:prstDash val="solid"/>
            <a:headEnd type="none" w="sm" len="sm"/>
            <a:tailEnd type="none" w="sm" len="sm"/>
          </a:ln>
          <a:effectLst>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solidFill>
                <a:schemeClr val="tx1"/>
              </a:solidFill>
              <a:latin typeface="Arial" charset="0"/>
            </a:endParaRPr>
          </a:p>
        </p:txBody>
      </p:sp>
      <p:pic>
        <p:nvPicPr>
          <p:cNvPr id="8" name="Grafik 7"/>
          <p:cNvPicPr>
            <a:picLocks noChangeAspect="1"/>
          </p:cNvPicPr>
          <p:nvPr/>
        </p:nvPicPr>
        <p:blipFill rotWithShape="1">
          <a:blip r:embed="rId3"/>
          <a:srcRect l="14828" t="79599" r="70935" b="2317"/>
          <a:stretch/>
        </p:blipFill>
        <p:spPr>
          <a:xfrm>
            <a:off x="1206500" y="3179200"/>
            <a:ext cx="888382" cy="495300"/>
          </a:xfrm>
          <a:prstGeom prst="rect">
            <a:avLst/>
          </a:prstGeom>
        </p:spPr>
      </p:pic>
      <p:sp>
        <p:nvSpPr>
          <p:cNvPr id="9" name="Abgerundetes Rechteck 8"/>
          <p:cNvSpPr/>
          <p:nvPr/>
        </p:nvSpPr>
        <p:spPr>
          <a:xfrm>
            <a:off x="1244600" y="3289301"/>
            <a:ext cx="799482" cy="2413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400" dirty="0">
                <a:solidFill>
                  <a:schemeClr val="tx1"/>
                </a:solidFill>
              </a:rPr>
              <a:t>CTAC</a:t>
            </a:r>
          </a:p>
        </p:txBody>
      </p:sp>
    </p:spTree>
    <p:extLst>
      <p:ext uri="{BB962C8B-B14F-4D97-AF65-F5344CB8AC3E}">
        <p14:creationId xmlns:p14="http://schemas.microsoft.com/office/powerpoint/2010/main" val="171424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solidFill>
                  <a:schemeClr val="tx1"/>
                </a:solidFill>
              </a:rPr>
              <a:t>Myocardperfusions</a:t>
            </a:r>
            <a:r>
              <a:rPr lang="de-CH" sz="2900" b="1" kern="0" dirty="0">
                <a:solidFill>
                  <a:schemeClr val="tx1"/>
                </a:solidFill>
              </a:rPr>
              <a:t>-PET - </a:t>
            </a:r>
            <a:r>
              <a:rPr lang="de-CH" sz="2900" b="1" kern="0" dirty="0" err="1">
                <a:solidFill>
                  <a:schemeClr val="tx1"/>
                </a:solidFill>
              </a:rPr>
              <a:t>Semiquantitati</a:t>
            </a:r>
            <a:r>
              <a:rPr lang="en-US" sz="2900" b="1" kern="0" dirty="0" err="1">
                <a:solidFill>
                  <a:schemeClr val="tx1"/>
                </a:solidFill>
              </a:rPr>
              <a:t>ve</a:t>
            </a:r>
            <a:endParaRPr lang="de-CH" sz="2900" b="1" kern="0" dirty="0">
              <a:solidFill>
                <a:schemeClr val="tx1"/>
              </a:solidFill>
            </a:endParaRPr>
          </a:p>
        </p:txBody>
      </p:sp>
      <p:pic>
        <p:nvPicPr>
          <p:cNvPr id="6" name="Picture 2">
            <a:extLst>
              <a:ext uri="{FF2B5EF4-FFF2-40B4-BE49-F238E27FC236}">
                <a16:creationId xmlns:a16="http://schemas.microsoft.com/office/drawing/2014/main" id="{510331F9-F1D9-48DB-B017-3377D1875410}"/>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169460" y="843725"/>
            <a:ext cx="5759052" cy="5753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3AD8E5BE-61DE-4040-8172-33527EEEBCDA}"/>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8117280" y="842916"/>
            <a:ext cx="1905260" cy="5754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traight Connector 23553">
            <a:extLst>
              <a:ext uri="{FF2B5EF4-FFF2-40B4-BE49-F238E27FC236}">
                <a16:creationId xmlns:a16="http://schemas.microsoft.com/office/drawing/2014/main" id="{54CFDF82-6F15-F241-93E1-A64284391B62}"/>
              </a:ext>
            </a:extLst>
          </p:cNvPr>
          <p:cNvSpPr>
            <a:spLocks noChangeShapeType="1"/>
          </p:cNvSpPr>
          <p:nvPr/>
        </p:nvSpPr>
        <p:spPr bwMode="auto">
          <a:xfrm>
            <a:off x="19799" y="6839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
        <p:nvSpPr>
          <p:cNvPr id="2" name="TextBox 1">
            <a:extLst>
              <a:ext uri="{FF2B5EF4-FFF2-40B4-BE49-F238E27FC236}">
                <a16:creationId xmlns:a16="http://schemas.microsoft.com/office/drawing/2014/main" id="{0AE906E7-86D7-A543-88AF-8FA90BA70E07}"/>
              </a:ext>
            </a:extLst>
          </p:cNvPr>
          <p:cNvSpPr txBox="1"/>
          <p:nvPr/>
        </p:nvSpPr>
        <p:spPr>
          <a:xfrm>
            <a:off x="10022540" y="2569580"/>
            <a:ext cx="2049855" cy="2862322"/>
          </a:xfrm>
          <a:prstGeom prst="rect">
            <a:avLst/>
          </a:prstGeom>
          <a:noFill/>
        </p:spPr>
        <p:txBody>
          <a:bodyPr wrap="square" rtlCol="0">
            <a:spAutoFit/>
          </a:bodyPr>
          <a:lstStyle/>
          <a:p>
            <a:r>
              <a:rPr lang="en-US" dirty="0"/>
              <a:t>Superior image quality</a:t>
            </a:r>
          </a:p>
          <a:p>
            <a:r>
              <a:rPr lang="en-US" dirty="0"/>
              <a:t>Common reconstructions as SPECT</a:t>
            </a:r>
          </a:p>
          <a:p>
            <a:pPr marL="285750" indent="-285750">
              <a:buFont typeface="Arial" panose="020B0604020202020204" pitchFamily="34" charset="0"/>
              <a:buChar char="•"/>
            </a:pPr>
            <a:r>
              <a:rPr lang="en-US" dirty="0"/>
              <a:t>Axial</a:t>
            </a:r>
          </a:p>
          <a:p>
            <a:pPr marL="285750" indent="-285750">
              <a:buFont typeface="Arial" panose="020B0604020202020204" pitchFamily="34" charset="0"/>
              <a:buChar char="•"/>
            </a:pPr>
            <a:r>
              <a:rPr lang="en-US" dirty="0"/>
              <a:t>Horizontal long and </a:t>
            </a:r>
          </a:p>
          <a:p>
            <a:pPr marL="285750" indent="-285750">
              <a:buFont typeface="Arial" panose="020B0604020202020204" pitchFamily="34" charset="0"/>
              <a:buChar char="•"/>
            </a:pPr>
            <a:r>
              <a:rPr lang="en-US" dirty="0"/>
              <a:t>vertical long axis view</a:t>
            </a:r>
            <a:endParaRPr lang="el-GR" dirty="0"/>
          </a:p>
        </p:txBody>
      </p:sp>
    </p:spTree>
    <p:extLst>
      <p:ext uri="{BB962C8B-B14F-4D97-AF65-F5344CB8AC3E}">
        <p14:creationId xmlns:p14="http://schemas.microsoft.com/office/powerpoint/2010/main" val="41444155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nhaltsplatzhalter 1"/>
          <p:cNvSpPr txBox="1">
            <a:spLocks/>
          </p:cNvSpPr>
          <p:nvPr/>
        </p:nvSpPr>
        <p:spPr>
          <a:xfrm>
            <a:off x="1992313" y="1348006"/>
            <a:ext cx="8424863" cy="4610094"/>
          </a:xfrm>
          <a:prstGeom prst="rect">
            <a:avLst/>
          </a:prstGeom>
        </p:spPr>
        <p:txBody>
          <a:bodyPr/>
          <a:lstStyle>
            <a:lvl1pPr algn="l" rtl="0" eaLnBrk="1" fontAlgn="base" hangingPunct="1">
              <a:lnSpc>
                <a:spcPct val="110000"/>
              </a:lnSpc>
              <a:spcBef>
                <a:spcPts val="0"/>
              </a:spcBef>
              <a:spcAft>
                <a:spcPts val="800"/>
              </a:spcAft>
              <a:buFontTx/>
              <a:buNone/>
              <a:defRPr lang="de-CH" sz="1800" noProof="0" dirty="0" smtClean="0">
                <a:solidFill>
                  <a:schemeClr val="tx1"/>
                </a:solidFill>
                <a:latin typeface="+mn-lt"/>
                <a:ea typeface="+mn-ea"/>
                <a:cs typeface="+mn-cs"/>
              </a:defRPr>
            </a:lvl1pPr>
            <a:lvl2pPr marL="203200" indent="-203200" algn="l" rtl="0" eaLnBrk="1" fontAlgn="base" hangingPunct="1">
              <a:lnSpc>
                <a:spcPct val="110000"/>
              </a:lnSpc>
              <a:spcBef>
                <a:spcPts val="0"/>
              </a:spcBef>
              <a:spcAft>
                <a:spcPts val="800"/>
              </a:spcAft>
              <a:buClr>
                <a:schemeClr val="tx2"/>
              </a:buClr>
              <a:buSzPct val="80000"/>
              <a:buFont typeface="Wingdings" pitchFamily="2" charset="2"/>
              <a:buChar char="n"/>
              <a:defRPr lang="de-CH" sz="1800" noProof="0" dirty="0" smtClean="0">
                <a:solidFill>
                  <a:schemeClr val="tx1"/>
                </a:solidFill>
                <a:latin typeface="+mn-lt"/>
              </a:defRPr>
            </a:lvl2pPr>
            <a:lvl3pPr marL="398463" indent="-180975" algn="l" rtl="0" eaLnBrk="1" fontAlgn="base" hangingPunct="1">
              <a:lnSpc>
                <a:spcPct val="110000"/>
              </a:lnSpc>
              <a:spcBef>
                <a:spcPts val="0"/>
              </a:spcBef>
              <a:spcAft>
                <a:spcPts val="800"/>
              </a:spcAft>
              <a:buClr>
                <a:srgbClr val="0057A2"/>
              </a:buClr>
              <a:buFont typeface="Arial" pitchFamily="34" charset="0"/>
              <a:buChar char="–"/>
              <a:defRPr lang="de-CH" sz="1800" noProof="0" dirty="0" smtClean="0">
                <a:solidFill>
                  <a:schemeClr val="tx1"/>
                </a:solidFill>
                <a:latin typeface="+mn-lt"/>
              </a:defRPr>
            </a:lvl3pPr>
            <a:lvl4pPr marL="581025" indent="-180975" algn="l" rtl="0" eaLnBrk="1" fontAlgn="base" hangingPunct="1">
              <a:lnSpc>
                <a:spcPct val="110000"/>
              </a:lnSpc>
              <a:spcBef>
                <a:spcPts val="0"/>
              </a:spcBef>
              <a:spcAft>
                <a:spcPts val="800"/>
              </a:spcAft>
              <a:buClr>
                <a:srgbClr val="0057A2"/>
              </a:buClr>
              <a:buFont typeface="Arial" pitchFamily="34" charset="0"/>
              <a:buChar char="&gt;"/>
              <a:tabLst/>
              <a:defRPr lang="de-CH" sz="1800" noProof="0" dirty="0" smtClean="0">
                <a:solidFill>
                  <a:schemeClr val="tx1"/>
                </a:solidFill>
                <a:latin typeface="+mn-lt"/>
              </a:defRPr>
            </a:lvl4pPr>
            <a:lvl5pPr marL="781050" indent="-190500" algn="l" rtl="0" eaLnBrk="1" fontAlgn="base" hangingPunct="1">
              <a:lnSpc>
                <a:spcPct val="110000"/>
              </a:lnSpc>
              <a:spcBef>
                <a:spcPts val="0"/>
              </a:spcBef>
              <a:spcAft>
                <a:spcPts val="800"/>
              </a:spcAft>
              <a:buClr>
                <a:srgbClr val="0057A2"/>
              </a:buClr>
              <a:buSzPct val="100000"/>
              <a:buFont typeface="Arial" pitchFamily="34" charset="0"/>
              <a:buChar char="»"/>
              <a:defRPr lang="de-CH" sz="1800" noProof="0" dirty="0" smtClean="0">
                <a:solidFill>
                  <a:schemeClr val="tx1"/>
                </a:solidFill>
                <a:latin typeface="+mn-lt"/>
              </a:defRPr>
            </a:lvl5pPr>
            <a:lvl6pPr marL="2014538" indent="-228600" algn="l" rtl="0" eaLnBrk="1" fontAlgn="base" hangingPunct="1">
              <a:spcBef>
                <a:spcPct val="20000"/>
              </a:spcBef>
              <a:spcAft>
                <a:spcPct val="0"/>
              </a:spcAft>
              <a:buChar char="»"/>
              <a:defRPr sz="1600">
                <a:solidFill>
                  <a:schemeClr val="tx1"/>
                </a:solidFill>
                <a:latin typeface="+mn-lt"/>
              </a:defRPr>
            </a:lvl6pPr>
            <a:lvl7pPr marL="2471738" indent="-228600" algn="l" rtl="0" eaLnBrk="1" fontAlgn="base" hangingPunct="1">
              <a:spcBef>
                <a:spcPct val="20000"/>
              </a:spcBef>
              <a:spcAft>
                <a:spcPct val="0"/>
              </a:spcAft>
              <a:buChar char="»"/>
              <a:defRPr sz="1600">
                <a:solidFill>
                  <a:schemeClr val="tx1"/>
                </a:solidFill>
                <a:latin typeface="+mn-lt"/>
              </a:defRPr>
            </a:lvl7pPr>
            <a:lvl8pPr marL="2928938" indent="-228600" algn="l" rtl="0" eaLnBrk="1" fontAlgn="base" hangingPunct="1">
              <a:spcBef>
                <a:spcPct val="20000"/>
              </a:spcBef>
              <a:spcAft>
                <a:spcPct val="0"/>
              </a:spcAft>
              <a:buChar char="»"/>
              <a:defRPr sz="1600">
                <a:solidFill>
                  <a:schemeClr val="tx1"/>
                </a:solidFill>
                <a:latin typeface="+mn-lt"/>
              </a:defRPr>
            </a:lvl8pPr>
            <a:lvl9pPr marL="3386138" indent="-228600" algn="l" rtl="0" eaLnBrk="1" fontAlgn="base" hangingPunct="1">
              <a:spcBef>
                <a:spcPct val="20000"/>
              </a:spcBef>
              <a:spcAft>
                <a:spcPct val="0"/>
              </a:spcAft>
              <a:buChar char="»"/>
              <a:defRPr sz="1600">
                <a:solidFill>
                  <a:schemeClr val="tx1"/>
                </a:solidFill>
                <a:latin typeface="+mn-lt"/>
              </a:defRPr>
            </a:lvl9pPr>
          </a:lstStyle>
          <a:p>
            <a:pPr marL="342900" lvl="1" indent="-342900">
              <a:buFont typeface="Wingdings" pitchFamily="2" charset="2"/>
              <a:buAutoNum type="arabicPeriod"/>
            </a:pPr>
            <a:endParaRPr lang="de-CH" kern="0" dirty="0"/>
          </a:p>
        </p:txBody>
      </p:sp>
      <p:sp>
        <p:nvSpPr>
          <p:cNvPr id="16" name="Rectangle 2"/>
          <p:cNvSpPr txBox="1">
            <a:spLocks noChangeArrowheads="1"/>
          </p:cNvSpPr>
          <p:nvPr/>
        </p:nvSpPr>
        <p:spPr bwMode="auto">
          <a:xfrm>
            <a:off x="1725614" y="496889"/>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r>
              <a:rPr lang="de-CH" sz="3200" b="1" kern="0" dirty="0"/>
              <a:t>Semiquantitative </a:t>
            </a:r>
            <a:r>
              <a:rPr lang="de-CH" sz="3200" b="1" kern="0" dirty="0" err="1"/>
              <a:t>perfusion</a:t>
            </a:r>
            <a:r>
              <a:rPr lang="de-CH" sz="3200" b="1" kern="0" dirty="0"/>
              <a:t> </a:t>
            </a:r>
            <a:r>
              <a:rPr lang="de-CH" sz="3200" b="1" kern="0" dirty="0" err="1"/>
              <a:t>imaging</a:t>
            </a:r>
            <a:endParaRPr lang="de-CH" sz="3200" b="1" kern="0" dirty="0"/>
          </a:p>
        </p:txBody>
      </p:sp>
      <p:sp>
        <p:nvSpPr>
          <p:cNvPr id="13" name="Textfeld 12"/>
          <p:cNvSpPr txBox="1"/>
          <p:nvPr/>
        </p:nvSpPr>
        <p:spPr>
          <a:xfrm>
            <a:off x="1847528" y="1340769"/>
            <a:ext cx="8280920" cy="3139321"/>
          </a:xfrm>
          <a:prstGeom prst="rect">
            <a:avLst/>
          </a:prstGeom>
          <a:noFill/>
        </p:spPr>
        <p:txBody>
          <a:bodyPr wrap="square" rtlCol="0">
            <a:spAutoFit/>
          </a:bodyPr>
          <a:lstStyle/>
          <a:p>
            <a:pPr>
              <a:buClr>
                <a:srgbClr val="0057A2"/>
              </a:buClr>
              <a:tabLst>
                <a:tab pos="1257300" algn="l"/>
              </a:tabLst>
            </a:pPr>
            <a:r>
              <a:rPr lang="de-CH" b="1" dirty="0"/>
              <a:t>But in </a:t>
            </a:r>
            <a:r>
              <a:rPr lang="de-CH" b="1" dirty="0" err="1"/>
              <a:t>comparison</a:t>
            </a:r>
            <a:r>
              <a:rPr lang="de-CH" b="1" dirty="0"/>
              <a:t> </a:t>
            </a:r>
            <a:r>
              <a:rPr lang="de-CH" b="1" dirty="0" err="1"/>
              <a:t>with</a:t>
            </a:r>
            <a:r>
              <a:rPr lang="de-CH" b="1" dirty="0"/>
              <a:t> </a:t>
            </a:r>
            <a:r>
              <a:rPr lang="de-CH" b="1" dirty="0" err="1"/>
              <a:t>myocardial</a:t>
            </a:r>
            <a:r>
              <a:rPr lang="de-CH" b="1" dirty="0"/>
              <a:t> </a:t>
            </a:r>
            <a:r>
              <a:rPr lang="de-CH" b="1" dirty="0" err="1"/>
              <a:t>perfusion</a:t>
            </a:r>
            <a:r>
              <a:rPr lang="de-CH" b="1" dirty="0"/>
              <a:t> SPECT:</a:t>
            </a:r>
          </a:p>
          <a:p>
            <a:pPr>
              <a:buClr>
                <a:srgbClr val="0057A2"/>
              </a:buClr>
              <a:tabLst>
                <a:tab pos="1257300" algn="l"/>
              </a:tabLst>
            </a:pPr>
            <a:endParaRPr lang="de-CH" b="1" dirty="0"/>
          </a:p>
          <a:p>
            <a:pPr>
              <a:buClr>
                <a:srgbClr val="0057A2"/>
              </a:buClr>
              <a:tabLst>
                <a:tab pos="1257300" algn="l"/>
              </a:tabLst>
            </a:pPr>
            <a:r>
              <a:rPr lang="de-CH" b="1" dirty="0"/>
              <a:t>	- </a:t>
            </a:r>
            <a:r>
              <a:rPr lang="de-CH" b="1" dirty="0" err="1"/>
              <a:t>with</a:t>
            </a:r>
            <a:r>
              <a:rPr lang="de-CH" b="1" dirty="0">
                <a:solidFill>
                  <a:srgbClr val="0070C0"/>
                </a:solidFill>
              </a:rPr>
              <a:t> high </a:t>
            </a:r>
            <a:r>
              <a:rPr lang="de-CH" b="1" dirty="0" err="1">
                <a:solidFill>
                  <a:srgbClr val="0070C0"/>
                </a:solidFill>
              </a:rPr>
              <a:t>spatial</a:t>
            </a:r>
            <a:r>
              <a:rPr lang="de-CH" b="1" dirty="0">
                <a:solidFill>
                  <a:srgbClr val="0070C0"/>
                </a:solidFill>
              </a:rPr>
              <a:t> </a:t>
            </a:r>
            <a:r>
              <a:rPr lang="de-CH" b="1" dirty="0" err="1">
                <a:solidFill>
                  <a:srgbClr val="0070C0"/>
                </a:solidFill>
              </a:rPr>
              <a:t>resolution</a:t>
            </a:r>
            <a:r>
              <a:rPr lang="de-CH" b="1" dirty="0">
                <a:solidFill>
                  <a:srgbClr val="0070C0"/>
                </a:solidFill>
              </a:rPr>
              <a:t> </a:t>
            </a:r>
            <a:r>
              <a:rPr lang="de-CH" b="1" dirty="0"/>
              <a:t>(4-7mm).</a:t>
            </a:r>
            <a:r>
              <a:rPr lang="de-CH" b="1" dirty="0">
                <a:solidFill>
                  <a:srgbClr val="0070C0"/>
                </a:solidFill>
              </a:rPr>
              <a:t> </a:t>
            </a:r>
            <a:br>
              <a:rPr lang="de-CH" b="1" dirty="0">
                <a:solidFill>
                  <a:srgbClr val="0070C0"/>
                </a:solidFill>
              </a:rPr>
            </a:br>
            <a:endParaRPr lang="de-CH" b="1" dirty="0">
              <a:solidFill>
                <a:srgbClr val="0070C0"/>
              </a:solidFill>
            </a:endParaRPr>
          </a:p>
          <a:p>
            <a:pPr>
              <a:buClr>
                <a:srgbClr val="0057A2"/>
              </a:buClr>
              <a:tabLst>
                <a:tab pos="1257300" algn="l"/>
              </a:tabLst>
            </a:pPr>
            <a:r>
              <a:rPr lang="de-CH" b="1" dirty="0">
                <a:solidFill>
                  <a:srgbClr val="0070C0"/>
                </a:solidFill>
              </a:rPr>
              <a:t>	- </a:t>
            </a:r>
            <a:r>
              <a:rPr lang="de-CH" b="1" dirty="0" err="1"/>
              <a:t>with</a:t>
            </a:r>
            <a:r>
              <a:rPr lang="de-CH" b="1" dirty="0">
                <a:solidFill>
                  <a:srgbClr val="0070C0"/>
                </a:solidFill>
              </a:rPr>
              <a:t> high </a:t>
            </a:r>
            <a:r>
              <a:rPr lang="de-CH" b="1" dirty="0" err="1">
                <a:solidFill>
                  <a:srgbClr val="0070C0"/>
                </a:solidFill>
              </a:rPr>
              <a:t>contrast</a:t>
            </a:r>
            <a:r>
              <a:rPr lang="de-CH" b="1" dirty="0">
                <a:solidFill>
                  <a:srgbClr val="0070C0"/>
                </a:solidFill>
              </a:rPr>
              <a:t> </a:t>
            </a:r>
            <a:r>
              <a:rPr lang="de-CH" b="1" dirty="0" err="1">
                <a:solidFill>
                  <a:srgbClr val="0070C0"/>
                </a:solidFill>
              </a:rPr>
              <a:t>resolution</a:t>
            </a:r>
            <a:r>
              <a:rPr lang="de-CH" b="1" dirty="0">
                <a:solidFill>
                  <a:srgbClr val="0070C0"/>
                </a:solidFill>
              </a:rPr>
              <a:t> </a:t>
            </a:r>
            <a:r>
              <a:rPr lang="de-CH" b="1" dirty="0"/>
              <a:t>(</a:t>
            </a:r>
            <a:r>
              <a:rPr lang="de-CH" b="1" dirty="0" err="1"/>
              <a:t>target</a:t>
            </a:r>
            <a:r>
              <a:rPr lang="de-CH" b="1" dirty="0"/>
              <a:t> </a:t>
            </a:r>
            <a:r>
              <a:rPr lang="de-CH" b="1" dirty="0" err="1"/>
              <a:t>to</a:t>
            </a:r>
            <a:r>
              <a:rPr lang="de-CH" b="1" dirty="0"/>
              <a:t> </a:t>
            </a:r>
            <a:r>
              <a:rPr lang="de-CH" b="1" dirty="0" err="1"/>
              <a:t>background</a:t>
            </a:r>
            <a:r>
              <a:rPr lang="de-CH" b="1" dirty="0"/>
              <a:t> </a:t>
            </a:r>
            <a:r>
              <a:rPr lang="de-CH" b="1" dirty="0" err="1"/>
              <a:t>ratio</a:t>
            </a:r>
            <a:r>
              <a:rPr lang="de-CH" b="1" dirty="0"/>
              <a:t>)</a:t>
            </a:r>
          </a:p>
          <a:p>
            <a:pPr>
              <a:buClr>
                <a:srgbClr val="0057A2"/>
              </a:buClr>
              <a:tabLst>
                <a:tab pos="1257300" algn="l"/>
              </a:tabLst>
            </a:pPr>
            <a:endParaRPr lang="de-CH" b="1" dirty="0"/>
          </a:p>
          <a:p>
            <a:pPr>
              <a:buClr>
                <a:srgbClr val="0057A2"/>
              </a:buClr>
              <a:tabLst>
                <a:tab pos="1257300" algn="l"/>
              </a:tabLst>
            </a:pPr>
            <a:r>
              <a:rPr lang="de-CH" b="1" dirty="0"/>
              <a:t>	- </a:t>
            </a:r>
            <a:r>
              <a:rPr lang="de-CH" b="1" dirty="0" err="1"/>
              <a:t>with</a:t>
            </a:r>
            <a:r>
              <a:rPr lang="de-CH" b="1" dirty="0"/>
              <a:t> </a:t>
            </a:r>
            <a:r>
              <a:rPr lang="de-CH" b="1" dirty="0" err="1">
                <a:solidFill>
                  <a:srgbClr val="0070C0"/>
                </a:solidFill>
              </a:rPr>
              <a:t>accurate</a:t>
            </a:r>
            <a:r>
              <a:rPr lang="de-CH" b="1" dirty="0">
                <a:solidFill>
                  <a:srgbClr val="0070C0"/>
                </a:solidFill>
              </a:rPr>
              <a:t> </a:t>
            </a:r>
            <a:r>
              <a:rPr lang="de-CH" b="1" dirty="0" err="1">
                <a:solidFill>
                  <a:srgbClr val="0070C0"/>
                </a:solidFill>
              </a:rPr>
              <a:t>attenuation</a:t>
            </a:r>
            <a:r>
              <a:rPr lang="de-CH" b="1" dirty="0">
                <a:solidFill>
                  <a:srgbClr val="0070C0"/>
                </a:solidFill>
              </a:rPr>
              <a:t> </a:t>
            </a:r>
            <a:r>
              <a:rPr lang="de-CH" b="1" dirty="0" err="1">
                <a:solidFill>
                  <a:srgbClr val="0070C0"/>
                </a:solidFill>
              </a:rPr>
              <a:t>correction</a:t>
            </a:r>
            <a:endParaRPr lang="de-CH" b="1" dirty="0">
              <a:solidFill>
                <a:srgbClr val="0070C0"/>
              </a:solidFill>
            </a:endParaRPr>
          </a:p>
          <a:p>
            <a:pPr>
              <a:buClr>
                <a:srgbClr val="0057A2"/>
              </a:buClr>
              <a:tabLst>
                <a:tab pos="1257300" algn="l"/>
              </a:tabLst>
            </a:pPr>
            <a:endParaRPr lang="de-CH" b="1" dirty="0">
              <a:solidFill>
                <a:srgbClr val="0070C0"/>
              </a:solidFill>
            </a:endParaRPr>
          </a:p>
          <a:p>
            <a:pPr>
              <a:buClr>
                <a:srgbClr val="0057A2"/>
              </a:buClr>
              <a:tabLst>
                <a:tab pos="1257300" algn="l"/>
              </a:tabLst>
            </a:pPr>
            <a:r>
              <a:rPr lang="de-CH" b="1" dirty="0"/>
              <a:t>	- </a:t>
            </a:r>
            <a:r>
              <a:rPr lang="de-CH" b="1" dirty="0" err="1"/>
              <a:t>with</a:t>
            </a:r>
            <a:r>
              <a:rPr lang="de-CH" b="1" dirty="0"/>
              <a:t> </a:t>
            </a:r>
            <a:r>
              <a:rPr lang="de-CH" b="1" dirty="0" err="1">
                <a:solidFill>
                  <a:srgbClr val="0070C0"/>
                </a:solidFill>
              </a:rPr>
              <a:t>very</a:t>
            </a:r>
            <a:r>
              <a:rPr lang="de-CH" b="1" dirty="0">
                <a:solidFill>
                  <a:srgbClr val="0070C0"/>
                </a:solidFill>
              </a:rPr>
              <a:t> high </a:t>
            </a:r>
            <a:r>
              <a:rPr lang="de-CH" b="1" dirty="0" err="1">
                <a:solidFill>
                  <a:srgbClr val="0070C0"/>
                </a:solidFill>
              </a:rPr>
              <a:t>diagnostic</a:t>
            </a:r>
            <a:r>
              <a:rPr lang="de-CH" b="1" dirty="0">
                <a:solidFill>
                  <a:srgbClr val="0070C0"/>
                </a:solidFill>
              </a:rPr>
              <a:t> </a:t>
            </a:r>
            <a:r>
              <a:rPr lang="de-CH" b="1" dirty="0" err="1">
                <a:solidFill>
                  <a:srgbClr val="0070C0"/>
                </a:solidFill>
              </a:rPr>
              <a:t>accuracy</a:t>
            </a:r>
            <a:endParaRPr lang="de-CH" b="1" dirty="0">
              <a:solidFill>
                <a:srgbClr val="0070C0"/>
              </a:solidFill>
            </a:endParaRPr>
          </a:p>
          <a:p>
            <a:pPr>
              <a:buClr>
                <a:srgbClr val="0057A2"/>
              </a:buClr>
              <a:tabLst>
                <a:tab pos="1257300" algn="l"/>
              </a:tabLst>
            </a:pPr>
            <a:endParaRPr lang="de-CH" b="1" dirty="0">
              <a:solidFill>
                <a:srgbClr val="0070C0"/>
              </a:solidFill>
            </a:endParaRPr>
          </a:p>
          <a:p>
            <a:pPr>
              <a:buClr>
                <a:srgbClr val="0057A2"/>
              </a:buClr>
              <a:tabLst>
                <a:tab pos="1257300" algn="l"/>
              </a:tabLst>
            </a:pPr>
            <a:r>
              <a:rPr lang="de-CH" b="1" dirty="0"/>
              <a:t>	- at a </a:t>
            </a:r>
            <a:r>
              <a:rPr lang="de-CH" b="1" dirty="0">
                <a:solidFill>
                  <a:srgbClr val="0057A2"/>
                </a:solidFill>
              </a:rPr>
              <a:t>low </a:t>
            </a:r>
            <a:r>
              <a:rPr lang="de-CH" b="1" dirty="0" err="1">
                <a:solidFill>
                  <a:srgbClr val="0057A2"/>
                </a:solidFill>
              </a:rPr>
              <a:t>radiation</a:t>
            </a:r>
            <a:r>
              <a:rPr lang="de-CH" b="1" dirty="0">
                <a:solidFill>
                  <a:srgbClr val="0057A2"/>
                </a:solidFill>
              </a:rPr>
              <a:t> dose </a:t>
            </a:r>
            <a:r>
              <a:rPr lang="de-CH" b="1" dirty="0" err="1">
                <a:solidFill>
                  <a:srgbClr val="0057A2"/>
                </a:solidFill>
              </a:rPr>
              <a:t>exposure</a:t>
            </a:r>
            <a:r>
              <a:rPr lang="de-CH" b="1" dirty="0">
                <a:solidFill>
                  <a:srgbClr val="0057A2"/>
                </a:solidFill>
              </a:rPr>
              <a:t> </a:t>
            </a:r>
            <a:r>
              <a:rPr lang="de-CH" b="1" dirty="0"/>
              <a:t>(1-2mSv)</a:t>
            </a:r>
            <a:endParaRPr lang="de-CH" sz="2800" b="1" dirty="0"/>
          </a:p>
        </p:txBody>
      </p:sp>
      <p:sp>
        <p:nvSpPr>
          <p:cNvPr id="14" name="Textfeld 13"/>
          <p:cNvSpPr txBox="1"/>
          <p:nvPr/>
        </p:nvSpPr>
        <p:spPr>
          <a:xfrm>
            <a:off x="8377981" y="5691391"/>
            <a:ext cx="3312125" cy="938719"/>
          </a:xfrm>
          <a:prstGeom prst="rect">
            <a:avLst/>
          </a:prstGeom>
          <a:noFill/>
        </p:spPr>
        <p:txBody>
          <a:bodyPr wrap="none" rtlCol="0">
            <a:spAutoFit/>
          </a:bodyPr>
          <a:lstStyle/>
          <a:p>
            <a:r>
              <a:rPr lang="it-IT" sz="1100" dirty="0" err="1"/>
              <a:t>Sampson</a:t>
            </a:r>
            <a:r>
              <a:rPr lang="it-IT" sz="1100" dirty="0"/>
              <a:t> et al. </a:t>
            </a:r>
            <a:r>
              <a:rPr lang="en-US" sz="1100" dirty="0"/>
              <a:t>J Am Coll </a:t>
            </a:r>
            <a:r>
              <a:rPr lang="en-US" sz="1100" dirty="0" err="1"/>
              <a:t>Cardiol</a:t>
            </a:r>
            <a:r>
              <a:rPr lang="en-US" sz="1100" dirty="0"/>
              <a:t> 2007;49:1052–8</a:t>
            </a:r>
          </a:p>
          <a:p>
            <a:r>
              <a:rPr lang="en-US" sz="1100" dirty="0"/>
              <a:t>Bateman et al. </a:t>
            </a:r>
            <a:r>
              <a:rPr lang="de-CH" sz="1100" dirty="0"/>
              <a:t>J </a:t>
            </a:r>
            <a:r>
              <a:rPr lang="de-CH" sz="1100" dirty="0" err="1"/>
              <a:t>Nucl</a:t>
            </a:r>
            <a:r>
              <a:rPr lang="de-CH" sz="1100" dirty="0"/>
              <a:t> </a:t>
            </a:r>
            <a:r>
              <a:rPr lang="de-CH" sz="1100" dirty="0" err="1"/>
              <a:t>Cardiol</a:t>
            </a:r>
            <a:r>
              <a:rPr lang="de-CH" sz="1100" dirty="0"/>
              <a:t> 2006;13:24–33</a:t>
            </a:r>
            <a:br>
              <a:rPr lang="en-US" sz="1100" dirty="0"/>
            </a:br>
            <a:r>
              <a:rPr lang="en-US" sz="1100" dirty="0"/>
              <a:t>Di Carli et al. </a:t>
            </a:r>
            <a:r>
              <a:rPr lang="de-CH" sz="1100" dirty="0"/>
              <a:t>J </a:t>
            </a:r>
            <a:r>
              <a:rPr lang="de-CH" sz="1100" dirty="0" err="1"/>
              <a:t>Nucl</a:t>
            </a:r>
            <a:r>
              <a:rPr lang="de-CH" sz="1100" dirty="0"/>
              <a:t> </a:t>
            </a:r>
            <a:r>
              <a:rPr lang="de-CH" sz="1100" dirty="0" err="1"/>
              <a:t>Cardiol</a:t>
            </a:r>
            <a:r>
              <a:rPr lang="de-CH" sz="1100" dirty="0"/>
              <a:t> 2004;11:719 –32</a:t>
            </a:r>
            <a:br>
              <a:rPr lang="de-CH" sz="1100" dirty="0"/>
            </a:br>
            <a:r>
              <a:rPr lang="de-CH" sz="1100" dirty="0"/>
              <a:t>Stewart et al. Am J </a:t>
            </a:r>
            <a:r>
              <a:rPr lang="de-CH" sz="1100" dirty="0" err="1"/>
              <a:t>Cardiol</a:t>
            </a:r>
            <a:r>
              <a:rPr lang="de-CH" sz="1100" dirty="0"/>
              <a:t> 1991;67:1303–10</a:t>
            </a:r>
            <a:endParaRPr lang="it-IT" sz="1100" dirty="0"/>
          </a:p>
          <a:p>
            <a:r>
              <a:rPr lang="it-IT" sz="1100" dirty="0"/>
              <a:t>Go et al. </a:t>
            </a:r>
            <a:r>
              <a:rPr lang="de-CH" sz="1100" dirty="0"/>
              <a:t>J </a:t>
            </a:r>
            <a:r>
              <a:rPr lang="de-CH" sz="1100" dirty="0" err="1"/>
              <a:t>Nucl</a:t>
            </a:r>
            <a:r>
              <a:rPr lang="de-CH" sz="1100" dirty="0"/>
              <a:t> Med 1990;31:1899–1905</a:t>
            </a:r>
            <a:endParaRPr lang="it-IT" sz="1100" dirty="0"/>
          </a:p>
        </p:txBody>
      </p:sp>
    </p:spTree>
    <p:extLst>
      <p:ext uri="{BB962C8B-B14F-4D97-AF65-F5344CB8AC3E}">
        <p14:creationId xmlns:p14="http://schemas.microsoft.com/office/powerpoint/2010/main" val="93183816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Arbeit\Vorträge\20170829 ESC Barcelona - Biggest Mistake\Cases\Flussdiagramm Rekrutierung und Studienablauf 04.png">
            <a:extLst>
              <a:ext uri="{FF2B5EF4-FFF2-40B4-BE49-F238E27FC236}">
                <a16:creationId xmlns:a16="http://schemas.microsoft.com/office/drawing/2014/main" id="{6A8FDDA5-6A93-4224-97E8-F062B5432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352" y="1988840"/>
            <a:ext cx="11747717" cy="254810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578B8390-B0A2-4D36-8101-B3F6F6E8BC4D}"/>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Acquisition Protocol</a:t>
            </a:r>
          </a:p>
        </p:txBody>
      </p:sp>
      <p:sp>
        <p:nvSpPr>
          <p:cNvPr id="5" name="Rechteck 4">
            <a:extLst>
              <a:ext uri="{FF2B5EF4-FFF2-40B4-BE49-F238E27FC236}">
                <a16:creationId xmlns:a16="http://schemas.microsoft.com/office/drawing/2014/main" id="{8891BFAF-DD77-445D-8A15-535B8042CDF1}"/>
              </a:ext>
            </a:extLst>
          </p:cNvPr>
          <p:cNvSpPr/>
          <p:nvPr/>
        </p:nvSpPr>
        <p:spPr bwMode="auto">
          <a:xfrm>
            <a:off x="2843608" y="3052200"/>
            <a:ext cx="1728192" cy="604855"/>
          </a:xfrm>
          <a:prstGeom prst="rect">
            <a:avLst/>
          </a:prstGeom>
          <a:noFill/>
          <a:ln>
            <a:solidFill>
              <a:srgbClr val="C00000"/>
            </a:solidFill>
            <a:prstDash val="solid"/>
            <a:headEnd type="none" w="sm" len="sm"/>
            <a:tailEnd type="none" w="sm" len="sm"/>
          </a:ln>
          <a:effectLst>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solidFill>
                <a:schemeClr val="tx1"/>
              </a:solidFill>
              <a:latin typeface="Arial" charset="0"/>
            </a:endParaRPr>
          </a:p>
        </p:txBody>
      </p:sp>
      <p:sp>
        <p:nvSpPr>
          <p:cNvPr id="7" name="Rechteck 6">
            <a:extLst>
              <a:ext uri="{FF2B5EF4-FFF2-40B4-BE49-F238E27FC236}">
                <a16:creationId xmlns:a16="http://schemas.microsoft.com/office/drawing/2014/main" id="{707F633D-2A54-471B-B3E8-DEF1FD25F6DF}"/>
              </a:ext>
            </a:extLst>
          </p:cNvPr>
          <p:cNvSpPr/>
          <p:nvPr/>
        </p:nvSpPr>
        <p:spPr bwMode="auto">
          <a:xfrm>
            <a:off x="7518112" y="3070248"/>
            <a:ext cx="1728192" cy="604855"/>
          </a:xfrm>
          <a:prstGeom prst="rect">
            <a:avLst/>
          </a:prstGeom>
          <a:noFill/>
          <a:ln>
            <a:solidFill>
              <a:srgbClr val="C00000"/>
            </a:solidFill>
            <a:prstDash val="solid"/>
            <a:headEnd type="none" w="sm" len="sm"/>
            <a:tailEnd type="none" w="sm" len="sm"/>
          </a:ln>
          <a:effectLst>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solidFill>
                <a:schemeClr val="tx1"/>
              </a:solidFill>
              <a:latin typeface="Arial" charset="0"/>
            </a:endParaRPr>
          </a:p>
        </p:txBody>
      </p:sp>
      <p:pic>
        <p:nvPicPr>
          <p:cNvPr id="8" name="Grafik 7"/>
          <p:cNvPicPr>
            <a:picLocks noChangeAspect="1"/>
          </p:cNvPicPr>
          <p:nvPr/>
        </p:nvPicPr>
        <p:blipFill rotWithShape="1">
          <a:blip r:embed="rId3"/>
          <a:srcRect l="14828" t="79599" r="70935" b="2317"/>
          <a:stretch/>
        </p:blipFill>
        <p:spPr>
          <a:xfrm>
            <a:off x="621153" y="3070248"/>
            <a:ext cx="1498599" cy="495300"/>
          </a:xfrm>
          <a:prstGeom prst="rect">
            <a:avLst/>
          </a:prstGeom>
        </p:spPr>
      </p:pic>
      <p:sp>
        <p:nvSpPr>
          <p:cNvPr id="9" name="Abgerundetes Rechteck 8"/>
          <p:cNvSpPr/>
          <p:nvPr/>
        </p:nvSpPr>
        <p:spPr>
          <a:xfrm>
            <a:off x="688784" y="3182543"/>
            <a:ext cx="1349406" cy="2563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400" dirty="0">
                <a:solidFill>
                  <a:schemeClr val="tx1"/>
                </a:solidFill>
              </a:rPr>
              <a:t>CTAC</a:t>
            </a:r>
          </a:p>
        </p:txBody>
      </p:sp>
      <p:cxnSp>
        <p:nvCxnSpPr>
          <p:cNvPr id="2" name="Ευθεία γραμμή σύνδεσης 1">
            <a:extLst>
              <a:ext uri="{FF2B5EF4-FFF2-40B4-BE49-F238E27FC236}">
                <a16:creationId xmlns:a16="http://schemas.microsoft.com/office/drawing/2014/main" id="{3F8176B3-D348-1D38-856B-D2A686006B9A}"/>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Hình ảnh 8" descr="Ảnh có chứa chai&#10;&#10;Mô tả được tạo tự động">
            <a:extLst>
              <a:ext uri="{FF2B5EF4-FFF2-40B4-BE49-F238E27FC236}">
                <a16:creationId xmlns:a16="http://schemas.microsoft.com/office/drawing/2014/main" id="{CA2F1BEF-FAF0-D78D-3F58-0B96176895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0" name="Εικόνα 9">
            <a:extLst>
              <a:ext uri="{FF2B5EF4-FFF2-40B4-BE49-F238E27FC236}">
                <a16:creationId xmlns:a16="http://schemas.microsoft.com/office/drawing/2014/main" id="{E13735A1-210E-DD52-5D3C-C31C7661D766}"/>
              </a:ext>
            </a:extLst>
          </p:cNvPr>
          <p:cNvPicPr>
            <a:picLocks noChangeAspect="1"/>
          </p:cNvPicPr>
          <p:nvPr/>
        </p:nvPicPr>
        <p:blipFill>
          <a:blip r:embed="rId5"/>
          <a:stretch>
            <a:fillRect/>
          </a:stretch>
        </p:blipFill>
        <p:spPr>
          <a:xfrm>
            <a:off x="10511" y="0"/>
            <a:ext cx="882869" cy="1137920"/>
          </a:xfrm>
          <a:prstGeom prst="rect">
            <a:avLst/>
          </a:prstGeom>
        </p:spPr>
      </p:pic>
    </p:spTree>
    <p:extLst>
      <p:ext uri="{BB962C8B-B14F-4D97-AF65-F5344CB8AC3E}">
        <p14:creationId xmlns:p14="http://schemas.microsoft.com/office/powerpoint/2010/main" val="404443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y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03731" y="908720"/>
            <a:ext cx="7979190" cy="5319461"/>
          </a:xfrm>
          <a:prstGeom prst="rect">
            <a:avLst/>
          </a:prstGeom>
        </p:spPr>
      </p:pic>
      <p:sp>
        <p:nvSpPr>
          <p:cNvPr id="3" name="Rectangle 2">
            <a:extLst>
              <a:ext uri="{FF2B5EF4-FFF2-40B4-BE49-F238E27FC236}">
                <a16:creationId xmlns:a16="http://schemas.microsoft.com/office/drawing/2014/main" id="{CAC9E2D8-7C56-4CD0-9B9B-C0C0734FAD4F}"/>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Dynamic </a:t>
            </a:r>
            <a:r>
              <a:rPr lang="de-CH" sz="2900" b="1" kern="0" dirty="0" err="1"/>
              <a:t>acquisition</a:t>
            </a:r>
            <a:endParaRPr lang="de-CH" sz="2900" b="1" kern="0" dirty="0"/>
          </a:p>
        </p:txBody>
      </p:sp>
    </p:spTree>
    <p:extLst>
      <p:ext uri="{BB962C8B-B14F-4D97-AF65-F5344CB8AC3E}">
        <p14:creationId xmlns:p14="http://schemas.microsoft.com/office/powerpoint/2010/main" val="3582619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repeatCount="indefinite" fill="hold" display="0">
                  <p:stCondLst>
                    <p:cond delay="indefinite"/>
                  </p:st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3"/>
          <p:cNvGrpSpPr/>
          <p:nvPr/>
        </p:nvGrpSpPr>
        <p:grpSpPr>
          <a:xfrm>
            <a:off x="2134949" y="1020842"/>
            <a:ext cx="8280920" cy="5297770"/>
            <a:chOff x="610949" y="1020842"/>
            <a:chExt cx="8280920" cy="5297770"/>
          </a:xfrm>
        </p:grpSpPr>
        <p:pic>
          <p:nvPicPr>
            <p:cNvPr id="5" name="Picture 3"/>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554020" y="1020842"/>
              <a:ext cx="4284497" cy="2902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uppieren 5"/>
            <p:cNvGrpSpPr/>
            <p:nvPr/>
          </p:nvGrpSpPr>
          <p:grpSpPr>
            <a:xfrm>
              <a:off x="909652" y="4227363"/>
              <a:ext cx="7550780" cy="2091249"/>
              <a:chOff x="909652" y="4096761"/>
              <a:chExt cx="7550780" cy="2091249"/>
            </a:xfrm>
          </p:grpSpPr>
          <p:pic>
            <p:nvPicPr>
              <p:cNvPr id="8" name="Picture 23"/>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909652" y="4101046"/>
                <a:ext cx="2176956" cy="208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pic>
          <p:pic>
            <p:nvPicPr>
              <p:cNvPr id="9" name="Picture 24"/>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3592279" y="4096761"/>
                <a:ext cx="2172671" cy="2085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pic>
          <p:pic>
            <p:nvPicPr>
              <p:cNvPr id="10" name="Picture 25"/>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6274905" y="4098189"/>
                <a:ext cx="2185527" cy="20898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pic>
          <p:sp>
            <p:nvSpPr>
              <p:cNvPr id="11" name="Text Box 27"/>
              <p:cNvSpPr txBox="1">
                <a:spLocks noChangeArrowheads="1"/>
              </p:cNvSpPr>
              <p:nvPr/>
            </p:nvSpPr>
            <p:spPr bwMode="auto">
              <a:xfrm>
                <a:off x="1335330" y="4792415"/>
                <a:ext cx="46467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none">
                <a:spAutoFit/>
              </a:bodyPr>
              <a:lstStyle/>
              <a:p>
                <a:r>
                  <a:rPr lang="de-CH" altLang="de-DE" sz="1600" dirty="0">
                    <a:solidFill>
                      <a:srgbClr val="000000"/>
                    </a:solidFill>
                  </a:rPr>
                  <a:t>RV</a:t>
                </a:r>
              </a:p>
            </p:txBody>
          </p:sp>
          <p:sp>
            <p:nvSpPr>
              <p:cNvPr id="12" name="Text Box 28"/>
              <p:cNvSpPr txBox="1">
                <a:spLocks noChangeArrowheads="1"/>
              </p:cNvSpPr>
              <p:nvPr/>
            </p:nvSpPr>
            <p:spPr bwMode="auto">
              <a:xfrm>
                <a:off x="4096521" y="4792415"/>
                <a:ext cx="41947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none">
                <a:spAutoFit/>
              </a:bodyPr>
              <a:lstStyle/>
              <a:p>
                <a:r>
                  <a:rPr lang="de-CH" altLang="de-DE" sz="1600">
                    <a:solidFill>
                      <a:srgbClr val="000000"/>
                    </a:solidFill>
                  </a:rPr>
                  <a:t>LV</a:t>
                </a:r>
              </a:p>
            </p:txBody>
          </p:sp>
          <p:sp>
            <p:nvSpPr>
              <p:cNvPr id="13" name="Text Box 29"/>
              <p:cNvSpPr txBox="1">
                <a:spLocks noChangeArrowheads="1"/>
              </p:cNvSpPr>
              <p:nvPr/>
            </p:nvSpPr>
            <p:spPr bwMode="auto">
              <a:xfrm>
                <a:off x="7004843" y="4758132"/>
                <a:ext cx="130195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none">
                <a:spAutoFit/>
              </a:bodyPr>
              <a:lstStyle/>
              <a:p>
                <a:r>
                  <a:rPr lang="de-CH" altLang="de-DE" sz="1600">
                    <a:solidFill>
                      <a:srgbClr val="000000"/>
                    </a:solidFill>
                  </a:rPr>
                  <a:t>myocardium</a:t>
                </a:r>
              </a:p>
            </p:txBody>
          </p:sp>
        </p:grpSp>
        <p:sp>
          <p:nvSpPr>
            <p:cNvPr id="7" name="Textfeld 6"/>
            <p:cNvSpPr txBox="1"/>
            <p:nvPr/>
          </p:nvSpPr>
          <p:spPr>
            <a:xfrm>
              <a:off x="610949" y="3861048"/>
              <a:ext cx="8280920" cy="369332"/>
            </a:xfrm>
            <a:prstGeom prst="rect">
              <a:avLst/>
            </a:prstGeom>
            <a:noFill/>
          </p:spPr>
          <p:txBody>
            <a:bodyPr wrap="square" rtlCol="0">
              <a:spAutoFit/>
            </a:bodyPr>
            <a:lstStyle/>
            <a:p>
              <a:pPr>
                <a:buClr>
                  <a:srgbClr val="0057A2"/>
                </a:buClr>
                <a:tabLst>
                  <a:tab pos="1257300" algn="l"/>
                </a:tabLst>
              </a:pPr>
              <a:r>
                <a:rPr lang="de-CH" b="1" dirty="0"/>
                <a:t>Akquisition von Zeitaktivitätskurven</a:t>
              </a:r>
            </a:p>
          </p:txBody>
        </p:sp>
      </p:grpSp>
      <p:pic>
        <p:nvPicPr>
          <p:cNvPr id="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49026" y="2166508"/>
            <a:ext cx="8312548" cy="20651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2">
            <a:extLst>
              <a:ext uri="{FF2B5EF4-FFF2-40B4-BE49-F238E27FC236}">
                <a16:creationId xmlns:a16="http://schemas.microsoft.com/office/drawing/2014/main" id="{272101C8-A391-42B2-A39C-85E6FBC01A2F}"/>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Quantitative Imaging</a:t>
            </a:r>
          </a:p>
        </p:txBody>
      </p:sp>
    </p:spTree>
    <p:extLst>
      <p:ext uri="{BB962C8B-B14F-4D97-AF65-F5344CB8AC3E}">
        <p14:creationId xmlns:p14="http://schemas.microsoft.com/office/powerpoint/2010/main" val="66736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1475" y="1028400"/>
            <a:ext cx="7708085" cy="4945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2">
            <a:extLst>
              <a:ext uri="{FF2B5EF4-FFF2-40B4-BE49-F238E27FC236}">
                <a16:creationId xmlns:a16="http://schemas.microsoft.com/office/drawing/2014/main" id="{ED6F23DE-508B-41DE-B0F2-35B3F51DE8EF}"/>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Quantitative Imaging</a:t>
            </a:r>
          </a:p>
        </p:txBody>
      </p:sp>
      <p:sp>
        <p:nvSpPr>
          <p:cNvPr id="2" name="Text Box 3">
            <a:extLst>
              <a:ext uri="{FF2B5EF4-FFF2-40B4-BE49-F238E27FC236}">
                <a16:creationId xmlns:a16="http://schemas.microsoft.com/office/drawing/2014/main" id="{21711B23-7BBC-12FF-7934-AF5C309074A1}"/>
              </a:ext>
            </a:extLst>
          </p:cNvPr>
          <p:cNvSpPr txBox="1">
            <a:spLocks noChangeArrowheads="1"/>
          </p:cNvSpPr>
          <p:nvPr/>
        </p:nvSpPr>
        <p:spPr bwMode="auto">
          <a:xfrm>
            <a:off x="232440" y="4455693"/>
            <a:ext cx="4142088" cy="1200329"/>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lvl1pPr>
              <a:tabLst>
                <a:tab pos="1436688" algn="l"/>
              </a:tabLst>
              <a:defRPr sz="2000" b="1">
                <a:solidFill>
                  <a:schemeClr val="tx1"/>
                </a:solidFill>
                <a:latin typeface="Arial" charset="0"/>
              </a:defRPr>
            </a:lvl1pPr>
            <a:lvl2pPr marL="742950" indent="-285750">
              <a:tabLst>
                <a:tab pos="1436688" algn="l"/>
              </a:tabLst>
              <a:defRPr sz="2000" b="1">
                <a:solidFill>
                  <a:schemeClr val="tx1"/>
                </a:solidFill>
                <a:latin typeface="Arial" charset="0"/>
              </a:defRPr>
            </a:lvl2pPr>
            <a:lvl3pPr marL="1143000" indent="-228600">
              <a:tabLst>
                <a:tab pos="1436688" algn="l"/>
              </a:tabLst>
              <a:defRPr sz="2000" b="1">
                <a:solidFill>
                  <a:schemeClr val="tx1"/>
                </a:solidFill>
                <a:latin typeface="Arial" charset="0"/>
              </a:defRPr>
            </a:lvl3pPr>
            <a:lvl4pPr marL="1600200" indent="-228600">
              <a:tabLst>
                <a:tab pos="1436688" algn="l"/>
              </a:tabLst>
              <a:defRPr sz="2000" b="1">
                <a:solidFill>
                  <a:schemeClr val="tx1"/>
                </a:solidFill>
                <a:latin typeface="Arial" charset="0"/>
              </a:defRPr>
            </a:lvl4pPr>
            <a:lvl5pPr marL="2057400" indent="-228600">
              <a:tabLst>
                <a:tab pos="1436688" algn="l"/>
              </a:tabLst>
              <a:defRPr sz="2000" b="1">
                <a:solidFill>
                  <a:schemeClr val="tx1"/>
                </a:solidFill>
                <a:latin typeface="Arial" charset="0"/>
              </a:defRPr>
            </a:lvl5pPr>
            <a:lvl6pPr marL="2514600" indent="-228600" algn="ctr" eaLnBrk="0" fontAlgn="base" hangingPunct="0">
              <a:spcBef>
                <a:spcPct val="0"/>
              </a:spcBef>
              <a:spcAft>
                <a:spcPct val="0"/>
              </a:spcAft>
              <a:tabLst>
                <a:tab pos="1436688" algn="l"/>
              </a:tabLst>
              <a:defRPr sz="2000" b="1">
                <a:solidFill>
                  <a:schemeClr val="tx1"/>
                </a:solidFill>
                <a:latin typeface="Arial" charset="0"/>
              </a:defRPr>
            </a:lvl6pPr>
            <a:lvl7pPr marL="2971800" indent="-228600" algn="ctr" eaLnBrk="0" fontAlgn="base" hangingPunct="0">
              <a:spcBef>
                <a:spcPct val="0"/>
              </a:spcBef>
              <a:spcAft>
                <a:spcPct val="0"/>
              </a:spcAft>
              <a:tabLst>
                <a:tab pos="1436688" algn="l"/>
              </a:tabLst>
              <a:defRPr sz="2000" b="1">
                <a:solidFill>
                  <a:schemeClr val="tx1"/>
                </a:solidFill>
                <a:latin typeface="Arial" charset="0"/>
              </a:defRPr>
            </a:lvl7pPr>
            <a:lvl8pPr marL="3429000" indent="-228600" algn="ctr" eaLnBrk="0" fontAlgn="base" hangingPunct="0">
              <a:spcBef>
                <a:spcPct val="0"/>
              </a:spcBef>
              <a:spcAft>
                <a:spcPct val="0"/>
              </a:spcAft>
              <a:tabLst>
                <a:tab pos="1436688" algn="l"/>
              </a:tabLst>
              <a:defRPr sz="2000" b="1">
                <a:solidFill>
                  <a:schemeClr val="tx1"/>
                </a:solidFill>
                <a:latin typeface="Arial" charset="0"/>
              </a:defRPr>
            </a:lvl8pPr>
            <a:lvl9pPr marL="3886200" indent="-228600" algn="ctr" eaLnBrk="0" fontAlgn="base" hangingPunct="0">
              <a:spcBef>
                <a:spcPct val="0"/>
              </a:spcBef>
              <a:spcAft>
                <a:spcPct val="0"/>
              </a:spcAft>
              <a:tabLst>
                <a:tab pos="1436688" algn="l"/>
              </a:tabLst>
              <a:defRPr sz="2000" b="1">
                <a:solidFill>
                  <a:schemeClr val="tx1"/>
                </a:solidFill>
                <a:latin typeface="Arial" charset="0"/>
              </a:defRPr>
            </a:lvl9pPr>
          </a:lstStyle>
          <a:p>
            <a:pPr algn="ctr"/>
            <a:r>
              <a:rPr lang="de-DE" sz="2400" dirty="0" err="1">
                <a:solidFill>
                  <a:schemeClr val="bg1"/>
                </a:solidFill>
              </a:rPr>
              <a:t>rest</a:t>
            </a:r>
            <a:r>
              <a:rPr lang="de-DE" sz="2400" dirty="0">
                <a:solidFill>
                  <a:schemeClr val="bg1"/>
                </a:solidFill>
              </a:rPr>
              <a:t> MBF (ml/min/g)</a:t>
            </a:r>
            <a:br>
              <a:rPr lang="de-DE" sz="2400" dirty="0">
                <a:solidFill>
                  <a:schemeClr val="bg1"/>
                </a:solidFill>
              </a:rPr>
            </a:br>
            <a:r>
              <a:rPr lang="de-DE" sz="2400" dirty="0">
                <a:solidFill>
                  <a:schemeClr val="bg1"/>
                </a:solidFill>
              </a:rPr>
              <a:t>stress MBF (ml/min/g)</a:t>
            </a:r>
          </a:p>
          <a:p>
            <a:pPr algn="ctr"/>
            <a:r>
              <a:rPr lang="de-DE" sz="2400" dirty="0">
                <a:solidFill>
                  <a:schemeClr val="bg1"/>
                </a:solidFill>
              </a:rPr>
              <a:t>MFR (</a:t>
            </a:r>
            <a:r>
              <a:rPr lang="de-DE" sz="2400" dirty="0" err="1">
                <a:solidFill>
                  <a:schemeClr val="bg1"/>
                </a:solidFill>
              </a:rPr>
              <a:t>stress:rest</a:t>
            </a:r>
            <a:r>
              <a:rPr lang="de-DE" sz="2400" dirty="0">
                <a:solidFill>
                  <a:schemeClr val="bg1"/>
                </a:solidFill>
              </a:rPr>
              <a:t>)</a:t>
            </a:r>
            <a:endParaRPr lang="de-DE" sz="2400" b="0" dirty="0">
              <a:solidFill>
                <a:schemeClr val="bg1"/>
              </a:solidFill>
            </a:endParaRPr>
          </a:p>
        </p:txBody>
      </p:sp>
      <p:sp>
        <p:nvSpPr>
          <p:cNvPr id="3" name="Rechteckige Legende 8">
            <a:extLst>
              <a:ext uri="{FF2B5EF4-FFF2-40B4-BE49-F238E27FC236}">
                <a16:creationId xmlns:a16="http://schemas.microsoft.com/office/drawing/2014/main" id="{19E4B0E9-ABFC-6AC4-32EB-D75970743828}"/>
              </a:ext>
            </a:extLst>
          </p:cNvPr>
          <p:cNvSpPr/>
          <p:nvPr/>
        </p:nvSpPr>
        <p:spPr bwMode="auto">
          <a:xfrm>
            <a:off x="886475" y="2175904"/>
            <a:ext cx="2935217" cy="700663"/>
          </a:xfrm>
          <a:prstGeom prst="wedgeRectCallout">
            <a:avLst>
              <a:gd name="adj1" fmla="val -23179"/>
              <a:gd name="adj2" fmla="val -50661"/>
            </a:avLst>
          </a:prstGeom>
          <a:solidFill>
            <a:srgbClr val="FF0000"/>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120000" tIns="62400" rIns="120000" bIns="62400" numCol="1" rtlCol="0" anchor="t" anchorCtr="0" compatLnSpc="1">
            <a:prstTxWarp prst="textNoShape">
              <a:avLst/>
            </a:prstTxWarp>
            <a:spAutoFit/>
          </a:bodyPr>
          <a:lstStyle/>
          <a:p>
            <a:pPr algn="ctr"/>
            <a:r>
              <a:rPr lang="de-CH" sz="1867" dirty="0">
                <a:solidFill>
                  <a:schemeClr val="bg1"/>
                </a:solidFill>
              </a:rPr>
              <a:t>MFR normal </a:t>
            </a:r>
            <a:r>
              <a:rPr lang="de-CH" sz="1867" b="1" dirty="0">
                <a:solidFill>
                  <a:schemeClr val="bg1"/>
                </a:solidFill>
              </a:rPr>
              <a:t>&gt; 2.5</a:t>
            </a:r>
          </a:p>
          <a:p>
            <a:pPr algn="ctr"/>
            <a:r>
              <a:rPr lang="de-CH" sz="1867" dirty="0">
                <a:solidFill>
                  <a:schemeClr val="bg1"/>
                </a:solidFill>
              </a:rPr>
              <a:t>MFR </a:t>
            </a:r>
            <a:r>
              <a:rPr lang="de-CH" sz="1867" dirty="0" err="1">
                <a:solidFill>
                  <a:schemeClr val="bg1"/>
                </a:solidFill>
              </a:rPr>
              <a:t>pathologic</a:t>
            </a:r>
            <a:r>
              <a:rPr lang="de-CH" sz="1867" dirty="0">
                <a:solidFill>
                  <a:schemeClr val="bg1"/>
                </a:solidFill>
              </a:rPr>
              <a:t> </a:t>
            </a:r>
            <a:r>
              <a:rPr lang="de-CH" sz="1867" b="1" dirty="0">
                <a:solidFill>
                  <a:schemeClr val="bg1"/>
                </a:solidFill>
              </a:rPr>
              <a:t>&lt; 2.0</a:t>
            </a:r>
          </a:p>
        </p:txBody>
      </p:sp>
    </p:spTree>
    <p:extLst>
      <p:ext uri="{BB962C8B-B14F-4D97-AF65-F5344CB8AC3E}">
        <p14:creationId xmlns:p14="http://schemas.microsoft.com/office/powerpoint/2010/main" val="111175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solidFill>
                  <a:schemeClr val="tx1"/>
                </a:solidFill>
              </a:rPr>
              <a:t>Myocardperfusions</a:t>
            </a:r>
            <a:r>
              <a:rPr lang="de-CH" sz="2900" b="1" kern="0" dirty="0">
                <a:solidFill>
                  <a:schemeClr val="tx1"/>
                </a:solidFill>
              </a:rPr>
              <a:t>-PET - Quantitative</a:t>
            </a:r>
          </a:p>
        </p:txBody>
      </p:sp>
      <p:pic>
        <p:nvPicPr>
          <p:cNvPr id="8" name="Picture 2">
            <a:extLst>
              <a:ext uri="{FF2B5EF4-FFF2-40B4-BE49-F238E27FC236}">
                <a16:creationId xmlns:a16="http://schemas.microsoft.com/office/drawing/2014/main" id="{143180D7-3C4C-4D60-A599-D674F5C7D3F8}"/>
              </a:ext>
            </a:extLst>
          </p:cNvPr>
          <p:cNvPicPr>
            <a:picLocks noChangeAspect="1" noChangeArrowheads="1"/>
          </p:cNvPicPr>
          <p:nvPr/>
        </p:nvPicPr>
        <p:blipFill>
          <a:blip r:embed="rId2" cstate="screen">
            <a:extLst>
              <a:ext uri="{28A0092B-C50C-407E-A947-70E740481C1C}">
                <a14:useLocalDpi xmlns:a14="http://schemas.microsoft.com/office/drawing/2010/main" val="0"/>
              </a:ext>
            </a:extLst>
          </a:blip>
          <a:srcRect/>
          <a:stretch>
            <a:fillRect/>
          </a:stretch>
        </p:blipFill>
        <p:spPr bwMode="auto">
          <a:xfrm>
            <a:off x="2309664" y="868827"/>
            <a:ext cx="7572672" cy="5612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37A19CE1-9586-458A-9DC9-D51C20BADE29}"/>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0034882" y="868827"/>
            <a:ext cx="1858129" cy="5612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traight Connector 23553">
            <a:extLst>
              <a:ext uri="{FF2B5EF4-FFF2-40B4-BE49-F238E27FC236}">
                <a16:creationId xmlns:a16="http://schemas.microsoft.com/office/drawing/2014/main" id="{5421EB13-E3ED-BA48-891F-A9B6D17D8E4D}"/>
              </a:ext>
            </a:extLst>
          </p:cNvPr>
          <p:cNvSpPr>
            <a:spLocks noChangeShapeType="1"/>
          </p:cNvSpPr>
          <p:nvPr/>
        </p:nvSpPr>
        <p:spPr bwMode="auto">
          <a:xfrm>
            <a:off x="19799" y="6839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
        <p:nvSpPr>
          <p:cNvPr id="2" name="Textfeld 1">
            <a:extLst>
              <a:ext uri="{FF2B5EF4-FFF2-40B4-BE49-F238E27FC236}">
                <a16:creationId xmlns:a16="http://schemas.microsoft.com/office/drawing/2014/main" id="{B7C88C38-B0F9-A12B-4806-00A114FFCB22}"/>
              </a:ext>
            </a:extLst>
          </p:cNvPr>
          <p:cNvSpPr txBox="1"/>
          <p:nvPr/>
        </p:nvSpPr>
        <p:spPr>
          <a:xfrm>
            <a:off x="4562710" y="773402"/>
            <a:ext cx="572593" cy="307777"/>
          </a:xfrm>
          <a:prstGeom prst="rect">
            <a:avLst/>
          </a:prstGeom>
          <a:solidFill>
            <a:schemeClr val="bg1"/>
          </a:solidFill>
        </p:spPr>
        <p:txBody>
          <a:bodyPr wrap="none" rtlCol="0">
            <a:spAutoFit/>
          </a:bodyPr>
          <a:lstStyle/>
          <a:p>
            <a:r>
              <a:rPr lang="de-CH" sz="1400" dirty="0"/>
              <a:t>MFR</a:t>
            </a:r>
          </a:p>
        </p:txBody>
      </p:sp>
      <p:sp>
        <p:nvSpPr>
          <p:cNvPr id="3" name="Textfeld 5">
            <a:extLst>
              <a:ext uri="{FF2B5EF4-FFF2-40B4-BE49-F238E27FC236}">
                <a16:creationId xmlns:a16="http://schemas.microsoft.com/office/drawing/2014/main" id="{6FD0C4AC-7F49-1CDE-8A0A-AB81E09454E8}"/>
              </a:ext>
            </a:extLst>
          </p:cNvPr>
          <p:cNvSpPr txBox="1"/>
          <p:nvPr/>
        </p:nvSpPr>
        <p:spPr>
          <a:xfrm>
            <a:off x="6096000" y="788081"/>
            <a:ext cx="1468672" cy="307777"/>
          </a:xfrm>
          <a:prstGeom prst="rect">
            <a:avLst/>
          </a:prstGeom>
          <a:solidFill>
            <a:schemeClr val="bg1"/>
          </a:solidFill>
        </p:spPr>
        <p:txBody>
          <a:bodyPr wrap="none" rtlCol="0">
            <a:spAutoFit/>
          </a:bodyPr>
          <a:lstStyle/>
          <a:p>
            <a:r>
              <a:rPr lang="de-CH" sz="1400" dirty="0" err="1"/>
              <a:t>Hyperemic</a:t>
            </a:r>
            <a:r>
              <a:rPr lang="de-CH" sz="1400" dirty="0"/>
              <a:t> Flow</a:t>
            </a:r>
          </a:p>
        </p:txBody>
      </p:sp>
      <p:sp>
        <p:nvSpPr>
          <p:cNvPr id="7" name="Textfeld 6">
            <a:extLst>
              <a:ext uri="{FF2B5EF4-FFF2-40B4-BE49-F238E27FC236}">
                <a16:creationId xmlns:a16="http://schemas.microsoft.com/office/drawing/2014/main" id="{A4637181-6A78-D6AC-87F1-340806272142}"/>
              </a:ext>
            </a:extLst>
          </p:cNvPr>
          <p:cNvSpPr txBox="1"/>
          <p:nvPr/>
        </p:nvSpPr>
        <p:spPr>
          <a:xfrm>
            <a:off x="8390170" y="788081"/>
            <a:ext cx="981359" cy="307777"/>
          </a:xfrm>
          <a:prstGeom prst="rect">
            <a:avLst/>
          </a:prstGeom>
          <a:solidFill>
            <a:schemeClr val="bg1"/>
          </a:solidFill>
        </p:spPr>
        <p:txBody>
          <a:bodyPr wrap="none" rtlCol="0">
            <a:spAutoFit/>
          </a:bodyPr>
          <a:lstStyle/>
          <a:p>
            <a:r>
              <a:rPr lang="de-CH" sz="1400" dirty="0"/>
              <a:t>Rest Flow</a:t>
            </a:r>
          </a:p>
        </p:txBody>
      </p:sp>
    </p:spTree>
    <p:extLst>
      <p:ext uri="{BB962C8B-B14F-4D97-AF65-F5344CB8AC3E}">
        <p14:creationId xmlns:p14="http://schemas.microsoft.com/office/powerpoint/2010/main" val="27533375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343472" y="1484784"/>
            <a:ext cx="9143999"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square">
            <a:spAutoFit/>
          </a:bodyPr>
          <a:lstStyle/>
          <a:p>
            <a:pPr marL="361950" indent="-361950">
              <a:buFontTx/>
              <a:buChar char="•"/>
            </a:pPr>
            <a:r>
              <a:rPr lang="en-US" sz="2000" dirty="0">
                <a:latin typeface="Arial" panose="020B0604020202020204" pitchFamily="34" charset="0"/>
                <a:cs typeface="Arial" panose="020B0604020202020204" pitchFamily="34" charset="0"/>
              </a:rPr>
              <a:t>Problem of MPI:</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Evaluation of </a:t>
            </a:r>
            <a:r>
              <a:rPr lang="en-US" sz="2000" u="sng" dirty="0">
                <a:latin typeface="Arial" panose="020B0604020202020204" pitchFamily="34" charset="0"/>
                <a:cs typeface="Arial" panose="020B0604020202020204" pitchFamily="34" charset="0"/>
              </a:rPr>
              <a:t>relative tracer uptake </a:t>
            </a:r>
            <a:r>
              <a:rPr lang="en-US" sz="2000" dirty="0">
                <a:latin typeface="Arial" panose="020B0604020202020204" pitchFamily="34" charset="0"/>
                <a:cs typeface="Arial" panose="020B0604020202020204" pitchFamily="34" charset="0"/>
              </a:rPr>
              <a:t>may lead to underestimation of the extent of CAD and even uniform tracer uptake despite </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lvl="1" algn="l"/>
            <a:r>
              <a:rPr lang="en-US" sz="2000" dirty="0">
                <a:latin typeface="Arial" panose="020B0604020202020204" pitchFamily="34" charset="0"/>
                <a:cs typeface="Arial" panose="020B0604020202020204" pitchFamily="34" charset="0"/>
              </a:rPr>
              <a:t>1) extensive (three-vessel) CAD or in the case of </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2) endothelial dysfunction or </a:t>
            </a:r>
            <a:r>
              <a:rPr lang="en-US" sz="2000" dirty="0" err="1">
                <a:latin typeface="Arial" panose="020B0604020202020204" pitchFamily="34" charset="0"/>
                <a:cs typeface="Arial" panose="020B0604020202020204" pitchFamily="34" charset="0"/>
              </a:rPr>
              <a:t>microvascular</a:t>
            </a:r>
            <a:r>
              <a:rPr lang="en-US" sz="2000" dirty="0">
                <a:latin typeface="Arial" panose="020B0604020202020204" pitchFamily="34" charset="0"/>
                <a:cs typeface="Arial" panose="020B0604020202020204" pitchFamily="34" charset="0"/>
              </a:rPr>
              <a:t> disease</a:t>
            </a:r>
          </a:p>
          <a:p>
            <a:pPr marL="361950" indent="-361950">
              <a:buFontTx/>
              <a:buChar char="•"/>
            </a:pPr>
            <a:endParaRPr lang="en-US" sz="2000" dirty="0">
              <a:latin typeface="Arial" panose="020B0604020202020204" pitchFamily="34" charset="0"/>
              <a:cs typeface="Arial" panose="020B0604020202020204" pitchFamily="34" charset="0"/>
            </a:endParaRPr>
          </a:p>
          <a:p>
            <a:pPr marL="361950" indent="-361950">
              <a:buFontTx/>
              <a:buChar char="•"/>
            </a:pPr>
            <a:endParaRPr lang="en-US" sz="2000" dirty="0">
              <a:latin typeface="Arial" panose="020B0604020202020204" pitchFamily="34" charset="0"/>
              <a:cs typeface="Arial" panose="020B0604020202020204" pitchFamily="34" charset="0"/>
            </a:endParaRPr>
          </a:p>
          <a:p>
            <a:pPr marL="361950" indent="-361950">
              <a:buFontTx/>
              <a:buChar char="•"/>
            </a:pPr>
            <a:r>
              <a:rPr lang="en-US" sz="2000" dirty="0">
                <a:latin typeface="Arial" panose="020B0604020202020204" pitchFamily="34" charset="0"/>
                <a:cs typeface="Arial" panose="020B0604020202020204" pitchFamily="34" charset="0"/>
              </a:rPr>
              <a:t>Balanced CAD patterns in as much as 5-10% of patients with suspected CAD</a:t>
            </a:r>
            <a:br>
              <a:rPr lang="en-US" sz="2000" dirty="0">
                <a:latin typeface="Arial" panose="020B0604020202020204" pitchFamily="34" charset="0"/>
                <a:cs typeface="Arial" panose="020B0604020202020204" pitchFamily="34" charset="0"/>
              </a:rPr>
            </a:br>
            <a:r>
              <a:rPr lang="en-US" sz="2000" dirty="0" err="1">
                <a:latin typeface="Arial" panose="020B0604020202020204" pitchFamily="34" charset="0"/>
                <a:cs typeface="Arial" panose="020B0604020202020204" pitchFamily="34" charset="0"/>
              </a:rPr>
              <a:t>Kajander</a:t>
            </a:r>
            <a:r>
              <a:rPr lang="en-US" sz="2000" dirty="0">
                <a:latin typeface="Arial" panose="020B0604020202020204" pitchFamily="34" charset="0"/>
                <a:cs typeface="Arial" panose="020B0604020202020204" pitchFamily="34" charset="0"/>
              </a:rPr>
              <a:t> et al. Circulation. 2008;118:S_1010-S_1011</a:t>
            </a:r>
          </a:p>
          <a:p>
            <a:pPr marL="361950" indent="-361950">
              <a:buFontTx/>
              <a:buChar char="•"/>
            </a:pPr>
            <a:endParaRPr lang="en-US" sz="20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108A1F96-DED1-46CB-95D1-6152DE9823A0}"/>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Why/when is quantitation useful?</a:t>
            </a:r>
          </a:p>
        </p:txBody>
      </p:sp>
    </p:spTree>
    <p:extLst>
      <p:ext uri="{BB962C8B-B14F-4D97-AF65-F5344CB8AC3E}">
        <p14:creationId xmlns:p14="http://schemas.microsoft.com/office/powerpoint/2010/main" val="483958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a:extLst>
              <a:ext uri="{FF2B5EF4-FFF2-40B4-BE49-F238E27FC236}">
                <a16:creationId xmlns:a16="http://schemas.microsoft.com/office/drawing/2014/main" id="{C673FDA2-1D04-4141-A525-409887CFEF79}"/>
              </a:ext>
            </a:extLst>
          </p:cNvPr>
          <p:cNvSpPr>
            <a:spLocks noGrp="1"/>
          </p:cNvSpPr>
          <p:nvPr>
            <p:ph type="title"/>
          </p:nvPr>
        </p:nvSpPr>
        <p:spPr>
          <a:xfrm>
            <a:off x="838200" y="-51564"/>
            <a:ext cx="10515600" cy="1325563"/>
          </a:xfrm>
        </p:spPr>
        <p:txBody>
          <a:bodyPr/>
          <a:lstStyle/>
          <a:p>
            <a:pPr algn="ctr"/>
            <a:r>
              <a:rPr lang="en-US" sz="3600" dirty="0">
                <a:solidFill>
                  <a:schemeClr val="tx1"/>
                </a:solidFill>
              </a:rPr>
              <a:t>PET and MFR – Prognostic Value</a:t>
            </a:r>
            <a:endParaRPr lang="el-GR" sz="3600" dirty="0">
              <a:solidFill>
                <a:schemeClr val="tx1"/>
              </a:solidFill>
            </a:endParaRPr>
          </a:p>
        </p:txBody>
      </p:sp>
      <p:sp>
        <p:nvSpPr>
          <p:cNvPr id="9" name="Θέση περιεχομένου 8">
            <a:extLst>
              <a:ext uri="{FF2B5EF4-FFF2-40B4-BE49-F238E27FC236}">
                <a16:creationId xmlns:a16="http://schemas.microsoft.com/office/drawing/2014/main" id="{DF45DE82-963B-FD49-8531-76D2555B4E6F}"/>
              </a:ext>
            </a:extLst>
          </p:cNvPr>
          <p:cNvSpPr>
            <a:spLocks noGrp="1"/>
          </p:cNvSpPr>
          <p:nvPr>
            <p:ph sz="half" idx="1"/>
          </p:nvPr>
        </p:nvSpPr>
        <p:spPr>
          <a:xfrm>
            <a:off x="838200" y="2091843"/>
            <a:ext cx="5181600" cy="2169432"/>
          </a:xfrm>
        </p:spPr>
        <p:txBody>
          <a:bodyPr>
            <a:normAutofit fontScale="92500" lnSpcReduction="20000"/>
          </a:bodyPr>
          <a:lstStyle/>
          <a:p>
            <a:pPr>
              <a:lnSpc>
                <a:spcPct val="150000"/>
              </a:lnSpc>
            </a:pPr>
            <a:r>
              <a:rPr lang="en-US" sz="2000" dirty="0"/>
              <a:t>254 patients with ischemic heart failure undergoing PET MPI and viability testing identified from Zurich PET Registry</a:t>
            </a:r>
          </a:p>
          <a:p>
            <a:pPr>
              <a:lnSpc>
                <a:spcPct val="150000"/>
              </a:lnSpc>
            </a:pPr>
            <a:r>
              <a:rPr lang="en-US" sz="2000" dirty="0"/>
              <a:t>MFR independent predictor of events in this patient category</a:t>
            </a:r>
            <a:endParaRPr lang="el-GR" sz="2000" dirty="0"/>
          </a:p>
        </p:txBody>
      </p:sp>
      <p:pic>
        <p:nvPicPr>
          <p:cNvPr id="11" name="Θέση περιεχομένου 10">
            <a:extLst>
              <a:ext uri="{FF2B5EF4-FFF2-40B4-BE49-F238E27FC236}">
                <a16:creationId xmlns:a16="http://schemas.microsoft.com/office/drawing/2014/main" id="{98D1B68A-ADED-8042-A145-C8F20234655D}"/>
              </a:ext>
            </a:extLst>
          </p:cNvPr>
          <p:cNvPicPr>
            <a:picLocks noGrp="1" noChangeAspect="1"/>
          </p:cNvPicPr>
          <p:nvPr>
            <p:ph sz="half" idx="2"/>
          </p:nvPr>
        </p:nvPicPr>
        <p:blipFill>
          <a:blip r:embed="rId3"/>
          <a:stretch>
            <a:fillRect/>
          </a:stretch>
        </p:blipFill>
        <p:spPr>
          <a:xfrm>
            <a:off x="6410311" y="1259568"/>
            <a:ext cx="4748922" cy="4351338"/>
          </a:xfrm>
          <a:prstGeom prst="rect">
            <a:avLst/>
          </a:prstGeom>
        </p:spPr>
      </p:pic>
      <p:cxnSp>
        <p:nvCxnSpPr>
          <p:cNvPr id="12" name="Ευθεία γραμμή σύνδεσης 11">
            <a:extLst>
              <a:ext uri="{FF2B5EF4-FFF2-40B4-BE49-F238E27FC236}">
                <a16:creationId xmlns:a16="http://schemas.microsoft.com/office/drawing/2014/main" id="{10734283-5642-3D4D-A1BC-B39434B846B0}"/>
              </a:ext>
            </a:extLst>
          </p:cNvPr>
          <p:cNvCxnSpPr>
            <a:cxnSpLocks/>
          </p:cNvCxnSpPr>
          <p:nvPr/>
        </p:nvCxnSpPr>
        <p:spPr>
          <a:xfrm>
            <a:off x="10511" y="1173545"/>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Hình ảnh 8" descr="Ảnh có chứa chai&#10;&#10;Mô tả được tạo tự động">
            <a:extLst>
              <a:ext uri="{FF2B5EF4-FFF2-40B4-BE49-F238E27FC236}">
                <a16:creationId xmlns:a16="http://schemas.microsoft.com/office/drawing/2014/main" id="{020C2562-F671-6F44-9A23-46DA7FAC30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14" name="Εικόνα 13">
            <a:extLst>
              <a:ext uri="{FF2B5EF4-FFF2-40B4-BE49-F238E27FC236}">
                <a16:creationId xmlns:a16="http://schemas.microsoft.com/office/drawing/2014/main" id="{6CECFE06-97D9-CF48-A3A3-72456036B183}"/>
              </a:ext>
            </a:extLst>
          </p:cNvPr>
          <p:cNvPicPr>
            <a:picLocks noChangeAspect="1"/>
          </p:cNvPicPr>
          <p:nvPr/>
        </p:nvPicPr>
        <p:blipFill>
          <a:blip r:embed="rId5"/>
          <a:stretch>
            <a:fillRect/>
          </a:stretch>
        </p:blipFill>
        <p:spPr>
          <a:xfrm>
            <a:off x="10511" y="0"/>
            <a:ext cx="882869" cy="1137920"/>
          </a:xfrm>
          <a:prstGeom prst="rect">
            <a:avLst/>
          </a:prstGeom>
        </p:spPr>
      </p:pic>
      <p:sp>
        <p:nvSpPr>
          <p:cNvPr id="15" name="TextBox 14">
            <a:extLst>
              <a:ext uri="{FF2B5EF4-FFF2-40B4-BE49-F238E27FC236}">
                <a16:creationId xmlns:a16="http://schemas.microsoft.com/office/drawing/2014/main" id="{F9C19362-D19A-AF44-A885-19E9D964C7AD}"/>
              </a:ext>
            </a:extLst>
          </p:cNvPr>
          <p:cNvSpPr txBox="1"/>
          <p:nvPr/>
        </p:nvSpPr>
        <p:spPr>
          <a:xfrm>
            <a:off x="7315733" y="6144504"/>
            <a:ext cx="5018315" cy="307777"/>
          </a:xfrm>
          <a:prstGeom prst="rect">
            <a:avLst/>
          </a:prstGeom>
          <a:noFill/>
        </p:spPr>
        <p:txBody>
          <a:bodyPr wrap="square" rtlCol="0">
            <a:spAutoFit/>
          </a:bodyPr>
          <a:lstStyle/>
          <a:p>
            <a:r>
              <a:rPr lang="en-US" sz="1400" b="1" i="1" dirty="0"/>
              <a:t>Benz D., …Benetos G…</a:t>
            </a:r>
            <a:r>
              <a:rPr lang="en-US" sz="1400" b="1" i="1" dirty="0" err="1"/>
              <a:t>Buechel</a:t>
            </a:r>
            <a:r>
              <a:rPr lang="en-US" sz="1400" b="1" i="1" dirty="0"/>
              <a:t> R. JACC </a:t>
            </a:r>
            <a:r>
              <a:rPr lang="en-US" sz="1400" b="1" i="1" dirty="0" err="1"/>
              <a:t>Img</a:t>
            </a:r>
            <a:r>
              <a:rPr lang="en-US" sz="1400" b="1" i="1" dirty="0"/>
              <a:t> 2020</a:t>
            </a:r>
            <a:endParaRPr lang="el-GR" sz="1400" b="1" i="1" dirty="0"/>
          </a:p>
        </p:txBody>
      </p:sp>
    </p:spTree>
    <p:extLst>
      <p:ext uri="{BB962C8B-B14F-4D97-AF65-F5344CB8AC3E}">
        <p14:creationId xmlns:p14="http://schemas.microsoft.com/office/powerpoint/2010/main" val="2305289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4.">
            <a:extLst>
              <a:ext uri="{FF2B5EF4-FFF2-40B4-BE49-F238E27FC236}">
                <a16:creationId xmlns:a16="http://schemas.microsoft.com/office/drawing/2014/main" id="{91A4FCEE-A9D2-90FE-C468-7AA536D329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4210" y="2018836"/>
            <a:ext cx="9401093" cy="2820328"/>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1">
            <a:extLst>
              <a:ext uri="{FF2B5EF4-FFF2-40B4-BE49-F238E27FC236}">
                <a16:creationId xmlns:a16="http://schemas.microsoft.com/office/drawing/2014/main" id="{A73E47A8-D805-D2FD-B367-2F02538BCE42}"/>
              </a:ext>
            </a:extLst>
          </p:cNvPr>
          <p:cNvSpPr txBox="1">
            <a:spLocks/>
          </p:cNvSpPr>
          <p:nvPr/>
        </p:nvSpPr>
        <p:spPr bwMode="auto">
          <a:xfrm>
            <a:off x="609600" y="-32945"/>
            <a:ext cx="10972800" cy="1143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bodyPr>
          <a:lstStyle>
            <a:lvl1pPr algn="ctr" defTabSz="609585" rtl="0" eaLnBrk="0" fontAlgn="base" hangingPunct="0">
              <a:spcBef>
                <a:spcPct val="0"/>
              </a:spcBef>
              <a:spcAft>
                <a:spcPct val="0"/>
              </a:spcAft>
              <a:defRPr sz="5867" kern="1200">
                <a:solidFill>
                  <a:schemeClr val="tx1"/>
                </a:solidFill>
                <a:latin typeface="+mj-lt"/>
                <a:ea typeface="+mj-ea"/>
                <a:cs typeface="+mj-cs"/>
              </a:defRPr>
            </a:lvl1pPr>
            <a:lvl2pPr algn="ctr" defTabSz="609585" rtl="0" eaLnBrk="0" fontAlgn="base" hangingPunct="0">
              <a:spcBef>
                <a:spcPct val="0"/>
              </a:spcBef>
              <a:spcAft>
                <a:spcPct val="0"/>
              </a:spcAft>
              <a:defRPr sz="5867">
                <a:solidFill>
                  <a:schemeClr val="tx1"/>
                </a:solidFill>
                <a:latin typeface="Calibri" pitchFamily="34" charset="0"/>
              </a:defRPr>
            </a:lvl2pPr>
            <a:lvl3pPr algn="ctr" defTabSz="609585" rtl="0" eaLnBrk="0" fontAlgn="base" hangingPunct="0">
              <a:spcBef>
                <a:spcPct val="0"/>
              </a:spcBef>
              <a:spcAft>
                <a:spcPct val="0"/>
              </a:spcAft>
              <a:defRPr sz="5867">
                <a:solidFill>
                  <a:schemeClr val="tx1"/>
                </a:solidFill>
                <a:latin typeface="Calibri" pitchFamily="34" charset="0"/>
              </a:defRPr>
            </a:lvl3pPr>
            <a:lvl4pPr algn="ctr" defTabSz="609585" rtl="0" eaLnBrk="0" fontAlgn="base" hangingPunct="0">
              <a:spcBef>
                <a:spcPct val="0"/>
              </a:spcBef>
              <a:spcAft>
                <a:spcPct val="0"/>
              </a:spcAft>
              <a:defRPr sz="5867">
                <a:solidFill>
                  <a:schemeClr val="tx1"/>
                </a:solidFill>
                <a:latin typeface="Calibri" pitchFamily="34" charset="0"/>
              </a:defRPr>
            </a:lvl4pPr>
            <a:lvl5pPr algn="ctr" defTabSz="609585" rtl="0" eaLnBrk="0" fontAlgn="base" hangingPunct="0">
              <a:spcBef>
                <a:spcPct val="0"/>
              </a:spcBef>
              <a:spcAft>
                <a:spcPct val="0"/>
              </a:spcAft>
              <a:defRPr sz="5867">
                <a:solidFill>
                  <a:schemeClr val="tx1"/>
                </a:solidFill>
                <a:latin typeface="Calibri" pitchFamily="34" charset="0"/>
              </a:defRPr>
            </a:lvl5pPr>
            <a:lvl6pPr marL="609585" algn="ctr" defTabSz="609585" rtl="0" fontAlgn="base">
              <a:spcBef>
                <a:spcPct val="0"/>
              </a:spcBef>
              <a:spcAft>
                <a:spcPct val="0"/>
              </a:spcAft>
              <a:defRPr sz="5867">
                <a:solidFill>
                  <a:schemeClr val="tx1"/>
                </a:solidFill>
                <a:latin typeface="Calibri" pitchFamily="34" charset="0"/>
              </a:defRPr>
            </a:lvl6pPr>
            <a:lvl7pPr marL="1219170" algn="ctr" defTabSz="609585" rtl="0" fontAlgn="base">
              <a:spcBef>
                <a:spcPct val="0"/>
              </a:spcBef>
              <a:spcAft>
                <a:spcPct val="0"/>
              </a:spcAft>
              <a:defRPr sz="5867">
                <a:solidFill>
                  <a:schemeClr val="tx1"/>
                </a:solidFill>
                <a:latin typeface="Calibri" pitchFamily="34" charset="0"/>
              </a:defRPr>
            </a:lvl7pPr>
            <a:lvl8pPr marL="1828754" algn="ctr" defTabSz="609585" rtl="0" fontAlgn="base">
              <a:spcBef>
                <a:spcPct val="0"/>
              </a:spcBef>
              <a:spcAft>
                <a:spcPct val="0"/>
              </a:spcAft>
              <a:defRPr sz="5867">
                <a:solidFill>
                  <a:schemeClr val="tx1"/>
                </a:solidFill>
                <a:latin typeface="Calibri" pitchFamily="34" charset="0"/>
              </a:defRPr>
            </a:lvl8pPr>
            <a:lvl9pPr marL="2438339" algn="ctr" defTabSz="609585" rtl="0" fontAlgn="base">
              <a:spcBef>
                <a:spcPct val="0"/>
              </a:spcBef>
              <a:spcAft>
                <a:spcPct val="0"/>
              </a:spcAft>
              <a:defRPr sz="5867">
                <a:solidFill>
                  <a:schemeClr val="tx1"/>
                </a:solidFill>
                <a:latin typeface="Calibri" pitchFamily="34" charset="0"/>
              </a:defRPr>
            </a:lvl9pPr>
          </a:lstStyle>
          <a:p>
            <a:r>
              <a:rPr lang="en-US" sz="4400"/>
              <a:t>Prognostic value of MFR in DM</a:t>
            </a:r>
            <a:endParaRPr lang="en-US" sz="4400" dirty="0"/>
          </a:p>
        </p:txBody>
      </p:sp>
      <p:sp>
        <p:nvSpPr>
          <p:cNvPr id="5" name="Straight Connector 23553">
            <a:extLst>
              <a:ext uri="{FF2B5EF4-FFF2-40B4-BE49-F238E27FC236}">
                <a16:creationId xmlns:a16="http://schemas.microsoft.com/office/drawing/2014/main" id="{7872C541-6281-CD85-CC79-C895ACA15EF9}"/>
              </a:ext>
            </a:extLst>
          </p:cNvPr>
          <p:cNvSpPr>
            <a:spLocks noChangeShapeType="1"/>
          </p:cNvSpPr>
          <p:nvPr/>
        </p:nvSpPr>
        <p:spPr bwMode="auto">
          <a:xfrm>
            <a:off x="10584" y="1169085"/>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l-GR" sz="2400" b="0" i="0" u="none" strike="noStrike" kern="1200" cap="none" spc="0" normalizeH="0" baseline="0" noProof="0">
              <a:ln>
                <a:noFill/>
              </a:ln>
              <a:solidFill>
                <a:prstClr val="black"/>
              </a:solidFill>
              <a:effectLst/>
              <a:uLnTx/>
              <a:uFillTx/>
              <a:latin typeface="Calibri"/>
              <a:ea typeface="+mn-ea"/>
              <a:cs typeface="+mn-cs"/>
            </a:endParaRPr>
          </a:p>
        </p:txBody>
      </p:sp>
      <p:pic>
        <p:nvPicPr>
          <p:cNvPr id="6" name="Hình ảnh 8" descr="Ảnh có chứa chai&#10;&#10;Mô tả được tạo tự động">
            <a:extLst>
              <a:ext uri="{FF2B5EF4-FFF2-40B4-BE49-F238E27FC236}">
                <a16:creationId xmlns:a16="http://schemas.microsoft.com/office/drawing/2014/main" id="{34338BC3-EB97-63B2-8708-2659F76B5D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7" name="Εικόνα 6">
            <a:extLst>
              <a:ext uri="{FF2B5EF4-FFF2-40B4-BE49-F238E27FC236}">
                <a16:creationId xmlns:a16="http://schemas.microsoft.com/office/drawing/2014/main" id="{9F84AAAE-C390-5845-1C8F-82DDD0EAF260}"/>
              </a:ext>
            </a:extLst>
          </p:cNvPr>
          <p:cNvPicPr>
            <a:picLocks noChangeAspect="1"/>
          </p:cNvPicPr>
          <p:nvPr/>
        </p:nvPicPr>
        <p:blipFill>
          <a:blip r:embed="rId4"/>
          <a:stretch>
            <a:fillRect/>
          </a:stretch>
        </p:blipFill>
        <p:spPr>
          <a:xfrm>
            <a:off x="10511" y="0"/>
            <a:ext cx="882869" cy="1137920"/>
          </a:xfrm>
          <a:prstGeom prst="rect">
            <a:avLst/>
          </a:prstGeom>
        </p:spPr>
      </p:pic>
      <p:sp>
        <p:nvSpPr>
          <p:cNvPr id="8" name="TextBox 7">
            <a:extLst>
              <a:ext uri="{FF2B5EF4-FFF2-40B4-BE49-F238E27FC236}">
                <a16:creationId xmlns:a16="http://schemas.microsoft.com/office/drawing/2014/main" id="{DC71519C-E40B-7FF2-E79C-85DA5E626997}"/>
              </a:ext>
            </a:extLst>
          </p:cNvPr>
          <p:cNvSpPr txBox="1"/>
          <p:nvPr/>
        </p:nvSpPr>
        <p:spPr>
          <a:xfrm>
            <a:off x="1054210" y="5088842"/>
            <a:ext cx="9540903"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t>Patients </a:t>
            </a:r>
            <a:r>
              <a:rPr lang="en-US" sz="1600" b="1" dirty="0"/>
              <a:t>without CAD and DM and abnormal MFR </a:t>
            </a:r>
            <a:r>
              <a:rPr lang="en-US" sz="1600" dirty="0"/>
              <a:t>have the same prognosis with patients with DM and known CAD</a:t>
            </a:r>
          </a:p>
          <a:p>
            <a:pPr marL="285750" indent="-285750">
              <a:buFont typeface="Arial" panose="020B0604020202020204" pitchFamily="34" charset="0"/>
              <a:buChar char="•"/>
            </a:pPr>
            <a:r>
              <a:rPr lang="en-US" sz="1600" dirty="0"/>
              <a:t>Patients </a:t>
            </a:r>
            <a:r>
              <a:rPr lang="en-US" sz="1600" b="1" dirty="0"/>
              <a:t>with DM and normal MFR </a:t>
            </a:r>
            <a:r>
              <a:rPr lang="en-US" sz="1600" dirty="0"/>
              <a:t>have the same prognosis with patients without DM and without CAD</a:t>
            </a:r>
          </a:p>
        </p:txBody>
      </p:sp>
      <p:sp>
        <p:nvSpPr>
          <p:cNvPr id="9" name="Οβάλ 8">
            <a:extLst>
              <a:ext uri="{FF2B5EF4-FFF2-40B4-BE49-F238E27FC236}">
                <a16:creationId xmlns:a16="http://schemas.microsoft.com/office/drawing/2014/main" id="{A1F6D606-9B42-A22B-497D-63653B67BCFD}"/>
              </a:ext>
            </a:extLst>
          </p:cNvPr>
          <p:cNvSpPr/>
          <p:nvPr/>
        </p:nvSpPr>
        <p:spPr>
          <a:xfrm>
            <a:off x="4870174" y="2018836"/>
            <a:ext cx="894522" cy="75417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Οβάλ 9">
            <a:extLst>
              <a:ext uri="{FF2B5EF4-FFF2-40B4-BE49-F238E27FC236}">
                <a16:creationId xmlns:a16="http://schemas.microsoft.com/office/drawing/2014/main" id="{71C9726D-E66F-7AA4-FE99-97F1957D0819}"/>
              </a:ext>
            </a:extLst>
          </p:cNvPr>
          <p:cNvSpPr/>
          <p:nvPr/>
        </p:nvSpPr>
        <p:spPr>
          <a:xfrm>
            <a:off x="4860234" y="3022691"/>
            <a:ext cx="894522" cy="754177"/>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Ευθύγραμμο βέλος σύνδεσης 11">
            <a:extLst>
              <a:ext uri="{FF2B5EF4-FFF2-40B4-BE49-F238E27FC236}">
                <a16:creationId xmlns:a16="http://schemas.microsoft.com/office/drawing/2014/main" id="{9FE9D62C-9080-A0A7-2871-559C1DFF6A55}"/>
              </a:ext>
            </a:extLst>
          </p:cNvPr>
          <p:cNvCxnSpPr/>
          <p:nvPr/>
        </p:nvCxnSpPr>
        <p:spPr>
          <a:xfrm>
            <a:off x="6728791" y="2018836"/>
            <a:ext cx="0" cy="73303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Ευθύγραμμο βέλος σύνδεσης 12">
            <a:extLst>
              <a:ext uri="{FF2B5EF4-FFF2-40B4-BE49-F238E27FC236}">
                <a16:creationId xmlns:a16="http://schemas.microsoft.com/office/drawing/2014/main" id="{05D2C6FD-3288-EFF0-B5FF-882F6815BC26}"/>
              </a:ext>
            </a:extLst>
          </p:cNvPr>
          <p:cNvCxnSpPr/>
          <p:nvPr/>
        </p:nvCxnSpPr>
        <p:spPr>
          <a:xfrm>
            <a:off x="8401878" y="2018835"/>
            <a:ext cx="0" cy="73303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Ευθύγραμμο βέλος σύνδεσης 13">
            <a:extLst>
              <a:ext uri="{FF2B5EF4-FFF2-40B4-BE49-F238E27FC236}">
                <a16:creationId xmlns:a16="http://schemas.microsoft.com/office/drawing/2014/main" id="{B22F6B66-F3FF-3DF8-E665-17976D262031}"/>
              </a:ext>
            </a:extLst>
          </p:cNvPr>
          <p:cNvCxnSpPr/>
          <p:nvPr/>
        </p:nvCxnSpPr>
        <p:spPr>
          <a:xfrm>
            <a:off x="9200321" y="3254600"/>
            <a:ext cx="0" cy="73303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Ευθύγραμμο βέλος σύνδεσης 14">
            <a:extLst>
              <a:ext uri="{FF2B5EF4-FFF2-40B4-BE49-F238E27FC236}">
                <a16:creationId xmlns:a16="http://schemas.microsoft.com/office/drawing/2014/main" id="{4BE4B312-50F1-46AF-9BDB-0F0A0CADDC06}"/>
              </a:ext>
            </a:extLst>
          </p:cNvPr>
          <p:cNvCxnSpPr/>
          <p:nvPr/>
        </p:nvCxnSpPr>
        <p:spPr>
          <a:xfrm>
            <a:off x="10025269" y="3254599"/>
            <a:ext cx="0" cy="73303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0852C9BB-AAE8-6A7D-1A1C-AEBA9BC87DCA}"/>
              </a:ext>
            </a:extLst>
          </p:cNvPr>
          <p:cNvSpPr txBox="1"/>
          <p:nvPr/>
        </p:nvSpPr>
        <p:spPr>
          <a:xfrm>
            <a:off x="7646505" y="6196880"/>
            <a:ext cx="3935895" cy="307777"/>
          </a:xfrm>
          <a:prstGeom prst="rect">
            <a:avLst/>
          </a:prstGeom>
          <a:noFill/>
        </p:spPr>
        <p:txBody>
          <a:bodyPr wrap="square" rtlCol="0">
            <a:spAutoFit/>
          </a:bodyPr>
          <a:lstStyle/>
          <a:p>
            <a:pPr algn="r"/>
            <a:r>
              <a:rPr lang="en-US" sz="1400" b="1" i="1" dirty="0"/>
              <a:t>Venkatesh et al. Circulation 2012</a:t>
            </a:r>
          </a:p>
        </p:txBody>
      </p:sp>
    </p:spTree>
    <p:extLst>
      <p:ext uri="{BB962C8B-B14F-4D97-AF65-F5344CB8AC3E}">
        <p14:creationId xmlns:p14="http://schemas.microsoft.com/office/powerpoint/2010/main" val="39612995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94460093-4F54-5593-BB85-15FBC2224392}"/>
              </a:ext>
            </a:extLst>
          </p:cNvPr>
          <p:cNvPicPr>
            <a:picLocks noGrp="1" noChangeAspect="1"/>
          </p:cNvPicPr>
          <p:nvPr>
            <p:ph idx="1"/>
          </p:nvPr>
        </p:nvPicPr>
        <p:blipFill>
          <a:blip r:embed="rId2"/>
          <a:stretch>
            <a:fillRect/>
          </a:stretch>
        </p:blipFill>
        <p:spPr>
          <a:xfrm>
            <a:off x="631466" y="2545879"/>
            <a:ext cx="10515600" cy="2497362"/>
          </a:xfrm>
        </p:spPr>
      </p:pic>
      <p:sp>
        <p:nvSpPr>
          <p:cNvPr id="6" name="Titel 2">
            <a:extLst>
              <a:ext uri="{FF2B5EF4-FFF2-40B4-BE49-F238E27FC236}">
                <a16:creationId xmlns:a16="http://schemas.microsoft.com/office/drawing/2014/main" id="{34474CFD-8D59-E91C-1655-1DBB9ED08DC8}"/>
              </a:ext>
            </a:extLst>
          </p:cNvPr>
          <p:cNvSpPr txBox="1">
            <a:spLocks/>
          </p:cNvSpPr>
          <p:nvPr/>
        </p:nvSpPr>
        <p:spPr bwMode="auto">
          <a:xfrm>
            <a:off x="288032" y="96232"/>
            <a:ext cx="11568608" cy="74048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3067" b="1" dirty="0">
                <a:solidFill>
                  <a:schemeClr val="tx1"/>
                </a:solidFill>
              </a:rPr>
              <a:t>Radiation Dose– PET</a:t>
            </a:r>
          </a:p>
        </p:txBody>
      </p:sp>
      <p:sp>
        <p:nvSpPr>
          <p:cNvPr id="7" name="Straight Connector 23553">
            <a:extLst>
              <a:ext uri="{FF2B5EF4-FFF2-40B4-BE49-F238E27FC236}">
                <a16:creationId xmlns:a16="http://schemas.microsoft.com/office/drawing/2014/main" id="{FB7EAB7A-B57B-D029-F56F-7DD87C74098E}"/>
              </a:ext>
            </a:extLst>
          </p:cNvPr>
          <p:cNvSpPr>
            <a:spLocks noChangeShapeType="1"/>
          </p:cNvSpPr>
          <p:nvPr/>
        </p:nvSpPr>
        <p:spPr bwMode="auto">
          <a:xfrm>
            <a:off x="10584" y="838200"/>
            <a:ext cx="12192000"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a:solidFill>
                <a:prstClr val="black"/>
              </a:solidFill>
              <a:latin typeface="Calibri"/>
            </a:endParaRPr>
          </a:p>
        </p:txBody>
      </p:sp>
      <p:sp>
        <p:nvSpPr>
          <p:cNvPr id="2" name="Ορθογώνιο 1">
            <a:extLst>
              <a:ext uri="{FF2B5EF4-FFF2-40B4-BE49-F238E27FC236}">
                <a16:creationId xmlns:a16="http://schemas.microsoft.com/office/drawing/2014/main" id="{0EBBF361-A25A-A3AE-E01D-D9BB638B61CA}"/>
              </a:ext>
            </a:extLst>
          </p:cNvPr>
          <p:cNvSpPr/>
          <p:nvPr/>
        </p:nvSpPr>
        <p:spPr>
          <a:xfrm>
            <a:off x="9812596" y="2458066"/>
            <a:ext cx="1524000" cy="240890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6770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242262" y="764704"/>
            <a:ext cx="7277125" cy="538609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square">
            <a:spAutoFit/>
          </a:bodyPr>
          <a:lstStyle>
            <a:lvl1pPr eaLnBrk="0" hangingPunct="0">
              <a:defRPr sz="2000" b="1">
                <a:solidFill>
                  <a:schemeClr val="tx1"/>
                </a:solidFill>
                <a:latin typeface="Arial" pitchFamily="34" charset="0"/>
                <a:cs typeface="Arial" pitchFamily="34" charset="0"/>
              </a:defRPr>
            </a:lvl1pPr>
            <a:lvl2pPr marL="742950" indent="-285750" eaLnBrk="0" hangingPunct="0">
              <a:defRPr sz="2000" b="1">
                <a:solidFill>
                  <a:schemeClr val="tx1"/>
                </a:solidFill>
                <a:latin typeface="Arial" pitchFamily="34" charset="0"/>
                <a:cs typeface="Arial" pitchFamily="34" charset="0"/>
              </a:defRPr>
            </a:lvl2pPr>
            <a:lvl3pPr marL="1143000" indent="-228600" eaLnBrk="0" hangingPunct="0">
              <a:defRPr sz="2000" b="1">
                <a:solidFill>
                  <a:schemeClr val="tx1"/>
                </a:solidFill>
                <a:latin typeface="Arial" pitchFamily="34" charset="0"/>
                <a:cs typeface="Arial" pitchFamily="34" charset="0"/>
              </a:defRPr>
            </a:lvl3pPr>
            <a:lvl4pPr marL="1600200" indent="-228600" eaLnBrk="0" hangingPunct="0">
              <a:defRPr sz="2000" b="1">
                <a:solidFill>
                  <a:schemeClr val="tx1"/>
                </a:solidFill>
                <a:latin typeface="Arial" pitchFamily="34" charset="0"/>
                <a:cs typeface="Arial" pitchFamily="34" charset="0"/>
              </a:defRPr>
            </a:lvl4pPr>
            <a:lvl5pPr marL="2057400" indent="-228600" eaLnBrk="0" hangingPunct="0">
              <a:defRPr sz="2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b="1">
                <a:solidFill>
                  <a:schemeClr val="tx1"/>
                </a:solidFill>
                <a:latin typeface="Arial" pitchFamily="34" charset="0"/>
                <a:cs typeface="Arial" pitchFamily="34" charset="0"/>
              </a:defRPr>
            </a:lvl9pPr>
          </a:lstStyle>
          <a:p>
            <a:pPr>
              <a:spcBef>
                <a:spcPct val="50000"/>
              </a:spcBef>
              <a:buClr>
                <a:schemeClr val="tx2"/>
              </a:buClr>
              <a:buFontTx/>
              <a:buChar char="•"/>
            </a:pPr>
            <a:r>
              <a:rPr lang="en-US" altLang="de-DE" b="0" dirty="0"/>
              <a:t> </a:t>
            </a:r>
            <a:r>
              <a:rPr lang="en-US" altLang="de-DE" sz="1800" b="0" dirty="0"/>
              <a:t>Normal relative stress perfusion images and </a:t>
            </a:r>
            <a:r>
              <a:rPr lang="en-US" altLang="de-DE" sz="1800" dirty="0"/>
              <a:t>normal MBFR </a:t>
            </a:r>
            <a:r>
              <a:rPr lang="en-US" altLang="de-DE" sz="1800" b="0" dirty="0"/>
              <a:t>are associated with </a:t>
            </a:r>
            <a:r>
              <a:rPr lang="en-US" altLang="de-DE" sz="1800" dirty="0"/>
              <a:t>a very low risk of cardiac death </a:t>
            </a:r>
            <a:r>
              <a:rPr lang="en-US" altLang="de-DE" sz="1800" b="0" dirty="0"/>
              <a:t>(&lt;0.5% per year)</a:t>
            </a:r>
          </a:p>
          <a:p>
            <a:pPr>
              <a:spcBef>
                <a:spcPct val="50000"/>
              </a:spcBef>
              <a:buClr>
                <a:schemeClr val="tx2"/>
              </a:buClr>
              <a:buFontTx/>
              <a:buChar char="•"/>
            </a:pPr>
            <a:endParaRPr lang="en-US" altLang="de-DE" sz="1800" b="0" dirty="0"/>
          </a:p>
          <a:p>
            <a:pPr>
              <a:spcBef>
                <a:spcPct val="50000"/>
              </a:spcBef>
              <a:buClr>
                <a:schemeClr val="tx2"/>
              </a:buClr>
              <a:buFontTx/>
              <a:buChar char="•"/>
            </a:pPr>
            <a:r>
              <a:rPr lang="en-US" altLang="de-DE" sz="1800" b="0" dirty="0"/>
              <a:t> Myocardial perfusion alone does not exclude: </a:t>
            </a:r>
          </a:p>
          <a:p>
            <a:pPr lvl="1">
              <a:spcBef>
                <a:spcPct val="50000"/>
              </a:spcBef>
              <a:buClr>
                <a:schemeClr val="tx2"/>
              </a:buClr>
              <a:buFontTx/>
              <a:buChar char="•"/>
            </a:pPr>
            <a:r>
              <a:rPr lang="en-US" altLang="de-DE" sz="1800" b="0" dirty="0"/>
              <a:t>a. 50% left main disease, </a:t>
            </a:r>
          </a:p>
          <a:p>
            <a:pPr lvl="1">
              <a:spcBef>
                <a:spcPct val="50000"/>
              </a:spcBef>
              <a:buClr>
                <a:schemeClr val="tx2"/>
              </a:buClr>
              <a:buFontTx/>
              <a:buChar char="•"/>
            </a:pPr>
            <a:r>
              <a:rPr lang="en-US" altLang="de-DE" sz="1800" b="0" dirty="0"/>
              <a:t>b. extensive CAD,</a:t>
            </a:r>
          </a:p>
          <a:p>
            <a:pPr lvl="1">
              <a:spcBef>
                <a:spcPct val="50000"/>
              </a:spcBef>
              <a:buClr>
                <a:schemeClr val="tx2"/>
              </a:buClr>
              <a:buFontTx/>
              <a:buChar char="•"/>
            </a:pPr>
            <a:r>
              <a:rPr lang="en-US" altLang="de-DE" sz="1800" b="0" dirty="0"/>
              <a:t>c. balanced MBF reduction, </a:t>
            </a:r>
          </a:p>
          <a:p>
            <a:pPr lvl="1">
              <a:spcBef>
                <a:spcPct val="50000"/>
              </a:spcBef>
              <a:buClr>
                <a:schemeClr val="tx2"/>
              </a:buClr>
              <a:buFontTx/>
              <a:buChar char="•"/>
            </a:pPr>
            <a:r>
              <a:rPr lang="en-US" altLang="de-DE" sz="1800" b="0" dirty="0"/>
              <a:t>d. extensive microvascular disease,</a:t>
            </a:r>
          </a:p>
          <a:p>
            <a:pPr lvl="1">
              <a:spcBef>
                <a:spcPct val="50000"/>
              </a:spcBef>
              <a:buClr>
                <a:schemeClr val="tx2"/>
              </a:buClr>
              <a:buFontTx/>
              <a:buChar char="•"/>
            </a:pPr>
            <a:r>
              <a:rPr lang="en-US" altLang="de-DE" sz="1800" b="0" dirty="0"/>
              <a:t>e. non-response to vasodilation</a:t>
            </a:r>
          </a:p>
          <a:p>
            <a:pPr lvl="1">
              <a:spcBef>
                <a:spcPct val="50000"/>
              </a:spcBef>
              <a:buClr>
                <a:schemeClr val="tx2"/>
              </a:buClr>
              <a:buFontTx/>
              <a:buChar char="•"/>
            </a:pPr>
            <a:endParaRPr lang="en-US" altLang="de-DE" sz="1800" b="0" dirty="0"/>
          </a:p>
          <a:p>
            <a:pPr>
              <a:spcBef>
                <a:spcPct val="50000"/>
              </a:spcBef>
              <a:buClr>
                <a:schemeClr val="tx2"/>
              </a:buClr>
              <a:buFontTx/>
              <a:buChar char="•"/>
            </a:pPr>
            <a:r>
              <a:rPr lang="de-CH" sz="1800" b="0" dirty="0">
                <a:latin typeface="AdvPTimes"/>
              </a:rPr>
              <a:t> Normal MBFR in </a:t>
            </a:r>
            <a:r>
              <a:rPr lang="de-CH" sz="1800" b="0" dirty="0" err="1">
                <a:latin typeface="AdvPTimes"/>
              </a:rPr>
              <a:t>addition</a:t>
            </a:r>
            <a:r>
              <a:rPr lang="de-CH" sz="1800" b="0" dirty="0">
                <a:latin typeface="AdvPTimes"/>
              </a:rPr>
              <a:t> </a:t>
            </a:r>
            <a:r>
              <a:rPr lang="de-CH" sz="1800" b="0" dirty="0" err="1">
                <a:latin typeface="AdvPTimes"/>
              </a:rPr>
              <a:t>to</a:t>
            </a:r>
            <a:r>
              <a:rPr lang="de-CH" sz="1800" b="0" dirty="0">
                <a:latin typeface="AdvPTimes"/>
              </a:rPr>
              <a:t> normal </a:t>
            </a:r>
            <a:r>
              <a:rPr lang="de-CH" sz="1800" b="0" dirty="0" err="1">
                <a:latin typeface="AdvPTimes"/>
              </a:rPr>
              <a:t>perfusion</a:t>
            </a:r>
            <a:r>
              <a:rPr lang="de-CH" sz="1800" b="0" dirty="0">
                <a:latin typeface="AdvPTimes"/>
              </a:rPr>
              <a:t> </a:t>
            </a:r>
            <a:r>
              <a:rPr lang="en-US" sz="1800" b="0" dirty="0">
                <a:latin typeface="AdvPTimes"/>
              </a:rPr>
              <a:t>establishes physiologic </a:t>
            </a:r>
            <a:r>
              <a:rPr lang="en-US" sz="1800" dirty="0">
                <a:latin typeface="AdvPTimes"/>
              </a:rPr>
              <a:t>normality of the </a:t>
            </a:r>
            <a:r>
              <a:rPr lang="en-US" sz="1800" dirty="0" err="1">
                <a:latin typeface="AdvPTimes"/>
              </a:rPr>
              <a:t>epicardial</a:t>
            </a:r>
            <a:r>
              <a:rPr lang="en-US" sz="1800" dirty="0">
                <a:latin typeface="AdvPTimes"/>
              </a:rPr>
              <a:t> </a:t>
            </a:r>
            <a:r>
              <a:rPr lang="de-CH" sz="1800" dirty="0" err="1">
                <a:latin typeface="AdvPTimes"/>
              </a:rPr>
              <a:t>arteries</a:t>
            </a:r>
            <a:r>
              <a:rPr lang="de-CH" sz="1800" dirty="0">
                <a:latin typeface="AdvPTimes"/>
              </a:rPr>
              <a:t> </a:t>
            </a:r>
            <a:r>
              <a:rPr lang="de-CH" sz="1800" dirty="0" err="1">
                <a:latin typeface="AdvPTimes"/>
              </a:rPr>
              <a:t>and</a:t>
            </a:r>
            <a:r>
              <a:rPr lang="de-CH" sz="1800" dirty="0">
                <a:latin typeface="AdvPTimes"/>
              </a:rPr>
              <a:t> </a:t>
            </a:r>
            <a:r>
              <a:rPr lang="de-CH" sz="1800" dirty="0" err="1">
                <a:latin typeface="AdvPTimes"/>
              </a:rPr>
              <a:t>the</a:t>
            </a:r>
            <a:r>
              <a:rPr lang="de-CH" sz="1800" dirty="0">
                <a:latin typeface="AdvPTimes"/>
              </a:rPr>
              <a:t> </a:t>
            </a:r>
            <a:r>
              <a:rPr lang="de-CH" sz="1800" dirty="0" err="1">
                <a:latin typeface="AdvPTimes"/>
              </a:rPr>
              <a:t>microvasculature</a:t>
            </a:r>
            <a:r>
              <a:rPr lang="de-CH" sz="1800" b="0" dirty="0">
                <a:latin typeface="AdvPTimes"/>
              </a:rPr>
              <a:t>.</a:t>
            </a:r>
          </a:p>
          <a:p>
            <a:pPr>
              <a:spcBef>
                <a:spcPct val="50000"/>
              </a:spcBef>
              <a:buClr>
                <a:schemeClr val="tx2"/>
              </a:buClr>
              <a:buFontTx/>
              <a:buChar char="•"/>
            </a:pPr>
            <a:r>
              <a:rPr lang="de-CH" sz="1800" b="0" dirty="0">
                <a:latin typeface="AdvPTimes"/>
              </a:rPr>
              <a:t>Knowledge </a:t>
            </a:r>
            <a:r>
              <a:rPr lang="de-CH" sz="1800" b="0" dirty="0" err="1">
                <a:latin typeface="AdvPTimes"/>
              </a:rPr>
              <a:t>of</a:t>
            </a:r>
            <a:r>
              <a:rPr lang="de-CH" sz="1800" b="0" dirty="0">
                <a:latin typeface="AdvPTimes"/>
              </a:rPr>
              <a:t> </a:t>
            </a:r>
            <a:r>
              <a:rPr lang="de-CH" sz="1800" b="0" dirty="0" err="1">
                <a:latin typeface="AdvPTimes"/>
              </a:rPr>
              <a:t>the</a:t>
            </a:r>
            <a:r>
              <a:rPr lang="de-CH" sz="1800" b="0" dirty="0">
                <a:latin typeface="AdvPTimes"/>
              </a:rPr>
              <a:t> total </a:t>
            </a:r>
            <a:r>
              <a:rPr lang="de-CH" sz="1800" b="0" dirty="0" err="1">
                <a:latin typeface="AdvPTimes"/>
              </a:rPr>
              <a:t>atherosclerotic</a:t>
            </a:r>
            <a:r>
              <a:rPr lang="de-CH" sz="1800" b="0" dirty="0">
                <a:latin typeface="AdvPTimes"/>
              </a:rPr>
              <a:t> </a:t>
            </a:r>
            <a:r>
              <a:rPr lang="de-CH" sz="1800" b="0" dirty="0" err="1">
                <a:latin typeface="AdvPTimes"/>
              </a:rPr>
              <a:t>burden</a:t>
            </a:r>
            <a:r>
              <a:rPr lang="de-CH" sz="1800" b="0" dirty="0">
                <a:latin typeface="AdvPTimes"/>
              </a:rPr>
              <a:t> </a:t>
            </a:r>
            <a:r>
              <a:rPr lang="de-CH" sz="1800" b="0" dirty="0" err="1">
                <a:latin typeface="AdvPTimes"/>
              </a:rPr>
              <a:t>with</a:t>
            </a:r>
            <a:r>
              <a:rPr lang="de-CH" sz="1800" b="0" dirty="0">
                <a:latin typeface="AdvPTimes"/>
              </a:rPr>
              <a:t> CACS</a:t>
            </a:r>
          </a:p>
        </p:txBody>
      </p:sp>
      <p:sp>
        <p:nvSpPr>
          <p:cNvPr id="6" name="Rectangle 2">
            <a:extLst>
              <a:ext uri="{FF2B5EF4-FFF2-40B4-BE49-F238E27FC236}">
                <a16:creationId xmlns:a16="http://schemas.microsoft.com/office/drawing/2014/main" id="{5848B495-5915-4CB8-AB61-9CF7E2FB925A}"/>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Value </a:t>
            </a:r>
            <a:r>
              <a:rPr lang="de-CH" sz="2900" b="1" kern="0" dirty="0" err="1"/>
              <a:t>of</a:t>
            </a:r>
            <a:r>
              <a:rPr lang="de-CH" sz="2900" b="1" kern="0" dirty="0"/>
              <a:t> PET</a:t>
            </a:r>
          </a:p>
        </p:txBody>
      </p:sp>
      <p:pic>
        <p:nvPicPr>
          <p:cNvPr id="5" name="Grafik 4"/>
          <p:cNvPicPr>
            <a:picLocks noChangeAspect="1"/>
          </p:cNvPicPr>
          <p:nvPr/>
        </p:nvPicPr>
        <p:blipFill>
          <a:blip r:embed="rId2"/>
          <a:stretch>
            <a:fillRect/>
          </a:stretch>
        </p:blipFill>
        <p:spPr>
          <a:xfrm>
            <a:off x="8283782" y="5371327"/>
            <a:ext cx="3150657" cy="1321766"/>
          </a:xfrm>
          <a:prstGeom prst="rect">
            <a:avLst/>
          </a:prstGeom>
        </p:spPr>
      </p:pic>
      <p:pic>
        <p:nvPicPr>
          <p:cNvPr id="7" name="Grafik 6"/>
          <p:cNvPicPr>
            <a:picLocks noChangeAspect="1"/>
          </p:cNvPicPr>
          <p:nvPr/>
        </p:nvPicPr>
        <p:blipFill>
          <a:blip r:embed="rId3"/>
          <a:stretch>
            <a:fillRect/>
          </a:stretch>
        </p:blipFill>
        <p:spPr>
          <a:xfrm>
            <a:off x="7143567" y="1626402"/>
            <a:ext cx="4983728" cy="3412770"/>
          </a:xfrm>
          <a:prstGeom prst="rect">
            <a:avLst/>
          </a:prstGeom>
        </p:spPr>
      </p:pic>
    </p:spTree>
    <p:extLst>
      <p:ext uri="{BB962C8B-B14F-4D97-AF65-F5344CB8AC3E}">
        <p14:creationId xmlns:p14="http://schemas.microsoft.com/office/powerpoint/2010/main" val="2415409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B3EF42-B06E-FF52-0709-CDB8B1525D7F}"/>
              </a:ext>
            </a:extLst>
          </p:cNvPr>
          <p:cNvSpPr>
            <a:spLocks noGrp="1"/>
          </p:cNvSpPr>
          <p:nvPr>
            <p:ph type="title"/>
          </p:nvPr>
        </p:nvSpPr>
        <p:spPr>
          <a:xfrm>
            <a:off x="838200" y="39121"/>
            <a:ext cx="10515600" cy="1325563"/>
          </a:xfrm>
        </p:spPr>
        <p:txBody>
          <a:bodyPr>
            <a:normAutofit/>
          </a:bodyPr>
          <a:lstStyle/>
          <a:p>
            <a:pPr algn="ctr"/>
            <a:r>
              <a:rPr lang="en-US" sz="3200" dirty="0">
                <a:solidFill>
                  <a:srgbClr val="0070C0"/>
                </a:solidFill>
              </a:rPr>
              <a:t>PET tracer used for metabolism - inflammation</a:t>
            </a:r>
            <a:endParaRPr lang="el-GR" sz="3200" dirty="0">
              <a:solidFill>
                <a:srgbClr val="0070C0"/>
              </a:solidFill>
            </a:endParaRPr>
          </a:p>
        </p:txBody>
      </p:sp>
      <p:sp>
        <p:nvSpPr>
          <p:cNvPr id="3" name="Θέση περιεχομένου 2">
            <a:extLst>
              <a:ext uri="{FF2B5EF4-FFF2-40B4-BE49-F238E27FC236}">
                <a16:creationId xmlns:a16="http://schemas.microsoft.com/office/drawing/2014/main" id="{6C8856B6-DB52-B654-4252-CC9DE467CEE0}"/>
              </a:ext>
            </a:extLst>
          </p:cNvPr>
          <p:cNvSpPr>
            <a:spLocks noGrp="1"/>
          </p:cNvSpPr>
          <p:nvPr>
            <p:ph idx="1"/>
          </p:nvPr>
        </p:nvSpPr>
        <p:spPr/>
        <p:txBody>
          <a:bodyPr/>
          <a:lstStyle/>
          <a:p>
            <a:pPr>
              <a:lnSpc>
                <a:spcPct val="200000"/>
              </a:lnSpc>
            </a:pPr>
            <a:r>
              <a:rPr lang="en-US" dirty="0"/>
              <a:t>18-F FDG</a:t>
            </a:r>
          </a:p>
          <a:p>
            <a:pPr>
              <a:lnSpc>
                <a:spcPct val="200000"/>
              </a:lnSpc>
            </a:pPr>
            <a:r>
              <a:rPr lang="en-US" dirty="0"/>
              <a:t>Produced by cyclotron</a:t>
            </a:r>
          </a:p>
          <a:p>
            <a:pPr>
              <a:lnSpc>
                <a:spcPct val="200000"/>
              </a:lnSpc>
            </a:pPr>
            <a:r>
              <a:rPr lang="en-US" dirty="0"/>
              <a:t>Half life of 110 minutes</a:t>
            </a:r>
          </a:p>
          <a:p>
            <a:pPr>
              <a:lnSpc>
                <a:spcPct val="200000"/>
              </a:lnSpc>
            </a:pPr>
            <a:r>
              <a:rPr lang="en-US" dirty="0"/>
              <a:t>Compound: </a:t>
            </a:r>
            <a:r>
              <a:rPr lang="en-US" dirty="0" err="1"/>
              <a:t>deoxyglycose</a:t>
            </a:r>
            <a:endParaRPr lang="el-GR" dirty="0"/>
          </a:p>
        </p:txBody>
      </p:sp>
      <p:pic>
        <p:nvPicPr>
          <p:cNvPr id="4" name="Hình ảnh 8" descr="Ảnh có chứa chai&#10;&#10;Mô tả được tạo tự động">
            <a:extLst>
              <a:ext uri="{FF2B5EF4-FFF2-40B4-BE49-F238E27FC236}">
                <a16:creationId xmlns:a16="http://schemas.microsoft.com/office/drawing/2014/main" id="{596F3C20-1BE0-2849-61DE-0B36238A43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5" name="Εικόνα 4">
            <a:extLst>
              <a:ext uri="{FF2B5EF4-FFF2-40B4-BE49-F238E27FC236}">
                <a16:creationId xmlns:a16="http://schemas.microsoft.com/office/drawing/2014/main" id="{6D626054-BD75-A697-1ECE-417701CDA266}"/>
              </a:ext>
            </a:extLst>
          </p:cNvPr>
          <p:cNvPicPr>
            <a:picLocks noChangeAspect="1"/>
          </p:cNvPicPr>
          <p:nvPr/>
        </p:nvPicPr>
        <p:blipFill>
          <a:blip r:embed="rId3"/>
          <a:stretch>
            <a:fillRect/>
          </a:stretch>
        </p:blipFill>
        <p:spPr>
          <a:xfrm>
            <a:off x="10511" y="0"/>
            <a:ext cx="882869" cy="1137920"/>
          </a:xfrm>
          <a:prstGeom prst="rect">
            <a:avLst/>
          </a:prstGeom>
        </p:spPr>
      </p:pic>
      <p:sp>
        <p:nvSpPr>
          <p:cNvPr id="6" name="Straight Connector 23553">
            <a:extLst>
              <a:ext uri="{FF2B5EF4-FFF2-40B4-BE49-F238E27FC236}">
                <a16:creationId xmlns:a16="http://schemas.microsoft.com/office/drawing/2014/main" id="{FE41C104-3A97-F613-91A8-DFEFD93A70FE}"/>
              </a:ext>
            </a:extLst>
          </p:cNvPr>
          <p:cNvSpPr>
            <a:spLocks noChangeShapeType="1"/>
          </p:cNvSpPr>
          <p:nvPr/>
        </p:nvSpPr>
        <p:spPr bwMode="auto">
          <a:xfrm>
            <a:off x="19799" y="1057669"/>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39147609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a:grpSpLocks/>
          </p:cNvGrpSpPr>
          <p:nvPr/>
        </p:nvGrpSpPr>
        <p:grpSpPr bwMode="auto">
          <a:xfrm>
            <a:off x="5968519" y="3691285"/>
            <a:ext cx="4162425" cy="2341562"/>
            <a:chOff x="2826" y="783"/>
            <a:chExt cx="3048" cy="1563"/>
          </a:xfrm>
        </p:grpSpPr>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l="10040" t="10040" r="13342" b="10176"/>
            <a:stretch>
              <a:fillRect/>
            </a:stretch>
          </p:blipFill>
          <p:spPr bwMode="auto">
            <a:xfrm>
              <a:off x="2826" y="783"/>
              <a:ext cx="1498"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rcRect l="8556" t="11195" r="21043" b="15106"/>
            <a:stretch>
              <a:fillRect/>
            </a:stretch>
          </p:blipFill>
          <p:spPr bwMode="auto">
            <a:xfrm>
              <a:off x="4381" y="783"/>
              <a:ext cx="1493"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l="5212" t="10402" r="14960" b="10077"/>
          <a:stretch>
            <a:fillRect/>
          </a:stretch>
        </p:blipFill>
        <p:spPr bwMode="auto">
          <a:xfrm>
            <a:off x="5971694" y="1268761"/>
            <a:ext cx="2041525" cy="233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p:cNvPicPr>
            <a:picLocks noChangeAspect="1" noChangeArrowheads="1"/>
          </p:cNvPicPr>
          <p:nvPr/>
        </p:nvPicPr>
        <p:blipFill>
          <a:blip r:embed="rId6">
            <a:extLst>
              <a:ext uri="{28A0092B-C50C-407E-A947-70E740481C1C}">
                <a14:useLocalDpi xmlns:a14="http://schemas.microsoft.com/office/drawing/2010/main" val="0"/>
              </a:ext>
            </a:extLst>
          </a:blip>
          <a:srcRect l="12827" t="14421" r="11310" b="9894"/>
          <a:stretch>
            <a:fillRect/>
          </a:stretch>
        </p:blipFill>
        <p:spPr bwMode="auto">
          <a:xfrm>
            <a:off x="8089419" y="1271935"/>
            <a:ext cx="2041525" cy="233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2"/>
          <p:cNvSpPr txBox="1">
            <a:spLocks noChangeArrowheads="1"/>
          </p:cNvSpPr>
          <p:nvPr/>
        </p:nvSpPr>
        <p:spPr bwMode="auto">
          <a:xfrm>
            <a:off x="1725614" y="195946"/>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Hibernating Myocardium in PET</a:t>
            </a:r>
            <a:endParaRPr lang="en-US" altLang="de-DE" sz="3200" b="1" kern="0" dirty="0">
              <a:solidFill>
                <a:schemeClr val="tx1"/>
              </a:solidFill>
            </a:endParaRPr>
          </a:p>
        </p:txBody>
      </p:sp>
      <p:sp>
        <p:nvSpPr>
          <p:cNvPr id="15" name="Text Box 11"/>
          <p:cNvSpPr txBox="1">
            <a:spLocks noChangeArrowheads="1"/>
          </p:cNvSpPr>
          <p:nvPr/>
        </p:nvSpPr>
        <p:spPr bwMode="auto">
          <a:xfrm>
            <a:off x="4285045" y="4773625"/>
            <a:ext cx="1683474"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18F-FDG</a:t>
            </a:r>
            <a:endParaRPr lang="de-DE" altLang="de-DE" sz="2800" b="1" dirty="0">
              <a:latin typeface="Helvetica" pitchFamily="1" charset="0"/>
            </a:endParaRPr>
          </a:p>
        </p:txBody>
      </p:sp>
      <p:sp>
        <p:nvSpPr>
          <p:cNvPr id="16" name="Text Box 12"/>
          <p:cNvSpPr txBox="1">
            <a:spLocks noChangeArrowheads="1"/>
          </p:cNvSpPr>
          <p:nvPr/>
        </p:nvSpPr>
        <p:spPr bwMode="auto">
          <a:xfrm>
            <a:off x="4283442" y="2260620"/>
            <a:ext cx="1685077"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13N-NH3</a:t>
            </a:r>
            <a:endParaRPr lang="de-DE" altLang="de-DE" sz="2800" b="1" dirty="0">
              <a:latin typeface="Helvetica" pitchFamily="1" charset="0"/>
            </a:endParaRPr>
          </a:p>
        </p:txBody>
      </p:sp>
      <p:sp>
        <p:nvSpPr>
          <p:cNvPr id="17" name="Line 13"/>
          <p:cNvSpPr>
            <a:spLocks noChangeShapeType="1"/>
          </p:cNvSpPr>
          <p:nvPr/>
        </p:nvSpPr>
        <p:spPr bwMode="auto">
          <a:xfrm flipV="1">
            <a:off x="6861175" y="1414810"/>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8" name="Line 14"/>
          <p:cNvSpPr>
            <a:spLocks noChangeShapeType="1"/>
          </p:cNvSpPr>
          <p:nvPr/>
        </p:nvSpPr>
        <p:spPr bwMode="auto">
          <a:xfrm flipV="1">
            <a:off x="6829425" y="3838922"/>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9" name="Straight Connector 23553">
            <a:extLst>
              <a:ext uri="{FF2B5EF4-FFF2-40B4-BE49-F238E27FC236}">
                <a16:creationId xmlns:a16="http://schemas.microsoft.com/office/drawing/2014/main" id="{0134D10F-1412-694F-9B14-7FEE6CBFBC76}"/>
              </a:ext>
            </a:extLst>
          </p:cNvPr>
          <p:cNvSpPr>
            <a:spLocks noChangeShapeType="1"/>
          </p:cNvSpPr>
          <p:nvPr/>
        </p:nvSpPr>
        <p:spPr bwMode="auto">
          <a:xfrm>
            <a:off x="0" y="73660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
        <p:nvSpPr>
          <p:cNvPr id="2" name="TextBox 1">
            <a:extLst>
              <a:ext uri="{FF2B5EF4-FFF2-40B4-BE49-F238E27FC236}">
                <a16:creationId xmlns:a16="http://schemas.microsoft.com/office/drawing/2014/main" id="{9F730CE2-24AC-47BB-27DA-CB11ED108544}"/>
              </a:ext>
            </a:extLst>
          </p:cNvPr>
          <p:cNvSpPr txBox="1"/>
          <p:nvPr/>
        </p:nvSpPr>
        <p:spPr>
          <a:xfrm>
            <a:off x="10207144" y="3602385"/>
            <a:ext cx="1653690" cy="369332"/>
          </a:xfrm>
          <a:prstGeom prst="rect">
            <a:avLst/>
          </a:prstGeom>
          <a:noFill/>
        </p:spPr>
        <p:txBody>
          <a:bodyPr wrap="square" rtlCol="0">
            <a:spAutoFit/>
          </a:bodyPr>
          <a:lstStyle/>
          <a:p>
            <a:pPr algn="ctr"/>
            <a:r>
              <a:rPr lang="en-US" dirty="0"/>
              <a:t>MISMATCH</a:t>
            </a:r>
          </a:p>
        </p:txBody>
      </p:sp>
      <p:sp>
        <p:nvSpPr>
          <p:cNvPr id="3" name="TextBox 2">
            <a:extLst>
              <a:ext uri="{FF2B5EF4-FFF2-40B4-BE49-F238E27FC236}">
                <a16:creationId xmlns:a16="http://schemas.microsoft.com/office/drawing/2014/main" id="{721493C6-7817-9056-D4D4-89A09F232252}"/>
              </a:ext>
            </a:extLst>
          </p:cNvPr>
          <p:cNvSpPr txBox="1"/>
          <p:nvPr/>
        </p:nvSpPr>
        <p:spPr>
          <a:xfrm>
            <a:off x="119782" y="2355214"/>
            <a:ext cx="4124740" cy="2967415"/>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Normal myocytes under fasting conditions consume fatty acids</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Postprandial they consume glycose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T</a:t>
            </a:r>
            <a:r>
              <a:rPr lang="en-US" sz="1400" b="0" i="0" u="none" strike="noStrike" baseline="0" dirty="0">
                <a:latin typeface="Calibri" panose="020F0502020204030204" pitchFamily="34" charset="0"/>
                <a:ea typeface="Calibri" panose="020F0502020204030204" pitchFamily="34" charset="0"/>
                <a:cs typeface="Calibri" panose="020F0502020204030204" pitchFamily="34" charset="0"/>
              </a:rPr>
              <a:t>he chronic reduction of MBF levels that occur with myocardial hibernation leads to an overdependence on glucose metabolism by the cardiac myocyte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Adaptive metabolic change</a:t>
            </a:r>
            <a:endParaRPr lang="en-US" sz="1400"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marL="285750" indent="-285750" algn="l">
              <a:lnSpc>
                <a:spcPct val="150000"/>
              </a:lnSpc>
              <a:buFont typeface="Arial" panose="020B0604020202020204" pitchFamily="34" charset="0"/>
              <a:buChar char="•"/>
            </a:pP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830572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E2D4C8F-501F-5F6E-3D22-CB91EBC3FA56}"/>
              </a:ext>
            </a:extLst>
          </p:cNvPr>
          <p:cNvPicPr>
            <a:picLocks noChangeAspect="1"/>
          </p:cNvPicPr>
          <p:nvPr/>
        </p:nvPicPr>
        <p:blipFill>
          <a:blip r:embed="rId2"/>
          <a:stretch>
            <a:fillRect/>
          </a:stretch>
        </p:blipFill>
        <p:spPr>
          <a:xfrm>
            <a:off x="2580784" y="1599944"/>
            <a:ext cx="7030431" cy="3658111"/>
          </a:xfrm>
          <a:prstGeom prst="rect">
            <a:avLst/>
          </a:prstGeom>
        </p:spPr>
      </p:pic>
      <p:sp>
        <p:nvSpPr>
          <p:cNvPr id="4" name="Rectangle 2">
            <a:extLst>
              <a:ext uri="{FF2B5EF4-FFF2-40B4-BE49-F238E27FC236}">
                <a16:creationId xmlns:a16="http://schemas.microsoft.com/office/drawing/2014/main" id="{B599BE95-FE61-2336-6903-AB49E95F6212}"/>
              </a:ext>
            </a:extLst>
          </p:cNvPr>
          <p:cNvSpPr txBox="1">
            <a:spLocks noChangeArrowheads="1"/>
          </p:cNvSpPr>
          <p:nvPr/>
        </p:nvSpPr>
        <p:spPr bwMode="auto">
          <a:xfrm>
            <a:off x="1725614" y="195946"/>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Hibernating Myocardium in PET – glycose protocol</a:t>
            </a:r>
            <a:endParaRPr lang="en-US" altLang="de-DE" sz="3200" b="1" kern="0" dirty="0">
              <a:solidFill>
                <a:schemeClr val="tx1"/>
              </a:solidFill>
            </a:endParaRPr>
          </a:p>
        </p:txBody>
      </p:sp>
      <p:pic>
        <p:nvPicPr>
          <p:cNvPr id="5" name="Hình ảnh 8" descr="Ảnh có chứa chai&#10;&#10;Mô tả được tạo tự động">
            <a:extLst>
              <a:ext uri="{FF2B5EF4-FFF2-40B4-BE49-F238E27FC236}">
                <a16:creationId xmlns:a16="http://schemas.microsoft.com/office/drawing/2014/main" id="{57F95780-28D8-BDF4-45F3-E626D87E65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EF66F703-716E-FE9C-441F-47554BCD86A5}"/>
              </a:ext>
            </a:extLst>
          </p:cNvPr>
          <p:cNvPicPr>
            <a:picLocks noChangeAspect="1"/>
          </p:cNvPicPr>
          <p:nvPr/>
        </p:nvPicPr>
        <p:blipFill>
          <a:blip r:embed="rId4"/>
          <a:stretch>
            <a:fillRect/>
          </a:stretch>
        </p:blipFill>
        <p:spPr>
          <a:xfrm>
            <a:off x="10511" y="0"/>
            <a:ext cx="882869" cy="1137920"/>
          </a:xfrm>
          <a:prstGeom prst="rect">
            <a:avLst/>
          </a:prstGeom>
        </p:spPr>
      </p:pic>
      <p:sp>
        <p:nvSpPr>
          <p:cNvPr id="7" name="Straight Connector 23553">
            <a:extLst>
              <a:ext uri="{FF2B5EF4-FFF2-40B4-BE49-F238E27FC236}">
                <a16:creationId xmlns:a16="http://schemas.microsoft.com/office/drawing/2014/main" id="{4573E4EB-5291-9EA6-8CC7-BF95B069FD68}"/>
              </a:ext>
            </a:extLst>
          </p:cNvPr>
          <p:cNvSpPr>
            <a:spLocks noChangeShapeType="1"/>
          </p:cNvSpPr>
          <p:nvPr/>
        </p:nvSpPr>
        <p:spPr bwMode="auto">
          <a:xfrm>
            <a:off x="19799" y="1057669"/>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12311908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EC3D6B5-67DE-4E3C-B2A9-E8B7022221F5}"/>
              </a:ext>
            </a:extLst>
          </p:cNvPr>
          <p:cNvSpPr txBox="1"/>
          <p:nvPr/>
        </p:nvSpPr>
        <p:spPr>
          <a:xfrm>
            <a:off x="199218" y="144196"/>
            <a:ext cx="4732065" cy="461665"/>
          </a:xfrm>
          <a:prstGeom prst="rect">
            <a:avLst/>
          </a:prstGeom>
          <a:noFill/>
        </p:spPr>
        <p:txBody>
          <a:bodyPr wrap="none" rtlCol="0">
            <a:spAutoFit/>
          </a:bodyPr>
          <a:lstStyle/>
          <a:p>
            <a:r>
              <a:rPr lang="de-CH" sz="2400" b="1" dirty="0"/>
              <a:t>FDG-PET – Basics (</a:t>
            </a:r>
            <a:r>
              <a:rPr lang="de-CH" sz="2400" b="1" dirty="0" err="1"/>
              <a:t>inflammation</a:t>
            </a:r>
            <a:r>
              <a:rPr lang="de-CH" sz="2400" b="1" dirty="0"/>
              <a:t>)</a:t>
            </a:r>
          </a:p>
        </p:txBody>
      </p:sp>
      <p:sp>
        <p:nvSpPr>
          <p:cNvPr id="11" name="Titel 1">
            <a:extLst>
              <a:ext uri="{FF2B5EF4-FFF2-40B4-BE49-F238E27FC236}">
                <a16:creationId xmlns:a16="http://schemas.microsoft.com/office/drawing/2014/main" id="{96D420B6-D468-4F1F-9F12-581533C37F61}"/>
              </a:ext>
            </a:extLst>
          </p:cNvPr>
          <p:cNvSpPr txBox="1">
            <a:spLocks/>
          </p:cNvSpPr>
          <p:nvPr/>
        </p:nvSpPr>
        <p:spPr>
          <a:xfrm>
            <a:off x="221848" y="792996"/>
            <a:ext cx="11562784" cy="734947"/>
          </a:xfrm>
          <a:prstGeom prst="rect">
            <a:avLst/>
          </a:prstGeom>
        </p:spPr>
        <p:txBody>
          <a:bodyPr wrap="square"/>
          <a:lstStyle>
            <a:lvl1pPr algn="l" defTabSz="914395" rtl="0" eaLnBrk="1" latinLnBrk="0" hangingPunct="1">
              <a:lnSpc>
                <a:spcPct val="90000"/>
              </a:lnSpc>
              <a:spcBef>
                <a:spcPct val="0"/>
              </a:spcBef>
              <a:buNone/>
              <a:defRPr sz="2400" kern="1200" baseline="0">
                <a:solidFill>
                  <a:schemeClr val="accent1"/>
                </a:solidFill>
                <a:latin typeface="+mj-lt"/>
                <a:ea typeface="+mj-ea"/>
                <a:cs typeface="+mj-cs"/>
              </a:defRPr>
            </a:lvl1pPr>
          </a:lstStyle>
          <a:p>
            <a:pPr marL="342900" indent="-342900">
              <a:buFont typeface="Arial" panose="020B0604020202020204" pitchFamily="34" charset="0"/>
              <a:buChar char="•"/>
            </a:pP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Accumulation</a:t>
            </a:r>
            <a:r>
              <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rPr>
              <a:t> FDG ~ </a:t>
            </a: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glucose</a:t>
            </a:r>
            <a:r>
              <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uptake</a:t>
            </a:r>
            <a:endPar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2000" dirty="0">
                <a:solidFill>
                  <a:schemeClr val="tx1"/>
                </a:solidFill>
                <a:latin typeface="Verdana" panose="020B0604030504040204" pitchFamily="34" charset="0"/>
                <a:ea typeface="Verdana" panose="020B0604030504040204" pitchFamily="34" charset="0"/>
                <a:cs typeface="Verdana" panose="020B0604030504040204" pitchFamily="34" charset="0"/>
              </a:rPr>
              <a:t>Reflects metabolic activity of cells</a:t>
            </a:r>
          </a:p>
        </p:txBody>
      </p:sp>
      <p:sp>
        <p:nvSpPr>
          <p:cNvPr id="4" name="Rechteck 3">
            <a:extLst>
              <a:ext uri="{FF2B5EF4-FFF2-40B4-BE49-F238E27FC236}">
                <a16:creationId xmlns:a16="http://schemas.microsoft.com/office/drawing/2014/main" id="{06FA7AFF-CA17-4D2F-B373-EF85A5959EAD}"/>
              </a:ext>
            </a:extLst>
          </p:cNvPr>
          <p:cNvSpPr/>
          <p:nvPr/>
        </p:nvSpPr>
        <p:spPr>
          <a:xfrm>
            <a:off x="199218" y="5233458"/>
            <a:ext cx="11628033" cy="707886"/>
          </a:xfrm>
          <a:prstGeom prst="rect">
            <a:avLst/>
          </a:prstGeom>
        </p:spPr>
        <p:txBody>
          <a:bodyPr wrap="square">
            <a:spAutoFit/>
          </a:bodyPr>
          <a:lstStyle/>
          <a:p>
            <a:pPr marL="342900" indent="-342900">
              <a:buFont typeface="Arial" panose="020B0604020202020204" pitchFamily="34" charset="0"/>
              <a:buChar char="•"/>
            </a:pPr>
            <a:r>
              <a:rPr lang="en-US" sz="2000" dirty="0">
                <a:latin typeface="Verdana" panose="020B0604030504040204" pitchFamily="34" charset="0"/>
                <a:ea typeface="Verdana" panose="020B0604030504040204" pitchFamily="34" charset="0"/>
                <a:cs typeface="Verdana" panose="020B0604030504040204" pitchFamily="34" charset="0"/>
              </a:rPr>
              <a:t>High uptake in inflammatory cells … but also in any cells that are metabolically very active (sterile inflammation, infection, cancer, physiologically etc.)</a:t>
            </a:r>
            <a:endParaRPr lang="de-CH" sz="2000" dirty="0">
              <a:latin typeface="Verdana" panose="020B0604030504040204" pitchFamily="34" charset="0"/>
              <a:ea typeface="Verdana" panose="020B0604030504040204" pitchFamily="34" charset="0"/>
              <a:cs typeface="Verdana" panose="020B0604030504040204" pitchFamily="34" charset="0"/>
            </a:endParaRPr>
          </a:p>
        </p:txBody>
      </p:sp>
      <p:grpSp>
        <p:nvGrpSpPr>
          <p:cNvPr id="55" name="Gruppieren 2">
            <a:extLst>
              <a:ext uri="{FF2B5EF4-FFF2-40B4-BE49-F238E27FC236}">
                <a16:creationId xmlns:a16="http://schemas.microsoft.com/office/drawing/2014/main" id="{67F7B96B-6AD3-B34A-84D5-51E24CF862B7}"/>
              </a:ext>
            </a:extLst>
          </p:cNvPr>
          <p:cNvGrpSpPr/>
          <p:nvPr/>
        </p:nvGrpSpPr>
        <p:grpSpPr>
          <a:xfrm>
            <a:off x="3587408" y="1425663"/>
            <a:ext cx="5056970" cy="3671662"/>
            <a:chOff x="222592" y="1916832"/>
            <a:chExt cx="3570351" cy="2592288"/>
          </a:xfrm>
        </p:grpSpPr>
        <p:sp>
          <p:nvSpPr>
            <p:cNvPr id="56" name="Oval 15">
              <a:extLst>
                <a:ext uri="{FF2B5EF4-FFF2-40B4-BE49-F238E27FC236}">
                  <a16:creationId xmlns:a16="http://schemas.microsoft.com/office/drawing/2014/main" id="{59749E6E-4DEF-7040-BB80-7A84B6BF0EBB}"/>
                </a:ext>
              </a:extLst>
            </p:cNvPr>
            <p:cNvSpPr>
              <a:spLocks noChangeArrowheads="1"/>
            </p:cNvSpPr>
            <p:nvPr/>
          </p:nvSpPr>
          <p:spPr bwMode="auto">
            <a:xfrm>
              <a:off x="222592" y="2361490"/>
              <a:ext cx="3570351" cy="2147630"/>
            </a:xfrm>
            <a:prstGeom prst="ellipse">
              <a:avLst/>
            </a:prstGeom>
            <a:gradFill rotWithShape="1">
              <a:gsLst>
                <a:gs pos="0">
                  <a:srgbClr val="00CCFF"/>
                </a:gs>
                <a:gs pos="50000">
                  <a:srgbClr val="00CCFF">
                    <a:gamma/>
                    <a:tint val="0"/>
                    <a:invGamma/>
                  </a:srgbClr>
                </a:gs>
                <a:gs pos="100000">
                  <a:srgbClr val="00CCFF"/>
                </a:gs>
              </a:gsLst>
              <a:lin ang="5400000" scaled="1"/>
            </a:gradFill>
            <a:ln w="9525">
              <a:solidFill>
                <a:srgbClr val="000000"/>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57" name="Text Box 19">
              <a:extLst>
                <a:ext uri="{FF2B5EF4-FFF2-40B4-BE49-F238E27FC236}">
                  <a16:creationId xmlns:a16="http://schemas.microsoft.com/office/drawing/2014/main" id="{B0D578CB-E900-964F-A26A-3F5C2071B64A}"/>
                </a:ext>
              </a:extLst>
            </p:cNvPr>
            <p:cNvSpPr txBox="1">
              <a:spLocks noChangeArrowheads="1"/>
            </p:cNvSpPr>
            <p:nvPr/>
          </p:nvSpPr>
          <p:spPr bwMode="auto">
            <a:xfrm>
              <a:off x="1449384" y="1916832"/>
              <a:ext cx="616146"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dirty="0">
                  <a:ln>
                    <a:noFill/>
                  </a:ln>
                  <a:effectLst/>
                  <a:uLnTx/>
                  <a:uFillTx/>
                  <a:latin typeface="Verdana" charset="0"/>
                </a:rPr>
                <a:t>FDG</a:t>
              </a:r>
            </a:p>
          </p:txBody>
        </p:sp>
        <p:sp>
          <p:nvSpPr>
            <p:cNvPr id="58" name="Text Box 20">
              <a:extLst>
                <a:ext uri="{FF2B5EF4-FFF2-40B4-BE49-F238E27FC236}">
                  <a16:creationId xmlns:a16="http://schemas.microsoft.com/office/drawing/2014/main" id="{6D72791C-A828-714A-8953-6B8CF571ADF8}"/>
                </a:ext>
              </a:extLst>
            </p:cNvPr>
            <p:cNvSpPr txBox="1">
              <a:spLocks noChangeArrowheads="1"/>
            </p:cNvSpPr>
            <p:nvPr/>
          </p:nvSpPr>
          <p:spPr bwMode="auto">
            <a:xfrm>
              <a:off x="1958256" y="1916832"/>
              <a:ext cx="1012241"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dirty="0">
                  <a:ln>
                    <a:noFill/>
                  </a:ln>
                  <a:effectLst/>
                  <a:uLnTx/>
                  <a:uFillTx/>
                  <a:latin typeface="Verdana" charset="0"/>
                </a:rPr>
                <a:t>Glucose</a:t>
              </a:r>
            </a:p>
          </p:txBody>
        </p:sp>
        <p:sp>
          <p:nvSpPr>
            <p:cNvPr id="59" name="AutoShape 21">
              <a:extLst>
                <a:ext uri="{FF2B5EF4-FFF2-40B4-BE49-F238E27FC236}">
                  <a16:creationId xmlns:a16="http://schemas.microsoft.com/office/drawing/2014/main" id="{BE14B5E7-12A3-E340-A5DF-F5EDBD0D322B}"/>
                </a:ext>
              </a:extLst>
            </p:cNvPr>
            <p:cNvSpPr>
              <a:spLocks noChangeArrowheads="1"/>
            </p:cNvSpPr>
            <p:nvPr/>
          </p:nvSpPr>
          <p:spPr bwMode="auto">
            <a:xfrm>
              <a:off x="1845479" y="2276894"/>
              <a:ext cx="88021" cy="253787"/>
            </a:xfrm>
            <a:prstGeom prst="downArrow">
              <a:avLst>
                <a:gd name="adj1" fmla="val 50000"/>
                <a:gd name="adj2" fmla="val 75000"/>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60" name="AutoShape 22">
              <a:extLst>
                <a:ext uri="{FF2B5EF4-FFF2-40B4-BE49-F238E27FC236}">
                  <a16:creationId xmlns:a16="http://schemas.microsoft.com/office/drawing/2014/main" id="{E4D89F00-FD7E-0546-9FBF-B6A004F1AE8A}"/>
                </a:ext>
              </a:extLst>
            </p:cNvPr>
            <p:cNvSpPr>
              <a:spLocks noChangeArrowheads="1"/>
            </p:cNvSpPr>
            <p:nvPr/>
          </p:nvSpPr>
          <p:spPr bwMode="auto">
            <a:xfrm flipV="1">
              <a:off x="1969259" y="2261033"/>
              <a:ext cx="88021" cy="253787"/>
            </a:xfrm>
            <a:prstGeom prst="downArrow">
              <a:avLst>
                <a:gd name="adj1" fmla="val 50000"/>
                <a:gd name="adj2" fmla="val 75000"/>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61" name="Text Box 23">
              <a:extLst>
                <a:ext uri="{FF2B5EF4-FFF2-40B4-BE49-F238E27FC236}">
                  <a16:creationId xmlns:a16="http://schemas.microsoft.com/office/drawing/2014/main" id="{01D05D1B-84AA-FB4C-9369-40E5625BC1E6}"/>
                </a:ext>
              </a:extLst>
            </p:cNvPr>
            <p:cNvSpPr txBox="1">
              <a:spLocks noChangeArrowheads="1"/>
            </p:cNvSpPr>
            <p:nvPr/>
          </p:nvSpPr>
          <p:spPr bwMode="auto">
            <a:xfrm>
              <a:off x="2060030" y="2096598"/>
              <a:ext cx="748178" cy="179271"/>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050" b="0" i="1" u="none" strike="noStrike" kern="0" cap="none" spc="0" normalizeH="0" baseline="0" noProof="0">
                  <a:ln>
                    <a:noFill/>
                  </a:ln>
                  <a:effectLst/>
                  <a:uLnTx/>
                  <a:uFillTx/>
                  <a:latin typeface="Verdana" charset="0"/>
                </a:rPr>
                <a:t>GLUT</a:t>
              </a:r>
            </a:p>
          </p:txBody>
        </p:sp>
        <p:sp>
          <p:nvSpPr>
            <p:cNvPr id="62" name="Text Box 24">
              <a:extLst>
                <a:ext uri="{FF2B5EF4-FFF2-40B4-BE49-F238E27FC236}">
                  <a16:creationId xmlns:a16="http://schemas.microsoft.com/office/drawing/2014/main" id="{AC1A9625-A2E6-DB4A-8993-9DC827D21F06}"/>
                </a:ext>
              </a:extLst>
            </p:cNvPr>
            <p:cNvSpPr txBox="1">
              <a:spLocks noChangeArrowheads="1"/>
            </p:cNvSpPr>
            <p:nvPr/>
          </p:nvSpPr>
          <p:spPr bwMode="auto">
            <a:xfrm>
              <a:off x="1493395" y="2530682"/>
              <a:ext cx="616146"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a:ln>
                    <a:noFill/>
                  </a:ln>
                  <a:effectLst/>
                  <a:uLnTx/>
                  <a:uFillTx/>
                  <a:latin typeface="Verdana" charset="0"/>
                </a:rPr>
                <a:t>FDG</a:t>
              </a:r>
            </a:p>
          </p:txBody>
        </p:sp>
        <p:sp>
          <p:nvSpPr>
            <p:cNvPr id="63" name="Text Box 25">
              <a:extLst>
                <a:ext uri="{FF2B5EF4-FFF2-40B4-BE49-F238E27FC236}">
                  <a16:creationId xmlns:a16="http://schemas.microsoft.com/office/drawing/2014/main" id="{C92F8804-D257-A74F-AE83-CFD42F2AA183}"/>
                </a:ext>
              </a:extLst>
            </p:cNvPr>
            <p:cNvSpPr txBox="1">
              <a:spLocks noChangeArrowheads="1"/>
            </p:cNvSpPr>
            <p:nvPr/>
          </p:nvSpPr>
          <p:spPr bwMode="auto">
            <a:xfrm>
              <a:off x="1919747" y="2530682"/>
              <a:ext cx="1012241"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a:ln>
                    <a:noFill/>
                  </a:ln>
                  <a:effectLst/>
                  <a:uLnTx/>
                  <a:uFillTx/>
                  <a:latin typeface="Verdana" charset="0"/>
                </a:rPr>
                <a:t>Glucose</a:t>
              </a:r>
            </a:p>
          </p:txBody>
        </p:sp>
        <p:sp>
          <p:nvSpPr>
            <p:cNvPr id="64" name="AutoShape 26">
              <a:extLst>
                <a:ext uri="{FF2B5EF4-FFF2-40B4-BE49-F238E27FC236}">
                  <a16:creationId xmlns:a16="http://schemas.microsoft.com/office/drawing/2014/main" id="{E771C75D-E96E-EA44-A86A-B5EB68A89B43}"/>
                </a:ext>
              </a:extLst>
            </p:cNvPr>
            <p:cNvSpPr>
              <a:spLocks noChangeArrowheads="1"/>
            </p:cNvSpPr>
            <p:nvPr/>
          </p:nvSpPr>
          <p:spPr bwMode="auto">
            <a:xfrm>
              <a:off x="1889489" y="2784468"/>
              <a:ext cx="88021" cy="253787"/>
            </a:xfrm>
            <a:prstGeom prst="downArrow">
              <a:avLst>
                <a:gd name="adj1" fmla="val 50000"/>
                <a:gd name="adj2" fmla="val 75000"/>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65" name="Text Box 27">
              <a:extLst>
                <a:ext uri="{FF2B5EF4-FFF2-40B4-BE49-F238E27FC236}">
                  <a16:creationId xmlns:a16="http://schemas.microsoft.com/office/drawing/2014/main" id="{A8A53F1A-1378-A54D-A10F-1ECC0D8C3FFB}"/>
                </a:ext>
              </a:extLst>
            </p:cNvPr>
            <p:cNvSpPr txBox="1">
              <a:spLocks noChangeArrowheads="1"/>
            </p:cNvSpPr>
            <p:nvPr/>
          </p:nvSpPr>
          <p:spPr bwMode="auto">
            <a:xfrm>
              <a:off x="2016019" y="2789755"/>
              <a:ext cx="1012241" cy="179271"/>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050" b="0" i="1" u="none" strike="noStrike" kern="0" cap="none" spc="0" normalizeH="0" baseline="0" noProof="0" dirty="0">
                  <a:ln>
                    <a:noFill/>
                  </a:ln>
                  <a:effectLst/>
                  <a:uLnTx/>
                  <a:uFillTx/>
                  <a:latin typeface="Verdana" charset="0"/>
                </a:rPr>
                <a:t>Hexokinase</a:t>
              </a:r>
            </a:p>
          </p:txBody>
        </p:sp>
        <p:sp>
          <p:nvSpPr>
            <p:cNvPr id="66" name="Text Box 28">
              <a:extLst>
                <a:ext uri="{FF2B5EF4-FFF2-40B4-BE49-F238E27FC236}">
                  <a16:creationId xmlns:a16="http://schemas.microsoft.com/office/drawing/2014/main" id="{2E09D6DD-3277-A841-88CE-F6F7D9417FD1}"/>
                </a:ext>
              </a:extLst>
            </p:cNvPr>
            <p:cNvSpPr txBox="1">
              <a:spLocks noChangeArrowheads="1"/>
            </p:cNvSpPr>
            <p:nvPr/>
          </p:nvSpPr>
          <p:spPr bwMode="auto">
            <a:xfrm>
              <a:off x="758970" y="3030324"/>
              <a:ext cx="1276304"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a:ln>
                    <a:noFill/>
                  </a:ln>
                  <a:effectLst/>
                  <a:uLnTx/>
                  <a:uFillTx/>
                  <a:latin typeface="Verdana" charset="0"/>
                </a:rPr>
                <a:t>FDG-6-Phosphate</a:t>
              </a:r>
            </a:p>
          </p:txBody>
        </p:sp>
        <p:sp>
          <p:nvSpPr>
            <p:cNvPr id="67" name="Text Box 29">
              <a:extLst>
                <a:ext uri="{FF2B5EF4-FFF2-40B4-BE49-F238E27FC236}">
                  <a16:creationId xmlns:a16="http://schemas.microsoft.com/office/drawing/2014/main" id="{29BFE6A4-0374-734C-82D6-C2D71E3CF1B0}"/>
                </a:ext>
              </a:extLst>
            </p:cNvPr>
            <p:cNvSpPr txBox="1">
              <a:spLocks noChangeArrowheads="1"/>
            </p:cNvSpPr>
            <p:nvPr/>
          </p:nvSpPr>
          <p:spPr bwMode="auto">
            <a:xfrm>
              <a:off x="2079285" y="3038254"/>
              <a:ext cx="1352419"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dirty="0">
                  <a:ln>
                    <a:noFill/>
                  </a:ln>
                  <a:effectLst/>
                  <a:uLnTx/>
                  <a:uFillTx/>
                  <a:latin typeface="Verdana" charset="0"/>
                </a:rPr>
                <a:t>Glucose-6-Phosphate</a:t>
              </a:r>
            </a:p>
          </p:txBody>
        </p:sp>
        <p:sp>
          <p:nvSpPr>
            <p:cNvPr id="68" name="AutoShape 30">
              <a:extLst>
                <a:ext uri="{FF2B5EF4-FFF2-40B4-BE49-F238E27FC236}">
                  <a16:creationId xmlns:a16="http://schemas.microsoft.com/office/drawing/2014/main" id="{74966839-CCF9-1447-B2EB-CC9893D2F148}"/>
                </a:ext>
              </a:extLst>
            </p:cNvPr>
            <p:cNvSpPr>
              <a:spLocks noChangeArrowheads="1"/>
            </p:cNvSpPr>
            <p:nvPr/>
          </p:nvSpPr>
          <p:spPr bwMode="auto">
            <a:xfrm>
              <a:off x="2519390" y="3442728"/>
              <a:ext cx="88021" cy="253787"/>
            </a:xfrm>
            <a:prstGeom prst="downArrow">
              <a:avLst>
                <a:gd name="adj1" fmla="val 50000"/>
                <a:gd name="adj2" fmla="val 75000"/>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69" name="AutoShape 31">
              <a:extLst>
                <a:ext uri="{FF2B5EF4-FFF2-40B4-BE49-F238E27FC236}">
                  <a16:creationId xmlns:a16="http://schemas.microsoft.com/office/drawing/2014/main" id="{956D0348-B9EF-3645-8833-B3136AD81338}"/>
                </a:ext>
              </a:extLst>
            </p:cNvPr>
            <p:cNvSpPr>
              <a:spLocks noChangeArrowheads="1"/>
            </p:cNvSpPr>
            <p:nvPr/>
          </p:nvSpPr>
          <p:spPr bwMode="auto">
            <a:xfrm>
              <a:off x="1287096" y="3461233"/>
              <a:ext cx="88021" cy="253787"/>
            </a:xfrm>
            <a:prstGeom prst="downArrow">
              <a:avLst>
                <a:gd name="adj1" fmla="val 50000"/>
                <a:gd name="adj2" fmla="val 75000"/>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grpSp>
          <p:nvGrpSpPr>
            <p:cNvPr id="70" name="Group 32">
              <a:extLst>
                <a:ext uri="{FF2B5EF4-FFF2-40B4-BE49-F238E27FC236}">
                  <a16:creationId xmlns:a16="http://schemas.microsoft.com/office/drawing/2014/main" id="{9E93BF5D-D309-2B4C-9906-C3ECDEBA60FD}"/>
                </a:ext>
              </a:extLst>
            </p:cNvPr>
            <p:cNvGrpSpPr>
              <a:grpSpLocks/>
            </p:cNvGrpSpPr>
            <p:nvPr/>
          </p:nvGrpSpPr>
          <p:grpSpPr bwMode="auto">
            <a:xfrm>
              <a:off x="2387358" y="3757318"/>
              <a:ext cx="352084" cy="211489"/>
              <a:chOff x="2448" y="2905"/>
              <a:chExt cx="384" cy="240"/>
            </a:xfrm>
          </p:grpSpPr>
          <p:sp>
            <p:nvSpPr>
              <p:cNvPr id="77" name="Oval 33">
                <a:extLst>
                  <a:ext uri="{FF2B5EF4-FFF2-40B4-BE49-F238E27FC236}">
                    <a16:creationId xmlns:a16="http://schemas.microsoft.com/office/drawing/2014/main" id="{9A1E8F0E-1C84-1746-BBCA-17293977FBD9}"/>
                  </a:ext>
                </a:extLst>
              </p:cNvPr>
              <p:cNvSpPr>
                <a:spLocks noChangeArrowheads="1"/>
              </p:cNvSpPr>
              <p:nvPr/>
            </p:nvSpPr>
            <p:spPr bwMode="auto">
              <a:xfrm>
                <a:off x="2448" y="2905"/>
                <a:ext cx="384" cy="240"/>
              </a:xfrm>
              <a:prstGeom prst="ellipse">
                <a:avLst/>
              </a:prstGeom>
              <a:noFill/>
              <a:ln w="22225">
                <a:solidFill>
                  <a:sysClr val="windowText" lastClr="000000"/>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78" name="Line 34">
                <a:extLst>
                  <a:ext uri="{FF2B5EF4-FFF2-40B4-BE49-F238E27FC236}">
                    <a16:creationId xmlns:a16="http://schemas.microsoft.com/office/drawing/2014/main" id="{97C963CB-FE35-E14B-B261-22824D604C6A}"/>
                  </a:ext>
                </a:extLst>
              </p:cNvPr>
              <p:cNvSpPr>
                <a:spLocks noChangeShapeType="1"/>
              </p:cNvSpPr>
              <p:nvPr/>
            </p:nvSpPr>
            <p:spPr bwMode="auto">
              <a:xfrm>
                <a:off x="2592" y="2905"/>
                <a:ext cx="96" cy="0"/>
              </a:xfrm>
              <a:prstGeom prst="line">
                <a:avLst/>
              </a:prstGeom>
              <a:noFill/>
              <a:ln w="222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79" name="Line 35">
                <a:extLst>
                  <a:ext uri="{FF2B5EF4-FFF2-40B4-BE49-F238E27FC236}">
                    <a16:creationId xmlns:a16="http://schemas.microsoft.com/office/drawing/2014/main" id="{516B2280-F134-7B46-9E9E-6D0E85E1D5FA}"/>
                  </a:ext>
                </a:extLst>
              </p:cNvPr>
              <p:cNvSpPr>
                <a:spLocks noChangeShapeType="1"/>
              </p:cNvSpPr>
              <p:nvPr/>
            </p:nvSpPr>
            <p:spPr bwMode="auto">
              <a:xfrm flipH="1">
                <a:off x="2589" y="3145"/>
                <a:ext cx="96" cy="0"/>
              </a:xfrm>
              <a:prstGeom prst="line">
                <a:avLst/>
              </a:prstGeom>
              <a:noFill/>
              <a:ln w="22225">
                <a:solidFill>
                  <a:sysClr val="windowText" lastClr="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grpSp>
        <p:sp>
          <p:nvSpPr>
            <p:cNvPr id="71" name="Text Box 36">
              <a:extLst>
                <a:ext uri="{FF2B5EF4-FFF2-40B4-BE49-F238E27FC236}">
                  <a16:creationId xmlns:a16="http://schemas.microsoft.com/office/drawing/2014/main" id="{97D49DD5-F6F0-494F-9ECC-043DDAE3F69C}"/>
                </a:ext>
              </a:extLst>
            </p:cNvPr>
            <p:cNvSpPr txBox="1">
              <a:spLocks noChangeArrowheads="1"/>
            </p:cNvSpPr>
            <p:nvPr/>
          </p:nvSpPr>
          <p:spPr bwMode="auto">
            <a:xfrm>
              <a:off x="2351683" y="3984440"/>
              <a:ext cx="968231"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100" b="0" i="0" u="none" strike="noStrike" kern="0" cap="none" spc="0" normalizeH="0" baseline="0" noProof="0">
                  <a:ln>
                    <a:noFill/>
                  </a:ln>
                  <a:effectLst/>
                  <a:uLnTx/>
                  <a:uFillTx/>
                  <a:latin typeface="Verdana" charset="0"/>
                </a:rPr>
                <a:t>Krebs cycle</a:t>
              </a:r>
            </a:p>
          </p:txBody>
        </p:sp>
        <p:sp>
          <p:nvSpPr>
            <p:cNvPr id="72" name="Line 37">
              <a:extLst>
                <a:ext uri="{FF2B5EF4-FFF2-40B4-BE49-F238E27FC236}">
                  <a16:creationId xmlns:a16="http://schemas.microsoft.com/office/drawing/2014/main" id="{24EEEB43-9E65-A747-A36F-5A8C6109493A}"/>
                </a:ext>
              </a:extLst>
            </p:cNvPr>
            <p:cNvSpPr>
              <a:spLocks noChangeShapeType="1"/>
            </p:cNvSpPr>
            <p:nvPr/>
          </p:nvSpPr>
          <p:spPr bwMode="auto">
            <a:xfrm flipV="1">
              <a:off x="1155065" y="3461233"/>
              <a:ext cx="352084" cy="211489"/>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73" name="Line 38">
              <a:extLst>
                <a:ext uri="{FF2B5EF4-FFF2-40B4-BE49-F238E27FC236}">
                  <a16:creationId xmlns:a16="http://schemas.microsoft.com/office/drawing/2014/main" id="{9BDC8569-F774-344E-B263-124D1BC46435}"/>
                </a:ext>
              </a:extLst>
            </p:cNvPr>
            <p:cNvSpPr>
              <a:spLocks noChangeShapeType="1"/>
            </p:cNvSpPr>
            <p:nvPr/>
          </p:nvSpPr>
          <p:spPr bwMode="auto">
            <a:xfrm flipH="1" flipV="1">
              <a:off x="1155065" y="3461233"/>
              <a:ext cx="352084" cy="211489"/>
            </a:xfrm>
            <a:prstGeom prst="line">
              <a:avLst/>
            </a:prstGeom>
            <a:noFill/>
            <a:ln w="28575">
              <a:solidFill>
                <a:sysClr val="windowText" lastClr="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050" b="0" i="0" u="none" strike="noStrike" kern="0" cap="none" spc="0" normalizeH="0" baseline="0" noProof="0">
                <a:ln>
                  <a:noFill/>
                </a:ln>
                <a:effectLst/>
                <a:uLnTx/>
                <a:uFillTx/>
                <a:latin typeface="Arial"/>
              </a:endParaRPr>
            </a:p>
          </p:txBody>
        </p:sp>
        <p:sp>
          <p:nvSpPr>
            <p:cNvPr id="74" name="Text Box 39">
              <a:extLst>
                <a:ext uri="{FF2B5EF4-FFF2-40B4-BE49-F238E27FC236}">
                  <a16:creationId xmlns:a16="http://schemas.microsoft.com/office/drawing/2014/main" id="{9F624223-856D-BA4F-B6A1-5D201568A824}"/>
                </a:ext>
              </a:extLst>
            </p:cNvPr>
            <p:cNvSpPr txBox="1">
              <a:spLocks noChangeArrowheads="1"/>
            </p:cNvSpPr>
            <p:nvPr/>
          </p:nvSpPr>
          <p:spPr bwMode="auto">
            <a:xfrm>
              <a:off x="1504397" y="3531589"/>
              <a:ext cx="1056252" cy="407434"/>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defTabSz="914400" eaLnBrk="0" fontAlgn="auto" latinLnBrk="0" hangingPunct="0">
                <a:lnSpc>
                  <a:spcPct val="100000"/>
                </a:lnSpc>
                <a:spcBef>
                  <a:spcPct val="50000"/>
                </a:spcBef>
                <a:spcAft>
                  <a:spcPts val="0"/>
                </a:spcAft>
                <a:buClrTx/>
                <a:buSzTx/>
                <a:buFontTx/>
                <a:buNone/>
                <a:tabLst/>
                <a:defRPr/>
              </a:pPr>
              <a:r>
                <a:rPr kumimoji="0" lang="fr-FR" sz="1050" b="0" i="1" u="none" strike="noStrike" kern="0" cap="none" spc="0" normalizeH="0" baseline="0" noProof="0">
                  <a:ln>
                    <a:noFill/>
                  </a:ln>
                  <a:effectLst/>
                  <a:uLnTx/>
                  <a:uFillTx/>
                  <a:latin typeface="Verdana" charset="0"/>
                </a:rPr>
                <a:t>Glucose-6-phosphate </a:t>
              </a:r>
              <a:r>
                <a:rPr kumimoji="0" lang="fr-FR" sz="1050" b="0" i="1" u="none" strike="noStrike" kern="0" cap="none" spc="0" normalizeH="0" baseline="0" noProof="0" dirty="0" err="1">
                  <a:ln>
                    <a:noFill/>
                  </a:ln>
                  <a:effectLst/>
                  <a:uLnTx/>
                  <a:uFillTx/>
                  <a:latin typeface="Verdana" charset="0"/>
                </a:rPr>
                <a:t>isomerase</a:t>
              </a:r>
              <a:endParaRPr kumimoji="0" lang="fr-FR" sz="1050" b="0" i="1" u="none" strike="noStrike" kern="0" cap="none" spc="0" normalizeH="0" baseline="0" noProof="0" dirty="0">
                <a:ln>
                  <a:noFill/>
                </a:ln>
                <a:effectLst/>
                <a:uLnTx/>
                <a:uFillTx/>
                <a:latin typeface="Verdana" charset="0"/>
              </a:endParaRPr>
            </a:p>
          </p:txBody>
        </p:sp>
        <p:sp>
          <p:nvSpPr>
            <p:cNvPr id="75" name="Text Box 40">
              <a:extLst>
                <a:ext uri="{FF2B5EF4-FFF2-40B4-BE49-F238E27FC236}">
                  <a16:creationId xmlns:a16="http://schemas.microsoft.com/office/drawing/2014/main" id="{AEB4404B-D7F6-CA49-AC4E-9D0DD4C220BC}"/>
                </a:ext>
              </a:extLst>
            </p:cNvPr>
            <p:cNvSpPr txBox="1">
              <a:spLocks noChangeArrowheads="1"/>
            </p:cNvSpPr>
            <p:nvPr/>
          </p:nvSpPr>
          <p:spPr bwMode="auto">
            <a:xfrm>
              <a:off x="758970" y="3029441"/>
              <a:ext cx="1276304"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a:ln>
                    <a:noFill/>
                  </a:ln>
                  <a:effectLst/>
                  <a:uLnTx/>
                  <a:uFillTx/>
                  <a:latin typeface="Verdana" charset="0"/>
                </a:rPr>
                <a:t>FDG-6-Phosphate</a:t>
              </a:r>
            </a:p>
          </p:txBody>
        </p:sp>
        <p:sp>
          <p:nvSpPr>
            <p:cNvPr id="76" name="Text Box 42">
              <a:extLst>
                <a:ext uri="{FF2B5EF4-FFF2-40B4-BE49-F238E27FC236}">
                  <a16:creationId xmlns:a16="http://schemas.microsoft.com/office/drawing/2014/main" id="{04D0F026-E995-954F-9B4B-A4FF03625A6B}"/>
                </a:ext>
              </a:extLst>
            </p:cNvPr>
            <p:cNvSpPr txBox="1">
              <a:spLocks noChangeArrowheads="1"/>
            </p:cNvSpPr>
            <p:nvPr/>
          </p:nvSpPr>
          <p:spPr bwMode="auto">
            <a:xfrm>
              <a:off x="756219" y="3029440"/>
              <a:ext cx="1276304" cy="18470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ctr" defTabSz="914400" eaLnBrk="0" fontAlgn="auto" latinLnBrk="0" hangingPunct="0">
                <a:lnSpc>
                  <a:spcPct val="100000"/>
                </a:lnSpc>
                <a:spcBef>
                  <a:spcPct val="50000"/>
                </a:spcBef>
                <a:spcAft>
                  <a:spcPts val="0"/>
                </a:spcAft>
                <a:buClrTx/>
                <a:buSzTx/>
                <a:buFontTx/>
                <a:buNone/>
                <a:tabLst/>
                <a:defRPr/>
              </a:pPr>
              <a:r>
                <a:rPr kumimoji="0" lang="fr-FR" sz="1100" b="1" i="0" u="none" strike="noStrike" kern="0" cap="none" spc="0" normalizeH="0" baseline="0" noProof="0" dirty="0">
                  <a:ln>
                    <a:noFill/>
                  </a:ln>
                  <a:effectLst/>
                  <a:uLnTx/>
                  <a:uFillTx/>
                  <a:latin typeface="Verdana" charset="0"/>
                </a:rPr>
                <a:t>FDG-6-Phosphate</a:t>
              </a:r>
            </a:p>
          </p:txBody>
        </p:sp>
      </p:grpSp>
      <p:sp>
        <p:nvSpPr>
          <p:cNvPr id="80" name="Straight Connector 23553">
            <a:extLst>
              <a:ext uri="{FF2B5EF4-FFF2-40B4-BE49-F238E27FC236}">
                <a16:creationId xmlns:a16="http://schemas.microsoft.com/office/drawing/2014/main" id="{4E9FC528-2FD2-3544-B382-FDF355B1DEEB}"/>
              </a:ext>
            </a:extLst>
          </p:cNvPr>
          <p:cNvSpPr>
            <a:spLocks noChangeShapeType="1"/>
          </p:cNvSpPr>
          <p:nvPr/>
        </p:nvSpPr>
        <p:spPr bwMode="auto">
          <a:xfrm>
            <a:off x="0" y="73660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latin typeface="Calibri"/>
            </a:endParaRPr>
          </a:p>
        </p:txBody>
      </p:sp>
      <p:sp>
        <p:nvSpPr>
          <p:cNvPr id="3" name="TextBox 2">
            <a:extLst>
              <a:ext uri="{FF2B5EF4-FFF2-40B4-BE49-F238E27FC236}">
                <a16:creationId xmlns:a16="http://schemas.microsoft.com/office/drawing/2014/main" id="{813806CD-8D46-A4B4-32EA-547174FB3DD2}"/>
              </a:ext>
            </a:extLst>
          </p:cNvPr>
          <p:cNvSpPr txBox="1"/>
          <p:nvPr/>
        </p:nvSpPr>
        <p:spPr>
          <a:xfrm>
            <a:off x="8558666" y="1527943"/>
            <a:ext cx="3268585" cy="646331"/>
          </a:xfrm>
          <a:prstGeom prst="rect">
            <a:avLst/>
          </a:prstGeom>
          <a:noFill/>
        </p:spPr>
        <p:txBody>
          <a:bodyPr wrap="square" rtlCol="0">
            <a:spAutoFit/>
          </a:bodyPr>
          <a:lstStyle/>
          <a:p>
            <a:r>
              <a:rPr lang="el-GR" baseline="30000" dirty="0"/>
              <a:t>18</a:t>
            </a:r>
            <a:r>
              <a:rPr lang="en-US" dirty="0"/>
              <a:t>F-FDG: half life of 110 min</a:t>
            </a:r>
          </a:p>
          <a:p>
            <a:r>
              <a:rPr lang="en-US" dirty="0"/>
              <a:t>Photons energy 511 </a:t>
            </a:r>
            <a:r>
              <a:rPr lang="en-US" dirty="0" err="1"/>
              <a:t>kEV</a:t>
            </a:r>
            <a:endParaRPr lang="en-US" dirty="0"/>
          </a:p>
        </p:txBody>
      </p:sp>
    </p:spTree>
    <p:extLst>
      <p:ext uri="{BB962C8B-B14F-4D97-AF65-F5344CB8AC3E}">
        <p14:creationId xmlns:p14="http://schemas.microsoft.com/office/powerpoint/2010/main" val="88630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EEC3D6B5-67DE-4E3C-B2A9-E8B7022221F5}"/>
              </a:ext>
            </a:extLst>
          </p:cNvPr>
          <p:cNvSpPr txBox="1"/>
          <p:nvPr/>
        </p:nvSpPr>
        <p:spPr>
          <a:xfrm>
            <a:off x="199218" y="144196"/>
            <a:ext cx="2284600" cy="461665"/>
          </a:xfrm>
          <a:prstGeom prst="rect">
            <a:avLst/>
          </a:prstGeom>
          <a:noFill/>
        </p:spPr>
        <p:txBody>
          <a:bodyPr wrap="none" rtlCol="0">
            <a:spAutoFit/>
          </a:bodyPr>
          <a:lstStyle/>
          <a:p>
            <a:r>
              <a:rPr lang="de-CH" sz="2400" b="1" dirty="0"/>
              <a:t>FDG-PET - Basics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63" y="611495"/>
            <a:ext cx="2672132" cy="5481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uppieren 3">
            <a:extLst>
              <a:ext uri="{FF2B5EF4-FFF2-40B4-BE49-F238E27FC236}">
                <a16:creationId xmlns:a16="http://schemas.microsoft.com/office/drawing/2014/main" id="{7AD5525F-ADAE-4E8E-ACDD-454702CE168F}"/>
              </a:ext>
            </a:extLst>
          </p:cNvPr>
          <p:cNvGrpSpPr/>
          <p:nvPr/>
        </p:nvGrpSpPr>
        <p:grpSpPr>
          <a:xfrm>
            <a:off x="2783632" y="488171"/>
            <a:ext cx="9418215" cy="5728447"/>
            <a:chOff x="2783632" y="488171"/>
            <a:chExt cx="9418215" cy="5728447"/>
          </a:xfrm>
        </p:grpSpPr>
        <p:sp>
          <p:nvSpPr>
            <p:cNvPr id="11" name="Titel 1">
              <a:extLst>
                <a:ext uri="{FF2B5EF4-FFF2-40B4-BE49-F238E27FC236}">
                  <a16:creationId xmlns:a16="http://schemas.microsoft.com/office/drawing/2014/main" id="{96D420B6-D468-4F1F-9F12-581533C37F61}"/>
                </a:ext>
              </a:extLst>
            </p:cNvPr>
            <p:cNvSpPr txBox="1">
              <a:spLocks/>
            </p:cNvSpPr>
            <p:nvPr/>
          </p:nvSpPr>
          <p:spPr>
            <a:xfrm>
              <a:off x="2783632" y="763260"/>
              <a:ext cx="6768752" cy="601629"/>
            </a:xfrm>
            <a:prstGeom prst="rect">
              <a:avLst/>
            </a:prstGeom>
          </p:spPr>
          <p:txBody>
            <a:bodyPr wrap="square"/>
            <a:lstStyle>
              <a:lvl1pPr algn="l" defTabSz="914395" rtl="0" eaLnBrk="1" latinLnBrk="0" hangingPunct="1">
                <a:lnSpc>
                  <a:spcPct val="90000"/>
                </a:lnSpc>
                <a:spcBef>
                  <a:spcPct val="0"/>
                </a:spcBef>
                <a:buNone/>
                <a:defRPr sz="2400" kern="1200" baseline="0">
                  <a:solidFill>
                    <a:schemeClr val="accent1"/>
                  </a:solidFill>
                  <a:latin typeface="+mj-lt"/>
                  <a:ea typeface="+mj-ea"/>
                  <a:cs typeface="+mj-cs"/>
                </a:defRPr>
              </a:lvl1pPr>
            </a:lstStyle>
            <a:p>
              <a:pPr algn="ctr"/>
              <a:r>
                <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rPr>
                <a:t>Suppression </a:t>
              </a: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of</a:t>
              </a:r>
              <a:r>
                <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myocardial</a:t>
              </a:r>
              <a:r>
                <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rPr>
                <a:t> FDG </a:t>
              </a:r>
              <a:r>
                <a:rPr lang="de-CH" sz="2000" dirty="0" err="1">
                  <a:solidFill>
                    <a:schemeClr val="tx1"/>
                  </a:solidFill>
                  <a:latin typeface="Verdana" panose="020B0604030504040204" pitchFamily="34" charset="0"/>
                  <a:ea typeface="Verdana" panose="020B0604030504040204" pitchFamily="34" charset="0"/>
                  <a:cs typeface="Verdana" panose="020B0604030504040204" pitchFamily="34" charset="0"/>
                </a:rPr>
                <a:t>uptake</a:t>
              </a:r>
              <a:endPar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lgn="ctr">
                <a:buFont typeface="Arial" panose="020B0604020202020204" pitchFamily="34" charset="0"/>
                <a:buChar char="•"/>
              </a:pPr>
              <a:endParaRPr lang="de-CH" sz="2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2420" y="488171"/>
              <a:ext cx="3019427" cy="5728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3" name="AutoShape 12"/>
            <p:cNvSpPr>
              <a:spLocks noChangeArrowheads="1"/>
            </p:cNvSpPr>
            <p:nvPr/>
          </p:nvSpPr>
          <p:spPr bwMode="auto">
            <a:xfrm>
              <a:off x="2865695" y="1124744"/>
              <a:ext cx="6614681" cy="235645"/>
            </a:xfrm>
            <a:prstGeom prst="rightArrow">
              <a:avLst>
                <a:gd name="adj1" fmla="val 50000"/>
                <a:gd name="adj2" fmla="val 74268"/>
              </a:avLst>
            </a:prstGeom>
            <a:solidFill>
              <a:srgbClr val="FF0000"/>
            </a:solidFill>
            <a:ln w="9525">
              <a:solidFill>
                <a:schemeClr val="tx1"/>
              </a:solidFill>
              <a:miter lim="800000"/>
              <a:headEnd/>
              <a:tailEnd/>
            </a:ln>
            <a:effectLst/>
          </p:spPr>
          <p:txBody>
            <a:bodyPr wrap="none" anchor="ctr"/>
            <a:lstStyle/>
            <a:p>
              <a:pPr>
                <a:defRPr/>
              </a:pPr>
              <a:endParaRPr lang="fr-FR" sz="1600">
                <a:latin typeface="+mj-lt"/>
                <a:cs typeface="+mn-cs"/>
              </a:endParaRPr>
            </a:p>
          </p:txBody>
        </p:sp>
      </p:grpSp>
      <p:grpSp>
        <p:nvGrpSpPr>
          <p:cNvPr id="30" name="Gruppieren 4">
            <a:extLst>
              <a:ext uri="{FF2B5EF4-FFF2-40B4-BE49-F238E27FC236}">
                <a16:creationId xmlns:a16="http://schemas.microsoft.com/office/drawing/2014/main" id="{2CF3994D-BA90-9947-B9E7-399A8C571E38}"/>
              </a:ext>
            </a:extLst>
          </p:cNvPr>
          <p:cNvGrpSpPr/>
          <p:nvPr/>
        </p:nvGrpSpPr>
        <p:grpSpPr>
          <a:xfrm>
            <a:off x="2566908" y="1580913"/>
            <a:ext cx="6672223" cy="5089318"/>
            <a:chOff x="2566908" y="1580913"/>
            <a:chExt cx="6672223" cy="5089318"/>
          </a:xfrm>
        </p:grpSpPr>
        <p:pic>
          <p:nvPicPr>
            <p:cNvPr id="31" name="Picture 3" descr="seringue">
              <a:extLst>
                <a:ext uri="{FF2B5EF4-FFF2-40B4-BE49-F238E27FC236}">
                  <a16:creationId xmlns:a16="http://schemas.microsoft.com/office/drawing/2014/main" id="{1F9F14AD-D50A-1F4D-BDF3-3484EC39A9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968" y="1580913"/>
              <a:ext cx="665698" cy="74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5">
              <a:extLst>
                <a:ext uri="{FF2B5EF4-FFF2-40B4-BE49-F238E27FC236}">
                  <a16:creationId xmlns:a16="http://schemas.microsoft.com/office/drawing/2014/main" id="{E55CC126-3C61-8E40-A4D6-791D64164999}"/>
                </a:ext>
              </a:extLst>
            </p:cNvPr>
            <p:cNvSpPr>
              <a:spLocks noChangeArrowheads="1"/>
            </p:cNvSpPr>
            <p:nvPr/>
          </p:nvSpPr>
          <p:spPr bwMode="auto">
            <a:xfrm>
              <a:off x="5663952" y="2445552"/>
              <a:ext cx="104575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effectLst/>
                  <a:uLnTx/>
                  <a:uFillTx/>
                  <a:latin typeface="Arial"/>
                </a:rPr>
                <a:t>18F-FDG</a:t>
              </a:r>
              <a:endParaRPr kumimoji="0" lang="fr-FR" sz="1600" b="0" i="0" u="none" strike="noStrike" kern="0" cap="none" spc="0" normalizeH="0" baseline="0" noProof="0" dirty="0">
                <a:ln>
                  <a:noFill/>
                </a:ln>
                <a:effectLst>
                  <a:outerShdw blurRad="38100" dist="38100" dir="2700000" algn="tl">
                    <a:srgbClr val="000000"/>
                  </a:outerShdw>
                </a:effectLst>
                <a:uLnTx/>
                <a:uFillTx/>
                <a:latin typeface="Arial"/>
              </a:endParaRPr>
            </a:p>
          </p:txBody>
        </p:sp>
        <p:sp>
          <p:nvSpPr>
            <p:cNvPr id="33" name="ZoneTexte 34">
              <a:extLst>
                <a:ext uri="{FF2B5EF4-FFF2-40B4-BE49-F238E27FC236}">
                  <a16:creationId xmlns:a16="http://schemas.microsoft.com/office/drawing/2014/main" id="{6F0D84A8-3EF1-B84D-AAFF-E3FE256C996D}"/>
                </a:ext>
              </a:extLst>
            </p:cNvPr>
            <p:cNvSpPr txBox="1"/>
            <p:nvPr/>
          </p:nvSpPr>
          <p:spPr>
            <a:xfrm>
              <a:off x="6186829" y="3428453"/>
              <a:ext cx="3052302" cy="181588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err="1">
                  <a:ln>
                    <a:noFill/>
                  </a:ln>
                  <a:effectLst/>
                  <a:uLnTx/>
                  <a:uFillTx/>
                  <a:latin typeface="Arial"/>
                </a:rPr>
                <a:t>Whole</a:t>
              </a:r>
              <a:r>
                <a:rPr kumimoji="0" lang="fr-FR" sz="1600" b="1" i="0" u="none" strike="noStrike" kern="0" cap="none" spc="0" normalizeH="0" baseline="0" noProof="0" dirty="0">
                  <a:ln>
                    <a:noFill/>
                  </a:ln>
                  <a:effectLst/>
                  <a:uLnTx/>
                  <a:uFillTx/>
                  <a:latin typeface="Arial"/>
                </a:rPr>
                <a:t>-body PET/CT acquisition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effectLst/>
                <a:uLnTx/>
                <a:uFillTx/>
                <a:latin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effectLst/>
                  <a:uLnTx/>
                  <a:uFillTx/>
                  <a:latin typeface="Arial"/>
                </a:rPr>
                <a:t>Duration of acquisition </a:t>
              </a:r>
              <a:r>
                <a:rPr kumimoji="0" lang="fr-FR" sz="1600" b="0" i="0" u="none" strike="noStrike" kern="0" cap="none" spc="0" normalizeH="0" baseline="0" noProof="0" dirty="0" err="1">
                  <a:ln>
                    <a:noFill/>
                  </a:ln>
                  <a:effectLst/>
                  <a:uLnTx/>
                  <a:uFillTx/>
                  <a:latin typeface="Arial"/>
                </a:rPr>
                <a:t>approx</a:t>
              </a:r>
              <a:r>
                <a:rPr kumimoji="0" lang="fr-FR" sz="1600" b="0" i="0" u="none" strike="noStrike" kern="0" cap="none" spc="0" normalizeH="0" baseline="0" noProof="0" dirty="0">
                  <a:ln>
                    <a:noFill/>
                  </a:ln>
                  <a:effectLst/>
                  <a:uLnTx/>
                  <a:uFillTx/>
                  <a:latin typeface="Arial"/>
                </a:rPr>
                <a:t>. 20 minutes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dirty="0">
                <a:ln>
                  <a:noFill/>
                </a:ln>
                <a:effectLst/>
                <a:uLnTx/>
                <a:uFillTx/>
                <a:latin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1" i="0" u="none" strike="noStrike" kern="0" cap="none" spc="0" normalizeH="0" baseline="0" noProof="0" dirty="0">
                  <a:ln>
                    <a:noFill/>
                  </a:ln>
                  <a:effectLst/>
                  <a:uLnTx/>
                  <a:uFillTx/>
                  <a:latin typeface="Arial"/>
                </a:rPr>
                <a:t>+/- CTA</a:t>
              </a:r>
            </a:p>
          </p:txBody>
        </p:sp>
        <p:sp>
          <p:nvSpPr>
            <p:cNvPr id="34" name="Flèche vers la droite 35">
              <a:extLst>
                <a:ext uri="{FF2B5EF4-FFF2-40B4-BE49-F238E27FC236}">
                  <a16:creationId xmlns:a16="http://schemas.microsoft.com/office/drawing/2014/main" id="{0573BAED-6632-2B45-9B3E-94A5E4C6946A}"/>
                </a:ext>
              </a:extLst>
            </p:cNvPr>
            <p:cNvSpPr/>
            <p:nvPr/>
          </p:nvSpPr>
          <p:spPr>
            <a:xfrm rot="5400000">
              <a:off x="7551787" y="2937410"/>
              <a:ext cx="322386" cy="267428"/>
            </a:xfrm>
            <a:prstGeom prst="rightArrow">
              <a:avLst/>
            </a:prstGeom>
            <a:solidFill>
              <a:sysClr val="windowText" lastClr="000000"/>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effectLst/>
                <a:uLnTx/>
                <a:uFillTx/>
                <a:latin typeface="Arial"/>
                <a:ea typeface="+mn-ea"/>
                <a:cs typeface="+mn-cs"/>
              </a:endParaRPr>
            </a:p>
          </p:txBody>
        </p:sp>
        <p:sp>
          <p:nvSpPr>
            <p:cNvPr id="35" name="AutoShape 12">
              <a:extLst>
                <a:ext uri="{FF2B5EF4-FFF2-40B4-BE49-F238E27FC236}">
                  <a16:creationId xmlns:a16="http://schemas.microsoft.com/office/drawing/2014/main" id="{82C4CFBB-2366-9C42-B38B-3236CE6DE50B}"/>
                </a:ext>
              </a:extLst>
            </p:cNvPr>
            <p:cNvSpPr>
              <a:spLocks noChangeArrowheads="1"/>
            </p:cNvSpPr>
            <p:nvPr/>
          </p:nvSpPr>
          <p:spPr bwMode="auto">
            <a:xfrm>
              <a:off x="5375921" y="2239430"/>
              <a:ext cx="351964" cy="112113"/>
            </a:xfrm>
            <a:prstGeom prst="rightArrow">
              <a:avLst>
                <a:gd name="adj1" fmla="val 50000"/>
                <a:gd name="adj2" fmla="val 74268"/>
              </a:avLst>
            </a:prstGeom>
            <a:solidFill>
              <a:srgbClr val="0057A2"/>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effectLst/>
                <a:uLnTx/>
                <a:uFillTx/>
                <a:latin typeface="Arial"/>
              </a:endParaRPr>
            </a:p>
          </p:txBody>
        </p:sp>
        <p:sp>
          <p:nvSpPr>
            <p:cNvPr id="36" name="Rectangle 5">
              <a:extLst>
                <a:ext uri="{FF2B5EF4-FFF2-40B4-BE49-F238E27FC236}">
                  <a16:creationId xmlns:a16="http://schemas.microsoft.com/office/drawing/2014/main" id="{DCBE4585-74B7-924C-BF7B-92B15A14C6FB}"/>
                </a:ext>
              </a:extLst>
            </p:cNvPr>
            <p:cNvSpPr>
              <a:spLocks noChangeArrowheads="1"/>
            </p:cNvSpPr>
            <p:nvPr/>
          </p:nvSpPr>
          <p:spPr bwMode="auto">
            <a:xfrm>
              <a:off x="2927648" y="2012358"/>
              <a:ext cx="28002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0" cap="none" spc="0" normalizeH="0" baseline="0" noProof="0" dirty="0">
                  <a:ln>
                    <a:noFill/>
                  </a:ln>
                  <a:effectLst/>
                  <a:uLnTx/>
                  <a:uFillTx/>
                  <a:latin typeface="Arial"/>
                </a:rPr>
                <a:t>12 </a:t>
              </a:r>
              <a:r>
                <a:rPr kumimoji="0" lang="fr-FR" sz="1600" b="0" i="0" u="none" strike="noStrike" kern="0" cap="none" spc="0" normalizeH="0" baseline="0" noProof="0" dirty="0" err="1">
                  <a:ln>
                    <a:noFill/>
                  </a:ln>
                  <a:effectLst/>
                  <a:uLnTx/>
                  <a:uFillTx/>
                  <a:latin typeface="Arial"/>
                </a:rPr>
                <a:t>hours</a:t>
              </a:r>
              <a:r>
                <a:rPr kumimoji="0" lang="fr-FR" sz="1600" b="0" i="0" u="none" strike="noStrike" kern="0" cap="none" spc="0" normalizeH="0" baseline="0" noProof="0" dirty="0">
                  <a:ln>
                    <a:noFill/>
                  </a:ln>
                  <a:effectLst/>
                  <a:uLnTx/>
                  <a:uFillTx/>
                  <a:latin typeface="Arial"/>
                </a:rPr>
                <a:t> </a:t>
              </a:r>
              <a:r>
                <a:rPr kumimoji="0" lang="fr-FR" sz="1600" b="0" i="0" u="none" strike="noStrike" kern="0" cap="none" spc="0" normalizeH="0" baseline="0" noProof="0" dirty="0" err="1">
                  <a:ln>
                    <a:noFill/>
                  </a:ln>
                  <a:effectLst/>
                  <a:uLnTx/>
                  <a:uFillTx/>
                  <a:latin typeface="Arial"/>
                </a:rPr>
                <a:t>fasting</a:t>
              </a:r>
              <a:endParaRPr kumimoji="0" lang="fr-FR" sz="1600" b="0" i="0" u="none" strike="noStrike" kern="0" cap="none" spc="0" normalizeH="0" baseline="0" noProof="0" dirty="0">
                <a:ln>
                  <a:noFill/>
                </a:ln>
                <a:effectLst/>
                <a:uLnTx/>
                <a:uFillTx/>
                <a:latin typeface="Arial"/>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600" b="0" i="0" u="none" strike="noStrike" kern="0" cap="none" spc="0" normalizeH="0" baseline="0" noProof="0" dirty="0">
                  <a:ln>
                    <a:noFill/>
                  </a:ln>
                  <a:effectLst/>
                  <a:uLnTx/>
                  <a:uFillTx/>
                  <a:latin typeface="Arial"/>
                </a:rPr>
                <a:t>No </a:t>
              </a:r>
              <a:r>
                <a:rPr kumimoji="0" lang="fr-FR" sz="1600" b="0" i="0" u="none" strike="noStrike" kern="0" cap="none" spc="0" normalizeH="0" baseline="0" noProof="0" dirty="0" err="1">
                  <a:ln>
                    <a:noFill/>
                  </a:ln>
                  <a:effectLst/>
                  <a:uLnTx/>
                  <a:uFillTx/>
                  <a:latin typeface="Arial"/>
                </a:rPr>
                <a:t>carb</a:t>
              </a:r>
              <a:r>
                <a:rPr kumimoji="0" lang="fr-FR" sz="1600" b="0" i="0" u="none" strike="noStrike" kern="0" cap="none" spc="0" normalizeH="0" baseline="0" noProof="0" dirty="0">
                  <a:ln>
                    <a:noFill/>
                  </a:ln>
                  <a:effectLst/>
                  <a:uLnTx/>
                  <a:uFillTx/>
                  <a:latin typeface="Arial"/>
                </a:rPr>
                <a:t> / high fat </a:t>
              </a:r>
              <a:r>
                <a:rPr kumimoji="0" lang="fr-FR" sz="1600" b="0" i="0" u="none" strike="noStrike" kern="0" cap="none" spc="0" normalizeH="0" baseline="0" noProof="0" dirty="0" err="1">
                  <a:ln>
                    <a:noFill/>
                  </a:ln>
                  <a:effectLst/>
                  <a:uLnTx/>
                  <a:uFillTx/>
                  <a:latin typeface="Arial"/>
                </a:rPr>
                <a:t>diet</a:t>
              </a:r>
              <a:endParaRPr kumimoji="0" lang="fr-FR" sz="1600" b="0" i="0" u="none" strike="noStrike" kern="0" cap="none" spc="0" normalizeH="0" baseline="0" noProof="0" dirty="0">
                <a:ln>
                  <a:noFill/>
                </a:ln>
                <a:effectLst/>
                <a:uLnTx/>
                <a:uFillTx/>
                <a:latin typeface="Arial"/>
              </a:endParaRPr>
            </a:p>
          </p:txBody>
        </p:sp>
        <p:sp>
          <p:nvSpPr>
            <p:cNvPr id="37" name="Rectangle 5">
              <a:extLst>
                <a:ext uri="{FF2B5EF4-FFF2-40B4-BE49-F238E27FC236}">
                  <a16:creationId xmlns:a16="http://schemas.microsoft.com/office/drawing/2014/main" id="{BFE40D49-8ADD-FF4B-849E-935A8363C6C3}"/>
                </a:ext>
              </a:extLst>
            </p:cNvPr>
            <p:cNvSpPr>
              <a:spLocks noChangeArrowheads="1"/>
            </p:cNvSpPr>
            <p:nvPr/>
          </p:nvSpPr>
          <p:spPr bwMode="auto">
            <a:xfrm>
              <a:off x="6993497" y="2042125"/>
              <a:ext cx="147800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effectLst/>
                  <a:uLnTx/>
                  <a:uFillTx/>
                  <a:latin typeface="Arial"/>
                </a:rPr>
                <a:t>60 </a:t>
              </a:r>
              <a:r>
                <a:rPr kumimoji="0" lang="fr-FR" sz="1600" b="0" i="0" u="none" strike="noStrike" kern="0" cap="none" spc="0" normalizeH="0" baseline="0" noProof="0" dirty="0" err="1">
                  <a:ln>
                    <a:noFill/>
                  </a:ln>
                  <a:effectLst/>
                  <a:uLnTx/>
                  <a:uFillTx/>
                  <a:latin typeface="Arial"/>
                </a:rPr>
                <a:t>mins</a:t>
              </a:r>
              <a:endParaRPr kumimoji="0" lang="fr-FR" sz="1600" b="0" i="0" u="none" strike="noStrike" kern="0" cap="none" spc="0" normalizeH="0" baseline="0" noProof="0" dirty="0">
                <a:ln>
                  <a:noFill/>
                </a:ln>
                <a:effectLst/>
                <a:uLnTx/>
                <a:uFillTx/>
                <a:latin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err="1">
                  <a:ln>
                    <a:noFill/>
                  </a:ln>
                  <a:effectLst/>
                  <a:uLnTx/>
                  <a:uFillTx/>
                  <a:latin typeface="Arial"/>
                </a:rPr>
                <a:t>uptake</a:t>
              </a:r>
              <a:endParaRPr kumimoji="0" lang="fr-FR" sz="1600" b="0" i="0" u="none" strike="noStrike" kern="0" cap="none" spc="0" normalizeH="0" baseline="0" noProof="0" dirty="0">
                <a:ln>
                  <a:noFill/>
                </a:ln>
                <a:effectLst/>
                <a:uLnTx/>
                <a:uFillTx/>
                <a:latin typeface="Arial"/>
              </a:endParaRPr>
            </a:p>
          </p:txBody>
        </p:sp>
        <p:sp>
          <p:nvSpPr>
            <p:cNvPr id="38" name="AutoShape 12">
              <a:extLst>
                <a:ext uri="{FF2B5EF4-FFF2-40B4-BE49-F238E27FC236}">
                  <a16:creationId xmlns:a16="http://schemas.microsoft.com/office/drawing/2014/main" id="{682CD415-C14F-0949-B45B-6756C3956FF2}"/>
                </a:ext>
              </a:extLst>
            </p:cNvPr>
            <p:cNvSpPr>
              <a:spLocks noChangeArrowheads="1"/>
            </p:cNvSpPr>
            <p:nvPr/>
          </p:nvSpPr>
          <p:spPr bwMode="auto">
            <a:xfrm>
              <a:off x="6577947" y="2239430"/>
              <a:ext cx="351964" cy="112113"/>
            </a:xfrm>
            <a:prstGeom prst="rightArrow">
              <a:avLst>
                <a:gd name="adj1" fmla="val 50000"/>
                <a:gd name="adj2" fmla="val 74268"/>
              </a:avLst>
            </a:prstGeom>
            <a:solidFill>
              <a:srgbClr val="0057A2"/>
            </a:solidFill>
            <a:ln w="9525">
              <a:solidFill>
                <a:sysClr val="windowText" lastClr="00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effectLst/>
                <a:uLnTx/>
                <a:uFillTx/>
                <a:latin typeface="Arial"/>
              </a:endParaRPr>
            </a:p>
          </p:txBody>
        </p:sp>
        <p:pic>
          <p:nvPicPr>
            <p:cNvPr id="39" name="Picture 8" descr="Bildergebnis fÃ¼r high fat diet">
              <a:extLst>
                <a:ext uri="{FF2B5EF4-FFF2-40B4-BE49-F238E27FC236}">
                  <a16:creationId xmlns:a16="http://schemas.microsoft.com/office/drawing/2014/main" id="{554AE72B-EE95-D340-9788-66D0BAF944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6908" y="2637607"/>
              <a:ext cx="2809013" cy="158169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a:extLst>
                <a:ext uri="{FF2B5EF4-FFF2-40B4-BE49-F238E27FC236}">
                  <a16:creationId xmlns:a16="http://schemas.microsoft.com/office/drawing/2014/main" id="{8D601F6A-B050-4E4D-AF41-92BA5EFF2F9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32677" y="3717032"/>
              <a:ext cx="2088232" cy="29531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1" name="Straight Connector 23553">
            <a:extLst>
              <a:ext uri="{FF2B5EF4-FFF2-40B4-BE49-F238E27FC236}">
                <a16:creationId xmlns:a16="http://schemas.microsoft.com/office/drawing/2014/main" id="{FA84F836-13F1-8C46-B5C7-0424F511D475}"/>
              </a:ext>
            </a:extLst>
          </p:cNvPr>
          <p:cNvSpPr>
            <a:spLocks noChangeShapeType="1"/>
          </p:cNvSpPr>
          <p:nvPr/>
        </p:nvSpPr>
        <p:spPr bwMode="auto">
          <a:xfrm>
            <a:off x="0" y="59690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latin typeface="Calibri"/>
            </a:endParaRPr>
          </a:p>
        </p:txBody>
      </p:sp>
      <p:sp>
        <p:nvSpPr>
          <p:cNvPr id="3" name="TextBox 2">
            <a:extLst>
              <a:ext uri="{FF2B5EF4-FFF2-40B4-BE49-F238E27FC236}">
                <a16:creationId xmlns:a16="http://schemas.microsoft.com/office/drawing/2014/main" id="{0A62667C-71B8-9249-A610-AB15FFB9AF0A}"/>
              </a:ext>
            </a:extLst>
          </p:cNvPr>
          <p:cNvSpPr txBox="1"/>
          <p:nvPr/>
        </p:nvSpPr>
        <p:spPr>
          <a:xfrm>
            <a:off x="5600452" y="2757531"/>
            <a:ext cx="1265959" cy="369332"/>
          </a:xfrm>
          <a:prstGeom prst="rect">
            <a:avLst/>
          </a:prstGeom>
          <a:noFill/>
        </p:spPr>
        <p:txBody>
          <a:bodyPr wrap="square" rtlCol="0">
            <a:spAutoFit/>
          </a:bodyPr>
          <a:lstStyle/>
          <a:p>
            <a:pPr algn="ctr"/>
            <a:r>
              <a:rPr lang="en-US" dirty="0"/>
              <a:t>±Heparin</a:t>
            </a:r>
            <a:endParaRPr lang="el-GR" dirty="0"/>
          </a:p>
        </p:txBody>
      </p:sp>
      <p:sp>
        <p:nvSpPr>
          <p:cNvPr id="5" name="TextBox 4">
            <a:extLst>
              <a:ext uri="{FF2B5EF4-FFF2-40B4-BE49-F238E27FC236}">
                <a16:creationId xmlns:a16="http://schemas.microsoft.com/office/drawing/2014/main" id="{D1BEBA60-61AF-8CBD-7FDE-07F3EDAA36DC}"/>
              </a:ext>
            </a:extLst>
          </p:cNvPr>
          <p:cNvSpPr txBox="1"/>
          <p:nvPr/>
        </p:nvSpPr>
        <p:spPr>
          <a:xfrm>
            <a:off x="5568877" y="3085581"/>
            <a:ext cx="1403255" cy="369332"/>
          </a:xfrm>
          <a:prstGeom prst="rect">
            <a:avLst/>
          </a:prstGeom>
          <a:noFill/>
        </p:spPr>
        <p:txBody>
          <a:bodyPr wrap="square" rtlCol="0">
            <a:spAutoFit/>
          </a:bodyPr>
          <a:lstStyle/>
          <a:p>
            <a:r>
              <a:rPr lang="en-US" dirty="0"/>
              <a:t>2.5-5MBq/kg</a:t>
            </a:r>
          </a:p>
        </p:txBody>
      </p:sp>
    </p:spTree>
    <p:extLst>
      <p:ext uri="{BB962C8B-B14F-4D97-AF65-F5344CB8AC3E}">
        <p14:creationId xmlns:p14="http://schemas.microsoft.com/office/powerpoint/2010/main" val="145740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58148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
          <p:cNvGrpSpPr>
            <a:grpSpLocks/>
          </p:cNvGrpSpPr>
          <p:nvPr/>
        </p:nvGrpSpPr>
        <p:grpSpPr bwMode="auto">
          <a:xfrm>
            <a:off x="5968519" y="3691285"/>
            <a:ext cx="4162425" cy="2341562"/>
            <a:chOff x="2826" y="783"/>
            <a:chExt cx="3048" cy="1563"/>
          </a:xfrm>
        </p:grpSpPr>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l="10040" t="10040" r="13342" b="10176"/>
            <a:stretch>
              <a:fillRect/>
            </a:stretch>
          </p:blipFill>
          <p:spPr bwMode="auto">
            <a:xfrm>
              <a:off x="2826" y="783"/>
              <a:ext cx="1498"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8"/>
            <p:cNvPicPr>
              <a:picLocks noChangeAspect="1" noChangeArrowheads="1"/>
            </p:cNvPicPr>
            <p:nvPr/>
          </p:nvPicPr>
          <p:blipFill>
            <a:blip r:embed="rId4">
              <a:extLst>
                <a:ext uri="{28A0092B-C50C-407E-A947-70E740481C1C}">
                  <a14:useLocalDpi xmlns:a14="http://schemas.microsoft.com/office/drawing/2010/main" val="0"/>
                </a:ext>
              </a:extLst>
            </a:blip>
            <a:srcRect l="8556" t="11195" r="21043" b="15106"/>
            <a:stretch>
              <a:fillRect/>
            </a:stretch>
          </p:blipFill>
          <p:spPr bwMode="auto">
            <a:xfrm>
              <a:off x="4381" y="783"/>
              <a:ext cx="1493" cy="1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3" name="Picture 9"/>
          <p:cNvPicPr>
            <a:picLocks noChangeAspect="1" noChangeArrowheads="1"/>
          </p:cNvPicPr>
          <p:nvPr/>
        </p:nvPicPr>
        <p:blipFill>
          <a:blip r:embed="rId5">
            <a:extLst>
              <a:ext uri="{28A0092B-C50C-407E-A947-70E740481C1C}">
                <a14:useLocalDpi xmlns:a14="http://schemas.microsoft.com/office/drawing/2010/main" val="0"/>
              </a:ext>
            </a:extLst>
          </a:blip>
          <a:srcRect l="5212" t="10402" r="14960" b="10077"/>
          <a:stretch>
            <a:fillRect/>
          </a:stretch>
        </p:blipFill>
        <p:spPr bwMode="auto">
          <a:xfrm>
            <a:off x="5971694" y="1268761"/>
            <a:ext cx="2041525" cy="233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p:cNvPicPr>
            <a:picLocks noChangeAspect="1" noChangeArrowheads="1"/>
          </p:cNvPicPr>
          <p:nvPr/>
        </p:nvPicPr>
        <p:blipFill>
          <a:blip r:embed="rId6">
            <a:extLst>
              <a:ext uri="{28A0092B-C50C-407E-A947-70E740481C1C}">
                <a14:useLocalDpi xmlns:a14="http://schemas.microsoft.com/office/drawing/2010/main" val="0"/>
              </a:ext>
            </a:extLst>
          </a:blip>
          <a:srcRect l="12827" t="14421" r="11310" b="9894"/>
          <a:stretch>
            <a:fillRect/>
          </a:stretch>
        </p:blipFill>
        <p:spPr bwMode="auto">
          <a:xfrm>
            <a:off x="8089419" y="1271935"/>
            <a:ext cx="2041525" cy="2330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2"/>
          <p:cNvSpPr txBox="1">
            <a:spLocks noChangeArrowheads="1"/>
          </p:cNvSpPr>
          <p:nvPr/>
        </p:nvSpPr>
        <p:spPr bwMode="auto">
          <a:xfrm>
            <a:off x="1725614" y="195946"/>
            <a:ext cx="8229600" cy="631825"/>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GB" altLang="de-DE" sz="3200" b="1" kern="0" dirty="0">
                <a:solidFill>
                  <a:schemeClr val="tx1"/>
                </a:solidFill>
              </a:rPr>
              <a:t>Hibernating Myocardium in PET</a:t>
            </a:r>
            <a:endParaRPr lang="en-US" altLang="de-DE" sz="3200" b="1" kern="0" dirty="0">
              <a:solidFill>
                <a:schemeClr val="tx1"/>
              </a:solidFill>
            </a:endParaRPr>
          </a:p>
        </p:txBody>
      </p:sp>
      <p:sp>
        <p:nvSpPr>
          <p:cNvPr id="15" name="Text Box 11"/>
          <p:cNvSpPr txBox="1">
            <a:spLocks noChangeArrowheads="1"/>
          </p:cNvSpPr>
          <p:nvPr/>
        </p:nvSpPr>
        <p:spPr bwMode="auto">
          <a:xfrm>
            <a:off x="4285045" y="4773625"/>
            <a:ext cx="1683474"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18F-FDG</a:t>
            </a:r>
            <a:endParaRPr lang="de-DE" altLang="de-DE" sz="2800" b="1" dirty="0">
              <a:latin typeface="Helvetica" pitchFamily="1" charset="0"/>
            </a:endParaRPr>
          </a:p>
        </p:txBody>
      </p:sp>
      <p:sp>
        <p:nvSpPr>
          <p:cNvPr id="16" name="Text Box 12"/>
          <p:cNvSpPr txBox="1">
            <a:spLocks noChangeArrowheads="1"/>
          </p:cNvSpPr>
          <p:nvPr/>
        </p:nvSpPr>
        <p:spPr bwMode="auto">
          <a:xfrm>
            <a:off x="4283442" y="2260620"/>
            <a:ext cx="1685077"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spcBef>
                <a:spcPct val="20000"/>
              </a:spcBef>
              <a:buClr>
                <a:schemeClr val="tx2"/>
              </a:buClr>
              <a:buSzPct val="75000"/>
              <a:buFont typeface="Wingdings" pitchFamily="2" charset="2"/>
              <a:buChar char="n"/>
              <a:defRPr sz="3200">
                <a:solidFill>
                  <a:schemeClr val="tx1"/>
                </a:solidFill>
                <a:latin typeface="Times New Roman" pitchFamily="18" charset="0"/>
              </a:defRPr>
            </a:lvl1pPr>
            <a:lvl2pPr marL="742950" indent="-285750" eaLnBrk="0" hangingPunct="0">
              <a:spcBef>
                <a:spcPct val="20000"/>
              </a:spcBef>
              <a:buClr>
                <a:schemeClr val="folHlink"/>
              </a:buClr>
              <a:buSzPct val="60000"/>
              <a:buFont typeface="Wingdings" pitchFamily="2" charset="2"/>
              <a:buChar char="u"/>
              <a:defRPr sz="3200">
                <a:solidFill>
                  <a:schemeClr val="tx1"/>
                </a:solidFill>
                <a:latin typeface="Times New Roman" pitchFamily="18" charset="0"/>
              </a:defRPr>
            </a:lvl2pPr>
            <a:lvl3pPr marL="1143000" indent="-228600" eaLnBrk="0" hangingPunct="0">
              <a:spcBef>
                <a:spcPct val="20000"/>
              </a:spcBef>
              <a:buClr>
                <a:schemeClr val="tx2"/>
              </a:buClr>
              <a:buSzPct val="60000"/>
              <a:buFont typeface="Wingdings" pitchFamily="2" charset="2"/>
              <a:buChar char="t"/>
              <a:defRPr sz="3200">
                <a:solidFill>
                  <a:schemeClr val="tx1"/>
                </a:solidFill>
                <a:latin typeface="Times New Roman" pitchFamily="18" charset="0"/>
              </a:defRPr>
            </a:lvl3pPr>
            <a:lvl4pPr marL="1600200" indent="-228600" eaLnBrk="0" hangingPunct="0">
              <a:spcBef>
                <a:spcPct val="20000"/>
              </a:spcBef>
              <a:buClr>
                <a:schemeClr val="tx1"/>
              </a:buClr>
              <a:buSzPct val="100000"/>
              <a:buChar char="•"/>
              <a:defRPr sz="3200">
                <a:solidFill>
                  <a:schemeClr val="tx1"/>
                </a:solidFill>
                <a:latin typeface="Times New Roman" pitchFamily="18" charset="0"/>
              </a:defRPr>
            </a:lvl4pPr>
            <a:lvl5pPr marL="2057400" indent="-228600" eaLnBrk="0" hangingPunct="0">
              <a:spcBef>
                <a:spcPct val="20000"/>
              </a:spcBef>
              <a:buClr>
                <a:schemeClr val="tx1"/>
              </a:buClr>
              <a:buSzPct val="100000"/>
              <a:buChar char="–"/>
              <a:defRPr sz="3200">
                <a:solidFill>
                  <a:schemeClr val="tx1"/>
                </a:solidFill>
                <a:latin typeface="Times New Roman" pitchFamily="18" charset="0"/>
              </a:defRPr>
            </a:lvl5pPr>
            <a:lvl6pPr marL="25146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6pPr>
            <a:lvl7pPr marL="29718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7pPr>
            <a:lvl8pPr marL="34290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8pPr>
            <a:lvl9pPr marL="3886200" indent="-228600" eaLnBrk="0" fontAlgn="base" hangingPunct="0">
              <a:spcBef>
                <a:spcPct val="20000"/>
              </a:spcBef>
              <a:spcAft>
                <a:spcPct val="0"/>
              </a:spcAft>
              <a:buClr>
                <a:schemeClr val="tx1"/>
              </a:buClr>
              <a:buSzPct val="100000"/>
              <a:buChar char="–"/>
              <a:defRPr sz="3200">
                <a:solidFill>
                  <a:schemeClr val="tx1"/>
                </a:solidFill>
                <a:latin typeface="Times New Roman" pitchFamily="18" charset="0"/>
              </a:defRPr>
            </a:lvl9pPr>
          </a:lstStyle>
          <a:p>
            <a:pPr algn="ctr">
              <a:spcBef>
                <a:spcPct val="0"/>
              </a:spcBef>
              <a:buClrTx/>
              <a:buSzTx/>
              <a:buFontTx/>
              <a:buNone/>
            </a:pPr>
            <a:r>
              <a:rPr lang="de-CH" altLang="de-DE" sz="2800" b="1" dirty="0">
                <a:latin typeface="Helvetica" pitchFamily="1" charset="0"/>
              </a:rPr>
              <a:t>13N-NH3</a:t>
            </a:r>
            <a:endParaRPr lang="de-DE" altLang="de-DE" sz="2800" b="1" dirty="0">
              <a:latin typeface="Helvetica" pitchFamily="1" charset="0"/>
            </a:endParaRPr>
          </a:p>
        </p:txBody>
      </p:sp>
      <p:sp>
        <p:nvSpPr>
          <p:cNvPr id="17" name="Line 13"/>
          <p:cNvSpPr>
            <a:spLocks noChangeShapeType="1"/>
          </p:cNvSpPr>
          <p:nvPr/>
        </p:nvSpPr>
        <p:spPr bwMode="auto">
          <a:xfrm flipV="1">
            <a:off x="6861175" y="1414810"/>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8" name="Line 14"/>
          <p:cNvSpPr>
            <a:spLocks noChangeShapeType="1"/>
          </p:cNvSpPr>
          <p:nvPr/>
        </p:nvSpPr>
        <p:spPr bwMode="auto">
          <a:xfrm flipV="1">
            <a:off x="6829425" y="3838922"/>
            <a:ext cx="350838" cy="393700"/>
          </a:xfrm>
          <a:prstGeom prst="line">
            <a:avLst/>
          </a:prstGeom>
          <a:noFill/>
          <a:ln w="57150">
            <a:solidFill>
              <a:schemeClr val="bg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CH"/>
          </a:p>
        </p:txBody>
      </p:sp>
      <p:sp>
        <p:nvSpPr>
          <p:cNvPr id="19" name="Straight Connector 23553">
            <a:extLst>
              <a:ext uri="{FF2B5EF4-FFF2-40B4-BE49-F238E27FC236}">
                <a16:creationId xmlns:a16="http://schemas.microsoft.com/office/drawing/2014/main" id="{0134D10F-1412-694F-9B14-7FEE6CBFBC76}"/>
              </a:ext>
            </a:extLst>
          </p:cNvPr>
          <p:cNvSpPr>
            <a:spLocks noChangeShapeType="1"/>
          </p:cNvSpPr>
          <p:nvPr/>
        </p:nvSpPr>
        <p:spPr bwMode="auto">
          <a:xfrm>
            <a:off x="0" y="736600"/>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
        <p:nvSpPr>
          <p:cNvPr id="2" name="TextBox 1">
            <a:extLst>
              <a:ext uri="{FF2B5EF4-FFF2-40B4-BE49-F238E27FC236}">
                <a16:creationId xmlns:a16="http://schemas.microsoft.com/office/drawing/2014/main" id="{9F730CE2-24AC-47BB-27DA-CB11ED108544}"/>
              </a:ext>
            </a:extLst>
          </p:cNvPr>
          <p:cNvSpPr txBox="1"/>
          <p:nvPr/>
        </p:nvSpPr>
        <p:spPr>
          <a:xfrm>
            <a:off x="10207144" y="3602385"/>
            <a:ext cx="1653690" cy="369332"/>
          </a:xfrm>
          <a:prstGeom prst="rect">
            <a:avLst/>
          </a:prstGeom>
          <a:noFill/>
        </p:spPr>
        <p:txBody>
          <a:bodyPr wrap="square" rtlCol="0">
            <a:spAutoFit/>
          </a:bodyPr>
          <a:lstStyle/>
          <a:p>
            <a:pPr algn="ctr"/>
            <a:r>
              <a:rPr lang="en-US" dirty="0"/>
              <a:t>MISMATCH</a:t>
            </a:r>
          </a:p>
        </p:txBody>
      </p:sp>
      <p:sp>
        <p:nvSpPr>
          <p:cNvPr id="3" name="TextBox 2">
            <a:extLst>
              <a:ext uri="{FF2B5EF4-FFF2-40B4-BE49-F238E27FC236}">
                <a16:creationId xmlns:a16="http://schemas.microsoft.com/office/drawing/2014/main" id="{721493C6-7817-9056-D4D4-89A09F232252}"/>
              </a:ext>
            </a:extLst>
          </p:cNvPr>
          <p:cNvSpPr txBox="1"/>
          <p:nvPr/>
        </p:nvSpPr>
        <p:spPr>
          <a:xfrm>
            <a:off x="119782" y="2355214"/>
            <a:ext cx="4124740" cy="2967415"/>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Normal myocytes under fasting conditions consume fatty acids</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Postprandial they consume glycose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T</a:t>
            </a:r>
            <a:r>
              <a:rPr lang="en-US" sz="1400" b="0" i="0" u="none" strike="noStrike" baseline="0" dirty="0">
                <a:latin typeface="Calibri" panose="020F0502020204030204" pitchFamily="34" charset="0"/>
                <a:ea typeface="Calibri" panose="020F0502020204030204" pitchFamily="34" charset="0"/>
                <a:cs typeface="Calibri" panose="020F0502020204030204" pitchFamily="34" charset="0"/>
              </a:rPr>
              <a:t>he chronic reduction of MBF levels that occur with myocardial hibernation leads to an overdependence on glucose metabolism by the cardiac myocyte</a:t>
            </a:r>
          </a:p>
          <a:p>
            <a:pPr marL="285750" indent="-285750" algn="l">
              <a:lnSpc>
                <a:spcPct val="150000"/>
              </a:lnSpc>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Adaptive metabolic change</a:t>
            </a:r>
            <a:endParaRPr lang="en-US" sz="1400" b="0" i="0" u="none" strike="noStrike" baseline="0" dirty="0">
              <a:latin typeface="Calibri" panose="020F0502020204030204" pitchFamily="34" charset="0"/>
              <a:ea typeface="Calibri" panose="020F0502020204030204" pitchFamily="34" charset="0"/>
              <a:cs typeface="Calibri" panose="020F0502020204030204" pitchFamily="34" charset="0"/>
            </a:endParaRPr>
          </a:p>
          <a:p>
            <a:pPr marL="285750" indent="-285750" algn="l">
              <a:lnSpc>
                <a:spcPct val="150000"/>
              </a:lnSpc>
              <a:buFont typeface="Arial" panose="020B0604020202020204" pitchFamily="34" charset="0"/>
              <a:buChar char="•"/>
            </a:pP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393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extLst>
              <a:ext uri="{28A0092B-C50C-407E-A947-70E740481C1C}">
                <a14:useLocalDpi xmlns:a14="http://schemas.microsoft.com/office/drawing/2010/main" val="0"/>
              </a:ext>
            </a:extLst>
          </a:blip>
          <a:srcRect l="30376" r="44511"/>
          <a:stretch/>
        </p:blipFill>
        <p:spPr>
          <a:xfrm>
            <a:off x="134747" y="1237782"/>
            <a:ext cx="2213810" cy="4866874"/>
          </a:xfrm>
          <a:prstGeom prst="rect">
            <a:avLst/>
          </a:prstGeom>
        </p:spPr>
      </p:pic>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44327" r="36274"/>
          <a:stretch/>
        </p:blipFill>
        <p:spPr>
          <a:xfrm>
            <a:off x="3609466" y="1237781"/>
            <a:ext cx="1710069" cy="4866875"/>
          </a:xfrm>
          <a:prstGeom prst="rect">
            <a:avLst/>
          </a:prstGeom>
        </p:spPr>
      </p:pic>
      <p:sp>
        <p:nvSpPr>
          <p:cNvPr id="6" name="Rectangle 2"/>
          <p:cNvSpPr txBox="1">
            <a:spLocks noChangeArrowheads="1"/>
          </p:cNvSpPr>
          <p:nvPr/>
        </p:nvSpPr>
        <p:spPr bwMode="auto">
          <a:xfrm>
            <a:off x="152400" y="45257"/>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solidFill>
                  <a:schemeClr val="tx1"/>
                </a:solidFill>
              </a:rPr>
              <a:t>PET-FDG </a:t>
            </a:r>
            <a:r>
              <a:rPr lang="en-US" sz="2900" b="1" kern="0" dirty="0">
                <a:solidFill>
                  <a:schemeClr val="tx1"/>
                </a:solidFill>
              </a:rPr>
              <a:t>Myocardial Viability - Case</a:t>
            </a:r>
          </a:p>
        </p:txBody>
      </p:sp>
      <p:pic>
        <p:nvPicPr>
          <p:cNvPr id="7" name="Grafik 6"/>
          <p:cNvPicPr>
            <a:picLocks noChangeAspect="1"/>
          </p:cNvPicPr>
          <p:nvPr/>
        </p:nvPicPr>
        <p:blipFill rotWithShape="1">
          <a:blip r:embed="rId4">
            <a:extLst>
              <a:ext uri="{28A0092B-C50C-407E-A947-70E740481C1C}">
                <a14:useLocalDpi xmlns:a14="http://schemas.microsoft.com/office/drawing/2010/main" val="0"/>
              </a:ext>
            </a:extLst>
          </a:blip>
          <a:srcRect l="20000" r="18045"/>
          <a:stretch/>
        </p:blipFill>
        <p:spPr>
          <a:xfrm>
            <a:off x="6314169" y="1282030"/>
            <a:ext cx="5411958" cy="4822626"/>
          </a:xfrm>
          <a:prstGeom prst="rect">
            <a:avLst/>
          </a:prstGeom>
        </p:spPr>
      </p:pic>
      <p:sp>
        <p:nvSpPr>
          <p:cNvPr id="2" name="TextBox 1">
            <a:extLst>
              <a:ext uri="{FF2B5EF4-FFF2-40B4-BE49-F238E27FC236}">
                <a16:creationId xmlns:a16="http://schemas.microsoft.com/office/drawing/2014/main" id="{8FF1D94B-CA98-5F4F-B17E-C810B6D35426}"/>
              </a:ext>
            </a:extLst>
          </p:cNvPr>
          <p:cNvSpPr txBox="1"/>
          <p:nvPr/>
        </p:nvSpPr>
        <p:spPr>
          <a:xfrm>
            <a:off x="2448736" y="6199322"/>
            <a:ext cx="7361695" cy="369332"/>
          </a:xfrm>
          <a:prstGeom prst="rect">
            <a:avLst/>
          </a:prstGeom>
          <a:noFill/>
        </p:spPr>
        <p:txBody>
          <a:bodyPr wrap="square" rtlCol="0">
            <a:spAutoFit/>
          </a:bodyPr>
          <a:lstStyle/>
          <a:p>
            <a:pPr algn="ctr"/>
            <a:r>
              <a:rPr lang="en-US" dirty="0"/>
              <a:t>CTO RCA and</a:t>
            </a:r>
            <a:r>
              <a:rPr lang="el-GR" dirty="0"/>
              <a:t> </a:t>
            </a:r>
            <a:r>
              <a:rPr lang="en-US" dirty="0"/>
              <a:t>EF=40%</a:t>
            </a:r>
            <a:endParaRPr lang="el-GR" dirty="0"/>
          </a:p>
        </p:txBody>
      </p:sp>
      <p:sp>
        <p:nvSpPr>
          <p:cNvPr id="8" name="TextBox 7">
            <a:extLst>
              <a:ext uri="{FF2B5EF4-FFF2-40B4-BE49-F238E27FC236}">
                <a16:creationId xmlns:a16="http://schemas.microsoft.com/office/drawing/2014/main" id="{06C51E47-6C0D-7A49-BB39-1675C51568F2}"/>
              </a:ext>
            </a:extLst>
          </p:cNvPr>
          <p:cNvSpPr txBox="1"/>
          <p:nvPr/>
        </p:nvSpPr>
        <p:spPr>
          <a:xfrm>
            <a:off x="9841425" y="6493790"/>
            <a:ext cx="2123268" cy="276999"/>
          </a:xfrm>
          <a:prstGeom prst="rect">
            <a:avLst/>
          </a:prstGeom>
          <a:noFill/>
        </p:spPr>
        <p:txBody>
          <a:bodyPr wrap="square" rtlCol="0">
            <a:spAutoFit/>
          </a:bodyPr>
          <a:lstStyle/>
          <a:p>
            <a:pPr algn="ctr"/>
            <a:r>
              <a:rPr lang="en-US" sz="1200" i="1" dirty="0"/>
              <a:t>Source</a:t>
            </a:r>
            <a:r>
              <a:rPr lang="el-GR" sz="1200" i="1" dirty="0"/>
              <a:t> </a:t>
            </a:r>
            <a:r>
              <a:rPr lang="en-US" sz="1200" i="1" dirty="0"/>
              <a:t>USZ</a:t>
            </a:r>
            <a:endParaRPr lang="el-GR" sz="1200" i="1" dirty="0"/>
          </a:p>
        </p:txBody>
      </p:sp>
      <p:sp>
        <p:nvSpPr>
          <p:cNvPr id="9" name="Straight Connector 23553">
            <a:extLst>
              <a:ext uri="{FF2B5EF4-FFF2-40B4-BE49-F238E27FC236}">
                <a16:creationId xmlns:a16="http://schemas.microsoft.com/office/drawing/2014/main" id="{6B54C561-3151-6A4F-A63F-34FF8AFC7F2E}"/>
              </a:ext>
            </a:extLst>
          </p:cNvPr>
          <p:cNvSpPr>
            <a:spLocks noChangeShapeType="1"/>
          </p:cNvSpPr>
          <p:nvPr/>
        </p:nvSpPr>
        <p:spPr bwMode="auto">
          <a:xfrm>
            <a:off x="0" y="609275"/>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Tree>
    <p:extLst>
      <p:ext uri="{BB962C8B-B14F-4D97-AF65-F5344CB8AC3E}">
        <p14:creationId xmlns:p14="http://schemas.microsoft.com/office/powerpoint/2010/main" val="66713275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a:extLst>
              <a:ext uri="{28A0092B-C50C-407E-A947-70E740481C1C}">
                <a14:useLocalDpi xmlns:a14="http://schemas.microsoft.com/office/drawing/2010/main" val="0"/>
              </a:ext>
            </a:extLst>
          </a:blip>
          <a:srcRect l="30977" r="42707"/>
          <a:stretch/>
        </p:blipFill>
        <p:spPr>
          <a:xfrm>
            <a:off x="4790933" y="1301984"/>
            <a:ext cx="2245315" cy="4714929"/>
          </a:xfrm>
          <a:prstGeom prst="rect">
            <a:avLst/>
          </a:prstGeom>
        </p:spPr>
      </p:pic>
      <p:pic>
        <p:nvPicPr>
          <p:cNvPr id="5" name="Grafik 4"/>
          <p:cNvPicPr>
            <a:picLocks noChangeAspect="1"/>
          </p:cNvPicPr>
          <p:nvPr/>
        </p:nvPicPr>
        <p:blipFill rotWithShape="1">
          <a:blip r:embed="rId3">
            <a:extLst>
              <a:ext uri="{28A0092B-C50C-407E-A947-70E740481C1C}">
                <a14:useLocalDpi xmlns:a14="http://schemas.microsoft.com/office/drawing/2010/main" val="0"/>
              </a:ext>
            </a:extLst>
          </a:blip>
          <a:srcRect l="46165" t="272" r="36993" b="-272"/>
          <a:stretch/>
        </p:blipFill>
        <p:spPr>
          <a:xfrm>
            <a:off x="8053506" y="1301984"/>
            <a:ext cx="1437003" cy="4714930"/>
          </a:xfrm>
          <a:prstGeom prst="rect">
            <a:avLst/>
          </a:prstGeom>
        </p:spPr>
      </p:pic>
      <p:pic>
        <p:nvPicPr>
          <p:cNvPr id="6" name="Grafik 5"/>
          <p:cNvPicPr>
            <a:picLocks noChangeAspect="1"/>
          </p:cNvPicPr>
          <p:nvPr/>
        </p:nvPicPr>
        <p:blipFill rotWithShape="1">
          <a:blip r:embed="rId4">
            <a:extLst>
              <a:ext uri="{28A0092B-C50C-407E-A947-70E740481C1C}">
                <a14:useLocalDpi xmlns:a14="http://schemas.microsoft.com/office/drawing/2010/main" val="0"/>
              </a:ext>
            </a:extLst>
          </a:blip>
          <a:srcRect l="30260" r="42222"/>
          <a:stretch/>
        </p:blipFill>
        <p:spPr>
          <a:xfrm>
            <a:off x="1674796" y="1301985"/>
            <a:ext cx="2347958" cy="4714929"/>
          </a:xfrm>
          <a:prstGeom prst="rect">
            <a:avLst/>
          </a:prstGeom>
        </p:spPr>
      </p:pic>
      <p:sp>
        <p:nvSpPr>
          <p:cNvPr id="8" name="TextBox 7">
            <a:extLst>
              <a:ext uri="{FF2B5EF4-FFF2-40B4-BE49-F238E27FC236}">
                <a16:creationId xmlns:a16="http://schemas.microsoft.com/office/drawing/2014/main" id="{509E0FA8-BCF3-414F-B00D-033ABBEF47AE}"/>
              </a:ext>
            </a:extLst>
          </p:cNvPr>
          <p:cNvSpPr txBox="1"/>
          <p:nvPr/>
        </p:nvSpPr>
        <p:spPr>
          <a:xfrm>
            <a:off x="9841425" y="6493790"/>
            <a:ext cx="2123268" cy="276999"/>
          </a:xfrm>
          <a:prstGeom prst="rect">
            <a:avLst/>
          </a:prstGeom>
          <a:noFill/>
        </p:spPr>
        <p:txBody>
          <a:bodyPr wrap="square" rtlCol="0">
            <a:spAutoFit/>
          </a:bodyPr>
          <a:lstStyle/>
          <a:p>
            <a:pPr algn="ctr"/>
            <a:r>
              <a:rPr lang="en-US" sz="1200" i="1" dirty="0"/>
              <a:t>Source</a:t>
            </a:r>
            <a:r>
              <a:rPr lang="el-GR" sz="1200" i="1" dirty="0"/>
              <a:t> </a:t>
            </a:r>
            <a:r>
              <a:rPr lang="en-US" sz="1200" i="1" dirty="0"/>
              <a:t>USZ</a:t>
            </a:r>
            <a:endParaRPr lang="el-GR" sz="1200" i="1" dirty="0"/>
          </a:p>
        </p:txBody>
      </p:sp>
      <p:sp>
        <p:nvSpPr>
          <p:cNvPr id="9" name="TextBox 8">
            <a:extLst>
              <a:ext uri="{FF2B5EF4-FFF2-40B4-BE49-F238E27FC236}">
                <a16:creationId xmlns:a16="http://schemas.microsoft.com/office/drawing/2014/main" id="{B06042D5-B826-C243-A18B-A14286D82462}"/>
              </a:ext>
            </a:extLst>
          </p:cNvPr>
          <p:cNvSpPr txBox="1"/>
          <p:nvPr/>
        </p:nvSpPr>
        <p:spPr>
          <a:xfrm>
            <a:off x="2448736" y="6199322"/>
            <a:ext cx="7361695" cy="369332"/>
          </a:xfrm>
          <a:prstGeom prst="rect">
            <a:avLst/>
          </a:prstGeom>
          <a:noFill/>
        </p:spPr>
        <p:txBody>
          <a:bodyPr wrap="square" rtlCol="0">
            <a:spAutoFit/>
          </a:bodyPr>
          <a:lstStyle/>
          <a:p>
            <a:pPr algn="ctr"/>
            <a:r>
              <a:rPr lang="en-US" dirty="0"/>
              <a:t>Anterior MI and CTO LAD</a:t>
            </a:r>
            <a:endParaRPr lang="el-GR" dirty="0"/>
          </a:p>
        </p:txBody>
      </p:sp>
      <p:sp>
        <p:nvSpPr>
          <p:cNvPr id="10" name="Rectangle 2">
            <a:extLst>
              <a:ext uri="{FF2B5EF4-FFF2-40B4-BE49-F238E27FC236}">
                <a16:creationId xmlns:a16="http://schemas.microsoft.com/office/drawing/2014/main" id="{3BBDAF1E-4272-4943-8630-F81D9A3C8308}"/>
              </a:ext>
            </a:extLst>
          </p:cNvPr>
          <p:cNvSpPr txBox="1">
            <a:spLocks noChangeArrowheads="1"/>
          </p:cNvSpPr>
          <p:nvPr/>
        </p:nvSpPr>
        <p:spPr bwMode="auto">
          <a:xfrm>
            <a:off x="152400" y="45257"/>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solidFill>
                  <a:schemeClr val="tx1"/>
                </a:solidFill>
              </a:rPr>
              <a:t>PET-FDG </a:t>
            </a:r>
            <a:r>
              <a:rPr lang="en-US" sz="2900" b="1" kern="0" dirty="0">
                <a:solidFill>
                  <a:schemeClr val="tx1"/>
                </a:solidFill>
              </a:rPr>
              <a:t>Myocardial Viability - Case</a:t>
            </a:r>
          </a:p>
        </p:txBody>
      </p:sp>
      <p:sp>
        <p:nvSpPr>
          <p:cNvPr id="11" name="Straight Connector 23553">
            <a:extLst>
              <a:ext uri="{FF2B5EF4-FFF2-40B4-BE49-F238E27FC236}">
                <a16:creationId xmlns:a16="http://schemas.microsoft.com/office/drawing/2014/main" id="{3269AC48-303A-6042-A9A5-51427AEDE06D}"/>
              </a:ext>
            </a:extLst>
          </p:cNvPr>
          <p:cNvSpPr>
            <a:spLocks noChangeShapeType="1"/>
          </p:cNvSpPr>
          <p:nvPr/>
        </p:nvSpPr>
        <p:spPr bwMode="auto">
          <a:xfrm>
            <a:off x="0" y="655577"/>
            <a:ext cx="12192000" cy="0"/>
          </a:xfrm>
          <a:prstGeom prst="line">
            <a:avLst/>
          </a:prstGeom>
          <a:ln w="38100">
            <a:solidFill>
              <a:srgbClr val="0070C0"/>
            </a:solidFill>
            <a:headEnd/>
            <a:tailEn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txBody>
          <a:bodyPr wrap="none" anchor="ctr"/>
          <a:lstStyle/>
          <a:p>
            <a:pPr defTabSz="609585" eaLnBrk="0" fontAlgn="base" hangingPunct="0">
              <a:spcBef>
                <a:spcPct val="0"/>
              </a:spcBef>
              <a:spcAft>
                <a:spcPct val="0"/>
              </a:spcAft>
              <a:defRPr/>
            </a:pPr>
            <a:endParaRPr lang="el-GR" sz="2400">
              <a:solidFill>
                <a:prstClr val="black"/>
              </a:solidFill>
              <a:latin typeface="Calibri"/>
            </a:endParaRPr>
          </a:p>
        </p:txBody>
      </p:sp>
    </p:spTree>
    <p:extLst>
      <p:ext uri="{BB962C8B-B14F-4D97-AF65-F5344CB8AC3E}">
        <p14:creationId xmlns:p14="http://schemas.microsoft.com/office/powerpoint/2010/main" val="2887249702"/>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21274FA5-5B72-4679-93B9-67D6560D84F3}"/>
              </a:ext>
            </a:extLst>
          </p:cNvPr>
          <p:cNvSpPr txBox="1"/>
          <p:nvPr/>
        </p:nvSpPr>
        <p:spPr>
          <a:xfrm>
            <a:off x="8112224" y="5725705"/>
            <a:ext cx="3603292" cy="1015663"/>
          </a:xfrm>
          <a:prstGeom prst="rect">
            <a:avLst/>
          </a:prstGeom>
          <a:noFill/>
          <a:ln>
            <a:solidFill>
              <a:srgbClr val="FF0000"/>
            </a:solidFill>
          </a:ln>
        </p:spPr>
        <p:txBody>
          <a:bodyPr wrap="square" rtlCol="0">
            <a:spAutoFit/>
          </a:bodyPr>
          <a:lstStyle/>
          <a:p>
            <a:pPr>
              <a:buClr>
                <a:srgbClr val="0057A2"/>
              </a:buClr>
            </a:pPr>
            <a:r>
              <a:rPr lang="de-CH" sz="2000" b="1" dirty="0"/>
              <a:t>USZ:</a:t>
            </a:r>
          </a:p>
          <a:p>
            <a:pPr>
              <a:buClr>
                <a:srgbClr val="0057A2"/>
              </a:buClr>
            </a:pPr>
            <a:r>
              <a:rPr lang="de-CH" sz="2000" b="1" dirty="0"/>
              <a:t>n = 1341 </a:t>
            </a:r>
            <a:r>
              <a:rPr lang="de-CH" sz="2000" b="1" dirty="0" err="1"/>
              <a:t>pts</a:t>
            </a:r>
            <a:r>
              <a:rPr lang="de-CH" sz="2000" b="1" dirty="0"/>
              <a:t> </a:t>
            </a:r>
          </a:p>
          <a:p>
            <a:pPr>
              <a:buClr>
                <a:srgbClr val="0057A2"/>
              </a:buClr>
            </a:pPr>
            <a:r>
              <a:rPr lang="de-CH" sz="2000" b="1" dirty="0"/>
              <a:t>Median: </a:t>
            </a:r>
            <a:r>
              <a:rPr lang="de-CH" sz="2000" b="1" dirty="0">
                <a:solidFill>
                  <a:srgbClr val="FF0000"/>
                </a:solidFill>
              </a:rPr>
              <a:t>1.3mSv</a:t>
            </a:r>
          </a:p>
        </p:txBody>
      </p:sp>
      <p:sp>
        <p:nvSpPr>
          <p:cNvPr id="6" name="Textfeld 5">
            <a:extLst>
              <a:ext uri="{FF2B5EF4-FFF2-40B4-BE49-F238E27FC236}">
                <a16:creationId xmlns:a16="http://schemas.microsoft.com/office/drawing/2014/main" id="{611604CD-843B-474F-B8AE-F2685B5AF0B0}"/>
              </a:ext>
            </a:extLst>
          </p:cNvPr>
          <p:cNvSpPr txBox="1"/>
          <p:nvPr/>
        </p:nvSpPr>
        <p:spPr>
          <a:xfrm>
            <a:off x="4223792" y="5229200"/>
            <a:ext cx="6672064" cy="307777"/>
          </a:xfrm>
          <a:prstGeom prst="rect">
            <a:avLst/>
          </a:prstGeom>
          <a:noFill/>
        </p:spPr>
        <p:txBody>
          <a:bodyPr wrap="square" rtlCol="0">
            <a:spAutoFit/>
          </a:bodyPr>
          <a:lstStyle/>
          <a:p>
            <a:pPr algn="r"/>
            <a:r>
              <a:rPr lang="en-US" sz="1400" i="1" dirty="0"/>
              <a:t>Case et al. J </a:t>
            </a:r>
            <a:r>
              <a:rPr lang="en-US" sz="1400" i="1" dirty="0" err="1"/>
              <a:t>Nucl</a:t>
            </a:r>
            <a:r>
              <a:rPr lang="en-US" sz="1400" i="1" dirty="0"/>
              <a:t> </a:t>
            </a:r>
            <a:r>
              <a:rPr lang="en-US" sz="1400" i="1" dirty="0" err="1"/>
              <a:t>Cardiol</a:t>
            </a:r>
            <a:r>
              <a:rPr lang="en-US" sz="1400" i="1" dirty="0"/>
              <a:t>. 2017 Aug;24(4):1427-1439</a:t>
            </a:r>
            <a:endParaRPr lang="de-CH" sz="1400" i="1" dirty="0"/>
          </a:p>
        </p:txBody>
      </p:sp>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27395"/>
          <a:stretch/>
        </p:blipFill>
        <p:spPr bwMode="auto">
          <a:xfrm>
            <a:off x="1113164" y="1097986"/>
            <a:ext cx="9961563" cy="4183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hteck 6"/>
          <p:cNvSpPr/>
          <p:nvPr/>
        </p:nvSpPr>
        <p:spPr>
          <a:xfrm>
            <a:off x="1271464" y="2175836"/>
            <a:ext cx="9595925" cy="10801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itel 2">
            <a:extLst>
              <a:ext uri="{FF2B5EF4-FFF2-40B4-BE49-F238E27FC236}">
                <a16:creationId xmlns:a16="http://schemas.microsoft.com/office/drawing/2014/main" id="{A3415E4E-B49C-4CB5-BE07-07C45F93D0B7}"/>
              </a:ext>
            </a:extLst>
          </p:cNvPr>
          <p:cNvSpPr txBox="1">
            <a:spLocks/>
          </p:cNvSpPr>
          <p:nvPr/>
        </p:nvSpPr>
        <p:spPr bwMode="auto">
          <a:xfrm>
            <a:off x="288032" y="96232"/>
            <a:ext cx="11568608" cy="740481"/>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defTabSz="685796" rtl="0" eaLnBrk="1" latinLnBrk="0" hangingPunct="1">
              <a:lnSpc>
                <a:spcPct val="90000"/>
              </a:lnSpc>
              <a:spcBef>
                <a:spcPct val="0"/>
              </a:spcBef>
              <a:buNone/>
              <a:defRPr sz="1800" kern="1200" baseline="0">
                <a:solidFill>
                  <a:schemeClr val="accent1"/>
                </a:solidFill>
                <a:latin typeface="+mj-lt"/>
                <a:ea typeface="+mj-ea"/>
                <a:cs typeface="+mj-cs"/>
              </a:defRPr>
            </a:lvl1pPr>
          </a:lstStyle>
          <a:p>
            <a:pPr algn="ctr"/>
            <a:r>
              <a:rPr lang="de-CH" sz="3067" b="1" dirty="0">
                <a:solidFill>
                  <a:schemeClr val="tx1"/>
                </a:solidFill>
              </a:rPr>
              <a:t>Radiation Dose– PET</a:t>
            </a:r>
          </a:p>
        </p:txBody>
      </p:sp>
      <p:sp>
        <p:nvSpPr>
          <p:cNvPr id="9" name="Straight Connector 23553">
            <a:extLst>
              <a:ext uri="{FF2B5EF4-FFF2-40B4-BE49-F238E27FC236}">
                <a16:creationId xmlns:a16="http://schemas.microsoft.com/office/drawing/2014/main" id="{7F454404-41E8-194A-8957-1AC3BF306E16}"/>
              </a:ext>
            </a:extLst>
          </p:cNvPr>
          <p:cNvSpPr>
            <a:spLocks noChangeShapeType="1"/>
          </p:cNvSpPr>
          <p:nvPr/>
        </p:nvSpPr>
        <p:spPr bwMode="auto">
          <a:xfrm>
            <a:off x="10584" y="838200"/>
            <a:ext cx="12192000" cy="0"/>
          </a:xfrm>
          <a:prstGeom prst="line">
            <a:avLst/>
          </a:prstGeom>
          <a:ln>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a:solidFill>
                <a:prstClr val="black"/>
              </a:solidFill>
              <a:latin typeface="Calibri"/>
            </a:endParaRPr>
          </a:p>
        </p:txBody>
      </p:sp>
    </p:spTree>
    <p:extLst>
      <p:ext uri="{BB962C8B-B14F-4D97-AF65-F5344CB8AC3E}">
        <p14:creationId xmlns:p14="http://schemas.microsoft.com/office/powerpoint/2010/main" val="344710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53363" y="1118261"/>
            <a:ext cx="6349038" cy="4478149"/>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square">
            <a:spAutoFit/>
          </a:bodyPr>
          <a:lstStyle>
            <a:lvl1pPr eaLnBrk="0" hangingPunct="0">
              <a:defRPr sz="2000" b="1">
                <a:solidFill>
                  <a:schemeClr val="tx1"/>
                </a:solidFill>
                <a:latin typeface="Arial" pitchFamily="34" charset="0"/>
                <a:cs typeface="Arial" pitchFamily="34" charset="0"/>
              </a:defRPr>
            </a:lvl1pPr>
            <a:lvl2pPr marL="742950" indent="-285750" eaLnBrk="0" hangingPunct="0">
              <a:defRPr sz="2000" b="1">
                <a:solidFill>
                  <a:schemeClr val="tx1"/>
                </a:solidFill>
                <a:latin typeface="Arial" pitchFamily="34" charset="0"/>
                <a:cs typeface="Arial" pitchFamily="34" charset="0"/>
              </a:defRPr>
            </a:lvl2pPr>
            <a:lvl3pPr marL="1143000" indent="-228600" eaLnBrk="0" hangingPunct="0">
              <a:defRPr sz="2000" b="1">
                <a:solidFill>
                  <a:schemeClr val="tx1"/>
                </a:solidFill>
                <a:latin typeface="Arial" pitchFamily="34" charset="0"/>
                <a:cs typeface="Arial" pitchFamily="34" charset="0"/>
              </a:defRPr>
            </a:lvl3pPr>
            <a:lvl4pPr marL="1600200" indent="-228600" eaLnBrk="0" hangingPunct="0">
              <a:defRPr sz="2000" b="1">
                <a:solidFill>
                  <a:schemeClr val="tx1"/>
                </a:solidFill>
                <a:latin typeface="Arial" pitchFamily="34" charset="0"/>
                <a:cs typeface="Arial" pitchFamily="34" charset="0"/>
              </a:defRPr>
            </a:lvl4pPr>
            <a:lvl5pPr marL="2057400" indent="-228600" eaLnBrk="0" hangingPunct="0">
              <a:defRPr sz="2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b="1">
                <a:solidFill>
                  <a:schemeClr val="tx1"/>
                </a:solidFill>
                <a:latin typeface="Arial" pitchFamily="34" charset="0"/>
                <a:cs typeface="Arial" pitchFamily="34" charset="0"/>
              </a:defRPr>
            </a:lvl9pPr>
          </a:lstStyle>
          <a:p>
            <a:pPr algn="ctr">
              <a:spcBef>
                <a:spcPct val="50000"/>
              </a:spcBef>
              <a:buClr>
                <a:schemeClr val="tx2"/>
              </a:buClr>
            </a:pPr>
            <a:r>
              <a:rPr lang="en-US" altLang="de-DE" dirty="0"/>
              <a:t> </a:t>
            </a:r>
            <a:r>
              <a:rPr lang="en-US" altLang="de-DE" sz="2400" u="sng" dirty="0"/>
              <a:t>Advantages</a:t>
            </a:r>
            <a:endParaRPr lang="en-US" altLang="de-DE" sz="1800" u="sng" dirty="0"/>
          </a:p>
          <a:p>
            <a:pPr>
              <a:spcBef>
                <a:spcPct val="50000"/>
              </a:spcBef>
              <a:buClr>
                <a:schemeClr val="tx2"/>
              </a:buClr>
              <a:buFontTx/>
              <a:buChar char="•"/>
            </a:pPr>
            <a:endParaRPr lang="en-US" altLang="de-DE" sz="1800" dirty="0"/>
          </a:p>
          <a:p>
            <a:pPr lvl="1">
              <a:spcBef>
                <a:spcPct val="50000"/>
              </a:spcBef>
              <a:buClr>
                <a:schemeClr val="tx2"/>
              </a:buClr>
              <a:buFontTx/>
              <a:buChar char="•"/>
            </a:pPr>
            <a:r>
              <a:rPr lang="en-US" altLang="de-DE" sz="1800" dirty="0"/>
              <a:t>Availability (SPECT)</a:t>
            </a:r>
          </a:p>
          <a:p>
            <a:pPr lvl="1">
              <a:spcBef>
                <a:spcPct val="50000"/>
              </a:spcBef>
              <a:buClr>
                <a:schemeClr val="tx2"/>
              </a:buClr>
              <a:buFontTx/>
              <a:buChar char="•"/>
            </a:pPr>
            <a:r>
              <a:rPr lang="en-US" altLang="de-DE" sz="1800" dirty="0"/>
              <a:t>Exercise test (SPECT)</a:t>
            </a:r>
          </a:p>
          <a:p>
            <a:pPr lvl="1">
              <a:spcBef>
                <a:spcPct val="50000"/>
              </a:spcBef>
              <a:buClr>
                <a:schemeClr val="tx2"/>
              </a:buClr>
              <a:buFontTx/>
              <a:buChar char="•"/>
            </a:pPr>
            <a:r>
              <a:rPr lang="en-US" altLang="de-DE" sz="1800" dirty="0"/>
              <a:t>Claustrophobia (SPECT)</a:t>
            </a:r>
          </a:p>
          <a:p>
            <a:pPr lvl="1">
              <a:spcBef>
                <a:spcPct val="50000"/>
              </a:spcBef>
              <a:buClr>
                <a:schemeClr val="tx2"/>
              </a:buClr>
              <a:buFontTx/>
              <a:buChar char="•"/>
            </a:pPr>
            <a:r>
              <a:rPr lang="en-US" altLang="de-DE" sz="1800" dirty="0"/>
              <a:t>Renal and liver function not relevant</a:t>
            </a:r>
          </a:p>
          <a:p>
            <a:pPr lvl="1">
              <a:spcBef>
                <a:spcPct val="50000"/>
              </a:spcBef>
              <a:buClr>
                <a:schemeClr val="tx2"/>
              </a:buClr>
              <a:buFontTx/>
              <a:buChar char="•"/>
            </a:pPr>
            <a:r>
              <a:rPr lang="en-US" altLang="de-DE" sz="1800" dirty="0"/>
              <a:t>No allergic reactions</a:t>
            </a:r>
          </a:p>
          <a:p>
            <a:pPr lvl="1">
              <a:spcBef>
                <a:spcPct val="50000"/>
              </a:spcBef>
              <a:buClr>
                <a:schemeClr val="tx2"/>
              </a:buClr>
              <a:buFontTx/>
              <a:buChar char="•"/>
            </a:pPr>
            <a:r>
              <a:rPr lang="en-US" altLang="de-DE" sz="1800" dirty="0"/>
              <a:t>Devices do not alter the quality of the examination</a:t>
            </a:r>
          </a:p>
          <a:p>
            <a:pPr lvl="1">
              <a:spcBef>
                <a:spcPct val="50000"/>
              </a:spcBef>
              <a:buClr>
                <a:schemeClr val="tx2"/>
              </a:buClr>
              <a:buFontTx/>
              <a:buChar char="•"/>
            </a:pPr>
            <a:r>
              <a:rPr lang="en-US" altLang="de-DE" sz="1800" dirty="0"/>
              <a:t>Quantification of myocardial flow (PET)</a:t>
            </a:r>
          </a:p>
          <a:p>
            <a:pPr lvl="1">
              <a:spcBef>
                <a:spcPct val="50000"/>
              </a:spcBef>
              <a:buClr>
                <a:schemeClr val="tx2"/>
              </a:buClr>
              <a:buFontTx/>
              <a:buChar char="•"/>
            </a:pPr>
            <a:r>
              <a:rPr lang="en-US" altLang="de-DE" sz="1800" dirty="0"/>
              <a:t>Low radiation (PET)</a:t>
            </a:r>
          </a:p>
        </p:txBody>
      </p:sp>
      <p:sp>
        <p:nvSpPr>
          <p:cNvPr id="6" name="Rectangle 2">
            <a:extLst>
              <a:ext uri="{FF2B5EF4-FFF2-40B4-BE49-F238E27FC236}">
                <a16:creationId xmlns:a16="http://schemas.microsoft.com/office/drawing/2014/main" id="{5848B495-5915-4CB8-AB61-9CF7E2FB925A}"/>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Pros and </a:t>
            </a:r>
            <a:r>
              <a:rPr lang="de-CH" sz="2900" b="1" kern="0" dirty="0" err="1"/>
              <a:t>Cons</a:t>
            </a:r>
            <a:r>
              <a:rPr lang="de-CH" sz="2900" b="1" kern="0" dirty="0"/>
              <a:t> </a:t>
            </a:r>
            <a:r>
              <a:rPr lang="de-CH" sz="2900" b="1" kern="0" dirty="0" err="1"/>
              <a:t>of</a:t>
            </a:r>
            <a:r>
              <a:rPr lang="de-CH" sz="2900" b="1" kern="0" dirty="0"/>
              <a:t> SPECT and PET</a:t>
            </a:r>
          </a:p>
        </p:txBody>
      </p:sp>
      <p:sp>
        <p:nvSpPr>
          <p:cNvPr id="8" name="Text Box 3"/>
          <p:cNvSpPr txBox="1">
            <a:spLocks noChangeArrowheads="1"/>
          </p:cNvSpPr>
          <p:nvPr/>
        </p:nvSpPr>
        <p:spPr bwMode="auto">
          <a:xfrm>
            <a:off x="6096000" y="1118261"/>
            <a:ext cx="5307638" cy="2954655"/>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square">
            <a:spAutoFit/>
          </a:bodyPr>
          <a:lstStyle>
            <a:lvl1pPr eaLnBrk="0" hangingPunct="0">
              <a:defRPr sz="2000" b="1">
                <a:solidFill>
                  <a:schemeClr val="tx1"/>
                </a:solidFill>
                <a:latin typeface="Arial" pitchFamily="34" charset="0"/>
                <a:cs typeface="Arial" pitchFamily="34" charset="0"/>
              </a:defRPr>
            </a:lvl1pPr>
            <a:lvl2pPr marL="742950" indent="-285750" eaLnBrk="0" hangingPunct="0">
              <a:defRPr sz="2000" b="1">
                <a:solidFill>
                  <a:schemeClr val="tx1"/>
                </a:solidFill>
                <a:latin typeface="Arial" pitchFamily="34" charset="0"/>
                <a:cs typeface="Arial" pitchFamily="34" charset="0"/>
              </a:defRPr>
            </a:lvl2pPr>
            <a:lvl3pPr marL="1143000" indent="-228600" eaLnBrk="0" hangingPunct="0">
              <a:defRPr sz="2000" b="1">
                <a:solidFill>
                  <a:schemeClr val="tx1"/>
                </a:solidFill>
                <a:latin typeface="Arial" pitchFamily="34" charset="0"/>
                <a:cs typeface="Arial" pitchFamily="34" charset="0"/>
              </a:defRPr>
            </a:lvl3pPr>
            <a:lvl4pPr marL="1600200" indent="-228600" eaLnBrk="0" hangingPunct="0">
              <a:defRPr sz="2000" b="1">
                <a:solidFill>
                  <a:schemeClr val="tx1"/>
                </a:solidFill>
                <a:latin typeface="Arial" pitchFamily="34" charset="0"/>
                <a:cs typeface="Arial" pitchFamily="34" charset="0"/>
              </a:defRPr>
            </a:lvl4pPr>
            <a:lvl5pPr marL="2057400" indent="-228600" eaLnBrk="0" hangingPunct="0">
              <a:defRPr sz="2000"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000"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000"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000"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000" b="1">
                <a:solidFill>
                  <a:schemeClr val="tx1"/>
                </a:solidFill>
                <a:latin typeface="Arial" pitchFamily="34" charset="0"/>
                <a:cs typeface="Arial" pitchFamily="34" charset="0"/>
              </a:defRPr>
            </a:lvl9pPr>
          </a:lstStyle>
          <a:p>
            <a:pPr algn="ctr">
              <a:spcBef>
                <a:spcPct val="50000"/>
              </a:spcBef>
              <a:buClr>
                <a:schemeClr val="tx2"/>
              </a:buClr>
            </a:pPr>
            <a:r>
              <a:rPr lang="en-US" altLang="de-DE" dirty="0"/>
              <a:t> </a:t>
            </a:r>
            <a:r>
              <a:rPr lang="en-US" altLang="de-DE" sz="2400" u="sng" dirty="0"/>
              <a:t>Disadvantages</a:t>
            </a:r>
            <a:endParaRPr lang="en-US" altLang="de-DE" sz="1800" u="sng" dirty="0"/>
          </a:p>
          <a:p>
            <a:pPr>
              <a:spcBef>
                <a:spcPct val="50000"/>
              </a:spcBef>
              <a:buClr>
                <a:schemeClr val="tx2"/>
              </a:buClr>
              <a:buFontTx/>
              <a:buChar char="•"/>
            </a:pPr>
            <a:endParaRPr lang="en-US" altLang="de-DE" sz="1800" dirty="0"/>
          </a:p>
          <a:p>
            <a:pPr lvl="1">
              <a:spcBef>
                <a:spcPct val="50000"/>
              </a:spcBef>
              <a:buClr>
                <a:schemeClr val="tx2"/>
              </a:buClr>
              <a:buFontTx/>
              <a:buChar char="•"/>
            </a:pPr>
            <a:r>
              <a:rPr lang="en-US" altLang="de-DE" sz="1800" dirty="0"/>
              <a:t>Availability (PET)</a:t>
            </a:r>
          </a:p>
          <a:p>
            <a:pPr lvl="1">
              <a:spcBef>
                <a:spcPct val="50000"/>
              </a:spcBef>
              <a:buClr>
                <a:schemeClr val="tx2"/>
              </a:buClr>
              <a:buFontTx/>
              <a:buChar char="•"/>
            </a:pPr>
            <a:r>
              <a:rPr lang="en-US" altLang="de-DE" sz="1800" dirty="0"/>
              <a:t>High radiation (SPECT)</a:t>
            </a:r>
          </a:p>
          <a:p>
            <a:pPr lvl="1">
              <a:spcBef>
                <a:spcPct val="50000"/>
              </a:spcBef>
              <a:buClr>
                <a:schemeClr val="tx2"/>
              </a:buClr>
              <a:buFontTx/>
              <a:buChar char="•"/>
            </a:pPr>
            <a:r>
              <a:rPr lang="en-US" altLang="de-DE" sz="1800" dirty="0"/>
              <a:t>Claustrophobia (PET)</a:t>
            </a:r>
          </a:p>
          <a:p>
            <a:pPr lvl="1">
              <a:spcBef>
                <a:spcPct val="50000"/>
              </a:spcBef>
              <a:buClr>
                <a:schemeClr val="tx2"/>
              </a:buClr>
              <a:buFontTx/>
              <a:buChar char="•"/>
            </a:pPr>
            <a:r>
              <a:rPr lang="en-US" altLang="de-DE" sz="1800" dirty="0"/>
              <a:t>Balanced ischemia (SPECT)</a:t>
            </a:r>
          </a:p>
          <a:p>
            <a:pPr lvl="1">
              <a:spcBef>
                <a:spcPct val="50000"/>
              </a:spcBef>
              <a:buClr>
                <a:schemeClr val="tx2"/>
              </a:buClr>
              <a:buFontTx/>
              <a:buChar char="•"/>
            </a:pPr>
            <a:endParaRPr lang="en-US" altLang="de-DE" sz="1800" dirty="0"/>
          </a:p>
        </p:txBody>
      </p:sp>
    </p:spTree>
    <p:extLst>
      <p:ext uri="{BB962C8B-B14F-4D97-AF65-F5344CB8AC3E}">
        <p14:creationId xmlns:p14="http://schemas.microsoft.com/office/powerpoint/2010/main" val="1234085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5686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CFE4C8-A748-E1BE-D85A-04BD87AF2BBA}"/>
              </a:ext>
            </a:extLst>
          </p:cNvPr>
          <p:cNvSpPr>
            <a:spLocks noGrp="1"/>
          </p:cNvSpPr>
          <p:nvPr>
            <p:ph type="title"/>
          </p:nvPr>
        </p:nvSpPr>
        <p:spPr>
          <a:xfrm>
            <a:off x="669234" y="-99810"/>
            <a:ext cx="10515600" cy="1325563"/>
          </a:xfrm>
        </p:spPr>
        <p:txBody>
          <a:bodyPr>
            <a:normAutofit/>
          </a:bodyPr>
          <a:lstStyle/>
          <a:p>
            <a:pPr algn="ctr"/>
            <a:r>
              <a:rPr lang="en-US" sz="3200" dirty="0"/>
              <a:t>Tracer uptake increases proportionally to MBF</a:t>
            </a:r>
          </a:p>
        </p:txBody>
      </p:sp>
      <p:pic>
        <p:nvPicPr>
          <p:cNvPr id="4" name="Picture 2" descr="942960.fig.001">
            <a:extLst>
              <a:ext uri="{FF2B5EF4-FFF2-40B4-BE49-F238E27FC236}">
                <a16:creationId xmlns:a16="http://schemas.microsoft.com/office/drawing/2014/main" id="{DC79ABE3-0071-742B-4FEF-54C365ED31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3150" y="1783030"/>
            <a:ext cx="4681409" cy="4595583"/>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4">
            <a:extLst>
              <a:ext uri="{FF2B5EF4-FFF2-40B4-BE49-F238E27FC236}">
                <a16:creationId xmlns:a16="http://schemas.microsoft.com/office/drawing/2014/main" id="{BF7B458F-A85F-608A-49EE-3FAA8D523506}"/>
              </a:ext>
            </a:extLst>
          </p:cNvPr>
          <p:cNvSpPr/>
          <p:nvPr/>
        </p:nvSpPr>
        <p:spPr>
          <a:xfrm>
            <a:off x="9403606" y="4164496"/>
            <a:ext cx="1143000" cy="44805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Ορθογώνιο 5">
            <a:extLst>
              <a:ext uri="{FF2B5EF4-FFF2-40B4-BE49-F238E27FC236}">
                <a16:creationId xmlns:a16="http://schemas.microsoft.com/office/drawing/2014/main" id="{45C0F6A7-F31C-D2DC-9323-D4F12C8A171E}"/>
              </a:ext>
            </a:extLst>
          </p:cNvPr>
          <p:cNvSpPr/>
          <p:nvPr/>
        </p:nvSpPr>
        <p:spPr>
          <a:xfrm>
            <a:off x="9403605" y="3134139"/>
            <a:ext cx="987287" cy="44805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Hình ảnh 8" descr="Ảnh có chứa chai&#10;&#10;Mô tả được tạo tự động">
            <a:extLst>
              <a:ext uri="{FF2B5EF4-FFF2-40B4-BE49-F238E27FC236}">
                <a16:creationId xmlns:a16="http://schemas.microsoft.com/office/drawing/2014/main" id="{4A1F7D85-1B93-AB7A-4879-C8BC0AD1DF5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8" name="Εικόνα 7">
            <a:extLst>
              <a:ext uri="{FF2B5EF4-FFF2-40B4-BE49-F238E27FC236}">
                <a16:creationId xmlns:a16="http://schemas.microsoft.com/office/drawing/2014/main" id="{DD3A220C-2B04-0D5E-9052-B4A4C6BE9B09}"/>
              </a:ext>
            </a:extLst>
          </p:cNvPr>
          <p:cNvPicPr>
            <a:picLocks noChangeAspect="1"/>
          </p:cNvPicPr>
          <p:nvPr/>
        </p:nvPicPr>
        <p:blipFill>
          <a:blip r:embed="rId4"/>
          <a:stretch>
            <a:fillRect/>
          </a:stretch>
        </p:blipFill>
        <p:spPr>
          <a:xfrm>
            <a:off x="10511" y="0"/>
            <a:ext cx="882869" cy="1137920"/>
          </a:xfrm>
          <a:prstGeom prst="rect">
            <a:avLst/>
          </a:prstGeom>
        </p:spPr>
      </p:pic>
      <p:cxnSp>
        <p:nvCxnSpPr>
          <p:cNvPr id="9" name="Ευθεία γραμμή σύνδεσης 8">
            <a:extLst>
              <a:ext uri="{FF2B5EF4-FFF2-40B4-BE49-F238E27FC236}">
                <a16:creationId xmlns:a16="http://schemas.microsoft.com/office/drawing/2014/main" id="{E4261DAF-6090-638C-610E-4E27F9509C72}"/>
              </a:ext>
            </a:extLst>
          </p:cNvPr>
          <p:cNvCxnSpPr>
            <a:cxnSpLocks/>
          </p:cNvCxnSpPr>
          <p:nvPr/>
        </p:nvCxnSpPr>
        <p:spPr>
          <a:xfrm>
            <a:off x="10511" y="1137920"/>
            <a:ext cx="1214995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12F4958-C324-C96B-65EF-0CB280E89612}"/>
              </a:ext>
            </a:extLst>
          </p:cNvPr>
          <p:cNvSpPr txBox="1"/>
          <p:nvPr/>
        </p:nvSpPr>
        <p:spPr>
          <a:xfrm>
            <a:off x="617421" y="2136338"/>
            <a:ext cx="4542183" cy="2585323"/>
          </a:xfrm>
          <a:prstGeom prst="rect">
            <a:avLst/>
          </a:prstGeom>
          <a:noFill/>
        </p:spPr>
        <p:txBody>
          <a:bodyPr wrap="square" rtlCol="0">
            <a:spAutoFit/>
          </a:bodyPr>
          <a:lstStyle/>
          <a:p>
            <a:r>
              <a:rPr lang="en-US" dirty="0"/>
              <a:t>Myocardial uptake of </a:t>
            </a:r>
            <a:r>
              <a:rPr lang="en-US" baseline="30000" dirty="0"/>
              <a:t>201</a:t>
            </a:r>
            <a:r>
              <a:rPr lang="en-US" dirty="0"/>
              <a:t>Tl increases proportionately with perfusion when perfusion increases up to 2–2.5 times above resting levels before reaching a plateau in myocardial uptake.</a:t>
            </a:r>
          </a:p>
          <a:p>
            <a:endParaRPr lang="en-US" dirty="0"/>
          </a:p>
          <a:p>
            <a:r>
              <a:rPr lang="en-US" dirty="0"/>
              <a:t>The </a:t>
            </a:r>
            <a:r>
              <a:rPr lang="en-US" baseline="30000" dirty="0"/>
              <a:t>99m</a:t>
            </a:r>
            <a:r>
              <a:rPr lang="en-US" dirty="0"/>
              <a:t>Tc-labelled tracers reach a plateau in myocardial uptake at a myocardial perfusion around twice resting levels</a:t>
            </a:r>
          </a:p>
        </p:txBody>
      </p:sp>
    </p:spTree>
    <p:extLst>
      <p:ext uri="{BB962C8B-B14F-4D97-AF65-F5344CB8AC3E}">
        <p14:creationId xmlns:p14="http://schemas.microsoft.com/office/powerpoint/2010/main" val="2865586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D6D28CD-04B0-430B-B17F-09B90D01AB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6372" y="836712"/>
            <a:ext cx="6525628" cy="4012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3"/>
          <p:cNvSpPr txBox="1">
            <a:spLocks noChangeArrowheads="1"/>
          </p:cNvSpPr>
          <p:nvPr/>
        </p:nvSpPr>
        <p:spPr bwMode="auto">
          <a:xfrm>
            <a:off x="407368" y="4869160"/>
            <a:ext cx="6525628" cy="1200329"/>
          </a:xfrm>
          <a:prstGeom prst="rect">
            <a:avLst/>
          </a:prstGeom>
          <a:ln/>
        </p:spPr>
        <p:style>
          <a:lnRef idx="0">
            <a:schemeClr val="accent1"/>
          </a:lnRef>
          <a:fillRef idx="3">
            <a:schemeClr val="accent1"/>
          </a:fillRef>
          <a:effectRef idx="3">
            <a:schemeClr val="accent1"/>
          </a:effectRef>
          <a:fontRef idx="minor">
            <a:schemeClr val="lt1"/>
          </a:fontRef>
        </p:style>
        <p:txBody>
          <a:bodyPr wrap="square">
            <a:spAutoFit/>
          </a:bodyPr>
          <a:lstStyle>
            <a:lvl1pPr>
              <a:tabLst>
                <a:tab pos="1436688" algn="l"/>
              </a:tabLst>
              <a:defRPr sz="2000" b="1">
                <a:solidFill>
                  <a:schemeClr val="tx1"/>
                </a:solidFill>
                <a:latin typeface="Arial" charset="0"/>
              </a:defRPr>
            </a:lvl1pPr>
            <a:lvl2pPr marL="742950" indent="-285750">
              <a:tabLst>
                <a:tab pos="1436688" algn="l"/>
              </a:tabLst>
              <a:defRPr sz="2000" b="1">
                <a:solidFill>
                  <a:schemeClr val="tx1"/>
                </a:solidFill>
                <a:latin typeface="Arial" charset="0"/>
              </a:defRPr>
            </a:lvl2pPr>
            <a:lvl3pPr marL="1143000" indent="-228600">
              <a:tabLst>
                <a:tab pos="1436688" algn="l"/>
              </a:tabLst>
              <a:defRPr sz="2000" b="1">
                <a:solidFill>
                  <a:schemeClr val="tx1"/>
                </a:solidFill>
                <a:latin typeface="Arial" charset="0"/>
              </a:defRPr>
            </a:lvl3pPr>
            <a:lvl4pPr marL="1600200" indent="-228600">
              <a:tabLst>
                <a:tab pos="1436688" algn="l"/>
              </a:tabLst>
              <a:defRPr sz="2000" b="1">
                <a:solidFill>
                  <a:schemeClr val="tx1"/>
                </a:solidFill>
                <a:latin typeface="Arial" charset="0"/>
              </a:defRPr>
            </a:lvl4pPr>
            <a:lvl5pPr marL="2057400" indent="-228600">
              <a:tabLst>
                <a:tab pos="1436688" algn="l"/>
              </a:tabLst>
              <a:defRPr sz="2000" b="1">
                <a:solidFill>
                  <a:schemeClr val="tx1"/>
                </a:solidFill>
                <a:latin typeface="Arial" charset="0"/>
              </a:defRPr>
            </a:lvl5pPr>
            <a:lvl6pPr marL="2514600" indent="-228600" algn="ctr" eaLnBrk="0" fontAlgn="base" hangingPunct="0">
              <a:spcBef>
                <a:spcPct val="0"/>
              </a:spcBef>
              <a:spcAft>
                <a:spcPct val="0"/>
              </a:spcAft>
              <a:tabLst>
                <a:tab pos="1436688" algn="l"/>
              </a:tabLst>
              <a:defRPr sz="2000" b="1">
                <a:solidFill>
                  <a:schemeClr val="tx1"/>
                </a:solidFill>
                <a:latin typeface="Arial" charset="0"/>
              </a:defRPr>
            </a:lvl6pPr>
            <a:lvl7pPr marL="2971800" indent="-228600" algn="ctr" eaLnBrk="0" fontAlgn="base" hangingPunct="0">
              <a:spcBef>
                <a:spcPct val="0"/>
              </a:spcBef>
              <a:spcAft>
                <a:spcPct val="0"/>
              </a:spcAft>
              <a:tabLst>
                <a:tab pos="1436688" algn="l"/>
              </a:tabLst>
              <a:defRPr sz="2000" b="1">
                <a:solidFill>
                  <a:schemeClr val="tx1"/>
                </a:solidFill>
                <a:latin typeface="Arial" charset="0"/>
              </a:defRPr>
            </a:lvl7pPr>
            <a:lvl8pPr marL="3429000" indent="-228600" algn="ctr" eaLnBrk="0" fontAlgn="base" hangingPunct="0">
              <a:spcBef>
                <a:spcPct val="0"/>
              </a:spcBef>
              <a:spcAft>
                <a:spcPct val="0"/>
              </a:spcAft>
              <a:tabLst>
                <a:tab pos="1436688" algn="l"/>
              </a:tabLst>
              <a:defRPr sz="2000" b="1">
                <a:solidFill>
                  <a:schemeClr val="tx1"/>
                </a:solidFill>
                <a:latin typeface="Arial" charset="0"/>
              </a:defRPr>
            </a:lvl8pPr>
            <a:lvl9pPr marL="3886200" indent="-228600" algn="ctr" eaLnBrk="0" fontAlgn="base" hangingPunct="0">
              <a:spcBef>
                <a:spcPct val="0"/>
              </a:spcBef>
              <a:spcAft>
                <a:spcPct val="0"/>
              </a:spcAft>
              <a:tabLst>
                <a:tab pos="1436688" algn="l"/>
              </a:tabLst>
              <a:defRPr sz="2000" b="1">
                <a:solidFill>
                  <a:schemeClr val="tx1"/>
                </a:solidFill>
                <a:latin typeface="Arial" charset="0"/>
              </a:defRPr>
            </a:lvl9pPr>
          </a:lstStyle>
          <a:p>
            <a:pPr algn="ctr"/>
            <a:r>
              <a:rPr lang="de-DE" sz="2400" dirty="0" err="1">
                <a:solidFill>
                  <a:schemeClr val="bg1"/>
                </a:solidFill>
              </a:rPr>
              <a:t>rest</a:t>
            </a:r>
            <a:r>
              <a:rPr lang="de-DE" sz="2400" dirty="0">
                <a:solidFill>
                  <a:schemeClr val="bg1"/>
                </a:solidFill>
              </a:rPr>
              <a:t> MBF (ml/min/g)</a:t>
            </a:r>
            <a:br>
              <a:rPr lang="de-DE" sz="2400" dirty="0">
                <a:solidFill>
                  <a:schemeClr val="bg1"/>
                </a:solidFill>
              </a:rPr>
            </a:br>
            <a:r>
              <a:rPr lang="de-DE" sz="2400" dirty="0">
                <a:solidFill>
                  <a:schemeClr val="bg1"/>
                </a:solidFill>
              </a:rPr>
              <a:t>stress MBF (ml/min/g)</a:t>
            </a:r>
          </a:p>
          <a:p>
            <a:pPr algn="ctr"/>
            <a:r>
              <a:rPr lang="de-DE" sz="2400" dirty="0">
                <a:solidFill>
                  <a:schemeClr val="bg1"/>
                </a:solidFill>
              </a:rPr>
              <a:t>MFR (</a:t>
            </a:r>
            <a:r>
              <a:rPr lang="de-DE" sz="2400" dirty="0" err="1">
                <a:solidFill>
                  <a:schemeClr val="bg1"/>
                </a:solidFill>
              </a:rPr>
              <a:t>stress:rest</a:t>
            </a:r>
            <a:r>
              <a:rPr lang="de-DE" sz="2400" dirty="0">
                <a:solidFill>
                  <a:schemeClr val="bg1"/>
                </a:solidFill>
              </a:rPr>
              <a:t>)</a:t>
            </a:r>
            <a:endParaRPr lang="de-DE" sz="2400" b="0" dirty="0">
              <a:solidFill>
                <a:schemeClr val="bg1"/>
              </a:solidFill>
            </a:endParaRPr>
          </a:p>
        </p:txBody>
      </p:sp>
      <p:pic>
        <p:nvPicPr>
          <p:cNvPr id="4" name="Dy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89210" y="836712"/>
            <a:ext cx="4873387" cy="3888433"/>
          </a:xfrm>
          <a:prstGeom prst="rect">
            <a:avLst/>
          </a:prstGeom>
        </p:spPr>
      </p:pic>
      <p:sp>
        <p:nvSpPr>
          <p:cNvPr id="5" name="Rectangle 2"/>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solidFill>
                  <a:schemeClr val="tx1"/>
                </a:solidFill>
              </a:rPr>
              <a:t>Myocardperfusions</a:t>
            </a:r>
            <a:r>
              <a:rPr lang="de-CH" sz="2900" b="1" kern="0" dirty="0">
                <a:solidFill>
                  <a:schemeClr val="tx1"/>
                </a:solidFill>
              </a:rPr>
              <a:t>-PET – Flow </a:t>
            </a:r>
            <a:r>
              <a:rPr lang="de-CH" sz="2900" b="1" kern="0" dirty="0" err="1">
                <a:solidFill>
                  <a:schemeClr val="tx1"/>
                </a:solidFill>
              </a:rPr>
              <a:t>quantification</a:t>
            </a:r>
            <a:endParaRPr lang="de-CH" sz="2900" b="1" kern="0" dirty="0">
              <a:solidFill>
                <a:schemeClr val="tx1"/>
              </a:solidFill>
            </a:endParaRPr>
          </a:p>
        </p:txBody>
      </p:sp>
      <p:pic>
        <p:nvPicPr>
          <p:cNvPr id="6" name="Picture 2">
            <a:extLst>
              <a:ext uri="{FF2B5EF4-FFF2-40B4-BE49-F238E27FC236}">
                <a16:creationId xmlns:a16="http://schemas.microsoft.com/office/drawing/2014/main" id="{89E16435-E496-4229-9AA3-1AF79B1EE526}"/>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r="25575"/>
          <a:stretch/>
        </p:blipFill>
        <p:spPr bwMode="auto">
          <a:xfrm>
            <a:off x="7536160" y="4802104"/>
            <a:ext cx="3997597" cy="1334439"/>
          </a:xfrm>
          <a:prstGeom prst="rect">
            <a:avLst/>
          </a:prstGeom>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Lst>
        </p:spPr>
      </p:pic>
      <p:sp>
        <p:nvSpPr>
          <p:cNvPr id="7" name="Straight Connector 23553">
            <a:extLst>
              <a:ext uri="{FF2B5EF4-FFF2-40B4-BE49-F238E27FC236}">
                <a16:creationId xmlns:a16="http://schemas.microsoft.com/office/drawing/2014/main" id="{DCF945BA-93DA-BB4A-AD35-0C972144A965}"/>
              </a:ext>
            </a:extLst>
          </p:cNvPr>
          <p:cNvSpPr>
            <a:spLocks noChangeShapeType="1"/>
          </p:cNvSpPr>
          <p:nvPr/>
        </p:nvSpPr>
        <p:spPr bwMode="auto">
          <a:xfrm>
            <a:off x="19799" y="6839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
        <p:nvSpPr>
          <p:cNvPr id="8" name="Rechteckige Legende 8">
            <a:extLst>
              <a:ext uri="{FF2B5EF4-FFF2-40B4-BE49-F238E27FC236}">
                <a16:creationId xmlns:a16="http://schemas.microsoft.com/office/drawing/2014/main" id="{909085FB-EF83-5B2F-9B60-CB610B1F2D8D}"/>
              </a:ext>
            </a:extLst>
          </p:cNvPr>
          <p:cNvSpPr/>
          <p:nvPr/>
        </p:nvSpPr>
        <p:spPr bwMode="auto">
          <a:xfrm>
            <a:off x="2198441" y="6122170"/>
            <a:ext cx="2935217" cy="700663"/>
          </a:xfrm>
          <a:prstGeom prst="wedgeRectCallout">
            <a:avLst>
              <a:gd name="adj1" fmla="val -23179"/>
              <a:gd name="adj2" fmla="val -50661"/>
            </a:avLst>
          </a:prstGeom>
          <a:solidFill>
            <a:srgbClr val="FF0000"/>
          </a:solid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120000" tIns="62400" rIns="120000" bIns="62400" numCol="1" rtlCol="0" anchor="t" anchorCtr="0" compatLnSpc="1">
            <a:prstTxWarp prst="textNoShape">
              <a:avLst/>
            </a:prstTxWarp>
            <a:spAutoFit/>
          </a:bodyPr>
          <a:lstStyle/>
          <a:p>
            <a:pPr algn="ctr"/>
            <a:r>
              <a:rPr lang="de-CH" sz="1867" dirty="0">
                <a:solidFill>
                  <a:schemeClr val="bg1"/>
                </a:solidFill>
              </a:rPr>
              <a:t>MFR normal </a:t>
            </a:r>
            <a:r>
              <a:rPr lang="de-CH" sz="1867" b="1" dirty="0">
                <a:solidFill>
                  <a:schemeClr val="bg1"/>
                </a:solidFill>
              </a:rPr>
              <a:t>&gt; 2.5</a:t>
            </a:r>
          </a:p>
          <a:p>
            <a:pPr algn="ctr"/>
            <a:r>
              <a:rPr lang="de-CH" sz="1867" dirty="0">
                <a:solidFill>
                  <a:schemeClr val="bg1"/>
                </a:solidFill>
              </a:rPr>
              <a:t>MFR </a:t>
            </a:r>
            <a:r>
              <a:rPr lang="de-CH" sz="1867" dirty="0" err="1">
                <a:solidFill>
                  <a:schemeClr val="bg1"/>
                </a:solidFill>
              </a:rPr>
              <a:t>pathologic</a:t>
            </a:r>
            <a:r>
              <a:rPr lang="de-CH" sz="1867" dirty="0">
                <a:solidFill>
                  <a:schemeClr val="bg1"/>
                </a:solidFill>
              </a:rPr>
              <a:t> </a:t>
            </a:r>
            <a:r>
              <a:rPr lang="de-CH" sz="1867" b="1" dirty="0">
                <a:solidFill>
                  <a:schemeClr val="bg1"/>
                </a:solidFill>
              </a:rPr>
              <a:t>&lt; 2.0</a:t>
            </a:r>
          </a:p>
        </p:txBody>
      </p:sp>
    </p:spTree>
    <p:extLst>
      <p:ext uri="{BB962C8B-B14F-4D97-AF65-F5344CB8AC3E}">
        <p14:creationId xmlns:p14="http://schemas.microsoft.com/office/powerpoint/2010/main" val="2834643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4"/>
                </p:tgtEl>
              </p:cMediaNode>
            </p:video>
          </p:childTnLst>
        </p:cTn>
      </p:par>
    </p:tnLst>
    <p:bldLst>
      <p:bldP spid="3" grpId="0" animBg="1"/>
      <p:bldP spid="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0" y="116632"/>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solidFill>
                  <a:schemeClr val="tx1"/>
                </a:solidFill>
              </a:rPr>
              <a:t>Nuclear</a:t>
            </a:r>
            <a:r>
              <a:rPr lang="de-CH" sz="2900" b="1" kern="0" dirty="0">
                <a:solidFill>
                  <a:schemeClr val="tx1"/>
                </a:solidFill>
              </a:rPr>
              <a:t> </a:t>
            </a:r>
            <a:r>
              <a:rPr lang="de-CH" sz="2900" b="1" kern="0" dirty="0" err="1">
                <a:solidFill>
                  <a:schemeClr val="tx1"/>
                </a:solidFill>
              </a:rPr>
              <a:t>Cardiology</a:t>
            </a:r>
            <a:r>
              <a:rPr lang="de-CH" sz="2900" b="1" kern="0" dirty="0">
                <a:solidFill>
                  <a:schemeClr val="tx1"/>
                </a:solidFill>
              </a:rPr>
              <a:t> – </a:t>
            </a:r>
            <a:r>
              <a:rPr lang="de-CH" sz="2900" b="1" kern="0" dirty="0" err="1">
                <a:solidFill>
                  <a:schemeClr val="tx1"/>
                </a:solidFill>
              </a:rPr>
              <a:t>Myocardperfusion</a:t>
            </a:r>
            <a:r>
              <a:rPr lang="de-CH" sz="2900" b="1" kern="0" dirty="0">
                <a:solidFill>
                  <a:schemeClr val="tx1"/>
                </a:solidFill>
              </a:rPr>
              <a:t> PET</a:t>
            </a:r>
          </a:p>
        </p:txBody>
      </p:sp>
      <p:pic>
        <p:nvPicPr>
          <p:cNvPr id="10" name="Picture 2" descr="http://www3.gehealthcare.in/~/media/images/product/product-categories/pet-ct/discovery%20iq/gehc-discovery-iq_overview_product_shot.jpg?h=337&amp;la=en&amp;w=450"/>
          <p:cNvPicPr>
            <a:picLocks noChangeAspect="1" noChangeArrowheads="1"/>
          </p:cNvPicPr>
          <p:nvPr/>
        </p:nvPicPr>
        <p:blipFill rotWithShape="1">
          <a:blip r:embed="rId3">
            <a:extLst>
              <a:ext uri="{28A0092B-C50C-407E-A947-70E740481C1C}">
                <a14:useLocalDpi xmlns:a14="http://schemas.microsoft.com/office/drawing/2010/main" val="0"/>
              </a:ext>
            </a:extLst>
          </a:blip>
          <a:srcRect l="9333" b="6647"/>
          <a:stretch/>
        </p:blipFill>
        <p:spPr bwMode="auto">
          <a:xfrm>
            <a:off x="262797" y="908720"/>
            <a:ext cx="5473163" cy="41764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27838" b="52489"/>
          <a:stretch/>
        </p:blipFill>
        <p:spPr bwMode="auto">
          <a:xfrm>
            <a:off x="6384032" y="1495824"/>
            <a:ext cx="4608512" cy="465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descr="http://www.wikidoc.org/images/f/fc/PET-detectorsystem_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3591" y="5095483"/>
            <a:ext cx="3133383" cy="1595178"/>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23"/>
          <p:cNvGrpSpPr>
            <a:grpSpLocks/>
          </p:cNvGrpSpPr>
          <p:nvPr/>
        </p:nvGrpSpPr>
        <p:grpSpPr bwMode="auto">
          <a:xfrm>
            <a:off x="6730456" y="2456782"/>
            <a:ext cx="4347931" cy="3906592"/>
            <a:chOff x="915" y="1138"/>
            <a:chExt cx="2176" cy="1756"/>
          </a:xfrm>
        </p:grpSpPr>
        <p:sp>
          <p:nvSpPr>
            <p:cNvPr id="14" name="Oval 24"/>
            <p:cNvSpPr>
              <a:spLocks noChangeArrowheads="1"/>
            </p:cNvSpPr>
            <p:nvPr/>
          </p:nvSpPr>
          <p:spPr bwMode="auto">
            <a:xfrm>
              <a:off x="1037" y="1141"/>
              <a:ext cx="1750" cy="1750"/>
            </a:xfrm>
            <a:prstGeom prst="ellipse">
              <a:avLst/>
            </a:prstGeom>
            <a:solidFill>
              <a:srgbClr val="DADADA"/>
            </a:solidFill>
            <a:ln w="12700">
              <a:solidFill>
                <a:schemeClr val="tx1"/>
              </a:solidFill>
              <a:round/>
              <a:headEnd/>
              <a:tailEnd/>
            </a:ln>
          </p:spPr>
          <p:txBody>
            <a:bodyPr wrap="none" anchor="ctr"/>
            <a:lstStyle/>
            <a:p>
              <a:endParaRPr lang="de-CH">
                <a:latin typeface="Lucida Sans Unicode" pitchFamily="34" charset="0"/>
              </a:endParaRPr>
            </a:p>
          </p:txBody>
        </p:sp>
        <p:grpSp>
          <p:nvGrpSpPr>
            <p:cNvPr id="15" name="Group 25"/>
            <p:cNvGrpSpPr>
              <a:grpSpLocks/>
            </p:cNvGrpSpPr>
            <p:nvPr/>
          </p:nvGrpSpPr>
          <p:grpSpPr bwMode="auto">
            <a:xfrm>
              <a:off x="1042" y="1138"/>
              <a:ext cx="1740" cy="1756"/>
              <a:chOff x="1042" y="1138"/>
              <a:chExt cx="1740" cy="1756"/>
            </a:xfrm>
          </p:grpSpPr>
          <p:grpSp>
            <p:nvGrpSpPr>
              <p:cNvPr id="33" name="Group 26"/>
              <p:cNvGrpSpPr>
                <a:grpSpLocks/>
              </p:cNvGrpSpPr>
              <p:nvPr/>
            </p:nvGrpSpPr>
            <p:grpSpPr bwMode="auto">
              <a:xfrm>
                <a:off x="1042" y="1344"/>
                <a:ext cx="1740" cy="1344"/>
                <a:chOff x="1042" y="1344"/>
                <a:chExt cx="1740" cy="1344"/>
              </a:xfrm>
            </p:grpSpPr>
            <p:sp>
              <p:nvSpPr>
                <p:cNvPr id="48" name="Line 27"/>
                <p:cNvSpPr>
                  <a:spLocks noChangeShapeType="1"/>
                </p:cNvSpPr>
                <p:nvPr/>
              </p:nvSpPr>
              <p:spPr bwMode="auto">
                <a:xfrm flipV="1">
                  <a:off x="1053" y="1875"/>
                  <a:ext cx="1718" cy="282"/>
                </a:xfrm>
                <a:prstGeom prst="line">
                  <a:avLst/>
                </a:prstGeom>
                <a:noFill/>
                <a:ln w="12700">
                  <a:solidFill>
                    <a:schemeClr val="tx1"/>
                  </a:solidFill>
                  <a:round/>
                  <a:headEnd/>
                  <a:tailEnd/>
                </a:ln>
              </p:spPr>
              <p:txBody>
                <a:bodyPr wrap="none" anchor="ctr"/>
                <a:lstStyle/>
                <a:p>
                  <a:endParaRPr lang="de-DE"/>
                </a:p>
              </p:txBody>
            </p:sp>
            <p:sp>
              <p:nvSpPr>
                <p:cNvPr id="49" name="Line 28"/>
                <p:cNvSpPr>
                  <a:spLocks noChangeShapeType="1"/>
                </p:cNvSpPr>
                <p:nvPr/>
              </p:nvSpPr>
              <p:spPr bwMode="auto">
                <a:xfrm>
                  <a:off x="1042" y="2016"/>
                  <a:ext cx="1740" cy="0"/>
                </a:xfrm>
                <a:prstGeom prst="line">
                  <a:avLst/>
                </a:prstGeom>
                <a:noFill/>
                <a:ln w="12700">
                  <a:solidFill>
                    <a:schemeClr val="tx1"/>
                  </a:solidFill>
                  <a:round/>
                  <a:headEnd/>
                  <a:tailEnd/>
                </a:ln>
              </p:spPr>
              <p:txBody>
                <a:bodyPr wrap="none" anchor="ctr"/>
                <a:lstStyle/>
                <a:p>
                  <a:endParaRPr lang="de-DE"/>
                </a:p>
              </p:txBody>
            </p:sp>
            <p:sp>
              <p:nvSpPr>
                <p:cNvPr id="50" name="Line 29"/>
                <p:cNvSpPr>
                  <a:spLocks noChangeShapeType="1"/>
                </p:cNvSpPr>
                <p:nvPr/>
              </p:nvSpPr>
              <p:spPr bwMode="auto">
                <a:xfrm flipV="1">
                  <a:off x="1096" y="1713"/>
                  <a:ext cx="1632" cy="606"/>
                </a:xfrm>
                <a:prstGeom prst="line">
                  <a:avLst/>
                </a:prstGeom>
                <a:noFill/>
                <a:ln w="12700">
                  <a:solidFill>
                    <a:schemeClr val="tx1"/>
                  </a:solidFill>
                  <a:round/>
                  <a:headEnd/>
                  <a:tailEnd/>
                </a:ln>
              </p:spPr>
              <p:txBody>
                <a:bodyPr wrap="none" anchor="ctr"/>
                <a:lstStyle/>
                <a:p>
                  <a:endParaRPr lang="de-DE"/>
                </a:p>
              </p:txBody>
            </p:sp>
            <p:sp>
              <p:nvSpPr>
                <p:cNvPr id="51" name="Line 30"/>
                <p:cNvSpPr>
                  <a:spLocks noChangeShapeType="1"/>
                </p:cNvSpPr>
                <p:nvPr/>
              </p:nvSpPr>
              <p:spPr bwMode="auto">
                <a:xfrm flipV="1">
                  <a:off x="1236" y="1462"/>
                  <a:ext cx="1352" cy="1108"/>
                </a:xfrm>
                <a:prstGeom prst="line">
                  <a:avLst/>
                </a:prstGeom>
                <a:noFill/>
                <a:ln w="12700">
                  <a:solidFill>
                    <a:schemeClr val="tx1"/>
                  </a:solidFill>
                  <a:round/>
                  <a:headEnd/>
                  <a:tailEnd/>
                </a:ln>
              </p:spPr>
              <p:txBody>
                <a:bodyPr wrap="none" anchor="ctr"/>
                <a:lstStyle/>
                <a:p>
                  <a:endParaRPr lang="de-DE"/>
                </a:p>
              </p:txBody>
            </p:sp>
            <p:sp>
              <p:nvSpPr>
                <p:cNvPr id="52" name="Line 31"/>
                <p:cNvSpPr>
                  <a:spLocks noChangeShapeType="1"/>
                </p:cNvSpPr>
                <p:nvPr/>
              </p:nvSpPr>
              <p:spPr bwMode="auto">
                <a:xfrm flipV="1">
                  <a:off x="1159" y="1575"/>
                  <a:ext cx="1506" cy="882"/>
                </a:xfrm>
                <a:prstGeom prst="line">
                  <a:avLst/>
                </a:prstGeom>
                <a:noFill/>
                <a:ln w="12700">
                  <a:solidFill>
                    <a:schemeClr val="tx1"/>
                  </a:solidFill>
                  <a:round/>
                  <a:headEnd/>
                  <a:tailEnd/>
                </a:ln>
              </p:spPr>
              <p:txBody>
                <a:bodyPr wrap="none" anchor="ctr"/>
                <a:lstStyle/>
                <a:p>
                  <a:endParaRPr lang="de-DE"/>
                </a:p>
              </p:txBody>
            </p:sp>
            <p:sp>
              <p:nvSpPr>
                <p:cNvPr id="53" name="Line 32"/>
                <p:cNvSpPr>
                  <a:spLocks noChangeShapeType="1"/>
                </p:cNvSpPr>
                <p:nvPr/>
              </p:nvSpPr>
              <p:spPr bwMode="auto">
                <a:xfrm flipV="1">
                  <a:off x="1356" y="1344"/>
                  <a:ext cx="1112" cy="1344"/>
                </a:xfrm>
                <a:prstGeom prst="line">
                  <a:avLst/>
                </a:prstGeom>
                <a:noFill/>
                <a:ln w="12700">
                  <a:solidFill>
                    <a:schemeClr val="tx1"/>
                  </a:solidFill>
                  <a:round/>
                  <a:headEnd/>
                  <a:tailEnd/>
                </a:ln>
              </p:spPr>
              <p:txBody>
                <a:bodyPr wrap="none" anchor="ctr"/>
                <a:lstStyle/>
                <a:p>
                  <a:endParaRPr lang="de-DE"/>
                </a:p>
              </p:txBody>
            </p:sp>
          </p:grpSp>
          <p:grpSp>
            <p:nvGrpSpPr>
              <p:cNvPr id="34" name="Group 33"/>
              <p:cNvGrpSpPr>
                <a:grpSpLocks/>
              </p:cNvGrpSpPr>
              <p:nvPr/>
            </p:nvGrpSpPr>
            <p:grpSpPr bwMode="auto">
              <a:xfrm>
                <a:off x="1479" y="1138"/>
                <a:ext cx="866" cy="1756"/>
                <a:chOff x="1479" y="1138"/>
                <a:chExt cx="866" cy="1756"/>
              </a:xfrm>
            </p:grpSpPr>
            <p:sp>
              <p:nvSpPr>
                <p:cNvPr id="42" name="Line 34"/>
                <p:cNvSpPr>
                  <a:spLocks noChangeShapeType="1"/>
                </p:cNvSpPr>
                <p:nvPr/>
              </p:nvSpPr>
              <p:spPr bwMode="auto">
                <a:xfrm flipV="1">
                  <a:off x="1603" y="1197"/>
                  <a:ext cx="618" cy="1638"/>
                </a:xfrm>
                <a:prstGeom prst="line">
                  <a:avLst/>
                </a:prstGeom>
                <a:noFill/>
                <a:ln w="12700">
                  <a:solidFill>
                    <a:schemeClr val="tx1"/>
                  </a:solidFill>
                  <a:round/>
                  <a:headEnd/>
                  <a:tailEnd/>
                </a:ln>
              </p:spPr>
              <p:txBody>
                <a:bodyPr wrap="none" anchor="ctr"/>
                <a:lstStyle/>
                <a:p>
                  <a:endParaRPr lang="de-DE"/>
                </a:p>
              </p:txBody>
            </p:sp>
            <p:sp>
              <p:nvSpPr>
                <p:cNvPr id="43" name="Line 35"/>
                <p:cNvSpPr>
                  <a:spLocks noChangeShapeType="1"/>
                </p:cNvSpPr>
                <p:nvPr/>
              </p:nvSpPr>
              <p:spPr bwMode="auto">
                <a:xfrm flipV="1">
                  <a:off x="1479" y="1255"/>
                  <a:ext cx="866" cy="1522"/>
                </a:xfrm>
                <a:prstGeom prst="line">
                  <a:avLst/>
                </a:prstGeom>
                <a:noFill/>
                <a:ln w="12700">
                  <a:solidFill>
                    <a:schemeClr val="tx1"/>
                  </a:solidFill>
                  <a:round/>
                  <a:headEnd/>
                  <a:tailEnd/>
                </a:ln>
              </p:spPr>
              <p:txBody>
                <a:bodyPr wrap="none" anchor="ctr"/>
                <a:lstStyle/>
                <a:p>
                  <a:endParaRPr lang="de-DE"/>
                </a:p>
              </p:txBody>
            </p:sp>
            <p:sp>
              <p:nvSpPr>
                <p:cNvPr id="44" name="Line 36"/>
                <p:cNvSpPr>
                  <a:spLocks noChangeShapeType="1"/>
                </p:cNvSpPr>
                <p:nvPr/>
              </p:nvSpPr>
              <p:spPr bwMode="auto">
                <a:xfrm flipV="1">
                  <a:off x="1765" y="1153"/>
                  <a:ext cx="294" cy="1726"/>
                </a:xfrm>
                <a:prstGeom prst="line">
                  <a:avLst/>
                </a:prstGeom>
                <a:noFill/>
                <a:ln w="12700">
                  <a:solidFill>
                    <a:schemeClr val="tx1"/>
                  </a:solidFill>
                  <a:round/>
                  <a:headEnd/>
                  <a:tailEnd/>
                </a:ln>
              </p:spPr>
              <p:txBody>
                <a:bodyPr wrap="none" anchor="ctr"/>
                <a:lstStyle/>
                <a:p>
                  <a:endParaRPr lang="de-DE"/>
                </a:p>
              </p:txBody>
            </p:sp>
            <p:sp>
              <p:nvSpPr>
                <p:cNvPr id="45" name="Line 37"/>
                <p:cNvSpPr>
                  <a:spLocks noChangeShapeType="1"/>
                </p:cNvSpPr>
                <p:nvPr/>
              </p:nvSpPr>
              <p:spPr bwMode="auto">
                <a:xfrm flipH="1" flipV="1">
                  <a:off x="1771" y="1149"/>
                  <a:ext cx="282" cy="1734"/>
                </a:xfrm>
                <a:prstGeom prst="line">
                  <a:avLst/>
                </a:prstGeom>
                <a:noFill/>
                <a:ln w="12700">
                  <a:solidFill>
                    <a:schemeClr val="tx1"/>
                  </a:solidFill>
                  <a:round/>
                  <a:headEnd/>
                  <a:tailEnd/>
                </a:ln>
              </p:spPr>
              <p:txBody>
                <a:bodyPr wrap="none" anchor="ctr"/>
                <a:lstStyle/>
                <a:p>
                  <a:endParaRPr lang="de-DE"/>
                </a:p>
              </p:txBody>
            </p:sp>
            <p:sp>
              <p:nvSpPr>
                <p:cNvPr id="46" name="Line 38"/>
                <p:cNvSpPr>
                  <a:spLocks noChangeShapeType="1"/>
                </p:cNvSpPr>
                <p:nvPr/>
              </p:nvSpPr>
              <p:spPr bwMode="auto">
                <a:xfrm flipV="1">
                  <a:off x="1912" y="1138"/>
                  <a:ext cx="0" cy="1756"/>
                </a:xfrm>
                <a:prstGeom prst="line">
                  <a:avLst/>
                </a:prstGeom>
                <a:noFill/>
                <a:ln w="12700">
                  <a:solidFill>
                    <a:schemeClr val="tx1"/>
                  </a:solidFill>
                  <a:round/>
                  <a:headEnd/>
                  <a:tailEnd/>
                </a:ln>
              </p:spPr>
              <p:txBody>
                <a:bodyPr wrap="none" anchor="ctr"/>
                <a:lstStyle/>
                <a:p>
                  <a:endParaRPr lang="de-DE"/>
                </a:p>
              </p:txBody>
            </p:sp>
            <p:sp>
              <p:nvSpPr>
                <p:cNvPr id="47" name="Line 39"/>
                <p:cNvSpPr>
                  <a:spLocks noChangeShapeType="1"/>
                </p:cNvSpPr>
                <p:nvPr/>
              </p:nvSpPr>
              <p:spPr bwMode="auto">
                <a:xfrm flipH="1" flipV="1">
                  <a:off x="1609" y="1193"/>
                  <a:ext cx="606" cy="1646"/>
                </a:xfrm>
                <a:prstGeom prst="line">
                  <a:avLst/>
                </a:prstGeom>
                <a:noFill/>
                <a:ln w="12700">
                  <a:solidFill>
                    <a:schemeClr val="tx1"/>
                  </a:solidFill>
                  <a:round/>
                  <a:headEnd/>
                  <a:tailEnd/>
                </a:ln>
              </p:spPr>
              <p:txBody>
                <a:bodyPr wrap="none" anchor="ctr"/>
                <a:lstStyle/>
                <a:p>
                  <a:endParaRPr lang="de-DE"/>
                </a:p>
              </p:txBody>
            </p:sp>
          </p:grpSp>
          <p:grpSp>
            <p:nvGrpSpPr>
              <p:cNvPr id="35" name="Group 40"/>
              <p:cNvGrpSpPr>
                <a:grpSpLocks/>
              </p:cNvGrpSpPr>
              <p:nvPr/>
            </p:nvGrpSpPr>
            <p:grpSpPr bwMode="auto">
              <a:xfrm>
                <a:off x="1049" y="1255"/>
                <a:ext cx="1726" cy="1522"/>
                <a:chOff x="1049" y="1255"/>
                <a:chExt cx="1726" cy="1522"/>
              </a:xfrm>
            </p:grpSpPr>
            <p:sp>
              <p:nvSpPr>
                <p:cNvPr id="36" name="Line 41"/>
                <p:cNvSpPr>
                  <a:spLocks noChangeShapeType="1"/>
                </p:cNvSpPr>
                <p:nvPr/>
              </p:nvSpPr>
              <p:spPr bwMode="auto">
                <a:xfrm flipH="1" flipV="1">
                  <a:off x="1358" y="1333"/>
                  <a:ext cx="1108" cy="1366"/>
                </a:xfrm>
                <a:prstGeom prst="line">
                  <a:avLst/>
                </a:prstGeom>
                <a:noFill/>
                <a:ln w="12700">
                  <a:solidFill>
                    <a:schemeClr val="tx1"/>
                  </a:solidFill>
                  <a:round/>
                  <a:headEnd/>
                  <a:tailEnd/>
                </a:ln>
              </p:spPr>
              <p:txBody>
                <a:bodyPr wrap="none" anchor="ctr"/>
                <a:lstStyle/>
                <a:p>
                  <a:endParaRPr lang="de-DE"/>
                </a:p>
              </p:txBody>
            </p:sp>
            <p:sp>
              <p:nvSpPr>
                <p:cNvPr id="37" name="Line 42"/>
                <p:cNvSpPr>
                  <a:spLocks noChangeShapeType="1"/>
                </p:cNvSpPr>
                <p:nvPr/>
              </p:nvSpPr>
              <p:spPr bwMode="auto">
                <a:xfrm flipH="1" flipV="1">
                  <a:off x="1471" y="1255"/>
                  <a:ext cx="882" cy="1522"/>
                </a:xfrm>
                <a:prstGeom prst="line">
                  <a:avLst/>
                </a:prstGeom>
                <a:noFill/>
                <a:ln w="12700">
                  <a:solidFill>
                    <a:schemeClr val="tx1"/>
                  </a:solidFill>
                  <a:round/>
                  <a:headEnd/>
                  <a:tailEnd/>
                </a:ln>
              </p:spPr>
              <p:txBody>
                <a:bodyPr wrap="none" anchor="ctr"/>
                <a:lstStyle/>
                <a:p>
                  <a:endParaRPr lang="de-DE"/>
                </a:p>
              </p:txBody>
            </p:sp>
            <p:sp>
              <p:nvSpPr>
                <p:cNvPr id="38" name="Line 43"/>
                <p:cNvSpPr>
                  <a:spLocks noChangeShapeType="1"/>
                </p:cNvSpPr>
                <p:nvPr/>
              </p:nvSpPr>
              <p:spPr bwMode="auto">
                <a:xfrm flipH="1" flipV="1">
                  <a:off x="1240" y="1453"/>
                  <a:ext cx="1344" cy="1126"/>
                </a:xfrm>
                <a:prstGeom prst="line">
                  <a:avLst/>
                </a:prstGeom>
                <a:noFill/>
                <a:ln w="12700">
                  <a:solidFill>
                    <a:schemeClr val="tx1"/>
                  </a:solidFill>
                  <a:round/>
                  <a:headEnd/>
                  <a:tailEnd/>
                </a:ln>
              </p:spPr>
              <p:txBody>
                <a:bodyPr wrap="none" anchor="ctr"/>
                <a:lstStyle/>
                <a:p>
                  <a:endParaRPr lang="de-DE"/>
                </a:p>
              </p:txBody>
            </p:sp>
            <p:sp>
              <p:nvSpPr>
                <p:cNvPr id="39" name="Line 44"/>
                <p:cNvSpPr>
                  <a:spLocks noChangeShapeType="1"/>
                </p:cNvSpPr>
                <p:nvPr/>
              </p:nvSpPr>
              <p:spPr bwMode="auto">
                <a:xfrm flipH="1" flipV="1">
                  <a:off x="1093" y="1699"/>
                  <a:ext cx="1638" cy="634"/>
                </a:xfrm>
                <a:prstGeom prst="line">
                  <a:avLst/>
                </a:prstGeom>
                <a:noFill/>
                <a:ln w="12700">
                  <a:solidFill>
                    <a:schemeClr val="tx1"/>
                  </a:solidFill>
                  <a:round/>
                  <a:headEnd/>
                  <a:tailEnd/>
                </a:ln>
              </p:spPr>
              <p:txBody>
                <a:bodyPr wrap="none" anchor="ctr"/>
                <a:lstStyle/>
                <a:p>
                  <a:endParaRPr lang="de-DE"/>
                </a:p>
              </p:txBody>
            </p:sp>
            <p:sp>
              <p:nvSpPr>
                <p:cNvPr id="40" name="Line 45"/>
                <p:cNvSpPr>
                  <a:spLocks noChangeShapeType="1"/>
                </p:cNvSpPr>
                <p:nvPr/>
              </p:nvSpPr>
              <p:spPr bwMode="auto">
                <a:xfrm flipH="1" flipV="1">
                  <a:off x="1151" y="1575"/>
                  <a:ext cx="1522" cy="882"/>
                </a:xfrm>
                <a:prstGeom prst="line">
                  <a:avLst/>
                </a:prstGeom>
                <a:noFill/>
                <a:ln w="12700">
                  <a:solidFill>
                    <a:schemeClr val="tx1"/>
                  </a:solidFill>
                  <a:round/>
                  <a:headEnd/>
                  <a:tailEnd/>
                </a:ln>
              </p:spPr>
              <p:txBody>
                <a:bodyPr wrap="none" anchor="ctr"/>
                <a:lstStyle/>
                <a:p>
                  <a:endParaRPr lang="de-DE"/>
                </a:p>
              </p:txBody>
            </p:sp>
            <p:sp>
              <p:nvSpPr>
                <p:cNvPr id="41" name="Line 46"/>
                <p:cNvSpPr>
                  <a:spLocks noChangeShapeType="1"/>
                </p:cNvSpPr>
                <p:nvPr/>
              </p:nvSpPr>
              <p:spPr bwMode="auto">
                <a:xfrm flipH="1" flipV="1">
                  <a:off x="1049" y="1861"/>
                  <a:ext cx="1726" cy="310"/>
                </a:xfrm>
                <a:prstGeom prst="line">
                  <a:avLst/>
                </a:prstGeom>
                <a:noFill/>
                <a:ln w="12700">
                  <a:solidFill>
                    <a:schemeClr val="tx1"/>
                  </a:solidFill>
                  <a:round/>
                  <a:headEnd/>
                  <a:tailEnd/>
                </a:ln>
              </p:spPr>
              <p:txBody>
                <a:bodyPr wrap="none" anchor="ctr"/>
                <a:lstStyle/>
                <a:p>
                  <a:endParaRPr lang="de-DE"/>
                </a:p>
              </p:txBody>
            </p:sp>
          </p:grpSp>
        </p:grpSp>
        <p:sp>
          <p:nvSpPr>
            <p:cNvPr id="16" name="Oval 47"/>
            <p:cNvSpPr>
              <a:spLocks noChangeArrowheads="1"/>
            </p:cNvSpPr>
            <p:nvPr/>
          </p:nvSpPr>
          <p:spPr bwMode="auto">
            <a:xfrm>
              <a:off x="1133" y="1237"/>
              <a:ext cx="1558" cy="1558"/>
            </a:xfrm>
            <a:prstGeom prst="ellipse">
              <a:avLst/>
            </a:prstGeom>
            <a:solidFill>
              <a:schemeClr val="bg1"/>
            </a:solidFill>
            <a:ln w="12700">
              <a:solidFill>
                <a:schemeClr val="tx1"/>
              </a:solidFill>
              <a:round/>
              <a:headEnd/>
              <a:tailEnd/>
            </a:ln>
          </p:spPr>
          <p:txBody>
            <a:bodyPr wrap="none" anchor="ctr"/>
            <a:lstStyle/>
            <a:p>
              <a:endParaRPr lang="de-CH">
                <a:latin typeface="Lucida Sans Unicode" pitchFamily="34" charset="0"/>
              </a:endParaRPr>
            </a:p>
          </p:txBody>
        </p:sp>
        <p:sp>
          <p:nvSpPr>
            <p:cNvPr id="17" name="Oval 48"/>
            <p:cNvSpPr>
              <a:spLocks noChangeArrowheads="1"/>
            </p:cNvSpPr>
            <p:nvPr/>
          </p:nvSpPr>
          <p:spPr bwMode="auto">
            <a:xfrm>
              <a:off x="1568" y="1836"/>
              <a:ext cx="688" cy="360"/>
            </a:xfrm>
            <a:prstGeom prst="ellipse">
              <a:avLst/>
            </a:prstGeom>
            <a:solidFill>
              <a:srgbClr val="EAAF46"/>
            </a:solidFill>
            <a:ln w="12700">
              <a:solidFill>
                <a:schemeClr val="bg2"/>
              </a:solidFill>
              <a:round/>
              <a:headEnd/>
              <a:tailEnd/>
            </a:ln>
          </p:spPr>
          <p:txBody>
            <a:bodyPr wrap="none" anchor="ctr"/>
            <a:lstStyle/>
            <a:p>
              <a:endParaRPr lang="de-CH">
                <a:latin typeface="Lucida Sans Unicode" pitchFamily="34" charset="0"/>
              </a:endParaRPr>
            </a:p>
          </p:txBody>
        </p:sp>
        <p:sp>
          <p:nvSpPr>
            <p:cNvPr id="18" name="Oval 49"/>
            <p:cNvSpPr>
              <a:spLocks noChangeArrowheads="1"/>
            </p:cNvSpPr>
            <p:nvPr/>
          </p:nvSpPr>
          <p:spPr bwMode="auto">
            <a:xfrm flipH="1">
              <a:off x="2264" y="1972"/>
              <a:ext cx="144" cy="96"/>
            </a:xfrm>
            <a:prstGeom prst="ellipse">
              <a:avLst/>
            </a:prstGeom>
            <a:solidFill>
              <a:srgbClr val="EAAF46"/>
            </a:solidFill>
            <a:ln w="12700">
              <a:solidFill>
                <a:schemeClr val="bg2"/>
              </a:solidFill>
              <a:round/>
              <a:headEnd/>
              <a:tailEnd/>
            </a:ln>
          </p:spPr>
          <p:txBody>
            <a:bodyPr wrap="none" anchor="ctr"/>
            <a:lstStyle/>
            <a:p>
              <a:endParaRPr lang="de-CH">
                <a:latin typeface="Lucida Sans Unicode" pitchFamily="34" charset="0"/>
              </a:endParaRPr>
            </a:p>
          </p:txBody>
        </p:sp>
        <p:sp>
          <p:nvSpPr>
            <p:cNvPr id="19" name="Oval 50"/>
            <p:cNvSpPr>
              <a:spLocks noChangeArrowheads="1"/>
            </p:cNvSpPr>
            <p:nvPr/>
          </p:nvSpPr>
          <p:spPr bwMode="auto">
            <a:xfrm flipH="1">
              <a:off x="1416" y="1972"/>
              <a:ext cx="144" cy="96"/>
            </a:xfrm>
            <a:prstGeom prst="ellipse">
              <a:avLst/>
            </a:prstGeom>
            <a:solidFill>
              <a:srgbClr val="EAAF46"/>
            </a:solidFill>
            <a:ln w="12700">
              <a:solidFill>
                <a:schemeClr val="bg2"/>
              </a:solidFill>
              <a:round/>
              <a:headEnd/>
              <a:tailEnd/>
            </a:ln>
          </p:spPr>
          <p:txBody>
            <a:bodyPr wrap="none" anchor="ctr"/>
            <a:lstStyle/>
            <a:p>
              <a:endParaRPr lang="de-CH">
                <a:latin typeface="Lucida Sans Unicode" pitchFamily="34" charset="0"/>
              </a:endParaRPr>
            </a:p>
          </p:txBody>
        </p:sp>
        <p:sp>
          <p:nvSpPr>
            <p:cNvPr id="20" name="Line 51"/>
            <p:cNvSpPr>
              <a:spLocks noChangeShapeType="1"/>
            </p:cNvSpPr>
            <p:nvPr/>
          </p:nvSpPr>
          <p:spPr bwMode="auto">
            <a:xfrm flipH="1">
              <a:off x="1359" y="1994"/>
              <a:ext cx="705" cy="559"/>
            </a:xfrm>
            <a:prstGeom prst="line">
              <a:avLst/>
            </a:prstGeom>
            <a:noFill/>
            <a:ln w="9525">
              <a:solidFill>
                <a:schemeClr val="tx1"/>
              </a:solidFill>
              <a:round/>
              <a:headEnd type="none" w="sm" len="med"/>
              <a:tailEnd type="triangle" w="sm" len="med"/>
            </a:ln>
          </p:spPr>
          <p:txBody>
            <a:bodyPr wrap="none" anchor="ctr"/>
            <a:lstStyle/>
            <a:p>
              <a:endParaRPr lang="de-DE"/>
            </a:p>
          </p:txBody>
        </p:sp>
        <p:sp>
          <p:nvSpPr>
            <p:cNvPr id="21" name="AutoShape 52"/>
            <p:cNvSpPr>
              <a:spLocks noChangeArrowheads="1"/>
            </p:cNvSpPr>
            <p:nvPr/>
          </p:nvSpPr>
          <p:spPr bwMode="auto">
            <a:xfrm>
              <a:off x="2082" y="1940"/>
              <a:ext cx="48" cy="48"/>
            </a:xfrm>
            <a:prstGeom prst="sun">
              <a:avLst>
                <a:gd name="adj" fmla="val 25000"/>
              </a:avLst>
            </a:prstGeom>
            <a:solidFill>
              <a:schemeClr val="hlink"/>
            </a:solidFill>
            <a:ln w="19050">
              <a:solidFill>
                <a:schemeClr val="tx1"/>
              </a:solidFill>
              <a:miter lim="800000"/>
              <a:headEnd/>
              <a:tailEnd/>
            </a:ln>
          </p:spPr>
          <p:txBody>
            <a:bodyPr wrap="none" anchor="ctr"/>
            <a:lstStyle/>
            <a:p>
              <a:endParaRPr lang="de-CH">
                <a:latin typeface="Lucida Sans Unicode" pitchFamily="34" charset="0"/>
              </a:endParaRPr>
            </a:p>
          </p:txBody>
        </p:sp>
        <p:sp>
          <p:nvSpPr>
            <p:cNvPr id="22" name="Line 53"/>
            <p:cNvSpPr>
              <a:spLocks noChangeShapeType="1"/>
            </p:cNvSpPr>
            <p:nvPr/>
          </p:nvSpPr>
          <p:spPr bwMode="auto">
            <a:xfrm flipH="1">
              <a:off x="1200" y="1407"/>
              <a:ext cx="1548" cy="1281"/>
            </a:xfrm>
            <a:prstGeom prst="line">
              <a:avLst/>
            </a:prstGeom>
            <a:noFill/>
            <a:ln w="9525" cap="rnd">
              <a:solidFill>
                <a:schemeClr val="tx1"/>
              </a:solidFill>
              <a:prstDash val="sysDot"/>
              <a:round/>
              <a:headEnd/>
              <a:tailEnd/>
            </a:ln>
          </p:spPr>
          <p:txBody>
            <a:bodyPr wrap="none" anchor="ctr"/>
            <a:lstStyle/>
            <a:p>
              <a:endParaRPr lang="de-DE"/>
            </a:p>
          </p:txBody>
        </p:sp>
        <p:sp>
          <p:nvSpPr>
            <p:cNvPr id="23" name="AutoShape 54"/>
            <p:cNvSpPr>
              <a:spLocks noChangeArrowheads="1"/>
            </p:cNvSpPr>
            <p:nvPr/>
          </p:nvSpPr>
          <p:spPr bwMode="auto">
            <a:xfrm>
              <a:off x="1293" y="2571"/>
              <a:ext cx="48" cy="48"/>
            </a:xfrm>
            <a:prstGeom prst="irregularSeal2">
              <a:avLst/>
            </a:prstGeom>
            <a:solidFill>
              <a:schemeClr val="bg1"/>
            </a:solidFill>
            <a:ln w="19050">
              <a:solidFill>
                <a:schemeClr val="bg1"/>
              </a:solidFill>
              <a:miter lim="800000"/>
              <a:headEnd/>
              <a:tailEnd/>
            </a:ln>
          </p:spPr>
          <p:txBody>
            <a:bodyPr wrap="none" anchor="ctr"/>
            <a:lstStyle/>
            <a:p>
              <a:endParaRPr lang="de-CH">
                <a:latin typeface="Lucida Sans Unicode" pitchFamily="34" charset="0"/>
              </a:endParaRPr>
            </a:p>
          </p:txBody>
        </p:sp>
        <p:sp>
          <p:nvSpPr>
            <p:cNvPr id="24" name="AutoShape 55"/>
            <p:cNvSpPr>
              <a:spLocks noChangeArrowheads="1"/>
            </p:cNvSpPr>
            <p:nvPr/>
          </p:nvSpPr>
          <p:spPr bwMode="auto">
            <a:xfrm>
              <a:off x="2574" y="1545"/>
              <a:ext cx="48" cy="48"/>
            </a:xfrm>
            <a:prstGeom prst="irregularSeal2">
              <a:avLst/>
            </a:prstGeom>
            <a:solidFill>
              <a:schemeClr val="bg1"/>
            </a:solidFill>
            <a:ln w="19050">
              <a:solidFill>
                <a:schemeClr val="bg1"/>
              </a:solidFill>
              <a:miter lim="800000"/>
              <a:headEnd/>
              <a:tailEnd/>
            </a:ln>
          </p:spPr>
          <p:txBody>
            <a:bodyPr wrap="none" anchor="ctr"/>
            <a:lstStyle/>
            <a:p>
              <a:endParaRPr lang="de-CH">
                <a:latin typeface="Lucida Sans Unicode" pitchFamily="34" charset="0"/>
              </a:endParaRPr>
            </a:p>
          </p:txBody>
        </p:sp>
        <p:sp>
          <p:nvSpPr>
            <p:cNvPr id="25" name="Rectangle 56"/>
            <p:cNvSpPr>
              <a:spLocks noChangeArrowheads="1"/>
            </p:cNvSpPr>
            <p:nvPr/>
          </p:nvSpPr>
          <p:spPr bwMode="auto">
            <a:xfrm>
              <a:off x="2544" y="1248"/>
              <a:ext cx="282" cy="144"/>
            </a:xfrm>
            <a:prstGeom prst="rect">
              <a:avLst/>
            </a:prstGeom>
            <a:noFill/>
            <a:ln w="12700">
              <a:noFill/>
              <a:miter lim="800000"/>
              <a:headEnd/>
              <a:tailEnd/>
            </a:ln>
          </p:spPr>
          <p:txBody>
            <a:bodyPr wrap="none" lIns="90488" tIns="44450" rIns="90488" bIns="44450">
              <a:spAutoFit/>
            </a:bodyPr>
            <a:lstStyle/>
            <a:p>
              <a:r>
                <a:rPr lang="de-DE" sz="1200">
                  <a:latin typeface="Lucida Sans Unicode" pitchFamily="34" charset="0"/>
                </a:rPr>
                <a:t>LOR</a:t>
              </a:r>
            </a:p>
          </p:txBody>
        </p:sp>
        <p:sp>
          <p:nvSpPr>
            <p:cNvPr id="26" name="Rectangle 57"/>
            <p:cNvSpPr>
              <a:spLocks noChangeArrowheads="1"/>
            </p:cNvSpPr>
            <p:nvPr/>
          </p:nvSpPr>
          <p:spPr bwMode="auto">
            <a:xfrm>
              <a:off x="1632" y="1642"/>
              <a:ext cx="546" cy="128"/>
            </a:xfrm>
            <a:prstGeom prst="rect">
              <a:avLst/>
            </a:prstGeom>
            <a:noFill/>
            <a:ln w="12700">
              <a:noFill/>
              <a:miter lim="800000"/>
              <a:headEnd/>
              <a:tailEnd/>
            </a:ln>
          </p:spPr>
          <p:txBody>
            <a:bodyPr wrap="none" lIns="90488" tIns="44450" rIns="90488" bIns="44450">
              <a:spAutoFit/>
            </a:bodyPr>
            <a:lstStyle/>
            <a:p>
              <a:r>
                <a:rPr lang="de-DE" sz="1000">
                  <a:latin typeface="Lucida Sans Unicode" pitchFamily="34" charset="0"/>
                </a:rPr>
                <a:t>Annihilation</a:t>
              </a:r>
            </a:p>
          </p:txBody>
        </p:sp>
        <p:sp>
          <p:nvSpPr>
            <p:cNvPr id="27" name="Rectangle 58"/>
            <p:cNvSpPr>
              <a:spLocks noChangeArrowheads="1"/>
            </p:cNvSpPr>
            <p:nvPr/>
          </p:nvSpPr>
          <p:spPr bwMode="auto">
            <a:xfrm>
              <a:off x="1976" y="1965"/>
              <a:ext cx="144" cy="144"/>
            </a:xfrm>
            <a:prstGeom prst="rect">
              <a:avLst/>
            </a:prstGeom>
            <a:noFill/>
            <a:ln w="12700">
              <a:noFill/>
              <a:miter lim="800000"/>
              <a:headEnd/>
              <a:tailEnd/>
            </a:ln>
          </p:spPr>
          <p:txBody>
            <a:bodyPr wrap="none" lIns="90488" tIns="44450" rIns="90488" bIns="44450">
              <a:spAutoFit/>
            </a:bodyPr>
            <a:lstStyle/>
            <a:p>
              <a:r>
                <a:rPr lang="de-DE" sz="1200">
                  <a:latin typeface="Symbol" pitchFamily="18" charset="2"/>
                </a:rPr>
                <a:t>g</a:t>
              </a:r>
              <a:endParaRPr lang="de-DE" sz="1200">
                <a:latin typeface="Lucida Sans Unicode" pitchFamily="34" charset="0"/>
              </a:endParaRPr>
            </a:p>
          </p:txBody>
        </p:sp>
        <p:sp>
          <p:nvSpPr>
            <p:cNvPr id="28" name="Line 59"/>
            <p:cNvSpPr>
              <a:spLocks noChangeShapeType="1"/>
            </p:cNvSpPr>
            <p:nvPr/>
          </p:nvSpPr>
          <p:spPr bwMode="auto">
            <a:xfrm flipH="1">
              <a:off x="2149" y="1599"/>
              <a:ext cx="419" cy="333"/>
            </a:xfrm>
            <a:prstGeom prst="line">
              <a:avLst/>
            </a:prstGeom>
            <a:noFill/>
            <a:ln w="9525">
              <a:solidFill>
                <a:schemeClr val="tx1"/>
              </a:solidFill>
              <a:round/>
              <a:headEnd type="triangle" w="sm" len="med"/>
              <a:tailEnd/>
            </a:ln>
          </p:spPr>
          <p:txBody>
            <a:bodyPr wrap="none" anchor="ctr"/>
            <a:lstStyle/>
            <a:p>
              <a:endParaRPr lang="de-DE"/>
            </a:p>
          </p:txBody>
        </p:sp>
        <p:sp>
          <p:nvSpPr>
            <p:cNvPr id="29" name="Rectangle 60"/>
            <p:cNvSpPr>
              <a:spLocks noChangeArrowheads="1"/>
            </p:cNvSpPr>
            <p:nvPr/>
          </p:nvSpPr>
          <p:spPr bwMode="auto">
            <a:xfrm>
              <a:off x="2178" y="1794"/>
              <a:ext cx="143" cy="143"/>
            </a:xfrm>
            <a:prstGeom prst="rect">
              <a:avLst/>
            </a:prstGeom>
            <a:noFill/>
            <a:ln w="12700">
              <a:noFill/>
              <a:miter lim="800000"/>
              <a:headEnd/>
              <a:tailEnd/>
            </a:ln>
          </p:spPr>
          <p:txBody>
            <a:bodyPr wrap="none" lIns="90488" tIns="44450" rIns="90488" bIns="44450">
              <a:spAutoFit/>
            </a:bodyPr>
            <a:lstStyle/>
            <a:p>
              <a:r>
                <a:rPr lang="de-DE" sz="1200">
                  <a:latin typeface="Symbol" pitchFamily="18" charset="2"/>
                </a:rPr>
                <a:t>g</a:t>
              </a:r>
              <a:endParaRPr lang="de-DE" sz="1200">
                <a:latin typeface="Lucida Sans Unicode" pitchFamily="34" charset="0"/>
              </a:endParaRPr>
            </a:p>
          </p:txBody>
        </p:sp>
        <p:sp>
          <p:nvSpPr>
            <p:cNvPr id="30" name="Line 61"/>
            <p:cNvSpPr>
              <a:spLocks noChangeShapeType="1"/>
            </p:cNvSpPr>
            <p:nvPr/>
          </p:nvSpPr>
          <p:spPr bwMode="auto">
            <a:xfrm flipH="1" flipV="1">
              <a:off x="1934" y="1766"/>
              <a:ext cx="130" cy="154"/>
            </a:xfrm>
            <a:prstGeom prst="line">
              <a:avLst/>
            </a:prstGeom>
            <a:noFill/>
            <a:ln w="6350">
              <a:solidFill>
                <a:schemeClr val="tx1"/>
              </a:solidFill>
              <a:round/>
              <a:headEnd/>
              <a:tailEnd/>
            </a:ln>
          </p:spPr>
          <p:txBody>
            <a:bodyPr wrap="none" anchor="ctr"/>
            <a:lstStyle/>
            <a:p>
              <a:endParaRPr lang="de-DE"/>
            </a:p>
          </p:txBody>
        </p:sp>
        <p:sp>
          <p:nvSpPr>
            <p:cNvPr id="31" name="Rectangle 62"/>
            <p:cNvSpPr>
              <a:spLocks noChangeArrowheads="1"/>
            </p:cNvSpPr>
            <p:nvPr/>
          </p:nvSpPr>
          <p:spPr bwMode="auto">
            <a:xfrm>
              <a:off x="915" y="2546"/>
              <a:ext cx="382" cy="208"/>
            </a:xfrm>
            <a:prstGeom prst="rect">
              <a:avLst/>
            </a:prstGeom>
            <a:noFill/>
            <a:ln w="12700">
              <a:noFill/>
              <a:miter lim="800000"/>
              <a:headEnd/>
              <a:tailEnd/>
            </a:ln>
          </p:spPr>
          <p:txBody>
            <a:bodyPr wrap="none" lIns="90488" tIns="44450" rIns="90488" bIns="44450">
              <a:spAutoFit/>
            </a:bodyPr>
            <a:lstStyle/>
            <a:p>
              <a:pPr algn="r"/>
              <a:r>
                <a:rPr lang="de-DE" sz="1000">
                  <a:latin typeface="Lucida Sans Unicode" pitchFamily="34" charset="0"/>
                </a:rPr>
                <a:t>„Single“</a:t>
              </a:r>
              <a:br>
                <a:rPr lang="de-DE" sz="1000">
                  <a:latin typeface="Lucida Sans Unicode" pitchFamily="34" charset="0"/>
                </a:rPr>
              </a:br>
              <a:r>
                <a:rPr lang="de-DE" sz="1000">
                  <a:latin typeface="Lucida Sans Unicode" pitchFamily="34" charset="0"/>
                </a:rPr>
                <a:t>event</a:t>
              </a:r>
            </a:p>
          </p:txBody>
        </p:sp>
        <p:sp>
          <p:nvSpPr>
            <p:cNvPr id="32" name="Rectangle 63"/>
            <p:cNvSpPr>
              <a:spLocks noChangeArrowheads="1"/>
            </p:cNvSpPr>
            <p:nvPr/>
          </p:nvSpPr>
          <p:spPr bwMode="auto">
            <a:xfrm>
              <a:off x="2709" y="1473"/>
              <a:ext cx="382" cy="209"/>
            </a:xfrm>
            <a:prstGeom prst="rect">
              <a:avLst/>
            </a:prstGeom>
            <a:noFill/>
            <a:ln w="12700">
              <a:noFill/>
              <a:miter lim="800000"/>
              <a:headEnd/>
              <a:tailEnd/>
            </a:ln>
          </p:spPr>
          <p:txBody>
            <a:bodyPr wrap="none" lIns="90488" tIns="44450" rIns="90488" bIns="44450">
              <a:spAutoFit/>
            </a:bodyPr>
            <a:lstStyle/>
            <a:p>
              <a:pPr algn="r"/>
              <a:r>
                <a:rPr lang="de-DE" sz="1000" dirty="0">
                  <a:latin typeface="Lucida Sans Unicode" pitchFamily="34" charset="0"/>
                </a:rPr>
                <a:t>„Single“</a:t>
              </a:r>
              <a:br>
                <a:rPr lang="de-DE" sz="1000" dirty="0">
                  <a:latin typeface="Lucida Sans Unicode" pitchFamily="34" charset="0"/>
                </a:rPr>
              </a:br>
              <a:r>
                <a:rPr lang="de-DE" sz="1000" dirty="0" err="1">
                  <a:latin typeface="Lucida Sans Unicode" pitchFamily="34" charset="0"/>
                </a:rPr>
                <a:t>event</a:t>
              </a:r>
              <a:endParaRPr lang="de-DE" sz="1000" dirty="0">
                <a:latin typeface="Lucida Sans Unicode" pitchFamily="34" charset="0"/>
              </a:endParaRPr>
            </a:p>
          </p:txBody>
        </p:sp>
      </p:grpSp>
      <p:sp>
        <p:nvSpPr>
          <p:cNvPr id="54" name="Straight Connector 23553">
            <a:extLst>
              <a:ext uri="{FF2B5EF4-FFF2-40B4-BE49-F238E27FC236}">
                <a16:creationId xmlns:a16="http://schemas.microsoft.com/office/drawing/2014/main" id="{E103F681-0641-FA4A-B0B1-453BAD9FC13A}"/>
              </a:ext>
            </a:extLst>
          </p:cNvPr>
          <p:cNvSpPr>
            <a:spLocks noChangeShapeType="1"/>
          </p:cNvSpPr>
          <p:nvPr/>
        </p:nvSpPr>
        <p:spPr bwMode="auto">
          <a:xfrm>
            <a:off x="19799" y="637657"/>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defTabSz="609585" fontAlgn="base">
              <a:spcBef>
                <a:spcPct val="0"/>
              </a:spcBef>
              <a:spcAft>
                <a:spcPct val="0"/>
              </a:spcAft>
              <a:defRPr/>
            </a:pPr>
            <a:endParaRPr lang="el-GR" sz="2400" dirty="0">
              <a:solidFill>
                <a:prstClr val="black"/>
              </a:solidFill>
              <a:latin typeface="Calibri"/>
            </a:endParaRPr>
          </a:p>
        </p:txBody>
      </p:sp>
    </p:spTree>
    <p:extLst>
      <p:ext uri="{BB962C8B-B14F-4D97-AF65-F5344CB8AC3E}">
        <p14:creationId xmlns:p14="http://schemas.microsoft.com/office/powerpoint/2010/main" val="37010745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
          <p:cNvSpPr txBox="1">
            <a:spLocks noChangeArrowheads="1"/>
          </p:cNvSpPr>
          <p:nvPr/>
        </p:nvSpPr>
        <p:spPr bwMode="auto">
          <a:xfrm>
            <a:off x="5991136" y="6598064"/>
            <a:ext cx="4676864" cy="179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1pPr>
            <a:lvl2pPr marL="742950" indent="-28575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2pPr>
            <a:lvl3pPr marL="11430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3pPr>
            <a:lvl4pPr marL="16002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4pPr>
            <a:lvl5pPr marL="2057400" indent="-2286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itchFamily="34" charset="0"/>
                <a:ea typeface="ヒラギノ角ゴ Pro W3"/>
                <a:cs typeface="ヒラギノ角ゴ Pro W3"/>
              </a:defRPr>
            </a:lvl9pPr>
          </a:lstStyle>
          <a:p>
            <a:pPr algn="r">
              <a:lnSpc>
                <a:spcPct val="97000"/>
              </a:lnSpc>
              <a:buClr>
                <a:srgbClr val="000000"/>
              </a:buClr>
              <a:buSzPct val="100000"/>
              <a:buFont typeface="Times New Roman" pitchFamily="18" charset="0"/>
              <a:buNone/>
            </a:pPr>
            <a:r>
              <a:rPr lang="en-GB" sz="1200" dirty="0">
                <a:cs typeface="Arial" pitchFamily="34" charset="0"/>
              </a:rPr>
              <a:t>Dewey M et al. Nat Rev </a:t>
            </a:r>
            <a:r>
              <a:rPr lang="en-GB" sz="1200" dirty="0" err="1">
                <a:cs typeface="Arial" pitchFamily="34" charset="0"/>
              </a:rPr>
              <a:t>Cardiol</a:t>
            </a:r>
            <a:r>
              <a:rPr lang="en-GB" sz="1200" dirty="0">
                <a:cs typeface="Arial" pitchFamily="34" charset="0"/>
              </a:rPr>
              <a:t>. 2020.</a:t>
            </a:r>
          </a:p>
        </p:txBody>
      </p:sp>
      <p:sp>
        <p:nvSpPr>
          <p:cNvPr id="7" name="Rectangle 2">
            <a:extLst>
              <a:ext uri="{FF2B5EF4-FFF2-40B4-BE49-F238E27FC236}">
                <a16:creationId xmlns:a16="http://schemas.microsoft.com/office/drawing/2014/main" id="{F65CD388-9F72-4DFB-962D-EA073D0FC2BD}"/>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a:t>PET - Perfusion Tracers</a:t>
            </a:r>
          </a:p>
        </p:txBody>
      </p:sp>
      <p:pic>
        <p:nvPicPr>
          <p:cNvPr id="1026" name="Picture 2" descr="C:\Users\buecr\AppData\Local\Temp\SNAGHTML952ec9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8808" y="768896"/>
            <a:ext cx="5904656" cy="55233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628556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A284242-2278-1D97-2BBC-F4F267DB5820}"/>
              </a:ext>
            </a:extLst>
          </p:cNvPr>
          <p:cNvSpPr>
            <a:spLocks noGrp="1"/>
          </p:cNvSpPr>
          <p:nvPr>
            <p:ph type="title"/>
          </p:nvPr>
        </p:nvSpPr>
        <p:spPr>
          <a:xfrm>
            <a:off x="609600" y="-32945"/>
            <a:ext cx="10972800" cy="1143000"/>
          </a:xfrm>
        </p:spPr>
        <p:txBody>
          <a:bodyPr/>
          <a:lstStyle/>
          <a:p>
            <a:r>
              <a:rPr lang="en-US" sz="4400" dirty="0"/>
              <a:t>Prognostic value of MFR in DM</a:t>
            </a:r>
          </a:p>
        </p:txBody>
      </p:sp>
      <p:sp>
        <p:nvSpPr>
          <p:cNvPr id="4" name="Straight Connector 23553">
            <a:extLst>
              <a:ext uri="{FF2B5EF4-FFF2-40B4-BE49-F238E27FC236}">
                <a16:creationId xmlns:a16="http://schemas.microsoft.com/office/drawing/2014/main" id="{9624D3C8-EFFE-4F93-D369-B4D5E84A8DFA}"/>
              </a:ext>
            </a:extLst>
          </p:cNvPr>
          <p:cNvSpPr>
            <a:spLocks noChangeShapeType="1"/>
          </p:cNvSpPr>
          <p:nvPr/>
        </p:nvSpPr>
        <p:spPr bwMode="auto">
          <a:xfrm>
            <a:off x="10584" y="1169085"/>
            <a:ext cx="12192000" cy="0"/>
          </a:xfrm>
          <a:prstGeom prst="line">
            <a:avLst/>
          </a:prstGeom>
          <a:ln>
            <a:solidFill>
              <a:srgbClr val="0070C0"/>
            </a:solidFill>
            <a:headEnd/>
            <a:tailEnd/>
          </a:ln>
        </p:spPr>
        <p:style>
          <a:lnRef idx="3">
            <a:schemeClr val="accent1"/>
          </a:lnRef>
          <a:fillRef idx="0">
            <a:schemeClr val="accent1"/>
          </a:fillRef>
          <a:effectRef idx="2">
            <a:schemeClr val="accent1"/>
          </a:effectRef>
          <a:fontRef idx="minor">
            <a:schemeClr val="tx1"/>
          </a:fontRef>
        </p:style>
        <p:txBody>
          <a:bodyPr wrap="none" anchor="ctr"/>
          <a:lstStyle/>
          <a:p>
            <a:pPr marL="0" marR="0" lvl="0" indent="0" algn="l" defTabSz="609585" rtl="0" eaLnBrk="1" fontAlgn="base" latinLnBrk="0" hangingPunct="1">
              <a:lnSpc>
                <a:spcPct val="100000"/>
              </a:lnSpc>
              <a:spcBef>
                <a:spcPct val="0"/>
              </a:spcBef>
              <a:spcAft>
                <a:spcPct val="0"/>
              </a:spcAft>
              <a:buClrTx/>
              <a:buSzTx/>
              <a:buFontTx/>
              <a:buNone/>
              <a:tabLst/>
              <a:defRPr/>
            </a:pPr>
            <a:endParaRPr kumimoji="0" lang="el-GR" sz="2400" b="0" i="0" u="none" strike="noStrike" kern="1200" cap="none" spc="0" normalizeH="0" baseline="0" noProof="0">
              <a:ln>
                <a:noFill/>
              </a:ln>
              <a:solidFill>
                <a:prstClr val="black"/>
              </a:solidFill>
              <a:effectLst/>
              <a:uLnTx/>
              <a:uFillTx/>
              <a:latin typeface="Calibri"/>
              <a:ea typeface="+mn-ea"/>
              <a:cs typeface="+mn-cs"/>
            </a:endParaRPr>
          </a:p>
        </p:txBody>
      </p:sp>
      <p:pic>
        <p:nvPicPr>
          <p:cNvPr id="5" name="Hình ảnh 8" descr="Ảnh có chứa chai&#10;&#10;Mô tả được tạo tự động">
            <a:extLst>
              <a:ext uri="{FF2B5EF4-FFF2-40B4-BE49-F238E27FC236}">
                <a16:creationId xmlns:a16="http://schemas.microsoft.com/office/drawing/2014/main" id="{EBA90274-55D7-A034-7078-C31E1BBF24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83404" y="55342"/>
            <a:ext cx="1677066" cy="572269"/>
          </a:xfrm>
          <a:prstGeom prst="rect">
            <a:avLst/>
          </a:prstGeom>
        </p:spPr>
      </p:pic>
      <p:pic>
        <p:nvPicPr>
          <p:cNvPr id="6" name="Εικόνα 5">
            <a:extLst>
              <a:ext uri="{FF2B5EF4-FFF2-40B4-BE49-F238E27FC236}">
                <a16:creationId xmlns:a16="http://schemas.microsoft.com/office/drawing/2014/main" id="{56535DBB-743A-6226-9326-1145263D808D}"/>
              </a:ext>
            </a:extLst>
          </p:cNvPr>
          <p:cNvPicPr>
            <a:picLocks noChangeAspect="1"/>
          </p:cNvPicPr>
          <p:nvPr/>
        </p:nvPicPr>
        <p:blipFill>
          <a:blip r:embed="rId4"/>
          <a:stretch>
            <a:fillRect/>
          </a:stretch>
        </p:blipFill>
        <p:spPr>
          <a:xfrm>
            <a:off x="10511" y="0"/>
            <a:ext cx="882869" cy="1137920"/>
          </a:xfrm>
          <a:prstGeom prst="rect">
            <a:avLst/>
          </a:prstGeom>
        </p:spPr>
      </p:pic>
      <p:pic>
        <p:nvPicPr>
          <p:cNvPr id="1026" name="Picture 2" descr="Figure 2.">
            <a:extLst>
              <a:ext uri="{FF2B5EF4-FFF2-40B4-BE49-F238E27FC236}">
                <a16:creationId xmlns:a16="http://schemas.microsoft.com/office/drawing/2014/main" id="{F4F40D11-3BCD-1F74-0768-72F7FF34E9EF}"/>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b="72083"/>
          <a:stretch/>
        </p:blipFill>
        <p:spPr bwMode="auto">
          <a:xfrm>
            <a:off x="1433490" y="1880570"/>
            <a:ext cx="8589523" cy="3057103"/>
          </a:xfrm>
          <a:prstGeom prst="rect">
            <a:avLst/>
          </a:prstGeom>
          <a:noFill/>
          <a:extLst>
            <a:ext uri="{909E8E84-426E-40DD-AFC4-6F175D3DCCD1}">
              <a14:hiddenFill xmlns:a14="http://schemas.microsoft.com/office/drawing/2010/main">
                <a:solidFill>
                  <a:srgbClr val="FFFFFF"/>
                </a:solidFill>
              </a14:hiddenFill>
            </a:ext>
          </a:extLst>
        </p:spPr>
      </p:pic>
      <p:cxnSp>
        <p:nvCxnSpPr>
          <p:cNvPr id="8" name="Ευθύγραμμο βέλος σύνδεσης 7">
            <a:extLst>
              <a:ext uri="{FF2B5EF4-FFF2-40B4-BE49-F238E27FC236}">
                <a16:creationId xmlns:a16="http://schemas.microsoft.com/office/drawing/2014/main" id="{D99AF0B5-FB9B-161D-2D5D-41F93C03DDB5}"/>
              </a:ext>
            </a:extLst>
          </p:cNvPr>
          <p:cNvCxnSpPr/>
          <p:nvPr/>
        </p:nvCxnSpPr>
        <p:spPr>
          <a:xfrm flipV="1">
            <a:off x="2872409" y="4957551"/>
            <a:ext cx="0" cy="5545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Ευθύγραμμο βέλος σύνδεσης 8">
            <a:extLst>
              <a:ext uri="{FF2B5EF4-FFF2-40B4-BE49-F238E27FC236}">
                <a16:creationId xmlns:a16="http://schemas.microsoft.com/office/drawing/2014/main" id="{D2347932-4172-7076-F658-ECA776A12061}"/>
              </a:ext>
            </a:extLst>
          </p:cNvPr>
          <p:cNvCxnSpPr/>
          <p:nvPr/>
        </p:nvCxnSpPr>
        <p:spPr>
          <a:xfrm flipV="1">
            <a:off x="3889514" y="4957751"/>
            <a:ext cx="0" cy="5545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Ευθύγραμμο βέλος σύνδεσης 9">
            <a:extLst>
              <a:ext uri="{FF2B5EF4-FFF2-40B4-BE49-F238E27FC236}">
                <a16:creationId xmlns:a16="http://schemas.microsoft.com/office/drawing/2014/main" id="{BA47CAC0-1939-204E-D30E-B3761FAA176E}"/>
              </a:ext>
            </a:extLst>
          </p:cNvPr>
          <p:cNvCxnSpPr/>
          <p:nvPr/>
        </p:nvCxnSpPr>
        <p:spPr>
          <a:xfrm flipV="1">
            <a:off x="4913244" y="4957551"/>
            <a:ext cx="0" cy="5545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44CE02A-06DF-8B09-AA4B-745E488C1977}"/>
              </a:ext>
            </a:extLst>
          </p:cNvPr>
          <p:cNvSpPr txBox="1"/>
          <p:nvPr/>
        </p:nvSpPr>
        <p:spPr>
          <a:xfrm>
            <a:off x="7825409" y="6350768"/>
            <a:ext cx="3935895" cy="307777"/>
          </a:xfrm>
          <a:prstGeom prst="rect">
            <a:avLst/>
          </a:prstGeom>
          <a:noFill/>
        </p:spPr>
        <p:txBody>
          <a:bodyPr wrap="square" rtlCol="0">
            <a:spAutoFit/>
          </a:bodyPr>
          <a:lstStyle/>
          <a:p>
            <a:pPr algn="r"/>
            <a:r>
              <a:rPr lang="en-US" sz="1400" b="1" i="1" dirty="0"/>
              <a:t>Venkatesh et al. Circulation 2012</a:t>
            </a:r>
          </a:p>
        </p:txBody>
      </p:sp>
      <p:sp>
        <p:nvSpPr>
          <p:cNvPr id="12" name="TextBox 11">
            <a:extLst>
              <a:ext uri="{FF2B5EF4-FFF2-40B4-BE49-F238E27FC236}">
                <a16:creationId xmlns:a16="http://schemas.microsoft.com/office/drawing/2014/main" id="{057CD9E2-104B-18CC-CAE2-E26ACA1A46E3}"/>
              </a:ext>
            </a:extLst>
          </p:cNvPr>
          <p:cNvSpPr txBox="1"/>
          <p:nvPr/>
        </p:nvSpPr>
        <p:spPr>
          <a:xfrm>
            <a:off x="2305878" y="5600832"/>
            <a:ext cx="7931426" cy="646331"/>
          </a:xfrm>
          <a:prstGeom prst="rect">
            <a:avLst/>
          </a:prstGeom>
          <a:noFill/>
        </p:spPr>
        <p:txBody>
          <a:bodyPr wrap="square" rtlCol="0">
            <a:spAutoFit/>
          </a:bodyPr>
          <a:lstStyle/>
          <a:p>
            <a:pPr algn="ctr"/>
            <a:r>
              <a:rPr lang="en-US" dirty="0"/>
              <a:t>Retrospective study of 2783 pts (1172 DM and 1611 without) who underwent RB PET perfusion imaging. Median FU of 1.4 years</a:t>
            </a:r>
          </a:p>
        </p:txBody>
      </p:sp>
      <p:sp>
        <p:nvSpPr>
          <p:cNvPr id="3" name="Ορθογώνιο 2">
            <a:extLst>
              <a:ext uri="{FF2B5EF4-FFF2-40B4-BE49-F238E27FC236}">
                <a16:creationId xmlns:a16="http://schemas.microsoft.com/office/drawing/2014/main" id="{7BD2FA82-C99E-A7F6-6D26-AFC01726A97D}"/>
              </a:ext>
            </a:extLst>
          </p:cNvPr>
          <p:cNvSpPr/>
          <p:nvPr/>
        </p:nvSpPr>
        <p:spPr>
          <a:xfrm>
            <a:off x="2415209" y="3230217"/>
            <a:ext cx="944212" cy="1727534"/>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01368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6764816" y="6581002"/>
            <a:ext cx="3903184" cy="276999"/>
          </a:xfrm>
          <a:prstGeom prst="rect">
            <a:avLst/>
          </a:prstGeom>
          <a:noFill/>
        </p:spPr>
        <p:txBody>
          <a:bodyPr wrap="none" rtlCol="0">
            <a:spAutoFit/>
          </a:bodyPr>
          <a:lstStyle/>
          <a:p>
            <a:pPr algn="r">
              <a:buClr>
                <a:srgbClr val="0057A2"/>
              </a:buClr>
            </a:pPr>
            <a:r>
              <a:rPr lang="it-IT" sz="1200" dirty="0">
                <a:latin typeface="Arial" panose="020B0604020202020204" pitchFamily="34" charset="0"/>
                <a:cs typeface="Arial" panose="020B0604020202020204" pitchFamily="34" charset="0"/>
              </a:rPr>
              <a:t>Herzog et al. </a:t>
            </a:r>
            <a:r>
              <a:rPr lang="en-US" sz="1200" dirty="0">
                <a:latin typeface="Arial" panose="020B0604020202020204" pitchFamily="34" charset="0"/>
                <a:cs typeface="Arial" panose="020B0604020202020204" pitchFamily="34" charset="0"/>
              </a:rPr>
              <a:t>J Am </a:t>
            </a:r>
            <a:r>
              <a:rPr lang="en-US" sz="1200" dirty="0" err="1">
                <a:latin typeface="Arial" panose="020B0604020202020204" pitchFamily="34" charset="0"/>
                <a:cs typeface="Arial" panose="020B0604020202020204" pitchFamily="34" charset="0"/>
              </a:rPr>
              <a:t>Coll</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Cardiol</a:t>
            </a:r>
            <a:r>
              <a:rPr lang="en-US" sz="1200" dirty="0">
                <a:latin typeface="Arial" panose="020B0604020202020204" pitchFamily="34" charset="0"/>
                <a:cs typeface="Arial" panose="020B0604020202020204" pitchFamily="34" charset="0"/>
              </a:rPr>
              <a:t>. 2009 Jul 7;54(2):150-6</a:t>
            </a:r>
            <a:endParaRPr lang="it-IT" sz="1200"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061" y="1628802"/>
            <a:ext cx="4485107" cy="3917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2892" y="1628803"/>
            <a:ext cx="4335596" cy="3917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2">
            <a:extLst>
              <a:ext uri="{FF2B5EF4-FFF2-40B4-BE49-F238E27FC236}">
                <a16:creationId xmlns:a16="http://schemas.microsoft.com/office/drawing/2014/main" id="{708E7F7E-12E2-40D8-9BA1-524F38910076}"/>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Prognostic value of CFR</a:t>
            </a:r>
          </a:p>
        </p:txBody>
      </p:sp>
    </p:spTree>
    <p:extLst>
      <p:ext uri="{BB962C8B-B14F-4D97-AF65-F5344CB8AC3E}">
        <p14:creationId xmlns:p14="http://schemas.microsoft.com/office/powerpoint/2010/main" val="9906244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7800FA8-DC8F-41D8-8B81-FA6CF83F71B0}"/>
              </a:ext>
            </a:extLst>
          </p:cNvPr>
          <p:cNvPicPr>
            <a:picLocks noChangeAspect="1"/>
          </p:cNvPicPr>
          <p:nvPr/>
        </p:nvPicPr>
        <p:blipFill>
          <a:blip r:embed="rId2"/>
          <a:stretch>
            <a:fillRect/>
          </a:stretch>
        </p:blipFill>
        <p:spPr>
          <a:xfrm>
            <a:off x="2248676" y="970318"/>
            <a:ext cx="7694648" cy="5230103"/>
          </a:xfrm>
          <a:prstGeom prst="rect">
            <a:avLst/>
          </a:prstGeom>
        </p:spPr>
      </p:pic>
      <p:sp>
        <p:nvSpPr>
          <p:cNvPr id="11" name="Rectangle 9">
            <a:extLst>
              <a:ext uri="{FF2B5EF4-FFF2-40B4-BE49-F238E27FC236}">
                <a16:creationId xmlns:a16="http://schemas.microsoft.com/office/drawing/2014/main" id="{16DC7583-ED57-455C-A79D-D09FC5B668D8}"/>
              </a:ext>
            </a:extLst>
          </p:cNvPr>
          <p:cNvSpPr>
            <a:spLocks noChangeArrowheads="1"/>
          </p:cNvSpPr>
          <p:nvPr/>
        </p:nvSpPr>
        <p:spPr bwMode="auto">
          <a:xfrm>
            <a:off x="4511824" y="6334878"/>
            <a:ext cx="755641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wrap="square" lIns="121917" tIns="60958" rIns="121917" bIns="60958">
            <a:spAutoFit/>
          </a:bodyPr>
          <a:lstStyle>
            <a:lvl1pPr>
              <a:defRPr sz="1200">
                <a:solidFill>
                  <a:schemeClr val="tx1"/>
                </a:solidFill>
                <a:latin typeface="Arial" pitchFamily="34" charset="0"/>
                <a:ea typeface="ＭＳ Ｐゴシック" pitchFamily="34" charset="-128"/>
              </a:defRPr>
            </a:lvl1pPr>
            <a:lvl2pPr marL="742950" indent="-285750">
              <a:defRPr sz="1200">
                <a:solidFill>
                  <a:schemeClr val="tx1"/>
                </a:solidFill>
                <a:latin typeface="Arial" pitchFamily="34" charset="0"/>
                <a:ea typeface="ＭＳ Ｐゴシック" pitchFamily="34" charset="-128"/>
              </a:defRPr>
            </a:lvl2pPr>
            <a:lvl3pPr marL="1143000" indent="-228600">
              <a:defRPr sz="1200">
                <a:solidFill>
                  <a:schemeClr val="tx1"/>
                </a:solidFill>
                <a:latin typeface="Arial" pitchFamily="34" charset="0"/>
                <a:ea typeface="ＭＳ Ｐゴシック" pitchFamily="34" charset="-128"/>
              </a:defRPr>
            </a:lvl3pPr>
            <a:lvl4pPr marL="1600200" indent="-228600">
              <a:defRPr sz="1200">
                <a:solidFill>
                  <a:schemeClr val="tx1"/>
                </a:solidFill>
                <a:latin typeface="Arial" pitchFamily="34" charset="0"/>
                <a:ea typeface="ＭＳ Ｐゴシック" pitchFamily="34" charset="-128"/>
              </a:defRPr>
            </a:lvl4pPr>
            <a:lvl5pPr marL="2057400" indent="-228600">
              <a:defRPr sz="1200">
                <a:solidFill>
                  <a:schemeClr val="tx1"/>
                </a:solidFill>
                <a:latin typeface="Arial" pitchFamily="34" charset="0"/>
                <a:ea typeface="ＭＳ Ｐゴシック" pitchFamily="34" charset="-128"/>
              </a:defRPr>
            </a:lvl5pPr>
            <a:lvl6pPr marL="25146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6pPr>
            <a:lvl7pPr marL="29718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7pPr>
            <a:lvl8pPr marL="34290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8pPr>
            <a:lvl9pPr marL="3886200" indent="-228600" algn="ctr" eaLnBrk="0" fontAlgn="base" hangingPunct="0">
              <a:spcBef>
                <a:spcPct val="0"/>
              </a:spcBef>
              <a:spcAft>
                <a:spcPct val="0"/>
              </a:spcAft>
              <a:defRPr sz="1200">
                <a:solidFill>
                  <a:schemeClr val="tx1"/>
                </a:solidFill>
                <a:latin typeface="Arial" pitchFamily="34" charset="0"/>
                <a:ea typeface="ＭＳ Ｐゴシック" pitchFamily="34" charset="-128"/>
              </a:defRPr>
            </a:lvl9pPr>
          </a:lstStyle>
          <a:p>
            <a:pPr algn="r"/>
            <a:r>
              <a:rPr lang="de-CH" altLang="de-DE" sz="1600" i="1" dirty="0"/>
              <a:t>PACIFIC </a:t>
            </a:r>
            <a:r>
              <a:rPr lang="de-CH" altLang="de-DE" sz="1600" i="1" dirty="0" err="1"/>
              <a:t>trial</a:t>
            </a:r>
            <a:r>
              <a:rPr lang="de-CH" altLang="de-DE" sz="1600" i="1" dirty="0"/>
              <a:t>. </a:t>
            </a:r>
            <a:r>
              <a:rPr lang="de-CH" altLang="de-DE" sz="1600" i="1" dirty="0" err="1"/>
              <a:t>Danad</a:t>
            </a:r>
            <a:r>
              <a:rPr lang="de-CH" altLang="de-DE" sz="1600" i="1" dirty="0"/>
              <a:t> I et al. </a:t>
            </a:r>
            <a:r>
              <a:rPr lang="en-US" altLang="de-DE" sz="1600" i="1" dirty="0"/>
              <a:t>JAMA </a:t>
            </a:r>
            <a:r>
              <a:rPr lang="en-US" altLang="de-DE" sz="1600" i="1" dirty="0" err="1"/>
              <a:t>Cardiol</a:t>
            </a:r>
            <a:r>
              <a:rPr lang="en-US" altLang="de-DE" sz="1600" i="1" dirty="0"/>
              <a:t>. 2017 Oct 1;2(10):1100-1107.</a:t>
            </a:r>
            <a:endParaRPr lang="da-DK" altLang="de-DE" sz="1600" i="1" dirty="0"/>
          </a:p>
        </p:txBody>
      </p:sp>
      <p:sp>
        <p:nvSpPr>
          <p:cNvPr id="5" name="Text Box 3">
            <a:extLst>
              <a:ext uri="{FF2B5EF4-FFF2-40B4-BE49-F238E27FC236}">
                <a16:creationId xmlns:a16="http://schemas.microsoft.com/office/drawing/2014/main" id="{627D60C4-E79C-4A0C-BFE5-4BA3FCDEA285}"/>
              </a:ext>
            </a:extLst>
          </p:cNvPr>
          <p:cNvSpPr txBox="1">
            <a:spLocks noChangeArrowheads="1"/>
          </p:cNvSpPr>
          <p:nvPr/>
        </p:nvSpPr>
        <p:spPr bwMode="auto">
          <a:xfrm>
            <a:off x="0" y="970318"/>
            <a:ext cx="288032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tabLst>
                <a:tab pos="1436688" algn="l"/>
              </a:tabLst>
              <a:defRPr sz="2000" b="1">
                <a:solidFill>
                  <a:schemeClr val="tx1"/>
                </a:solidFill>
                <a:latin typeface="Arial" charset="0"/>
              </a:defRPr>
            </a:lvl1pPr>
            <a:lvl2pPr marL="742950" indent="-285750">
              <a:tabLst>
                <a:tab pos="1436688" algn="l"/>
              </a:tabLst>
              <a:defRPr sz="2000" b="1">
                <a:solidFill>
                  <a:schemeClr val="tx1"/>
                </a:solidFill>
                <a:latin typeface="Arial" charset="0"/>
              </a:defRPr>
            </a:lvl2pPr>
            <a:lvl3pPr marL="1143000" indent="-228600">
              <a:tabLst>
                <a:tab pos="1436688" algn="l"/>
              </a:tabLst>
              <a:defRPr sz="2000" b="1">
                <a:solidFill>
                  <a:schemeClr val="tx1"/>
                </a:solidFill>
                <a:latin typeface="Arial" charset="0"/>
              </a:defRPr>
            </a:lvl3pPr>
            <a:lvl4pPr marL="1600200" indent="-228600">
              <a:tabLst>
                <a:tab pos="1436688" algn="l"/>
              </a:tabLst>
              <a:defRPr sz="2000" b="1">
                <a:solidFill>
                  <a:schemeClr val="tx1"/>
                </a:solidFill>
                <a:latin typeface="Arial" charset="0"/>
              </a:defRPr>
            </a:lvl4pPr>
            <a:lvl5pPr marL="2057400" indent="-228600">
              <a:tabLst>
                <a:tab pos="1436688" algn="l"/>
              </a:tabLst>
              <a:defRPr sz="2000" b="1">
                <a:solidFill>
                  <a:schemeClr val="tx1"/>
                </a:solidFill>
                <a:latin typeface="Arial" charset="0"/>
              </a:defRPr>
            </a:lvl5pPr>
            <a:lvl6pPr marL="2514600" indent="-228600" algn="ctr" eaLnBrk="0" fontAlgn="base" hangingPunct="0">
              <a:spcBef>
                <a:spcPct val="0"/>
              </a:spcBef>
              <a:spcAft>
                <a:spcPct val="0"/>
              </a:spcAft>
              <a:tabLst>
                <a:tab pos="1436688" algn="l"/>
              </a:tabLst>
              <a:defRPr sz="2000" b="1">
                <a:solidFill>
                  <a:schemeClr val="tx1"/>
                </a:solidFill>
                <a:latin typeface="Arial" charset="0"/>
              </a:defRPr>
            </a:lvl6pPr>
            <a:lvl7pPr marL="2971800" indent="-228600" algn="ctr" eaLnBrk="0" fontAlgn="base" hangingPunct="0">
              <a:spcBef>
                <a:spcPct val="0"/>
              </a:spcBef>
              <a:spcAft>
                <a:spcPct val="0"/>
              </a:spcAft>
              <a:tabLst>
                <a:tab pos="1436688" algn="l"/>
              </a:tabLst>
              <a:defRPr sz="2000" b="1">
                <a:solidFill>
                  <a:schemeClr val="tx1"/>
                </a:solidFill>
                <a:latin typeface="Arial" charset="0"/>
              </a:defRPr>
            </a:lvl7pPr>
            <a:lvl8pPr marL="3429000" indent="-228600" algn="ctr" eaLnBrk="0" fontAlgn="base" hangingPunct="0">
              <a:spcBef>
                <a:spcPct val="0"/>
              </a:spcBef>
              <a:spcAft>
                <a:spcPct val="0"/>
              </a:spcAft>
              <a:tabLst>
                <a:tab pos="1436688" algn="l"/>
              </a:tabLst>
              <a:defRPr sz="2000" b="1">
                <a:solidFill>
                  <a:schemeClr val="tx1"/>
                </a:solidFill>
                <a:latin typeface="Arial" charset="0"/>
              </a:defRPr>
            </a:lvl8pPr>
            <a:lvl9pPr marL="3886200" indent="-228600" algn="ctr" eaLnBrk="0" fontAlgn="base" hangingPunct="0">
              <a:spcBef>
                <a:spcPct val="0"/>
              </a:spcBef>
              <a:spcAft>
                <a:spcPct val="0"/>
              </a:spcAft>
              <a:tabLst>
                <a:tab pos="1436688" algn="l"/>
              </a:tabLst>
              <a:defRPr sz="2000" b="1">
                <a:solidFill>
                  <a:schemeClr val="tx1"/>
                </a:solidFill>
                <a:latin typeface="Arial" charset="0"/>
              </a:defRPr>
            </a:lvl9pPr>
          </a:lstStyle>
          <a:p>
            <a:pPr algn="ctr"/>
            <a:r>
              <a:rPr lang="de-DE" b="0" dirty="0"/>
              <a:t>n = 208</a:t>
            </a:r>
          </a:p>
        </p:txBody>
      </p:sp>
      <p:sp>
        <p:nvSpPr>
          <p:cNvPr id="6" name="Rectangle 2">
            <a:extLst>
              <a:ext uri="{FF2B5EF4-FFF2-40B4-BE49-F238E27FC236}">
                <a16:creationId xmlns:a16="http://schemas.microsoft.com/office/drawing/2014/main" id="{D6099EB5-42EA-4FFC-8587-0276934A3909}"/>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en-US" sz="2900" b="1" kern="0" dirty="0"/>
              <a:t>Head-to-head diagnostic performance</a:t>
            </a:r>
          </a:p>
        </p:txBody>
      </p:sp>
    </p:spTree>
    <p:extLst>
      <p:ext uri="{BB962C8B-B14F-4D97-AF65-F5344CB8AC3E}">
        <p14:creationId xmlns:p14="http://schemas.microsoft.com/office/powerpoint/2010/main" val="40434161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p:cNvGrpSpPr/>
          <p:nvPr/>
        </p:nvGrpSpPr>
        <p:grpSpPr>
          <a:xfrm>
            <a:off x="2015835" y="2154946"/>
            <a:ext cx="2268655" cy="2268655"/>
            <a:chOff x="1548245" y="2296391"/>
            <a:chExt cx="2441864" cy="2441864"/>
          </a:xfrm>
          <a:effectLst/>
        </p:grpSpPr>
        <p:sp>
          <p:nvSpPr>
            <p:cNvPr id="4" name="Ellipse 3"/>
            <p:cNvSpPr/>
            <p:nvPr/>
          </p:nvSpPr>
          <p:spPr bwMode="auto">
            <a:xfrm>
              <a:off x="1548245" y="2296391"/>
              <a:ext cx="2441864" cy="2441864"/>
            </a:xfrm>
            <a:prstGeom prst="ellipse">
              <a:avLst/>
            </a:prstGeom>
            <a:solidFill>
              <a:srgbClr val="FF0000"/>
            </a:solidFill>
            <a:ln w="12699"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latin typeface="Arial" charset="0"/>
              </a:endParaRPr>
            </a:p>
          </p:txBody>
        </p:sp>
        <p:sp>
          <p:nvSpPr>
            <p:cNvPr id="5" name="Textfeld 4"/>
            <p:cNvSpPr txBox="1"/>
            <p:nvPr/>
          </p:nvSpPr>
          <p:spPr>
            <a:xfrm>
              <a:off x="1721433" y="2896556"/>
              <a:ext cx="2164772" cy="1291973"/>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de-CH" sz="2400" dirty="0"/>
                <a:t>Blood </a:t>
              </a:r>
              <a:r>
                <a:rPr lang="de-CH" sz="2400" dirty="0" err="1"/>
                <a:t>compartment</a:t>
              </a:r>
              <a:endParaRPr lang="de-CH" sz="2400" dirty="0"/>
            </a:p>
            <a:p>
              <a:pPr algn="ctr"/>
              <a:r>
                <a:rPr lang="de-CH" sz="2400" dirty="0" err="1"/>
                <a:t>C</a:t>
              </a:r>
              <a:r>
                <a:rPr lang="de-CH" sz="2400" baseline="-25000" dirty="0" err="1"/>
                <a:t>a</a:t>
              </a:r>
              <a:r>
                <a:rPr lang="de-CH" sz="2400" dirty="0"/>
                <a:t>(t)</a:t>
              </a:r>
            </a:p>
          </p:txBody>
        </p:sp>
      </p:grpSp>
      <p:cxnSp>
        <p:nvCxnSpPr>
          <p:cNvPr id="6" name="Gerade Verbindung 5"/>
          <p:cNvCxnSpPr/>
          <p:nvPr/>
        </p:nvCxnSpPr>
        <p:spPr bwMode="auto">
          <a:xfrm>
            <a:off x="4525839" y="1497326"/>
            <a:ext cx="0" cy="3417464"/>
          </a:xfrm>
          <a:prstGeom prst="line">
            <a:avLst/>
          </a:prstGeom>
          <a:solidFill>
            <a:schemeClr val="accent1"/>
          </a:solidFill>
          <a:ln w="38100" cap="flat" cmpd="sng" algn="ctr">
            <a:solidFill>
              <a:schemeClr val="bg2">
                <a:lumMod val="50000"/>
              </a:schemeClr>
            </a:solidFill>
            <a:prstDash val="sysDash"/>
            <a:round/>
            <a:headEnd type="none" w="sm" len="sm"/>
            <a:tailEnd type="none" w="sm" len="sm"/>
          </a:ln>
          <a:effectLst/>
        </p:spPr>
      </p:cxnSp>
      <p:sp>
        <p:nvSpPr>
          <p:cNvPr id="7" name="Rechteck 6"/>
          <p:cNvSpPr/>
          <p:nvPr/>
        </p:nvSpPr>
        <p:spPr bwMode="auto">
          <a:xfrm>
            <a:off x="5124379" y="1923256"/>
            <a:ext cx="5135849" cy="2896155"/>
          </a:xfrm>
          <a:prstGeom prst="rect">
            <a:avLst/>
          </a:prstGeom>
          <a:noFill/>
          <a:ln w="28575" cap="flat" cmpd="sng" algn="ctr">
            <a:solidFill>
              <a:srgbClr val="00B0F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latin typeface="Arial" charset="0"/>
            </a:endParaRPr>
          </a:p>
        </p:txBody>
      </p:sp>
      <p:sp>
        <p:nvSpPr>
          <p:cNvPr id="8" name="Textfeld 7"/>
          <p:cNvSpPr txBox="1"/>
          <p:nvPr/>
        </p:nvSpPr>
        <p:spPr>
          <a:xfrm>
            <a:off x="5401543" y="4286131"/>
            <a:ext cx="1347869" cy="369332"/>
          </a:xfrm>
          <a:prstGeom prst="rect">
            <a:avLst/>
          </a:prstGeom>
          <a:noFill/>
        </p:spPr>
        <p:txBody>
          <a:bodyPr wrap="none" rtlCol="0">
            <a:spAutoFit/>
          </a:bodyPr>
          <a:lstStyle/>
          <a:p>
            <a:r>
              <a:rPr lang="de-CH" dirty="0" err="1">
                <a:solidFill>
                  <a:srgbClr val="00B0F0"/>
                </a:solidFill>
              </a:rPr>
              <a:t>Tissue</a:t>
            </a:r>
            <a:r>
              <a:rPr lang="de-CH" dirty="0">
                <a:solidFill>
                  <a:srgbClr val="00B0F0"/>
                </a:solidFill>
              </a:rPr>
              <a:t> </a:t>
            </a:r>
            <a:r>
              <a:rPr lang="de-CH" dirty="0" err="1">
                <a:solidFill>
                  <a:srgbClr val="00B0F0"/>
                </a:solidFill>
              </a:rPr>
              <a:t>C</a:t>
            </a:r>
            <a:r>
              <a:rPr lang="de-CH" baseline="-25000" dirty="0" err="1">
                <a:solidFill>
                  <a:srgbClr val="00B0F0"/>
                </a:solidFill>
              </a:rPr>
              <a:t>t</a:t>
            </a:r>
            <a:r>
              <a:rPr lang="de-CH" dirty="0">
                <a:solidFill>
                  <a:srgbClr val="00B0F0"/>
                </a:solidFill>
              </a:rPr>
              <a:t>(t)</a:t>
            </a:r>
          </a:p>
        </p:txBody>
      </p:sp>
      <p:sp>
        <p:nvSpPr>
          <p:cNvPr id="9" name="Textfeld 8"/>
          <p:cNvSpPr txBox="1"/>
          <p:nvPr/>
        </p:nvSpPr>
        <p:spPr>
          <a:xfrm>
            <a:off x="8069173" y="1400734"/>
            <a:ext cx="2018501" cy="369332"/>
          </a:xfrm>
          <a:prstGeom prst="rect">
            <a:avLst/>
          </a:prstGeom>
          <a:noFill/>
        </p:spPr>
        <p:txBody>
          <a:bodyPr wrap="none" rtlCol="0">
            <a:spAutoFit/>
          </a:bodyPr>
          <a:lstStyle/>
          <a:p>
            <a:r>
              <a:rPr lang="de-CH" dirty="0" err="1"/>
              <a:t>Myocardium</a:t>
            </a:r>
            <a:r>
              <a:rPr lang="de-CH" dirty="0"/>
              <a:t> C</a:t>
            </a:r>
            <a:r>
              <a:rPr lang="de-CH" baseline="-25000" dirty="0"/>
              <a:t>m</a:t>
            </a:r>
            <a:r>
              <a:rPr lang="de-CH" dirty="0"/>
              <a:t>(t)</a:t>
            </a:r>
          </a:p>
        </p:txBody>
      </p:sp>
      <p:sp>
        <p:nvSpPr>
          <p:cNvPr id="10" name="Rechteck 9"/>
          <p:cNvSpPr/>
          <p:nvPr/>
        </p:nvSpPr>
        <p:spPr bwMode="auto">
          <a:xfrm>
            <a:off x="5401543" y="2565232"/>
            <a:ext cx="1894953" cy="1448078"/>
          </a:xfrm>
          <a:prstGeom prst="rect">
            <a:avLst/>
          </a:prstGeom>
          <a:noFill/>
          <a:ln w="12699"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latin typeface="Arial" charset="0"/>
            </a:endParaRPr>
          </a:p>
        </p:txBody>
      </p:sp>
      <p:sp>
        <p:nvSpPr>
          <p:cNvPr id="11" name="Textfeld 10"/>
          <p:cNvSpPr txBox="1"/>
          <p:nvPr/>
        </p:nvSpPr>
        <p:spPr>
          <a:xfrm>
            <a:off x="5482102" y="2960434"/>
            <a:ext cx="1582484" cy="646331"/>
          </a:xfrm>
          <a:prstGeom prst="rect">
            <a:avLst/>
          </a:prstGeom>
          <a:noFill/>
        </p:spPr>
        <p:txBody>
          <a:bodyPr wrap="none" rtlCol="0">
            <a:spAutoFit/>
          </a:bodyPr>
          <a:lstStyle/>
          <a:p>
            <a:r>
              <a:rPr lang="de-CH" dirty="0" err="1"/>
              <a:t>Extravascular</a:t>
            </a:r>
            <a:endParaRPr lang="de-CH" dirty="0"/>
          </a:p>
          <a:p>
            <a:r>
              <a:rPr lang="de-CH" dirty="0" err="1"/>
              <a:t>compartment</a:t>
            </a:r>
            <a:endParaRPr lang="de-CH" dirty="0"/>
          </a:p>
        </p:txBody>
      </p:sp>
      <p:cxnSp>
        <p:nvCxnSpPr>
          <p:cNvPr id="12" name="Gerade Verbindung mit Pfeil 11"/>
          <p:cNvCxnSpPr/>
          <p:nvPr/>
        </p:nvCxnSpPr>
        <p:spPr bwMode="auto">
          <a:xfrm flipV="1">
            <a:off x="4187956" y="2960434"/>
            <a:ext cx="1213587" cy="3"/>
          </a:xfrm>
          <a:prstGeom prst="straightConnector1">
            <a:avLst/>
          </a:prstGeom>
          <a:solidFill>
            <a:schemeClr val="accent1"/>
          </a:solidFill>
          <a:ln w="57150" cap="flat" cmpd="sng" algn="ctr">
            <a:solidFill>
              <a:schemeClr val="tx1"/>
            </a:solidFill>
            <a:prstDash val="solid"/>
            <a:round/>
            <a:headEnd type="none" w="med" len="med"/>
            <a:tailEnd type="triangle" w="med" len="med"/>
          </a:ln>
          <a:effectLst/>
        </p:spPr>
      </p:cxnSp>
      <p:cxnSp>
        <p:nvCxnSpPr>
          <p:cNvPr id="13" name="Gerade Verbindung mit Pfeil 12"/>
          <p:cNvCxnSpPr/>
          <p:nvPr/>
        </p:nvCxnSpPr>
        <p:spPr bwMode="auto">
          <a:xfrm flipV="1">
            <a:off x="4187955" y="3614273"/>
            <a:ext cx="1213586" cy="3836"/>
          </a:xfrm>
          <a:prstGeom prst="straightConnector1">
            <a:avLst/>
          </a:prstGeom>
          <a:solidFill>
            <a:schemeClr val="accent1"/>
          </a:solidFill>
          <a:ln w="57150" cap="flat" cmpd="sng" algn="ctr">
            <a:solidFill>
              <a:schemeClr val="tx1"/>
            </a:solidFill>
            <a:prstDash val="solid"/>
            <a:round/>
            <a:headEnd type="triangle" w="med" len="med"/>
            <a:tailEnd type="none" w="med" len="med"/>
          </a:ln>
          <a:effectLst/>
        </p:spPr>
      </p:cxnSp>
      <p:sp>
        <p:nvSpPr>
          <p:cNvPr id="14" name="Textfeld 13"/>
          <p:cNvSpPr txBox="1"/>
          <p:nvPr/>
        </p:nvSpPr>
        <p:spPr>
          <a:xfrm>
            <a:off x="4614357" y="2526675"/>
            <a:ext cx="432195" cy="371729"/>
          </a:xfrm>
          <a:prstGeom prst="rect">
            <a:avLst/>
          </a:prstGeom>
          <a:noFill/>
        </p:spPr>
        <p:txBody>
          <a:bodyPr wrap="none" rtlCol="0">
            <a:spAutoFit/>
          </a:bodyPr>
          <a:lstStyle/>
          <a:p>
            <a:r>
              <a:rPr lang="de-CH" dirty="0"/>
              <a:t>K</a:t>
            </a:r>
            <a:r>
              <a:rPr lang="de-CH" baseline="-25000" dirty="0"/>
              <a:t>1</a:t>
            </a:r>
          </a:p>
        </p:txBody>
      </p:sp>
      <p:sp>
        <p:nvSpPr>
          <p:cNvPr id="15" name="Textfeld 14"/>
          <p:cNvSpPr txBox="1"/>
          <p:nvPr/>
        </p:nvSpPr>
        <p:spPr>
          <a:xfrm>
            <a:off x="4634463" y="3185469"/>
            <a:ext cx="391983" cy="371729"/>
          </a:xfrm>
          <a:prstGeom prst="rect">
            <a:avLst/>
          </a:prstGeom>
          <a:noFill/>
        </p:spPr>
        <p:txBody>
          <a:bodyPr wrap="none" rtlCol="0">
            <a:spAutoFit/>
          </a:bodyPr>
          <a:lstStyle/>
          <a:p>
            <a:r>
              <a:rPr lang="de-CH" dirty="0"/>
              <a:t>k</a:t>
            </a:r>
            <a:r>
              <a:rPr lang="de-CH" baseline="-25000" dirty="0"/>
              <a:t>2</a:t>
            </a:r>
          </a:p>
        </p:txBody>
      </p:sp>
      <p:sp>
        <p:nvSpPr>
          <p:cNvPr id="16" name="Rechteck 15"/>
          <p:cNvSpPr/>
          <p:nvPr/>
        </p:nvSpPr>
        <p:spPr bwMode="auto">
          <a:xfrm>
            <a:off x="1726223" y="1400735"/>
            <a:ext cx="8675594" cy="3573135"/>
          </a:xfrm>
          <a:prstGeom prst="rect">
            <a:avLst/>
          </a:prstGeom>
          <a:noFill/>
          <a:ln w="28575"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latin typeface="Arial" charset="0"/>
            </a:endParaRPr>
          </a:p>
        </p:txBody>
      </p:sp>
      <p:sp>
        <p:nvSpPr>
          <p:cNvPr id="17" name="Rectangle 3"/>
          <p:cNvSpPr>
            <a:spLocks noChangeArrowheads="1"/>
          </p:cNvSpPr>
          <p:nvPr/>
        </p:nvSpPr>
        <p:spPr bwMode="auto">
          <a:xfrm>
            <a:off x="6943074" y="6552302"/>
            <a:ext cx="524204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dist="28398" dir="3806097" algn="ctr" rotWithShape="0">
                    <a:srgbClr val="EF9100"/>
                  </a:outerShdw>
                </a:effectLst>
              </a14:hiddenEffects>
            </a:ext>
          </a:extLst>
        </p:spPr>
        <p:txBody>
          <a:bodyPr wrap="square">
            <a:spAutoFit/>
          </a:bodyPr>
          <a:lstStyle/>
          <a:p>
            <a:pPr algn="r"/>
            <a:r>
              <a:rPr lang="en-US" sz="1200" dirty="0">
                <a:latin typeface="Arial" panose="020B0604020202020204" pitchFamily="34" charset="0"/>
                <a:cs typeface="Arial" panose="020B0604020202020204" pitchFamily="34" charset="0"/>
              </a:rPr>
              <a:t>modified from </a:t>
            </a:r>
            <a:r>
              <a:rPr lang="en-US" sz="1200" dirty="0" err="1">
                <a:latin typeface="Arial" panose="020B0604020202020204" pitchFamily="34" charset="0"/>
                <a:cs typeface="Arial" panose="020B0604020202020204" pitchFamily="34" charset="0"/>
              </a:rPr>
              <a:t>Schelbert</a:t>
            </a:r>
            <a:r>
              <a:rPr lang="en-US" sz="1200" dirty="0">
                <a:latin typeface="Arial" panose="020B0604020202020204" pitchFamily="34" charset="0"/>
                <a:cs typeface="Arial" panose="020B0604020202020204" pitchFamily="34" charset="0"/>
              </a:rPr>
              <a:t> et al. </a:t>
            </a:r>
            <a:r>
              <a:rPr lang="en-US" sz="1200" dirty="0" err="1">
                <a:latin typeface="Arial" panose="020B0604020202020204" pitchFamily="34" charset="0"/>
                <a:cs typeface="Arial" panose="020B0604020202020204" pitchFamily="34" charset="0"/>
              </a:rPr>
              <a:t>Circ</a:t>
            </a:r>
            <a:r>
              <a:rPr lang="en-US" sz="1200" dirty="0">
                <a:latin typeface="Arial" panose="020B0604020202020204" pitchFamily="34" charset="0"/>
                <a:cs typeface="Arial" panose="020B0604020202020204" pitchFamily="34" charset="0"/>
              </a:rPr>
              <a:t> 1981</a:t>
            </a:r>
          </a:p>
        </p:txBody>
      </p:sp>
      <p:grpSp>
        <p:nvGrpSpPr>
          <p:cNvPr id="18" name="Gruppieren 17"/>
          <p:cNvGrpSpPr/>
          <p:nvPr/>
        </p:nvGrpSpPr>
        <p:grpSpPr>
          <a:xfrm>
            <a:off x="7296496" y="2526969"/>
            <a:ext cx="2648373" cy="1491465"/>
            <a:chOff x="6528954" y="2871895"/>
            <a:chExt cx="2850573" cy="1605336"/>
          </a:xfrm>
        </p:grpSpPr>
        <p:sp>
          <p:nvSpPr>
            <p:cNvPr id="19" name="Rechteck 18"/>
            <p:cNvSpPr/>
            <p:nvPr/>
          </p:nvSpPr>
          <p:spPr bwMode="auto">
            <a:xfrm>
              <a:off x="7516090" y="2918594"/>
              <a:ext cx="1863437" cy="1558637"/>
            </a:xfrm>
            <a:prstGeom prst="rect">
              <a:avLst/>
            </a:prstGeom>
            <a:noFill/>
            <a:ln w="12699"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de-CH" sz="2000" b="1">
                <a:latin typeface="Arial" charset="0"/>
              </a:endParaRPr>
            </a:p>
          </p:txBody>
        </p:sp>
        <p:sp>
          <p:nvSpPr>
            <p:cNvPr id="20" name="Textfeld 19"/>
            <p:cNvSpPr txBox="1"/>
            <p:nvPr/>
          </p:nvSpPr>
          <p:spPr>
            <a:xfrm>
              <a:off x="7543558" y="3343972"/>
              <a:ext cx="1648092" cy="695677"/>
            </a:xfrm>
            <a:prstGeom prst="rect">
              <a:avLst/>
            </a:prstGeom>
            <a:noFill/>
          </p:spPr>
          <p:txBody>
            <a:bodyPr wrap="none" rtlCol="0">
              <a:spAutoFit/>
            </a:bodyPr>
            <a:lstStyle/>
            <a:p>
              <a:r>
                <a:rPr lang="de-CH" dirty="0" err="1"/>
                <a:t>Metabolic</a:t>
              </a:r>
              <a:r>
                <a:rPr lang="de-CH" dirty="0"/>
                <a:t> </a:t>
              </a:r>
              <a:br>
                <a:rPr lang="de-CH" dirty="0"/>
              </a:br>
              <a:r>
                <a:rPr lang="de-CH" dirty="0" err="1"/>
                <a:t>compartment</a:t>
              </a:r>
              <a:endParaRPr lang="de-CH" dirty="0"/>
            </a:p>
          </p:txBody>
        </p:sp>
        <p:cxnSp>
          <p:nvCxnSpPr>
            <p:cNvPr id="21" name="Gerade Verbindung mit Pfeil 20"/>
            <p:cNvCxnSpPr/>
            <p:nvPr/>
          </p:nvCxnSpPr>
          <p:spPr bwMode="auto">
            <a:xfrm flipV="1">
              <a:off x="6528955" y="3365831"/>
              <a:ext cx="987135" cy="1"/>
            </a:xfrm>
            <a:prstGeom prst="straightConnector1">
              <a:avLst/>
            </a:prstGeom>
            <a:solidFill>
              <a:schemeClr val="accent1"/>
            </a:solidFill>
            <a:ln w="57150" cap="flat" cmpd="sng" algn="ctr">
              <a:solidFill>
                <a:schemeClr val="tx1"/>
              </a:solidFill>
              <a:prstDash val="solid"/>
              <a:round/>
              <a:headEnd type="none" w="med" len="med"/>
              <a:tailEnd type="triangle" w="med" len="med"/>
            </a:ln>
            <a:effectLst/>
          </p:spPr>
        </p:cxnSp>
        <p:cxnSp>
          <p:nvCxnSpPr>
            <p:cNvPr id="22" name="Gerade Verbindung mit Pfeil 21"/>
            <p:cNvCxnSpPr/>
            <p:nvPr/>
          </p:nvCxnSpPr>
          <p:spPr bwMode="auto">
            <a:xfrm flipV="1">
              <a:off x="6528954" y="4044774"/>
              <a:ext cx="987135" cy="1"/>
            </a:xfrm>
            <a:prstGeom prst="straightConnector1">
              <a:avLst/>
            </a:prstGeom>
            <a:solidFill>
              <a:schemeClr val="accent1"/>
            </a:solidFill>
            <a:ln w="57150" cap="flat" cmpd="sng" algn="ctr">
              <a:solidFill>
                <a:schemeClr val="tx1"/>
              </a:solidFill>
              <a:prstDash val="solid"/>
              <a:round/>
              <a:headEnd type="triangle" w="med" len="med"/>
              <a:tailEnd type="none" w="med" len="med"/>
            </a:ln>
            <a:effectLst/>
          </p:spPr>
        </p:cxnSp>
        <p:sp>
          <p:nvSpPr>
            <p:cNvPr id="23" name="Textfeld 22"/>
            <p:cNvSpPr txBox="1"/>
            <p:nvPr/>
          </p:nvSpPr>
          <p:spPr>
            <a:xfrm>
              <a:off x="6811567" y="2871895"/>
              <a:ext cx="421911" cy="400110"/>
            </a:xfrm>
            <a:prstGeom prst="rect">
              <a:avLst/>
            </a:prstGeom>
            <a:noFill/>
          </p:spPr>
          <p:txBody>
            <a:bodyPr wrap="none" rtlCol="0">
              <a:spAutoFit/>
            </a:bodyPr>
            <a:lstStyle/>
            <a:p>
              <a:r>
                <a:rPr lang="de-CH" dirty="0"/>
                <a:t>k</a:t>
              </a:r>
              <a:r>
                <a:rPr lang="de-CH" baseline="-25000" dirty="0"/>
                <a:t>3</a:t>
              </a:r>
            </a:p>
          </p:txBody>
        </p:sp>
        <p:sp>
          <p:nvSpPr>
            <p:cNvPr id="24" name="Textfeld 23"/>
            <p:cNvSpPr txBox="1"/>
            <p:nvPr/>
          </p:nvSpPr>
          <p:spPr>
            <a:xfrm>
              <a:off x="6811565" y="3586185"/>
              <a:ext cx="421911" cy="400110"/>
            </a:xfrm>
            <a:prstGeom prst="rect">
              <a:avLst/>
            </a:prstGeom>
            <a:noFill/>
          </p:spPr>
          <p:txBody>
            <a:bodyPr wrap="none" rtlCol="0">
              <a:spAutoFit/>
            </a:bodyPr>
            <a:lstStyle/>
            <a:p>
              <a:r>
                <a:rPr lang="de-CH" dirty="0"/>
                <a:t>k</a:t>
              </a:r>
              <a:r>
                <a:rPr lang="de-CH" baseline="-25000" dirty="0"/>
                <a:t>4</a:t>
              </a:r>
            </a:p>
          </p:txBody>
        </p:sp>
      </p:grpSp>
      <p:sp>
        <p:nvSpPr>
          <p:cNvPr id="25" name="Textfeld 24"/>
          <p:cNvSpPr txBox="1"/>
          <p:nvPr/>
        </p:nvSpPr>
        <p:spPr>
          <a:xfrm>
            <a:off x="5401545" y="5141286"/>
            <a:ext cx="1894955" cy="657673"/>
          </a:xfrm>
          <a:prstGeom prst="rect">
            <a:avLst/>
          </a:prstGeom>
          <a:noFill/>
        </p:spPr>
        <p:txBody>
          <a:bodyPr wrap="square" rtlCol="0">
            <a:spAutoFit/>
          </a:bodyPr>
          <a:lstStyle/>
          <a:p>
            <a:r>
              <a:rPr lang="de-CH" baseline="30000" dirty="0">
                <a:solidFill>
                  <a:srgbClr val="FF0000"/>
                </a:solidFill>
              </a:rPr>
              <a:t>15</a:t>
            </a:r>
            <a:r>
              <a:rPr lang="de-CH" dirty="0">
                <a:solidFill>
                  <a:srgbClr val="FF0000"/>
                </a:solidFill>
              </a:rPr>
              <a:t>O-water</a:t>
            </a:r>
          </a:p>
          <a:p>
            <a:r>
              <a:rPr lang="de-CH" baseline="30000" dirty="0">
                <a:solidFill>
                  <a:srgbClr val="FF0000"/>
                </a:solidFill>
              </a:rPr>
              <a:t>18</a:t>
            </a:r>
            <a:r>
              <a:rPr lang="de-CH" dirty="0">
                <a:solidFill>
                  <a:srgbClr val="FF0000"/>
                </a:solidFill>
              </a:rPr>
              <a:t>F-flurpiridaz</a:t>
            </a:r>
          </a:p>
        </p:txBody>
      </p:sp>
      <p:sp>
        <p:nvSpPr>
          <p:cNvPr id="26" name="Textfeld 25"/>
          <p:cNvSpPr txBox="1"/>
          <p:nvPr/>
        </p:nvSpPr>
        <p:spPr>
          <a:xfrm>
            <a:off x="8239131" y="5141286"/>
            <a:ext cx="1894955" cy="657673"/>
          </a:xfrm>
          <a:prstGeom prst="rect">
            <a:avLst/>
          </a:prstGeom>
          <a:noFill/>
        </p:spPr>
        <p:txBody>
          <a:bodyPr wrap="square" rtlCol="0">
            <a:spAutoFit/>
          </a:bodyPr>
          <a:lstStyle/>
          <a:p>
            <a:r>
              <a:rPr lang="de-CH" baseline="30000" dirty="0">
                <a:solidFill>
                  <a:srgbClr val="FF0000"/>
                </a:solidFill>
              </a:rPr>
              <a:t>13</a:t>
            </a:r>
            <a:r>
              <a:rPr lang="de-CH" dirty="0">
                <a:solidFill>
                  <a:srgbClr val="FF0000"/>
                </a:solidFill>
              </a:rPr>
              <a:t>N-ammonia</a:t>
            </a:r>
          </a:p>
          <a:p>
            <a:r>
              <a:rPr lang="de-CH" baseline="30000" dirty="0">
                <a:solidFill>
                  <a:srgbClr val="FF0000"/>
                </a:solidFill>
              </a:rPr>
              <a:t>82</a:t>
            </a:r>
            <a:r>
              <a:rPr lang="de-CH" dirty="0">
                <a:solidFill>
                  <a:srgbClr val="FF0000"/>
                </a:solidFill>
              </a:rPr>
              <a:t>Rb</a:t>
            </a:r>
          </a:p>
        </p:txBody>
      </p:sp>
      <p:sp>
        <p:nvSpPr>
          <p:cNvPr id="27" name="Rectangle 2">
            <a:extLst>
              <a:ext uri="{FF2B5EF4-FFF2-40B4-BE49-F238E27FC236}">
                <a16:creationId xmlns:a16="http://schemas.microsoft.com/office/drawing/2014/main" id="{65C2E4DD-639E-43A9-9EDA-F0A5D68E60B3}"/>
              </a:ext>
            </a:extLst>
          </p:cNvPr>
          <p:cNvSpPr txBox="1">
            <a:spLocks noChangeArrowheads="1"/>
          </p:cNvSpPr>
          <p:nvPr/>
        </p:nvSpPr>
        <p:spPr bwMode="auto">
          <a:xfrm>
            <a:off x="0" y="200864"/>
            <a:ext cx="12192000" cy="56384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rtl="0" eaLnBrk="1" fontAlgn="base" hangingPunct="1">
              <a:spcBef>
                <a:spcPct val="0"/>
              </a:spcBef>
              <a:spcAft>
                <a:spcPct val="0"/>
              </a:spcAft>
              <a:defRPr sz="2400">
                <a:solidFill>
                  <a:srgbClr val="0057A2"/>
                </a:solidFill>
                <a:latin typeface="+mj-lt"/>
                <a:ea typeface="+mj-ea"/>
                <a:cs typeface="+mj-cs"/>
              </a:defRPr>
            </a:lvl1pPr>
            <a:lvl2pPr algn="l" rtl="0" eaLnBrk="1" fontAlgn="base" hangingPunct="1">
              <a:spcBef>
                <a:spcPct val="0"/>
              </a:spcBef>
              <a:spcAft>
                <a:spcPct val="0"/>
              </a:spcAft>
              <a:defRPr sz="2800">
                <a:solidFill>
                  <a:schemeClr val="tx2"/>
                </a:solidFill>
                <a:latin typeface="Arial" charset="0"/>
              </a:defRPr>
            </a:lvl2pPr>
            <a:lvl3pPr algn="l" rtl="0" eaLnBrk="1" fontAlgn="base" hangingPunct="1">
              <a:spcBef>
                <a:spcPct val="0"/>
              </a:spcBef>
              <a:spcAft>
                <a:spcPct val="0"/>
              </a:spcAft>
              <a:defRPr sz="2800">
                <a:solidFill>
                  <a:schemeClr val="tx2"/>
                </a:solidFill>
                <a:latin typeface="Arial" charset="0"/>
              </a:defRPr>
            </a:lvl3pPr>
            <a:lvl4pPr algn="l" rtl="0" eaLnBrk="1" fontAlgn="base" hangingPunct="1">
              <a:spcBef>
                <a:spcPct val="0"/>
              </a:spcBef>
              <a:spcAft>
                <a:spcPct val="0"/>
              </a:spcAft>
              <a:defRPr sz="2800">
                <a:solidFill>
                  <a:schemeClr val="tx2"/>
                </a:solidFill>
                <a:latin typeface="Arial" charset="0"/>
              </a:defRPr>
            </a:lvl4pPr>
            <a:lvl5pPr algn="l" rtl="0" eaLnBrk="1" fontAlgn="base" hangingPunct="1">
              <a:spcBef>
                <a:spcPct val="0"/>
              </a:spcBef>
              <a:spcAft>
                <a:spcPct val="0"/>
              </a:spcAft>
              <a:defRPr sz="2800">
                <a:solidFill>
                  <a:schemeClr val="tx2"/>
                </a:solidFill>
                <a:latin typeface="Arial" charset="0"/>
              </a:defRPr>
            </a:lvl5pPr>
            <a:lvl6pPr marL="457200" algn="l" rtl="0" eaLnBrk="1" fontAlgn="base" hangingPunct="1">
              <a:spcBef>
                <a:spcPct val="0"/>
              </a:spcBef>
              <a:spcAft>
                <a:spcPct val="0"/>
              </a:spcAft>
              <a:defRPr sz="2800">
                <a:solidFill>
                  <a:schemeClr val="tx2"/>
                </a:solidFill>
                <a:latin typeface="Arial" charset="0"/>
              </a:defRPr>
            </a:lvl6pPr>
            <a:lvl7pPr marL="914400" algn="l" rtl="0" eaLnBrk="1" fontAlgn="base" hangingPunct="1">
              <a:spcBef>
                <a:spcPct val="0"/>
              </a:spcBef>
              <a:spcAft>
                <a:spcPct val="0"/>
              </a:spcAft>
              <a:defRPr sz="2800">
                <a:solidFill>
                  <a:schemeClr val="tx2"/>
                </a:solidFill>
                <a:latin typeface="Arial" charset="0"/>
              </a:defRPr>
            </a:lvl7pPr>
            <a:lvl8pPr marL="1371600" algn="l" rtl="0" eaLnBrk="1" fontAlgn="base" hangingPunct="1">
              <a:spcBef>
                <a:spcPct val="0"/>
              </a:spcBef>
              <a:spcAft>
                <a:spcPct val="0"/>
              </a:spcAft>
              <a:defRPr sz="2800">
                <a:solidFill>
                  <a:schemeClr val="tx2"/>
                </a:solidFill>
                <a:latin typeface="Arial" charset="0"/>
              </a:defRPr>
            </a:lvl8pPr>
            <a:lvl9pPr marL="1828800" algn="l" rtl="0" eaLnBrk="1" fontAlgn="base" hangingPunct="1">
              <a:spcBef>
                <a:spcPct val="0"/>
              </a:spcBef>
              <a:spcAft>
                <a:spcPct val="0"/>
              </a:spcAft>
              <a:defRPr sz="2800">
                <a:solidFill>
                  <a:schemeClr val="tx2"/>
                </a:solidFill>
                <a:latin typeface="Arial" charset="0"/>
              </a:defRPr>
            </a:lvl9pPr>
          </a:lstStyle>
          <a:p>
            <a:pPr algn="ctr"/>
            <a:r>
              <a:rPr lang="de-CH" sz="2900" b="1" kern="0" dirty="0" err="1"/>
              <a:t>Myocardial</a:t>
            </a:r>
            <a:r>
              <a:rPr lang="de-CH" sz="2900" b="1" kern="0" dirty="0"/>
              <a:t> </a:t>
            </a:r>
            <a:r>
              <a:rPr lang="de-CH" sz="2900" b="1" kern="0" dirty="0" err="1"/>
              <a:t>compartment</a:t>
            </a:r>
            <a:r>
              <a:rPr lang="de-CH" sz="2900" b="1" kern="0" dirty="0"/>
              <a:t> </a:t>
            </a:r>
            <a:r>
              <a:rPr lang="de-CH" sz="2900" b="1" kern="0" dirty="0" err="1"/>
              <a:t>model</a:t>
            </a:r>
            <a:endParaRPr lang="de-CH" sz="2900" b="1" kern="0" dirty="0"/>
          </a:p>
        </p:txBody>
      </p:sp>
    </p:spTree>
    <p:extLst>
      <p:ext uri="{BB962C8B-B14F-4D97-AF65-F5344CB8AC3E}">
        <p14:creationId xmlns:p14="http://schemas.microsoft.com/office/powerpoint/2010/main" val="4785842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0.6|12.6"/>
</p:tagLst>
</file>

<file path=ppt/tags/tag2.xml><?xml version="1.0" encoding="utf-8"?>
<p:tagLst xmlns:a="http://schemas.openxmlformats.org/drawingml/2006/main" xmlns:r="http://schemas.openxmlformats.org/officeDocument/2006/relationships" xmlns:p="http://schemas.openxmlformats.org/presentationml/2006/main">
  <p:tag name="TIMING" val="|30.6|12.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TotalTime>
  <Words>2636</Words>
  <Application>Microsoft Office PowerPoint</Application>
  <PresentationFormat>Ευρεία οθόνη</PresentationFormat>
  <Paragraphs>368</Paragraphs>
  <Slides>57</Slides>
  <Notes>18</Notes>
  <HiddenSlides>0</HiddenSlides>
  <MMClips>2</MMClips>
  <ScaleCrop>false</ScaleCrop>
  <HeadingPairs>
    <vt:vector size="6" baseType="variant">
      <vt:variant>
        <vt:lpstr>Γραμματοσειρές που χρησιμοποιούνται</vt:lpstr>
      </vt:variant>
      <vt:variant>
        <vt:i4>16</vt:i4>
      </vt:variant>
      <vt:variant>
        <vt:lpstr>Θέμα</vt:lpstr>
      </vt:variant>
      <vt:variant>
        <vt:i4>1</vt:i4>
      </vt:variant>
      <vt:variant>
        <vt:lpstr>Τίτλοι διαφανειών</vt:lpstr>
      </vt:variant>
      <vt:variant>
        <vt:i4>57</vt:i4>
      </vt:variant>
    </vt:vector>
  </HeadingPairs>
  <TitlesOfParts>
    <vt:vector size="74" baseType="lpstr">
      <vt:lpstr>AdvPTimes</vt:lpstr>
      <vt:lpstr>Aptos</vt:lpstr>
      <vt:lpstr>Aptos Display</vt:lpstr>
      <vt:lpstr>Arial</vt:lpstr>
      <vt:lpstr>Arial Narrow</vt:lpstr>
      <vt:lpstr>Calibri</vt:lpstr>
      <vt:lpstr>Helvetica</vt:lpstr>
      <vt:lpstr>HelveticaNeue</vt:lpstr>
      <vt:lpstr>HelveticaNeueBoldCondensed</vt:lpstr>
      <vt:lpstr>Lucida Sans Unicode</vt:lpstr>
      <vt:lpstr>Symbol</vt:lpstr>
      <vt:lpstr>Times New Roman</vt:lpstr>
      <vt:lpstr>Verdana</vt:lpstr>
      <vt:lpstr>WdpchkTimesNewRomanPSMT</vt:lpstr>
      <vt:lpstr>Wingdings</vt:lpstr>
      <vt:lpstr>XrhxrvAdvPTimes</vt:lpstr>
      <vt:lpstr>Θέμα του Office</vt:lpstr>
      <vt:lpstr> Βασικές αρχές PET, Ραδιοφάρμακα,  PET κάμερες</vt:lpstr>
      <vt:lpstr>Παρουσίαση του PowerPoint</vt:lpstr>
      <vt:lpstr>PET-CT cameras</vt:lpstr>
      <vt:lpstr>Digital vs analog PET cameras</vt:lpstr>
      <vt:lpstr>CT-AC for PET is mandatory</vt:lpstr>
      <vt:lpstr>Παρουσίαση του PowerPoint</vt:lpstr>
      <vt:lpstr>Παρουσίαση του PowerPoint</vt:lpstr>
      <vt:lpstr>What is a positron?</vt:lpstr>
      <vt:lpstr>How are tracers produced?</vt:lpstr>
      <vt:lpstr>Basic principles</vt:lpstr>
      <vt:lpstr>Annihilation reaction</vt:lpstr>
      <vt:lpstr>Παρουσίαση του PowerPoint</vt:lpstr>
      <vt:lpstr>PET tracers used in cardiology</vt:lpstr>
      <vt:lpstr>Παρουσίαση του PowerPoint</vt:lpstr>
      <vt:lpstr>13N-ammonia</vt:lpstr>
      <vt:lpstr>Rubidium 82 PET MPI</vt:lpstr>
      <vt:lpstr>Oxygen-15 water</vt:lpstr>
      <vt:lpstr>18-F Flurpiridaz</vt:lpstr>
      <vt:lpstr>Παρουσίαση του PowerPoint</vt:lpstr>
      <vt:lpstr>Uptake rate and net uptake</vt:lpstr>
      <vt:lpstr>Παρουσίαση του PowerPoint</vt:lpstr>
      <vt:lpstr>Παρουσίαση του PowerPoint</vt:lpstr>
      <vt:lpstr>Παρουσίαση του PowerPoint</vt:lpstr>
      <vt:lpstr>Types of stress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PET and MFR – Prognostic Value</vt:lpstr>
      <vt:lpstr>Παρουσίαση του PowerPoint</vt:lpstr>
      <vt:lpstr>Παρουσίαση του PowerPoint</vt:lpstr>
      <vt:lpstr>Παρουσίαση του PowerPoint</vt:lpstr>
      <vt:lpstr>PET tracer used for metabolism - inflammation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Tracer uptake increases proportionally to MBF</vt:lpstr>
      <vt:lpstr>Παρουσίαση του PowerPoint</vt:lpstr>
      <vt:lpstr>Παρουσίαση του PowerPoint</vt:lpstr>
      <vt:lpstr>Παρουσίαση του PowerPoint</vt:lpstr>
      <vt:lpstr>Prognostic value of MFR in DM</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Βασικές αρχές PET, Ραδιοφάρμακα,  PET κάμερες</dc:title>
  <dc:creator>George Benetos</dc:creator>
  <cp:lastModifiedBy>George Benetos</cp:lastModifiedBy>
  <cp:revision>1</cp:revision>
  <dcterms:created xsi:type="dcterms:W3CDTF">2024-05-19T06:17:59Z</dcterms:created>
  <dcterms:modified xsi:type="dcterms:W3CDTF">2026-05-22T07:55:02Z</dcterms:modified>
</cp:coreProperties>
</file>