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1720" r:id="rId2"/>
    <p:sldId id="1018" r:id="rId3"/>
    <p:sldId id="4158" r:id="rId4"/>
    <p:sldId id="454" r:id="rId5"/>
    <p:sldId id="1069" r:id="rId6"/>
    <p:sldId id="4171" r:id="rId7"/>
    <p:sldId id="1094" r:id="rId8"/>
    <p:sldId id="1701" r:id="rId9"/>
    <p:sldId id="1702" r:id="rId10"/>
    <p:sldId id="4172" r:id="rId11"/>
    <p:sldId id="4173" r:id="rId12"/>
    <p:sldId id="4174" r:id="rId13"/>
    <p:sldId id="4175" r:id="rId14"/>
    <p:sldId id="4176" r:id="rId15"/>
    <p:sldId id="4177" r:id="rId16"/>
    <p:sldId id="1721" r:id="rId17"/>
    <p:sldId id="1722" r:id="rId18"/>
    <p:sldId id="1738" r:id="rId19"/>
    <p:sldId id="1723" r:id="rId20"/>
    <p:sldId id="1724" r:id="rId21"/>
    <p:sldId id="1725" r:id="rId22"/>
    <p:sldId id="1726" r:id="rId23"/>
    <p:sldId id="1735" r:id="rId24"/>
    <p:sldId id="1737" r:id="rId25"/>
    <p:sldId id="1736" r:id="rId26"/>
    <p:sldId id="1727" r:id="rId27"/>
    <p:sldId id="1728" r:id="rId28"/>
    <p:sldId id="1729" r:id="rId29"/>
    <p:sldId id="4184" r:id="rId30"/>
    <p:sldId id="4186" r:id="rId31"/>
    <p:sldId id="1087" r:id="rId32"/>
    <p:sldId id="1100" r:id="rId33"/>
    <p:sldId id="4183" r:id="rId34"/>
    <p:sldId id="4137" r:id="rId35"/>
    <p:sldId id="4138" r:id="rId36"/>
    <p:sldId id="4133" r:id="rId37"/>
    <p:sldId id="4135" r:id="rId38"/>
    <p:sldId id="487" r:id="rId39"/>
    <p:sldId id="490" r:id="rId40"/>
    <p:sldId id="4118" r:id="rId41"/>
    <p:sldId id="273" r:id="rId42"/>
    <p:sldId id="274" r:id="rId43"/>
    <p:sldId id="275" r:id="rId44"/>
    <p:sldId id="277" r:id="rId45"/>
    <p:sldId id="4119" r:id="rId46"/>
    <p:sldId id="4120" r:id="rId47"/>
    <p:sldId id="4185" r:id="rId48"/>
    <p:sldId id="276" r:id="rId49"/>
    <p:sldId id="281" r:id="rId50"/>
    <p:sldId id="4111" r:id="rId51"/>
    <p:sldId id="4117" r:id="rId52"/>
    <p:sldId id="488" r:id="rId53"/>
    <p:sldId id="4179" r:id="rId54"/>
    <p:sldId id="4180" r:id="rId55"/>
    <p:sldId id="4181" r:id="rId56"/>
    <p:sldId id="4182" r:id="rId57"/>
    <p:sldId id="4116" r:id="rId5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6EBB9A-0C99-4A8B-A333-0A04A6346512}" v="3" dt="2025-05-24T05:14:40.9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112" d="100"/>
          <a:sy n="112" d="100"/>
        </p:scale>
        <p:origin x="438" y="324"/>
      </p:cViewPr>
      <p:guideLst/>
    </p:cSldViewPr>
  </p:slideViewPr>
  <p:notesTextViewPr>
    <p:cViewPr>
      <p:scale>
        <a:sx n="1" d="1"/>
        <a:sy n="1" d="1"/>
      </p:scale>
      <p:origin x="0" y="0"/>
    </p:cViewPr>
  </p:notesTextViewPr>
  <p:sorterViewPr>
    <p:cViewPr varScale="1">
      <p:scale>
        <a:sx n="100" d="100"/>
        <a:sy n="100" d="100"/>
      </p:scale>
      <p:origin x="0" y="-649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rge Benetos" userId="76a458a8dbe042ac" providerId="LiveId" clId="{25588C49-CEF5-40FB-A9A2-4BAD59142F03}"/>
    <pc:docChg chg="undo custSel addSld delSld modSld sldOrd">
      <pc:chgData name="George Benetos" userId="76a458a8dbe042ac" providerId="LiveId" clId="{25588C49-CEF5-40FB-A9A2-4BAD59142F03}" dt="2024-05-23T19:42:59.669" v="619" actId="680"/>
      <pc:docMkLst>
        <pc:docMk/>
      </pc:docMkLst>
      <pc:sldChg chg="modSp add mod">
        <pc:chgData name="George Benetos" userId="76a458a8dbe042ac" providerId="LiveId" clId="{25588C49-CEF5-40FB-A9A2-4BAD59142F03}" dt="2024-05-23T19:41:52.258" v="602" actId="20577"/>
        <pc:sldMkLst>
          <pc:docMk/>
          <pc:sldMk cId="1360365164" sldId="273"/>
        </pc:sldMkLst>
      </pc:sldChg>
      <pc:sldChg chg="modSp add mod">
        <pc:chgData name="George Benetos" userId="76a458a8dbe042ac" providerId="LiveId" clId="{25588C49-CEF5-40FB-A9A2-4BAD59142F03}" dt="2024-05-23T19:41:56.333" v="604" actId="20577"/>
        <pc:sldMkLst>
          <pc:docMk/>
          <pc:sldMk cId="1198839647" sldId="274"/>
        </pc:sldMkLst>
      </pc:sldChg>
      <pc:sldChg chg="modSp add mod">
        <pc:chgData name="George Benetos" userId="76a458a8dbe042ac" providerId="LiveId" clId="{25588C49-CEF5-40FB-A9A2-4BAD59142F03}" dt="2024-05-23T19:41:59.721" v="606" actId="20577"/>
        <pc:sldMkLst>
          <pc:docMk/>
          <pc:sldMk cId="1046901312" sldId="275"/>
        </pc:sldMkLst>
      </pc:sldChg>
      <pc:sldChg chg="addSp modSp add mod">
        <pc:chgData name="George Benetos" userId="76a458a8dbe042ac" providerId="LiveId" clId="{25588C49-CEF5-40FB-A9A2-4BAD59142F03}" dt="2024-05-23T19:42:16.810" v="609" actId="14100"/>
        <pc:sldMkLst>
          <pc:docMk/>
          <pc:sldMk cId="2647734209" sldId="276"/>
        </pc:sldMkLst>
      </pc:sldChg>
      <pc:sldChg chg="modSp add mod">
        <pc:chgData name="George Benetos" userId="76a458a8dbe042ac" providerId="LiveId" clId="{25588C49-CEF5-40FB-A9A2-4BAD59142F03}" dt="2024-05-23T19:42:21.689" v="612" actId="1076"/>
        <pc:sldMkLst>
          <pc:docMk/>
          <pc:sldMk cId="22475424" sldId="277"/>
        </pc:sldMkLst>
      </pc:sldChg>
      <pc:sldChg chg="add">
        <pc:chgData name="George Benetos" userId="76a458a8dbe042ac" providerId="LiveId" clId="{25588C49-CEF5-40FB-A9A2-4BAD59142F03}" dt="2024-05-20T14:34:52.386" v="2"/>
        <pc:sldMkLst>
          <pc:docMk/>
          <pc:sldMk cId="2135463092" sldId="281"/>
        </pc:sldMkLst>
      </pc:sldChg>
      <pc:sldChg chg="add del">
        <pc:chgData name="George Benetos" userId="76a458a8dbe042ac" providerId="LiveId" clId="{25588C49-CEF5-40FB-A9A2-4BAD59142F03}" dt="2024-05-20T14:36:31.541" v="21" actId="47"/>
        <pc:sldMkLst>
          <pc:docMk/>
          <pc:sldMk cId="667132759" sldId="354"/>
        </pc:sldMkLst>
      </pc:sldChg>
      <pc:sldChg chg="add del">
        <pc:chgData name="George Benetos" userId="76a458a8dbe042ac" providerId="LiveId" clId="{25588C49-CEF5-40FB-A9A2-4BAD59142F03}" dt="2024-05-20T14:36:31.541" v="21" actId="47"/>
        <pc:sldMkLst>
          <pc:docMk/>
          <pc:sldMk cId="2887249702" sldId="355"/>
        </pc:sldMkLst>
      </pc:sldChg>
      <pc:sldChg chg="add">
        <pc:chgData name="George Benetos" userId="76a458a8dbe042ac" providerId="LiveId" clId="{25588C49-CEF5-40FB-A9A2-4BAD59142F03}" dt="2024-05-20T14:46:12.016" v="24"/>
        <pc:sldMkLst>
          <pc:docMk/>
          <pc:sldMk cId="2588552961" sldId="454"/>
        </pc:sldMkLst>
      </pc:sldChg>
      <pc:sldChg chg="add">
        <pc:chgData name="George Benetos" userId="76a458a8dbe042ac" providerId="LiveId" clId="{25588C49-CEF5-40FB-A9A2-4BAD59142F03}" dt="2024-05-20T14:34:52.386" v="2"/>
        <pc:sldMkLst>
          <pc:docMk/>
          <pc:sldMk cId="474189857" sldId="487"/>
        </pc:sldMkLst>
      </pc:sldChg>
      <pc:sldChg chg="add del ord">
        <pc:chgData name="George Benetos" userId="76a458a8dbe042ac" providerId="LiveId" clId="{25588C49-CEF5-40FB-A9A2-4BAD59142F03}" dt="2024-05-20T14:36:03.508" v="19" actId="2696"/>
        <pc:sldMkLst>
          <pc:docMk/>
          <pc:sldMk cId="429458637" sldId="488"/>
        </pc:sldMkLst>
      </pc:sldChg>
      <pc:sldChg chg="add del">
        <pc:chgData name="George Benetos" userId="76a458a8dbe042ac" providerId="LiveId" clId="{25588C49-CEF5-40FB-A9A2-4BAD59142F03}" dt="2024-05-20T14:35:30.633" v="3" actId="2696"/>
        <pc:sldMkLst>
          <pc:docMk/>
          <pc:sldMk cId="916563878" sldId="488"/>
        </pc:sldMkLst>
      </pc:sldChg>
      <pc:sldChg chg="add">
        <pc:chgData name="George Benetos" userId="76a458a8dbe042ac" providerId="LiveId" clId="{25588C49-CEF5-40FB-A9A2-4BAD59142F03}" dt="2024-05-20T14:36:05.574" v="20"/>
        <pc:sldMkLst>
          <pc:docMk/>
          <pc:sldMk cId="3924221388" sldId="488"/>
        </pc:sldMkLst>
      </pc:sldChg>
      <pc:sldChg chg="add">
        <pc:chgData name="George Benetos" userId="76a458a8dbe042ac" providerId="LiveId" clId="{25588C49-CEF5-40FB-A9A2-4BAD59142F03}" dt="2024-05-20T14:34:52.386" v="2"/>
        <pc:sldMkLst>
          <pc:docMk/>
          <pc:sldMk cId="1792446866" sldId="490"/>
        </pc:sldMkLst>
      </pc:sldChg>
      <pc:sldChg chg="add">
        <pc:chgData name="George Benetos" userId="76a458a8dbe042ac" providerId="LiveId" clId="{25588C49-CEF5-40FB-A9A2-4BAD59142F03}" dt="2024-05-20T14:44:15.849" v="22"/>
        <pc:sldMkLst>
          <pc:docMk/>
          <pc:sldMk cId="4130211905" sldId="1018"/>
        </pc:sldMkLst>
      </pc:sldChg>
      <pc:sldChg chg="add">
        <pc:chgData name="George Benetos" userId="76a458a8dbe042ac" providerId="LiveId" clId="{25588C49-CEF5-40FB-A9A2-4BAD59142F03}" dt="2024-05-20T14:45:44.717" v="23"/>
        <pc:sldMkLst>
          <pc:docMk/>
          <pc:sldMk cId="350360686" sldId="1069"/>
        </pc:sldMkLst>
      </pc:sldChg>
      <pc:sldChg chg="add">
        <pc:chgData name="George Benetos" userId="76a458a8dbe042ac" providerId="LiveId" clId="{25588C49-CEF5-40FB-A9A2-4BAD59142F03}" dt="2024-05-23T19:21:17.768" v="598"/>
        <pc:sldMkLst>
          <pc:docMk/>
          <pc:sldMk cId="132820071" sldId="1087"/>
        </pc:sldMkLst>
      </pc:sldChg>
      <pc:sldChg chg="add">
        <pc:chgData name="George Benetos" userId="76a458a8dbe042ac" providerId="LiveId" clId="{25588C49-CEF5-40FB-A9A2-4BAD59142F03}" dt="2024-05-21T19:31:42.772" v="578"/>
        <pc:sldMkLst>
          <pc:docMk/>
          <pc:sldMk cId="921169878" sldId="1094"/>
        </pc:sldMkLst>
      </pc:sldChg>
      <pc:sldChg chg="add">
        <pc:chgData name="George Benetos" userId="76a458a8dbe042ac" providerId="LiveId" clId="{25588C49-CEF5-40FB-A9A2-4BAD59142F03}" dt="2024-05-23T19:21:17.768" v="598"/>
        <pc:sldMkLst>
          <pc:docMk/>
          <pc:sldMk cId="1522323827" sldId="1100"/>
        </pc:sldMkLst>
      </pc:sldChg>
      <pc:sldChg chg="add ord">
        <pc:chgData name="George Benetos" userId="76a458a8dbe042ac" providerId="LiveId" clId="{25588C49-CEF5-40FB-A9A2-4BAD59142F03}" dt="2024-05-23T19:09:02.550" v="583"/>
        <pc:sldMkLst>
          <pc:docMk/>
          <pc:sldMk cId="3254862229" sldId="1701"/>
        </pc:sldMkLst>
      </pc:sldChg>
      <pc:sldChg chg="add ord">
        <pc:chgData name="George Benetos" userId="76a458a8dbe042ac" providerId="LiveId" clId="{25588C49-CEF5-40FB-A9A2-4BAD59142F03}" dt="2024-05-23T19:09:02.550" v="583"/>
        <pc:sldMkLst>
          <pc:docMk/>
          <pc:sldMk cId="2364699753" sldId="1702"/>
        </pc:sldMkLst>
      </pc:sldChg>
      <pc:sldChg chg="modSp add mod">
        <pc:chgData name="George Benetos" userId="76a458a8dbe042ac" providerId="LiveId" clId="{25588C49-CEF5-40FB-A9A2-4BAD59142F03}" dt="2024-05-20T15:05:21.796" v="468" actId="20577"/>
        <pc:sldMkLst>
          <pc:docMk/>
          <pc:sldMk cId="2194687220" sldId="1721"/>
        </pc:sldMkLst>
      </pc:sldChg>
      <pc:sldChg chg="add">
        <pc:chgData name="George Benetos" userId="76a458a8dbe042ac" providerId="LiveId" clId="{25588C49-CEF5-40FB-A9A2-4BAD59142F03}" dt="2024-05-20T15:05:12.752" v="466"/>
        <pc:sldMkLst>
          <pc:docMk/>
          <pc:sldMk cId="3049035595" sldId="1722"/>
        </pc:sldMkLst>
      </pc:sldChg>
      <pc:sldChg chg="add">
        <pc:chgData name="George Benetos" userId="76a458a8dbe042ac" providerId="LiveId" clId="{25588C49-CEF5-40FB-A9A2-4BAD59142F03}" dt="2024-05-20T15:05:12.752" v="466"/>
        <pc:sldMkLst>
          <pc:docMk/>
          <pc:sldMk cId="3108816721" sldId="1723"/>
        </pc:sldMkLst>
      </pc:sldChg>
      <pc:sldChg chg="add">
        <pc:chgData name="George Benetos" userId="76a458a8dbe042ac" providerId="LiveId" clId="{25588C49-CEF5-40FB-A9A2-4BAD59142F03}" dt="2024-05-20T15:05:12.752" v="466"/>
        <pc:sldMkLst>
          <pc:docMk/>
          <pc:sldMk cId="3355018891" sldId="1724"/>
        </pc:sldMkLst>
      </pc:sldChg>
      <pc:sldChg chg="add">
        <pc:chgData name="George Benetos" userId="76a458a8dbe042ac" providerId="LiveId" clId="{25588C49-CEF5-40FB-A9A2-4BAD59142F03}" dt="2024-05-20T15:05:12.752" v="466"/>
        <pc:sldMkLst>
          <pc:docMk/>
          <pc:sldMk cId="3833146342" sldId="1725"/>
        </pc:sldMkLst>
      </pc:sldChg>
      <pc:sldChg chg="add">
        <pc:chgData name="George Benetos" userId="76a458a8dbe042ac" providerId="LiveId" clId="{25588C49-CEF5-40FB-A9A2-4BAD59142F03}" dt="2024-05-20T15:05:12.752" v="466"/>
        <pc:sldMkLst>
          <pc:docMk/>
          <pc:sldMk cId="2453298630" sldId="1726"/>
        </pc:sldMkLst>
      </pc:sldChg>
      <pc:sldChg chg="add">
        <pc:chgData name="George Benetos" userId="76a458a8dbe042ac" providerId="LiveId" clId="{25588C49-CEF5-40FB-A9A2-4BAD59142F03}" dt="2024-05-20T15:05:12.752" v="466"/>
        <pc:sldMkLst>
          <pc:docMk/>
          <pc:sldMk cId="1661820850" sldId="1727"/>
        </pc:sldMkLst>
      </pc:sldChg>
      <pc:sldChg chg="add">
        <pc:chgData name="George Benetos" userId="76a458a8dbe042ac" providerId="LiveId" clId="{25588C49-CEF5-40FB-A9A2-4BAD59142F03}" dt="2024-05-20T15:05:12.752" v="466"/>
        <pc:sldMkLst>
          <pc:docMk/>
          <pc:sldMk cId="3876104932" sldId="1728"/>
        </pc:sldMkLst>
      </pc:sldChg>
      <pc:sldChg chg="add">
        <pc:chgData name="George Benetos" userId="76a458a8dbe042ac" providerId="LiveId" clId="{25588C49-CEF5-40FB-A9A2-4BAD59142F03}" dt="2024-05-20T15:05:12.752" v="466"/>
        <pc:sldMkLst>
          <pc:docMk/>
          <pc:sldMk cId="355066027" sldId="1729"/>
        </pc:sldMkLst>
      </pc:sldChg>
      <pc:sldChg chg="add">
        <pc:chgData name="George Benetos" userId="76a458a8dbe042ac" providerId="LiveId" clId="{25588C49-CEF5-40FB-A9A2-4BAD59142F03}" dt="2024-05-20T15:05:12.752" v="466"/>
        <pc:sldMkLst>
          <pc:docMk/>
          <pc:sldMk cId="2047938196" sldId="1735"/>
        </pc:sldMkLst>
      </pc:sldChg>
      <pc:sldChg chg="add">
        <pc:chgData name="George Benetos" userId="76a458a8dbe042ac" providerId="LiveId" clId="{25588C49-CEF5-40FB-A9A2-4BAD59142F03}" dt="2024-05-20T15:05:12.752" v="466"/>
        <pc:sldMkLst>
          <pc:docMk/>
          <pc:sldMk cId="3392309749" sldId="1736"/>
        </pc:sldMkLst>
      </pc:sldChg>
      <pc:sldChg chg="add">
        <pc:chgData name="George Benetos" userId="76a458a8dbe042ac" providerId="LiveId" clId="{25588C49-CEF5-40FB-A9A2-4BAD59142F03}" dt="2024-05-20T15:05:12.752" v="466"/>
        <pc:sldMkLst>
          <pc:docMk/>
          <pc:sldMk cId="1205091976" sldId="1737"/>
        </pc:sldMkLst>
      </pc:sldChg>
      <pc:sldChg chg="add">
        <pc:chgData name="George Benetos" userId="76a458a8dbe042ac" providerId="LiveId" clId="{25588C49-CEF5-40FB-A9A2-4BAD59142F03}" dt="2024-05-20T15:05:12.752" v="466"/>
        <pc:sldMkLst>
          <pc:docMk/>
          <pc:sldMk cId="3223245679" sldId="1738"/>
        </pc:sldMkLst>
      </pc:sldChg>
      <pc:sldChg chg="add del">
        <pc:chgData name="George Benetos" userId="76a458a8dbe042ac" providerId="LiveId" clId="{25588C49-CEF5-40FB-A9A2-4BAD59142F03}" dt="2024-05-23T19:08:56.660" v="581" actId="47"/>
        <pc:sldMkLst>
          <pc:docMk/>
          <pc:sldMk cId="3839029334" sldId="4107"/>
        </pc:sldMkLst>
      </pc:sldChg>
      <pc:sldChg chg="add">
        <pc:chgData name="George Benetos" userId="76a458a8dbe042ac" providerId="LiveId" clId="{25588C49-CEF5-40FB-A9A2-4BAD59142F03}" dt="2024-05-20T14:34:52.386" v="2"/>
        <pc:sldMkLst>
          <pc:docMk/>
          <pc:sldMk cId="529298673" sldId="4111"/>
        </pc:sldMkLst>
      </pc:sldChg>
      <pc:sldChg chg="add">
        <pc:chgData name="George Benetos" userId="76a458a8dbe042ac" providerId="LiveId" clId="{25588C49-CEF5-40FB-A9A2-4BAD59142F03}" dt="2024-05-20T14:34:52.386" v="2"/>
        <pc:sldMkLst>
          <pc:docMk/>
          <pc:sldMk cId="3359176495" sldId="4116"/>
        </pc:sldMkLst>
      </pc:sldChg>
      <pc:sldChg chg="add">
        <pc:chgData name="George Benetos" userId="76a458a8dbe042ac" providerId="LiveId" clId="{25588C49-CEF5-40FB-A9A2-4BAD59142F03}" dt="2024-05-20T14:34:52.386" v="2"/>
        <pc:sldMkLst>
          <pc:docMk/>
          <pc:sldMk cId="3685219891" sldId="4117"/>
        </pc:sldMkLst>
      </pc:sldChg>
      <pc:sldChg chg="add ord">
        <pc:chgData name="George Benetos" userId="76a458a8dbe042ac" providerId="LiveId" clId="{25588C49-CEF5-40FB-A9A2-4BAD59142F03}" dt="2024-05-20T14:35:49.922" v="16"/>
        <pc:sldMkLst>
          <pc:docMk/>
          <pc:sldMk cId="916268335" sldId="4118"/>
        </pc:sldMkLst>
      </pc:sldChg>
      <pc:sldChg chg="modSp add mod">
        <pc:chgData name="George Benetos" userId="76a458a8dbe042ac" providerId="LiveId" clId="{25588C49-CEF5-40FB-A9A2-4BAD59142F03}" dt="2024-05-23T19:42:38.665" v="615" actId="20577"/>
        <pc:sldMkLst>
          <pc:docMk/>
          <pc:sldMk cId="598352262" sldId="4119"/>
        </pc:sldMkLst>
      </pc:sldChg>
      <pc:sldChg chg="modSp add mod">
        <pc:chgData name="George Benetos" userId="76a458a8dbe042ac" providerId="LiveId" clId="{25588C49-CEF5-40FB-A9A2-4BAD59142F03}" dt="2024-05-23T19:42:41.774" v="618" actId="20577"/>
        <pc:sldMkLst>
          <pc:docMk/>
          <pc:sldMk cId="174876058" sldId="4120"/>
        </pc:sldMkLst>
      </pc:sldChg>
      <pc:sldChg chg="add">
        <pc:chgData name="George Benetos" userId="76a458a8dbe042ac" providerId="LiveId" clId="{25588C49-CEF5-40FB-A9A2-4BAD59142F03}" dt="2024-05-20T14:44:15.849" v="22"/>
        <pc:sldMkLst>
          <pc:docMk/>
          <pc:sldMk cId="909032491" sldId="4158"/>
        </pc:sldMkLst>
      </pc:sldChg>
      <pc:sldChg chg="add">
        <pc:chgData name="George Benetos" userId="76a458a8dbe042ac" providerId="LiveId" clId="{25588C49-CEF5-40FB-A9A2-4BAD59142F03}" dt="2024-05-20T14:45:44.717" v="23"/>
        <pc:sldMkLst>
          <pc:docMk/>
          <pc:sldMk cId="743517036" sldId="4171"/>
        </pc:sldMkLst>
      </pc:sldChg>
      <pc:sldChg chg="addSp delSp modSp new mod">
        <pc:chgData name="George Benetos" userId="76a458a8dbe042ac" providerId="LiveId" clId="{25588C49-CEF5-40FB-A9A2-4BAD59142F03}" dt="2024-05-20T14:49:18.722" v="61" actId="1037"/>
        <pc:sldMkLst>
          <pc:docMk/>
          <pc:sldMk cId="3273664567" sldId="4172"/>
        </pc:sldMkLst>
      </pc:sldChg>
      <pc:sldChg chg="addSp delSp modSp new mod">
        <pc:chgData name="George Benetos" userId="76a458a8dbe042ac" providerId="LiveId" clId="{25588C49-CEF5-40FB-A9A2-4BAD59142F03}" dt="2024-05-20T14:51:42.532" v="76" actId="20577"/>
        <pc:sldMkLst>
          <pc:docMk/>
          <pc:sldMk cId="2399976401" sldId="4173"/>
        </pc:sldMkLst>
      </pc:sldChg>
      <pc:sldChg chg="addSp delSp modSp new mod">
        <pc:chgData name="George Benetos" userId="76a458a8dbe042ac" providerId="LiveId" clId="{25588C49-CEF5-40FB-A9A2-4BAD59142F03}" dt="2024-05-20T14:53:19.432" v="89" actId="478"/>
        <pc:sldMkLst>
          <pc:docMk/>
          <pc:sldMk cId="2255391500" sldId="4174"/>
        </pc:sldMkLst>
      </pc:sldChg>
      <pc:sldChg chg="addSp delSp modSp new mod">
        <pc:chgData name="George Benetos" userId="76a458a8dbe042ac" providerId="LiveId" clId="{25588C49-CEF5-40FB-A9A2-4BAD59142F03}" dt="2024-05-20T14:59:27.688" v="296" actId="478"/>
        <pc:sldMkLst>
          <pc:docMk/>
          <pc:sldMk cId="655788950" sldId="4175"/>
        </pc:sldMkLst>
      </pc:sldChg>
      <pc:sldChg chg="addSp delSp modSp new mod">
        <pc:chgData name="George Benetos" userId="76a458a8dbe042ac" providerId="LiveId" clId="{25588C49-CEF5-40FB-A9A2-4BAD59142F03}" dt="2024-05-20T14:59:32.010" v="298"/>
        <pc:sldMkLst>
          <pc:docMk/>
          <pc:sldMk cId="4277397877" sldId="4176"/>
        </pc:sldMkLst>
      </pc:sldChg>
      <pc:sldChg chg="addSp delSp modSp new mod">
        <pc:chgData name="George Benetos" userId="76a458a8dbe042ac" providerId="LiveId" clId="{25588C49-CEF5-40FB-A9A2-4BAD59142F03}" dt="2024-05-20T15:01:18.034" v="465" actId="1035"/>
        <pc:sldMkLst>
          <pc:docMk/>
          <pc:sldMk cId="2804045710" sldId="4177"/>
        </pc:sldMkLst>
      </pc:sldChg>
      <pc:sldChg chg="addSp delSp modSp new del mod">
        <pc:chgData name="George Benetos" userId="76a458a8dbe042ac" providerId="LiveId" clId="{25588C49-CEF5-40FB-A9A2-4BAD59142F03}" dt="2024-05-21T06:16:55.687" v="577" actId="47"/>
        <pc:sldMkLst>
          <pc:docMk/>
          <pc:sldMk cId="3594276177" sldId="4178"/>
        </pc:sldMkLst>
      </pc:sldChg>
      <pc:sldChg chg="addSp delSp modSp new mod ord modClrScheme chgLayout">
        <pc:chgData name="George Benetos" userId="76a458a8dbe042ac" providerId="LiveId" clId="{25588C49-CEF5-40FB-A9A2-4BAD59142F03}" dt="2024-05-20T20:06:49.165" v="519" actId="1035"/>
        <pc:sldMkLst>
          <pc:docMk/>
          <pc:sldMk cId="2713688927" sldId="4179"/>
        </pc:sldMkLst>
      </pc:sldChg>
      <pc:sldChg chg="addSp delSp modSp new del mod modClrScheme chgLayout">
        <pc:chgData name="George Benetos" userId="76a458a8dbe042ac" providerId="LiveId" clId="{25588C49-CEF5-40FB-A9A2-4BAD59142F03}" dt="2024-05-20T20:08:52.583" v="533" actId="2696"/>
        <pc:sldMkLst>
          <pc:docMk/>
          <pc:sldMk cId="8559692" sldId="4180"/>
        </pc:sldMkLst>
      </pc:sldChg>
      <pc:sldChg chg="addSp delSp modSp add mod">
        <pc:chgData name="George Benetos" userId="76a458a8dbe042ac" providerId="LiveId" clId="{25588C49-CEF5-40FB-A9A2-4BAD59142F03}" dt="2024-05-20T20:09:18.484" v="540" actId="20577"/>
        <pc:sldMkLst>
          <pc:docMk/>
          <pc:sldMk cId="3706687762" sldId="4180"/>
        </pc:sldMkLst>
      </pc:sldChg>
      <pc:sldChg chg="add del">
        <pc:chgData name="George Benetos" userId="76a458a8dbe042ac" providerId="LiveId" clId="{25588C49-CEF5-40FB-A9A2-4BAD59142F03}" dt="2024-05-20T20:09:00.520" v="536" actId="47"/>
        <pc:sldMkLst>
          <pc:docMk/>
          <pc:sldMk cId="53840293" sldId="4181"/>
        </pc:sldMkLst>
      </pc:sldChg>
      <pc:sldChg chg="addSp delSp modSp new mod">
        <pc:chgData name="George Benetos" userId="76a458a8dbe042ac" providerId="LiveId" clId="{25588C49-CEF5-40FB-A9A2-4BAD59142F03}" dt="2024-05-20T20:11:38.937" v="560" actId="478"/>
        <pc:sldMkLst>
          <pc:docMk/>
          <pc:sldMk cId="3746646045" sldId="4181"/>
        </pc:sldMkLst>
      </pc:sldChg>
      <pc:sldChg chg="addSp delSp modSp new mod">
        <pc:chgData name="George Benetos" userId="76a458a8dbe042ac" providerId="LiveId" clId="{25588C49-CEF5-40FB-A9A2-4BAD59142F03}" dt="2024-05-20T20:15:27.819" v="576" actId="20577"/>
        <pc:sldMkLst>
          <pc:docMk/>
          <pc:sldMk cId="1009996672" sldId="4182"/>
        </pc:sldMkLst>
      </pc:sldChg>
      <pc:sldChg chg="add">
        <pc:chgData name="George Benetos" userId="76a458a8dbe042ac" providerId="LiveId" clId="{25588C49-CEF5-40FB-A9A2-4BAD59142F03}" dt="2024-05-23T19:08:39.628" v="580"/>
        <pc:sldMkLst>
          <pc:docMk/>
          <pc:sldMk cId="1197595234" sldId="4183"/>
        </pc:sldMkLst>
      </pc:sldChg>
      <pc:sldChg chg="addSp delSp modSp new mod modClrScheme chgLayout">
        <pc:chgData name="George Benetos" userId="76a458a8dbe042ac" providerId="LiveId" clId="{25588C49-CEF5-40FB-A9A2-4BAD59142F03}" dt="2024-05-23T19:21:15.196" v="597" actId="403"/>
        <pc:sldMkLst>
          <pc:docMk/>
          <pc:sldMk cId="3425107560" sldId="4184"/>
        </pc:sldMkLst>
      </pc:sldChg>
      <pc:sldChg chg="new">
        <pc:chgData name="George Benetos" userId="76a458a8dbe042ac" providerId="LiveId" clId="{25588C49-CEF5-40FB-A9A2-4BAD59142F03}" dt="2024-05-23T19:42:59.669" v="619" actId="680"/>
        <pc:sldMkLst>
          <pc:docMk/>
          <pc:sldMk cId="3102856524" sldId="4185"/>
        </pc:sldMkLst>
      </pc:sldChg>
      <pc:sldMasterChg chg="delSldLayout">
        <pc:chgData name="George Benetos" userId="76a458a8dbe042ac" providerId="LiveId" clId="{25588C49-CEF5-40FB-A9A2-4BAD59142F03}" dt="2024-05-20T14:36:03.508" v="19" actId="2696"/>
        <pc:sldMasterMkLst>
          <pc:docMk/>
          <pc:sldMasterMk cId="4215457436" sldId="2147483648"/>
        </pc:sldMasterMkLst>
        <pc:sldLayoutChg chg="del">
          <pc:chgData name="George Benetos" userId="76a458a8dbe042ac" providerId="LiveId" clId="{25588C49-CEF5-40FB-A9A2-4BAD59142F03}" dt="2024-05-20T14:35:30.633" v="3" actId="2696"/>
          <pc:sldLayoutMkLst>
            <pc:docMk/>
            <pc:sldMasterMk cId="4215457436" sldId="2147483648"/>
            <pc:sldLayoutMk cId="1994106549" sldId="2147483661"/>
          </pc:sldLayoutMkLst>
        </pc:sldLayoutChg>
        <pc:sldLayoutChg chg="del">
          <pc:chgData name="George Benetos" userId="76a458a8dbe042ac" providerId="LiveId" clId="{25588C49-CEF5-40FB-A9A2-4BAD59142F03}" dt="2024-05-20T14:36:03.508" v="19" actId="2696"/>
          <pc:sldLayoutMkLst>
            <pc:docMk/>
            <pc:sldMasterMk cId="4215457436" sldId="2147483648"/>
            <pc:sldLayoutMk cId="2488058909" sldId="2147483663"/>
          </pc:sldLayoutMkLst>
        </pc:sldLayoutChg>
      </pc:sldMasterChg>
    </pc:docChg>
  </pc:docChgLst>
  <pc:docChgLst>
    <pc:chgData name="George Benetos" userId="76a458a8dbe042ac" providerId="LiveId" clId="{CF6EBB9A-0C99-4A8B-A333-0A04A6346512}"/>
    <pc:docChg chg="addSld delSld modSld">
      <pc:chgData name="George Benetos" userId="76a458a8dbe042ac" providerId="LiveId" clId="{CF6EBB9A-0C99-4A8B-A333-0A04A6346512}" dt="2025-05-24T05:14:40.926" v="494"/>
      <pc:docMkLst>
        <pc:docMk/>
      </pc:docMkLst>
      <pc:sldChg chg="modSp mod">
        <pc:chgData name="George Benetos" userId="76a458a8dbe042ac" providerId="LiveId" clId="{CF6EBB9A-0C99-4A8B-A333-0A04A6346512}" dt="2025-05-24T05:11:14.158" v="492" actId="1037"/>
        <pc:sldMkLst>
          <pc:docMk/>
          <pc:sldMk cId="1360365164" sldId="273"/>
        </pc:sldMkLst>
        <pc:spChg chg="mod">
          <ac:chgData name="George Benetos" userId="76a458a8dbe042ac" providerId="LiveId" clId="{CF6EBB9A-0C99-4A8B-A333-0A04A6346512}" dt="2025-05-24T05:10:27.648" v="322" actId="1035"/>
          <ac:spMkLst>
            <pc:docMk/>
            <pc:sldMk cId="1360365164" sldId="273"/>
            <ac:spMk id="2" creationId="{8BE3B960-3F8E-4C0C-9B38-EFF2DA69151D}"/>
          </ac:spMkLst>
        </pc:spChg>
        <pc:spChg chg="mod">
          <ac:chgData name="George Benetos" userId="76a458a8dbe042ac" providerId="LiveId" clId="{CF6EBB9A-0C99-4A8B-A333-0A04A6346512}" dt="2025-05-24T05:11:03.587" v="465" actId="1036"/>
          <ac:spMkLst>
            <pc:docMk/>
            <pc:sldMk cId="1360365164" sldId="273"/>
            <ac:spMk id="6" creationId="{773ED02F-8C76-428E-AAAD-54A11AB6C22C}"/>
          </ac:spMkLst>
        </pc:spChg>
        <pc:spChg chg="mod">
          <ac:chgData name="George Benetos" userId="76a458a8dbe042ac" providerId="LiveId" clId="{CF6EBB9A-0C99-4A8B-A333-0A04A6346512}" dt="2025-05-24T05:10:38.501" v="364" actId="1035"/>
          <ac:spMkLst>
            <pc:docMk/>
            <pc:sldMk cId="1360365164" sldId="273"/>
            <ac:spMk id="7" creationId="{B40D5307-0338-4791-A62D-0440C19448FB}"/>
          </ac:spMkLst>
        </pc:spChg>
        <pc:spChg chg="mod">
          <ac:chgData name="George Benetos" userId="76a458a8dbe042ac" providerId="LiveId" clId="{CF6EBB9A-0C99-4A8B-A333-0A04A6346512}" dt="2025-05-24T05:10:43.418" v="396" actId="1035"/>
          <ac:spMkLst>
            <pc:docMk/>
            <pc:sldMk cId="1360365164" sldId="273"/>
            <ac:spMk id="8" creationId="{77CAF223-73BE-4CF6-AB82-6720F3598DB5}"/>
          </ac:spMkLst>
        </pc:spChg>
        <pc:spChg chg="mod">
          <ac:chgData name="George Benetos" userId="76a458a8dbe042ac" providerId="LiveId" clId="{CF6EBB9A-0C99-4A8B-A333-0A04A6346512}" dt="2025-05-24T05:10:48.765" v="403" actId="1035"/>
          <ac:spMkLst>
            <pc:docMk/>
            <pc:sldMk cId="1360365164" sldId="273"/>
            <ac:spMk id="10" creationId="{C18F8EC1-A91C-42F1-9E78-BA3F6E1B8CCC}"/>
          </ac:spMkLst>
        </pc:spChg>
        <pc:spChg chg="mod">
          <ac:chgData name="George Benetos" userId="76a458a8dbe042ac" providerId="LiveId" clId="{CF6EBB9A-0C99-4A8B-A333-0A04A6346512}" dt="2025-05-24T05:09:51.888" v="64" actId="1037"/>
          <ac:spMkLst>
            <pc:docMk/>
            <pc:sldMk cId="1360365164" sldId="273"/>
            <ac:spMk id="11" creationId="{3E314EAE-C03F-4512-9EE8-51BADF816ECD}"/>
          </ac:spMkLst>
        </pc:spChg>
        <pc:spChg chg="mod">
          <ac:chgData name="George Benetos" userId="76a458a8dbe042ac" providerId="LiveId" clId="{CF6EBB9A-0C99-4A8B-A333-0A04A6346512}" dt="2025-05-24T05:11:08.350" v="476" actId="1036"/>
          <ac:spMkLst>
            <pc:docMk/>
            <pc:sldMk cId="1360365164" sldId="273"/>
            <ac:spMk id="12" creationId="{A6C7D14D-88A7-4A0B-B0CF-5C78BAFBB560}"/>
          </ac:spMkLst>
        </pc:spChg>
        <pc:spChg chg="mod">
          <ac:chgData name="George Benetos" userId="76a458a8dbe042ac" providerId="LiveId" clId="{CF6EBB9A-0C99-4A8B-A333-0A04A6346512}" dt="2025-05-24T05:10:55.252" v="440" actId="1035"/>
          <ac:spMkLst>
            <pc:docMk/>
            <pc:sldMk cId="1360365164" sldId="273"/>
            <ac:spMk id="13" creationId="{0AACC071-12C8-4DF9-A06F-5C38350986DE}"/>
          </ac:spMkLst>
        </pc:spChg>
        <pc:spChg chg="mod">
          <ac:chgData name="George Benetos" userId="76a458a8dbe042ac" providerId="LiveId" clId="{CF6EBB9A-0C99-4A8B-A333-0A04A6346512}" dt="2025-05-24T05:11:14.158" v="492" actId="1037"/>
          <ac:spMkLst>
            <pc:docMk/>
            <pc:sldMk cId="1360365164" sldId="273"/>
            <ac:spMk id="14" creationId="{5E386928-F794-407D-A70D-B8D0FE987778}"/>
          </ac:spMkLst>
        </pc:spChg>
        <pc:spChg chg="mod">
          <ac:chgData name="George Benetos" userId="76a458a8dbe042ac" providerId="LiveId" clId="{CF6EBB9A-0C99-4A8B-A333-0A04A6346512}" dt="2025-05-24T05:10:15.996" v="241" actId="1035"/>
          <ac:spMkLst>
            <pc:docMk/>
            <pc:sldMk cId="1360365164" sldId="273"/>
            <ac:spMk id="15" creationId="{2C703A59-7DE0-4DB6-8922-A1ED673BEC7E}"/>
          </ac:spMkLst>
        </pc:spChg>
        <pc:picChg chg="mod">
          <ac:chgData name="George Benetos" userId="76a458a8dbe042ac" providerId="LiveId" clId="{CF6EBB9A-0C99-4A8B-A333-0A04A6346512}" dt="2025-05-24T05:10:20.065" v="281" actId="1037"/>
          <ac:picMkLst>
            <pc:docMk/>
            <pc:sldMk cId="1360365164" sldId="273"/>
            <ac:picMk id="5" creationId="{89837C35-D6D1-45AB-9A04-B85E5525A2F3}"/>
          </ac:picMkLst>
        </pc:picChg>
      </pc:sldChg>
      <pc:sldChg chg="del">
        <pc:chgData name="George Benetos" userId="76a458a8dbe042ac" providerId="LiveId" clId="{CF6EBB9A-0C99-4A8B-A333-0A04A6346512}" dt="2025-05-24T05:14:30.895" v="493" actId="2696"/>
        <pc:sldMkLst>
          <pc:docMk/>
          <pc:sldMk cId="2647734209" sldId="276"/>
        </pc:sldMkLst>
      </pc:sldChg>
      <pc:sldChg chg="add">
        <pc:chgData name="George Benetos" userId="76a458a8dbe042ac" providerId="LiveId" clId="{CF6EBB9A-0C99-4A8B-A333-0A04A6346512}" dt="2025-05-24T05:14:40.926" v="494"/>
        <pc:sldMkLst>
          <pc:docMk/>
          <pc:sldMk cId="3383321246" sldId="276"/>
        </pc:sldMkLst>
      </pc:sldChg>
      <pc:sldChg chg="add">
        <pc:chgData name="George Benetos" userId="76a458a8dbe042ac" providerId="LiveId" clId="{CF6EBB9A-0C99-4A8B-A333-0A04A6346512}" dt="2025-05-24T05:08:17.090" v="3"/>
        <pc:sldMkLst>
          <pc:docMk/>
          <pc:sldMk cId="980020381" sldId="4116"/>
        </pc:sldMkLst>
      </pc:sldChg>
      <pc:sldChg chg="del">
        <pc:chgData name="George Benetos" userId="76a458a8dbe042ac" providerId="LiveId" clId="{CF6EBB9A-0C99-4A8B-A333-0A04A6346512}" dt="2025-05-24T05:08:07.136" v="2" actId="2696"/>
        <pc:sldMkLst>
          <pc:docMk/>
          <pc:sldMk cId="3359176495" sldId="4116"/>
        </pc:sldMkLst>
      </pc:sldChg>
      <pc:sldChg chg="add">
        <pc:chgData name="George Benetos" userId="76a458a8dbe042ac" providerId="LiveId" clId="{CF6EBB9A-0C99-4A8B-A333-0A04A6346512}" dt="2025-05-24T05:06:50.658" v="1"/>
        <pc:sldMkLst>
          <pc:docMk/>
          <pc:sldMk cId="240632291" sldId="4179"/>
        </pc:sldMkLst>
      </pc:sldChg>
      <pc:sldChg chg="del">
        <pc:chgData name="George Benetos" userId="76a458a8dbe042ac" providerId="LiveId" clId="{CF6EBB9A-0C99-4A8B-A333-0A04A6346512}" dt="2025-05-24T05:06:40.951" v="0" actId="2696"/>
        <pc:sldMkLst>
          <pc:docMk/>
          <pc:sldMk cId="2713688927" sldId="4179"/>
        </pc:sldMkLst>
      </pc:sldChg>
      <pc:sldChg chg="add">
        <pc:chgData name="George Benetos" userId="76a458a8dbe042ac" providerId="LiveId" clId="{CF6EBB9A-0C99-4A8B-A333-0A04A6346512}" dt="2025-05-24T05:06:50.658" v="1"/>
        <pc:sldMkLst>
          <pc:docMk/>
          <pc:sldMk cId="250886984" sldId="4180"/>
        </pc:sldMkLst>
      </pc:sldChg>
      <pc:sldChg chg="del">
        <pc:chgData name="George Benetos" userId="76a458a8dbe042ac" providerId="LiveId" clId="{CF6EBB9A-0C99-4A8B-A333-0A04A6346512}" dt="2025-05-24T05:06:40.951" v="0" actId="2696"/>
        <pc:sldMkLst>
          <pc:docMk/>
          <pc:sldMk cId="3706687762" sldId="4180"/>
        </pc:sldMkLst>
      </pc:sldChg>
      <pc:sldChg chg="add">
        <pc:chgData name="George Benetos" userId="76a458a8dbe042ac" providerId="LiveId" clId="{CF6EBB9A-0C99-4A8B-A333-0A04A6346512}" dt="2025-05-24T05:06:50.658" v="1"/>
        <pc:sldMkLst>
          <pc:docMk/>
          <pc:sldMk cId="358879019" sldId="4181"/>
        </pc:sldMkLst>
      </pc:sldChg>
      <pc:sldChg chg="del">
        <pc:chgData name="George Benetos" userId="76a458a8dbe042ac" providerId="LiveId" clId="{CF6EBB9A-0C99-4A8B-A333-0A04A6346512}" dt="2025-05-24T05:06:40.951" v="0" actId="2696"/>
        <pc:sldMkLst>
          <pc:docMk/>
          <pc:sldMk cId="3746646045" sldId="4181"/>
        </pc:sldMkLst>
      </pc:sldChg>
      <pc:sldChg chg="del">
        <pc:chgData name="George Benetos" userId="76a458a8dbe042ac" providerId="LiveId" clId="{CF6EBB9A-0C99-4A8B-A333-0A04A6346512}" dt="2025-05-24T05:06:40.951" v="0" actId="2696"/>
        <pc:sldMkLst>
          <pc:docMk/>
          <pc:sldMk cId="1009996672" sldId="4182"/>
        </pc:sldMkLst>
      </pc:sldChg>
      <pc:sldChg chg="add">
        <pc:chgData name="George Benetos" userId="76a458a8dbe042ac" providerId="LiveId" clId="{CF6EBB9A-0C99-4A8B-A333-0A04A6346512}" dt="2025-05-24T05:06:50.658" v="1"/>
        <pc:sldMkLst>
          <pc:docMk/>
          <pc:sldMk cId="2718996833" sldId="4182"/>
        </pc:sldMkLst>
      </pc:sldChg>
    </pc:docChg>
  </pc:docChgLst>
  <pc:docChgLst>
    <pc:chgData name="George Benetos" userId="76a458a8dbe042ac" providerId="LiveId" clId="{C5D3123F-625A-497F-B3E9-0E6821FE0F2E}"/>
    <pc:docChg chg="custSel addSld delSld modSld sldOrd">
      <pc:chgData name="George Benetos" userId="76a458a8dbe042ac" providerId="LiveId" clId="{C5D3123F-625A-497F-B3E9-0E6821FE0F2E}" dt="2025-05-22T18:43:20.261" v="587"/>
      <pc:docMkLst>
        <pc:docMk/>
      </pc:docMkLst>
      <pc:sldChg chg="ord">
        <pc:chgData name="George Benetos" userId="76a458a8dbe042ac" providerId="LiveId" clId="{C5D3123F-625A-497F-B3E9-0E6821FE0F2E}" dt="2025-05-22T18:43:20.261" v="587"/>
        <pc:sldMkLst>
          <pc:docMk/>
          <pc:sldMk cId="3924221388" sldId="488"/>
        </pc:sldMkLst>
      </pc:sldChg>
      <pc:sldChg chg="modSp mod">
        <pc:chgData name="George Benetos" userId="76a458a8dbe042ac" providerId="LiveId" clId="{C5D3123F-625A-497F-B3E9-0E6821FE0F2E}" dt="2024-05-25T06:02:31.782" v="7" actId="20577"/>
        <pc:sldMkLst>
          <pc:docMk/>
          <pc:sldMk cId="2194687220" sldId="1721"/>
        </pc:sldMkLst>
      </pc:sldChg>
      <pc:sldChg chg="add">
        <pc:chgData name="George Benetos" userId="76a458a8dbe042ac" providerId="LiveId" clId="{C5D3123F-625A-497F-B3E9-0E6821FE0F2E}" dt="2024-05-25T06:08:01.052" v="22"/>
        <pc:sldMkLst>
          <pc:docMk/>
          <pc:sldMk cId="2129996153" sldId="4117"/>
        </pc:sldMkLst>
      </pc:sldChg>
      <pc:sldChg chg="del">
        <pc:chgData name="George Benetos" userId="76a458a8dbe042ac" providerId="LiveId" clId="{C5D3123F-625A-497F-B3E9-0E6821FE0F2E}" dt="2024-05-25T06:07:57.130" v="21" actId="2696"/>
        <pc:sldMkLst>
          <pc:docMk/>
          <pc:sldMk cId="3685219891" sldId="4117"/>
        </pc:sldMkLst>
      </pc:sldChg>
      <pc:sldChg chg="modSp add mod">
        <pc:chgData name="George Benetos" userId="76a458a8dbe042ac" providerId="LiveId" clId="{C5D3123F-625A-497F-B3E9-0E6821FE0F2E}" dt="2024-05-25T06:27:45.893" v="547" actId="20577"/>
        <pc:sldMkLst>
          <pc:docMk/>
          <pc:sldMk cId="491480002" sldId="4133"/>
        </pc:sldMkLst>
      </pc:sldChg>
      <pc:sldChg chg="addSp delSp modSp add mod">
        <pc:chgData name="George Benetos" userId="76a458a8dbe042ac" providerId="LiveId" clId="{C5D3123F-625A-497F-B3E9-0E6821FE0F2E}" dt="2024-05-25T06:27:50.059" v="551" actId="20577"/>
        <pc:sldMkLst>
          <pc:docMk/>
          <pc:sldMk cId="2468088121" sldId="4135"/>
        </pc:sldMkLst>
      </pc:sldChg>
      <pc:sldChg chg="modSp add mod">
        <pc:chgData name="George Benetos" userId="76a458a8dbe042ac" providerId="LiveId" clId="{C5D3123F-625A-497F-B3E9-0E6821FE0F2E}" dt="2024-05-25T06:24:38.233" v="518" actId="20577"/>
        <pc:sldMkLst>
          <pc:docMk/>
          <pc:sldMk cId="3026365564" sldId="4137"/>
        </pc:sldMkLst>
      </pc:sldChg>
      <pc:sldChg chg="addSp modSp add mod">
        <pc:chgData name="George Benetos" userId="76a458a8dbe042ac" providerId="LiveId" clId="{C5D3123F-625A-497F-B3E9-0E6821FE0F2E}" dt="2024-05-25T06:25:31.655" v="529" actId="1076"/>
        <pc:sldMkLst>
          <pc:docMk/>
          <pc:sldMk cId="1145212299" sldId="4138"/>
        </pc:sldMkLst>
      </pc:sldChg>
      <pc:sldChg chg="addSp modSp mod">
        <pc:chgData name="George Benetos" userId="76a458a8dbe042ac" providerId="LiveId" clId="{C5D3123F-625A-497F-B3E9-0E6821FE0F2E}" dt="2024-05-25T06:12:18.974" v="104" actId="1076"/>
        <pc:sldMkLst>
          <pc:docMk/>
          <pc:sldMk cId="655788950" sldId="4175"/>
        </pc:sldMkLst>
      </pc:sldChg>
      <pc:sldChg chg="modSp mod">
        <pc:chgData name="George Benetos" userId="76a458a8dbe042ac" providerId="LiveId" clId="{C5D3123F-625A-497F-B3E9-0E6821FE0F2E}" dt="2024-05-25T06:02:20.499" v="3" actId="20577"/>
        <pc:sldMkLst>
          <pc:docMk/>
          <pc:sldMk cId="4277397877" sldId="4176"/>
        </pc:sldMkLst>
      </pc:sldChg>
      <pc:sldChg chg="modSp mod">
        <pc:chgData name="George Benetos" userId="76a458a8dbe042ac" providerId="LiveId" clId="{C5D3123F-625A-497F-B3E9-0E6821FE0F2E}" dt="2024-05-25T06:02:23.900" v="5" actId="20577"/>
        <pc:sldMkLst>
          <pc:docMk/>
          <pc:sldMk cId="2804045710" sldId="4177"/>
        </pc:sldMkLst>
      </pc:sldChg>
      <pc:sldChg chg="modSp mod">
        <pc:chgData name="George Benetos" userId="76a458a8dbe042ac" providerId="LiveId" clId="{C5D3123F-625A-497F-B3E9-0E6821FE0F2E}" dt="2024-05-25T06:03:51.126" v="9" actId="20577"/>
        <pc:sldMkLst>
          <pc:docMk/>
          <pc:sldMk cId="2713688927" sldId="4179"/>
        </pc:sldMkLst>
      </pc:sldChg>
      <pc:sldChg chg="modSp mod">
        <pc:chgData name="George Benetos" userId="76a458a8dbe042ac" providerId="LiveId" clId="{C5D3123F-625A-497F-B3E9-0E6821FE0F2E}" dt="2024-05-25T06:03:55.314" v="11" actId="20577"/>
        <pc:sldMkLst>
          <pc:docMk/>
          <pc:sldMk cId="3706687762" sldId="4180"/>
        </pc:sldMkLst>
      </pc:sldChg>
      <pc:sldChg chg="modSp mod">
        <pc:chgData name="George Benetos" userId="76a458a8dbe042ac" providerId="LiveId" clId="{C5D3123F-625A-497F-B3E9-0E6821FE0F2E}" dt="2024-05-25T06:04:58.704" v="13" actId="20577"/>
        <pc:sldMkLst>
          <pc:docMk/>
          <pc:sldMk cId="3746646045" sldId="4181"/>
        </pc:sldMkLst>
      </pc:sldChg>
      <pc:sldChg chg="modSp mod">
        <pc:chgData name="George Benetos" userId="76a458a8dbe042ac" providerId="LiveId" clId="{C5D3123F-625A-497F-B3E9-0E6821FE0F2E}" dt="2024-05-25T06:05:03.758" v="15" actId="20577"/>
        <pc:sldMkLst>
          <pc:docMk/>
          <pc:sldMk cId="1009996672" sldId="4182"/>
        </pc:sldMkLst>
      </pc:sldChg>
      <pc:sldChg chg="ord modAnim">
        <pc:chgData name="George Benetos" userId="76a458a8dbe042ac" providerId="LiveId" clId="{C5D3123F-625A-497F-B3E9-0E6821FE0F2E}" dt="2024-05-25T06:25:40.324" v="531"/>
        <pc:sldMkLst>
          <pc:docMk/>
          <pc:sldMk cId="1197595234" sldId="4183"/>
        </pc:sldMkLst>
      </pc:sldChg>
      <pc:sldChg chg="modSp mod">
        <pc:chgData name="George Benetos" userId="76a458a8dbe042ac" providerId="LiveId" clId="{C5D3123F-625A-497F-B3E9-0E6821FE0F2E}" dt="2024-05-25T06:08:01.083" v="23" actId="27636"/>
        <pc:sldMkLst>
          <pc:docMk/>
          <pc:sldMk cId="3102856524" sldId="4185"/>
        </pc:sldMkLst>
      </pc:sldChg>
      <pc:sldChg chg="addSp delSp modSp new mod modClrScheme chgLayout">
        <pc:chgData name="George Benetos" userId="76a458a8dbe042ac" providerId="LiveId" clId="{C5D3123F-625A-497F-B3E9-0E6821FE0F2E}" dt="2024-05-25T06:35:30.683" v="585" actId="20577"/>
        <pc:sldMkLst>
          <pc:docMk/>
          <pc:sldMk cId="1054175556" sldId="418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097B14-38A4-4D33-B6EA-C80679757065}" type="datetimeFigureOut">
              <a:rPr lang="el-GR" smtClean="0"/>
              <a:t>24/5/2025</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7C5BAE-CA01-45C0-88CE-2377FC56F5B2}" type="slidenum">
              <a:rPr lang="el-GR" smtClean="0"/>
              <a:t>‹#›</a:t>
            </a:fld>
            <a:endParaRPr lang="el-GR"/>
          </a:p>
        </p:txBody>
      </p:sp>
    </p:spTree>
    <p:extLst>
      <p:ext uri="{BB962C8B-B14F-4D97-AF65-F5344CB8AC3E}">
        <p14:creationId xmlns:p14="http://schemas.microsoft.com/office/powerpoint/2010/main" val="1682083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2588" y="685800"/>
            <a:ext cx="6096000" cy="3429000"/>
          </a:xfrm>
        </p:spPr>
      </p:sp>
      <p:sp>
        <p:nvSpPr>
          <p:cNvPr id="3" name="Notizenplatzhalter 2"/>
          <p:cNvSpPr>
            <a:spLocks noGrp="1"/>
          </p:cNvSpPr>
          <p:nvPr>
            <p:ph type="body" idx="1"/>
          </p:nvPr>
        </p:nvSpPr>
        <p:spPr/>
        <p:txBody>
          <a:bodyPr/>
          <a:lstStyle/>
          <a:p>
            <a:r>
              <a:rPr lang="en-US" dirty="0"/>
              <a:t>Higher spatial resolution compared to conventional cameras</a:t>
            </a:r>
            <a:endParaRPr lang="de-CH"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6C0D5D-48D2-4425-A134-9DACB0584322}" type="slidenum">
              <a:rPr kumimoji="0" lang="de-CH"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e-CH"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1537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DB1119DC-B042-4E34-8E67-E8A6BB9E8C55}" type="slidenum">
              <a:rPr lang="de-CH" smtClean="0"/>
              <a:pPr/>
              <a:t>5</a:t>
            </a:fld>
            <a:endParaRPr lang="de-CH" dirty="0"/>
          </a:p>
        </p:txBody>
      </p:sp>
    </p:spTree>
    <p:extLst>
      <p:ext uri="{BB962C8B-B14F-4D97-AF65-F5344CB8AC3E}">
        <p14:creationId xmlns:p14="http://schemas.microsoft.com/office/powerpoint/2010/main" val="1996941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DB1119DC-B042-4E34-8E67-E8A6BB9E8C55}" type="slidenum">
              <a:rPr lang="de-CH" smtClean="0"/>
              <a:pPr/>
              <a:t>7</a:t>
            </a:fld>
            <a:endParaRPr lang="de-CH" dirty="0"/>
          </a:p>
        </p:txBody>
      </p:sp>
    </p:spTree>
    <p:extLst>
      <p:ext uri="{BB962C8B-B14F-4D97-AF65-F5344CB8AC3E}">
        <p14:creationId xmlns:p14="http://schemas.microsoft.com/office/powerpoint/2010/main" val="4210280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baseline="0" dirty="0"/>
          </a:p>
        </p:txBody>
      </p:sp>
      <p:sp>
        <p:nvSpPr>
          <p:cNvPr id="4" name="Foliennummernplatzhalter 3"/>
          <p:cNvSpPr>
            <a:spLocks noGrp="1"/>
          </p:cNvSpPr>
          <p:nvPr>
            <p:ph type="sldNum" sz="quarter" idx="10"/>
          </p:nvPr>
        </p:nvSpPr>
        <p:spPr/>
        <p:txBody>
          <a:bodyPr/>
          <a:lstStyle/>
          <a:p>
            <a:fld id="{DB1119DC-B042-4E34-8E67-E8A6BB9E8C55}" type="slidenum">
              <a:rPr lang="de-CH" smtClean="0"/>
              <a:pPr/>
              <a:t>41</a:t>
            </a:fld>
            <a:endParaRPr lang="de-CH" dirty="0"/>
          </a:p>
        </p:txBody>
      </p:sp>
    </p:spTree>
    <p:extLst>
      <p:ext uri="{BB962C8B-B14F-4D97-AF65-F5344CB8AC3E}">
        <p14:creationId xmlns:p14="http://schemas.microsoft.com/office/powerpoint/2010/main" val="2232472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b="1" dirty="0"/>
          </a:p>
        </p:txBody>
      </p:sp>
      <p:sp>
        <p:nvSpPr>
          <p:cNvPr id="4" name="Foliennummernplatzhalter 3"/>
          <p:cNvSpPr>
            <a:spLocks noGrp="1"/>
          </p:cNvSpPr>
          <p:nvPr>
            <p:ph type="sldNum" sz="quarter" idx="10"/>
          </p:nvPr>
        </p:nvSpPr>
        <p:spPr/>
        <p:txBody>
          <a:bodyPr/>
          <a:lstStyle/>
          <a:p>
            <a:fld id="{DB1119DC-B042-4E34-8E67-E8A6BB9E8C55}" type="slidenum">
              <a:rPr lang="de-CH" smtClean="0"/>
              <a:pPr/>
              <a:t>42</a:t>
            </a:fld>
            <a:endParaRPr lang="de-CH" dirty="0"/>
          </a:p>
        </p:txBody>
      </p:sp>
    </p:spTree>
    <p:extLst>
      <p:ext uri="{BB962C8B-B14F-4D97-AF65-F5344CB8AC3E}">
        <p14:creationId xmlns:p14="http://schemas.microsoft.com/office/powerpoint/2010/main" val="3127810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xfrm>
            <a:off x="90488" y="744538"/>
            <a:ext cx="6616700" cy="3722687"/>
          </a:xfrm>
          <a:ln/>
        </p:spPr>
      </p:sp>
      <p:sp>
        <p:nvSpPr>
          <p:cNvPr id="880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l-GR">
                <a:latin typeface="Times New Roman" pitchFamily="18" charset="0"/>
              </a:rPr>
              <a:t> this sub-study failed to show an association between myocardial viability on imaging and additional beneﬁt from revascularization. Again, the study was underpowered for this analysis. </a:t>
            </a:r>
            <a:endParaRPr lang="el-GR" altLang="el-GR">
              <a:latin typeface="Times New Roman" pitchFamily="18" charset="0"/>
            </a:endParaRPr>
          </a:p>
        </p:txBody>
      </p:sp>
      <p:sp>
        <p:nvSpPr>
          <p:cNvPr id="8806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2950" indent="-285750">
              <a:spcBef>
                <a:spcPct val="30000"/>
              </a:spcBef>
              <a:defRPr sz="1200">
                <a:solidFill>
                  <a:schemeClr val="tx1"/>
                </a:solidFill>
                <a:latin typeface="Arial" charset="0"/>
                <a:cs typeface="Arial" charset="0"/>
              </a:defRPr>
            </a:lvl2pPr>
            <a:lvl3pPr marL="1143000" indent="-228600">
              <a:spcBef>
                <a:spcPct val="30000"/>
              </a:spcBef>
              <a:defRPr sz="1200">
                <a:solidFill>
                  <a:schemeClr val="tx1"/>
                </a:solidFill>
                <a:latin typeface="Arial" charset="0"/>
                <a:cs typeface="Arial" charset="0"/>
              </a:defRPr>
            </a:lvl3pPr>
            <a:lvl4pPr marL="1600200" indent="-228600">
              <a:spcBef>
                <a:spcPct val="30000"/>
              </a:spcBef>
              <a:defRPr sz="1200">
                <a:solidFill>
                  <a:schemeClr val="tx1"/>
                </a:solidFill>
                <a:latin typeface="Arial" charset="0"/>
                <a:cs typeface="Arial" charset="0"/>
              </a:defRPr>
            </a:lvl4pPr>
            <a:lvl5pPr marL="2057400" indent="-22860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0" hangingPunct="0">
              <a:spcBef>
                <a:spcPct val="0"/>
              </a:spcBef>
            </a:pPr>
            <a:fld id="{A12838C9-7018-49BB-BC7A-D99136048830}" type="slidenum">
              <a:rPr lang="en-US" altLang="el-GR" smtClean="0">
                <a:latin typeface="Times New Roman" pitchFamily="18" charset="0"/>
              </a:rPr>
              <a:pPr eaLnBrk="0" hangingPunct="0">
                <a:spcBef>
                  <a:spcPct val="0"/>
                </a:spcBef>
              </a:pPr>
              <a:t>49</a:t>
            </a:fld>
            <a:endParaRPr lang="en-US" altLang="el-GR">
              <a:latin typeface="Times New Roman" pitchFamily="18" charset="0"/>
            </a:endParaRPr>
          </a:p>
        </p:txBody>
      </p:sp>
    </p:spTree>
    <p:extLst>
      <p:ext uri="{BB962C8B-B14F-4D97-AF65-F5344CB8AC3E}">
        <p14:creationId xmlns:p14="http://schemas.microsoft.com/office/powerpoint/2010/main" val="3353314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Background—</a:t>
            </a:r>
          </a:p>
          <a:p>
            <a:r>
              <a:rPr lang="en-US" sz="1200" b="0" i="0" u="none" strike="noStrike" kern="1200" dirty="0">
                <a:solidFill>
                  <a:schemeClr val="tx1"/>
                </a:solidFill>
                <a:effectLst/>
                <a:latin typeface="+mn-lt"/>
                <a:ea typeface="+mn-ea"/>
                <a:cs typeface="+mn-cs"/>
              </a:rPr>
              <a:t>Whether viability imaging can impact long-term patient outcomes is uncertain. The PARR-2 study (Positron Emission Tomography and Recovery Following Revascularization) showed a nonsignificant trend toward improved outcomes at 1 year using an F-18-fluorodeoxyglucose positron emission tomography (PET)–assisted strategy in patients with suspected ischemic cardiomyopathy. When patients adhered to F-18-fluorodeoxyglucose PET recommendations, outcome benefit was observed. Long-term outcomes of viability imaging–assisted management have not previously been evaluated in a randomized controlled trial.</a:t>
            </a:r>
          </a:p>
          <a:p>
            <a:r>
              <a:rPr lang="en-US" sz="1200" b="1" i="0" u="none" strike="noStrike" kern="1200" dirty="0">
                <a:solidFill>
                  <a:schemeClr val="tx1"/>
                </a:solidFill>
                <a:effectLst/>
                <a:latin typeface="+mn-lt"/>
                <a:ea typeface="+mn-ea"/>
                <a:cs typeface="+mn-cs"/>
              </a:rPr>
              <a:t>Methods and Results—</a:t>
            </a:r>
          </a:p>
          <a:p>
            <a:r>
              <a:rPr lang="en-US" sz="1200" b="0" i="0" u="none" strike="noStrike" kern="1200" dirty="0">
                <a:solidFill>
                  <a:schemeClr val="tx1"/>
                </a:solidFill>
                <a:effectLst/>
                <a:latin typeface="+mn-lt"/>
                <a:ea typeface="+mn-ea"/>
                <a:cs typeface="+mn-cs"/>
              </a:rPr>
              <a:t>PARR-2 randomized patients with severe left ventricular dysfunction and suspected CAD being considered for revascularization or transplantation to standard care (n= 195) versus PET-assisted management (n=197) at sites participating in long-term follow-up. The predefined primary outcome was time to composite event (cardiac death, myocardial infarction, or cardiac hospitalization). After 5 years, 105 (53%) patients in the PET arm and 111 (57%) in the standard care arm experienced the composite event (hazard ratio for time to composite event =0.82 [95% confidence interval 0.62–1.07]; </a:t>
            </a:r>
            <a:r>
              <a:rPr lang="en-US" sz="1200" b="0" i="1" u="none" strike="noStrike" kern="1200" dirty="0">
                <a:solidFill>
                  <a:schemeClr val="tx1"/>
                </a:solidFill>
                <a:effectLst/>
                <a:latin typeface="+mn-lt"/>
                <a:ea typeface="+mn-ea"/>
                <a:cs typeface="+mn-cs"/>
              </a:rPr>
              <a:t>P</a:t>
            </a:r>
            <a:r>
              <a:rPr lang="en-US" sz="1200" b="0" i="0" u="none" strike="noStrike" kern="1200" dirty="0">
                <a:solidFill>
                  <a:schemeClr val="tx1"/>
                </a:solidFill>
                <a:effectLst/>
                <a:latin typeface="+mn-lt"/>
                <a:ea typeface="+mn-ea"/>
                <a:cs typeface="+mn-cs"/>
              </a:rPr>
              <a:t>=0.15). When only patients who adhered to PET recommendations were included, the hazard ratio for the time to primary outcome was 0.73 (95% confidence interval 0.54–0.99; </a:t>
            </a:r>
            <a:r>
              <a:rPr lang="en-US" sz="1200" b="0" i="1" u="none" strike="noStrike" kern="1200" dirty="0">
                <a:solidFill>
                  <a:schemeClr val="tx1"/>
                </a:solidFill>
                <a:effectLst/>
                <a:latin typeface="+mn-lt"/>
                <a:ea typeface="+mn-ea"/>
                <a:cs typeface="+mn-cs"/>
              </a:rPr>
              <a:t>P</a:t>
            </a:r>
            <a:r>
              <a:rPr lang="en-US" sz="1200" b="0" i="0" u="none" strike="noStrike" kern="1200" dirty="0">
                <a:solidFill>
                  <a:schemeClr val="tx1"/>
                </a:solidFill>
                <a:effectLst/>
                <a:latin typeface="+mn-lt"/>
                <a:ea typeface="+mn-ea"/>
                <a:cs typeface="+mn-cs"/>
              </a:rPr>
              <a:t>=0.042).</a:t>
            </a:r>
          </a:p>
          <a:p>
            <a:r>
              <a:rPr lang="en-US" sz="1200" b="1" i="0" u="none" strike="noStrike" kern="1200" dirty="0">
                <a:solidFill>
                  <a:schemeClr val="tx1"/>
                </a:solidFill>
                <a:effectLst/>
                <a:latin typeface="+mn-lt"/>
                <a:ea typeface="+mn-ea"/>
                <a:cs typeface="+mn-cs"/>
              </a:rPr>
              <a:t>Conclusions—</a:t>
            </a:r>
          </a:p>
          <a:p>
            <a:r>
              <a:rPr lang="en-US" sz="1200" b="0" i="0" u="none" strike="noStrike" kern="1200" dirty="0">
                <a:solidFill>
                  <a:schemeClr val="tx1"/>
                </a:solidFill>
                <a:effectLst/>
                <a:latin typeface="+mn-lt"/>
                <a:ea typeface="+mn-ea"/>
                <a:cs typeface="+mn-cs"/>
              </a:rPr>
              <a:t>After a 5-year follow-up in patients with left ventricular dysfunction and suspected CAD, overall, PET-assisted management did not significantly reduce cardiac events compared with standard care. However, significant benefits were observed when there was adherence to PET recommendations. PET viability imaging may be best applied when there is likely to be adherence to imaging-based recommendations.</a:t>
            </a:r>
          </a:p>
          <a:p>
            <a:endParaRPr lang="el-GR" dirty="0"/>
          </a:p>
        </p:txBody>
      </p:sp>
      <p:sp>
        <p:nvSpPr>
          <p:cNvPr id="4" name="Θέση αριθμού διαφάνειας 3"/>
          <p:cNvSpPr>
            <a:spLocks noGrp="1"/>
          </p:cNvSpPr>
          <p:nvPr>
            <p:ph type="sldNum" sz="quarter" idx="5"/>
          </p:nvPr>
        </p:nvSpPr>
        <p:spPr/>
        <p:txBody>
          <a:bodyPr/>
          <a:lstStyle/>
          <a:p>
            <a:fld id="{A4EF16FE-6B71-4587-B341-C9F15C8EF7D0}" type="slidenum">
              <a:rPr lang="en-US" smtClean="0"/>
              <a:t>50</a:t>
            </a:fld>
            <a:endParaRPr lang="en-US"/>
          </a:p>
        </p:txBody>
      </p:sp>
    </p:spTree>
    <p:extLst>
      <p:ext uri="{BB962C8B-B14F-4D97-AF65-F5344CB8AC3E}">
        <p14:creationId xmlns:p14="http://schemas.microsoft.com/office/powerpoint/2010/main" val="31149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a:r>
              <a:rPr lang="en-US" sz="1800" b="0" i="0" u="none" strike="noStrike" baseline="0" dirty="0">
                <a:latin typeface="XrhxrvAdvPTimes"/>
              </a:rPr>
              <a:t>The effective dose for a 10- </a:t>
            </a:r>
            <a:r>
              <a:rPr lang="en-US" sz="1800" b="0" i="0" u="none" strike="noStrike" baseline="0" dirty="0" err="1">
                <a:latin typeface="XrhxrvAdvPTimes"/>
              </a:rPr>
              <a:t>mCi</a:t>
            </a:r>
            <a:r>
              <a:rPr lang="en-US" sz="1800" b="0" i="0" u="none" strike="noStrike" baseline="0" dirty="0">
                <a:latin typeface="XrhxrvAdvPTimes"/>
              </a:rPr>
              <a:t> dose of 18F-FDG administered intravenously is 7 mSv.</a:t>
            </a:r>
            <a:endParaRPr lang="en-US" dirty="0"/>
          </a:p>
        </p:txBody>
      </p:sp>
      <p:sp>
        <p:nvSpPr>
          <p:cNvPr id="4" name="Θέση αριθμού διαφάνειας 3"/>
          <p:cNvSpPr>
            <a:spLocks noGrp="1"/>
          </p:cNvSpPr>
          <p:nvPr>
            <p:ph type="sldNum" sz="quarter" idx="5"/>
          </p:nvPr>
        </p:nvSpPr>
        <p:spPr/>
        <p:txBody>
          <a:bodyPr/>
          <a:lstStyle/>
          <a:p>
            <a:fld id="{95F2A425-BFD8-4CF3-95A2-398EAEF6F99A}" type="slidenum">
              <a:rPr lang="el-GR" smtClean="0"/>
              <a:t>52</a:t>
            </a:fld>
            <a:endParaRPr lang="el-GR"/>
          </a:p>
        </p:txBody>
      </p:sp>
    </p:spTree>
    <p:extLst>
      <p:ext uri="{BB962C8B-B14F-4D97-AF65-F5344CB8AC3E}">
        <p14:creationId xmlns:p14="http://schemas.microsoft.com/office/powerpoint/2010/main" val="334295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F4EEAEF-FABC-76DD-A33A-D3733448ECC6}"/>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0200FFB3-83C4-E1C2-A40D-50D3F0A5D8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7681AC62-AB38-4040-3ED5-45E72F7F72BA}"/>
              </a:ext>
            </a:extLst>
          </p:cNvPr>
          <p:cNvSpPr>
            <a:spLocks noGrp="1"/>
          </p:cNvSpPr>
          <p:nvPr>
            <p:ph type="dt" sz="half" idx="10"/>
          </p:nvPr>
        </p:nvSpPr>
        <p:spPr/>
        <p:txBody>
          <a:bodyPr/>
          <a:lstStyle/>
          <a:p>
            <a:fld id="{C7864C30-23AF-4981-B72C-0B5352C3581D}" type="datetimeFigureOut">
              <a:rPr lang="el-GR" smtClean="0"/>
              <a:t>24/5/2025</a:t>
            </a:fld>
            <a:endParaRPr lang="el-GR"/>
          </a:p>
        </p:txBody>
      </p:sp>
      <p:sp>
        <p:nvSpPr>
          <p:cNvPr id="5" name="Θέση υποσέλιδου 4">
            <a:extLst>
              <a:ext uri="{FF2B5EF4-FFF2-40B4-BE49-F238E27FC236}">
                <a16:creationId xmlns:a16="http://schemas.microsoft.com/office/drawing/2014/main" id="{2632588A-1B46-1582-F39C-63CEC30A036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0FDE3AA1-28D3-A116-03E0-69F472B38A21}"/>
              </a:ext>
            </a:extLst>
          </p:cNvPr>
          <p:cNvSpPr>
            <a:spLocks noGrp="1"/>
          </p:cNvSpPr>
          <p:nvPr>
            <p:ph type="sldNum" sz="quarter" idx="12"/>
          </p:nvPr>
        </p:nvSpPr>
        <p:spPr/>
        <p:txBody>
          <a:bodyPr/>
          <a:lstStyle/>
          <a:p>
            <a:fld id="{1CA04AE5-2FAB-4078-820A-67CCC21DE48C}" type="slidenum">
              <a:rPr lang="el-GR" smtClean="0"/>
              <a:t>‹#›</a:t>
            </a:fld>
            <a:endParaRPr lang="el-GR"/>
          </a:p>
        </p:txBody>
      </p:sp>
    </p:spTree>
    <p:extLst>
      <p:ext uri="{BB962C8B-B14F-4D97-AF65-F5344CB8AC3E}">
        <p14:creationId xmlns:p14="http://schemas.microsoft.com/office/powerpoint/2010/main" val="413373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2A39270-3F5E-FC44-2C42-B38F7C1A4B2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E2C83ACF-DF7A-D6D0-3E5C-61EAAF3C5FB1}"/>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A7B6F986-D4EC-DBB5-4A4B-933E765BB508}"/>
              </a:ext>
            </a:extLst>
          </p:cNvPr>
          <p:cNvSpPr>
            <a:spLocks noGrp="1"/>
          </p:cNvSpPr>
          <p:nvPr>
            <p:ph type="dt" sz="half" idx="10"/>
          </p:nvPr>
        </p:nvSpPr>
        <p:spPr/>
        <p:txBody>
          <a:bodyPr/>
          <a:lstStyle/>
          <a:p>
            <a:fld id="{C7864C30-23AF-4981-B72C-0B5352C3581D}" type="datetimeFigureOut">
              <a:rPr lang="el-GR" smtClean="0"/>
              <a:t>24/5/2025</a:t>
            </a:fld>
            <a:endParaRPr lang="el-GR"/>
          </a:p>
        </p:txBody>
      </p:sp>
      <p:sp>
        <p:nvSpPr>
          <p:cNvPr id="5" name="Θέση υποσέλιδου 4">
            <a:extLst>
              <a:ext uri="{FF2B5EF4-FFF2-40B4-BE49-F238E27FC236}">
                <a16:creationId xmlns:a16="http://schemas.microsoft.com/office/drawing/2014/main" id="{AF757A1F-AD07-C0B4-E264-C6864D297F4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C387941-111C-DBCF-52AC-1633129D815A}"/>
              </a:ext>
            </a:extLst>
          </p:cNvPr>
          <p:cNvSpPr>
            <a:spLocks noGrp="1"/>
          </p:cNvSpPr>
          <p:nvPr>
            <p:ph type="sldNum" sz="quarter" idx="12"/>
          </p:nvPr>
        </p:nvSpPr>
        <p:spPr/>
        <p:txBody>
          <a:bodyPr/>
          <a:lstStyle/>
          <a:p>
            <a:fld id="{1CA04AE5-2FAB-4078-820A-67CCC21DE48C}" type="slidenum">
              <a:rPr lang="el-GR" smtClean="0"/>
              <a:t>‹#›</a:t>
            </a:fld>
            <a:endParaRPr lang="el-GR"/>
          </a:p>
        </p:txBody>
      </p:sp>
    </p:spTree>
    <p:extLst>
      <p:ext uri="{BB962C8B-B14F-4D97-AF65-F5344CB8AC3E}">
        <p14:creationId xmlns:p14="http://schemas.microsoft.com/office/powerpoint/2010/main" val="2001686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16D1EE9-3183-9CF5-C9F6-8DE47F080718}"/>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0D279A57-0639-930D-2AC7-DA04C12E3B5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4785C507-86F9-9989-1326-1E463EE0A015}"/>
              </a:ext>
            </a:extLst>
          </p:cNvPr>
          <p:cNvSpPr>
            <a:spLocks noGrp="1"/>
          </p:cNvSpPr>
          <p:nvPr>
            <p:ph type="dt" sz="half" idx="10"/>
          </p:nvPr>
        </p:nvSpPr>
        <p:spPr/>
        <p:txBody>
          <a:bodyPr/>
          <a:lstStyle/>
          <a:p>
            <a:fld id="{C7864C30-23AF-4981-B72C-0B5352C3581D}" type="datetimeFigureOut">
              <a:rPr lang="el-GR" smtClean="0"/>
              <a:t>24/5/2025</a:t>
            </a:fld>
            <a:endParaRPr lang="el-GR"/>
          </a:p>
        </p:txBody>
      </p:sp>
      <p:sp>
        <p:nvSpPr>
          <p:cNvPr id="5" name="Θέση υποσέλιδου 4">
            <a:extLst>
              <a:ext uri="{FF2B5EF4-FFF2-40B4-BE49-F238E27FC236}">
                <a16:creationId xmlns:a16="http://schemas.microsoft.com/office/drawing/2014/main" id="{E0EFB6F3-CD9E-D5F7-35BC-6D8B00C49DB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3E3E259-053F-CFBD-86D5-B32C4D0607F7}"/>
              </a:ext>
            </a:extLst>
          </p:cNvPr>
          <p:cNvSpPr>
            <a:spLocks noGrp="1"/>
          </p:cNvSpPr>
          <p:nvPr>
            <p:ph type="sldNum" sz="quarter" idx="12"/>
          </p:nvPr>
        </p:nvSpPr>
        <p:spPr/>
        <p:txBody>
          <a:bodyPr/>
          <a:lstStyle/>
          <a:p>
            <a:fld id="{1CA04AE5-2FAB-4078-820A-67CCC21DE48C}" type="slidenum">
              <a:rPr lang="el-GR" smtClean="0"/>
              <a:t>‹#›</a:t>
            </a:fld>
            <a:endParaRPr lang="el-GR"/>
          </a:p>
        </p:txBody>
      </p:sp>
    </p:spTree>
    <p:extLst>
      <p:ext uri="{BB962C8B-B14F-4D97-AF65-F5344CB8AC3E}">
        <p14:creationId xmlns:p14="http://schemas.microsoft.com/office/powerpoint/2010/main" val="1793050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C65806E-03D1-20E9-96E6-3FA24D7832B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6EDD9AB5-4883-29F1-7584-7505CB733A4E}"/>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26E575CB-36CA-39C4-9B0A-CC426031D194}"/>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B4640CC8-7D4A-B551-AE09-5F7895BA0856}"/>
              </a:ext>
            </a:extLst>
          </p:cNvPr>
          <p:cNvSpPr>
            <a:spLocks noGrp="1"/>
          </p:cNvSpPr>
          <p:nvPr>
            <p:ph type="dt" sz="half" idx="10"/>
          </p:nvPr>
        </p:nvSpPr>
        <p:spPr/>
        <p:txBody>
          <a:bodyPr/>
          <a:lstStyle/>
          <a:p>
            <a:fld id="{C7864C30-23AF-4981-B72C-0B5352C3581D}" type="datetimeFigureOut">
              <a:rPr lang="el-GR" smtClean="0"/>
              <a:t>24/5/2025</a:t>
            </a:fld>
            <a:endParaRPr lang="el-GR"/>
          </a:p>
        </p:txBody>
      </p:sp>
      <p:sp>
        <p:nvSpPr>
          <p:cNvPr id="6" name="Θέση υποσέλιδου 5">
            <a:extLst>
              <a:ext uri="{FF2B5EF4-FFF2-40B4-BE49-F238E27FC236}">
                <a16:creationId xmlns:a16="http://schemas.microsoft.com/office/drawing/2014/main" id="{0FB2B2E3-F739-C594-E335-F0910975D1ED}"/>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A973FF4B-6164-2C9E-131C-53D4D4B1156A}"/>
              </a:ext>
            </a:extLst>
          </p:cNvPr>
          <p:cNvSpPr>
            <a:spLocks noGrp="1"/>
          </p:cNvSpPr>
          <p:nvPr>
            <p:ph type="sldNum" sz="quarter" idx="12"/>
          </p:nvPr>
        </p:nvSpPr>
        <p:spPr/>
        <p:txBody>
          <a:bodyPr/>
          <a:lstStyle/>
          <a:p>
            <a:fld id="{1CA04AE5-2FAB-4078-820A-67CCC21DE48C}" type="slidenum">
              <a:rPr lang="el-GR" smtClean="0"/>
              <a:t>‹#›</a:t>
            </a:fld>
            <a:endParaRPr lang="el-GR"/>
          </a:p>
        </p:txBody>
      </p:sp>
    </p:spTree>
    <p:extLst>
      <p:ext uri="{BB962C8B-B14F-4D97-AF65-F5344CB8AC3E}">
        <p14:creationId xmlns:p14="http://schemas.microsoft.com/office/powerpoint/2010/main" val="3329765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6B06900-9E3E-79BC-C9D8-6F7C52C132F6}"/>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7B68D7E-A7D1-E859-D63D-AA7DA190AA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490531A5-2EF1-2B7D-8463-21593F07C421}"/>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B34D37B3-C0F0-230D-C0D7-A1CAA95A9C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C91A160-B991-2279-E358-D43716617EED}"/>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8F5B71D2-50F6-7740-781D-5E2A4DCAEAA1}"/>
              </a:ext>
            </a:extLst>
          </p:cNvPr>
          <p:cNvSpPr>
            <a:spLocks noGrp="1"/>
          </p:cNvSpPr>
          <p:nvPr>
            <p:ph type="dt" sz="half" idx="10"/>
          </p:nvPr>
        </p:nvSpPr>
        <p:spPr/>
        <p:txBody>
          <a:bodyPr/>
          <a:lstStyle/>
          <a:p>
            <a:fld id="{C7864C30-23AF-4981-B72C-0B5352C3581D}" type="datetimeFigureOut">
              <a:rPr lang="el-GR" smtClean="0"/>
              <a:t>24/5/2025</a:t>
            </a:fld>
            <a:endParaRPr lang="el-GR"/>
          </a:p>
        </p:txBody>
      </p:sp>
      <p:sp>
        <p:nvSpPr>
          <p:cNvPr id="8" name="Θέση υποσέλιδου 7">
            <a:extLst>
              <a:ext uri="{FF2B5EF4-FFF2-40B4-BE49-F238E27FC236}">
                <a16:creationId xmlns:a16="http://schemas.microsoft.com/office/drawing/2014/main" id="{66D0D978-CAE6-31F0-35FA-E9F953CDE6FD}"/>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C0DAD032-F8ED-F807-01AF-ADD680542EED}"/>
              </a:ext>
            </a:extLst>
          </p:cNvPr>
          <p:cNvSpPr>
            <a:spLocks noGrp="1"/>
          </p:cNvSpPr>
          <p:nvPr>
            <p:ph type="sldNum" sz="quarter" idx="12"/>
          </p:nvPr>
        </p:nvSpPr>
        <p:spPr/>
        <p:txBody>
          <a:bodyPr/>
          <a:lstStyle/>
          <a:p>
            <a:fld id="{1CA04AE5-2FAB-4078-820A-67CCC21DE48C}" type="slidenum">
              <a:rPr lang="el-GR" smtClean="0"/>
              <a:t>‹#›</a:t>
            </a:fld>
            <a:endParaRPr lang="el-GR"/>
          </a:p>
        </p:txBody>
      </p:sp>
    </p:spTree>
    <p:extLst>
      <p:ext uri="{BB962C8B-B14F-4D97-AF65-F5344CB8AC3E}">
        <p14:creationId xmlns:p14="http://schemas.microsoft.com/office/powerpoint/2010/main" val="1915316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64EA3B-DD69-ADC6-C742-ED35346CF72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E83DCC31-FC63-4E8C-3D61-E2C26D29EDEA}"/>
              </a:ext>
            </a:extLst>
          </p:cNvPr>
          <p:cNvSpPr>
            <a:spLocks noGrp="1"/>
          </p:cNvSpPr>
          <p:nvPr>
            <p:ph type="dt" sz="half" idx="10"/>
          </p:nvPr>
        </p:nvSpPr>
        <p:spPr/>
        <p:txBody>
          <a:bodyPr/>
          <a:lstStyle/>
          <a:p>
            <a:fld id="{C7864C30-23AF-4981-B72C-0B5352C3581D}" type="datetimeFigureOut">
              <a:rPr lang="el-GR" smtClean="0"/>
              <a:t>24/5/2025</a:t>
            </a:fld>
            <a:endParaRPr lang="el-GR"/>
          </a:p>
        </p:txBody>
      </p:sp>
      <p:sp>
        <p:nvSpPr>
          <p:cNvPr id="4" name="Θέση υποσέλιδου 3">
            <a:extLst>
              <a:ext uri="{FF2B5EF4-FFF2-40B4-BE49-F238E27FC236}">
                <a16:creationId xmlns:a16="http://schemas.microsoft.com/office/drawing/2014/main" id="{5E3C9D30-60FE-3071-E339-12DA9388AF1E}"/>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E0E329A0-B7C3-35C0-D829-10F9BF537E51}"/>
              </a:ext>
            </a:extLst>
          </p:cNvPr>
          <p:cNvSpPr>
            <a:spLocks noGrp="1"/>
          </p:cNvSpPr>
          <p:nvPr>
            <p:ph type="sldNum" sz="quarter" idx="12"/>
          </p:nvPr>
        </p:nvSpPr>
        <p:spPr/>
        <p:txBody>
          <a:bodyPr/>
          <a:lstStyle/>
          <a:p>
            <a:fld id="{1CA04AE5-2FAB-4078-820A-67CCC21DE48C}" type="slidenum">
              <a:rPr lang="el-GR" smtClean="0"/>
              <a:t>‹#›</a:t>
            </a:fld>
            <a:endParaRPr lang="el-GR"/>
          </a:p>
        </p:txBody>
      </p:sp>
    </p:spTree>
    <p:extLst>
      <p:ext uri="{BB962C8B-B14F-4D97-AF65-F5344CB8AC3E}">
        <p14:creationId xmlns:p14="http://schemas.microsoft.com/office/powerpoint/2010/main" val="3054553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8FD67D6-9BA0-F8B2-6C36-1A8914ADB8B1}"/>
              </a:ext>
            </a:extLst>
          </p:cNvPr>
          <p:cNvSpPr>
            <a:spLocks noGrp="1"/>
          </p:cNvSpPr>
          <p:nvPr>
            <p:ph type="dt" sz="half" idx="10"/>
          </p:nvPr>
        </p:nvSpPr>
        <p:spPr/>
        <p:txBody>
          <a:bodyPr/>
          <a:lstStyle/>
          <a:p>
            <a:fld id="{C7864C30-23AF-4981-B72C-0B5352C3581D}" type="datetimeFigureOut">
              <a:rPr lang="el-GR" smtClean="0"/>
              <a:t>24/5/2025</a:t>
            </a:fld>
            <a:endParaRPr lang="el-GR"/>
          </a:p>
        </p:txBody>
      </p:sp>
      <p:sp>
        <p:nvSpPr>
          <p:cNvPr id="3" name="Θέση υποσέλιδου 2">
            <a:extLst>
              <a:ext uri="{FF2B5EF4-FFF2-40B4-BE49-F238E27FC236}">
                <a16:creationId xmlns:a16="http://schemas.microsoft.com/office/drawing/2014/main" id="{8FC31FC2-96B9-C346-F441-A185ADEF9929}"/>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99481193-152B-C999-F5CC-2AFD7421CF0C}"/>
              </a:ext>
            </a:extLst>
          </p:cNvPr>
          <p:cNvSpPr>
            <a:spLocks noGrp="1"/>
          </p:cNvSpPr>
          <p:nvPr>
            <p:ph type="sldNum" sz="quarter" idx="12"/>
          </p:nvPr>
        </p:nvSpPr>
        <p:spPr/>
        <p:txBody>
          <a:bodyPr/>
          <a:lstStyle/>
          <a:p>
            <a:fld id="{1CA04AE5-2FAB-4078-820A-67CCC21DE48C}" type="slidenum">
              <a:rPr lang="el-GR" smtClean="0"/>
              <a:t>‹#›</a:t>
            </a:fld>
            <a:endParaRPr lang="el-GR"/>
          </a:p>
        </p:txBody>
      </p:sp>
    </p:spTree>
    <p:extLst>
      <p:ext uri="{BB962C8B-B14F-4D97-AF65-F5344CB8AC3E}">
        <p14:creationId xmlns:p14="http://schemas.microsoft.com/office/powerpoint/2010/main" val="3109687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2AFF3B-EEC8-EF14-D4FC-88690C74039C}"/>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8D213005-0D98-831E-74C6-DAA5EB5594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93C46CDC-4134-5990-96AF-E649657BF4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AAEF6FB1-186A-DF7B-A29E-4A2B214C2F5C}"/>
              </a:ext>
            </a:extLst>
          </p:cNvPr>
          <p:cNvSpPr>
            <a:spLocks noGrp="1"/>
          </p:cNvSpPr>
          <p:nvPr>
            <p:ph type="dt" sz="half" idx="10"/>
          </p:nvPr>
        </p:nvSpPr>
        <p:spPr/>
        <p:txBody>
          <a:bodyPr/>
          <a:lstStyle/>
          <a:p>
            <a:fld id="{C7864C30-23AF-4981-B72C-0B5352C3581D}" type="datetimeFigureOut">
              <a:rPr lang="el-GR" smtClean="0"/>
              <a:t>24/5/2025</a:t>
            </a:fld>
            <a:endParaRPr lang="el-GR"/>
          </a:p>
        </p:txBody>
      </p:sp>
      <p:sp>
        <p:nvSpPr>
          <p:cNvPr id="6" name="Θέση υποσέλιδου 5">
            <a:extLst>
              <a:ext uri="{FF2B5EF4-FFF2-40B4-BE49-F238E27FC236}">
                <a16:creationId xmlns:a16="http://schemas.microsoft.com/office/drawing/2014/main" id="{6548D471-0D57-3AE6-8151-F8724369024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AA7349AD-4942-4BE7-9B57-E643BC97B665}"/>
              </a:ext>
            </a:extLst>
          </p:cNvPr>
          <p:cNvSpPr>
            <a:spLocks noGrp="1"/>
          </p:cNvSpPr>
          <p:nvPr>
            <p:ph type="sldNum" sz="quarter" idx="12"/>
          </p:nvPr>
        </p:nvSpPr>
        <p:spPr/>
        <p:txBody>
          <a:bodyPr/>
          <a:lstStyle/>
          <a:p>
            <a:fld id="{1CA04AE5-2FAB-4078-820A-67CCC21DE48C}" type="slidenum">
              <a:rPr lang="el-GR" smtClean="0"/>
              <a:t>‹#›</a:t>
            </a:fld>
            <a:endParaRPr lang="el-GR"/>
          </a:p>
        </p:txBody>
      </p:sp>
    </p:spTree>
    <p:extLst>
      <p:ext uri="{BB962C8B-B14F-4D97-AF65-F5344CB8AC3E}">
        <p14:creationId xmlns:p14="http://schemas.microsoft.com/office/powerpoint/2010/main" val="4183756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EF9810D-0115-C732-D20C-28C0664B7E42}"/>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FC5774B1-B4CD-88B2-571D-2BB626F35D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1A910A9F-F9BD-CCDB-46B5-22A080A153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81EA729-4B48-E412-DD27-71F8EDD049D2}"/>
              </a:ext>
            </a:extLst>
          </p:cNvPr>
          <p:cNvSpPr>
            <a:spLocks noGrp="1"/>
          </p:cNvSpPr>
          <p:nvPr>
            <p:ph type="dt" sz="half" idx="10"/>
          </p:nvPr>
        </p:nvSpPr>
        <p:spPr/>
        <p:txBody>
          <a:bodyPr/>
          <a:lstStyle/>
          <a:p>
            <a:fld id="{C7864C30-23AF-4981-B72C-0B5352C3581D}" type="datetimeFigureOut">
              <a:rPr lang="el-GR" smtClean="0"/>
              <a:t>24/5/2025</a:t>
            </a:fld>
            <a:endParaRPr lang="el-GR"/>
          </a:p>
        </p:txBody>
      </p:sp>
      <p:sp>
        <p:nvSpPr>
          <p:cNvPr id="6" name="Θέση υποσέλιδου 5">
            <a:extLst>
              <a:ext uri="{FF2B5EF4-FFF2-40B4-BE49-F238E27FC236}">
                <a16:creationId xmlns:a16="http://schemas.microsoft.com/office/drawing/2014/main" id="{4F5E68E1-9624-96E0-4BE2-5C9BC4D8811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BFFB827-7246-0136-5C44-3CE56C4E4D7A}"/>
              </a:ext>
            </a:extLst>
          </p:cNvPr>
          <p:cNvSpPr>
            <a:spLocks noGrp="1"/>
          </p:cNvSpPr>
          <p:nvPr>
            <p:ph type="sldNum" sz="quarter" idx="12"/>
          </p:nvPr>
        </p:nvSpPr>
        <p:spPr/>
        <p:txBody>
          <a:bodyPr/>
          <a:lstStyle/>
          <a:p>
            <a:fld id="{1CA04AE5-2FAB-4078-820A-67CCC21DE48C}" type="slidenum">
              <a:rPr lang="el-GR" smtClean="0"/>
              <a:t>‹#›</a:t>
            </a:fld>
            <a:endParaRPr lang="el-GR"/>
          </a:p>
        </p:txBody>
      </p:sp>
    </p:spTree>
    <p:extLst>
      <p:ext uri="{BB962C8B-B14F-4D97-AF65-F5344CB8AC3E}">
        <p14:creationId xmlns:p14="http://schemas.microsoft.com/office/powerpoint/2010/main" val="3173863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79041B1-197A-6E9B-FDBF-35C202C7B4F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71A17AF9-ECB6-3427-40CF-FAB4EDF9CB18}"/>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26FE43F-7093-4296-D38A-AC7BF60CBC80}"/>
              </a:ext>
            </a:extLst>
          </p:cNvPr>
          <p:cNvSpPr>
            <a:spLocks noGrp="1"/>
          </p:cNvSpPr>
          <p:nvPr>
            <p:ph type="dt" sz="half" idx="10"/>
          </p:nvPr>
        </p:nvSpPr>
        <p:spPr/>
        <p:txBody>
          <a:bodyPr/>
          <a:lstStyle/>
          <a:p>
            <a:fld id="{C7864C30-23AF-4981-B72C-0B5352C3581D}" type="datetimeFigureOut">
              <a:rPr lang="el-GR" smtClean="0"/>
              <a:t>24/5/2025</a:t>
            </a:fld>
            <a:endParaRPr lang="el-GR"/>
          </a:p>
        </p:txBody>
      </p:sp>
      <p:sp>
        <p:nvSpPr>
          <p:cNvPr id="5" name="Θέση υποσέλιδου 4">
            <a:extLst>
              <a:ext uri="{FF2B5EF4-FFF2-40B4-BE49-F238E27FC236}">
                <a16:creationId xmlns:a16="http://schemas.microsoft.com/office/drawing/2014/main" id="{3C635BE3-4028-2393-5505-24962749516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04DEEAC-E1CA-230E-2677-BFF6CB66692B}"/>
              </a:ext>
            </a:extLst>
          </p:cNvPr>
          <p:cNvSpPr>
            <a:spLocks noGrp="1"/>
          </p:cNvSpPr>
          <p:nvPr>
            <p:ph type="sldNum" sz="quarter" idx="12"/>
          </p:nvPr>
        </p:nvSpPr>
        <p:spPr/>
        <p:txBody>
          <a:bodyPr/>
          <a:lstStyle/>
          <a:p>
            <a:fld id="{1CA04AE5-2FAB-4078-820A-67CCC21DE48C}" type="slidenum">
              <a:rPr lang="el-GR" smtClean="0"/>
              <a:t>‹#›</a:t>
            </a:fld>
            <a:endParaRPr lang="el-GR"/>
          </a:p>
        </p:txBody>
      </p:sp>
    </p:spTree>
    <p:extLst>
      <p:ext uri="{BB962C8B-B14F-4D97-AF65-F5344CB8AC3E}">
        <p14:creationId xmlns:p14="http://schemas.microsoft.com/office/powerpoint/2010/main" val="2581376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2830E6C3-2143-8676-C7F6-03A695B360CD}"/>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D0750AAC-A975-044F-C72A-10EA9111886C}"/>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D1C76CC-E8C8-F8F2-672F-EBCAFA57F804}"/>
              </a:ext>
            </a:extLst>
          </p:cNvPr>
          <p:cNvSpPr>
            <a:spLocks noGrp="1"/>
          </p:cNvSpPr>
          <p:nvPr>
            <p:ph type="dt" sz="half" idx="10"/>
          </p:nvPr>
        </p:nvSpPr>
        <p:spPr/>
        <p:txBody>
          <a:bodyPr/>
          <a:lstStyle/>
          <a:p>
            <a:fld id="{C7864C30-23AF-4981-B72C-0B5352C3581D}" type="datetimeFigureOut">
              <a:rPr lang="el-GR" smtClean="0"/>
              <a:t>24/5/2025</a:t>
            </a:fld>
            <a:endParaRPr lang="el-GR"/>
          </a:p>
        </p:txBody>
      </p:sp>
      <p:sp>
        <p:nvSpPr>
          <p:cNvPr id="5" name="Θέση υποσέλιδου 4">
            <a:extLst>
              <a:ext uri="{FF2B5EF4-FFF2-40B4-BE49-F238E27FC236}">
                <a16:creationId xmlns:a16="http://schemas.microsoft.com/office/drawing/2014/main" id="{E5D4884F-B906-B076-F1AD-8054ABB12AA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929D868-0B85-52DB-27FE-5594BF9D72F5}"/>
              </a:ext>
            </a:extLst>
          </p:cNvPr>
          <p:cNvSpPr>
            <a:spLocks noGrp="1"/>
          </p:cNvSpPr>
          <p:nvPr>
            <p:ph type="sldNum" sz="quarter" idx="12"/>
          </p:nvPr>
        </p:nvSpPr>
        <p:spPr/>
        <p:txBody>
          <a:bodyPr/>
          <a:lstStyle/>
          <a:p>
            <a:fld id="{1CA04AE5-2FAB-4078-820A-67CCC21DE48C}" type="slidenum">
              <a:rPr lang="el-GR" smtClean="0"/>
              <a:t>‹#›</a:t>
            </a:fld>
            <a:endParaRPr lang="el-GR"/>
          </a:p>
        </p:txBody>
      </p:sp>
    </p:spTree>
    <p:extLst>
      <p:ext uri="{BB962C8B-B14F-4D97-AF65-F5344CB8AC3E}">
        <p14:creationId xmlns:p14="http://schemas.microsoft.com/office/powerpoint/2010/main" val="1337636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und Inhaltsverzeichnis weiss">
    <p:spTree>
      <p:nvGrpSpPr>
        <p:cNvPr id="1" name=""/>
        <p:cNvGrpSpPr/>
        <p:nvPr/>
      </p:nvGrpSpPr>
      <p:grpSpPr>
        <a:xfrm>
          <a:off x="0" y="0"/>
          <a:ext cx="0" cy="0"/>
          <a:chOff x="0" y="0"/>
          <a:chExt cx="0" cy="0"/>
        </a:xfrm>
      </p:grpSpPr>
      <p:sp>
        <p:nvSpPr>
          <p:cNvPr id="2" name="Titel 1"/>
          <p:cNvSpPr>
            <a:spLocks noGrp="1"/>
          </p:cNvSpPr>
          <p:nvPr>
            <p:ph type="title"/>
          </p:nvPr>
        </p:nvSpPr>
        <p:spPr>
          <a:xfrm>
            <a:off x="334436" y="765176"/>
            <a:ext cx="11521049" cy="586317"/>
          </a:xfrm>
        </p:spPr>
        <p:txBody>
          <a:bodyPr/>
          <a:lstStyle>
            <a:lvl1pPr>
              <a:defRPr/>
            </a:lvl1pPr>
          </a:lstStyle>
          <a:p>
            <a:r>
              <a:rPr lang="de-DE" noProof="0" dirty="0"/>
              <a:t>Titelmasterformat durch Klicken bearbeiten</a:t>
            </a:r>
            <a:endParaRPr lang="de-CH" noProof="0" dirty="0"/>
          </a:p>
        </p:txBody>
      </p:sp>
      <p:sp>
        <p:nvSpPr>
          <p:cNvPr id="12" name="Inhaltsplatzhalter 2"/>
          <p:cNvSpPr>
            <a:spLocks noGrp="1"/>
          </p:cNvSpPr>
          <p:nvPr>
            <p:ph idx="1" hasCustomPrompt="1"/>
          </p:nvPr>
        </p:nvSpPr>
        <p:spPr>
          <a:xfrm>
            <a:off x="624418" y="1482731"/>
            <a:ext cx="11233151" cy="4610095"/>
          </a:xfrm>
          <a:prstGeom prst="rect">
            <a:avLst/>
          </a:prstGeom>
          <a:noFill/>
          <a:ln w="9525">
            <a:noFill/>
            <a:miter lim="800000"/>
            <a:headEnd/>
            <a:tailEnd/>
          </a:ln>
          <a:effectLst/>
        </p:spPr>
        <p:txBody>
          <a:bodyPr vert="horz" wrap="square" lIns="0" tIns="0" rIns="0" bIns="0" numCol="1" anchor="t" anchorCtr="0" compatLnSpc="1">
            <a:prstTxWarp prst="textNoShape">
              <a:avLst/>
            </a:prstTxWarp>
            <a:noAutofit/>
          </a:bodyPr>
          <a:lstStyle>
            <a:lvl1pPr indent="0">
              <a:spcAft>
                <a:spcPts val="1067"/>
              </a:spcAft>
              <a:defRPr lang="de-CH" noProof="0" dirty="0" smtClean="0">
                <a:solidFill>
                  <a:schemeClr val="tx2"/>
                </a:solidFill>
              </a:defRPr>
            </a:lvl1pPr>
            <a:lvl2pPr marL="0" indent="0">
              <a:spcAft>
                <a:spcPts val="1067"/>
              </a:spcAft>
              <a:buNone/>
              <a:defRPr lang="de-CH" noProof="0" dirty="0" smtClean="0"/>
            </a:lvl2pPr>
            <a:lvl3pPr marL="239178" indent="0">
              <a:spcAft>
                <a:spcPts val="1067"/>
              </a:spcAft>
              <a:buNone/>
              <a:defRPr lang="de-CH" noProof="0" dirty="0" smtClean="0"/>
            </a:lvl3pPr>
            <a:lvl4pPr marL="563019" indent="0">
              <a:spcAft>
                <a:spcPts val="1067"/>
              </a:spcAft>
              <a:buNone/>
              <a:defRPr lang="de-CH" noProof="0" dirty="0" smtClean="0"/>
            </a:lvl4pPr>
            <a:lvl5pPr marL="838179" indent="0">
              <a:spcAft>
                <a:spcPts val="1067"/>
              </a:spcAft>
              <a:buNone/>
              <a:defRPr lang="de-CH" noProof="0" dirty="0"/>
            </a:lvl5pPr>
          </a:lstStyle>
          <a:p>
            <a:pPr lvl="0"/>
            <a:r>
              <a:rPr lang="de-DE" noProof="0" dirty="0"/>
              <a:t>Kapitel 1</a:t>
            </a:r>
          </a:p>
          <a:p>
            <a:pPr lvl="1"/>
            <a:r>
              <a:rPr lang="de-DE" noProof="0" dirty="0"/>
              <a:t>Kapitel 2</a:t>
            </a:r>
          </a:p>
        </p:txBody>
      </p:sp>
    </p:spTree>
    <p:extLst>
      <p:ext uri="{BB962C8B-B14F-4D97-AF65-F5344CB8AC3E}">
        <p14:creationId xmlns:p14="http://schemas.microsoft.com/office/powerpoint/2010/main" val="249284059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Leer weiss">
    <p:spTree>
      <p:nvGrpSpPr>
        <p:cNvPr id="1" name=""/>
        <p:cNvGrpSpPr/>
        <p:nvPr/>
      </p:nvGrpSpPr>
      <p:grpSpPr>
        <a:xfrm>
          <a:off x="0" y="0"/>
          <a:ext cx="0" cy="0"/>
          <a:chOff x="0" y="0"/>
          <a:chExt cx="0" cy="0"/>
        </a:xfrm>
      </p:grpSpPr>
      <p:sp>
        <p:nvSpPr>
          <p:cNvPr id="7" name="Rechteck 6"/>
          <p:cNvSpPr/>
          <p:nvPr userDrawn="1"/>
        </p:nvSpPr>
        <p:spPr bwMode="auto">
          <a:xfrm>
            <a:off x="10032438" y="6597352"/>
            <a:ext cx="192021" cy="144016"/>
          </a:xfrm>
          <a:prstGeom prst="rect">
            <a:avLst/>
          </a:prstGeom>
          <a:solidFill>
            <a:schemeClr val="bg1"/>
          </a:solidFill>
          <a:ln w="9525" cap="flat" cmpd="sng" algn="ctr">
            <a:solidFill>
              <a:schemeClr val="bg1"/>
            </a:solidFill>
            <a:prstDash val="solid"/>
            <a:round/>
            <a:headEnd type="none" w="med" len="med"/>
            <a:tailEnd type="triangl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CH" sz="1200" b="0" i="0" u="none" strike="noStrike" cap="none" normalizeH="0" baseline="0" dirty="0" err="1">
              <a:ln>
                <a:noFill/>
              </a:ln>
              <a:solidFill>
                <a:schemeClr val="tx1"/>
              </a:solidFill>
              <a:effectLst/>
              <a:latin typeface="Arial" charset="0"/>
            </a:endParaRPr>
          </a:p>
        </p:txBody>
      </p:sp>
    </p:spTree>
    <p:extLst>
      <p:ext uri="{BB962C8B-B14F-4D97-AF65-F5344CB8AC3E}">
        <p14:creationId xmlns:p14="http://schemas.microsoft.com/office/powerpoint/2010/main" val="2107164901"/>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Leer">
    <p:spTree>
      <p:nvGrpSpPr>
        <p:cNvPr id="1" name=""/>
        <p:cNvGrpSpPr/>
        <p:nvPr/>
      </p:nvGrpSpPr>
      <p:grpSpPr>
        <a:xfrm>
          <a:off x="0" y="0"/>
          <a:ext cx="0" cy="0"/>
          <a:chOff x="0" y="0"/>
          <a:chExt cx="0" cy="0"/>
        </a:xfrm>
      </p:grpSpPr>
      <p:pic>
        <p:nvPicPr>
          <p:cNvPr id="4" name="Picture 9" descr="USZ_Logo_e_neu_cmyk"/>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9769" y="6313488"/>
            <a:ext cx="2144184"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7125363"/>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Co-Branding Ti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5175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11510AAF-8FFF-CC6A-0443-4637E2EBB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70958D97-7A9D-38B6-BF7A-78B48C643B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2CFB0D07-1893-6CEE-FB03-9F096AA26A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864C30-23AF-4981-B72C-0B5352C3581D}" type="datetimeFigureOut">
              <a:rPr lang="el-GR" smtClean="0"/>
              <a:t>24/5/2025</a:t>
            </a:fld>
            <a:endParaRPr lang="el-GR"/>
          </a:p>
        </p:txBody>
      </p:sp>
      <p:sp>
        <p:nvSpPr>
          <p:cNvPr id="5" name="Θέση υποσέλιδου 4">
            <a:extLst>
              <a:ext uri="{FF2B5EF4-FFF2-40B4-BE49-F238E27FC236}">
                <a16:creationId xmlns:a16="http://schemas.microsoft.com/office/drawing/2014/main" id="{34B81B8A-36F3-5696-6FEB-4497D329C6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0CBB7438-6D2E-32D6-5581-E8C2B4BAAB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A04AE5-2FAB-4078-820A-67CCC21DE48C}" type="slidenum">
              <a:rPr lang="el-GR" smtClean="0"/>
              <a:t>‹#›</a:t>
            </a:fld>
            <a:endParaRPr lang="el-GR"/>
          </a:p>
        </p:txBody>
      </p:sp>
    </p:spTree>
    <p:extLst>
      <p:ext uri="{BB962C8B-B14F-4D97-AF65-F5344CB8AC3E}">
        <p14:creationId xmlns:p14="http://schemas.microsoft.com/office/powerpoint/2010/main" val="4215457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 id="214748366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tiff"/><Relationship Id="rId1" Type="http://schemas.openxmlformats.org/officeDocument/2006/relationships/slideLayout" Target="../slideLayouts/slideLayout2.xml"/><Relationship Id="rId5" Type="http://schemas.openxmlformats.org/officeDocument/2006/relationships/image" Target="../media/image20.tiff"/><Relationship Id="rId4" Type="http://schemas.openxmlformats.org/officeDocument/2006/relationships/image" Target="../media/image3.tiff"/></Relationships>
</file>

<file path=ppt/slides/_rels/slide9.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120.png"/><Relationship Id="rId1" Type="http://schemas.openxmlformats.org/officeDocument/2006/relationships/slideLayout" Target="../slideLayouts/slideLayout4.xml"/><Relationship Id="rId5" Type="http://schemas.openxmlformats.org/officeDocument/2006/relationships/image" Target="../media/image3.tiff"/><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 Id="rId5" Type="http://schemas.openxmlformats.org/officeDocument/2006/relationships/image" Target="../media/image3.tiff"/><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 Id="rId5" Type="http://schemas.openxmlformats.org/officeDocument/2006/relationships/image" Target="../media/image3.tiff"/><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5" Type="http://schemas.openxmlformats.org/officeDocument/2006/relationships/image" Target="../media/image3.tiff"/><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 Id="rId5" Type="http://schemas.openxmlformats.org/officeDocument/2006/relationships/image" Target="../media/image3.tiff"/><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 Id="rId5" Type="http://schemas.openxmlformats.org/officeDocument/2006/relationships/image" Target="../media/image3.tiff"/><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5" Type="http://schemas.openxmlformats.org/officeDocument/2006/relationships/image" Target="../media/image3.tiff"/><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34.png"/><Relationship Id="rId5" Type="http://schemas.openxmlformats.org/officeDocument/2006/relationships/image" Target="../media/image3.tiff"/><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4.xml"/><Relationship Id="rId6" Type="http://schemas.openxmlformats.org/officeDocument/2006/relationships/image" Target="../media/image3.tiff"/><Relationship Id="rId5" Type="http://schemas.openxmlformats.org/officeDocument/2006/relationships/image" Target="../media/image2.png"/><Relationship Id="rId4" Type="http://schemas.openxmlformats.org/officeDocument/2006/relationships/image" Target="../media/image37.jp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png"/><Relationship Id="rId1" Type="http://schemas.openxmlformats.org/officeDocument/2006/relationships/slideLayout" Target="../slideLayouts/slideLayout4.xml"/><Relationship Id="rId5" Type="http://schemas.openxmlformats.org/officeDocument/2006/relationships/image" Target="../media/image39.jpg"/><Relationship Id="rId4" Type="http://schemas.openxmlformats.org/officeDocument/2006/relationships/image" Target="../media/image3.tiff"/></Relationships>
</file>

<file path=ppt/slides/_rels/slide2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4.xml"/><Relationship Id="rId5" Type="http://schemas.openxmlformats.org/officeDocument/2006/relationships/image" Target="../media/image41.jpg"/><Relationship Id="rId4" Type="http://schemas.openxmlformats.org/officeDocument/2006/relationships/image" Target="../media/image40.jpg"/></Relationships>
</file>

<file path=ppt/slides/_rels/slide22.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3.mp4"/><Relationship Id="rId7" Type="http://schemas.openxmlformats.org/officeDocument/2006/relationships/image" Target="../media/image4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2.png"/><Relationship Id="rId5" Type="http://schemas.openxmlformats.org/officeDocument/2006/relationships/slideLayout" Target="../slideLayouts/slideLayout4.xml"/><Relationship Id="rId4" Type="http://schemas.openxmlformats.org/officeDocument/2006/relationships/video" Target="../media/media3.mp4"/><Relationship Id="rId9" Type="http://schemas.openxmlformats.org/officeDocument/2006/relationships/image" Target="../media/image3.tiff"/></Relationships>
</file>

<file path=ppt/slides/_rels/slide23.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5.mp4"/><Relationship Id="rId7" Type="http://schemas.openxmlformats.org/officeDocument/2006/relationships/image" Target="../media/image45.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4.png"/><Relationship Id="rId5" Type="http://schemas.openxmlformats.org/officeDocument/2006/relationships/slideLayout" Target="../slideLayouts/slideLayout4.xml"/><Relationship Id="rId4" Type="http://schemas.openxmlformats.org/officeDocument/2006/relationships/video" Target="../media/media5.mp4"/><Relationship Id="rId9" Type="http://schemas.openxmlformats.org/officeDocument/2006/relationships/image" Target="../media/image3.tiff"/></Relationships>
</file>

<file path=ppt/slides/_rels/slide2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7.mp4"/><Relationship Id="rId7" Type="http://schemas.openxmlformats.org/officeDocument/2006/relationships/image" Target="../media/image47.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46.png"/><Relationship Id="rId5" Type="http://schemas.openxmlformats.org/officeDocument/2006/relationships/slideLayout" Target="../slideLayouts/slideLayout4.xml"/><Relationship Id="rId4" Type="http://schemas.openxmlformats.org/officeDocument/2006/relationships/video" Target="../media/media7.mp4"/><Relationship Id="rId9" Type="http://schemas.openxmlformats.org/officeDocument/2006/relationships/image" Target="../media/image3.tiff"/></Relationships>
</file>

<file path=ppt/slides/_rels/slide26.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9.wmv"/><Relationship Id="rId7" Type="http://schemas.openxmlformats.org/officeDocument/2006/relationships/image" Target="../media/image49.png"/><Relationship Id="rId2" Type="http://schemas.openxmlformats.org/officeDocument/2006/relationships/video" Target="../media/media8.wmv"/><Relationship Id="rId1" Type="http://schemas.microsoft.com/office/2007/relationships/media" Target="../media/media8.wmv"/><Relationship Id="rId6" Type="http://schemas.openxmlformats.org/officeDocument/2006/relationships/image" Target="../media/image48.png"/><Relationship Id="rId5" Type="http://schemas.openxmlformats.org/officeDocument/2006/relationships/slideLayout" Target="../slideLayouts/slideLayout4.xml"/><Relationship Id="rId4" Type="http://schemas.openxmlformats.org/officeDocument/2006/relationships/video" Target="../media/media9.wmv"/><Relationship Id="rId9" Type="http://schemas.openxmlformats.org/officeDocument/2006/relationships/image" Target="../media/image3.tiff"/></Relationships>
</file>

<file path=ppt/slides/_rels/slide27.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11.wmv"/><Relationship Id="rId7" Type="http://schemas.openxmlformats.org/officeDocument/2006/relationships/image" Target="../media/image51.png"/><Relationship Id="rId2" Type="http://schemas.openxmlformats.org/officeDocument/2006/relationships/video" Target="../media/media10.wmv"/><Relationship Id="rId1" Type="http://schemas.microsoft.com/office/2007/relationships/media" Target="../media/media10.wmv"/><Relationship Id="rId6" Type="http://schemas.openxmlformats.org/officeDocument/2006/relationships/image" Target="../media/image50.png"/><Relationship Id="rId5" Type="http://schemas.openxmlformats.org/officeDocument/2006/relationships/slideLayout" Target="../slideLayouts/slideLayout4.xml"/><Relationship Id="rId4" Type="http://schemas.openxmlformats.org/officeDocument/2006/relationships/video" Target="../media/media11.wmv"/><Relationship Id="rId9" Type="http://schemas.openxmlformats.org/officeDocument/2006/relationships/image" Target="../media/image3.tiff"/></Relationships>
</file>

<file path=ppt/slides/_rels/slide28.xml.rels><?xml version="1.0" encoding="UTF-8" standalone="yes"?>
<Relationships xmlns="http://schemas.openxmlformats.org/package/2006/relationships"><Relationship Id="rId8" Type="http://schemas.openxmlformats.org/officeDocument/2006/relationships/image" Target="../media/image52.png"/><Relationship Id="rId3" Type="http://schemas.microsoft.com/office/2007/relationships/media" Target="../media/media13.wmv"/><Relationship Id="rId7" Type="http://schemas.openxmlformats.org/officeDocument/2006/relationships/slideLayout" Target="../slideLayouts/slideLayout4.xml"/><Relationship Id="rId12" Type="http://schemas.openxmlformats.org/officeDocument/2006/relationships/image" Target="../media/image3.tiff"/><Relationship Id="rId2" Type="http://schemas.openxmlformats.org/officeDocument/2006/relationships/video" Target="../media/media12.wmv"/><Relationship Id="rId1" Type="http://schemas.microsoft.com/office/2007/relationships/media" Target="../media/media12.wmv"/><Relationship Id="rId6" Type="http://schemas.openxmlformats.org/officeDocument/2006/relationships/video" Target="../media/media14.wmv"/><Relationship Id="rId11" Type="http://schemas.openxmlformats.org/officeDocument/2006/relationships/image" Target="../media/image2.png"/><Relationship Id="rId5" Type="http://schemas.microsoft.com/office/2007/relationships/media" Target="../media/media14.wmv"/><Relationship Id="rId10" Type="http://schemas.openxmlformats.org/officeDocument/2006/relationships/image" Target="../media/image54.png"/><Relationship Id="rId4" Type="http://schemas.openxmlformats.org/officeDocument/2006/relationships/video" Target="../media/media13.wmv"/><Relationship Id="rId9" Type="http://schemas.openxmlformats.org/officeDocument/2006/relationships/image" Target="../media/image5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g"/><Relationship Id="rId1" Type="http://schemas.openxmlformats.org/officeDocument/2006/relationships/slideLayout" Target="../slideLayouts/slideLayout4.xml"/><Relationship Id="rId5" Type="http://schemas.openxmlformats.org/officeDocument/2006/relationships/image" Target="../media/image3.tiff"/><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7.jp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3.tiff"/><Relationship Id="rId7" Type="http://schemas.openxmlformats.org/officeDocument/2006/relationships/image" Target="../media/image6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4.xml"/><Relationship Id="rId5" Type="http://schemas.openxmlformats.org/officeDocument/2006/relationships/image" Target="../media/image3.tiff"/><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3.tiff"/></Relationships>
</file>

<file path=ppt/slides/_rels/slide3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g"/><Relationship Id="rId1" Type="http://schemas.openxmlformats.org/officeDocument/2006/relationships/slideLayout" Target="../slideLayouts/slideLayout2.xml"/><Relationship Id="rId5" Type="http://schemas.openxmlformats.org/officeDocument/2006/relationships/image" Target="../media/image3.tiff"/><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9.jpg"/><Relationship Id="rId1" Type="http://schemas.openxmlformats.org/officeDocument/2006/relationships/slideLayout" Target="../slideLayouts/slideLayout2.xml"/><Relationship Id="rId4" Type="http://schemas.openxmlformats.org/officeDocument/2006/relationships/image" Target="../media/image3.tif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image" Target="../media/image74.JPG"/><Relationship Id="rId3" Type="http://schemas.openxmlformats.org/officeDocument/2006/relationships/image" Target="../media/image71.png"/><Relationship Id="rId7" Type="http://schemas.openxmlformats.org/officeDocument/2006/relationships/image" Target="../media/image3.tiff"/><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73.png"/><Relationship Id="rId4" Type="http://schemas.openxmlformats.org/officeDocument/2006/relationships/image" Target="../media/image72.png"/></Relationships>
</file>

<file path=ppt/slides/_rels/slide4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xml"/><Relationship Id="rId1" Type="http://schemas.openxmlformats.org/officeDocument/2006/relationships/slideLayout" Target="../slideLayouts/slideLayout15.xml"/><Relationship Id="rId5" Type="http://schemas.openxmlformats.org/officeDocument/2006/relationships/image" Target="../media/image78.png"/><Relationship Id="rId4" Type="http://schemas.openxmlformats.org/officeDocument/2006/relationships/image" Target="../media/image77.png"/></Relationships>
</file>

<file path=ppt/slides/_rels/slide4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5.xml"/><Relationship Id="rId4" Type="http://schemas.openxmlformats.org/officeDocument/2006/relationships/image" Target="../media/image82.png"/></Relationships>
</file>

<file path=ppt/slides/_rels/slide4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jpg"/><Relationship Id="rId1" Type="http://schemas.openxmlformats.org/officeDocument/2006/relationships/slideLayout" Target="../slideLayouts/slideLayout12.xml"/><Relationship Id="rId6" Type="http://schemas.openxmlformats.org/officeDocument/2006/relationships/image" Target="../media/image3.tiff"/><Relationship Id="rId5" Type="http://schemas.openxmlformats.org/officeDocument/2006/relationships/image" Target="../media/image2.png"/><Relationship Id="rId4" Type="http://schemas.openxmlformats.org/officeDocument/2006/relationships/image" Target="../media/image85.jpg"/></Relationships>
</file>

<file path=ppt/slides/_rels/slide4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86.jpg"/><Relationship Id="rId1" Type="http://schemas.openxmlformats.org/officeDocument/2006/relationships/slideLayout" Target="../slideLayouts/slideLayout12.xml"/><Relationship Id="rId6" Type="http://schemas.openxmlformats.org/officeDocument/2006/relationships/image" Target="../media/image3.tiff"/><Relationship Id="rId5" Type="http://schemas.openxmlformats.org/officeDocument/2006/relationships/image" Target="../media/image2.png"/><Relationship Id="rId4" Type="http://schemas.openxmlformats.org/officeDocument/2006/relationships/image" Target="../media/image88.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14.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tiff"/></Relationships>
</file>

<file path=ppt/slides/_rels/slide5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3.tiff"/><Relationship Id="rId5" Type="http://schemas.openxmlformats.org/officeDocument/2006/relationships/image" Target="../media/image2.png"/><Relationship Id="rId4" Type="http://schemas.openxmlformats.org/officeDocument/2006/relationships/image" Target="../media/image95.jpeg"/></Relationships>
</file>

<file path=ppt/slides/_rels/slide51.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image" Target="../media/image96.jpg"/><Relationship Id="rId1" Type="http://schemas.openxmlformats.org/officeDocument/2006/relationships/slideLayout" Target="../slideLayouts/slideLayout7.xml"/><Relationship Id="rId6" Type="http://schemas.openxmlformats.org/officeDocument/2006/relationships/image" Target="../media/image3.tiff"/><Relationship Id="rId5" Type="http://schemas.openxmlformats.org/officeDocument/2006/relationships/image" Target="../media/image2.png"/><Relationship Id="rId4" Type="http://schemas.openxmlformats.org/officeDocument/2006/relationships/image" Target="../media/image98.jpg"/></Relationships>
</file>

<file path=ppt/slides/_rels/slide5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5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4.xml"/><Relationship Id="rId5" Type="http://schemas.openxmlformats.org/officeDocument/2006/relationships/image" Target="../media/image3.tiff"/><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4.xml"/><Relationship Id="rId5" Type="http://schemas.openxmlformats.org/officeDocument/2006/relationships/image" Target="../media/image3.tiff"/><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4.xml"/><Relationship Id="rId5" Type="http://schemas.openxmlformats.org/officeDocument/2006/relationships/image" Target="../media/image3.tiff"/><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4.xml"/><Relationship Id="rId5" Type="http://schemas.openxmlformats.org/officeDocument/2006/relationships/image" Target="../media/image3.tiff"/><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7.JPG"/><Relationship Id="rId1" Type="http://schemas.openxmlformats.org/officeDocument/2006/relationships/slideLayout" Target="../slideLayouts/slideLayout2.xml"/><Relationship Id="rId4" Type="http://schemas.openxmlformats.org/officeDocument/2006/relationships/image" Target="../media/image3.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0F124E47-DCA7-4846-BA3A-85DC84CEC6CF}"/>
              </a:ext>
            </a:extLst>
          </p:cNvPr>
          <p:cNvSpPr>
            <a:spLocks noGrp="1"/>
          </p:cNvSpPr>
          <p:nvPr>
            <p:ph type="ctrTitle"/>
          </p:nvPr>
        </p:nvSpPr>
        <p:spPr>
          <a:xfrm>
            <a:off x="1524000" y="2123426"/>
            <a:ext cx="9144000" cy="572270"/>
          </a:xfrm>
        </p:spPr>
        <p:txBody>
          <a:bodyPr>
            <a:noAutofit/>
          </a:bodyPr>
          <a:lstStyle/>
          <a:p>
            <a:br>
              <a:rPr lang="el-GR" sz="2800" dirty="0"/>
            </a:br>
            <a:r>
              <a:rPr lang="el-GR" sz="2800" dirty="0"/>
              <a:t>Έλεγχος ισχαιμίας-βιωσιμότητας. Παραδείγματα</a:t>
            </a:r>
            <a:endParaRPr lang="en-US" sz="2800" dirty="0"/>
          </a:p>
        </p:txBody>
      </p:sp>
      <p:sp>
        <p:nvSpPr>
          <p:cNvPr id="5" name="Υπότιτλος 4">
            <a:extLst>
              <a:ext uri="{FF2B5EF4-FFF2-40B4-BE49-F238E27FC236}">
                <a16:creationId xmlns:a16="http://schemas.microsoft.com/office/drawing/2014/main" id="{BA055E92-5796-4012-8189-C16BF2197688}"/>
              </a:ext>
            </a:extLst>
          </p:cNvPr>
          <p:cNvSpPr>
            <a:spLocks noGrp="1"/>
          </p:cNvSpPr>
          <p:nvPr>
            <p:ph type="subTitle" idx="1"/>
          </p:nvPr>
        </p:nvSpPr>
        <p:spPr>
          <a:xfrm>
            <a:off x="1524000" y="4935538"/>
            <a:ext cx="9144000" cy="1655762"/>
          </a:xfrm>
          <a:solidFill>
            <a:schemeClr val="bg2"/>
          </a:solidFill>
        </p:spPr>
        <p:txBody>
          <a:bodyPr>
            <a:normAutofit/>
          </a:bodyPr>
          <a:lstStyle/>
          <a:p>
            <a:r>
              <a:rPr lang="en-US" sz="2000" i="1" dirty="0"/>
              <a:t>Dr med </a:t>
            </a:r>
            <a:r>
              <a:rPr lang="el-GR" sz="2000" i="1" dirty="0"/>
              <a:t>Γεώργιος Ν. Μπενέτος, </a:t>
            </a:r>
            <a:r>
              <a:rPr lang="en-US" sz="2000" i="1" dirty="0"/>
              <a:t>MD, MSc, PhD</a:t>
            </a:r>
          </a:p>
          <a:p>
            <a:r>
              <a:rPr lang="el-GR" sz="2000" i="1" dirty="0"/>
              <a:t>Ακαδημαϊκός Υπότροφος Α’ Πανεπιστημιακή Καρδιολογική Κλινική</a:t>
            </a:r>
          </a:p>
          <a:p>
            <a:r>
              <a:rPr lang="en-US" sz="2000" i="1" dirty="0"/>
              <a:t>Cardiac CT </a:t>
            </a:r>
            <a:r>
              <a:rPr lang="el-GR" sz="2000" i="1" dirty="0"/>
              <a:t>Κλινική Λευκός Σταυρός</a:t>
            </a:r>
          </a:p>
          <a:p>
            <a:r>
              <a:rPr lang="en-US" sz="2000" i="1" dirty="0"/>
              <a:t>EACVI and SCCT Level 3 certified in Cardiac CT</a:t>
            </a:r>
            <a:endParaRPr lang="en-US" sz="2000" dirty="0"/>
          </a:p>
        </p:txBody>
      </p:sp>
      <p:pic>
        <p:nvPicPr>
          <p:cNvPr id="6" name="Hình ảnh 8" descr="Ảnh có chứa chai&#10;&#10;Mô tả được tạo tự động">
            <a:extLst>
              <a:ext uri="{FF2B5EF4-FFF2-40B4-BE49-F238E27FC236}">
                <a16:creationId xmlns:a16="http://schemas.microsoft.com/office/drawing/2014/main" id="{C9FFCE86-D9B7-4477-9DE7-358B1C91900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7" name="Εικόνα 6">
            <a:extLst>
              <a:ext uri="{FF2B5EF4-FFF2-40B4-BE49-F238E27FC236}">
                <a16:creationId xmlns:a16="http://schemas.microsoft.com/office/drawing/2014/main" id="{18DD684B-503B-45B3-8CCB-082E1BBC0C32}"/>
              </a:ext>
            </a:extLst>
          </p:cNvPr>
          <p:cNvPicPr>
            <a:picLocks noChangeAspect="1"/>
          </p:cNvPicPr>
          <p:nvPr/>
        </p:nvPicPr>
        <p:blipFill>
          <a:blip r:embed="rId3"/>
          <a:stretch>
            <a:fillRect/>
          </a:stretch>
        </p:blipFill>
        <p:spPr>
          <a:xfrm>
            <a:off x="10511" y="0"/>
            <a:ext cx="882869" cy="1137920"/>
          </a:xfrm>
          <a:prstGeom prst="rect">
            <a:avLst/>
          </a:prstGeom>
        </p:spPr>
      </p:pic>
    </p:spTree>
    <p:extLst>
      <p:ext uri="{BB962C8B-B14F-4D97-AF65-F5344CB8AC3E}">
        <p14:creationId xmlns:p14="http://schemas.microsoft.com/office/powerpoint/2010/main" val="3015405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9601" y="1088073"/>
            <a:ext cx="6331687" cy="5257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Freihandform: Form 1">
            <a:extLst>
              <a:ext uri="{FF2B5EF4-FFF2-40B4-BE49-F238E27FC236}">
                <a16:creationId xmlns:a16="http://schemas.microsoft.com/office/drawing/2014/main" id="{F1323910-B44B-41B5-B8F1-6A6942909607}"/>
              </a:ext>
            </a:extLst>
          </p:cNvPr>
          <p:cNvSpPr/>
          <p:nvPr/>
        </p:nvSpPr>
        <p:spPr>
          <a:xfrm>
            <a:off x="2921139" y="976359"/>
            <a:ext cx="6110128" cy="4602940"/>
          </a:xfrm>
          <a:custGeom>
            <a:avLst/>
            <a:gdLst>
              <a:gd name="connsiteX0" fmla="*/ 863698 w 7002758"/>
              <a:gd name="connsiteY0" fmla="*/ 5243413 h 5275385"/>
              <a:gd name="connsiteX1" fmla="*/ 863698 w 7002758"/>
              <a:gd name="connsiteY1" fmla="*/ 5243413 h 5275385"/>
              <a:gd name="connsiteX2" fmla="*/ 870093 w 7002758"/>
              <a:gd name="connsiteY2" fmla="*/ 5185863 h 5275385"/>
              <a:gd name="connsiteX3" fmla="*/ 882882 w 7002758"/>
              <a:gd name="connsiteY3" fmla="*/ 5166680 h 5275385"/>
              <a:gd name="connsiteX4" fmla="*/ 889276 w 7002758"/>
              <a:gd name="connsiteY4" fmla="*/ 5147496 h 5275385"/>
              <a:gd name="connsiteX5" fmla="*/ 908459 w 7002758"/>
              <a:gd name="connsiteY5" fmla="*/ 5121919 h 5275385"/>
              <a:gd name="connsiteX6" fmla="*/ 921248 w 7002758"/>
              <a:gd name="connsiteY6" fmla="*/ 5102736 h 5275385"/>
              <a:gd name="connsiteX7" fmla="*/ 940431 w 7002758"/>
              <a:gd name="connsiteY7" fmla="*/ 5083552 h 5275385"/>
              <a:gd name="connsiteX8" fmla="*/ 985192 w 7002758"/>
              <a:gd name="connsiteY8" fmla="*/ 5032397 h 5275385"/>
              <a:gd name="connsiteX9" fmla="*/ 1010770 w 7002758"/>
              <a:gd name="connsiteY9" fmla="*/ 5006820 h 5275385"/>
              <a:gd name="connsiteX10" fmla="*/ 1017164 w 7002758"/>
              <a:gd name="connsiteY10" fmla="*/ 4987636 h 5275385"/>
              <a:gd name="connsiteX11" fmla="*/ 1055531 w 7002758"/>
              <a:gd name="connsiteY11" fmla="*/ 4962059 h 5275385"/>
              <a:gd name="connsiteX12" fmla="*/ 1113080 w 7002758"/>
              <a:gd name="connsiteY12" fmla="*/ 4917298 h 5275385"/>
              <a:gd name="connsiteX13" fmla="*/ 1132264 w 7002758"/>
              <a:gd name="connsiteY13" fmla="*/ 4910903 h 5275385"/>
              <a:gd name="connsiteX14" fmla="*/ 1151447 w 7002758"/>
              <a:gd name="connsiteY14" fmla="*/ 4891720 h 5275385"/>
              <a:gd name="connsiteX15" fmla="*/ 1221785 w 7002758"/>
              <a:gd name="connsiteY15" fmla="*/ 4853354 h 5275385"/>
              <a:gd name="connsiteX16" fmla="*/ 1247363 w 7002758"/>
              <a:gd name="connsiteY16" fmla="*/ 4834171 h 5275385"/>
              <a:gd name="connsiteX17" fmla="*/ 1285729 w 7002758"/>
              <a:gd name="connsiteY17" fmla="*/ 4808593 h 5275385"/>
              <a:gd name="connsiteX18" fmla="*/ 1330490 w 7002758"/>
              <a:gd name="connsiteY18" fmla="*/ 4776621 h 5275385"/>
              <a:gd name="connsiteX19" fmla="*/ 1349673 w 7002758"/>
              <a:gd name="connsiteY19" fmla="*/ 4770227 h 5275385"/>
              <a:gd name="connsiteX20" fmla="*/ 1426406 w 7002758"/>
              <a:gd name="connsiteY20" fmla="*/ 4712677 h 5275385"/>
              <a:gd name="connsiteX21" fmla="*/ 1445589 w 7002758"/>
              <a:gd name="connsiteY21" fmla="*/ 4699888 h 5275385"/>
              <a:gd name="connsiteX22" fmla="*/ 1471167 w 7002758"/>
              <a:gd name="connsiteY22" fmla="*/ 4693494 h 5275385"/>
              <a:gd name="connsiteX23" fmla="*/ 1503139 w 7002758"/>
              <a:gd name="connsiteY23" fmla="*/ 4667916 h 5275385"/>
              <a:gd name="connsiteX24" fmla="*/ 1522322 w 7002758"/>
              <a:gd name="connsiteY24" fmla="*/ 4661522 h 5275385"/>
              <a:gd name="connsiteX25" fmla="*/ 1541505 w 7002758"/>
              <a:gd name="connsiteY25" fmla="*/ 4648733 h 5275385"/>
              <a:gd name="connsiteX26" fmla="*/ 1586266 w 7002758"/>
              <a:gd name="connsiteY26" fmla="*/ 4616761 h 5275385"/>
              <a:gd name="connsiteX27" fmla="*/ 1605450 w 7002758"/>
              <a:gd name="connsiteY27" fmla="*/ 4610366 h 5275385"/>
              <a:gd name="connsiteX28" fmla="*/ 1643816 w 7002758"/>
              <a:gd name="connsiteY28" fmla="*/ 4584789 h 5275385"/>
              <a:gd name="connsiteX29" fmla="*/ 1656605 w 7002758"/>
              <a:gd name="connsiteY29" fmla="*/ 4565606 h 5275385"/>
              <a:gd name="connsiteX30" fmla="*/ 1675788 w 7002758"/>
              <a:gd name="connsiteY30" fmla="*/ 4552817 h 5275385"/>
              <a:gd name="connsiteX31" fmla="*/ 1726943 w 7002758"/>
              <a:gd name="connsiteY31" fmla="*/ 4520845 h 5275385"/>
              <a:gd name="connsiteX32" fmla="*/ 1746126 w 7002758"/>
              <a:gd name="connsiteY32" fmla="*/ 4514450 h 5275385"/>
              <a:gd name="connsiteX33" fmla="*/ 1765310 w 7002758"/>
              <a:gd name="connsiteY33" fmla="*/ 4501662 h 5275385"/>
              <a:gd name="connsiteX34" fmla="*/ 1803676 w 7002758"/>
              <a:gd name="connsiteY34" fmla="*/ 4488873 h 5275385"/>
              <a:gd name="connsiteX35" fmla="*/ 1822859 w 7002758"/>
              <a:gd name="connsiteY35" fmla="*/ 4482478 h 5275385"/>
              <a:gd name="connsiteX36" fmla="*/ 1842043 w 7002758"/>
              <a:gd name="connsiteY36" fmla="*/ 4463295 h 5275385"/>
              <a:gd name="connsiteX37" fmla="*/ 1861226 w 7002758"/>
              <a:gd name="connsiteY37" fmla="*/ 4456901 h 5275385"/>
              <a:gd name="connsiteX38" fmla="*/ 1880409 w 7002758"/>
              <a:gd name="connsiteY38" fmla="*/ 4444112 h 5275385"/>
              <a:gd name="connsiteX39" fmla="*/ 1899592 w 7002758"/>
              <a:gd name="connsiteY39" fmla="*/ 4437717 h 5275385"/>
              <a:gd name="connsiteX40" fmla="*/ 1937959 w 7002758"/>
              <a:gd name="connsiteY40" fmla="*/ 4412140 h 5275385"/>
              <a:gd name="connsiteX41" fmla="*/ 1957142 w 7002758"/>
              <a:gd name="connsiteY41" fmla="*/ 4399351 h 5275385"/>
              <a:gd name="connsiteX42" fmla="*/ 2001903 w 7002758"/>
              <a:gd name="connsiteY42" fmla="*/ 4354590 h 5275385"/>
              <a:gd name="connsiteX43" fmla="*/ 2027480 w 7002758"/>
              <a:gd name="connsiteY43" fmla="*/ 4316224 h 5275385"/>
              <a:gd name="connsiteX44" fmla="*/ 2065847 w 7002758"/>
              <a:gd name="connsiteY44" fmla="*/ 4284252 h 5275385"/>
              <a:gd name="connsiteX45" fmla="*/ 2078636 w 7002758"/>
              <a:gd name="connsiteY45" fmla="*/ 4265069 h 5275385"/>
              <a:gd name="connsiteX46" fmla="*/ 2097819 w 7002758"/>
              <a:gd name="connsiteY46" fmla="*/ 4252280 h 5275385"/>
              <a:gd name="connsiteX47" fmla="*/ 2117002 w 7002758"/>
              <a:gd name="connsiteY47" fmla="*/ 4226702 h 5275385"/>
              <a:gd name="connsiteX48" fmla="*/ 2136185 w 7002758"/>
              <a:gd name="connsiteY48" fmla="*/ 4213913 h 5275385"/>
              <a:gd name="connsiteX49" fmla="*/ 2155368 w 7002758"/>
              <a:gd name="connsiteY49" fmla="*/ 4194730 h 5275385"/>
              <a:gd name="connsiteX50" fmla="*/ 2200129 w 7002758"/>
              <a:gd name="connsiteY50" fmla="*/ 4162758 h 5275385"/>
              <a:gd name="connsiteX51" fmla="*/ 2232101 w 7002758"/>
              <a:gd name="connsiteY51" fmla="*/ 4117997 h 5275385"/>
              <a:gd name="connsiteX52" fmla="*/ 2257679 w 7002758"/>
              <a:gd name="connsiteY52" fmla="*/ 4098814 h 5275385"/>
              <a:gd name="connsiteX53" fmla="*/ 2283257 w 7002758"/>
              <a:gd name="connsiteY53" fmla="*/ 4073236 h 5275385"/>
              <a:gd name="connsiteX54" fmla="*/ 2347201 w 7002758"/>
              <a:gd name="connsiteY54" fmla="*/ 4022081 h 5275385"/>
              <a:gd name="connsiteX55" fmla="*/ 2385567 w 7002758"/>
              <a:gd name="connsiteY55" fmla="*/ 3990109 h 5275385"/>
              <a:gd name="connsiteX56" fmla="*/ 2411145 w 7002758"/>
              <a:gd name="connsiteY56" fmla="*/ 3970926 h 5275385"/>
              <a:gd name="connsiteX57" fmla="*/ 2443117 w 7002758"/>
              <a:gd name="connsiteY57" fmla="*/ 3938954 h 5275385"/>
              <a:gd name="connsiteX58" fmla="*/ 2487877 w 7002758"/>
              <a:gd name="connsiteY58" fmla="*/ 3900587 h 5275385"/>
              <a:gd name="connsiteX59" fmla="*/ 2513455 w 7002758"/>
              <a:gd name="connsiteY59" fmla="*/ 3868615 h 5275385"/>
              <a:gd name="connsiteX60" fmla="*/ 2583794 w 7002758"/>
              <a:gd name="connsiteY60" fmla="*/ 3798277 h 5275385"/>
              <a:gd name="connsiteX61" fmla="*/ 2628554 w 7002758"/>
              <a:gd name="connsiteY61" fmla="*/ 3753516 h 5275385"/>
              <a:gd name="connsiteX62" fmla="*/ 2654132 w 7002758"/>
              <a:gd name="connsiteY62" fmla="*/ 3727938 h 5275385"/>
              <a:gd name="connsiteX63" fmla="*/ 2698893 w 7002758"/>
              <a:gd name="connsiteY63" fmla="*/ 3689572 h 5275385"/>
              <a:gd name="connsiteX64" fmla="*/ 2724470 w 7002758"/>
              <a:gd name="connsiteY64" fmla="*/ 3663994 h 5275385"/>
              <a:gd name="connsiteX65" fmla="*/ 2807598 w 7002758"/>
              <a:gd name="connsiteY65" fmla="*/ 3600050 h 5275385"/>
              <a:gd name="connsiteX66" fmla="*/ 2845964 w 7002758"/>
              <a:gd name="connsiteY66" fmla="*/ 3568078 h 5275385"/>
              <a:gd name="connsiteX67" fmla="*/ 2865147 w 7002758"/>
              <a:gd name="connsiteY67" fmla="*/ 3561684 h 5275385"/>
              <a:gd name="connsiteX68" fmla="*/ 2916303 w 7002758"/>
              <a:gd name="connsiteY68" fmla="*/ 3529712 h 5275385"/>
              <a:gd name="connsiteX69" fmla="*/ 2935486 w 7002758"/>
              <a:gd name="connsiteY69" fmla="*/ 3516923 h 5275385"/>
              <a:gd name="connsiteX70" fmla="*/ 2954669 w 7002758"/>
              <a:gd name="connsiteY70" fmla="*/ 3510529 h 5275385"/>
              <a:gd name="connsiteX71" fmla="*/ 3025008 w 7002758"/>
              <a:gd name="connsiteY71" fmla="*/ 3472162 h 5275385"/>
              <a:gd name="connsiteX72" fmla="*/ 3063374 w 7002758"/>
              <a:gd name="connsiteY72" fmla="*/ 3446585 h 5275385"/>
              <a:gd name="connsiteX73" fmla="*/ 3108135 w 7002758"/>
              <a:gd name="connsiteY73" fmla="*/ 3427401 h 5275385"/>
              <a:gd name="connsiteX74" fmla="*/ 3140107 w 7002758"/>
              <a:gd name="connsiteY74" fmla="*/ 3401824 h 5275385"/>
              <a:gd name="connsiteX75" fmla="*/ 3204051 w 7002758"/>
              <a:gd name="connsiteY75" fmla="*/ 3363457 h 5275385"/>
              <a:gd name="connsiteX76" fmla="*/ 3261601 w 7002758"/>
              <a:gd name="connsiteY76" fmla="*/ 3318696 h 5275385"/>
              <a:gd name="connsiteX77" fmla="*/ 3325545 w 7002758"/>
              <a:gd name="connsiteY77" fmla="*/ 3280330 h 5275385"/>
              <a:gd name="connsiteX78" fmla="*/ 3363911 w 7002758"/>
              <a:gd name="connsiteY78" fmla="*/ 3254752 h 5275385"/>
              <a:gd name="connsiteX79" fmla="*/ 3383094 w 7002758"/>
              <a:gd name="connsiteY79" fmla="*/ 3241964 h 5275385"/>
              <a:gd name="connsiteX80" fmla="*/ 3402277 w 7002758"/>
              <a:gd name="connsiteY80" fmla="*/ 3235569 h 5275385"/>
              <a:gd name="connsiteX81" fmla="*/ 3440644 w 7002758"/>
              <a:gd name="connsiteY81" fmla="*/ 3216386 h 5275385"/>
              <a:gd name="connsiteX82" fmla="*/ 3479010 w 7002758"/>
              <a:gd name="connsiteY82" fmla="*/ 3190808 h 5275385"/>
              <a:gd name="connsiteX83" fmla="*/ 3498194 w 7002758"/>
              <a:gd name="connsiteY83" fmla="*/ 3178020 h 5275385"/>
              <a:gd name="connsiteX84" fmla="*/ 3536560 w 7002758"/>
              <a:gd name="connsiteY84" fmla="*/ 3165231 h 5275385"/>
              <a:gd name="connsiteX85" fmla="*/ 3581321 w 7002758"/>
              <a:gd name="connsiteY85" fmla="*/ 3133259 h 5275385"/>
              <a:gd name="connsiteX86" fmla="*/ 3638870 w 7002758"/>
              <a:gd name="connsiteY86" fmla="*/ 3094892 h 5275385"/>
              <a:gd name="connsiteX87" fmla="*/ 3664448 w 7002758"/>
              <a:gd name="connsiteY87" fmla="*/ 3082103 h 5275385"/>
              <a:gd name="connsiteX88" fmla="*/ 3702815 w 7002758"/>
              <a:gd name="connsiteY88" fmla="*/ 3056526 h 5275385"/>
              <a:gd name="connsiteX89" fmla="*/ 3734787 w 7002758"/>
              <a:gd name="connsiteY89" fmla="*/ 3030948 h 5275385"/>
              <a:gd name="connsiteX90" fmla="*/ 3753970 w 7002758"/>
              <a:gd name="connsiteY90" fmla="*/ 3011765 h 5275385"/>
              <a:gd name="connsiteX91" fmla="*/ 3792336 w 7002758"/>
              <a:gd name="connsiteY91" fmla="*/ 2986187 h 5275385"/>
              <a:gd name="connsiteX92" fmla="*/ 3811519 w 7002758"/>
              <a:gd name="connsiteY92" fmla="*/ 2967004 h 5275385"/>
              <a:gd name="connsiteX93" fmla="*/ 3837097 w 7002758"/>
              <a:gd name="connsiteY93" fmla="*/ 2954215 h 5275385"/>
              <a:gd name="connsiteX94" fmla="*/ 3888252 w 7002758"/>
              <a:gd name="connsiteY94" fmla="*/ 2903060 h 5275385"/>
              <a:gd name="connsiteX95" fmla="*/ 3990563 w 7002758"/>
              <a:gd name="connsiteY95" fmla="*/ 2826327 h 5275385"/>
              <a:gd name="connsiteX96" fmla="*/ 4016140 w 7002758"/>
              <a:gd name="connsiteY96" fmla="*/ 2807144 h 5275385"/>
              <a:gd name="connsiteX97" fmla="*/ 4035324 w 7002758"/>
              <a:gd name="connsiteY97" fmla="*/ 2794355 h 5275385"/>
              <a:gd name="connsiteX98" fmla="*/ 4054507 w 7002758"/>
              <a:gd name="connsiteY98" fmla="*/ 2775172 h 5275385"/>
              <a:gd name="connsiteX99" fmla="*/ 4124845 w 7002758"/>
              <a:gd name="connsiteY99" fmla="*/ 2717622 h 5275385"/>
              <a:gd name="connsiteX100" fmla="*/ 4207973 w 7002758"/>
              <a:gd name="connsiteY100" fmla="*/ 2653678 h 5275385"/>
              <a:gd name="connsiteX101" fmla="*/ 4220761 w 7002758"/>
              <a:gd name="connsiteY101" fmla="*/ 2634495 h 5275385"/>
              <a:gd name="connsiteX102" fmla="*/ 4265522 w 7002758"/>
              <a:gd name="connsiteY102" fmla="*/ 2608917 h 5275385"/>
              <a:gd name="connsiteX103" fmla="*/ 4310283 w 7002758"/>
              <a:gd name="connsiteY103" fmla="*/ 2576945 h 5275385"/>
              <a:gd name="connsiteX104" fmla="*/ 4361438 w 7002758"/>
              <a:gd name="connsiteY104" fmla="*/ 2532185 h 5275385"/>
              <a:gd name="connsiteX105" fmla="*/ 4399805 w 7002758"/>
              <a:gd name="connsiteY105" fmla="*/ 2506607 h 5275385"/>
              <a:gd name="connsiteX106" fmla="*/ 4418988 w 7002758"/>
              <a:gd name="connsiteY106" fmla="*/ 2487424 h 5275385"/>
              <a:gd name="connsiteX107" fmla="*/ 4476538 w 7002758"/>
              <a:gd name="connsiteY107" fmla="*/ 2442663 h 5275385"/>
              <a:gd name="connsiteX108" fmla="*/ 4514904 w 7002758"/>
              <a:gd name="connsiteY108" fmla="*/ 2410691 h 5275385"/>
              <a:gd name="connsiteX109" fmla="*/ 4578848 w 7002758"/>
              <a:gd name="connsiteY109" fmla="*/ 2365930 h 5275385"/>
              <a:gd name="connsiteX110" fmla="*/ 4591637 w 7002758"/>
              <a:gd name="connsiteY110" fmla="*/ 2346747 h 5275385"/>
              <a:gd name="connsiteX111" fmla="*/ 4636398 w 7002758"/>
              <a:gd name="connsiteY111" fmla="*/ 2321169 h 5275385"/>
              <a:gd name="connsiteX112" fmla="*/ 4661975 w 7002758"/>
              <a:gd name="connsiteY112" fmla="*/ 2301986 h 5275385"/>
              <a:gd name="connsiteX113" fmla="*/ 4687553 w 7002758"/>
              <a:gd name="connsiteY113" fmla="*/ 2289197 h 5275385"/>
              <a:gd name="connsiteX114" fmla="*/ 4764286 w 7002758"/>
              <a:gd name="connsiteY114" fmla="*/ 2238042 h 5275385"/>
              <a:gd name="connsiteX115" fmla="*/ 4783469 w 7002758"/>
              <a:gd name="connsiteY115" fmla="*/ 2218859 h 5275385"/>
              <a:gd name="connsiteX116" fmla="*/ 4821836 w 7002758"/>
              <a:gd name="connsiteY116" fmla="*/ 2193281 h 5275385"/>
              <a:gd name="connsiteX117" fmla="*/ 4860202 w 7002758"/>
              <a:gd name="connsiteY117" fmla="*/ 2154915 h 5275385"/>
              <a:gd name="connsiteX118" fmla="*/ 4879385 w 7002758"/>
              <a:gd name="connsiteY118" fmla="*/ 2135731 h 5275385"/>
              <a:gd name="connsiteX119" fmla="*/ 4911357 w 7002758"/>
              <a:gd name="connsiteY119" fmla="*/ 2110154 h 5275385"/>
              <a:gd name="connsiteX120" fmla="*/ 4930540 w 7002758"/>
              <a:gd name="connsiteY120" fmla="*/ 2097365 h 5275385"/>
              <a:gd name="connsiteX121" fmla="*/ 4949724 w 7002758"/>
              <a:gd name="connsiteY121" fmla="*/ 2078182 h 5275385"/>
              <a:gd name="connsiteX122" fmla="*/ 5039245 w 7002758"/>
              <a:gd name="connsiteY122" fmla="*/ 2020632 h 5275385"/>
              <a:gd name="connsiteX123" fmla="*/ 5058429 w 7002758"/>
              <a:gd name="connsiteY123" fmla="*/ 2001449 h 5275385"/>
              <a:gd name="connsiteX124" fmla="*/ 5084006 w 7002758"/>
              <a:gd name="connsiteY124" fmla="*/ 1982266 h 5275385"/>
              <a:gd name="connsiteX125" fmla="*/ 5141556 w 7002758"/>
              <a:gd name="connsiteY125" fmla="*/ 1943899 h 5275385"/>
              <a:gd name="connsiteX126" fmla="*/ 5160739 w 7002758"/>
              <a:gd name="connsiteY126" fmla="*/ 1931110 h 5275385"/>
              <a:gd name="connsiteX127" fmla="*/ 5186317 w 7002758"/>
              <a:gd name="connsiteY127" fmla="*/ 1911927 h 5275385"/>
              <a:gd name="connsiteX128" fmla="*/ 5205500 w 7002758"/>
              <a:gd name="connsiteY128" fmla="*/ 1905533 h 5275385"/>
              <a:gd name="connsiteX129" fmla="*/ 5218289 w 7002758"/>
              <a:gd name="connsiteY129" fmla="*/ 1886350 h 5275385"/>
              <a:gd name="connsiteX130" fmla="*/ 5256655 w 7002758"/>
              <a:gd name="connsiteY130" fmla="*/ 1867166 h 5275385"/>
              <a:gd name="connsiteX131" fmla="*/ 5282233 w 7002758"/>
              <a:gd name="connsiteY131" fmla="*/ 1854378 h 5275385"/>
              <a:gd name="connsiteX132" fmla="*/ 5301416 w 7002758"/>
              <a:gd name="connsiteY132" fmla="*/ 1841589 h 5275385"/>
              <a:gd name="connsiteX133" fmla="*/ 5320599 w 7002758"/>
              <a:gd name="connsiteY133" fmla="*/ 1835194 h 5275385"/>
              <a:gd name="connsiteX134" fmla="*/ 5339782 w 7002758"/>
              <a:gd name="connsiteY134" fmla="*/ 1822406 h 5275385"/>
              <a:gd name="connsiteX135" fmla="*/ 5358966 w 7002758"/>
              <a:gd name="connsiteY135" fmla="*/ 1816011 h 5275385"/>
              <a:gd name="connsiteX136" fmla="*/ 5397332 w 7002758"/>
              <a:gd name="connsiteY136" fmla="*/ 1784039 h 5275385"/>
              <a:gd name="connsiteX137" fmla="*/ 5422910 w 7002758"/>
              <a:gd name="connsiteY137" fmla="*/ 1771250 h 5275385"/>
              <a:gd name="connsiteX138" fmla="*/ 5474065 w 7002758"/>
              <a:gd name="connsiteY138" fmla="*/ 1720095 h 5275385"/>
              <a:gd name="connsiteX139" fmla="*/ 5518826 w 7002758"/>
              <a:gd name="connsiteY139" fmla="*/ 1688123 h 5275385"/>
              <a:gd name="connsiteX140" fmla="*/ 5531615 w 7002758"/>
              <a:gd name="connsiteY140" fmla="*/ 1668940 h 5275385"/>
              <a:gd name="connsiteX141" fmla="*/ 5550798 w 7002758"/>
              <a:gd name="connsiteY141" fmla="*/ 1662545 h 5275385"/>
              <a:gd name="connsiteX142" fmla="*/ 5569981 w 7002758"/>
              <a:gd name="connsiteY142" fmla="*/ 1649757 h 5275385"/>
              <a:gd name="connsiteX143" fmla="*/ 5601953 w 7002758"/>
              <a:gd name="connsiteY143" fmla="*/ 1624179 h 5275385"/>
              <a:gd name="connsiteX144" fmla="*/ 5665897 w 7002758"/>
              <a:gd name="connsiteY144" fmla="*/ 1579418 h 5275385"/>
              <a:gd name="connsiteX145" fmla="*/ 5685080 w 7002758"/>
              <a:gd name="connsiteY145" fmla="*/ 1573024 h 5275385"/>
              <a:gd name="connsiteX146" fmla="*/ 5761813 w 7002758"/>
              <a:gd name="connsiteY146" fmla="*/ 1509080 h 5275385"/>
              <a:gd name="connsiteX147" fmla="*/ 5851335 w 7002758"/>
              <a:gd name="connsiteY147" fmla="*/ 1457924 h 5275385"/>
              <a:gd name="connsiteX148" fmla="*/ 5870518 w 7002758"/>
              <a:gd name="connsiteY148" fmla="*/ 1445136 h 5275385"/>
              <a:gd name="connsiteX149" fmla="*/ 5896096 w 7002758"/>
              <a:gd name="connsiteY149" fmla="*/ 1425952 h 5275385"/>
              <a:gd name="connsiteX150" fmla="*/ 5915279 w 7002758"/>
              <a:gd name="connsiteY150" fmla="*/ 1419558 h 5275385"/>
              <a:gd name="connsiteX151" fmla="*/ 5928068 w 7002758"/>
              <a:gd name="connsiteY151" fmla="*/ 1400375 h 5275385"/>
              <a:gd name="connsiteX152" fmla="*/ 5953645 w 7002758"/>
              <a:gd name="connsiteY152" fmla="*/ 1387586 h 5275385"/>
              <a:gd name="connsiteX153" fmla="*/ 5992012 w 7002758"/>
              <a:gd name="connsiteY153" fmla="*/ 1362008 h 5275385"/>
              <a:gd name="connsiteX154" fmla="*/ 6023984 w 7002758"/>
              <a:gd name="connsiteY154" fmla="*/ 1342825 h 5275385"/>
              <a:gd name="connsiteX155" fmla="*/ 6062350 w 7002758"/>
              <a:gd name="connsiteY155" fmla="*/ 1317248 h 5275385"/>
              <a:gd name="connsiteX156" fmla="*/ 6126294 w 7002758"/>
              <a:gd name="connsiteY156" fmla="*/ 1272487 h 5275385"/>
              <a:gd name="connsiteX157" fmla="*/ 6145477 w 7002758"/>
              <a:gd name="connsiteY157" fmla="*/ 1259698 h 5275385"/>
              <a:gd name="connsiteX158" fmla="*/ 6177450 w 7002758"/>
              <a:gd name="connsiteY158" fmla="*/ 1234120 h 5275385"/>
              <a:gd name="connsiteX159" fmla="*/ 6209422 w 7002758"/>
              <a:gd name="connsiteY159" fmla="*/ 1208543 h 5275385"/>
              <a:gd name="connsiteX160" fmla="*/ 6241394 w 7002758"/>
              <a:gd name="connsiteY160" fmla="*/ 1182965 h 5275385"/>
              <a:gd name="connsiteX161" fmla="*/ 6260577 w 7002758"/>
              <a:gd name="connsiteY161" fmla="*/ 1163782 h 5275385"/>
              <a:gd name="connsiteX162" fmla="*/ 6279760 w 7002758"/>
              <a:gd name="connsiteY162" fmla="*/ 1150993 h 5275385"/>
              <a:gd name="connsiteX163" fmla="*/ 6311732 w 7002758"/>
              <a:gd name="connsiteY163" fmla="*/ 1119021 h 5275385"/>
              <a:gd name="connsiteX164" fmla="*/ 6343704 w 7002758"/>
              <a:gd name="connsiteY164" fmla="*/ 1087049 h 5275385"/>
              <a:gd name="connsiteX165" fmla="*/ 6356493 w 7002758"/>
              <a:gd name="connsiteY165" fmla="*/ 1067866 h 5275385"/>
              <a:gd name="connsiteX166" fmla="*/ 6394859 w 7002758"/>
              <a:gd name="connsiteY166" fmla="*/ 1042288 h 5275385"/>
              <a:gd name="connsiteX167" fmla="*/ 6426831 w 7002758"/>
              <a:gd name="connsiteY167" fmla="*/ 1016710 h 5275385"/>
              <a:gd name="connsiteX168" fmla="*/ 6458803 w 7002758"/>
              <a:gd name="connsiteY168" fmla="*/ 991133 h 5275385"/>
              <a:gd name="connsiteX169" fmla="*/ 6477987 w 7002758"/>
              <a:gd name="connsiteY169" fmla="*/ 978344 h 5275385"/>
              <a:gd name="connsiteX170" fmla="*/ 6497170 w 7002758"/>
              <a:gd name="connsiteY170" fmla="*/ 959161 h 5275385"/>
              <a:gd name="connsiteX171" fmla="*/ 6522747 w 7002758"/>
              <a:gd name="connsiteY171" fmla="*/ 946372 h 5275385"/>
              <a:gd name="connsiteX172" fmla="*/ 6535536 w 7002758"/>
              <a:gd name="connsiteY172" fmla="*/ 927189 h 5275385"/>
              <a:gd name="connsiteX173" fmla="*/ 6554719 w 7002758"/>
              <a:gd name="connsiteY173" fmla="*/ 920794 h 5275385"/>
              <a:gd name="connsiteX174" fmla="*/ 6580297 w 7002758"/>
              <a:gd name="connsiteY174" fmla="*/ 895217 h 5275385"/>
              <a:gd name="connsiteX175" fmla="*/ 6618664 w 7002758"/>
              <a:gd name="connsiteY175" fmla="*/ 856850 h 5275385"/>
              <a:gd name="connsiteX176" fmla="*/ 6644241 w 7002758"/>
              <a:gd name="connsiteY176" fmla="*/ 831273 h 5275385"/>
              <a:gd name="connsiteX177" fmla="*/ 6676213 w 7002758"/>
              <a:gd name="connsiteY177" fmla="*/ 805695 h 5275385"/>
              <a:gd name="connsiteX178" fmla="*/ 6720974 w 7002758"/>
              <a:gd name="connsiteY178" fmla="*/ 760934 h 5275385"/>
              <a:gd name="connsiteX179" fmla="*/ 6746552 w 7002758"/>
              <a:gd name="connsiteY179" fmla="*/ 735357 h 5275385"/>
              <a:gd name="connsiteX180" fmla="*/ 6778524 w 7002758"/>
              <a:gd name="connsiteY180" fmla="*/ 709779 h 5275385"/>
              <a:gd name="connsiteX181" fmla="*/ 6797707 w 7002758"/>
              <a:gd name="connsiteY181" fmla="*/ 684201 h 5275385"/>
              <a:gd name="connsiteX182" fmla="*/ 6829679 w 7002758"/>
              <a:gd name="connsiteY182" fmla="*/ 645835 h 5275385"/>
              <a:gd name="connsiteX183" fmla="*/ 6919201 w 7002758"/>
              <a:gd name="connsiteY183" fmla="*/ 543524 h 5275385"/>
              <a:gd name="connsiteX184" fmla="*/ 6944778 w 7002758"/>
              <a:gd name="connsiteY184" fmla="*/ 505158 h 5275385"/>
              <a:gd name="connsiteX185" fmla="*/ 6963961 w 7002758"/>
              <a:gd name="connsiteY185" fmla="*/ 473186 h 5275385"/>
              <a:gd name="connsiteX186" fmla="*/ 6983145 w 7002758"/>
              <a:gd name="connsiteY186" fmla="*/ 447608 h 5275385"/>
              <a:gd name="connsiteX187" fmla="*/ 6989539 w 7002758"/>
              <a:gd name="connsiteY187" fmla="*/ 422031 h 5275385"/>
              <a:gd name="connsiteX188" fmla="*/ 7002328 w 7002758"/>
              <a:gd name="connsiteY188" fmla="*/ 402848 h 5275385"/>
              <a:gd name="connsiteX189" fmla="*/ 6995933 w 7002758"/>
              <a:gd name="connsiteY189" fmla="*/ 332509 h 5275385"/>
              <a:gd name="connsiteX190" fmla="*/ 6983145 w 7002758"/>
              <a:gd name="connsiteY190" fmla="*/ 306931 h 5275385"/>
              <a:gd name="connsiteX191" fmla="*/ 6861651 w 7002758"/>
              <a:gd name="connsiteY191" fmla="*/ 204621 h 5275385"/>
              <a:gd name="connsiteX192" fmla="*/ 6772129 w 7002758"/>
              <a:gd name="connsiteY192" fmla="*/ 140677 h 5275385"/>
              <a:gd name="connsiteX193" fmla="*/ 6676213 w 7002758"/>
              <a:gd name="connsiteY193" fmla="*/ 102310 h 5275385"/>
              <a:gd name="connsiteX194" fmla="*/ 6593086 w 7002758"/>
              <a:gd name="connsiteY194" fmla="*/ 63944 h 5275385"/>
              <a:gd name="connsiteX195" fmla="*/ 6497170 w 7002758"/>
              <a:gd name="connsiteY195" fmla="*/ 31972 h 5275385"/>
              <a:gd name="connsiteX196" fmla="*/ 6465198 w 7002758"/>
              <a:gd name="connsiteY196" fmla="*/ 19183 h 5275385"/>
              <a:gd name="connsiteX197" fmla="*/ 6337310 w 7002758"/>
              <a:gd name="connsiteY197" fmla="*/ 0 h 5275385"/>
              <a:gd name="connsiteX198" fmla="*/ 6062350 w 7002758"/>
              <a:gd name="connsiteY198" fmla="*/ 12789 h 5275385"/>
              <a:gd name="connsiteX199" fmla="*/ 5883307 w 7002758"/>
              <a:gd name="connsiteY199" fmla="*/ 38366 h 5275385"/>
              <a:gd name="connsiteX200" fmla="*/ 5729841 w 7002758"/>
              <a:gd name="connsiteY200" fmla="*/ 83127 h 5275385"/>
              <a:gd name="connsiteX201" fmla="*/ 5653108 w 7002758"/>
              <a:gd name="connsiteY201" fmla="*/ 108705 h 5275385"/>
              <a:gd name="connsiteX202" fmla="*/ 5467670 w 7002758"/>
              <a:gd name="connsiteY202" fmla="*/ 198227 h 5275385"/>
              <a:gd name="connsiteX203" fmla="*/ 5346177 w 7002758"/>
              <a:gd name="connsiteY203" fmla="*/ 255776 h 5275385"/>
              <a:gd name="connsiteX204" fmla="*/ 5141556 w 7002758"/>
              <a:gd name="connsiteY204" fmla="*/ 351692 h 5275385"/>
              <a:gd name="connsiteX205" fmla="*/ 5052034 w 7002758"/>
              <a:gd name="connsiteY205" fmla="*/ 396453 h 5275385"/>
              <a:gd name="connsiteX206" fmla="*/ 4924146 w 7002758"/>
              <a:gd name="connsiteY206" fmla="*/ 460397 h 5275385"/>
              <a:gd name="connsiteX207" fmla="*/ 4834624 w 7002758"/>
              <a:gd name="connsiteY207" fmla="*/ 511552 h 5275385"/>
              <a:gd name="connsiteX208" fmla="*/ 4687553 w 7002758"/>
              <a:gd name="connsiteY208" fmla="*/ 581891 h 5275385"/>
              <a:gd name="connsiteX209" fmla="*/ 4355044 w 7002758"/>
              <a:gd name="connsiteY209" fmla="*/ 773723 h 5275385"/>
              <a:gd name="connsiteX210" fmla="*/ 4150423 w 7002758"/>
              <a:gd name="connsiteY210" fmla="*/ 901611 h 5275385"/>
              <a:gd name="connsiteX211" fmla="*/ 3933013 w 7002758"/>
              <a:gd name="connsiteY211" fmla="*/ 1061471 h 5275385"/>
              <a:gd name="connsiteX212" fmla="*/ 3664448 w 7002758"/>
              <a:gd name="connsiteY212" fmla="*/ 1266092 h 5275385"/>
              <a:gd name="connsiteX213" fmla="*/ 3389489 w 7002758"/>
              <a:gd name="connsiteY213" fmla="*/ 1470713 h 5275385"/>
              <a:gd name="connsiteX214" fmla="*/ 3280784 w 7002758"/>
              <a:gd name="connsiteY214" fmla="*/ 1547446 h 5275385"/>
              <a:gd name="connsiteX215" fmla="*/ 3191262 w 7002758"/>
              <a:gd name="connsiteY215" fmla="*/ 1604996 h 5275385"/>
              <a:gd name="connsiteX216" fmla="*/ 2980247 w 7002758"/>
              <a:gd name="connsiteY216" fmla="*/ 1764856 h 5275385"/>
              <a:gd name="connsiteX217" fmla="*/ 2698893 w 7002758"/>
              <a:gd name="connsiteY217" fmla="*/ 1943899 h 5275385"/>
              <a:gd name="connsiteX218" fmla="*/ 2532638 w 7002758"/>
              <a:gd name="connsiteY218" fmla="*/ 2046210 h 5275385"/>
              <a:gd name="connsiteX219" fmla="*/ 2264073 w 7002758"/>
              <a:gd name="connsiteY219" fmla="*/ 2186887 h 5275385"/>
              <a:gd name="connsiteX220" fmla="*/ 2155368 w 7002758"/>
              <a:gd name="connsiteY220" fmla="*/ 2257225 h 5275385"/>
              <a:gd name="connsiteX221" fmla="*/ 1816465 w 7002758"/>
              <a:gd name="connsiteY221" fmla="*/ 2429874 h 5275385"/>
              <a:gd name="connsiteX222" fmla="*/ 1637422 w 7002758"/>
              <a:gd name="connsiteY222" fmla="*/ 2525790 h 5275385"/>
              <a:gd name="connsiteX223" fmla="*/ 1503139 w 7002758"/>
              <a:gd name="connsiteY223" fmla="*/ 2596129 h 5275385"/>
              <a:gd name="connsiteX224" fmla="*/ 1017164 w 7002758"/>
              <a:gd name="connsiteY224" fmla="*/ 2922243 h 5275385"/>
              <a:gd name="connsiteX225" fmla="*/ 786966 w 7002758"/>
              <a:gd name="connsiteY225" fmla="*/ 3094892 h 5275385"/>
              <a:gd name="connsiteX226" fmla="*/ 710233 w 7002758"/>
              <a:gd name="connsiteY226" fmla="*/ 3165231 h 5275385"/>
              <a:gd name="connsiteX227" fmla="*/ 460851 w 7002758"/>
              <a:gd name="connsiteY227" fmla="*/ 3478557 h 5275385"/>
              <a:gd name="connsiteX228" fmla="*/ 269019 w 7002758"/>
              <a:gd name="connsiteY228" fmla="*/ 3811066 h 5275385"/>
              <a:gd name="connsiteX229" fmla="*/ 185891 w 7002758"/>
              <a:gd name="connsiteY229" fmla="*/ 4015687 h 5275385"/>
              <a:gd name="connsiteX230" fmla="*/ 160314 w 7002758"/>
              <a:gd name="connsiteY230" fmla="*/ 4124392 h 5275385"/>
              <a:gd name="connsiteX231" fmla="*/ 109159 w 7002758"/>
              <a:gd name="connsiteY231" fmla="*/ 4386562 h 5275385"/>
              <a:gd name="connsiteX232" fmla="*/ 89975 w 7002758"/>
              <a:gd name="connsiteY232" fmla="*/ 4527239 h 5275385"/>
              <a:gd name="connsiteX233" fmla="*/ 51609 w 7002758"/>
              <a:gd name="connsiteY233" fmla="*/ 4674310 h 5275385"/>
              <a:gd name="connsiteX234" fmla="*/ 19637 w 7002758"/>
              <a:gd name="connsiteY234" fmla="*/ 4789410 h 5275385"/>
              <a:gd name="connsiteX235" fmla="*/ 13243 w 7002758"/>
              <a:gd name="connsiteY235" fmla="*/ 4840565 h 5275385"/>
              <a:gd name="connsiteX236" fmla="*/ 6848 w 7002758"/>
              <a:gd name="connsiteY236" fmla="*/ 4974848 h 5275385"/>
              <a:gd name="connsiteX237" fmla="*/ 38820 w 7002758"/>
              <a:gd name="connsiteY237" fmla="*/ 5051580 h 5275385"/>
              <a:gd name="connsiteX238" fmla="*/ 96370 w 7002758"/>
              <a:gd name="connsiteY238" fmla="*/ 5115524 h 5275385"/>
              <a:gd name="connsiteX239" fmla="*/ 134736 w 7002758"/>
              <a:gd name="connsiteY239" fmla="*/ 5121919 h 5275385"/>
              <a:gd name="connsiteX240" fmla="*/ 211469 w 7002758"/>
              <a:gd name="connsiteY240" fmla="*/ 5128313 h 5275385"/>
              <a:gd name="connsiteX241" fmla="*/ 326568 w 7002758"/>
              <a:gd name="connsiteY241" fmla="*/ 5147496 h 5275385"/>
              <a:gd name="connsiteX242" fmla="*/ 416090 w 7002758"/>
              <a:gd name="connsiteY242" fmla="*/ 5160285 h 5275385"/>
              <a:gd name="connsiteX243" fmla="*/ 441668 w 7002758"/>
              <a:gd name="connsiteY243" fmla="*/ 5166680 h 5275385"/>
              <a:gd name="connsiteX244" fmla="*/ 460851 w 7002758"/>
              <a:gd name="connsiteY244" fmla="*/ 5173074 h 5275385"/>
              <a:gd name="connsiteX245" fmla="*/ 786966 w 7002758"/>
              <a:gd name="connsiteY245" fmla="*/ 5275385 h 5275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Lst>
            <a:rect l="l" t="t" r="r" b="b"/>
            <a:pathLst>
              <a:path w="7002758" h="5275385">
                <a:moveTo>
                  <a:pt x="863698" y="5243413"/>
                </a:moveTo>
                <a:lnTo>
                  <a:pt x="863698" y="5243413"/>
                </a:lnTo>
                <a:cubicBezTo>
                  <a:pt x="865830" y="5224230"/>
                  <a:pt x="865412" y="5204588"/>
                  <a:pt x="870093" y="5185863"/>
                </a:cubicBezTo>
                <a:cubicBezTo>
                  <a:pt x="871957" y="5178407"/>
                  <a:pt x="879445" y="5173554"/>
                  <a:pt x="882882" y="5166680"/>
                </a:cubicBezTo>
                <a:cubicBezTo>
                  <a:pt x="885896" y="5160651"/>
                  <a:pt x="885932" y="5153348"/>
                  <a:pt x="889276" y="5147496"/>
                </a:cubicBezTo>
                <a:cubicBezTo>
                  <a:pt x="894563" y="5138243"/>
                  <a:pt x="902265" y="5130591"/>
                  <a:pt x="908459" y="5121919"/>
                </a:cubicBezTo>
                <a:cubicBezTo>
                  <a:pt x="912926" y="5115665"/>
                  <a:pt x="916328" y="5108640"/>
                  <a:pt x="921248" y="5102736"/>
                </a:cubicBezTo>
                <a:cubicBezTo>
                  <a:pt x="927037" y="5095789"/>
                  <a:pt x="934879" y="5090690"/>
                  <a:pt x="940431" y="5083552"/>
                </a:cubicBezTo>
                <a:cubicBezTo>
                  <a:pt x="980600" y="5031906"/>
                  <a:pt x="948056" y="5057155"/>
                  <a:pt x="985192" y="5032397"/>
                </a:cubicBezTo>
                <a:cubicBezTo>
                  <a:pt x="1002247" y="4981238"/>
                  <a:pt x="976665" y="5040927"/>
                  <a:pt x="1010770" y="5006820"/>
                </a:cubicBezTo>
                <a:cubicBezTo>
                  <a:pt x="1015536" y="5002054"/>
                  <a:pt x="1012398" y="4992402"/>
                  <a:pt x="1017164" y="4987636"/>
                </a:cubicBezTo>
                <a:cubicBezTo>
                  <a:pt x="1028032" y="4976768"/>
                  <a:pt x="1044663" y="4972927"/>
                  <a:pt x="1055531" y="4962059"/>
                </a:cubicBezTo>
                <a:cubicBezTo>
                  <a:pt x="1072082" y="4945508"/>
                  <a:pt x="1090136" y="4924947"/>
                  <a:pt x="1113080" y="4917298"/>
                </a:cubicBezTo>
                <a:lnTo>
                  <a:pt x="1132264" y="4910903"/>
                </a:lnTo>
                <a:cubicBezTo>
                  <a:pt x="1138658" y="4904509"/>
                  <a:pt x="1143818" y="4896575"/>
                  <a:pt x="1151447" y="4891720"/>
                </a:cubicBezTo>
                <a:cubicBezTo>
                  <a:pt x="1257920" y="4823965"/>
                  <a:pt x="1167211" y="4892335"/>
                  <a:pt x="1221785" y="4853354"/>
                </a:cubicBezTo>
                <a:cubicBezTo>
                  <a:pt x="1230457" y="4847160"/>
                  <a:pt x="1238632" y="4840283"/>
                  <a:pt x="1247363" y="4834171"/>
                </a:cubicBezTo>
                <a:cubicBezTo>
                  <a:pt x="1259955" y="4825357"/>
                  <a:pt x="1273433" y="4817815"/>
                  <a:pt x="1285729" y="4808593"/>
                </a:cubicBezTo>
                <a:cubicBezTo>
                  <a:pt x="1291518" y="4804252"/>
                  <a:pt x="1321143" y="4781294"/>
                  <a:pt x="1330490" y="4776621"/>
                </a:cubicBezTo>
                <a:cubicBezTo>
                  <a:pt x="1336519" y="4773607"/>
                  <a:pt x="1343279" y="4772358"/>
                  <a:pt x="1349673" y="4770227"/>
                </a:cubicBezTo>
                <a:cubicBezTo>
                  <a:pt x="1385160" y="4734740"/>
                  <a:pt x="1361332" y="4756060"/>
                  <a:pt x="1426406" y="4712677"/>
                </a:cubicBezTo>
                <a:cubicBezTo>
                  <a:pt x="1432800" y="4708414"/>
                  <a:pt x="1438133" y="4701752"/>
                  <a:pt x="1445589" y="4699888"/>
                </a:cubicBezTo>
                <a:lnTo>
                  <a:pt x="1471167" y="4693494"/>
                </a:lnTo>
                <a:cubicBezTo>
                  <a:pt x="1481824" y="4684968"/>
                  <a:pt x="1491565" y="4675150"/>
                  <a:pt x="1503139" y="4667916"/>
                </a:cubicBezTo>
                <a:cubicBezTo>
                  <a:pt x="1508855" y="4664344"/>
                  <a:pt x="1516293" y="4664536"/>
                  <a:pt x="1522322" y="4661522"/>
                </a:cubicBezTo>
                <a:cubicBezTo>
                  <a:pt x="1529196" y="4658085"/>
                  <a:pt x="1535251" y="4653200"/>
                  <a:pt x="1541505" y="4648733"/>
                </a:cubicBezTo>
                <a:cubicBezTo>
                  <a:pt x="1548259" y="4643909"/>
                  <a:pt x="1576223" y="4621782"/>
                  <a:pt x="1586266" y="4616761"/>
                </a:cubicBezTo>
                <a:cubicBezTo>
                  <a:pt x="1592295" y="4613746"/>
                  <a:pt x="1599558" y="4613640"/>
                  <a:pt x="1605450" y="4610366"/>
                </a:cubicBezTo>
                <a:cubicBezTo>
                  <a:pt x="1618886" y="4602902"/>
                  <a:pt x="1643816" y="4584789"/>
                  <a:pt x="1643816" y="4584789"/>
                </a:cubicBezTo>
                <a:cubicBezTo>
                  <a:pt x="1648079" y="4578395"/>
                  <a:pt x="1651171" y="4571040"/>
                  <a:pt x="1656605" y="4565606"/>
                </a:cubicBezTo>
                <a:cubicBezTo>
                  <a:pt x="1662039" y="4560172"/>
                  <a:pt x="1669534" y="4557284"/>
                  <a:pt x="1675788" y="4552817"/>
                </a:cubicBezTo>
                <a:cubicBezTo>
                  <a:pt x="1703327" y="4533146"/>
                  <a:pt x="1696900" y="4533721"/>
                  <a:pt x="1726943" y="4520845"/>
                </a:cubicBezTo>
                <a:cubicBezTo>
                  <a:pt x="1733138" y="4518190"/>
                  <a:pt x="1740097" y="4517464"/>
                  <a:pt x="1746126" y="4514450"/>
                </a:cubicBezTo>
                <a:cubicBezTo>
                  <a:pt x="1753000" y="4511013"/>
                  <a:pt x="1758287" y="4504783"/>
                  <a:pt x="1765310" y="4501662"/>
                </a:cubicBezTo>
                <a:cubicBezTo>
                  <a:pt x="1777629" y="4496187"/>
                  <a:pt x="1790887" y="4493136"/>
                  <a:pt x="1803676" y="4488873"/>
                </a:cubicBezTo>
                <a:lnTo>
                  <a:pt x="1822859" y="4482478"/>
                </a:lnTo>
                <a:cubicBezTo>
                  <a:pt x="1829254" y="4476084"/>
                  <a:pt x="1834519" y="4468311"/>
                  <a:pt x="1842043" y="4463295"/>
                </a:cubicBezTo>
                <a:cubicBezTo>
                  <a:pt x="1847651" y="4459556"/>
                  <a:pt x="1855197" y="4459915"/>
                  <a:pt x="1861226" y="4456901"/>
                </a:cubicBezTo>
                <a:cubicBezTo>
                  <a:pt x="1868100" y="4453464"/>
                  <a:pt x="1873535" y="4447549"/>
                  <a:pt x="1880409" y="4444112"/>
                </a:cubicBezTo>
                <a:cubicBezTo>
                  <a:pt x="1886438" y="4441098"/>
                  <a:pt x="1893700" y="4440990"/>
                  <a:pt x="1899592" y="4437717"/>
                </a:cubicBezTo>
                <a:cubicBezTo>
                  <a:pt x="1913028" y="4430253"/>
                  <a:pt x="1925170" y="4420666"/>
                  <a:pt x="1937959" y="4412140"/>
                </a:cubicBezTo>
                <a:lnTo>
                  <a:pt x="1957142" y="4399351"/>
                </a:lnTo>
                <a:cubicBezTo>
                  <a:pt x="1986458" y="4355376"/>
                  <a:pt x="1968138" y="4365846"/>
                  <a:pt x="2001903" y="4354590"/>
                </a:cubicBezTo>
                <a:cubicBezTo>
                  <a:pt x="2010429" y="4341801"/>
                  <a:pt x="2014691" y="4324750"/>
                  <a:pt x="2027480" y="4316224"/>
                </a:cubicBezTo>
                <a:cubicBezTo>
                  <a:pt x="2046343" y="4303649"/>
                  <a:pt x="2050460" y="4302716"/>
                  <a:pt x="2065847" y="4284252"/>
                </a:cubicBezTo>
                <a:cubicBezTo>
                  <a:pt x="2070767" y="4278348"/>
                  <a:pt x="2073202" y="4270503"/>
                  <a:pt x="2078636" y="4265069"/>
                </a:cubicBezTo>
                <a:cubicBezTo>
                  <a:pt x="2084070" y="4259635"/>
                  <a:pt x="2092385" y="4257714"/>
                  <a:pt x="2097819" y="4252280"/>
                </a:cubicBezTo>
                <a:cubicBezTo>
                  <a:pt x="2105355" y="4244744"/>
                  <a:pt x="2109466" y="4234238"/>
                  <a:pt x="2117002" y="4226702"/>
                </a:cubicBezTo>
                <a:cubicBezTo>
                  <a:pt x="2122436" y="4221268"/>
                  <a:pt x="2130281" y="4218833"/>
                  <a:pt x="2136185" y="4213913"/>
                </a:cubicBezTo>
                <a:cubicBezTo>
                  <a:pt x="2143132" y="4208124"/>
                  <a:pt x="2148502" y="4200615"/>
                  <a:pt x="2155368" y="4194730"/>
                </a:cubicBezTo>
                <a:cubicBezTo>
                  <a:pt x="2169244" y="4182836"/>
                  <a:pt x="2184950" y="4172877"/>
                  <a:pt x="2200129" y="4162758"/>
                </a:cubicBezTo>
                <a:cubicBezTo>
                  <a:pt x="2207389" y="4151868"/>
                  <a:pt x="2224173" y="4125925"/>
                  <a:pt x="2232101" y="4117997"/>
                </a:cubicBezTo>
                <a:cubicBezTo>
                  <a:pt x="2239637" y="4110461"/>
                  <a:pt x="2249658" y="4105832"/>
                  <a:pt x="2257679" y="4098814"/>
                </a:cubicBezTo>
                <a:cubicBezTo>
                  <a:pt x="2266753" y="4090874"/>
                  <a:pt x="2274102" y="4081083"/>
                  <a:pt x="2283257" y="4073236"/>
                </a:cubicBezTo>
                <a:cubicBezTo>
                  <a:pt x="2303982" y="4055472"/>
                  <a:pt x="2326016" y="4039294"/>
                  <a:pt x="2347201" y="4022081"/>
                </a:cubicBezTo>
                <a:cubicBezTo>
                  <a:pt x="2360121" y="4011583"/>
                  <a:pt x="2372249" y="4000097"/>
                  <a:pt x="2385567" y="3990109"/>
                </a:cubicBezTo>
                <a:cubicBezTo>
                  <a:pt x="2394093" y="3983715"/>
                  <a:pt x="2403180" y="3978006"/>
                  <a:pt x="2411145" y="3970926"/>
                </a:cubicBezTo>
                <a:cubicBezTo>
                  <a:pt x="2422410" y="3960913"/>
                  <a:pt x="2432007" y="3949138"/>
                  <a:pt x="2443117" y="3938954"/>
                </a:cubicBezTo>
                <a:cubicBezTo>
                  <a:pt x="2457603" y="3925675"/>
                  <a:pt x="2473982" y="3914483"/>
                  <a:pt x="2487877" y="3900587"/>
                </a:cubicBezTo>
                <a:cubicBezTo>
                  <a:pt x="2497528" y="3890936"/>
                  <a:pt x="2504120" y="3878572"/>
                  <a:pt x="2513455" y="3868615"/>
                </a:cubicBezTo>
                <a:cubicBezTo>
                  <a:pt x="2536133" y="3844425"/>
                  <a:pt x="2560348" y="3821723"/>
                  <a:pt x="2583794" y="3798277"/>
                </a:cubicBezTo>
                <a:lnTo>
                  <a:pt x="2628554" y="3753516"/>
                </a:lnTo>
                <a:cubicBezTo>
                  <a:pt x="2637080" y="3744990"/>
                  <a:pt x="2644977" y="3735785"/>
                  <a:pt x="2654132" y="3727938"/>
                </a:cubicBezTo>
                <a:cubicBezTo>
                  <a:pt x="2669052" y="3715149"/>
                  <a:pt x="2684352" y="3702791"/>
                  <a:pt x="2698893" y="3689572"/>
                </a:cubicBezTo>
                <a:cubicBezTo>
                  <a:pt x="2707815" y="3681461"/>
                  <a:pt x="2715163" y="3671659"/>
                  <a:pt x="2724470" y="3663994"/>
                </a:cubicBezTo>
                <a:cubicBezTo>
                  <a:pt x="2751456" y="3641770"/>
                  <a:pt x="2782878" y="3624770"/>
                  <a:pt x="2807598" y="3600050"/>
                </a:cubicBezTo>
                <a:cubicBezTo>
                  <a:pt x="2821739" y="3585909"/>
                  <a:pt x="2828160" y="3576980"/>
                  <a:pt x="2845964" y="3568078"/>
                </a:cubicBezTo>
                <a:cubicBezTo>
                  <a:pt x="2851993" y="3565064"/>
                  <a:pt x="2858753" y="3563815"/>
                  <a:pt x="2865147" y="3561684"/>
                </a:cubicBezTo>
                <a:cubicBezTo>
                  <a:pt x="2882199" y="3551027"/>
                  <a:pt x="2899572" y="3540866"/>
                  <a:pt x="2916303" y="3529712"/>
                </a:cubicBezTo>
                <a:cubicBezTo>
                  <a:pt x="2922697" y="3525449"/>
                  <a:pt x="2928612" y="3520360"/>
                  <a:pt x="2935486" y="3516923"/>
                </a:cubicBezTo>
                <a:cubicBezTo>
                  <a:pt x="2941515" y="3513909"/>
                  <a:pt x="2948275" y="3512660"/>
                  <a:pt x="2954669" y="3510529"/>
                </a:cubicBezTo>
                <a:cubicBezTo>
                  <a:pt x="3076889" y="3429049"/>
                  <a:pt x="2923278" y="3527651"/>
                  <a:pt x="3025008" y="3472162"/>
                </a:cubicBezTo>
                <a:cubicBezTo>
                  <a:pt x="3038501" y="3464802"/>
                  <a:pt x="3049841" y="3453872"/>
                  <a:pt x="3063374" y="3446585"/>
                </a:cubicBezTo>
                <a:cubicBezTo>
                  <a:pt x="3077667" y="3438889"/>
                  <a:pt x="3094113" y="3435580"/>
                  <a:pt x="3108135" y="3427401"/>
                </a:cubicBezTo>
                <a:cubicBezTo>
                  <a:pt x="3119924" y="3420524"/>
                  <a:pt x="3128751" y="3409395"/>
                  <a:pt x="3140107" y="3401824"/>
                </a:cubicBezTo>
                <a:cubicBezTo>
                  <a:pt x="3160789" y="3388036"/>
                  <a:pt x="3184430" y="3378718"/>
                  <a:pt x="3204051" y="3363457"/>
                </a:cubicBezTo>
                <a:cubicBezTo>
                  <a:pt x="3223234" y="3348537"/>
                  <a:pt x="3239864" y="3329564"/>
                  <a:pt x="3261601" y="3318696"/>
                </a:cubicBezTo>
                <a:cubicBezTo>
                  <a:pt x="3300925" y="3299035"/>
                  <a:pt x="3279249" y="3311195"/>
                  <a:pt x="3325545" y="3280330"/>
                </a:cubicBezTo>
                <a:lnTo>
                  <a:pt x="3363911" y="3254752"/>
                </a:lnTo>
                <a:cubicBezTo>
                  <a:pt x="3370305" y="3250489"/>
                  <a:pt x="3375804" y="3244394"/>
                  <a:pt x="3383094" y="3241964"/>
                </a:cubicBezTo>
                <a:cubicBezTo>
                  <a:pt x="3389488" y="3239832"/>
                  <a:pt x="3396248" y="3238583"/>
                  <a:pt x="3402277" y="3235569"/>
                </a:cubicBezTo>
                <a:cubicBezTo>
                  <a:pt x="3451852" y="3210781"/>
                  <a:pt x="3392435" y="3232455"/>
                  <a:pt x="3440644" y="3216386"/>
                </a:cubicBezTo>
                <a:cubicBezTo>
                  <a:pt x="3477005" y="3180025"/>
                  <a:pt x="3441997" y="3209314"/>
                  <a:pt x="3479010" y="3190808"/>
                </a:cubicBezTo>
                <a:cubicBezTo>
                  <a:pt x="3485884" y="3187371"/>
                  <a:pt x="3491171" y="3181141"/>
                  <a:pt x="3498194" y="3178020"/>
                </a:cubicBezTo>
                <a:cubicBezTo>
                  <a:pt x="3510513" y="3172545"/>
                  <a:pt x="3536560" y="3165231"/>
                  <a:pt x="3536560" y="3165231"/>
                </a:cubicBezTo>
                <a:cubicBezTo>
                  <a:pt x="3573130" y="3128661"/>
                  <a:pt x="3536432" y="3161315"/>
                  <a:pt x="3581321" y="3133259"/>
                </a:cubicBezTo>
                <a:cubicBezTo>
                  <a:pt x="3658221" y="3085197"/>
                  <a:pt x="3549502" y="3144542"/>
                  <a:pt x="3638870" y="3094892"/>
                </a:cubicBezTo>
                <a:cubicBezTo>
                  <a:pt x="3647203" y="3090263"/>
                  <a:pt x="3656691" y="3087644"/>
                  <a:pt x="3664448" y="3082103"/>
                </a:cubicBezTo>
                <a:cubicBezTo>
                  <a:pt x="3706358" y="3052167"/>
                  <a:pt x="3661664" y="3070241"/>
                  <a:pt x="3702815" y="3056526"/>
                </a:cubicBezTo>
                <a:cubicBezTo>
                  <a:pt x="3731413" y="3013626"/>
                  <a:pt x="3697724" y="3055657"/>
                  <a:pt x="3734787" y="3030948"/>
                </a:cubicBezTo>
                <a:cubicBezTo>
                  <a:pt x="3742311" y="3025932"/>
                  <a:pt x="3746832" y="3017317"/>
                  <a:pt x="3753970" y="3011765"/>
                </a:cubicBezTo>
                <a:cubicBezTo>
                  <a:pt x="3766102" y="3002329"/>
                  <a:pt x="3781468" y="2997055"/>
                  <a:pt x="3792336" y="2986187"/>
                </a:cubicBezTo>
                <a:cubicBezTo>
                  <a:pt x="3798730" y="2979793"/>
                  <a:pt x="3804160" y="2972260"/>
                  <a:pt x="3811519" y="2967004"/>
                </a:cubicBezTo>
                <a:cubicBezTo>
                  <a:pt x="3819276" y="2961463"/>
                  <a:pt x="3829774" y="2960317"/>
                  <a:pt x="3837097" y="2954215"/>
                </a:cubicBezTo>
                <a:cubicBezTo>
                  <a:pt x="3855622" y="2938777"/>
                  <a:pt x="3867574" y="2915467"/>
                  <a:pt x="3888252" y="2903060"/>
                </a:cubicBezTo>
                <a:cubicBezTo>
                  <a:pt x="3949182" y="2866502"/>
                  <a:pt x="3903338" y="2896107"/>
                  <a:pt x="3990563" y="2826327"/>
                </a:cubicBezTo>
                <a:cubicBezTo>
                  <a:pt x="3998885" y="2819670"/>
                  <a:pt x="4007273" y="2813055"/>
                  <a:pt x="4016140" y="2807144"/>
                </a:cubicBezTo>
                <a:cubicBezTo>
                  <a:pt x="4022535" y="2802881"/>
                  <a:pt x="4029420" y="2799275"/>
                  <a:pt x="4035324" y="2794355"/>
                </a:cubicBezTo>
                <a:cubicBezTo>
                  <a:pt x="4042271" y="2788566"/>
                  <a:pt x="4047641" y="2781057"/>
                  <a:pt x="4054507" y="2775172"/>
                </a:cubicBezTo>
                <a:cubicBezTo>
                  <a:pt x="4077508" y="2755457"/>
                  <a:pt x="4101573" y="2737016"/>
                  <a:pt x="4124845" y="2717622"/>
                </a:cubicBezTo>
                <a:cubicBezTo>
                  <a:pt x="4189333" y="2663882"/>
                  <a:pt x="4146954" y="2694358"/>
                  <a:pt x="4207973" y="2653678"/>
                </a:cubicBezTo>
                <a:cubicBezTo>
                  <a:pt x="4212236" y="2647284"/>
                  <a:pt x="4214695" y="2639213"/>
                  <a:pt x="4220761" y="2634495"/>
                </a:cubicBezTo>
                <a:cubicBezTo>
                  <a:pt x="4234326" y="2623945"/>
                  <a:pt x="4251067" y="2618210"/>
                  <a:pt x="4265522" y="2608917"/>
                </a:cubicBezTo>
                <a:cubicBezTo>
                  <a:pt x="4280946" y="2599002"/>
                  <a:pt x="4295965" y="2588399"/>
                  <a:pt x="4310283" y="2576945"/>
                </a:cubicBezTo>
                <a:cubicBezTo>
                  <a:pt x="4327976" y="2562791"/>
                  <a:pt x="4343622" y="2546183"/>
                  <a:pt x="4361438" y="2532185"/>
                </a:cubicBezTo>
                <a:cubicBezTo>
                  <a:pt x="4373524" y="2522689"/>
                  <a:pt x="4387672" y="2516044"/>
                  <a:pt x="4399805" y="2506607"/>
                </a:cubicBezTo>
                <a:cubicBezTo>
                  <a:pt x="4406943" y="2501055"/>
                  <a:pt x="4412041" y="2493213"/>
                  <a:pt x="4418988" y="2487424"/>
                </a:cubicBezTo>
                <a:cubicBezTo>
                  <a:pt x="4437658" y="2471866"/>
                  <a:pt x="4459353" y="2459848"/>
                  <a:pt x="4476538" y="2442663"/>
                </a:cubicBezTo>
                <a:cubicBezTo>
                  <a:pt x="4511631" y="2407570"/>
                  <a:pt x="4479294" y="2437399"/>
                  <a:pt x="4514904" y="2410691"/>
                </a:cubicBezTo>
                <a:cubicBezTo>
                  <a:pt x="4570471" y="2369015"/>
                  <a:pt x="4522524" y="2399724"/>
                  <a:pt x="4578848" y="2365930"/>
                </a:cubicBezTo>
                <a:cubicBezTo>
                  <a:pt x="4583111" y="2359536"/>
                  <a:pt x="4586203" y="2352181"/>
                  <a:pt x="4591637" y="2346747"/>
                </a:cubicBezTo>
                <a:cubicBezTo>
                  <a:pt x="4603372" y="2335012"/>
                  <a:pt x="4623022" y="2329529"/>
                  <a:pt x="4636398" y="2321169"/>
                </a:cubicBezTo>
                <a:cubicBezTo>
                  <a:pt x="4645435" y="2315521"/>
                  <a:pt x="4652938" y="2307634"/>
                  <a:pt x="4661975" y="2301986"/>
                </a:cubicBezTo>
                <a:cubicBezTo>
                  <a:pt x="4670058" y="2296934"/>
                  <a:pt x="4679716" y="2294623"/>
                  <a:pt x="4687553" y="2289197"/>
                </a:cubicBezTo>
                <a:cubicBezTo>
                  <a:pt x="4765392" y="2235309"/>
                  <a:pt x="4717896" y="2253505"/>
                  <a:pt x="4764286" y="2238042"/>
                </a:cubicBezTo>
                <a:cubicBezTo>
                  <a:pt x="4770680" y="2231648"/>
                  <a:pt x="4776331" y="2224411"/>
                  <a:pt x="4783469" y="2218859"/>
                </a:cubicBezTo>
                <a:cubicBezTo>
                  <a:pt x="4795602" y="2209422"/>
                  <a:pt x="4810967" y="2204150"/>
                  <a:pt x="4821836" y="2193281"/>
                </a:cubicBezTo>
                <a:lnTo>
                  <a:pt x="4860202" y="2154915"/>
                </a:lnTo>
                <a:cubicBezTo>
                  <a:pt x="4866596" y="2148520"/>
                  <a:pt x="4872323" y="2141380"/>
                  <a:pt x="4879385" y="2135731"/>
                </a:cubicBezTo>
                <a:cubicBezTo>
                  <a:pt x="4890042" y="2127205"/>
                  <a:pt x="4900439" y="2118343"/>
                  <a:pt x="4911357" y="2110154"/>
                </a:cubicBezTo>
                <a:cubicBezTo>
                  <a:pt x="4917505" y="2105543"/>
                  <a:pt x="4924636" y="2102285"/>
                  <a:pt x="4930540" y="2097365"/>
                </a:cubicBezTo>
                <a:cubicBezTo>
                  <a:pt x="4937487" y="2091576"/>
                  <a:pt x="4942489" y="2083608"/>
                  <a:pt x="4949724" y="2078182"/>
                </a:cubicBezTo>
                <a:cubicBezTo>
                  <a:pt x="4983719" y="2052686"/>
                  <a:pt x="5004276" y="2055600"/>
                  <a:pt x="5039245" y="2020632"/>
                </a:cubicBezTo>
                <a:cubicBezTo>
                  <a:pt x="5045640" y="2014238"/>
                  <a:pt x="5051563" y="2007334"/>
                  <a:pt x="5058429" y="2001449"/>
                </a:cubicBezTo>
                <a:cubicBezTo>
                  <a:pt x="5066521" y="1994513"/>
                  <a:pt x="5075275" y="1988377"/>
                  <a:pt x="5084006" y="1982266"/>
                </a:cubicBezTo>
                <a:cubicBezTo>
                  <a:pt x="5102894" y="1969044"/>
                  <a:pt x="5122373" y="1956688"/>
                  <a:pt x="5141556" y="1943899"/>
                </a:cubicBezTo>
                <a:cubicBezTo>
                  <a:pt x="5147950" y="1939636"/>
                  <a:pt x="5154591" y="1935721"/>
                  <a:pt x="5160739" y="1931110"/>
                </a:cubicBezTo>
                <a:cubicBezTo>
                  <a:pt x="5169265" y="1924716"/>
                  <a:pt x="5177064" y="1917214"/>
                  <a:pt x="5186317" y="1911927"/>
                </a:cubicBezTo>
                <a:cubicBezTo>
                  <a:pt x="5192169" y="1908583"/>
                  <a:pt x="5199106" y="1907664"/>
                  <a:pt x="5205500" y="1905533"/>
                </a:cubicBezTo>
                <a:cubicBezTo>
                  <a:pt x="5209763" y="1899139"/>
                  <a:pt x="5212855" y="1891784"/>
                  <a:pt x="5218289" y="1886350"/>
                </a:cubicBezTo>
                <a:cubicBezTo>
                  <a:pt x="5233648" y="1870991"/>
                  <a:pt x="5238454" y="1874966"/>
                  <a:pt x="5256655" y="1867166"/>
                </a:cubicBezTo>
                <a:cubicBezTo>
                  <a:pt x="5265417" y="1863411"/>
                  <a:pt x="5273957" y="1859107"/>
                  <a:pt x="5282233" y="1854378"/>
                </a:cubicBezTo>
                <a:cubicBezTo>
                  <a:pt x="5288906" y="1850565"/>
                  <a:pt x="5294542" y="1845026"/>
                  <a:pt x="5301416" y="1841589"/>
                </a:cubicBezTo>
                <a:cubicBezTo>
                  <a:pt x="5307445" y="1838575"/>
                  <a:pt x="5314570" y="1838208"/>
                  <a:pt x="5320599" y="1835194"/>
                </a:cubicBezTo>
                <a:cubicBezTo>
                  <a:pt x="5327473" y="1831757"/>
                  <a:pt x="5332908" y="1825843"/>
                  <a:pt x="5339782" y="1822406"/>
                </a:cubicBezTo>
                <a:cubicBezTo>
                  <a:pt x="5345811" y="1819392"/>
                  <a:pt x="5352937" y="1819026"/>
                  <a:pt x="5358966" y="1816011"/>
                </a:cubicBezTo>
                <a:cubicBezTo>
                  <a:pt x="5392796" y="1799096"/>
                  <a:pt x="5364334" y="1807609"/>
                  <a:pt x="5397332" y="1784039"/>
                </a:cubicBezTo>
                <a:cubicBezTo>
                  <a:pt x="5405089" y="1778498"/>
                  <a:pt x="5414384" y="1775513"/>
                  <a:pt x="5422910" y="1771250"/>
                </a:cubicBezTo>
                <a:cubicBezTo>
                  <a:pt x="5470723" y="1711482"/>
                  <a:pt x="5425403" y="1762673"/>
                  <a:pt x="5474065" y="1720095"/>
                </a:cubicBezTo>
                <a:cubicBezTo>
                  <a:pt x="5511412" y="1687417"/>
                  <a:pt x="5484289" y="1699635"/>
                  <a:pt x="5518826" y="1688123"/>
                </a:cubicBezTo>
                <a:cubicBezTo>
                  <a:pt x="5523089" y="1681729"/>
                  <a:pt x="5525614" y="1673741"/>
                  <a:pt x="5531615" y="1668940"/>
                </a:cubicBezTo>
                <a:cubicBezTo>
                  <a:pt x="5536878" y="1664729"/>
                  <a:pt x="5544769" y="1665559"/>
                  <a:pt x="5550798" y="1662545"/>
                </a:cubicBezTo>
                <a:cubicBezTo>
                  <a:pt x="5557672" y="1659108"/>
                  <a:pt x="5563587" y="1654020"/>
                  <a:pt x="5569981" y="1649757"/>
                </a:cubicBezTo>
                <a:cubicBezTo>
                  <a:pt x="5594248" y="1613355"/>
                  <a:pt x="5568691" y="1643185"/>
                  <a:pt x="5601953" y="1624179"/>
                </a:cubicBezTo>
                <a:cubicBezTo>
                  <a:pt x="5622377" y="1612509"/>
                  <a:pt x="5643831" y="1586773"/>
                  <a:pt x="5665897" y="1579418"/>
                </a:cubicBezTo>
                <a:lnTo>
                  <a:pt x="5685080" y="1573024"/>
                </a:lnTo>
                <a:cubicBezTo>
                  <a:pt x="5708074" y="1550031"/>
                  <a:pt x="5733068" y="1523453"/>
                  <a:pt x="5761813" y="1509080"/>
                </a:cubicBezTo>
                <a:cubicBezTo>
                  <a:pt x="5806923" y="1486525"/>
                  <a:pt x="5803865" y="1489569"/>
                  <a:pt x="5851335" y="1457924"/>
                </a:cubicBezTo>
                <a:cubicBezTo>
                  <a:pt x="5857729" y="1453661"/>
                  <a:pt x="5864265" y="1449603"/>
                  <a:pt x="5870518" y="1445136"/>
                </a:cubicBezTo>
                <a:cubicBezTo>
                  <a:pt x="5879190" y="1438941"/>
                  <a:pt x="5886843" y="1431240"/>
                  <a:pt x="5896096" y="1425952"/>
                </a:cubicBezTo>
                <a:cubicBezTo>
                  <a:pt x="5901948" y="1422608"/>
                  <a:pt x="5908885" y="1421689"/>
                  <a:pt x="5915279" y="1419558"/>
                </a:cubicBezTo>
                <a:cubicBezTo>
                  <a:pt x="5919542" y="1413164"/>
                  <a:pt x="5922164" y="1405295"/>
                  <a:pt x="5928068" y="1400375"/>
                </a:cubicBezTo>
                <a:cubicBezTo>
                  <a:pt x="5935391" y="1394273"/>
                  <a:pt x="5945471" y="1392490"/>
                  <a:pt x="5953645" y="1387586"/>
                </a:cubicBezTo>
                <a:cubicBezTo>
                  <a:pt x="5966825" y="1379678"/>
                  <a:pt x="5978832" y="1369916"/>
                  <a:pt x="5992012" y="1362008"/>
                </a:cubicBezTo>
                <a:cubicBezTo>
                  <a:pt x="6002669" y="1355614"/>
                  <a:pt x="6014041" y="1350282"/>
                  <a:pt x="6023984" y="1342825"/>
                </a:cubicBezTo>
                <a:cubicBezTo>
                  <a:pt x="6062302" y="1314086"/>
                  <a:pt x="6023878" y="1330071"/>
                  <a:pt x="6062350" y="1317248"/>
                </a:cubicBezTo>
                <a:cubicBezTo>
                  <a:pt x="6100227" y="1288839"/>
                  <a:pt x="6079055" y="1303979"/>
                  <a:pt x="6126294" y="1272487"/>
                </a:cubicBezTo>
                <a:lnTo>
                  <a:pt x="6145477" y="1259698"/>
                </a:lnTo>
                <a:cubicBezTo>
                  <a:pt x="6182129" y="1204721"/>
                  <a:pt x="6133324" y="1269421"/>
                  <a:pt x="6177450" y="1234120"/>
                </a:cubicBezTo>
                <a:cubicBezTo>
                  <a:pt x="6218767" y="1201066"/>
                  <a:pt x="6161204" y="1224614"/>
                  <a:pt x="6209422" y="1208543"/>
                </a:cubicBezTo>
                <a:cubicBezTo>
                  <a:pt x="6238021" y="1165641"/>
                  <a:pt x="6204331" y="1207673"/>
                  <a:pt x="6241394" y="1182965"/>
                </a:cubicBezTo>
                <a:cubicBezTo>
                  <a:pt x="6248918" y="1177949"/>
                  <a:pt x="6253630" y="1169571"/>
                  <a:pt x="6260577" y="1163782"/>
                </a:cubicBezTo>
                <a:cubicBezTo>
                  <a:pt x="6266481" y="1158862"/>
                  <a:pt x="6273366" y="1155256"/>
                  <a:pt x="6279760" y="1150993"/>
                </a:cubicBezTo>
                <a:cubicBezTo>
                  <a:pt x="6313864" y="1099838"/>
                  <a:pt x="6269103" y="1161650"/>
                  <a:pt x="6311732" y="1119021"/>
                </a:cubicBezTo>
                <a:cubicBezTo>
                  <a:pt x="6354361" y="1076392"/>
                  <a:pt x="6292549" y="1121153"/>
                  <a:pt x="6343704" y="1087049"/>
                </a:cubicBezTo>
                <a:cubicBezTo>
                  <a:pt x="6347967" y="1080655"/>
                  <a:pt x="6350709" y="1072927"/>
                  <a:pt x="6356493" y="1067866"/>
                </a:cubicBezTo>
                <a:cubicBezTo>
                  <a:pt x="6368060" y="1057745"/>
                  <a:pt x="6394859" y="1042288"/>
                  <a:pt x="6394859" y="1042288"/>
                </a:cubicBezTo>
                <a:cubicBezTo>
                  <a:pt x="6431510" y="987312"/>
                  <a:pt x="6382708" y="1052009"/>
                  <a:pt x="6426831" y="1016710"/>
                </a:cubicBezTo>
                <a:cubicBezTo>
                  <a:pt x="6468147" y="983657"/>
                  <a:pt x="6410589" y="1007204"/>
                  <a:pt x="6458803" y="991133"/>
                </a:cubicBezTo>
                <a:cubicBezTo>
                  <a:pt x="6465198" y="986870"/>
                  <a:pt x="6472083" y="983264"/>
                  <a:pt x="6477987" y="978344"/>
                </a:cubicBezTo>
                <a:cubicBezTo>
                  <a:pt x="6484934" y="972555"/>
                  <a:pt x="6489811" y="964417"/>
                  <a:pt x="6497170" y="959161"/>
                </a:cubicBezTo>
                <a:cubicBezTo>
                  <a:pt x="6504927" y="953621"/>
                  <a:pt x="6514221" y="950635"/>
                  <a:pt x="6522747" y="946372"/>
                </a:cubicBezTo>
                <a:cubicBezTo>
                  <a:pt x="6527010" y="939978"/>
                  <a:pt x="6529535" y="931990"/>
                  <a:pt x="6535536" y="927189"/>
                </a:cubicBezTo>
                <a:cubicBezTo>
                  <a:pt x="6540799" y="922978"/>
                  <a:pt x="6549953" y="925560"/>
                  <a:pt x="6554719" y="920794"/>
                </a:cubicBezTo>
                <a:cubicBezTo>
                  <a:pt x="6588821" y="886692"/>
                  <a:pt x="6529145" y="912267"/>
                  <a:pt x="6580297" y="895217"/>
                </a:cubicBezTo>
                <a:cubicBezTo>
                  <a:pt x="6603573" y="860304"/>
                  <a:pt x="6580593" y="890162"/>
                  <a:pt x="6618664" y="856850"/>
                </a:cubicBezTo>
                <a:cubicBezTo>
                  <a:pt x="6627738" y="848910"/>
                  <a:pt x="6635229" y="839283"/>
                  <a:pt x="6644241" y="831273"/>
                </a:cubicBezTo>
                <a:cubicBezTo>
                  <a:pt x="6654442" y="822206"/>
                  <a:pt x="6666152" y="814917"/>
                  <a:pt x="6676213" y="805695"/>
                </a:cubicBezTo>
                <a:cubicBezTo>
                  <a:pt x="6691767" y="791437"/>
                  <a:pt x="6706054" y="775854"/>
                  <a:pt x="6720974" y="760934"/>
                </a:cubicBezTo>
                <a:cubicBezTo>
                  <a:pt x="6729500" y="752408"/>
                  <a:pt x="6737137" y="742889"/>
                  <a:pt x="6746552" y="735357"/>
                </a:cubicBezTo>
                <a:cubicBezTo>
                  <a:pt x="6757209" y="726831"/>
                  <a:pt x="6768873" y="719430"/>
                  <a:pt x="6778524" y="709779"/>
                </a:cubicBezTo>
                <a:cubicBezTo>
                  <a:pt x="6786060" y="702243"/>
                  <a:pt x="6791049" y="692523"/>
                  <a:pt x="6797707" y="684201"/>
                </a:cubicBezTo>
                <a:cubicBezTo>
                  <a:pt x="6808106" y="671202"/>
                  <a:pt x="6818543" y="658209"/>
                  <a:pt x="6829679" y="645835"/>
                </a:cubicBezTo>
                <a:cubicBezTo>
                  <a:pt x="6872812" y="597910"/>
                  <a:pt x="6864072" y="626219"/>
                  <a:pt x="6919201" y="543524"/>
                </a:cubicBezTo>
                <a:cubicBezTo>
                  <a:pt x="6927727" y="530735"/>
                  <a:pt x="6936526" y="518125"/>
                  <a:pt x="6944778" y="505158"/>
                </a:cubicBezTo>
                <a:cubicBezTo>
                  <a:pt x="6951450" y="494673"/>
                  <a:pt x="6957067" y="483527"/>
                  <a:pt x="6963961" y="473186"/>
                </a:cubicBezTo>
                <a:cubicBezTo>
                  <a:pt x="6969873" y="464318"/>
                  <a:pt x="6976750" y="456134"/>
                  <a:pt x="6983145" y="447608"/>
                </a:cubicBezTo>
                <a:cubicBezTo>
                  <a:pt x="6985276" y="439082"/>
                  <a:pt x="6986077" y="430108"/>
                  <a:pt x="6989539" y="422031"/>
                </a:cubicBezTo>
                <a:cubicBezTo>
                  <a:pt x="6992566" y="414967"/>
                  <a:pt x="7001780" y="410514"/>
                  <a:pt x="7002328" y="402848"/>
                </a:cubicBezTo>
                <a:cubicBezTo>
                  <a:pt x="7004005" y="379365"/>
                  <a:pt x="7000550" y="355595"/>
                  <a:pt x="6995933" y="332509"/>
                </a:cubicBezTo>
                <a:cubicBezTo>
                  <a:pt x="6994064" y="323162"/>
                  <a:pt x="6989388" y="314134"/>
                  <a:pt x="6983145" y="306931"/>
                </a:cubicBezTo>
                <a:cubicBezTo>
                  <a:pt x="6901635" y="212881"/>
                  <a:pt x="6939075" y="259924"/>
                  <a:pt x="6861651" y="204621"/>
                </a:cubicBezTo>
                <a:cubicBezTo>
                  <a:pt x="6814291" y="170793"/>
                  <a:pt x="6829604" y="168165"/>
                  <a:pt x="6772129" y="140677"/>
                </a:cubicBezTo>
                <a:cubicBezTo>
                  <a:pt x="6741064" y="125820"/>
                  <a:pt x="6705741" y="120027"/>
                  <a:pt x="6676213" y="102310"/>
                </a:cubicBezTo>
                <a:cubicBezTo>
                  <a:pt x="6633243" y="76528"/>
                  <a:pt x="6649112" y="83431"/>
                  <a:pt x="6593086" y="63944"/>
                </a:cubicBezTo>
                <a:cubicBezTo>
                  <a:pt x="6561255" y="52872"/>
                  <a:pt x="6528461" y="44489"/>
                  <a:pt x="6497170" y="31972"/>
                </a:cubicBezTo>
                <a:cubicBezTo>
                  <a:pt x="6486513" y="27709"/>
                  <a:pt x="6476334" y="21967"/>
                  <a:pt x="6465198" y="19183"/>
                </a:cubicBezTo>
                <a:cubicBezTo>
                  <a:pt x="6419720" y="7813"/>
                  <a:pt x="6383029" y="5080"/>
                  <a:pt x="6337310" y="0"/>
                </a:cubicBezTo>
                <a:lnTo>
                  <a:pt x="6062350" y="12789"/>
                </a:lnTo>
                <a:cubicBezTo>
                  <a:pt x="5997599" y="16321"/>
                  <a:pt x="5947901" y="22217"/>
                  <a:pt x="5883307" y="38366"/>
                </a:cubicBezTo>
                <a:cubicBezTo>
                  <a:pt x="5831611" y="51290"/>
                  <a:pt x="5780393" y="66276"/>
                  <a:pt x="5729841" y="83127"/>
                </a:cubicBezTo>
                <a:cubicBezTo>
                  <a:pt x="5704263" y="91653"/>
                  <a:pt x="5677795" y="97867"/>
                  <a:pt x="5653108" y="108705"/>
                </a:cubicBezTo>
                <a:cubicBezTo>
                  <a:pt x="5590259" y="136297"/>
                  <a:pt x="5529569" y="168567"/>
                  <a:pt x="5467670" y="198227"/>
                </a:cubicBezTo>
                <a:lnTo>
                  <a:pt x="5346177" y="255776"/>
                </a:lnTo>
                <a:cubicBezTo>
                  <a:pt x="5237378" y="306776"/>
                  <a:pt x="5268583" y="290104"/>
                  <a:pt x="5141556" y="351692"/>
                </a:cubicBezTo>
                <a:cubicBezTo>
                  <a:pt x="5111536" y="366247"/>
                  <a:pt x="5081875" y="381533"/>
                  <a:pt x="5052034" y="396453"/>
                </a:cubicBezTo>
                <a:cubicBezTo>
                  <a:pt x="5009405" y="417768"/>
                  <a:pt x="4965527" y="436751"/>
                  <a:pt x="4924146" y="460397"/>
                </a:cubicBezTo>
                <a:cubicBezTo>
                  <a:pt x="4894305" y="477449"/>
                  <a:pt x="4865197" y="495852"/>
                  <a:pt x="4834624" y="511552"/>
                </a:cubicBezTo>
                <a:cubicBezTo>
                  <a:pt x="4786283" y="536376"/>
                  <a:pt x="4736158" y="557588"/>
                  <a:pt x="4687553" y="581891"/>
                </a:cubicBezTo>
                <a:cubicBezTo>
                  <a:pt x="4575347" y="637994"/>
                  <a:pt x="4459033" y="711329"/>
                  <a:pt x="4355044" y="773723"/>
                </a:cubicBezTo>
                <a:cubicBezTo>
                  <a:pt x="4331909" y="787604"/>
                  <a:pt x="4181329" y="878886"/>
                  <a:pt x="4150423" y="901611"/>
                </a:cubicBezTo>
                <a:lnTo>
                  <a:pt x="3933013" y="1061471"/>
                </a:lnTo>
                <a:cubicBezTo>
                  <a:pt x="3809388" y="1153666"/>
                  <a:pt x="3776871" y="1181089"/>
                  <a:pt x="3664448" y="1266092"/>
                </a:cubicBezTo>
                <a:cubicBezTo>
                  <a:pt x="3600474" y="1314462"/>
                  <a:pt x="3460399" y="1419500"/>
                  <a:pt x="3389489" y="1470713"/>
                </a:cubicBezTo>
                <a:cubicBezTo>
                  <a:pt x="3353533" y="1496681"/>
                  <a:pt x="3317505" y="1522571"/>
                  <a:pt x="3280784" y="1547446"/>
                </a:cubicBezTo>
                <a:cubicBezTo>
                  <a:pt x="3251414" y="1567342"/>
                  <a:pt x="3219539" y="1583574"/>
                  <a:pt x="3191262" y="1604996"/>
                </a:cubicBezTo>
                <a:cubicBezTo>
                  <a:pt x="3120924" y="1658283"/>
                  <a:pt x="3054695" y="1717480"/>
                  <a:pt x="2980247" y="1764856"/>
                </a:cubicBezTo>
                <a:lnTo>
                  <a:pt x="2698893" y="1943899"/>
                </a:lnTo>
                <a:cubicBezTo>
                  <a:pt x="2643801" y="1978528"/>
                  <a:pt x="2590280" y="2016017"/>
                  <a:pt x="2532638" y="2046210"/>
                </a:cubicBezTo>
                <a:cubicBezTo>
                  <a:pt x="2443116" y="2093102"/>
                  <a:pt x="2348920" y="2131987"/>
                  <a:pt x="2264073" y="2186887"/>
                </a:cubicBezTo>
                <a:cubicBezTo>
                  <a:pt x="2227838" y="2210333"/>
                  <a:pt x="2193298" y="2236634"/>
                  <a:pt x="2155368" y="2257225"/>
                </a:cubicBezTo>
                <a:cubicBezTo>
                  <a:pt x="2043945" y="2317712"/>
                  <a:pt x="1929016" y="2371514"/>
                  <a:pt x="1816465" y="2429874"/>
                </a:cubicBezTo>
                <a:cubicBezTo>
                  <a:pt x="1756359" y="2461040"/>
                  <a:pt x="1697230" y="2494055"/>
                  <a:pt x="1637422" y="2525790"/>
                </a:cubicBezTo>
                <a:cubicBezTo>
                  <a:pt x="1592786" y="2549474"/>
                  <a:pt x="1545446" y="2568500"/>
                  <a:pt x="1503139" y="2596129"/>
                </a:cubicBezTo>
                <a:cubicBezTo>
                  <a:pt x="1138872" y="2834018"/>
                  <a:pt x="1287326" y="2731902"/>
                  <a:pt x="1017164" y="2922243"/>
                </a:cubicBezTo>
                <a:cubicBezTo>
                  <a:pt x="917118" y="2992730"/>
                  <a:pt x="884159" y="3013375"/>
                  <a:pt x="786966" y="3094892"/>
                </a:cubicBezTo>
                <a:cubicBezTo>
                  <a:pt x="760381" y="3117189"/>
                  <a:pt x="734388" y="3140321"/>
                  <a:pt x="710233" y="3165231"/>
                </a:cubicBezTo>
                <a:cubicBezTo>
                  <a:pt x="574008" y="3305713"/>
                  <a:pt x="575510" y="3312117"/>
                  <a:pt x="460851" y="3478557"/>
                </a:cubicBezTo>
                <a:cubicBezTo>
                  <a:pt x="376756" y="3600630"/>
                  <a:pt x="337898" y="3661832"/>
                  <a:pt x="269019" y="3811066"/>
                </a:cubicBezTo>
                <a:cubicBezTo>
                  <a:pt x="232312" y="3890596"/>
                  <a:pt x="213276" y="3926062"/>
                  <a:pt x="185891" y="4015687"/>
                </a:cubicBezTo>
                <a:cubicBezTo>
                  <a:pt x="175013" y="4051287"/>
                  <a:pt x="168295" y="4088033"/>
                  <a:pt x="160314" y="4124392"/>
                </a:cubicBezTo>
                <a:cubicBezTo>
                  <a:pt x="142999" y="4203271"/>
                  <a:pt x="121817" y="4304285"/>
                  <a:pt x="109159" y="4386562"/>
                </a:cubicBezTo>
                <a:cubicBezTo>
                  <a:pt x="101963" y="4433338"/>
                  <a:pt x="97065" y="4480447"/>
                  <a:pt x="89975" y="4527239"/>
                </a:cubicBezTo>
                <a:cubicBezTo>
                  <a:pt x="75305" y="4624059"/>
                  <a:pt x="81396" y="4575021"/>
                  <a:pt x="51609" y="4674310"/>
                </a:cubicBezTo>
                <a:cubicBezTo>
                  <a:pt x="40167" y="4712450"/>
                  <a:pt x="19637" y="4789410"/>
                  <a:pt x="19637" y="4789410"/>
                </a:cubicBezTo>
                <a:cubicBezTo>
                  <a:pt x="17506" y="4806462"/>
                  <a:pt x="15792" y="4823571"/>
                  <a:pt x="13243" y="4840565"/>
                </a:cubicBezTo>
                <a:cubicBezTo>
                  <a:pt x="5057" y="4895142"/>
                  <a:pt x="-8197" y="4922189"/>
                  <a:pt x="6848" y="4974848"/>
                </a:cubicBezTo>
                <a:cubicBezTo>
                  <a:pt x="14460" y="5001491"/>
                  <a:pt x="26428" y="5026797"/>
                  <a:pt x="38820" y="5051580"/>
                </a:cubicBezTo>
                <a:cubicBezTo>
                  <a:pt x="50175" y="5074289"/>
                  <a:pt x="71747" y="5104332"/>
                  <a:pt x="96370" y="5115524"/>
                </a:cubicBezTo>
                <a:cubicBezTo>
                  <a:pt x="108173" y="5120889"/>
                  <a:pt x="121850" y="5120487"/>
                  <a:pt x="134736" y="5121919"/>
                </a:cubicBezTo>
                <a:cubicBezTo>
                  <a:pt x="160245" y="5124753"/>
                  <a:pt x="185944" y="5125626"/>
                  <a:pt x="211469" y="5128313"/>
                </a:cubicBezTo>
                <a:cubicBezTo>
                  <a:pt x="254323" y="5132824"/>
                  <a:pt x="281716" y="5140320"/>
                  <a:pt x="326568" y="5147496"/>
                </a:cubicBezTo>
                <a:cubicBezTo>
                  <a:pt x="356333" y="5152258"/>
                  <a:pt x="386357" y="5155329"/>
                  <a:pt x="416090" y="5160285"/>
                </a:cubicBezTo>
                <a:cubicBezTo>
                  <a:pt x="424759" y="5161730"/>
                  <a:pt x="433218" y="5164266"/>
                  <a:pt x="441668" y="5166680"/>
                </a:cubicBezTo>
                <a:cubicBezTo>
                  <a:pt x="448149" y="5168532"/>
                  <a:pt x="460851" y="5173074"/>
                  <a:pt x="460851" y="5173074"/>
                </a:cubicBezTo>
                <a:lnTo>
                  <a:pt x="786966" y="5275385"/>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4" name="Freihandform: Form 3">
            <a:extLst>
              <a:ext uri="{FF2B5EF4-FFF2-40B4-BE49-F238E27FC236}">
                <a16:creationId xmlns:a16="http://schemas.microsoft.com/office/drawing/2014/main" id="{16E66512-C458-44B4-922F-926985E3F7C5}"/>
              </a:ext>
            </a:extLst>
          </p:cNvPr>
          <p:cNvSpPr/>
          <p:nvPr/>
        </p:nvSpPr>
        <p:spPr>
          <a:xfrm>
            <a:off x="2600711" y="1015414"/>
            <a:ext cx="6338111" cy="4725988"/>
          </a:xfrm>
          <a:custGeom>
            <a:avLst/>
            <a:gdLst>
              <a:gd name="connsiteX0" fmla="*/ 1221334 w 7264047"/>
              <a:gd name="connsiteY0" fmla="*/ 5185863 h 5416409"/>
              <a:gd name="connsiteX1" fmla="*/ 1221334 w 7264047"/>
              <a:gd name="connsiteY1" fmla="*/ 5185863 h 5416409"/>
              <a:gd name="connsiteX2" fmla="*/ 1266095 w 7264047"/>
              <a:gd name="connsiteY2" fmla="*/ 5153891 h 5416409"/>
              <a:gd name="connsiteX3" fmla="*/ 1285278 w 7264047"/>
              <a:gd name="connsiteY3" fmla="*/ 5147496 h 5416409"/>
              <a:gd name="connsiteX4" fmla="*/ 1298067 w 7264047"/>
              <a:gd name="connsiteY4" fmla="*/ 5128313 h 5416409"/>
              <a:gd name="connsiteX5" fmla="*/ 1336433 w 7264047"/>
              <a:gd name="connsiteY5" fmla="*/ 5096341 h 5416409"/>
              <a:gd name="connsiteX6" fmla="*/ 1374800 w 7264047"/>
              <a:gd name="connsiteY6" fmla="*/ 5038791 h 5416409"/>
              <a:gd name="connsiteX7" fmla="*/ 1387588 w 7264047"/>
              <a:gd name="connsiteY7" fmla="*/ 5019608 h 5416409"/>
              <a:gd name="connsiteX8" fmla="*/ 1393983 w 7264047"/>
              <a:gd name="connsiteY8" fmla="*/ 5000425 h 5416409"/>
              <a:gd name="connsiteX9" fmla="*/ 1413166 w 7264047"/>
              <a:gd name="connsiteY9" fmla="*/ 4981242 h 5416409"/>
              <a:gd name="connsiteX10" fmla="*/ 1445138 w 7264047"/>
              <a:gd name="connsiteY10" fmla="*/ 4942875 h 5416409"/>
              <a:gd name="connsiteX11" fmla="*/ 1451532 w 7264047"/>
              <a:gd name="connsiteY11" fmla="*/ 4923692 h 5416409"/>
              <a:gd name="connsiteX12" fmla="*/ 1496293 w 7264047"/>
              <a:gd name="connsiteY12" fmla="*/ 4885326 h 5416409"/>
              <a:gd name="connsiteX13" fmla="*/ 1515477 w 7264047"/>
              <a:gd name="connsiteY13" fmla="*/ 4866142 h 5416409"/>
              <a:gd name="connsiteX14" fmla="*/ 1521871 w 7264047"/>
              <a:gd name="connsiteY14" fmla="*/ 4846959 h 5416409"/>
              <a:gd name="connsiteX15" fmla="*/ 1598604 w 7264047"/>
              <a:gd name="connsiteY15" fmla="*/ 4783015 h 5416409"/>
              <a:gd name="connsiteX16" fmla="*/ 1604998 w 7264047"/>
              <a:gd name="connsiteY16" fmla="*/ 4757438 h 5416409"/>
              <a:gd name="connsiteX17" fmla="*/ 1624181 w 7264047"/>
              <a:gd name="connsiteY17" fmla="*/ 4738254 h 5416409"/>
              <a:gd name="connsiteX18" fmla="*/ 1668942 w 7264047"/>
              <a:gd name="connsiteY18" fmla="*/ 4699888 h 5416409"/>
              <a:gd name="connsiteX19" fmla="*/ 1707309 w 7264047"/>
              <a:gd name="connsiteY19" fmla="*/ 4674310 h 5416409"/>
              <a:gd name="connsiteX20" fmla="*/ 1726492 w 7264047"/>
              <a:gd name="connsiteY20" fmla="*/ 4661521 h 5416409"/>
              <a:gd name="connsiteX21" fmla="*/ 1758464 w 7264047"/>
              <a:gd name="connsiteY21" fmla="*/ 4629549 h 5416409"/>
              <a:gd name="connsiteX22" fmla="*/ 1771253 w 7264047"/>
              <a:gd name="connsiteY22" fmla="*/ 4610366 h 5416409"/>
              <a:gd name="connsiteX23" fmla="*/ 1790436 w 7264047"/>
              <a:gd name="connsiteY23" fmla="*/ 4603972 h 5416409"/>
              <a:gd name="connsiteX24" fmla="*/ 1835197 w 7264047"/>
              <a:gd name="connsiteY24" fmla="*/ 4578394 h 5416409"/>
              <a:gd name="connsiteX25" fmla="*/ 1854380 w 7264047"/>
              <a:gd name="connsiteY25" fmla="*/ 4572000 h 5416409"/>
              <a:gd name="connsiteX26" fmla="*/ 1911930 w 7264047"/>
              <a:gd name="connsiteY26" fmla="*/ 4546422 h 5416409"/>
              <a:gd name="connsiteX27" fmla="*/ 1931113 w 7264047"/>
              <a:gd name="connsiteY27" fmla="*/ 4540028 h 5416409"/>
              <a:gd name="connsiteX28" fmla="*/ 1988663 w 7264047"/>
              <a:gd name="connsiteY28" fmla="*/ 4508056 h 5416409"/>
              <a:gd name="connsiteX29" fmla="*/ 2027029 w 7264047"/>
              <a:gd name="connsiteY29" fmla="*/ 4488873 h 5416409"/>
              <a:gd name="connsiteX30" fmla="*/ 2046212 w 7264047"/>
              <a:gd name="connsiteY30" fmla="*/ 4476084 h 5416409"/>
              <a:gd name="connsiteX31" fmla="*/ 2084579 w 7264047"/>
              <a:gd name="connsiteY31" fmla="*/ 4463295 h 5416409"/>
              <a:gd name="connsiteX32" fmla="*/ 2142128 w 7264047"/>
              <a:gd name="connsiteY32" fmla="*/ 4437717 h 5416409"/>
              <a:gd name="connsiteX33" fmla="*/ 2161311 w 7264047"/>
              <a:gd name="connsiteY33" fmla="*/ 4431323 h 5416409"/>
              <a:gd name="connsiteX34" fmla="*/ 2180495 w 7264047"/>
              <a:gd name="connsiteY34" fmla="*/ 4418534 h 5416409"/>
              <a:gd name="connsiteX35" fmla="*/ 2199678 w 7264047"/>
              <a:gd name="connsiteY35" fmla="*/ 4412140 h 5416409"/>
              <a:gd name="connsiteX36" fmla="*/ 2238044 w 7264047"/>
              <a:gd name="connsiteY36" fmla="*/ 4386562 h 5416409"/>
              <a:gd name="connsiteX37" fmla="*/ 2257228 w 7264047"/>
              <a:gd name="connsiteY37" fmla="*/ 4373773 h 5416409"/>
              <a:gd name="connsiteX38" fmla="*/ 2276411 w 7264047"/>
              <a:gd name="connsiteY38" fmla="*/ 4367379 h 5416409"/>
              <a:gd name="connsiteX39" fmla="*/ 2289200 w 7264047"/>
              <a:gd name="connsiteY39" fmla="*/ 4348196 h 5416409"/>
              <a:gd name="connsiteX40" fmla="*/ 2308383 w 7264047"/>
              <a:gd name="connsiteY40" fmla="*/ 4341801 h 5416409"/>
              <a:gd name="connsiteX41" fmla="*/ 2327566 w 7264047"/>
              <a:gd name="connsiteY41" fmla="*/ 4329012 h 5416409"/>
              <a:gd name="connsiteX42" fmla="*/ 2359538 w 7264047"/>
              <a:gd name="connsiteY42" fmla="*/ 4303435 h 5416409"/>
              <a:gd name="connsiteX43" fmla="*/ 2378721 w 7264047"/>
              <a:gd name="connsiteY43" fmla="*/ 4284252 h 5416409"/>
              <a:gd name="connsiteX44" fmla="*/ 2397904 w 7264047"/>
              <a:gd name="connsiteY44" fmla="*/ 4271463 h 5416409"/>
              <a:gd name="connsiteX45" fmla="*/ 2429877 w 7264047"/>
              <a:gd name="connsiteY45" fmla="*/ 4239491 h 5416409"/>
              <a:gd name="connsiteX46" fmla="*/ 2468243 w 7264047"/>
              <a:gd name="connsiteY46" fmla="*/ 4201124 h 5416409"/>
              <a:gd name="connsiteX47" fmla="*/ 2513004 w 7264047"/>
              <a:gd name="connsiteY47" fmla="*/ 4137180 h 5416409"/>
              <a:gd name="connsiteX48" fmla="*/ 2532187 w 7264047"/>
              <a:gd name="connsiteY48" fmla="*/ 4117997 h 5416409"/>
              <a:gd name="connsiteX49" fmla="*/ 2544976 w 7264047"/>
              <a:gd name="connsiteY49" fmla="*/ 4098814 h 5416409"/>
              <a:gd name="connsiteX50" fmla="*/ 2570553 w 7264047"/>
              <a:gd name="connsiteY50" fmla="*/ 4066842 h 5416409"/>
              <a:gd name="connsiteX51" fmla="*/ 2589737 w 7264047"/>
              <a:gd name="connsiteY51" fmla="*/ 4028475 h 5416409"/>
              <a:gd name="connsiteX52" fmla="*/ 2634497 w 7264047"/>
              <a:gd name="connsiteY52" fmla="*/ 3977320 h 5416409"/>
              <a:gd name="connsiteX53" fmla="*/ 2660075 w 7264047"/>
              <a:gd name="connsiteY53" fmla="*/ 3938954 h 5416409"/>
              <a:gd name="connsiteX54" fmla="*/ 2704836 w 7264047"/>
              <a:gd name="connsiteY54" fmla="*/ 3887798 h 5416409"/>
              <a:gd name="connsiteX55" fmla="*/ 2749597 w 7264047"/>
              <a:gd name="connsiteY55" fmla="*/ 3843038 h 5416409"/>
              <a:gd name="connsiteX56" fmla="*/ 2787963 w 7264047"/>
              <a:gd name="connsiteY56" fmla="*/ 3811066 h 5416409"/>
              <a:gd name="connsiteX57" fmla="*/ 2826330 w 7264047"/>
              <a:gd name="connsiteY57" fmla="*/ 3779094 h 5416409"/>
              <a:gd name="connsiteX58" fmla="*/ 2851907 w 7264047"/>
              <a:gd name="connsiteY58" fmla="*/ 3753516 h 5416409"/>
              <a:gd name="connsiteX59" fmla="*/ 2896668 w 7264047"/>
              <a:gd name="connsiteY59" fmla="*/ 3721544 h 5416409"/>
              <a:gd name="connsiteX60" fmla="*/ 2960612 w 7264047"/>
              <a:gd name="connsiteY60" fmla="*/ 3657600 h 5416409"/>
              <a:gd name="connsiteX61" fmla="*/ 2992584 w 7264047"/>
              <a:gd name="connsiteY61" fmla="*/ 3632022 h 5416409"/>
              <a:gd name="connsiteX62" fmla="*/ 3011767 w 7264047"/>
              <a:gd name="connsiteY62" fmla="*/ 3612839 h 5416409"/>
              <a:gd name="connsiteX63" fmla="*/ 3050134 w 7264047"/>
              <a:gd name="connsiteY63" fmla="*/ 3587261 h 5416409"/>
              <a:gd name="connsiteX64" fmla="*/ 3088500 w 7264047"/>
              <a:gd name="connsiteY64" fmla="*/ 3542501 h 5416409"/>
              <a:gd name="connsiteX65" fmla="*/ 3152444 w 7264047"/>
              <a:gd name="connsiteY65" fmla="*/ 3497740 h 5416409"/>
              <a:gd name="connsiteX66" fmla="*/ 3184416 w 7264047"/>
              <a:gd name="connsiteY66" fmla="*/ 3472162 h 5416409"/>
              <a:gd name="connsiteX67" fmla="*/ 3235572 w 7264047"/>
              <a:gd name="connsiteY67" fmla="*/ 3440190 h 5416409"/>
              <a:gd name="connsiteX68" fmla="*/ 3318699 w 7264047"/>
              <a:gd name="connsiteY68" fmla="*/ 3382640 h 5416409"/>
              <a:gd name="connsiteX69" fmla="*/ 3389037 w 7264047"/>
              <a:gd name="connsiteY69" fmla="*/ 3337880 h 5416409"/>
              <a:gd name="connsiteX70" fmla="*/ 3421009 w 7264047"/>
              <a:gd name="connsiteY70" fmla="*/ 3325091 h 5416409"/>
              <a:gd name="connsiteX71" fmla="*/ 3465770 w 7264047"/>
              <a:gd name="connsiteY71" fmla="*/ 3299513 h 5416409"/>
              <a:gd name="connsiteX72" fmla="*/ 3529714 w 7264047"/>
              <a:gd name="connsiteY72" fmla="*/ 3267541 h 5416409"/>
              <a:gd name="connsiteX73" fmla="*/ 3555292 w 7264047"/>
              <a:gd name="connsiteY73" fmla="*/ 3254752 h 5416409"/>
              <a:gd name="connsiteX74" fmla="*/ 3580870 w 7264047"/>
              <a:gd name="connsiteY74" fmla="*/ 3235569 h 5416409"/>
              <a:gd name="connsiteX75" fmla="*/ 3606447 w 7264047"/>
              <a:gd name="connsiteY75" fmla="*/ 3229175 h 5416409"/>
              <a:gd name="connsiteX76" fmla="*/ 3638419 w 7264047"/>
              <a:gd name="connsiteY76" fmla="*/ 3209991 h 5416409"/>
              <a:gd name="connsiteX77" fmla="*/ 3663997 w 7264047"/>
              <a:gd name="connsiteY77" fmla="*/ 3203597 h 5416409"/>
              <a:gd name="connsiteX78" fmla="*/ 3683180 w 7264047"/>
              <a:gd name="connsiteY78" fmla="*/ 3197203 h 5416409"/>
              <a:gd name="connsiteX79" fmla="*/ 3708758 w 7264047"/>
              <a:gd name="connsiteY79" fmla="*/ 3184414 h 5416409"/>
              <a:gd name="connsiteX80" fmla="*/ 3766307 w 7264047"/>
              <a:gd name="connsiteY80" fmla="*/ 3165231 h 5416409"/>
              <a:gd name="connsiteX81" fmla="*/ 3804674 w 7264047"/>
              <a:gd name="connsiteY81" fmla="*/ 3152442 h 5416409"/>
              <a:gd name="connsiteX82" fmla="*/ 3875012 w 7264047"/>
              <a:gd name="connsiteY82" fmla="*/ 3139653 h 5416409"/>
              <a:gd name="connsiteX83" fmla="*/ 3926167 w 7264047"/>
              <a:gd name="connsiteY83" fmla="*/ 3126864 h 5416409"/>
              <a:gd name="connsiteX84" fmla="*/ 3970928 w 7264047"/>
              <a:gd name="connsiteY84" fmla="*/ 3114075 h 5416409"/>
              <a:gd name="connsiteX85" fmla="*/ 3990111 w 7264047"/>
              <a:gd name="connsiteY85" fmla="*/ 3101287 h 5416409"/>
              <a:gd name="connsiteX86" fmla="*/ 4028478 w 7264047"/>
              <a:gd name="connsiteY86" fmla="*/ 3088498 h 5416409"/>
              <a:gd name="connsiteX87" fmla="*/ 4060450 w 7264047"/>
              <a:gd name="connsiteY87" fmla="*/ 3062920 h 5416409"/>
              <a:gd name="connsiteX88" fmla="*/ 4073239 w 7264047"/>
              <a:gd name="connsiteY88" fmla="*/ 3043737 h 5416409"/>
              <a:gd name="connsiteX89" fmla="*/ 4111605 w 7264047"/>
              <a:gd name="connsiteY89" fmla="*/ 3018159 h 5416409"/>
              <a:gd name="connsiteX90" fmla="*/ 4130788 w 7264047"/>
              <a:gd name="connsiteY90" fmla="*/ 2998976 h 5416409"/>
              <a:gd name="connsiteX91" fmla="*/ 4143577 w 7264047"/>
              <a:gd name="connsiteY91" fmla="*/ 2979793 h 5416409"/>
              <a:gd name="connsiteX92" fmla="*/ 4169155 w 7264047"/>
              <a:gd name="connsiteY92" fmla="*/ 2947821 h 5416409"/>
              <a:gd name="connsiteX93" fmla="*/ 4194732 w 7264047"/>
              <a:gd name="connsiteY93" fmla="*/ 2922243 h 5416409"/>
              <a:gd name="connsiteX94" fmla="*/ 4239493 w 7264047"/>
              <a:gd name="connsiteY94" fmla="*/ 2864694 h 5416409"/>
              <a:gd name="connsiteX95" fmla="*/ 4271465 w 7264047"/>
              <a:gd name="connsiteY95" fmla="*/ 2832721 h 5416409"/>
              <a:gd name="connsiteX96" fmla="*/ 4348198 w 7264047"/>
              <a:gd name="connsiteY96" fmla="*/ 2743200 h 5416409"/>
              <a:gd name="connsiteX97" fmla="*/ 4373776 w 7264047"/>
              <a:gd name="connsiteY97" fmla="*/ 2724017 h 5416409"/>
              <a:gd name="connsiteX98" fmla="*/ 4412142 w 7264047"/>
              <a:gd name="connsiteY98" fmla="*/ 2679256 h 5416409"/>
              <a:gd name="connsiteX99" fmla="*/ 4456903 w 7264047"/>
              <a:gd name="connsiteY99" fmla="*/ 2621706 h 5416409"/>
              <a:gd name="connsiteX100" fmla="*/ 4540030 w 7264047"/>
              <a:gd name="connsiteY100" fmla="*/ 2538579 h 5416409"/>
              <a:gd name="connsiteX101" fmla="*/ 4572002 w 7264047"/>
              <a:gd name="connsiteY101" fmla="*/ 2493818 h 5416409"/>
              <a:gd name="connsiteX102" fmla="*/ 4635946 w 7264047"/>
              <a:gd name="connsiteY102" fmla="*/ 2429874 h 5416409"/>
              <a:gd name="connsiteX103" fmla="*/ 4699890 w 7264047"/>
              <a:gd name="connsiteY103" fmla="*/ 2353141 h 5416409"/>
              <a:gd name="connsiteX104" fmla="*/ 4763835 w 7264047"/>
              <a:gd name="connsiteY104" fmla="*/ 2276408 h 5416409"/>
              <a:gd name="connsiteX105" fmla="*/ 4872539 w 7264047"/>
              <a:gd name="connsiteY105" fmla="*/ 2161309 h 5416409"/>
              <a:gd name="connsiteX106" fmla="*/ 4898117 w 7264047"/>
              <a:gd name="connsiteY106" fmla="*/ 2135731 h 5416409"/>
              <a:gd name="connsiteX107" fmla="*/ 4936483 w 7264047"/>
              <a:gd name="connsiteY107" fmla="*/ 2110154 h 5416409"/>
              <a:gd name="connsiteX108" fmla="*/ 4949272 w 7264047"/>
              <a:gd name="connsiteY108" fmla="*/ 2090970 h 5416409"/>
              <a:gd name="connsiteX109" fmla="*/ 5013216 w 7264047"/>
              <a:gd name="connsiteY109" fmla="*/ 2046210 h 5416409"/>
              <a:gd name="connsiteX110" fmla="*/ 5051583 w 7264047"/>
              <a:gd name="connsiteY110" fmla="*/ 2014238 h 5416409"/>
              <a:gd name="connsiteX111" fmla="*/ 5128316 w 7264047"/>
              <a:gd name="connsiteY111" fmla="*/ 1969477 h 5416409"/>
              <a:gd name="connsiteX112" fmla="*/ 5160288 w 7264047"/>
              <a:gd name="connsiteY112" fmla="*/ 1956688 h 5416409"/>
              <a:gd name="connsiteX113" fmla="*/ 5230626 w 7264047"/>
              <a:gd name="connsiteY113" fmla="*/ 1911927 h 5416409"/>
              <a:gd name="connsiteX114" fmla="*/ 5256204 w 7264047"/>
              <a:gd name="connsiteY114" fmla="*/ 1905533 h 5416409"/>
              <a:gd name="connsiteX115" fmla="*/ 5288176 w 7264047"/>
              <a:gd name="connsiteY115" fmla="*/ 1886349 h 5416409"/>
              <a:gd name="connsiteX116" fmla="*/ 5307359 w 7264047"/>
              <a:gd name="connsiteY116" fmla="*/ 1873561 h 5416409"/>
              <a:gd name="connsiteX117" fmla="*/ 5332937 w 7264047"/>
              <a:gd name="connsiteY117" fmla="*/ 1867166 h 5416409"/>
              <a:gd name="connsiteX118" fmla="*/ 5352120 w 7264047"/>
              <a:gd name="connsiteY118" fmla="*/ 1854377 h 5416409"/>
              <a:gd name="connsiteX119" fmla="*/ 5396881 w 7264047"/>
              <a:gd name="connsiteY119" fmla="*/ 1841589 h 5416409"/>
              <a:gd name="connsiteX120" fmla="*/ 5416064 w 7264047"/>
              <a:gd name="connsiteY120" fmla="*/ 1835194 h 5416409"/>
              <a:gd name="connsiteX121" fmla="*/ 5639868 w 7264047"/>
              <a:gd name="connsiteY121" fmla="*/ 1822405 h 5416409"/>
              <a:gd name="connsiteX122" fmla="*/ 5671840 w 7264047"/>
              <a:gd name="connsiteY122" fmla="*/ 1816011 h 5416409"/>
              <a:gd name="connsiteX123" fmla="*/ 5710207 w 7264047"/>
              <a:gd name="connsiteY123" fmla="*/ 1803222 h 5416409"/>
              <a:gd name="connsiteX124" fmla="*/ 5729390 w 7264047"/>
              <a:gd name="connsiteY124" fmla="*/ 1796828 h 5416409"/>
              <a:gd name="connsiteX125" fmla="*/ 5748573 w 7264047"/>
              <a:gd name="connsiteY125" fmla="*/ 1790433 h 5416409"/>
              <a:gd name="connsiteX126" fmla="*/ 5767756 w 7264047"/>
              <a:gd name="connsiteY126" fmla="*/ 1784039 h 5416409"/>
              <a:gd name="connsiteX127" fmla="*/ 5806123 w 7264047"/>
              <a:gd name="connsiteY127" fmla="*/ 1758461 h 5416409"/>
              <a:gd name="connsiteX128" fmla="*/ 5844489 w 7264047"/>
              <a:gd name="connsiteY128" fmla="*/ 1726489 h 5416409"/>
              <a:gd name="connsiteX129" fmla="*/ 5863672 w 7264047"/>
              <a:gd name="connsiteY129" fmla="*/ 1720095 h 5416409"/>
              <a:gd name="connsiteX130" fmla="*/ 5921222 w 7264047"/>
              <a:gd name="connsiteY130" fmla="*/ 1668940 h 5416409"/>
              <a:gd name="connsiteX131" fmla="*/ 5972377 w 7264047"/>
              <a:gd name="connsiteY131" fmla="*/ 1617784 h 5416409"/>
              <a:gd name="connsiteX132" fmla="*/ 5997955 w 7264047"/>
              <a:gd name="connsiteY132" fmla="*/ 1598601 h 5416409"/>
              <a:gd name="connsiteX133" fmla="*/ 6049110 w 7264047"/>
              <a:gd name="connsiteY133" fmla="*/ 1560235 h 5416409"/>
              <a:gd name="connsiteX134" fmla="*/ 6061899 w 7264047"/>
              <a:gd name="connsiteY134" fmla="*/ 1541052 h 5416409"/>
              <a:gd name="connsiteX135" fmla="*/ 6093871 w 7264047"/>
              <a:gd name="connsiteY135" fmla="*/ 1509080 h 5416409"/>
              <a:gd name="connsiteX136" fmla="*/ 6106660 w 7264047"/>
              <a:gd name="connsiteY136" fmla="*/ 1489896 h 5416409"/>
              <a:gd name="connsiteX137" fmla="*/ 6151421 w 7264047"/>
              <a:gd name="connsiteY137" fmla="*/ 1445135 h 5416409"/>
              <a:gd name="connsiteX138" fmla="*/ 6176998 w 7264047"/>
              <a:gd name="connsiteY138" fmla="*/ 1425952 h 5416409"/>
              <a:gd name="connsiteX139" fmla="*/ 6189787 w 7264047"/>
              <a:gd name="connsiteY139" fmla="*/ 1406769 h 5416409"/>
              <a:gd name="connsiteX140" fmla="*/ 6208970 w 7264047"/>
              <a:gd name="connsiteY140" fmla="*/ 1393980 h 5416409"/>
              <a:gd name="connsiteX141" fmla="*/ 6228153 w 7264047"/>
              <a:gd name="connsiteY141" fmla="*/ 1374797 h 5416409"/>
              <a:gd name="connsiteX142" fmla="*/ 6260125 w 7264047"/>
              <a:gd name="connsiteY142" fmla="*/ 1342825 h 5416409"/>
              <a:gd name="connsiteX143" fmla="*/ 6279309 w 7264047"/>
              <a:gd name="connsiteY143" fmla="*/ 1310853 h 5416409"/>
              <a:gd name="connsiteX144" fmla="*/ 6298492 w 7264047"/>
              <a:gd name="connsiteY144" fmla="*/ 1291670 h 5416409"/>
              <a:gd name="connsiteX145" fmla="*/ 6317675 w 7264047"/>
              <a:gd name="connsiteY145" fmla="*/ 1266092 h 5416409"/>
              <a:gd name="connsiteX146" fmla="*/ 6343253 w 7264047"/>
              <a:gd name="connsiteY146" fmla="*/ 1246909 h 5416409"/>
              <a:gd name="connsiteX147" fmla="*/ 6362436 w 7264047"/>
              <a:gd name="connsiteY147" fmla="*/ 1227726 h 5416409"/>
              <a:gd name="connsiteX148" fmla="*/ 6375225 w 7264047"/>
              <a:gd name="connsiteY148" fmla="*/ 1202148 h 5416409"/>
              <a:gd name="connsiteX149" fmla="*/ 6413591 w 7264047"/>
              <a:gd name="connsiteY149" fmla="*/ 1176570 h 5416409"/>
              <a:gd name="connsiteX150" fmla="*/ 6426380 w 7264047"/>
              <a:gd name="connsiteY150" fmla="*/ 1157387 h 5416409"/>
              <a:gd name="connsiteX151" fmla="*/ 6464746 w 7264047"/>
              <a:gd name="connsiteY151" fmla="*/ 1138204 h 5416409"/>
              <a:gd name="connsiteX152" fmla="*/ 6522296 w 7264047"/>
              <a:gd name="connsiteY152" fmla="*/ 1093443 h 5416409"/>
              <a:gd name="connsiteX153" fmla="*/ 6541479 w 7264047"/>
              <a:gd name="connsiteY153" fmla="*/ 1080654 h 5416409"/>
              <a:gd name="connsiteX154" fmla="*/ 6560663 w 7264047"/>
              <a:gd name="connsiteY154" fmla="*/ 1074260 h 5416409"/>
              <a:gd name="connsiteX155" fmla="*/ 6605423 w 7264047"/>
              <a:gd name="connsiteY155" fmla="*/ 1055077 h 5416409"/>
              <a:gd name="connsiteX156" fmla="*/ 6650184 w 7264047"/>
              <a:gd name="connsiteY156" fmla="*/ 1029499 h 5416409"/>
              <a:gd name="connsiteX157" fmla="*/ 6669367 w 7264047"/>
              <a:gd name="connsiteY157" fmla="*/ 1016710 h 5416409"/>
              <a:gd name="connsiteX158" fmla="*/ 6688551 w 7264047"/>
              <a:gd name="connsiteY158" fmla="*/ 1010316 h 5416409"/>
              <a:gd name="connsiteX159" fmla="*/ 6714128 w 7264047"/>
              <a:gd name="connsiteY159" fmla="*/ 997527 h 5416409"/>
              <a:gd name="connsiteX160" fmla="*/ 6752495 w 7264047"/>
              <a:gd name="connsiteY160" fmla="*/ 984738 h 5416409"/>
              <a:gd name="connsiteX161" fmla="*/ 6771678 w 7264047"/>
              <a:gd name="connsiteY161" fmla="*/ 978344 h 5416409"/>
              <a:gd name="connsiteX162" fmla="*/ 6790861 w 7264047"/>
              <a:gd name="connsiteY162" fmla="*/ 971949 h 5416409"/>
              <a:gd name="connsiteX163" fmla="*/ 6816439 w 7264047"/>
              <a:gd name="connsiteY163" fmla="*/ 965555 h 5416409"/>
              <a:gd name="connsiteX164" fmla="*/ 6873988 w 7264047"/>
              <a:gd name="connsiteY164" fmla="*/ 946372 h 5416409"/>
              <a:gd name="connsiteX165" fmla="*/ 6893172 w 7264047"/>
              <a:gd name="connsiteY165" fmla="*/ 939977 h 5416409"/>
              <a:gd name="connsiteX166" fmla="*/ 6912355 w 7264047"/>
              <a:gd name="connsiteY166" fmla="*/ 933583 h 5416409"/>
              <a:gd name="connsiteX167" fmla="*/ 6931538 w 7264047"/>
              <a:gd name="connsiteY167" fmla="*/ 920794 h 5416409"/>
              <a:gd name="connsiteX168" fmla="*/ 6950721 w 7264047"/>
              <a:gd name="connsiteY168" fmla="*/ 901611 h 5416409"/>
              <a:gd name="connsiteX169" fmla="*/ 6969904 w 7264047"/>
              <a:gd name="connsiteY169" fmla="*/ 895217 h 5416409"/>
              <a:gd name="connsiteX170" fmla="*/ 6989088 w 7264047"/>
              <a:gd name="connsiteY170" fmla="*/ 876033 h 5416409"/>
              <a:gd name="connsiteX171" fmla="*/ 7027454 w 7264047"/>
              <a:gd name="connsiteY171" fmla="*/ 850456 h 5416409"/>
              <a:gd name="connsiteX172" fmla="*/ 7046637 w 7264047"/>
              <a:gd name="connsiteY172" fmla="*/ 831273 h 5416409"/>
              <a:gd name="connsiteX173" fmla="*/ 7059426 w 7264047"/>
              <a:gd name="connsiteY173" fmla="*/ 812089 h 5416409"/>
              <a:gd name="connsiteX174" fmla="*/ 7085004 w 7264047"/>
              <a:gd name="connsiteY174" fmla="*/ 792906 h 5416409"/>
              <a:gd name="connsiteX175" fmla="*/ 7148948 w 7264047"/>
              <a:gd name="connsiteY175" fmla="*/ 716173 h 5416409"/>
              <a:gd name="connsiteX176" fmla="*/ 7161737 w 7264047"/>
              <a:gd name="connsiteY176" fmla="*/ 690596 h 5416409"/>
              <a:gd name="connsiteX177" fmla="*/ 7193709 w 7264047"/>
              <a:gd name="connsiteY177" fmla="*/ 639440 h 5416409"/>
              <a:gd name="connsiteX178" fmla="*/ 7206497 w 7264047"/>
              <a:gd name="connsiteY178" fmla="*/ 601074 h 5416409"/>
              <a:gd name="connsiteX179" fmla="*/ 7212892 w 7264047"/>
              <a:gd name="connsiteY179" fmla="*/ 581891 h 5416409"/>
              <a:gd name="connsiteX180" fmla="*/ 7238470 w 7264047"/>
              <a:gd name="connsiteY180" fmla="*/ 524341 h 5416409"/>
              <a:gd name="connsiteX181" fmla="*/ 7251258 w 7264047"/>
              <a:gd name="connsiteY181" fmla="*/ 466791 h 5416409"/>
              <a:gd name="connsiteX182" fmla="*/ 7257653 w 7264047"/>
              <a:gd name="connsiteY182" fmla="*/ 447608 h 5416409"/>
              <a:gd name="connsiteX183" fmla="*/ 7264047 w 7264047"/>
              <a:gd name="connsiteY183" fmla="*/ 422031 h 5416409"/>
              <a:gd name="connsiteX184" fmla="*/ 7244864 w 7264047"/>
              <a:gd name="connsiteY184" fmla="*/ 242987 h 5416409"/>
              <a:gd name="connsiteX185" fmla="*/ 7212892 w 7264047"/>
              <a:gd name="connsiteY185" fmla="*/ 166254 h 5416409"/>
              <a:gd name="connsiteX186" fmla="*/ 7193709 w 7264047"/>
              <a:gd name="connsiteY186" fmla="*/ 153466 h 5416409"/>
              <a:gd name="connsiteX187" fmla="*/ 7187314 w 7264047"/>
              <a:gd name="connsiteY187" fmla="*/ 134282 h 5416409"/>
              <a:gd name="connsiteX188" fmla="*/ 7148948 w 7264047"/>
              <a:gd name="connsiteY188" fmla="*/ 89521 h 5416409"/>
              <a:gd name="connsiteX189" fmla="*/ 7129765 w 7264047"/>
              <a:gd name="connsiteY189" fmla="*/ 63944 h 5416409"/>
              <a:gd name="connsiteX190" fmla="*/ 7091398 w 7264047"/>
              <a:gd name="connsiteY190" fmla="*/ 38366 h 5416409"/>
              <a:gd name="connsiteX191" fmla="*/ 7072215 w 7264047"/>
              <a:gd name="connsiteY191" fmla="*/ 25577 h 5416409"/>
              <a:gd name="connsiteX192" fmla="*/ 7033849 w 7264047"/>
              <a:gd name="connsiteY192" fmla="*/ 6394 h 5416409"/>
              <a:gd name="connsiteX193" fmla="*/ 6995482 w 7264047"/>
              <a:gd name="connsiteY193" fmla="*/ 0 h 5416409"/>
              <a:gd name="connsiteX194" fmla="*/ 6726917 w 7264047"/>
              <a:gd name="connsiteY194" fmla="*/ 6394 h 5416409"/>
              <a:gd name="connsiteX195" fmla="*/ 6707734 w 7264047"/>
              <a:gd name="connsiteY195" fmla="*/ 12789 h 5416409"/>
              <a:gd name="connsiteX196" fmla="*/ 6637395 w 7264047"/>
              <a:gd name="connsiteY196" fmla="*/ 25577 h 5416409"/>
              <a:gd name="connsiteX197" fmla="*/ 6592635 w 7264047"/>
              <a:gd name="connsiteY197" fmla="*/ 38366 h 5416409"/>
              <a:gd name="connsiteX198" fmla="*/ 6541479 w 7264047"/>
              <a:gd name="connsiteY198" fmla="*/ 51155 h 5416409"/>
              <a:gd name="connsiteX199" fmla="*/ 6509507 w 7264047"/>
              <a:gd name="connsiteY199" fmla="*/ 57549 h 5416409"/>
              <a:gd name="connsiteX200" fmla="*/ 6458352 w 7264047"/>
              <a:gd name="connsiteY200" fmla="*/ 76733 h 5416409"/>
              <a:gd name="connsiteX201" fmla="*/ 6407197 w 7264047"/>
              <a:gd name="connsiteY201" fmla="*/ 89521 h 5416409"/>
              <a:gd name="connsiteX202" fmla="*/ 6343253 w 7264047"/>
              <a:gd name="connsiteY202" fmla="*/ 115099 h 5416409"/>
              <a:gd name="connsiteX203" fmla="*/ 6292097 w 7264047"/>
              <a:gd name="connsiteY203" fmla="*/ 127888 h 5416409"/>
              <a:gd name="connsiteX204" fmla="*/ 6272914 w 7264047"/>
              <a:gd name="connsiteY204" fmla="*/ 134282 h 5416409"/>
              <a:gd name="connsiteX205" fmla="*/ 6221759 w 7264047"/>
              <a:gd name="connsiteY205" fmla="*/ 147071 h 5416409"/>
              <a:gd name="connsiteX206" fmla="*/ 6164209 w 7264047"/>
              <a:gd name="connsiteY206" fmla="*/ 166254 h 5416409"/>
              <a:gd name="connsiteX207" fmla="*/ 6087477 w 7264047"/>
              <a:gd name="connsiteY207" fmla="*/ 198226 h 5416409"/>
              <a:gd name="connsiteX208" fmla="*/ 5985166 w 7264047"/>
              <a:gd name="connsiteY208" fmla="*/ 255776 h 5416409"/>
              <a:gd name="connsiteX209" fmla="*/ 5985166 w 7264047"/>
              <a:gd name="connsiteY209" fmla="*/ 255776 h 5416409"/>
              <a:gd name="connsiteX210" fmla="*/ 5876461 w 7264047"/>
              <a:gd name="connsiteY210" fmla="*/ 313326 h 5416409"/>
              <a:gd name="connsiteX211" fmla="*/ 5838095 w 7264047"/>
              <a:gd name="connsiteY211" fmla="*/ 338903 h 5416409"/>
              <a:gd name="connsiteX212" fmla="*/ 5806123 w 7264047"/>
              <a:gd name="connsiteY212" fmla="*/ 364481 h 5416409"/>
              <a:gd name="connsiteX213" fmla="*/ 5710207 w 7264047"/>
              <a:gd name="connsiteY213" fmla="*/ 422031 h 5416409"/>
              <a:gd name="connsiteX214" fmla="*/ 5684629 w 7264047"/>
              <a:gd name="connsiteY214" fmla="*/ 428425 h 5416409"/>
              <a:gd name="connsiteX215" fmla="*/ 5652657 w 7264047"/>
              <a:gd name="connsiteY215" fmla="*/ 454003 h 5416409"/>
              <a:gd name="connsiteX216" fmla="*/ 5575924 w 7264047"/>
              <a:gd name="connsiteY216" fmla="*/ 498763 h 5416409"/>
              <a:gd name="connsiteX217" fmla="*/ 5467219 w 7264047"/>
              <a:gd name="connsiteY217" fmla="*/ 575496 h 5416409"/>
              <a:gd name="connsiteX218" fmla="*/ 5326542 w 7264047"/>
              <a:gd name="connsiteY218" fmla="*/ 671412 h 5416409"/>
              <a:gd name="connsiteX219" fmla="*/ 5307359 w 7264047"/>
              <a:gd name="connsiteY219" fmla="*/ 677807 h 5416409"/>
              <a:gd name="connsiteX220" fmla="*/ 5160288 w 7264047"/>
              <a:gd name="connsiteY220" fmla="*/ 780117 h 5416409"/>
              <a:gd name="connsiteX221" fmla="*/ 5045188 w 7264047"/>
              <a:gd name="connsiteY221" fmla="*/ 850456 h 5416409"/>
              <a:gd name="connsiteX222" fmla="*/ 4949272 w 7264047"/>
              <a:gd name="connsiteY222" fmla="*/ 908005 h 5416409"/>
              <a:gd name="connsiteX223" fmla="*/ 4930089 w 7264047"/>
              <a:gd name="connsiteY223" fmla="*/ 927189 h 5416409"/>
              <a:gd name="connsiteX224" fmla="*/ 4878934 w 7264047"/>
              <a:gd name="connsiteY224" fmla="*/ 952766 h 5416409"/>
              <a:gd name="connsiteX225" fmla="*/ 4840567 w 7264047"/>
              <a:gd name="connsiteY225" fmla="*/ 984738 h 5416409"/>
              <a:gd name="connsiteX226" fmla="*/ 4789412 w 7264047"/>
              <a:gd name="connsiteY226" fmla="*/ 1010316 h 5416409"/>
              <a:gd name="connsiteX227" fmla="*/ 4770229 w 7264047"/>
              <a:gd name="connsiteY227" fmla="*/ 1023105 h 5416409"/>
              <a:gd name="connsiteX228" fmla="*/ 4661524 w 7264047"/>
              <a:gd name="connsiteY228" fmla="*/ 1080654 h 5416409"/>
              <a:gd name="connsiteX229" fmla="*/ 4642341 w 7264047"/>
              <a:gd name="connsiteY229" fmla="*/ 1093443 h 5416409"/>
              <a:gd name="connsiteX230" fmla="*/ 4597580 w 7264047"/>
              <a:gd name="connsiteY230" fmla="*/ 1119021 h 5416409"/>
              <a:gd name="connsiteX231" fmla="*/ 4533636 w 7264047"/>
              <a:gd name="connsiteY231" fmla="*/ 1150993 h 5416409"/>
              <a:gd name="connsiteX232" fmla="*/ 4488875 w 7264047"/>
              <a:gd name="connsiteY232" fmla="*/ 1182965 h 5416409"/>
              <a:gd name="connsiteX233" fmla="*/ 4335409 w 7264047"/>
              <a:gd name="connsiteY233" fmla="*/ 1266092 h 5416409"/>
              <a:gd name="connsiteX234" fmla="*/ 4207521 w 7264047"/>
              <a:gd name="connsiteY234" fmla="*/ 1342825 h 5416409"/>
              <a:gd name="connsiteX235" fmla="*/ 4015689 w 7264047"/>
              <a:gd name="connsiteY235" fmla="*/ 1438741 h 5416409"/>
              <a:gd name="connsiteX236" fmla="*/ 3977323 w 7264047"/>
              <a:gd name="connsiteY236" fmla="*/ 1470713 h 5416409"/>
              <a:gd name="connsiteX237" fmla="*/ 3913379 w 7264047"/>
              <a:gd name="connsiteY237" fmla="*/ 1502685 h 5416409"/>
              <a:gd name="connsiteX238" fmla="*/ 3881407 w 7264047"/>
              <a:gd name="connsiteY238" fmla="*/ 1521868 h 5416409"/>
              <a:gd name="connsiteX239" fmla="*/ 3759913 w 7264047"/>
              <a:gd name="connsiteY239" fmla="*/ 1585812 h 5416409"/>
              <a:gd name="connsiteX240" fmla="*/ 3727941 w 7264047"/>
              <a:gd name="connsiteY240" fmla="*/ 1598601 h 5416409"/>
              <a:gd name="connsiteX241" fmla="*/ 3676786 w 7264047"/>
              <a:gd name="connsiteY241" fmla="*/ 1636968 h 5416409"/>
              <a:gd name="connsiteX242" fmla="*/ 3606447 w 7264047"/>
              <a:gd name="connsiteY242" fmla="*/ 1668940 h 5416409"/>
              <a:gd name="connsiteX243" fmla="*/ 3548897 w 7264047"/>
              <a:gd name="connsiteY243" fmla="*/ 1700912 h 5416409"/>
              <a:gd name="connsiteX244" fmla="*/ 3516925 w 7264047"/>
              <a:gd name="connsiteY244" fmla="*/ 1713701 h 5416409"/>
              <a:gd name="connsiteX245" fmla="*/ 3389037 w 7264047"/>
              <a:gd name="connsiteY245" fmla="*/ 1784039 h 5416409"/>
              <a:gd name="connsiteX246" fmla="*/ 3357065 w 7264047"/>
              <a:gd name="connsiteY246" fmla="*/ 1796828 h 5416409"/>
              <a:gd name="connsiteX247" fmla="*/ 3305910 w 7264047"/>
              <a:gd name="connsiteY247" fmla="*/ 1828800 h 5416409"/>
              <a:gd name="connsiteX248" fmla="*/ 3235572 w 7264047"/>
              <a:gd name="connsiteY248" fmla="*/ 1860772 h 5416409"/>
              <a:gd name="connsiteX249" fmla="*/ 3171628 w 7264047"/>
              <a:gd name="connsiteY249" fmla="*/ 1899138 h 5416409"/>
              <a:gd name="connsiteX250" fmla="*/ 3146050 w 7264047"/>
              <a:gd name="connsiteY250" fmla="*/ 1911927 h 5416409"/>
              <a:gd name="connsiteX251" fmla="*/ 3018162 w 7264047"/>
              <a:gd name="connsiteY251" fmla="*/ 1982266 h 5416409"/>
              <a:gd name="connsiteX252" fmla="*/ 2992584 w 7264047"/>
              <a:gd name="connsiteY252" fmla="*/ 2001449 h 5416409"/>
              <a:gd name="connsiteX253" fmla="*/ 2935035 w 7264047"/>
              <a:gd name="connsiteY253" fmla="*/ 2033421 h 5416409"/>
              <a:gd name="connsiteX254" fmla="*/ 2832724 w 7264047"/>
              <a:gd name="connsiteY254" fmla="*/ 2103759 h 5416409"/>
              <a:gd name="connsiteX255" fmla="*/ 2692047 w 7264047"/>
              <a:gd name="connsiteY255" fmla="*/ 2186887 h 5416409"/>
              <a:gd name="connsiteX256" fmla="*/ 2660075 w 7264047"/>
              <a:gd name="connsiteY256" fmla="*/ 2206070 h 5416409"/>
              <a:gd name="connsiteX257" fmla="*/ 2615314 w 7264047"/>
              <a:gd name="connsiteY257" fmla="*/ 2238042 h 5416409"/>
              <a:gd name="connsiteX258" fmla="*/ 2551370 w 7264047"/>
              <a:gd name="connsiteY258" fmla="*/ 2276408 h 5416409"/>
              <a:gd name="connsiteX259" fmla="*/ 2365932 w 7264047"/>
              <a:gd name="connsiteY259" fmla="*/ 2410691 h 5416409"/>
              <a:gd name="connsiteX260" fmla="*/ 2231650 w 7264047"/>
              <a:gd name="connsiteY260" fmla="*/ 2506607 h 5416409"/>
              <a:gd name="connsiteX261" fmla="*/ 2180495 w 7264047"/>
              <a:gd name="connsiteY261" fmla="*/ 2544973 h 5416409"/>
              <a:gd name="connsiteX262" fmla="*/ 2154917 w 7264047"/>
              <a:gd name="connsiteY262" fmla="*/ 2564156 h 5416409"/>
              <a:gd name="connsiteX263" fmla="*/ 2046212 w 7264047"/>
              <a:gd name="connsiteY263" fmla="*/ 2653678 h 5416409"/>
              <a:gd name="connsiteX264" fmla="*/ 1969479 w 7264047"/>
              <a:gd name="connsiteY264" fmla="*/ 2724017 h 5416409"/>
              <a:gd name="connsiteX265" fmla="*/ 1713703 w 7264047"/>
              <a:gd name="connsiteY265" fmla="*/ 2967004 h 5416409"/>
              <a:gd name="connsiteX266" fmla="*/ 1675337 w 7264047"/>
              <a:gd name="connsiteY266" fmla="*/ 2998976 h 5416409"/>
              <a:gd name="connsiteX267" fmla="*/ 1573026 w 7264047"/>
              <a:gd name="connsiteY267" fmla="*/ 3101287 h 5416409"/>
              <a:gd name="connsiteX268" fmla="*/ 1502688 w 7264047"/>
              <a:gd name="connsiteY268" fmla="*/ 3152442 h 5416409"/>
              <a:gd name="connsiteX269" fmla="*/ 1477110 w 7264047"/>
              <a:gd name="connsiteY269" fmla="*/ 3184414 h 5416409"/>
              <a:gd name="connsiteX270" fmla="*/ 1278883 w 7264047"/>
              <a:gd name="connsiteY270" fmla="*/ 3357063 h 5416409"/>
              <a:gd name="connsiteX271" fmla="*/ 1214939 w 7264047"/>
              <a:gd name="connsiteY271" fmla="*/ 3414612 h 5416409"/>
              <a:gd name="connsiteX272" fmla="*/ 1170179 w 7264047"/>
              <a:gd name="connsiteY272" fmla="*/ 3459373 h 5416409"/>
              <a:gd name="connsiteX273" fmla="*/ 1138207 w 7264047"/>
              <a:gd name="connsiteY273" fmla="*/ 3478556 h 5416409"/>
              <a:gd name="connsiteX274" fmla="*/ 1042290 w 7264047"/>
              <a:gd name="connsiteY274" fmla="*/ 3568078 h 5416409"/>
              <a:gd name="connsiteX275" fmla="*/ 1010318 w 7264047"/>
              <a:gd name="connsiteY275" fmla="*/ 3587261 h 5416409"/>
              <a:gd name="connsiteX276" fmla="*/ 965558 w 7264047"/>
              <a:gd name="connsiteY276" fmla="*/ 3638417 h 5416409"/>
              <a:gd name="connsiteX277" fmla="*/ 920797 w 7264047"/>
              <a:gd name="connsiteY277" fmla="*/ 3676783 h 5416409"/>
              <a:gd name="connsiteX278" fmla="*/ 882430 w 7264047"/>
              <a:gd name="connsiteY278" fmla="*/ 3715149 h 5416409"/>
              <a:gd name="connsiteX279" fmla="*/ 856853 w 7264047"/>
              <a:gd name="connsiteY279" fmla="*/ 3734333 h 5416409"/>
              <a:gd name="connsiteX280" fmla="*/ 773725 w 7264047"/>
              <a:gd name="connsiteY280" fmla="*/ 3811066 h 5416409"/>
              <a:gd name="connsiteX281" fmla="*/ 748148 w 7264047"/>
              <a:gd name="connsiteY281" fmla="*/ 3843038 h 5416409"/>
              <a:gd name="connsiteX282" fmla="*/ 626654 w 7264047"/>
              <a:gd name="connsiteY282" fmla="*/ 3958137 h 5416409"/>
              <a:gd name="connsiteX283" fmla="*/ 517949 w 7264047"/>
              <a:gd name="connsiteY283" fmla="*/ 4066842 h 5416409"/>
              <a:gd name="connsiteX284" fmla="*/ 498766 w 7264047"/>
              <a:gd name="connsiteY284" fmla="*/ 4086025 h 5416409"/>
              <a:gd name="connsiteX285" fmla="*/ 274962 w 7264047"/>
              <a:gd name="connsiteY285" fmla="*/ 4277857 h 5416409"/>
              <a:gd name="connsiteX286" fmla="*/ 38369 w 7264047"/>
              <a:gd name="connsiteY286" fmla="*/ 4514450 h 5416409"/>
              <a:gd name="connsiteX287" fmla="*/ 19186 w 7264047"/>
              <a:gd name="connsiteY287" fmla="*/ 4565605 h 5416409"/>
              <a:gd name="connsiteX288" fmla="*/ 2 w 7264047"/>
              <a:gd name="connsiteY288" fmla="*/ 4699888 h 5416409"/>
              <a:gd name="connsiteX289" fmla="*/ 6397 w 7264047"/>
              <a:gd name="connsiteY289" fmla="*/ 4789410 h 5416409"/>
              <a:gd name="connsiteX290" fmla="*/ 89524 w 7264047"/>
              <a:gd name="connsiteY290" fmla="*/ 4962059 h 5416409"/>
              <a:gd name="connsiteX291" fmla="*/ 281356 w 7264047"/>
              <a:gd name="connsiteY291" fmla="*/ 5211440 h 5416409"/>
              <a:gd name="connsiteX292" fmla="*/ 326117 w 7264047"/>
              <a:gd name="connsiteY292" fmla="*/ 5243412 h 5416409"/>
              <a:gd name="connsiteX293" fmla="*/ 383667 w 7264047"/>
              <a:gd name="connsiteY293" fmla="*/ 5300962 h 5416409"/>
              <a:gd name="connsiteX294" fmla="*/ 460400 w 7264047"/>
              <a:gd name="connsiteY294" fmla="*/ 5358512 h 5416409"/>
              <a:gd name="connsiteX295" fmla="*/ 485977 w 7264047"/>
              <a:gd name="connsiteY295" fmla="*/ 5371301 h 5416409"/>
              <a:gd name="connsiteX296" fmla="*/ 562710 w 7264047"/>
              <a:gd name="connsiteY296" fmla="*/ 5390484 h 5416409"/>
              <a:gd name="connsiteX297" fmla="*/ 626654 w 7264047"/>
              <a:gd name="connsiteY297" fmla="*/ 5396878 h 5416409"/>
              <a:gd name="connsiteX298" fmla="*/ 677809 w 7264047"/>
              <a:gd name="connsiteY298" fmla="*/ 5403273 h 5416409"/>
              <a:gd name="connsiteX299" fmla="*/ 818486 w 7264047"/>
              <a:gd name="connsiteY299" fmla="*/ 5416061 h 5416409"/>
              <a:gd name="connsiteX300" fmla="*/ 863247 w 7264047"/>
              <a:gd name="connsiteY300" fmla="*/ 5416061 h 5416409"/>
              <a:gd name="connsiteX301" fmla="*/ 882430 w 7264047"/>
              <a:gd name="connsiteY301" fmla="*/ 5416061 h 5416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Lst>
            <a:rect l="l" t="t" r="r" b="b"/>
            <a:pathLst>
              <a:path w="7264047" h="5416409">
                <a:moveTo>
                  <a:pt x="1221334" y="5185863"/>
                </a:moveTo>
                <a:lnTo>
                  <a:pt x="1221334" y="5185863"/>
                </a:lnTo>
                <a:cubicBezTo>
                  <a:pt x="1236254" y="5175206"/>
                  <a:pt x="1250372" y="5163325"/>
                  <a:pt x="1266095" y="5153891"/>
                </a:cubicBezTo>
                <a:cubicBezTo>
                  <a:pt x="1271875" y="5150423"/>
                  <a:pt x="1280015" y="5151707"/>
                  <a:pt x="1285278" y="5147496"/>
                </a:cubicBezTo>
                <a:cubicBezTo>
                  <a:pt x="1291279" y="5142695"/>
                  <a:pt x="1292633" y="5133747"/>
                  <a:pt x="1298067" y="5128313"/>
                </a:cubicBezTo>
                <a:cubicBezTo>
                  <a:pt x="1335012" y="5091368"/>
                  <a:pt x="1299769" y="5143480"/>
                  <a:pt x="1336433" y="5096341"/>
                </a:cubicBezTo>
                <a:cubicBezTo>
                  <a:pt x="1336443" y="5096329"/>
                  <a:pt x="1368402" y="5048389"/>
                  <a:pt x="1374800" y="5038791"/>
                </a:cubicBezTo>
                <a:cubicBezTo>
                  <a:pt x="1379063" y="5032397"/>
                  <a:pt x="1385158" y="5026898"/>
                  <a:pt x="1387588" y="5019608"/>
                </a:cubicBezTo>
                <a:cubicBezTo>
                  <a:pt x="1389720" y="5013214"/>
                  <a:pt x="1390244" y="5006033"/>
                  <a:pt x="1393983" y="5000425"/>
                </a:cubicBezTo>
                <a:cubicBezTo>
                  <a:pt x="1398999" y="4992901"/>
                  <a:pt x="1407377" y="4988189"/>
                  <a:pt x="1413166" y="4981242"/>
                </a:cubicBezTo>
                <a:cubicBezTo>
                  <a:pt x="1457686" y="4927819"/>
                  <a:pt x="1389086" y="4998930"/>
                  <a:pt x="1445138" y="4942875"/>
                </a:cubicBezTo>
                <a:cubicBezTo>
                  <a:pt x="1447269" y="4936481"/>
                  <a:pt x="1447614" y="4929177"/>
                  <a:pt x="1451532" y="4923692"/>
                </a:cubicBezTo>
                <a:cubicBezTo>
                  <a:pt x="1474133" y="4892051"/>
                  <a:pt x="1472439" y="4905205"/>
                  <a:pt x="1496293" y="4885326"/>
                </a:cubicBezTo>
                <a:cubicBezTo>
                  <a:pt x="1503240" y="4879536"/>
                  <a:pt x="1509082" y="4872537"/>
                  <a:pt x="1515477" y="4866142"/>
                </a:cubicBezTo>
                <a:cubicBezTo>
                  <a:pt x="1517608" y="4859748"/>
                  <a:pt x="1517603" y="4852176"/>
                  <a:pt x="1521871" y="4846959"/>
                </a:cubicBezTo>
                <a:cubicBezTo>
                  <a:pt x="1561952" y="4797971"/>
                  <a:pt x="1558499" y="4803067"/>
                  <a:pt x="1598604" y="4783015"/>
                </a:cubicBezTo>
                <a:cubicBezTo>
                  <a:pt x="1600735" y="4774489"/>
                  <a:pt x="1600638" y="4765068"/>
                  <a:pt x="1604998" y="4757438"/>
                </a:cubicBezTo>
                <a:cubicBezTo>
                  <a:pt x="1609485" y="4749586"/>
                  <a:pt x="1618392" y="4745201"/>
                  <a:pt x="1624181" y="4738254"/>
                </a:cubicBezTo>
                <a:cubicBezTo>
                  <a:pt x="1655877" y="4700218"/>
                  <a:pt x="1610953" y="4736790"/>
                  <a:pt x="1668942" y="4699888"/>
                </a:cubicBezTo>
                <a:cubicBezTo>
                  <a:pt x="1681909" y="4691636"/>
                  <a:pt x="1694520" y="4682836"/>
                  <a:pt x="1707309" y="4674310"/>
                </a:cubicBezTo>
                <a:lnTo>
                  <a:pt x="1726492" y="4661521"/>
                </a:lnTo>
                <a:cubicBezTo>
                  <a:pt x="1760596" y="4610366"/>
                  <a:pt x="1715835" y="4672178"/>
                  <a:pt x="1758464" y="4629549"/>
                </a:cubicBezTo>
                <a:cubicBezTo>
                  <a:pt x="1763898" y="4624115"/>
                  <a:pt x="1765252" y="4615167"/>
                  <a:pt x="1771253" y="4610366"/>
                </a:cubicBezTo>
                <a:cubicBezTo>
                  <a:pt x="1776516" y="4606156"/>
                  <a:pt x="1784241" y="4606627"/>
                  <a:pt x="1790436" y="4603972"/>
                </a:cubicBezTo>
                <a:cubicBezTo>
                  <a:pt x="1868911" y="4570340"/>
                  <a:pt x="1770978" y="4610504"/>
                  <a:pt x="1835197" y="4578394"/>
                </a:cubicBezTo>
                <a:cubicBezTo>
                  <a:pt x="1841226" y="4575380"/>
                  <a:pt x="1847986" y="4574131"/>
                  <a:pt x="1854380" y="4572000"/>
                </a:cubicBezTo>
                <a:cubicBezTo>
                  <a:pt x="1884779" y="4551733"/>
                  <a:pt x="1866273" y="4561641"/>
                  <a:pt x="1911930" y="4546422"/>
                </a:cubicBezTo>
                <a:lnTo>
                  <a:pt x="1931113" y="4540028"/>
                </a:lnTo>
                <a:cubicBezTo>
                  <a:pt x="1975087" y="4510711"/>
                  <a:pt x="1954897" y="4519310"/>
                  <a:pt x="1988663" y="4508056"/>
                </a:cubicBezTo>
                <a:cubicBezTo>
                  <a:pt x="2043639" y="4471404"/>
                  <a:pt x="1974081" y="4515347"/>
                  <a:pt x="2027029" y="4488873"/>
                </a:cubicBezTo>
                <a:cubicBezTo>
                  <a:pt x="2033903" y="4485436"/>
                  <a:pt x="2039189" y="4479205"/>
                  <a:pt x="2046212" y="4476084"/>
                </a:cubicBezTo>
                <a:cubicBezTo>
                  <a:pt x="2058531" y="4470609"/>
                  <a:pt x="2084579" y="4463295"/>
                  <a:pt x="2084579" y="4463295"/>
                </a:cubicBezTo>
                <a:cubicBezTo>
                  <a:pt x="2114978" y="4443029"/>
                  <a:pt x="2096472" y="4452936"/>
                  <a:pt x="2142128" y="4437717"/>
                </a:cubicBezTo>
                <a:lnTo>
                  <a:pt x="2161311" y="4431323"/>
                </a:lnTo>
                <a:cubicBezTo>
                  <a:pt x="2167706" y="4427060"/>
                  <a:pt x="2173621" y="4421971"/>
                  <a:pt x="2180495" y="4418534"/>
                </a:cubicBezTo>
                <a:cubicBezTo>
                  <a:pt x="2186524" y="4415520"/>
                  <a:pt x="2193786" y="4415413"/>
                  <a:pt x="2199678" y="4412140"/>
                </a:cubicBezTo>
                <a:cubicBezTo>
                  <a:pt x="2213114" y="4404676"/>
                  <a:pt x="2225255" y="4395088"/>
                  <a:pt x="2238044" y="4386562"/>
                </a:cubicBezTo>
                <a:cubicBezTo>
                  <a:pt x="2244439" y="4382299"/>
                  <a:pt x="2249937" y="4376203"/>
                  <a:pt x="2257228" y="4373773"/>
                </a:cubicBezTo>
                <a:lnTo>
                  <a:pt x="2276411" y="4367379"/>
                </a:lnTo>
                <a:cubicBezTo>
                  <a:pt x="2280674" y="4360985"/>
                  <a:pt x="2283199" y="4352997"/>
                  <a:pt x="2289200" y="4348196"/>
                </a:cubicBezTo>
                <a:cubicBezTo>
                  <a:pt x="2294463" y="4343985"/>
                  <a:pt x="2302354" y="4344815"/>
                  <a:pt x="2308383" y="4341801"/>
                </a:cubicBezTo>
                <a:cubicBezTo>
                  <a:pt x="2315257" y="4338364"/>
                  <a:pt x="2321172" y="4333275"/>
                  <a:pt x="2327566" y="4329012"/>
                </a:cubicBezTo>
                <a:cubicBezTo>
                  <a:pt x="2356169" y="4286109"/>
                  <a:pt x="2322474" y="4328144"/>
                  <a:pt x="2359538" y="4303435"/>
                </a:cubicBezTo>
                <a:cubicBezTo>
                  <a:pt x="2367062" y="4298419"/>
                  <a:pt x="2371774" y="4290041"/>
                  <a:pt x="2378721" y="4284252"/>
                </a:cubicBezTo>
                <a:cubicBezTo>
                  <a:pt x="2384625" y="4279332"/>
                  <a:pt x="2391510" y="4275726"/>
                  <a:pt x="2397904" y="4271463"/>
                </a:cubicBezTo>
                <a:cubicBezTo>
                  <a:pt x="2432010" y="4220305"/>
                  <a:pt x="2387244" y="4282124"/>
                  <a:pt x="2429877" y="4239491"/>
                </a:cubicBezTo>
                <a:cubicBezTo>
                  <a:pt x="2477469" y="4191899"/>
                  <a:pt x="2423032" y="4231265"/>
                  <a:pt x="2468243" y="4201124"/>
                </a:cubicBezTo>
                <a:cubicBezTo>
                  <a:pt x="2479244" y="4184623"/>
                  <a:pt x="2498805" y="4153745"/>
                  <a:pt x="2513004" y="4137180"/>
                </a:cubicBezTo>
                <a:cubicBezTo>
                  <a:pt x="2518889" y="4130314"/>
                  <a:pt x="2526398" y="4124944"/>
                  <a:pt x="2532187" y="4117997"/>
                </a:cubicBezTo>
                <a:cubicBezTo>
                  <a:pt x="2537107" y="4112093"/>
                  <a:pt x="2540365" y="4104962"/>
                  <a:pt x="2544976" y="4098814"/>
                </a:cubicBezTo>
                <a:cubicBezTo>
                  <a:pt x="2553165" y="4087896"/>
                  <a:pt x="2562364" y="4077760"/>
                  <a:pt x="2570553" y="4066842"/>
                </a:cubicBezTo>
                <a:cubicBezTo>
                  <a:pt x="2607050" y="4018179"/>
                  <a:pt x="2563397" y="4075887"/>
                  <a:pt x="2589737" y="4028475"/>
                </a:cubicBezTo>
                <a:cubicBezTo>
                  <a:pt x="2611678" y="3988980"/>
                  <a:pt x="2606475" y="3996002"/>
                  <a:pt x="2634497" y="3977320"/>
                </a:cubicBezTo>
                <a:cubicBezTo>
                  <a:pt x="2646728" y="3940632"/>
                  <a:pt x="2632134" y="3974879"/>
                  <a:pt x="2660075" y="3938954"/>
                </a:cubicBezTo>
                <a:cubicBezTo>
                  <a:pt x="2745170" y="3829545"/>
                  <a:pt x="2645237" y="3941436"/>
                  <a:pt x="2704836" y="3887798"/>
                </a:cubicBezTo>
                <a:cubicBezTo>
                  <a:pt x="2720520" y="3873683"/>
                  <a:pt x="2732041" y="3854743"/>
                  <a:pt x="2749597" y="3843038"/>
                </a:cubicBezTo>
                <a:cubicBezTo>
                  <a:pt x="2786767" y="3818258"/>
                  <a:pt x="2751035" y="3843891"/>
                  <a:pt x="2787963" y="3811066"/>
                </a:cubicBezTo>
                <a:cubicBezTo>
                  <a:pt x="2800406" y="3800006"/>
                  <a:pt x="2813956" y="3790231"/>
                  <a:pt x="2826330" y="3779094"/>
                </a:cubicBezTo>
                <a:cubicBezTo>
                  <a:pt x="2835292" y="3771028"/>
                  <a:pt x="2842575" y="3761151"/>
                  <a:pt x="2851907" y="3753516"/>
                </a:cubicBezTo>
                <a:cubicBezTo>
                  <a:pt x="2866098" y="3741905"/>
                  <a:pt x="2882919" y="3733675"/>
                  <a:pt x="2896668" y="3721544"/>
                </a:cubicBezTo>
                <a:cubicBezTo>
                  <a:pt x="2919271" y="3701600"/>
                  <a:pt x="2937074" y="3676431"/>
                  <a:pt x="2960612" y="3657600"/>
                </a:cubicBezTo>
                <a:cubicBezTo>
                  <a:pt x="2971269" y="3649074"/>
                  <a:pt x="2982313" y="3641009"/>
                  <a:pt x="2992584" y="3632022"/>
                </a:cubicBezTo>
                <a:cubicBezTo>
                  <a:pt x="2999389" y="3626067"/>
                  <a:pt x="3004629" y="3618391"/>
                  <a:pt x="3011767" y="3612839"/>
                </a:cubicBezTo>
                <a:cubicBezTo>
                  <a:pt x="3023900" y="3603402"/>
                  <a:pt x="3050134" y="3587261"/>
                  <a:pt x="3050134" y="3587261"/>
                </a:cubicBezTo>
                <a:cubicBezTo>
                  <a:pt x="3065658" y="3563976"/>
                  <a:pt x="3063691" y="3564209"/>
                  <a:pt x="3088500" y="3542501"/>
                </a:cubicBezTo>
                <a:cubicBezTo>
                  <a:pt x="3107770" y="3525640"/>
                  <a:pt x="3132041" y="3512579"/>
                  <a:pt x="3152444" y="3497740"/>
                </a:cubicBezTo>
                <a:cubicBezTo>
                  <a:pt x="3163482" y="3489713"/>
                  <a:pt x="3173195" y="3479931"/>
                  <a:pt x="3184416" y="3472162"/>
                </a:cubicBezTo>
                <a:cubicBezTo>
                  <a:pt x="3200949" y="3460716"/>
                  <a:pt x="3219270" y="3451963"/>
                  <a:pt x="3235572" y="3440190"/>
                </a:cubicBezTo>
                <a:cubicBezTo>
                  <a:pt x="3318623" y="3380209"/>
                  <a:pt x="3270203" y="3398807"/>
                  <a:pt x="3318699" y="3382640"/>
                </a:cubicBezTo>
                <a:cubicBezTo>
                  <a:pt x="3348453" y="3360325"/>
                  <a:pt x="3350457" y="3357170"/>
                  <a:pt x="3389037" y="3337880"/>
                </a:cubicBezTo>
                <a:cubicBezTo>
                  <a:pt x="3399304" y="3332747"/>
                  <a:pt x="3410743" y="3330224"/>
                  <a:pt x="3421009" y="3325091"/>
                </a:cubicBezTo>
                <a:cubicBezTo>
                  <a:pt x="3436379" y="3317406"/>
                  <a:pt x="3450583" y="3307553"/>
                  <a:pt x="3465770" y="3299513"/>
                </a:cubicBezTo>
                <a:cubicBezTo>
                  <a:pt x="3486831" y="3288363"/>
                  <a:pt x="3508399" y="3278198"/>
                  <a:pt x="3529714" y="3267541"/>
                </a:cubicBezTo>
                <a:cubicBezTo>
                  <a:pt x="3538240" y="3263278"/>
                  <a:pt x="3547666" y="3260471"/>
                  <a:pt x="3555292" y="3254752"/>
                </a:cubicBezTo>
                <a:cubicBezTo>
                  <a:pt x="3563818" y="3248358"/>
                  <a:pt x="3571338" y="3240335"/>
                  <a:pt x="3580870" y="3235569"/>
                </a:cubicBezTo>
                <a:cubicBezTo>
                  <a:pt x="3588730" y="3231639"/>
                  <a:pt x="3597921" y="3231306"/>
                  <a:pt x="3606447" y="3229175"/>
                </a:cubicBezTo>
                <a:cubicBezTo>
                  <a:pt x="3617104" y="3222780"/>
                  <a:pt x="3627062" y="3215039"/>
                  <a:pt x="3638419" y="3209991"/>
                </a:cubicBezTo>
                <a:cubicBezTo>
                  <a:pt x="3646450" y="3206422"/>
                  <a:pt x="3655547" y="3206011"/>
                  <a:pt x="3663997" y="3203597"/>
                </a:cubicBezTo>
                <a:cubicBezTo>
                  <a:pt x="3670478" y="3201745"/>
                  <a:pt x="3676985" y="3199858"/>
                  <a:pt x="3683180" y="3197203"/>
                </a:cubicBezTo>
                <a:cubicBezTo>
                  <a:pt x="3691942" y="3193448"/>
                  <a:pt x="3699907" y="3187954"/>
                  <a:pt x="3708758" y="3184414"/>
                </a:cubicBezTo>
                <a:cubicBezTo>
                  <a:pt x="3708783" y="3184404"/>
                  <a:pt x="3756703" y="3168433"/>
                  <a:pt x="3766307" y="3165231"/>
                </a:cubicBezTo>
                <a:cubicBezTo>
                  <a:pt x="3766318" y="3165227"/>
                  <a:pt x="3804663" y="3152444"/>
                  <a:pt x="3804674" y="3152442"/>
                </a:cubicBezTo>
                <a:cubicBezTo>
                  <a:pt x="3828157" y="3148528"/>
                  <a:pt x="3851789" y="3145012"/>
                  <a:pt x="3875012" y="3139653"/>
                </a:cubicBezTo>
                <a:cubicBezTo>
                  <a:pt x="3892138" y="3135701"/>
                  <a:pt x="3909492" y="3132422"/>
                  <a:pt x="3926167" y="3126864"/>
                </a:cubicBezTo>
                <a:cubicBezTo>
                  <a:pt x="3953688" y="3117691"/>
                  <a:pt x="3938812" y="3122105"/>
                  <a:pt x="3970928" y="3114075"/>
                </a:cubicBezTo>
                <a:cubicBezTo>
                  <a:pt x="3977322" y="3109812"/>
                  <a:pt x="3983088" y="3104408"/>
                  <a:pt x="3990111" y="3101287"/>
                </a:cubicBezTo>
                <a:cubicBezTo>
                  <a:pt x="4002430" y="3095812"/>
                  <a:pt x="4028478" y="3088498"/>
                  <a:pt x="4028478" y="3088498"/>
                </a:cubicBezTo>
                <a:cubicBezTo>
                  <a:pt x="4065129" y="3033522"/>
                  <a:pt x="4016327" y="3098219"/>
                  <a:pt x="4060450" y="3062920"/>
                </a:cubicBezTo>
                <a:cubicBezTo>
                  <a:pt x="4066451" y="3058119"/>
                  <a:pt x="4068319" y="3049641"/>
                  <a:pt x="4073239" y="3043737"/>
                </a:cubicBezTo>
                <a:cubicBezTo>
                  <a:pt x="4091661" y="3021630"/>
                  <a:pt x="4087963" y="3026041"/>
                  <a:pt x="4111605" y="3018159"/>
                </a:cubicBezTo>
                <a:cubicBezTo>
                  <a:pt x="4117999" y="3011765"/>
                  <a:pt x="4124999" y="3005923"/>
                  <a:pt x="4130788" y="2998976"/>
                </a:cubicBezTo>
                <a:cubicBezTo>
                  <a:pt x="4135708" y="2993072"/>
                  <a:pt x="4138966" y="2985941"/>
                  <a:pt x="4143577" y="2979793"/>
                </a:cubicBezTo>
                <a:cubicBezTo>
                  <a:pt x="4151766" y="2968875"/>
                  <a:pt x="4160088" y="2958022"/>
                  <a:pt x="4169155" y="2947821"/>
                </a:cubicBezTo>
                <a:cubicBezTo>
                  <a:pt x="4177165" y="2938809"/>
                  <a:pt x="4186944" y="2931447"/>
                  <a:pt x="4194732" y="2922243"/>
                </a:cubicBezTo>
                <a:cubicBezTo>
                  <a:pt x="4210430" y="2903691"/>
                  <a:pt x="4222309" y="2881879"/>
                  <a:pt x="4239493" y="2864694"/>
                </a:cubicBezTo>
                <a:cubicBezTo>
                  <a:pt x="4250150" y="2854036"/>
                  <a:pt x="4261415" y="2843953"/>
                  <a:pt x="4271465" y="2832721"/>
                </a:cubicBezTo>
                <a:cubicBezTo>
                  <a:pt x="4297671" y="2803431"/>
                  <a:pt x="4316756" y="2766781"/>
                  <a:pt x="4348198" y="2743200"/>
                </a:cubicBezTo>
                <a:cubicBezTo>
                  <a:pt x="4356724" y="2736806"/>
                  <a:pt x="4366240" y="2731553"/>
                  <a:pt x="4373776" y="2724017"/>
                </a:cubicBezTo>
                <a:cubicBezTo>
                  <a:pt x="4387671" y="2710122"/>
                  <a:pt x="4399866" y="2694601"/>
                  <a:pt x="4412142" y="2679256"/>
                </a:cubicBezTo>
                <a:cubicBezTo>
                  <a:pt x="4449824" y="2632153"/>
                  <a:pt x="4386092" y="2696451"/>
                  <a:pt x="4456903" y="2621706"/>
                </a:cubicBezTo>
                <a:cubicBezTo>
                  <a:pt x="4483853" y="2593258"/>
                  <a:pt x="4517253" y="2570466"/>
                  <a:pt x="4540030" y="2538579"/>
                </a:cubicBezTo>
                <a:cubicBezTo>
                  <a:pt x="4550687" y="2523659"/>
                  <a:pt x="4559871" y="2507567"/>
                  <a:pt x="4572002" y="2493818"/>
                </a:cubicBezTo>
                <a:cubicBezTo>
                  <a:pt x="4591946" y="2471215"/>
                  <a:pt x="4619225" y="2454955"/>
                  <a:pt x="4635946" y="2429874"/>
                </a:cubicBezTo>
                <a:cubicBezTo>
                  <a:pt x="4685502" y="2355542"/>
                  <a:pt x="4634246" y="2426991"/>
                  <a:pt x="4699890" y="2353141"/>
                </a:cubicBezTo>
                <a:cubicBezTo>
                  <a:pt x="4722010" y="2328256"/>
                  <a:pt x="4742389" y="2301876"/>
                  <a:pt x="4763835" y="2276408"/>
                </a:cubicBezTo>
                <a:cubicBezTo>
                  <a:pt x="4817125" y="2213126"/>
                  <a:pt x="4799533" y="2234315"/>
                  <a:pt x="4872539" y="2161309"/>
                </a:cubicBezTo>
                <a:cubicBezTo>
                  <a:pt x="4881065" y="2152783"/>
                  <a:pt x="4888084" y="2142419"/>
                  <a:pt x="4898117" y="2135731"/>
                </a:cubicBezTo>
                <a:lnTo>
                  <a:pt x="4936483" y="2110154"/>
                </a:lnTo>
                <a:cubicBezTo>
                  <a:pt x="4940746" y="2103759"/>
                  <a:pt x="4943838" y="2096404"/>
                  <a:pt x="4949272" y="2090970"/>
                </a:cubicBezTo>
                <a:cubicBezTo>
                  <a:pt x="4982764" y="2057478"/>
                  <a:pt x="4976994" y="2072553"/>
                  <a:pt x="5013216" y="2046210"/>
                </a:cubicBezTo>
                <a:cubicBezTo>
                  <a:pt x="5026679" y="2036419"/>
                  <a:pt x="5037731" y="2023472"/>
                  <a:pt x="5051583" y="2014238"/>
                </a:cubicBezTo>
                <a:cubicBezTo>
                  <a:pt x="5076221" y="1997813"/>
                  <a:pt x="5100823" y="1980475"/>
                  <a:pt x="5128316" y="1969477"/>
                </a:cubicBezTo>
                <a:cubicBezTo>
                  <a:pt x="5138973" y="1965214"/>
                  <a:pt x="5150211" y="1962185"/>
                  <a:pt x="5160288" y="1956688"/>
                </a:cubicBezTo>
                <a:cubicBezTo>
                  <a:pt x="5181457" y="1945141"/>
                  <a:pt x="5207742" y="1922098"/>
                  <a:pt x="5230626" y="1911927"/>
                </a:cubicBezTo>
                <a:cubicBezTo>
                  <a:pt x="5238657" y="1908358"/>
                  <a:pt x="5247678" y="1907664"/>
                  <a:pt x="5256204" y="1905533"/>
                </a:cubicBezTo>
                <a:cubicBezTo>
                  <a:pt x="5266861" y="1899138"/>
                  <a:pt x="5277637" y="1892936"/>
                  <a:pt x="5288176" y="1886349"/>
                </a:cubicBezTo>
                <a:cubicBezTo>
                  <a:pt x="5294693" y="1882276"/>
                  <a:pt x="5300295" y="1876588"/>
                  <a:pt x="5307359" y="1873561"/>
                </a:cubicBezTo>
                <a:cubicBezTo>
                  <a:pt x="5315437" y="1870099"/>
                  <a:pt x="5324411" y="1869298"/>
                  <a:pt x="5332937" y="1867166"/>
                </a:cubicBezTo>
                <a:cubicBezTo>
                  <a:pt x="5339331" y="1862903"/>
                  <a:pt x="5345246" y="1857814"/>
                  <a:pt x="5352120" y="1854377"/>
                </a:cubicBezTo>
                <a:cubicBezTo>
                  <a:pt x="5362341" y="1849266"/>
                  <a:pt x="5387320" y="1844321"/>
                  <a:pt x="5396881" y="1841589"/>
                </a:cubicBezTo>
                <a:cubicBezTo>
                  <a:pt x="5403362" y="1839737"/>
                  <a:pt x="5409484" y="1836656"/>
                  <a:pt x="5416064" y="1835194"/>
                </a:cubicBezTo>
                <a:cubicBezTo>
                  <a:pt x="5486024" y="1819647"/>
                  <a:pt x="5581791" y="1824408"/>
                  <a:pt x="5639868" y="1822405"/>
                </a:cubicBezTo>
                <a:cubicBezTo>
                  <a:pt x="5650525" y="1820274"/>
                  <a:pt x="5661355" y="1818871"/>
                  <a:pt x="5671840" y="1816011"/>
                </a:cubicBezTo>
                <a:cubicBezTo>
                  <a:pt x="5684846" y="1812464"/>
                  <a:pt x="5697418" y="1807485"/>
                  <a:pt x="5710207" y="1803222"/>
                </a:cubicBezTo>
                <a:lnTo>
                  <a:pt x="5729390" y="1796828"/>
                </a:lnTo>
                <a:lnTo>
                  <a:pt x="5748573" y="1790433"/>
                </a:lnTo>
                <a:lnTo>
                  <a:pt x="5767756" y="1784039"/>
                </a:lnTo>
                <a:cubicBezTo>
                  <a:pt x="5780545" y="1775513"/>
                  <a:pt x="5795254" y="1769330"/>
                  <a:pt x="5806123" y="1758461"/>
                </a:cubicBezTo>
                <a:cubicBezTo>
                  <a:pt x="5820264" y="1744320"/>
                  <a:pt x="5826685" y="1735391"/>
                  <a:pt x="5844489" y="1726489"/>
                </a:cubicBezTo>
                <a:cubicBezTo>
                  <a:pt x="5850518" y="1723475"/>
                  <a:pt x="5857278" y="1722226"/>
                  <a:pt x="5863672" y="1720095"/>
                </a:cubicBezTo>
                <a:cubicBezTo>
                  <a:pt x="5957419" y="1626348"/>
                  <a:pt x="5813598" y="1768286"/>
                  <a:pt x="5921222" y="1668940"/>
                </a:cubicBezTo>
                <a:cubicBezTo>
                  <a:pt x="5938942" y="1652583"/>
                  <a:pt x="5953085" y="1632253"/>
                  <a:pt x="5972377" y="1617784"/>
                </a:cubicBezTo>
                <a:cubicBezTo>
                  <a:pt x="5980903" y="1611390"/>
                  <a:pt x="5989283" y="1604795"/>
                  <a:pt x="5997955" y="1598601"/>
                </a:cubicBezTo>
                <a:cubicBezTo>
                  <a:pt x="6018613" y="1583845"/>
                  <a:pt x="6028684" y="1580661"/>
                  <a:pt x="6049110" y="1560235"/>
                </a:cubicBezTo>
                <a:cubicBezTo>
                  <a:pt x="6054544" y="1554801"/>
                  <a:pt x="6056838" y="1546836"/>
                  <a:pt x="6061899" y="1541052"/>
                </a:cubicBezTo>
                <a:cubicBezTo>
                  <a:pt x="6071824" y="1529709"/>
                  <a:pt x="6083946" y="1520423"/>
                  <a:pt x="6093871" y="1509080"/>
                </a:cubicBezTo>
                <a:cubicBezTo>
                  <a:pt x="6098932" y="1503296"/>
                  <a:pt x="6101519" y="1495609"/>
                  <a:pt x="6106660" y="1489896"/>
                </a:cubicBezTo>
                <a:cubicBezTo>
                  <a:pt x="6120775" y="1474212"/>
                  <a:pt x="6134541" y="1457795"/>
                  <a:pt x="6151421" y="1445135"/>
                </a:cubicBezTo>
                <a:cubicBezTo>
                  <a:pt x="6159947" y="1438741"/>
                  <a:pt x="6169462" y="1433488"/>
                  <a:pt x="6176998" y="1425952"/>
                </a:cubicBezTo>
                <a:cubicBezTo>
                  <a:pt x="6182432" y="1420518"/>
                  <a:pt x="6184353" y="1412203"/>
                  <a:pt x="6189787" y="1406769"/>
                </a:cubicBezTo>
                <a:cubicBezTo>
                  <a:pt x="6195221" y="1401335"/>
                  <a:pt x="6203066" y="1398900"/>
                  <a:pt x="6208970" y="1393980"/>
                </a:cubicBezTo>
                <a:cubicBezTo>
                  <a:pt x="6215917" y="1388191"/>
                  <a:pt x="6221759" y="1381191"/>
                  <a:pt x="6228153" y="1374797"/>
                </a:cubicBezTo>
                <a:cubicBezTo>
                  <a:pt x="6243150" y="1329809"/>
                  <a:pt x="6220617" y="1382333"/>
                  <a:pt x="6260125" y="1342825"/>
                </a:cubicBezTo>
                <a:cubicBezTo>
                  <a:pt x="6268913" y="1334037"/>
                  <a:pt x="6271852" y="1320796"/>
                  <a:pt x="6279309" y="1310853"/>
                </a:cubicBezTo>
                <a:cubicBezTo>
                  <a:pt x="6284735" y="1303619"/>
                  <a:pt x="6292607" y="1298536"/>
                  <a:pt x="6298492" y="1291670"/>
                </a:cubicBezTo>
                <a:cubicBezTo>
                  <a:pt x="6305428" y="1283578"/>
                  <a:pt x="6310139" y="1273628"/>
                  <a:pt x="6317675" y="1266092"/>
                </a:cubicBezTo>
                <a:cubicBezTo>
                  <a:pt x="6325211" y="1258556"/>
                  <a:pt x="6335161" y="1253845"/>
                  <a:pt x="6343253" y="1246909"/>
                </a:cubicBezTo>
                <a:cubicBezTo>
                  <a:pt x="6350119" y="1241024"/>
                  <a:pt x="6357180" y="1235085"/>
                  <a:pt x="6362436" y="1227726"/>
                </a:cubicBezTo>
                <a:cubicBezTo>
                  <a:pt x="6367977" y="1219969"/>
                  <a:pt x="6368485" y="1208888"/>
                  <a:pt x="6375225" y="1202148"/>
                </a:cubicBezTo>
                <a:cubicBezTo>
                  <a:pt x="6386093" y="1191280"/>
                  <a:pt x="6413591" y="1176570"/>
                  <a:pt x="6413591" y="1176570"/>
                </a:cubicBezTo>
                <a:cubicBezTo>
                  <a:pt x="6417854" y="1170176"/>
                  <a:pt x="6420946" y="1162821"/>
                  <a:pt x="6426380" y="1157387"/>
                </a:cubicBezTo>
                <a:cubicBezTo>
                  <a:pt x="6438777" y="1144990"/>
                  <a:pt x="6449143" y="1143405"/>
                  <a:pt x="6464746" y="1138204"/>
                </a:cubicBezTo>
                <a:cubicBezTo>
                  <a:pt x="6494799" y="1108153"/>
                  <a:pt x="6476406" y="1124037"/>
                  <a:pt x="6522296" y="1093443"/>
                </a:cubicBezTo>
                <a:cubicBezTo>
                  <a:pt x="6528690" y="1089180"/>
                  <a:pt x="6534188" y="1083084"/>
                  <a:pt x="6541479" y="1080654"/>
                </a:cubicBezTo>
                <a:cubicBezTo>
                  <a:pt x="6547874" y="1078523"/>
                  <a:pt x="6554467" y="1076915"/>
                  <a:pt x="6560663" y="1074260"/>
                </a:cubicBezTo>
                <a:cubicBezTo>
                  <a:pt x="6615979" y="1050554"/>
                  <a:pt x="6560432" y="1070073"/>
                  <a:pt x="6605423" y="1055077"/>
                </a:cubicBezTo>
                <a:cubicBezTo>
                  <a:pt x="6667275" y="1008689"/>
                  <a:pt x="6601359" y="1053913"/>
                  <a:pt x="6650184" y="1029499"/>
                </a:cubicBezTo>
                <a:cubicBezTo>
                  <a:pt x="6657058" y="1026062"/>
                  <a:pt x="6662493" y="1020147"/>
                  <a:pt x="6669367" y="1016710"/>
                </a:cubicBezTo>
                <a:cubicBezTo>
                  <a:pt x="6675396" y="1013696"/>
                  <a:pt x="6682355" y="1012971"/>
                  <a:pt x="6688551" y="1010316"/>
                </a:cubicBezTo>
                <a:cubicBezTo>
                  <a:pt x="6697312" y="1006561"/>
                  <a:pt x="6705278" y="1001067"/>
                  <a:pt x="6714128" y="997527"/>
                </a:cubicBezTo>
                <a:cubicBezTo>
                  <a:pt x="6726645" y="992520"/>
                  <a:pt x="6739706" y="989001"/>
                  <a:pt x="6752495" y="984738"/>
                </a:cubicBezTo>
                <a:lnTo>
                  <a:pt x="6771678" y="978344"/>
                </a:lnTo>
                <a:cubicBezTo>
                  <a:pt x="6778072" y="976212"/>
                  <a:pt x="6784322" y="973584"/>
                  <a:pt x="6790861" y="971949"/>
                </a:cubicBezTo>
                <a:cubicBezTo>
                  <a:pt x="6799387" y="969818"/>
                  <a:pt x="6808021" y="968080"/>
                  <a:pt x="6816439" y="965555"/>
                </a:cubicBezTo>
                <a:cubicBezTo>
                  <a:pt x="6835807" y="959745"/>
                  <a:pt x="6854805" y="952766"/>
                  <a:pt x="6873988" y="946372"/>
                </a:cubicBezTo>
                <a:lnTo>
                  <a:pt x="6893172" y="939977"/>
                </a:lnTo>
                <a:lnTo>
                  <a:pt x="6912355" y="933583"/>
                </a:lnTo>
                <a:cubicBezTo>
                  <a:pt x="6918749" y="929320"/>
                  <a:pt x="6925634" y="925714"/>
                  <a:pt x="6931538" y="920794"/>
                </a:cubicBezTo>
                <a:cubicBezTo>
                  <a:pt x="6938485" y="915005"/>
                  <a:pt x="6943197" y="906627"/>
                  <a:pt x="6950721" y="901611"/>
                </a:cubicBezTo>
                <a:cubicBezTo>
                  <a:pt x="6956329" y="897872"/>
                  <a:pt x="6963510" y="897348"/>
                  <a:pt x="6969904" y="895217"/>
                </a:cubicBezTo>
                <a:cubicBezTo>
                  <a:pt x="6976299" y="888822"/>
                  <a:pt x="6981950" y="881585"/>
                  <a:pt x="6989088" y="876033"/>
                </a:cubicBezTo>
                <a:cubicBezTo>
                  <a:pt x="7001220" y="866597"/>
                  <a:pt x="7016586" y="861324"/>
                  <a:pt x="7027454" y="850456"/>
                </a:cubicBezTo>
                <a:cubicBezTo>
                  <a:pt x="7033848" y="844062"/>
                  <a:pt x="7040848" y="838220"/>
                  <a:pt x="7046637" y="831273"/>
                </a:cubicBezTo>
                <a:cubicBezTo>
                  <a:pt x="7051557" y="825369"/>
                  <a:pt x="7053992" y="817523"/>
                  <a:pt x="7059426" y="812089"/>
                </a:cubicBezTo>
                <a:cubicBezTo>
                  <a:pt x="7066962" y="804553"/>
                  <a:pt x="7076912" y="799842"/>
                  <a:pt x="7085004" y="792906"/>
                </a:cubicBezTo>
                <a:cubicBezTo>
                  <a:pt x="7105125" y="775660"/>
                  <a:pt x="7142298" y="729473"/>
                  <a:pt x="7148948" y="716173"/>
                </a:cubicBezTo>
                <a:cubicBezTo>
                  <a:pt x="7153211" y="707647"/>
                  <a:pt x="7156934" y="698830"/>
                  <a:pt x="7161737" y="690596"/>
                </a:cubicBezTo>
                <a:cubicBezTo>
                  <a:pt x="7171869" y="673227"/>
                  <a:pt x="7193709" y="639440"/>
                  <a:pt x="7193709" y="639440"/>
                </a:cubicBezTo>
                <a:lnTo>
                  <a:pt x="7206497" y="601074"/>
                </a:lnTo>
                <a:cubicBezTo>
                  <a:pt x="7208628" y="594680"/>
                  <a:pt x="7209878" y="587920"/>
                  <a:pt x="7212892" y="581891"/>
                </a:cubicBezTo>
                <a:cubicBezTo>
                  <a:pt x="7224033" y="559609"/>
                  <a:pt x="7230306" y="548832"/>
                  <a:pt x="7238470" y="524341"/>
                </a:cubicBezTo>
                <a:cubicBezTo>
                  <a:pt x="7245034" y="504649"/>
                  <a:pt x="7246190" y="487062"/>
                  <a:pt x="7251258" y="466791"/>
                </a:cubicBezTo>
                <a:cubicBezTo>
                  <a:pt x="7252893" y="460252"/>
                  <a:pt x="7255801" y="454089"/>
                  <a:pt x="7257653" y="447608"/>
                </a:cubicBezTo>
                <a:cubicBezTo>
                  <a:pt x="7260067" y="439158"/>
                  <a:pt x="7261916" y="430557"/>
                  <a:pt x="7264047" y="422031"/>
                </a:cubicBezTo>
                <a:cubicBezTo>
                  <a:pt x="7259962" y="370968"/>
                  <a:pt x="7266997" y="298319"/>
                  <a:pt x="7244864" y="242987"/>
                </a:cubicBezTo>
                <a:cubicBezTo>
                  <a:pt x="7234573" y="217260"/>
                  <a:pt x="7235948" y="181624"/>
                  <a:pt x="7212892" y="166254"/>
                </a:cubicBezTo>
                <a:lnTo>
                  <a:pt x="7193709" y="153466"/>
                </a:lnTo>
                <a:cubicBezTo>
                  <a:pt x="7191577" y="147071"/>
                  <a:pt x="7190658" y="140134"/>
                  <a:pt x="7187314" y="134282"/>
                </a:cubicBezTo>
                <a:cubicBezTo>
                  <a:pt x="7171289" y="106238"/>
                  <a:pt x="7168383" y="112195"/>
                  <a:pt x="7148948" y="89521"/>
                </a:cubicBezTo>
                <a:cubicBezTo>
                  <a:pt x="7142012" y="81429"/>
                  <a:pt x="7137730" y="71024"/>
                  <a:pt x="7129765" y="63944"/>
                </a:cubicBezTo>
                <a:cubicBezTo>
                  <a:pt x="7118277" y="53732"/>
                  <a:pt x="7104187" y="46892"/>
                  <a:pt x="7091398" y="38366"/>
                </a:cubicBezTo>
                <a:lnTo>
                  <a:pt x="7072215" y="25577"/>
                </a:lnTo>
                <a:cubicBezTo>
                  <a:pt x="7054973" y="14083"/>
                  <a:pt x="7053701" y="10806"/>
                  <a:pt x="7033849" y="6394"/>
                </a:cubicBezTo>
                <a:cubicBezTo>
                  <a:pt x="7021192" y="3581"/>
                  <a:pt x="7008271" y="2131"/>
                  <a:pt x="6995482" y="0"/>
                </a:cubicBezTo>
                <a:cubicBezTo>
                  <a:pt x="6905960" y="2131"/>
                  <a:pt x="6816376" y="2418"/>
                  <a:pt x="6726917" y="6394"/>
                </a:cubicBezTo>
                <a:cubicBezTo>
                  <a:pt x="6720183" y="6693"/>
                  <a:pt x="6714273" y="11154"/>
                  <a:pt x="6707734" y="12789"/>
                </a:cubicBezTo>
                <a:cubicBezTo>
                  <a:pt x="6642094" y="29199"/>
                  <a:pt x="6711479" y="8481"/>
                  <a:pt x="6637395" y="25577"/>
                </a:cubicBezTo>
                <a:cubicBezTo>
                  <a:pt x="6622275" y="29066"/>
                  <a:pt x="6607628" y="34368"/>
                  <a:pt x="6592635" y="38366"/>
                </a:cubicBezTo>
                <a:cubicBezTo>
                  <a:pt x="6575652" y="42895"/>
                  <a:pt x="6558606" y="47203"/>
                  <a:pt x="6541479" y="51155"/>
                </a:cubicBezTo>
                <a:cubicBezTo>
                  <a:pt x="6530889" y="53599"/>
                  <a:pt x="6519895" y="54353"/>
                  <a:pt x="6509507" y="57549"/>
                </a:cubicBezTo>
                <a:cubicBezTo>
                  <a:pt x="6492101" y="62905"/>
                  <a:pt x="6475734" y="71301"/>
                  <a:pt x="6458352" y="76733"/>
                </a:cubicBezTo>
                <a:cubicBezTo>
                  <a:pt x="6441576" y="81976"/>
                  <a:pt x="6423516" y="82993"/>
                  <a:pt x="6407197" y="89521"/>
                </a:cubicBezTo>
                <a:cubicBezTo>
                  <a:pt x="6385882" y="98047"/>
                  <a:pt x="6365032" y="107839"/>
                  <a:pt x="6343253" y="115099"/>
                </a:cubicBezTo>
                <a:cubicBezTo>
                  <a:pt x="6326578" y="120657"/>
                  <a:pt x="6308772" y="122330"/>
                  <a:pt x="6292097" y="127888"/>
                </a:cubicBezTo>
                <a:cubicBezTo>
                  <a:pt x="6285703" y="130019"/>
                  <a:pt x="6279417" y="132509"/>
                  <a:pt x="6272914" y="134282"/>
                </a:cubicBezTo>
                <a:cubicBezTo>
                  <a:pt x="6255957" y="138907"/>
                  <a:pt x="6238433" y="141513"/>
                  <a:pt x="6221759" y="147071"/>
                </a:cubicBezTo>
                <a:cubicBezTo>
                  <a:pt x="6142343" y="173543"/>
                  <a:pt x="6255828" y="147931"/>
                  <a:pt x="6164209" y="166254"/>
                </a:cubicBezTo>
                <a:cubicBezTo>
                  <a:pt x="6083053" y="206833"/>
                  <a:pt x="6222622" y="138162"/>
                  <a:pt x="6087477" y="198226"/>
                </a:cubicBezTo>
                <a:cubicBezTo>
                  <a:pt x="6029205" y="224125"/>
                  <a:pt x="6030835" y="225329"/>
                  <a:pt x="5985166" y="255776"/>
                </a:cubicBezTo>
                <a:lnTo>
                  <a:pt x="5985166" y="255776"/>
                </a:lnTo>
                <a:cubicBezTo>
                  <a:pt x="5940423" y="278147"/>
                  <a:pt x="5916983" y="288390"/>
                  <a:pt x="5876461" y="313326"/>
                </a:cubicBezTo>
                <a:cubicBezTo>
                  <a:pt x="5863371" y="321381"/>
                  <a:pt x="5850525" y="329863"/>
                  <a:pt x="5838095" y="338903"/>
                </a:cubicBezTo>
                <a:cubicBezTo>
                  <a:pt x="5827057" y="346930"/>
                  <a:pt x="5817566" y="357043"/>
                  <a:pt x="5806123" y="364481"/>
                </a:cubicBezTo>
                <a:cubicBezTo>
                  <a:pt x="5774861" y="384801"/>
                  <a:pt x="5743202" y="404665"/>
                  <a:pt x="5710207" y="422031"/>
                </a:cubicBezTo>
                <a:cubicBezTo>
                  <a:pt x="5702430" y="426124"/>
                  <a:pt x="5693155" y="426294"/>
                  <a:pt x="5684629" y="428425"/>
                </a:cubicBezTo>
                <a:cubicBezTo>
                  <a:pt x="5673972" y="436951"/>
                  <a:pt x="5664116" y="446589"/>
                  <a:pt x="5652657" y="454003"/>
                </a:cubicBezTo>
                <a:cubicBezTo>
                  <a:pt x="5627796" y="470089"/>
                  <a:pt x="5596862" y="477824"/>
                  <a:pt x="5575924" y="498763"/>
                </a:cubicBezTo>
                <a:cubicBezTo>
                  <a:pt x="5527924" y="546766"/>
                  <a:pt x="5578994" y="498410"/>
                  <a:pt x="5467219" y="575496"/>
                </a:cubicBezTo>
                <a:cubicBezTo>
                  <a:pt x="5400952" y="621197"/>
                  <a:pt x="5386870" y="641248"/>
                  <a:pt x="5326542" y="671412"/>
                </a:cubicBezTo>
                <a:cubicBezTo>
                  <a:pt x="5320513" y="674426"/>
                  <a:pt x="5313753" y="675675"/>
                  <a:pt x="5307359" y="677807"/>
                </a:cubicBezTo>
                <a:cubicBezTo>
                  <a:pt x="5258335" y="711910"/>
                  <a:pt x="5212492" y="751115"/>
                  <a:pt x="5160288" y="780117"/>
                </a:cubicBezTo>
                <a:cubicBezTo>
                  <a:pt x="5039283" y="847341"/>
                  <a:pt x="5166489" y="774643"/>
                  <a:pt x="5045188" y="850456"/>
                </a:cubicBezTo>
                <a:cubicBezTo>
                  <a:pt x="5013570" y="870217"/>
                  <a:pt x="4975636" y="881640"/>
                  <a:pt x="4949272" y="908005"/>
                </a:cubicBezTo>
                <a:cubicBezTo>
                  <a:pt x="4942878" y="914400"/>
                  <a:pt x="4937718" y="922334"/>
                  <a:pt x="4930089" y="927189"/>
                </a:cubicBezTo>
                <a:cubicBezTo>
                  <a:pt x="4914005" y="937424"/>
                  <a:pt x="4894971" y="942457"/>
                  <a:pt x="4878934" y="952766"/>
                </a:cubicBezTo>
                <a:cubicBezTo>
                  <a:pt x="4864930" y="961768"/>
                  <a:pt x="4854570" y="975736"/>
                  <a:pt x="4840567" y="984738"/>
                </a:cubicBezTo>
                <a:cubicBezTo>
                  <a:pt x="4824530" y="995047"/>
                  <a:pt x="4806148" y="1001187"/>
                  <a:pt x="4789412" y="1010316"/>
                </a:cubicBezTo>
                <a:cubicBezTo>
                  <a:pt x="4782665" y="1013996"/>
                  <a:pt x="4776963" y="1019401"/>
                  <a:pt x="4770229" y="1023105"/>
                </a:cubicBezTo>
                <a:cubicBezTo>
                  <a:pt x="4734304" y="1042863"/>
                  <a:pt x="4697449" y="1060896"/>
                  <a:pt x="4661524" y="1080654"/>
                </a:cubicBezTo>
                <a:cubicBezTo>
                  <a:pt x="4654790" y="1084358"/>
                  <a:pt x="4648931" y="1089489"/>
                  <a:pt x="4642341" y="1093443"/>
                </a:cubicBezTo>
                <a:cubicBezTo>
                  <a:pt x="4627605" y="1102284"/>
                  <a:pt x="4612767" y="1110981"/>
                  <a:pt x="4597580" y="1119021"/>
                </a:cubicBezTo>
                <a:cubicBezTo>
                  <a:pt x="4576519" y="1130171"/>
                  <a:pt x="4554176" y="1138910"/>
                  <a:pt x="4533636" y="1150993"/>
                </a:cubicBezTo>
                <a:cubicBezTo>
                  <a:pt x="4517832" y="1160290"/>
                  <a:pt x="4504757" y="1173802"/>
                  <a:pt x="4488875" y="1182965"/>
                </a:cubicBezTo>
                <a:cubicBezTo>
                  <a:pt x="4404054" y="1231900"/>
                  <a:pt x="4393678" y="1229011"/>
                  <a:pt x="4335409" y="1266092"/>
                </a:cubicBezTo>
                <a:cubicBezTo>
                  <a:pt x="4297893" y="1289966"/>
                  <a:pt x="4244544" y="1330485"/>
                  <a:pt x="4207521" y="1342825"/>
                </a:cubicBezTo>
                <a:cubicBezTo>
                  <a:pt x="4138532" y="1365820"/>
                  <a:pt x="4081853" y="1383604"/>
                  <a:pt x="4015689" y="1438741"/>
                </a:cubicBezTo>
                <a:cubicBezTo>
                  <a:pt x="4002900" y="1449398"/>
                  <a:pt x="3991440" y="1461890"/>
                  <a:pt x="3977323" y="1470713"/>
                </a:cubicBezTo>
                <a:cubicBezTo>
                  <a:pt x="3957115" y="1483343"/>
                  <a:pt x="3934406" y="1491471"/>
                  <a:pt x="3913379" y="1502685"/>
                </a:cubicBezTo>
                <a:cubicBezTo>
                  <a:pt x="3902413" y="1508534"/>
                  <a:pt x="3892335" y="1515949"/>
                  <a:pt x="3881407" y="1521868"/>
                </a:cubicBezTo>
                <a:cubicBezTo>
                  <a:pt x="3841166" y="1543665"/>
                  <a:pt x="3800846" y="1565345"/>
                  <a:pt x="3759913" y="1585812"/>
                </a:cubicBezTo>
                <a:cubicBezTo>
                  <a:pt x="3749646" y="1590945"/>
                  <a:pt x="3737717" y="1592585"/>
                  <a:pt x="3727941" y="1598601"/>
                </a:cubicBezTo>
                <a:cubicBezTo>
                  <a:pt x="3709788" y="1609772"/>
                  <a:pt x="3695232" y="1626289"/>
                  <a:pt x="3676786" y="1636968"/>
                </a:cubicBezTo>
                <a:cubicBezTo>
                  <a:pt x="3654497" y="1649872"/>
                  <a:pt x="3629483" y="1657422"/>
                  <a:pt x="3606447" y="1668940"/>
                </a:cubicBezTo>
                <a:cubicBezTo>
                  <a:pt x="3586819" y="1678754"/>
                  <a:pt x="3568525" y="1691098"/>
                  <a:pt x="3548897" y="1700912"/>
                </a:cubicBezTo>
                <a:cubicBezTo>
                  <a:pt x="3538630" y="1706045"/>
                  <a:pt x="3527109" y="1708405"/>
                  <a:pt x="3516925" y="1713701"/>
                </a:cubicBezTo>
                <a:cubicBezTo>
                  <a:pt x="3473760" y="1736146"/>
                  <a:pt x="3432202" y="1761594"/>
                  <a:pt x="3389037" y="1784039"/>
                </a:cubicBezTo>
                <a:cubicBezTo>
                  <a:pt x="3378853" y="1789335"/>
                  <a:pt x="3367171" y="1791386"/>
                  <a:pt x="3357065" y="1796828"/>
                </a:cubicBezTo>
                <a:cubicBezTo>
                  <a:pt x="3339360" y="1806361"/>
                  <a:pt x="3323704" y="1819435"/>
                  <a:pt x="3305910" y="1828800"/>
                </a:cubicBezTo>
                <a:cubicBezTo>
                  <a:pt x="3283119" y="1840795"/>
                  <a:pt x="3258386" y="1848822"/>
                  <a:pt x="3235572" y="1860772"/>
                </a:cubicBezTo>
                <a:cubicBezTo>
                  <a:pt x="3213553" y="1872306"/>
                  <a:pt x="3193210" y="1886806"/>
                  <a:pt x="3171628" y="1899138"/>
                </a:cubicBezTo>
                <a:cubicBezTo>
                  <a:pt x="3163352" y="1903867"/>
                  <a:pt x="3154432" y="1907387"/>
                  <a:pt x="3146050" y="1911927"/>
                </a:cubicBezTo>
                <a:cubicBezTo>
                  <a:pt x="3103271" y="1935099"/>
                  <a:pt x="3060186" y="1957752"/>
                  <a:pt x="3018162" y="1982266"/>
                </a:cubicBezTo>
                <a:cubicBezTo>
                  <a:pt x="3008956" y="1987636"/>
                  <a:pt x="3001660" y="1995863"/>
                  <a:pt x="2992584" y="2001449"/>
                </a:cubicBezTo>
                <a:cubicBezTo>
                  <a:pt x="2973895" y="2012950"/>
                  <a:pt x="2953518" y="2021592"/>
                  <a:pt x="2935035" y="2033421"/>
                </a:cubicBezTo>
                <a:cubicBezTo>
                  <a:pt x="2900177" y="2055730"/>
                  <a:pt x="2868354" y="2082705"/>
                  <a:pt x="2832724" y="2103759"/>
                </a:cubicBezTo>
                <a:lnTo>
                  <a:pt x="2692047" y="2186887"/>
                </a:lnTo>
                <a:cubicBezTo>
                  <a:pt x="2681355" y="2193223"/>
                  <a:pt x="2670188" y="2198846"/>
                  <a:pt x="2660075" y="2206070"/>
                </a:cubicBezTo>
                <a:cubicBezTo>
                  <a:pt x="2645155" y="2216727"/>
                  <a:pt x="2630708" y="2228081"/>
                  <a:pt x="2615314" y="2238042"/>
                </a:cubicBezTo>
                <a:cubicBezTo>
                  <a:pt x="2594445" y="2251545"/>
                  <a:pt x="2572052" y="2262620"/>
                  <a:pt x="2551370" y="2276408"/>
                </a:cubicBezTo>
                <a:cubicBezTo>
                  <a:pt x="2499677" y="2310870"/>
                  <a:pt x="2411616" y="2383281"/>
                  <a:pt x="2365932" y="2410691"/>
                </a:cubicBezTo>
                <a:cubicBezTo>
                  <a:pt x="2297405" y="2451807"/>
                  <a:pt x="2343905" y="2422415"/>
                  <a:pt x="2231650" y="2506607"/>
                </a:cubicBezTo>
                <a:lnTo>
                  <a:pt x="2180495" y="2544973"/>
                </a:lnTo>
                <a:cubicBezTo>
                  <a:pt x="2171969" y="2551367"/>
                  <a:pt x="2163200" y="2557450"/>
                  <a:pt x="2154917" y="2564156"/>
                </a:cubicBezTo>
                <a:cubicBezTo>
                  <a:pt x="2118432" y="2593691"/>
                  <a:pt x="2079404" y="2620485"/>
                  <a:pt x="2046212" y="2653678"/>
                </a:cubicBezTo>
                <a:cubicBezTo>
                  <a:pt x="1972580" y="2727313"/>
                  <a:pt x="2089906" y="2611117"/>
                  <a:pt x="1969479" y="2724017"/>
                </a:cubicBezTo>
                <a:cubicBezTo>
                  <a:pt x="1883687" y="2804447"/>
                  <a:pt x="1804044" y="2891719"/>
                  <a:pt x="1713703" y="2967004"/>
                </a:cubicBezTo>
                <a:cubicBezTo>
                  <a:pt x="1700914" y="2977661"/>
                  <a:pt x="1687379" y="2987482"/>
                  <a:pt x="1675337" y="2998976"/>
                </a:cubicBezTo>
                <a:cubicBezTo>
                  <a:pt x="1640450" y="3032278"/>
                  <a:pt x="1612031" y="3072920"/>
                  <a:pt x="1573026" y="3101287"/>
                </a:cubicBezTo>
                <a:cubicBezTo>
                  <a:pt x="1549580" y="3118339"/>
                  <a:pt x="1524596" y="3133455"/>
                  <a:pt x="1502688" y="3152442"/>
                </a:cubicBezTo>
                <a:cubicBezTo>
                  <a:pt x="1492374" y="3161381"/>
                  <a:pt x="1486973" y="3174980"/>
                  <a:pt x="1477110" y="3184414"/>
                </a:cubicBezTo>
                <a:cubicBezTo>
                  <a:pt x="1365037" y="3291614"/>
                  <a:pt x="1376388" y="3272854"/>
                  <a:pt x="1278883" y="3357063"/>
                </a:cubicBezTo>
                <a:cubicBezTo>
                  <a:pt x="1257180" y="3375806"/>
                  <a:pt x="1235216" y="3394335"/>
                  <a:pt x="1214939" y="3414612"/>
                </a:cubicBezTo>
                <a:cubicBezTo>
                  <a:pt x="1200019" y="3429532"/>
                  <a:pt x="1186389" y="3445865"/>
                  <a:pt x="1170179" y="3459373"/>
                </a:cubicBezTo>
                <a:cubicBezTo>
                  <a:pt x="1160631" y="3467330"/>
                  <a:pt x="1147677" y="3470507"/>
                  <a:pt x="1138207" y="3478556"/>
                </a:cubicBezTo>
                <a:cubicBezTo>
                  <a:pt x="1104884" y="3506880"/>
                  <a:pt x="1075613" y="3539754"/>
                  <a:pt x="1042290" y="3568078"/>
                </a:cubicBezTo>
                <a:cubicBezTo>
                  <a:pt x="1032820" y="3576127"/>
                  <a:pt x="1019480" y="3578863"/>
                  <a:pt x="1010318" y="3587261"/>
                </a:cubicBezTo>
                <a:cubicBezTo>
                  <a:pt x="993616" y="3602572"/>
                  <a:pt x="981579" y="3622395"/>
                  <a:pt x="965558" y="3638417"/>
                </a:cubicBezTo>
                <a:cubicBezTo>
                  <a:pt x="951663" y="3652313"/>
                  <a:pt x="935237" y="3663454"/>
                  <a:pt x="920797" y="3676783"/>
                </a:cubicBezTo>
                <a:cubicBezTo>
                  <a:pt x="907507" y="3689050"/>
                  <a:pt x="895873" y="3703050"/>
                  <a:pt x="882430" y="3715149"/>
                </a:cubicBezTo>
                <a:cubicBezTo>
                  <a:pt x="874508" y="3722278"/>
                  <a:pt x="864844" y="3727282"/>
                  <a:pt x="856853" y="3734333"/>
                </a:cubicBezTo>
                <a:cubicBezTo>
                  <a:pt x="828577" y="3759283"/>
                  <a:pt x="800390" y="3784401"/>
                  <a:pt x="773725" y="3811066"/>
                </a:cubicBezTo>
                <a:cubicBezTo>
                  <a:pt x="764074" y="3820717"/>
                  <a:pt x="757799" y="3833387"/>
                  <a:pt x="748148" y="3843038"/>
                </a:cubicBezTo>
                <a:cubicBezTo>
                  <a:pt x="708701" y="3882485"/>
                  <a:pt x="666652" y="3919250"/>
                  <a:pt x="626654" y="3958137"/>
                </a:cubicBezTo>
                <a:cubicBezTo>
                  <a:pt x="589912" y="3993858"/>
                  <a:pt x="554184" y="4030607"/>
                  <a:pt x="517949" y="4066842"/>
                </a:cubicBezTo>
                <a:cubicBezTo>
                  <a:pt x="511555" y="4073236"/>
                  <a:pt x="505632" y="4080140"/>
                  <a:pt x="498766" y="4086025"/>
                </a:cubicBezTo>
                <a:lnTo>
                  <a:pt x="274962" y="4277857"/>
                </a:lnTo>
                <a:cubicBezTo>
                  <a:pt x="189570" y="4350599"/>
                  <a:pt x="97326" y="4416187"/>
                  <a:pt x="38369" y="4514450"/>
                </a:cubicBezTo>
                <a:cubicBezTo>
                  <a:pt x="29000" y="4530066"/>
                  <a:pt x="25580" y="4548553"/>
                  <a:pt x="19186" y="4565605"/>
                </a:cubicBezTo>
                <a:cubicBezTo>
                  <a:pt x="12318" y="4603380"/>
                  <a:pt x="2" y="4660447"/>
                  <a:pt x="2" y="4699888"/>
                </a:cubicBezTo>
                <a:cubicBezTo>
                  <a:pt x="2" y="4729805"/>
                  <a:pt x="-330" y="4760259"/>
                  <a:pt x="6397" y="4789410"/>
                </a:cubicBezTo>
                <a:cubicBezTo>
                  <a:pt x="14748" y="4825595"/>
                  <a:pt x="74445" y="4938457"/>
                  <a:pt x="89524" y="4962059"/>
                </a:cubicBezTo>
                <a:cubicBezTo>
                  <a:pt x="107768" y="4990615"/>
                  <a:pt x="247101" y="5186972"/>
                  <a:pt x="281356" y="5211440"/>
                </a:cubicBezTo>
                <a:cubicBezTo>
                  <a:pt x="296276" y="5222097"/>
                  <a:pt x="312318" y="5231338"/>
                  <a:pt x="326117" y="5243412"/>
                </a:cubicBezTo>
                <a:cubicBezTo>
                  <a:pt x="346534" y="5261277"/>
                  <a:pt x="363834" y="5282451"/>
                  <a:pt x="383667" y="5300962"/>
                </a:cubicBezTo>
                <a:cubicBezTo>
                  <a:pt x="407479" y="5323187"/>
                  <a:pt x="432521" y="5341785"/>
                  <a:pt x="460400" y="5358512"/>
                </a:cubicBezTo>
                <a:cubicBezTo>
                  <a:pt x="468574" y="5363416"/>
                  <a:pt x="477019" y="5368044"/>
                  <a:pt x="485977" y="5371301"/>
                </a:cubicBezTo>
                <a:cubicBezTo>
                  <a:pt x="502996" y="5377490"/>
                  <a:pt x="542272" y="5387759"/>
                  <a:pt x="562710" y="5390484"/>
                </a:cubicBezTo>
                <a:cubicBezTo>
                  <a:pt x="583943" y="5393315"/>
                  <a:pt x="605364" y="5394512"/>
                  <a:pt x="626654" y="5396878"/>
                </a:cubicBezTo>
                <a:cubicBezTo>
                  <a:pt x="643733" y="5398776"/>
                  <a:pt x="660730" y="5401375"/>
                  <a:pt x="677809" y="5403273"/>
                </a:cubicBezTo>
                <a:cubicBezTo>
                  <a:pt x="707311" y="5406551"/>
                  <a:pt x="792274" y="5414682"/>
                  <a:pt x="818486" y="5416061"/>
                </a:cubicBezTo>
                <a:cubicBezTo>
                  <a:pt x="833386" y="5416845"/>
                  <a:pt x="848327" y="5416061"/>
                  <a:pt x="863247" y="5416061"/>
                </a:cubicBezTo>
                <a:lnTo>
                  <a:pt x="882430" y="5416061"/>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5" name="Rechteck 4">
            <a:extLst>
              <a:ext uri="{FF2B5EF4-FFF2-40B4-BE49-F238E27FC236}">
                <a16:creationId xmlns:a16="http://schemas.microsoft.com/office/drawing/2014/main" id="{829B08A7-8732-45F7-AA76-366B343FE04A}"/>
              </a:ext>
            </a:extLst>
          </p:cNvPr>
          <p:cNvSpPr/>
          <p:nvPr/>
        </p:nvSpPr>
        <p:spPr>
          <a:xfrm>
            <a:off x="3002409" y="976359"/>
            <a:ext cx="879610" cy="4886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9" name="Rectangle 2">
            <a:extLst>
              <a:ext uri="{FF2B5EF4-FFF2-40B4-BE49-F238E27FC236}">
                <a16:creationId xmlns:a16="http://schemas.microsoft.com/office/drawing/2014/main" id="{1E9C8025-52AB-4786-B22C-5AC9CBE8C815}"/>
              </a:ext>
            </a:extLst>
          </p:cNvPr>
          <p:cNvSpPr txBox="1">
            <a:spLocks noChangeArrowheads="1"/>
          </p:cNvSpPr>
          <p:nvPr/>
        </p:nvSpPr>
        <p:spPr bwMode="auto">
          <a:xfrm rot="3180000">
            <a:off x="2222470" y="4110588"/>
            <a:ext cx="2329869" cy="250953"/>
          </a:xfrm>
          <a:prstGeom prst="rect">
            <a:avLst/>
          </a:prstGeom>
          <a:noFill/>
          <a:ln w="28575">
            <a:solidFill>
              <a:srgbClr val="FF0000"/>
            </a:solid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1600" b="1" kern="0" dirty="0">
                <a:solidFill>
                  <a:schemeClr val="tx1"/>
                </a:solidFill>
              </a:rPr>
              <a:t>CCTA</a:t>
            </a:r>
          </a:p>
        </p:txBody>
      </p:sp>
      <p:sp>
        <p:nvSpPr>
          <p:cNvPr id="10" name="Rectangle 2">
            <a:extLst>
              <a:ext uri="{FF2B5EF4-FFF2-40B4-BE49-F238E27FC236}">
                <a16:creationId xmlns:a16="http://schemas.microsoft.com/office/drawing/2014/main" id="{00A07023-E5EF-4B05-AC4F-5CE9443C0E4A}"/>
              </a:ext>
            </a:extLst>
          </p:cNvPr>
          <p:cNvSpPr txBox="1">
            <a:spLocks noChangeArrowheads="1"/>
          </p:cNvSpPr>
          <p:nvPr/>
        </p:nvSpPr>
        <p:spPr bwMode="auto">
          <a:xfrm rot="3180000">
            <a:off x="2708295" y="3727178"/>
            <a:ext cx="2329869" cy="283276"/>
          </a:xfrm>
          <a:prstGeom prst="rect">
            <a:avLst/>
          </a:prstGeom>
          <a:noFill/>
          <a:ln w="28575">
            <a:solidFill>
              <a:srgbClr val="FF0000"/>
            </a:solid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1600" b="1" kern="0" dirty="0">
                <a:solidFill>
                  <a:schemeClr val="tx1"/>
                </a:solidFill>
              </a:rPr>
              <a:t>PET</a:t>
            </a:r>
          </a:p>
        </p:txBody>
      </p:sp>
      <p:sp>
        <p:nvSpPr>
          <p:cNvPr id="11" name="Rectangle 2">
            <a:extLst>
              <a:ext uri="{FF2B5EF4-FFF2-40B4-BE49-F238E27FC236}">
                <a16:creationId xmlns:a16="http://schemas.microsoft.com/office/drawing/2014/main" id="{ED920153-898A-422A-9C14-3683323D5A62}"/>
              </a:ext>
            </a:extLst>
          </p:cNvPr>
          <p:cNvSpPr txBox="1">
            <a:spLocks noChangeArrowheads="1"/>
          </p:cNvSpPr>
          <p:nvPr/>
        </p:nvSpPr>
        <p:spPr bwMode="auto">
          <a:xfrm rot="3174182">
            <a:off x="4176574" y="2501200"/>
            <a:ext cx="2329869" cy="526694"/>
          </a:xfrm>
          <a:prstGeom prst="rect">
            <a:avLst/>
          </a:prstGeom>
          <a:noFill/>
          <a:ln w="28575">
            <a:solidFill>
              <a:srgbClr val="FF0000"/>
            </a:solid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1600" b="1" kern="0" dirty="0">
                <a:solidFill>
                  <a:schemeClr val="tx1"/>
                </a:solidFill>
              </a:rPr>
              <a:t>SPECT</a:t>
            </a:r>
          </a:p>
          <a:p>
            <a:pPr algn="ctr"/>
            <a:r>
              <a:rPr lang="de-CH" sz="1600" b="1" kern="0" dirty="0">
                <a:solidFill>
                  <a:schemeClr val="tx1"/>
                </a:solidFill>
              </a:rPr>
              <a:t>MRI</a:t>
            </a:r>
          </a:p>
        </p:txBody>
      </p:sp>
      <p:sp>
        <p:nvSpPr>
          <p:cNvPr id="13" name="Rectangle 2">
            <a:extLst>
              <a:ext uri="{FF2B5EF4-FFF2-40B4-BE49-F238E27FC236}">
                <a16:creationId xmlns:a16="http://schemas.microsoft.com/office/drawing/2014/main" id="{4DB6CBC6-B350-4DE9-AED1-1C4C3BF75B95}"/>
              </a:ext>
            </a:extLst>
          </p:cNvPr>
          <p:cNvSpPr txBox="1">
            <a:spLocks noChangeArrowheads="1"/>
          </p:cNvSpPr>
          <p:nvPr/>
        </p:nvSpPr>
        <p:spPr bwMode="auto">
          <a:xfrm rot="3174182">
            <a:off x="7530850" y="1241910"/>
            <a:ext cx="1210974" cy="284606"/>
          </a:xfrm>
          <a:prstGeom prst="rect">
            <a:avLst/>
          </a:prstGeom>
          <a:noFill/>
          <a:ln w="28575">
            <a:solidFill>
              <a:srgbClr val="FF0000"/>
            </a:solid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1600" b="1" kern="0" dirty="0">
                <a:solidFill>
                  <a:schemeClr val="tx1"/>
                </a:solidFill>
              </a:rPr>
              <a:t>Stress-ECG</a:t>
            </a:r>
          </a:p>
        </p:txBody>
      </p:sp>
      <p:pic>
        <p:nvPicPr>
          <p:cNvPr id="14" name="Grafik 13">
            <a:extLst>
              <a:ext uri="{FF2B5EF4-FFF2-40B4-BE49-F238E27FC236}">
                <a16:creationId xmlns:a16="http://schemas.microsoft.com/office/drawing/2014/main" id="{40CC866B-9882-4E10-BA41-247A1BD7DD8E}"/>
              </a:ext>
            </a:extLst>
          </p:cNvPr>
          <p:cNvPicPr>
            <a:picLocks noChangeAspect="1"/>
          </p:cNvPicPr>
          <p:nvPr/>
        </p:nvPicPr>
        <p:blipFill>
          <a:blip r:embed="rId3"/>
          <a:stretch>
            <a:fillRect/>
          </a:stretch>
        </p:blipFill>
        <p:spPr>
          <a:xfrm>
            <a:off x="5955383" y="4530543"/>
            <a:ext cx="2701659" cy="161534"/>
          </a:xfrm>
          <a:prstGeom prst="rect">
            <a:avLst/>
          </a:prstGeom>
        </p:spPr>
      </p:pic>
      <p:sp>
        <p:nvSpPr>
          <p:cNvPr id="16" name="Rectangle 2">
            <a:extLst>
              <a:ext uri="{FF2B5EF4-FFF2-40B4-BE49-F238E27FC236}">
                <a16:creationId xmlns:a16="http://schemas.microsoft.com/office/drawing/2014/main" id="{4DB6CBC6-B350-4DE9-AED1-1C4C3BF75B95}"/>
              </a:ext>
            </a:extLst>
          </p:cNvPr>
          <p:cNvSpPr txBox="1">
            <a:spLocks noChangeArrowheads="1"/>
          </p:cNvSpPr>
          <p:nvPr/>
        </p:nvSpPr>
        <p:spPr bwMode="auto">
          <a:xfrm rot="3174182">
            <a:off x="1971992" y="4279466"/>
            <a:ext cx="2318027" cy="284606"/>
          </a:xfrm>
          <a:prstGeom prst="rect">
            <a:avLst/>
          </a:prstGeom>
          <a:noFill/>
          <a:ln w="28575">
            <a:solidFill>
              <a:srgbClr val="FF0000"/>
            </a:solid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1600" b="1" kern="0" dirty="0">
                <a:solidFill>
                  <a:schemeClr val="tx1"/>
                </a:solidFill>
              </a:rPr>
              <a:t>Invasive Coro</a:t>
            </a:r>
          </a:p>
        </p:txBody>
      </p:sp>
      <p:sp>
        <p:nvSpPr>
          <p:cNvPr id="17" name="Rectangle 2">
            <a:extLst>
              <a:ext uri="{FF2B5EF4-FFF2-40B4-BE49-F238E27FC236}">
                <a16:creationId xmlns:a16="http://schemas.microsoft.com/office/drawing/2014/main" id="{4DB6CBC6-B350-4DE9-AED1-1C4C3BF75B95}"/>
              </a:ext>
            </a:extLst>
          </p:cNvPr>
          <p:cNvSpPr txBox="1">
            <a:spLocks noChangeArrowheads="1"/>
          </p:cNvSpPr>
          <p:nvPr/>
        </p:nvSpPr>
        <p:spPr bwMode="auto">
          <a:xfrm rot="3174182">
            <a:off x="6670416" y="1823734"/>
            <a:ext cx="1276193" cy="284606"/>
          </a:xfrm>
          <a:prstGeom prst="rect">
            <a:avLst/>
          </a:prstGeom>
          <a:noFill/>
          <a:ln w="28575">
            <a:solidFill>
              <a:srgbClr val="FF0000"/>
            </a:solid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1600" b="1" kern="0" dirty="0">
                <a:solidFill>
                  <a:schemeClr val="tx1"/>
                </a:solidFill>
              </a:rPr>
              <a:t>Stress Echo</a:t>
            </a:r>
          </a:p>
        </p:txBody>
      </p:sp>
      <p:sp>
        <p:nvSpPr>
          <p:cNvPr id="15" name="Rectangle 2">
            <a:extLst>
              <a:ext uri="{FF2B5EF4-FFF2-40B4-BE49-F238E27FC236}">
                <a16:creationId xmlns:a16="http://schemas.microsoft.com/office/drawing/2014/main" id="{E2057E70-8960-4DE6-A1CE-6CA0CB237415}"/>
              </a:ext>
            </a:extLst>
          </p:cNvPr>
          <p:cNvSpPr txBox="1">
            <a:spLocks noChangeArrowheads="1"/>
          </p:cNvSpPr>
          <p:nvPr/>
        </p:nvSpPr>
        <p:spPr bwMode="auto">
          <a:xfrm>
            <a:off x="0" y="116632"/>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en-US" sz="2900" b="1" kern="0" dirty="0"/>
              <a:t>CAD diagnosis</a:t>
            </a:r>
            <a:endParaRPr lang="de-CH" sz="2900" b="1" kern="0" dirty="0"/>
          </a:p>
        </p:txBody>
      </p:sp>
    </p:spTree>
    <p:extLst>
      <p:ext uri="{BB962C8B-B14F-4D97-AF65-F5344CB8AC3E}">
        <p14:creationId xmlns:p14="http://schemas.microsoft.com/office/powerpoint/2010/main" val="4130211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9601" y="1088073"/>
            <a:ext cx="6331687" cy="5257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Freihandform: Form 1">
            <a:extLst>
              <a:ext uri="{FF2B5EF4-FFF2-40B4-BE49-F238E27FC236}">
                <a16:creationId xmlns:a16="http://schemas.microsoft.com/office/drawing/2014/main" id="{F1323910-B44B-41B5-B8F1-6A6942909607}"/>
              </a:ext>
            </a:extLst>
          </p:cNvPr>
          <p:cNvSpPr/>
          <p:nvPr/>
        </p:nvSpPr>
        <p:spPr>
          <a:xfrm>
            <a:off x="2921139" y="976359"/>
            <a:ext cx="6110128" cy="4602940"/>
          </a:xfrm>
          <a:custGeom>
            <a:avLst/>
            <a:gdLst>
              <a:gd name="connsiteX0" fmla="*/ 863698 w 7002758"/>
              <a:gd name="connsiteY0" fmla="*/ 5243413 h 5275385"/>
              <a:gd name="connsiteX1" fmla="*/ 863698 w 7002758"/>
              <a:gd name="connsiteY1" fmla="*/ 5243413 h 5275385"/>
              <a:gd name="connsiteX2" fmla="*/ 870093 w 7002758"/>
              <a:gd name="connsiteY2" fmla="*/ 5185863 h 5275385"/>
              <a:gd name="connsiteX3" fmla="*/ 882882 w 7002758"/>
              <a:gd name="connsiteY3" fmla="*/ 5166680 h 5275385"/>
              <a:gd name="connsiteX4" fmla="*/ 889276 w 7002758"/>
              <a:gd name="connsiteY4" fmla="*/ 5147496 h 5275385"/>
              <a:gd name="connsiteX5" fmla="*/ 908459 w 7002758"/>
              <a:gd name="connsiteY5" fmla="*/ 5121919 h 5275385"/>
              <a:gd name="connsiteX6" fmla="*/ 921248 w 7002758"/>
              <a:gd name="connsiteY6" fmla="*/ 5102736 h 5275385"/>
              <a:gd name="connsiteX7" fmla="*/ 940431 w 7002758"/>
              <a:gd name="connsiteY7" fmla="*/ 5083552 h 5275385"/>
              <a:gd name="connsiteX8" fmla="*/ 985192 w 7002758"/>
              <a:gd name="connsiteY8" fmla="*/ 5032397 h 5275385"/>
              <a:gd name="connsiteX9" fmla="*/ 1010770 w 7002758"/>
              <a:gd name="connsiteY9" fmla="*/ 5006820 h 5275385"/>
              <a:gd name="connsiteX10" fmla="*/ 1017164 w 7002758"/>
              <a:gd name="connsiteY10" fmla="*/ 4987636 h 5275385"/>
              <a:gd name="connsiteX11" fmla="*/ 1055531 w 7002758"/>
              <a:gd name="connsiteY11" fmla="*/ 4962059 h 5275385"/>
              <a:gd name="connsiteX12" fmla="*/ 1113080 w 7002758"/>
              <a:gd name="connsiteY12" fmla="*/ 4917298 h 5275385"/>
              <a:gd name="connsiteX13" fmla="*/ 1132264 w 7002758"/>
              <a:gd name="connsiteY13" fmla="*/ 4910903 h 5275385"/>
              <a:gd name="connsiteX14" fmla="*/ 1151447 w 7002758"/>
              <a:gd name="connsiteY14" fmla="*/ 4891720 h 5275385"/>
              <a:gd name="connsiteX15" fmla="*/ 1221785 w 7002758"/>
              <a:gd name="connsiteY15" fmla="*/ 4853354 h 5275385"/>
              <a:gd name="connsiteX16" fmla="*/ 1247363 w 7002758"/>
              <a:gd name="connsiteY16" fmla="*/ 4834171 h 5275385"/>
              <a:gd name="connsiteX17" fmla="*/ 1285729 w 7002758"/>
              <a:gd name="connsiteY17" fmla="*/ 4808593 h 5275385"/>
              <a:gd name="connsiteX18" fmla="*/ 1330490 w 7002758"/>
              <a:gd name="connsiteY18" fmla="*/ 4776621 h 5275385"/>
              <a:gd name="connsiteX19" fmla="*/ 1349673 w 7002758"/>
              <a:gd name="connsiteY19" fmla="*/ 4770227 h 5275385"/>
              <a:gd name="connsiteX20" fmla="*/ 1426406 w 7002758"/>
              <a:gd name="connsiteY20" fmla="*/ 4712677 h 5275385"/>
              <a:gd name="connsiteX21" fmla="*/ 1445589 w 7002758"/>
              <a:gd name="connsiteY21" fmla="*/ 4699888 h 5275385"/>
              <a:gd name="connsiteX22" fmla="*/ 1471167 w 7002758"/>
              <a:gd name="connsiteY22" fmla="*/ 4693494 h 5275385"/>
              <a:gd name="connsiteX23" fmla="*/ 1503139 w 7002758"/>
              <a:gd name="connsiteY23" fmla="*/ 4667916 h 5275385"/>
              <a:gd name="connsiteX24" fmla="*/ 1522322 w 7002758"/>
              <a:gd name="connsiteY24" fmla="*/ 4661522 h 5275385"/>
              <a:gd name="connsiteX25" fmla="*/ 1541505 w 7002758"/>
              <a:gd name="connsiteY25" fmla="*/ 4648733 h 5275385"/>
              <a:gd name="connsiteX26" fmla="*/ 1586266 w 7002758"/>
              <a:gd name="connsiteY26" fmla="*/ 4616761 h 5275385"/>
              <a:gd name="connsiteX27" fmla="*/ 1605450 w 7002758"/>
              <a:gd name="connsiteY27" fmla="*/ 4610366 h 5275385"/>
              <a:gd name="connsiteX28" fmla="*/ 1643816 w 7002758"/>
              <a:gd name="connsiteY28" fmla="*/ 4584789 h 5275385"/>
              <a:gd name="connsiteX29" fmla="*/ 1656605 w 7002758"/>
              <a:gd name="connsiteY29" fmla="*/ 4565606 h 5275385"/>
              <a:gd name="connsiteX30" fmla="*/ 1675788 w 7002758"/>
              <a:gd name="connsiteY30" fmla="*/ 4552817 h 5275385"/>
              <a:gd name="connsiteX31" fmla="*/ 1726943 w 7002758"/>
              <a:gd name="connsiteY31" fmla="*/ 4520845 h 5275385"/>
              <a:gd name="connsiteX32" fmla="*/ 1746126 w 7002758"/>
              <a:gd name="connsiteY32" fmla="*/ 4514450 h 5275385"/>
              <a:gd name="connsiteX33" fmla="*/ 1765310 w 7002758"/>
              <a:gd name="connsiteY33" fmla="*/ 4501662 h 5275385"/>
              <a:gd name="connsiteX34" fmla="*/ 1803676 w 7002758"/>
              <a:gd name="connsiteY34" fmla="*/ 4488873 h 5275385"/>
              <a:gd name="connsiteX35" fmla="*/ 1822859 w 7002758"/>
              <a:gd name="connsiteY35" fmla="*/ 4482478 h 5275385"/>
              <a:gd name="connsiteX36" fmla="*/ 1842043 w 7002758"/>
              <a:gd name="connsiteY36" fmla="*/ 4463295 h 5275385"/>
              <a:gd name="connsiteX37" fmla="*/ 1861226 w 7002758"/>
              <a:gd name="connsiteY37" fmla="*/ 4456901 h 5275385"/>
              <a:gd name="connsiteX38" fmla="*/ 1880409 w 7002758"/>
              <a:gd name="connsiteY38" fmla="*/ 4444112 h 5275385"/>
              <a:gd name="connsiteX39" fmla="*/ 1899592 w 7002758"/>
              <a:gd name="connsiteY39" fmla="*/ 4437717 h 5275385"/>
              <a:gd name="connsiteX40" fmla="*/ 1937959 w 7002758"/>
              <a:gd name="connsiteY40" fmla="*/ 4412140 h 5275385"/>
              <a:gd name="connsiteX41" fmla="*/ 1957142 w 7002758"/>
              <a:gd name="connsiteY41" fmla="*/ 4399351 h 5275385"/>
              <a:gd name="connsiteX42" fmla="*/ 2001903 w 7002758"/>
              <a:gd name="connsiteY42" fmla="*/ 4354590 h 5275385"/>
              <a:gd name="connsiteX43" fmla="*/ 2027480 w 7002758"/>
              <a:gd name="connsiteY43" fmla="*/ 4316224 h 5275385"/>
              <a:gd name="connsiteX44" fmla="*/ 2065847 w 7002758"/>
              <a:gd name="connsiteY44" fmla="*/ 4284252 h 5275385"/>
              <a:gd name="connsiteX45" fmla="*/ 2078636 w 7002758"/>
              <a:gd name="connsiteY45" fmla="*/ 4265069 h 5275385"/>
              <a:gd name="connsiteX46" fmla="*/ 2097819 w 7002758"/>
              <a:gd name="connsiteY46" fmla="*/ 4252280 h 5275385"/>
              <a:gd name="connsiteX47" fmla="*/ 2117002 w 7002758"/>
              <a:gd name="connsiteY47" fmla="*/ 4226702 h 5275385"/>
              <a:gd name="connsiteX48" fmla="*/ 2136185 w 7002758"/>
              <a:gd name="connsiteY48" fmla="*/ 4213913 h 5275385"/>
              <a:gd name="connsiteX49" fmla="*/ 2155368 w 7002758"/>
              <a:gd name="connsiteY49" fmla="*/ 4194730 h 5275385"/>
              <a:gd name="connsiteX50" fmla="*/ 2200129 w 7002758"/>
              <a:gd name="connsiteY50" fmla="*/ 4162758 h 5275385"/>
              <a:gd name="connsiteX51" fmla="*/ 2232101 w 7002758"/>
              <a:gd name="connsiteY51" fmla="*/ 4117997 h 5275385"/>
              <a:gd name="connsiteX52" fmla="*/ 2257679 w 7002758"/>
              <a:gd name="connsiteY52" fmla="*/ 4098814 h 5275385"/>
              <a:gd name="connsiteX53" fmla="*/ 2283257 w 7002758"/>
              <a:gd name="connsiteY53" fmla="*/ 4073236 h 5275385"/>
              <a:gd name="connsiteX54" fmla="*/ 2347201 w 7002758"/>
              <a:gd name="connsiteY54" fmla="*/ 4022081 h 5275385"/>
              <a:gd name="connsiteX55" fmla="*/ 2385567 w 7002758"/>
              <a:gd name="connsiteY55" fmla="*/ 3990109 h 5275385"/>
              <a:gd name="connsiteX56" fmla="*/ 2411145 w 7002758"/>
              <a:gd name="connsiteY56" fmla="*/ 3970926 h 5275385"/>
              <a:gd name="connsiteX57" fmla="*/ 2443117 w 7002758"/>
              <a:gd name="connsiteY57" fmla="*/ 3938954 h 5275385"/>
              <a:gd name="connsiteX58" fmla="*/ 2487877 w 7002758"/>
              <a:gd name="connsiteY58" fmla="*/ 3900587 h 5275385"/>
              <a:gd name="connsiteX59" fmla="*/ 2513455 w 7002758"/>
              <a:gd name="connsiteY59" fmla="*/ 3868615 h 5275385"/>
              <a:gd name="connsiteX60" fmla="*/ 2583794 w 7002758"/>
              <a:gd name="connsiteY60" fmla="*/ 3798277 h 5275385"/>
              <a:gd name="connsiteX61" fmla="*/ 2628554 w 7002758"/>
              <a:gd name="connsiteY61" fmla="*/ 3753516 h 5275385"/>
              <a:gd name="connsiteX62" fmla="*/ 2654132 w 7002758"/>
              <a:gd name="connsiteY62" fmla="*/ 3727938 h 5275385"/>
              <a:gd name="connsiteX63" fmla="*/ 2698893 w 7002758"/>
              <a:gd name="connsiteY63" fmla="*/ 3689572 h 5275385"/>
              <a:gd name="connsiteX64" fmla="*/ 2724470 w 7002758"/>
              <a:gd name="connsiteY64" fmla="*/ 3663994 h 5275385"/>
              <a:gd name="connsiteX65" fmla="*/ 2807598 w 7002758"/>
              <a:gd name="connsiteY65" fmla="*/ 3600050 h 5275385"/>
              <a:gd name="connsiteX66" fmla="*/ 2845964 w 7002758"/>
              <a:gd name="connsiteY66" fmla="*/ 3568078 h 5275385"/>
              <a:gd name="connsiteX67" fmla="*/ 2865147 w 7002758"/>
              <a:gd name="connsiteY67" fmla="*/ 3561684 h 5275385"/>
              <a:gd name="connsiteX68" fmla="*/ 2916303 w 7002758"/>
              <a:gd name="connsiteY68" fmla="*/ 3529712 h 5275385"/>
              <a:gd name="connsiteX69" fmla="*/ 2935486 w 7002758"/>
              <a:gd name="connsiteY69" fmla="*/ 3516923 h 5275385"/>
              <a:gd name="connsiteX70" fmla="*/ 2954669 w 7002758"/>
              <a:gd name="connsiteY70" fmla="*/ 3510529 h 5275385"/>
              <a:gd name="connsiteX71" fmla="*/ 3025008 w 7002758"/>
              <a:gd name="connsiteY71" fmla="*/ 3472162 h 5275385"/>
              <a:gd name="connsiteX72" fmla="*/ 3063374 w 7002758"/>
              <a:gd name="connsiteY72" fmla="*/ 3446585 h 5275385"/>
              <a:gd name="connsiteX73" fmla="*/ 3108135 w 7002758"/>
              <a:gd name="connsiteY73" fmla="*/ 3427401 h 5275385"/>
              <a:gd name="connsiteX74" fmla="*/ 3140107 w 7002758"/>
              <a:gd name="connsiteY74" fmla="*/ 3401824 h 5275385"/>
              <a:gd name="connsiteX75" fmla="*/ 3204051 w 7002758"/>
              <a:gd name="connsiteY75" fmla="*/ 3363457 h 5275385"/>
              <a:gd name="connsiteX76" fmla="*/ 3261601 w 7002758"/>
              <a:gd name="connsiteY76" fmla="*/ 3318696 h 5275385"/>
              <a:gd name="connsiteX77" fmla="*/ 3325545 w 7002758"/>
              <a:gd name="connsiteY77" fmla="*/ 3280330 h 5275385"/>
              <a:gd name="connsiteX78" fmla="*/ 3363911 w 7002758"/>
              <a:gd name="connsiteY78" fmla="*/ 3254752 h 5275385"/>
              <a:gd name="connsiteX79" fmla="*/ 3383094 w 7002758"/>
              <a:gd name="connsiteY79" fmla="*/ 3241964 h 5275385"/>
              <a:gd name="connsiteX80" fmla="*/ 3402277 w 7002758"/>
              <a:gd name="connsiteY80" fmla="*/ 3235569 h 5275385"/>
              <a:gd name="connsiteX81" fmla="*/ 3440644 w 7002758"/>
              <a:gd name="connsiteY81" fmla="*/ 3216386 h 5275385"/>
              <a:gd name="connsiteX82" fmla="*/ 3479010 w 7002758"/>
              <a:gd name="connsiteY82" fmla="*/ 3190808 h 5275385"/>
              <a:gd name="connsiteX83" fmla="*/ 3498194 w 7002758"/>
              <a:gd name="connsiteY83" fmla="*/ 3178020 h 5275385"/>
              <a:gd name="connsiteX84" fmla="*/ 3536560 w 7002758"/>
              <a:gd name="connsiteY84" fmla="*/ 3165231 h 5275385"/>
              <a:gd name="connsiteX85" fmla="*/ 3581321 w 7002758"/>
              <a:gd name="connsiteY85" fmla="*/ 3133259 h 5275385"/>
              <a:gd name="connsiteX86" fmla="*/ 3638870 w 7002758"/>
              <a:gd name="connsiteY86" fmla="*/ 3094892 h 5275385"/>
              <a:gd name="connsiteX87" fmla="*/ 3664448 w 7002758"/>
              <a:gd name="connsiteY87" fmla="*/ 3082103 h 5275385"/>
              <a:gd name="connsiteX88" fmla="*/ 3702815 w 7002758"/>
              <a:gd name="connsiteY88" fmla="*/ 3056526 h 5275385"/>
              <a:gd name="connsiteX89" fmla="*/ 3734787 w 7002758"/>
              <a:gd name="connsiteY89" fmla="*/ 3030948 h 5275385"/>
              <a:gd name="connsiteX90" fmla="*/ 3753970 w 7002758"/>
              <a:gd name="connsiteY90" fmla="*/ 3011765 h 5275385"/>
              <a:gd name="connsiteX91" fmla="*/ 3792336 w 7002758"/>
              <a:gd name="connsiteY91" fmla="*/ 2986187 h 5275385"/>
              <a:gd name="connsiteX92" fmla="*/ 3811519 w 7002758"/>
              <a:gd name="connsiteY92" fmla="*/ 2967004 h 5275385"/>
              <a:gd name="connsiteX93" fmla="*/ 3837097 w 7002758"/>
              <a:gd name="connsiteY93" fmla="*/ 2954215 h 5275385"/>
              <a:gd name="connsiteX94" fmla="*/ 3888252 w 7002758"/>
              <a:gd name="connsiteY94" fmla="*/ 2903060 h 5275385"/>
              <a:gd name="connsiteX95" fmla="*/ 3990563 w 7002758"/>
              <a:gd name="connsiteY95" fmla="*/ 2826327 h 5275385"/>
              <a:gd name="connsiteX96" fmla="*/ 4016140 w 7002758"/>
              <a:gd name="connsiteY96" fmla="*/ 2807144 h 5275385"/>
              <a:gd name="connsiteX97" fmla="*/ 4035324 w 7002758"/>
              <a:gd name="connsiteY97" fmla="*/ 2794355 h 5275385"/>
              <a:gd name="connsiteX98" fmla="*/ 4054507 w 7002758"/>
              <a:gd name="connsiteY98" fmla="*/ 2775172 h 5275385"/>
              <a:gd name="connsiteX99" fmla="*/ 4124845 w 7002758"/>
              <a:gd name="connsiteY99" fmla="*/ 2717622 h 5275385"/>
              <a:gd name="connsiteX100" fmla="*/ 4207973 w 7002758"/>
              <a:gd name="connsiteY100" fmla="*/ 2653678 h 5275385"/>
              <a:gd name="connsiteX101" fmla="*/ 4220761 w 7002758"/>
              <a:gd name="connsiteY101" fmla="*/ 2634495 h 5275385"/>
              <a:gd name="connsiteX102" fmla="*/ 4265522 w 7002758"/>
              <a:gd name="connsiteY102" fmla="*/ 2608917 h 5275385"/>
              <a:gd name="connsiteX103" fmla="*/ 4310283 w 7002758"/>
              <a:gd name="connsiteY103" fmla="*/ 2576945 h 5275385"/>
              <a:gd name="connsiteX104" fmla="*/ 4361438 w 7002758"/>
              <a:gd name="connsiteY104" fmla="*/ 2532185 h 5275385"/>
              <a:gd name="connsiteX105" fmla="*/ 4399805 w 7002758"/>
              <a:gd name="connsiteY105" fmla="*/ 2506607 h 5275385"/>
              <a:gd name="connsiteX106" fmla="*/ 4418988 w 7002758"/>
              <a:gd name="connsiteY106" fmla="*/ 2487424 h 5275385"/>
              <a:gd name="connsiteX107" fmla="*/ 4476538 w 7002758"/>
              <a:gd name="connsiteY107" fmla="*/ 2442663 h 5275385"/>
              <a:gd name="connsiteX108" fmla="*/ 4514904 w 7002758"/>
              <a:gd name="connsiteY108" fmla="*/ 2410691 h 5275385"/>
              <a:gd name="connsiteX109" fmla="*/ 4578848 w 7002758"/>
              <a:gd name="connsiteY109" fmla="*/ 2365930 h 5275385"/>
              <a:gd name="connsiteX110" fmla="*/ 4591637 w 7002758"/>
              <a:gd name="connsiteY110" fmla="*/ 2346747 h 5275385"/>
              <a:gd name="connsiteX111" fmla="*/ 4636398 w 7002758"/>
              <a:gd name="connsiteY111" fmla="*/ 2321169 h 5275385"/>
              <a:gd name="connsiteX112" fmla="*/ 4661975 w 7002758"/>
              <a:gd name="connsiteY112" fmla="*/ 2301986 h 5275385"/>
              <a:gd name="connsiteX113" fmla="*/ 4687553 w 7002758"/>
              <a:gd name="connsiteY113" fmla="*/ 2289197 h 5275385"/>
              <a:gd name="connsiteX114" fmla="*/ 4764286 w 7002758"/>
              <a:gd name="connsiteY114" fmla="*/ 2238042 h 5275385"/>
              <a:gd name="connsiteX115" fmla="*/ 4783469 w 7002758"/>
              <a:gd name="connsiteY115" fmla="*/ 2218859 h 5275385"/>
              <a:gd name="connsiteX116" fmla="*/ 4821836 w 7002758"/>
              <a:gd name="connsiteY116" fmla="*/ 2193281 h 5275385"/>
              <a:gd name="connsiteX117" fmla="*/ 4860202 w 7002758"/>
              <a:gd name="connsiteY117" fmla="*/ 2154915 h 5275385"/>
              <a:gd name="connsiteX118" fmla="*/ 4879385 w 7002758"/>
              <a:gd name="connsiteY118" fmla="*/ 2135731 h 5275385"/>
              <a:gd name="connsiteX119" fmla="*/ 4911357 w 7002758"/>
              <a:gd name="connsiteY119" fmla="*/ 2110154 h 5275385"/>
              <a:gd name="connsiteX120" fmla="*/ 4930540 w 7002758"/>
              <a:gd name="connsiteY120" fmla="*/ 2097365 h 5275385"/>
              <a:gd name="connsiteX121" fmla="*/ 4949724 w 7002758"/>
              <a:gd name="connsiteY121" fmla="*/ 2078182 h 5275385"/>
              <a:gd name="connsiteX122" fmla="*/ 5039245 w 7002758"/>
              <a:gd name="connsiteY122" fmla="*/ 2020632 h 5275385"/>
              <a:gd name="connsiteX123" fmla="*/ 5058429 w 7002758"/>
              <a:gd name="connsiteY123" fmla="*/ 2001449 h 5275385"/>
              <a:gd name="connsiteX124" fmla="*/ 5084006 w 7002758"/>
              <a:gd name="connsiteY124" fmla="*/ 1982266 h 5275385"/>
              <a:gd name="connsiteX125" fmla="*/ 5141556 w 7002758"/>
              <a:gd name="connsiteY125" fmla="*/ 1943899 h 5275385"/>
              <a:gd name="connsiteX126" fmla="*/ 5160739 w 7002758"/>
              <a:gd name="connsiteY126" fmla="*/ 1931110 h 5275385"/>
              <a:gd name="connsiteX127" fmla="*/ 5186317 w 7002758"/>
              <a:gd name="connsiteY127" fmla="*/ 1911927 h 5275385"/>
              <a:gd name="connsiteX128" fmla="*/ 5205500 w 7002758"/>
              <a:gd name="connsiteY128" fmla="*/ 1905533 h 5275385"/>
              <a:gd name="connsiteX129" fmla="*/ 5218289 w 7002758"/>
              <a:gd name="connsiteY129" fmla="*/ 1886350 h 5275385"/>
              <a:gd name="connsiteX130" fmla="*/ 5256655 w 7002758"/>
              <a:gd name="connsiteY130" fmla="*/ 1867166 h 5275385"/>
              <a:gd name="connsiteX131" fmla="*/ 5282233 w 7002758"/>
              <a:gd name="connsiteY131" fmla="*/ 1854378 h 5275385"/>
              <a:gd name="connsiteX132" fmla="*/ 5301416 w 7002758"/>
              <a:gd name="connsiteY132" fmla="*/ 1841589 h 5275385"/>
              <a:gd name="connsiteX133" fmla="*/ 5320599 w 7002758"/>
              <a:gd name="connsiteY133" fmla="*/ 1835194 h 5275385"/>
              <a:gd name="connsiteX134" fmla="*/ 5339782 w 7002758"/>
              <a:gd name="connsiteY134" fmla="*/ 1822406 h 5275385"/>
              <a:gd name="connsiteX135" fmla="*/ 5358966 w 7002758"/>
              <a:gd name="connsiteY135" fmla="*/ 1816011 h 5275385"/>
              <a:gd name="connsiteX136" fmla="*/ 5397332 w 7002758"/>
              <a:gd name="connsiteY136" fmla="*/ 1784039 h 5275385"/>
              <a:gd name="connsiteX137" fmla="*/ 5422910 w 7002758"/>
              <a:gd name="connsiteY137" fmla="*/ 1771250 h 5275385"/>
              <a:gd name="connsiteX138" fmla="*/ 5474065 w 7002758"/>
              <a:gd name="connsiteY138" fmla="*/ 1720095 h 5275385"/>
              <a:gd name="connsiteX139" fmla="*/ 5518826 w 7002758"/>
              <a:gd name="connsiteY139" fmla="*/ 1688123 h 5275385"/>
              <a:gd name="connsiteX140" fmla="*/ 5531615 w 7002758"/>
              <a:gd name="connsiteY140" fmla="*/ 1668940 h 5275385"/>
              <a:gd name="connsiteX141" fmla="*/ 5550798 w 7002758"/>
              <a:gd name="connsiteY141" fmla="*/ 1662545 h 5275385"/>
              <a:gd name="connsiteX142" fmla="*/ 5569981 w 7002758"/>
              <a:gd name="connsiteY142" fmla="*/ 1649757 h 5275385"/>
              <a:gd name="connsiteX143" fmla="*/ 5601953 w 7002758"/>
              <a:gd name="connsiteY143" fmla="*/ 1624179 h 5275385"/>
              <a:gd name="connsiteX144" fmla="*/ 5665897 w 7002758"/>
              <a:gd name="connsiteY144" fmla="*/ 1579418 h 5275385"/>
              <a:gd name="connsiteX145" fmla="*/ 5685080 w 7002758"/>
              <a:gd name="connsiteY145" fmla="*/ 1573024 h 5275385"/>
              <a:gd name="connsiteX146" fmla="*/ 5761813 w 7002758"/>
              <a:gd name="connsiteY146" fmla="*/ 1509080 h 5275385"/>
              <a:gd name="connsiteX147" fmla="*/ 5851335 w 7002758"/>
              <a:gd name="connsiteY147" fmla="*/ 1457924 h 5275385"/>
              <a:gd name="connsiteX148" fmla="*/ 5870518 w 7002758"/>
              <a:gd name="connsiteY148" fmla="*/ 1445136 h 5275385"/>
              <a:gd name="connsiteX149" fmla="*/ 5896096 w 7002758"/>
              <a:gd name="connsiteY149" fmla="*/ 1425952 h 5275385"/>
              <a:gd name="connsiteX150" fmla="*/ 5915279 w 7002758"/>
              <a:gd name="connsiteY150" fmla="*/ 1419558 h 5275385"/>
              <a:gd name="connsiteX151" fmla="*/ 5928068 w 7002758"/>
              <a:gd name="connsiteY151" fmla="*/ 1400375 h 5275385"/>
              <a:gd name="connsiteX152" fmla="*/ 5953645 w 7002758"/>
              <a:gd name="connsiteY152" fmla="*/ 1387586 h 5275385"/>
              <a:gd name="connsiteX153" fmla="*/ 5992012 w 7002758"/>
              <a:gd name="connsiteY153" fmla="*/ 1362008 h 5275385"/>
              <a:gd name="connsiteX154" fmla="*/ 6023984 w 7002758"/>
              <a:gd name="connsiteY154" fmla="*/ 1342825 h 5275385"/>
              <a:gd name="connsiteX155" fmla="*/ 6062350 w 7002758"/>
              <a:gd name="connsiteY155" fmla="*/ 1317248 h 5275385"/>
              <a:gd name="connsiteX156" fmla="*/ 6126294 w 7002758"/>
              <a:gd name="connsiteY156" fmla="*/ 1272487 h 5275385"/>
              <a:gd name="connsiteX157" fmla="*/ 6145477 w 7002758"/>
              <a:gd name="connsiteY157" fmla="*/ 1259698 h 5275385"/>
              <a:gd name="connsiteX158" fmla="*/ 6177450 w 7002758"/>
              <a:gd name="connsiteY158" fmla="*/ 1234120 h 5275385"/>
              <a:gd name="connsiteX159" fmla="*/ 6209422 w 7002758"/>
              <a:gd name="connsiteY159" fmla="*/ 1208543 h 5275385"/>
              <a:gd name="connsiteX160" fmla="*/ 6241394 w 7002758"/>
              <a:gd name="connsiteY160" fmla="*/ 1182965 h 5275385"/>
              <a:gd name="connsiteX161" fmla="*/ 6260577 w 7002758"/>
              <a:gd name="connsiteY161" fmla="*/ 1163782 h 5275385"/>
              <a:gd name="connsiteX162" fmla="*/ 6279760 w 7002758"/>
              <a:gd name="connsiteY162" fmla="*/ 1150993 h 5275385"/>
              <a:gd name="connsiteX163" fmla="*/ 6311732 w 7002758"/>
              <a:gd name="connsiteY163" fmla="*/ 1119021 h 5275385"/>
              <a:gd name="connsiteX164" fmla="*/ 6343704 w 7002758"/>
              <a:gd name="connsiteY164" fmla="*/ 1087049 h 5275385"/>
              <a:gd name="connsiteX165" fmla="*/ 6356493 w 7002758"/>
              <a:gd name="connsiteY165" fmla="*/ 1067866 h 5275385"/>
              <a:gd name="connsiteX166" fmla="*/ 6394859 w 7002758"/>
              <a:gd name="connsiteY166" fmla="*/ 1042288 h 5275385"/>
              <a:gd name="connsiteX167" fmla="*/ 6426831 w 7002758"/>
              <a:gd name="connsiteY167" fmla="*/ 1016710 h 5275385"/>
              <a:gd name="connsiteX168" fmla="*/ 6458803 w 7002758"/>
              <a:gd name="connsiteY168" fmla="*/ 991133 h 5275385"/>
              <a:gd name="connsiteX169" fmla="*/ 6477987 w 7002758"/>
              <a:gd name="connsiteY169" fmla="*/ 978344 h 5275385"/>
              <a:gd name="connsiteX170" fmla="*/ 6497170 w 7002758"/>
              <a:gd name="connsiteY170" fmla="*/ 959161 h 5275385"/>
              <a:gd name="connsiteX171" fmla="*/ 6522747 w 7002758"/>
              <a:gd name="connsiteY171" fmla="*/ 946372 h 5275385"/>
              <a:gd name="connsiteX172" fmla="*/ 6535536 w 7002758"/>
              <a:gd name="connsiteY172" fmla="*/ 927189 h 5275385"/>
              <a:gd name="connsiteX173" fmla="*/ 6554719 w 7002758"/>
              <a:gd name="connsiteY173" fmla="*/ 920794 h 5275385"/>
              <a:gd name="connsiteX174" fmla="*/ 6580297 w 7002758"/>
              <a:gd name="connsiteY174" fmla="*/ 895217 h 5275385"/>
              <a:gd name="connsiteX175" fmla="*/ 6618664 w 7002758"/>
              <a:gd name="connsiteY175" fmla="*/ 856850 h 5275385"/>
              <a:gd name="connsiteX176" fmla="*/ 6644241 w 7002758"/>
              <a:gd name="connsiteY176" fmla="*/ 831273 h 5275385"/>
              <a:gd name="connsiteX177" fmla="*/ 6676213 w 7002758"/>
              <a:gd name="connsiteY177" fmla="*/ 805695 h 5275385"/>
              <a:gd name="connsiteX178" fmla="*/ 6720974 w 7002758"/>
              <a:gd name="connsiteY178" fmla="*/ 760934 h 5275385"/>
              <a:gd name="connsiteX179" fmla="*/ 6746552 w 7002758"/>
              <a:gd name="connsiteY179" fmla="*/ 735357 h 5275385"/>
              <a:gd name="connsiteX180" fmla="*/ 6778524 w 7002758"/>
              <a:gd name="connsiteY180" fmla="*/ 709779 h 5275385"/>
              <a:gd name="connsiteX181" fmla="*/ 6797707 w 7002758"/>
              <a:gd name="connsiteY181" fmla="*/ 684201 h 5275385"/>
              <a:gd name="connsiteX182" fmla="*/ 6829679 w 7002758"/>
              <a:gd name="connsiteY182" fmla="*/ 645835 h 5275385"/>
              <a:gd name="connsiteX183" fmla="*/ 6919201 w 7002758"/>
              <a:gd name="connsiteY183" fmla="*/ 543524 h 5275385"/>
              <a:gd name="connsiteX184" fmla="*/ 6944778 w 7002758"/>
              <a:gd name="connsiteY184" fmla="*/ 505158 h 5275385"/>
              <a:gd name="connsiteX185" fmla="*/ 6963961 w 7002758"/>
              <a:gd name="connsiteY185" fmla="*/ 473186 h 5275385"/>
              <a:gd name="connsiteX186" fmla="*/ 6983145 w 7002758"/>
              <a:gd name="connsiteY186" fmla="*/ 447608 h 5275385"/>
              <a:gd name="connsiteX187" fmla="*/ 6989539 w 7002758"/>
              <a:gd name="connsiteY187" fmla="*/ 422031 h 5275385"/>
              <a:gd name="connsiteX188" fmla="*/ 7002328 w 7002758"/>
              <a:gd name="connsiteY188" fmla="*/ 402848 h 5275385"/>
              <a:gd name="connsiteX189" fmla="*/ 6995933 w 7002758"/>
              <a:gd name="connsiteY189" fmla="*/ 332509 h 5275385"/>
              <a:gd name="connsiteX190" fmla="*/ 6983145 w 7002758"/>
              <a:gd name="connsiteY190" fmla="*/ 306931 h 5275385"/>
              <a:gd name="connsiteX191" fmla="*/ 6861651 w 7002758"/>
              <a:gd name="connsiteY191" fmla="*/ 204621 h 5275385"/>
              <a:gd name="connsiteX192" fmla="*/ 6772129 w 7002758"/>
              <a:gd name="connsiteY192" fmla="*/ 140677 h 5275385"/>
              <a:gd name="connsiteX193" fmla="*/ 6676213 w 7002758"/>
              <a:gd name="connsiteY193" fmla="*/ 102310 h 5275385"/>
              <a:gd name="connsiteX194" fmla="*/ 6593086 w 7002758"/>
              <a:gd name="connsiteY194" fmla="*/ 63944 h 5275385"/>
              <a:gd name="connsiteX195" fmla="*/ 6497170 w 7002758"/>
              <a:gd name="connsiteY195" fmla="*/ 31972 h 5275385"/>
              <a:gd name="connsiteX196" fmla="*/ 6465198 w 7002758"/>
              <a:gd name="connsiteY196" fmla="*/ 19183 h 5275385"/>
              <a:gd name="connsiteX197" fmla="*/ 6337310 w 7002758"/>
              <a:gd name="connsiteY197" fmla="*/ 0 h 5275385"/>
              <a:gd name="connsiteX198" fmla="*/ 6062350 w 7002758"/>
              <a:gd name="connsiteY198" fmla="*/ 12789 h 5275385"/>
              <a:gd name="connsiteX199" fmla="*/ 5883307 w 7002758"/>
              <a:gd name="connsiteY199" fmla="*/ 38366 h 5275385"/>
              <a:gd name="connsiteX200" fmla="*/ 5729841 w 7002758"/>
              <a:gd name="connsiteY200" fmla="*/ 83127 h 5275385"/>
              <a:gd name="connsiteX201" fmla="*/ 5653108 w 7002758"/>
              <a:gd name="connsiteY201" fmla="*/ 108705 h 5275385"/>
              <a:gd name="connsiteX202" fmla="*/ 5467670 w 7002758"/>
              <a:gd name="connsiteY202" fmla="*/ 198227 h 5275385"/>
              <a:gd name="connsiteX203" fmla="*/ 5346177 w 7002758"/>
              <a:gd name="connsiteY203" fmla="*/ 255776 h 5275385"/>
              <a:gd name="connsiteX204" fmla="*/ 5141556 w 7002758"/>
              <a:gd name="connsiteY204" fmla="*/ 351692 h 5275385"/>
              <a:gd name="connsiteX205" fmla="*/ 5052034 w 7002758"/>
              <a:gd name="connsiteY205" fmla="*/ 396453 h 5275385"/>
              <a:gd name="connsiteX206" fmla="*/ 4924146 w 7002758"/>
              <a:gd name="connsiteY206" fmla="*/ 460397 h 5275385"/>
              <a:gd name="connsiteX207" fmla="*/ 4834624 w 7002758"/>
              <a:gd name="connsiteY207" fmla="*/ 511552 h 5275385"/>
              <a:gd name="connsiteX208" fmla="*/ 4687553 w 7002758"/>
              <a:gd name="connsiteY208" fmla="*/ 581891 h 5275385"/>
              <a:gd name="connsiteX209" fmla="*/ 4355044 w 7002758"/>
              <a:gd name="connsiteY209" fmla="*/ 773723 h 5275385"/>
              <a:gd name="connsiteX210" fmla="*/ 4150423 w 7002758"/>
              <a:gd name="connsiteY210" fmla="*/ 901611 h 5275385"/>
              <a:gd name="connsiteX211" fmla="*/ 3933013 w 7002758"/>
              <a:gd name="connsiteY211" fmla="*/ 1061471 h 5275385"/>
              <a:gd name="connsiteX212" fmla="*/ 3664448 w 7002758"/>
              <a:gd name="connsiteY212" fmla="*/ 1266092 h 5275385"/>
              <a:gd name="connsiteX213" fmla="*/ 3389489 w 7002758"/>
              <a:gd name="connsiteY213" fmla="*/ 1470713 h 5275385"/>
              <a:gd name="connsiteX214" fmla="*/ 3280784 w 7002758"/>
              <a:gd name="connsiteY214" fmla="*/ 1547446 h 5275385"/>
              <a:gd name="connsiteX215" fmla="*/ 3191262 w 7002758"/>
              <a:gd name="connsiteY215" fmla="*/ 1604996 h 5275385"/>
              <a:gd name="connsiteX216" fmla="*/ 2980247 w 7002758"/>
              <a:gd name="connsiteY216" fmla="*/ 1764856 h 5275385"/>
              <a:gd name="connsiteX217" fmla="*/ 2698893 w 7002758"/>
              <a:gd name="connsiteY217" fmla="*/ 1943899 h 5275385"/>
              <a:gd name="connsiteX218" fmla="*/ 2532638 w 7002758"/>
              <a:gd name="connsiteY218" fmla="*/ 2046210 h 5275385"/>
              <a:gd name="connsiteX219" fmla="*/ 2264073 w 7002758"/>
              <a:gd name="connsiteY219" fmla="*/ 2186887 h 5275385"/>
              <a:gd name="connsiteX220" fmla="*/ 2155368 w 7002758"/>
              <a:gd name="connsiteY220" fmla="*/ 2257225 h 5275385"/>
              <a:gd name="connsiteX221" fmla="*/ 1816465 w 7002758"/>
              <a:gd name="connsiteY221" fmla="*/ 2429874 h 5275385"/>
              <a:gd name="connsiteX222" fmla="*/ 1637422 w 7002758"/>
              <a:gd name="connsiteY222" fmla="*/ 2525790 h 5275385"/>
              <a:gd name="connsiteX223" fmla="*/ 1503139 w 7002758"/>
              <a:gd name="connsiteY223" fmla="*/ 2596129 h 5275385"/>
              <a:gd name="connsiteX224" fmla="*/ 1017164 w 7002758"/>
              <a:gd name="connsiteY224" fmla="*/ 2922243 h 5275385"/>
              <a:gd name="connsiteX225" fmla="*/ 786966 w 7002758"/>
              <a:gd name="connsiteY225" fmla="*/ 3094892 h 5275385"/>
              <a:gd name="connsiteX226" fmla="*/ 710233 w 7002758"/>
              <a:gd name="connsiteY226" fmla="*/ 3165231 h 5275385"/>
              <a:gd name="connsiteX227" fmla="*/ 460851 w 7002758"/>
              <a:gd name="connsiteY227" fmla="*/ 3478557 h 5275385"/>
              <a:gd name="connsiteX228" fmla="*/ 269019 w 7002758"/>
              <a:gd name="connsiteY228" fmla="*/ 3811066 h 5275385"/>
              <a:gd name="connsiteX229" fmla="*/ 185891 w 7002758"/>
              <a:gd name="connsiteY229" fmla="*/ 4015687 h 5275385"/>
              <a:gd name="connsiteX230" fmla="*/ 160314 w 7002758"/>
              <a:gd name="connsiteY230" fmla="*/ 4124392 h 5275385"/>
              <a:gd name="connsiteX231" fmla="*/ 109159 w 7002758"/>
              <a:gd name="connsiteY231" fmla="*/ 4386562 h 5275385"/>
              <a:gd name="connsiteX232" fmla="*/ 89975 w 7002758"/>
              <a:gd name="connsiteY232" fmla="*/ 4527239 h 5275385"/>
              <a:gd name="connsiteX233" fmla="*/ 51609 w 7002758"/>
              <a:gd name="connsiteY233" fmla="*/ 4674310 h 5275385"/>
              <a:gd name="connsiteX234" fmla="*/ 19637 w 7002758"/>
              <a:gd name="connsiteY234" fmla="*/ 4789410 h 5275385"/>
              <a:gd name="connsiteX235" fmla="*/ 13243 w 7002758"/>
              <a:gd name="connsiteY235" fmla="*/ 4840565 h 5275385"/>
              <a:gd name="connsiteX236" fmla="*/ 6848 w 7002758"/>
              <a:gd name="connsiteY236" fmla="*/ 4974848 h 5275385"/>
              <a:gd name="connsiteX237" fmla="*/ 38820 w 7002758"/>
              <a:gd name="connsiteY237" fmla="*/ 5051580 h 5275385"/>
              <a:gd name="connsiteX238" fmla="*/ 96370 w 7002758"/>
              <a:gd name="connsiteY238" fmla="*/ 5115524 h 5275385"/>
              <a:gd name="connsiteX239" fmla="*/ 134736 w 7002758"/>
              <a:gd name="connsiteY239" fmla="*/ 5121919 h 5275385"/>
              <a:gd name="connsiteX240" fmla="*/ 211469 w 7002758"/>
              <a:gd name="connsiteY240" fmla="*/ 5128313 h 5275385"/>
              <a:gd name="connsiteX241" fmla="*/ 326568 w 7002758"/>
              <a:gd name="connsiteY241" fmla="*/ 5147496 h 5275385"/>
              <a:gd name="connsiteX242" fmla="*/ 416090 w 7002758"/>
              <a:gd name="connsiteY242" fmla="*/ 5160285 h 5275385"/>
              <a:gd name="connsiteX243" fmla="*/ 441668 w 7002758"/>
              <a:gd name="connsiteY243" fmla="*/ 5166680 h 5275385"/>
              <a:gd name="connsiteX244" fmla="*/ 460851 w 7002758"/>
              <a:gd name="connsiteY244" fmla="*/ 5173074 h 5275385"/>
              <a:gd name="connsiteX245" fmla="*/ 786966 w 7002758"/>
              <a:gd name="connsiteY245" fmla="*/ 5275385 h 5275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Lst>
            <a:rect l="l" t="t" r="r" b="b"/>
            <a:pathLst>
              <a:path w="7002758" h="5275385">
                <a:moveTo>
                  <a:pt x="863698" y="5243413"/>
                </a:moveTo>
                <a:lnTo>
                  <a:pt x="863698" y="5243413"/>
                </a:lnTo>
                <a:cubicBezTo>
                  <a:pt x="865830" y="5224230"/>
                  <a:pt x="865412" y="5204588"/>
                  <a:pt x="870093" y="5185863"/>
                </a:cubicBezTo>
                <a:cubicBezTo>
                  <a:pt x="871957" y="5178407"/>
                  <a:pt x="879445" y="5173554"/>
                  <a:pt x="882882" y="5166680"/>
                </a:cubicBezTo>
                <a:cubicBezTo>
                  <a:pt x="885896" y="5160651"/>
                  <a:pt x="885932" y="5153348"/>
                  <a:pt x="889276" y="5147496"/>
                </a:cubicBezTo>
                <a:cubicBezTo>
                  <a:pt x="894563" y="5138243"/>
                  <a:pt x="902265" y="5130591"/>
                  <a:pt x="908459" y="5121919"/>
                </a:cubicBezTo>
                <a:cubicBezTo>
                  <a:pt x="912926" y="5115665"/>
                  <a:pt x="916328" y="5108640"/>
                  <a:pt x="921248" y="5102736"/>
                </a:cubicBezTo>
                <a:cubicBezTo>
                  <a:pt x="927037" y="5095789"/>
                  <a:pt x="934879" y="5090690"/>
                  <a:pt x="940431" y="5083552"/>
                </a:cubicBezTo>
                <a:cubicBezTo>
                  <a:pt x="980600" y="5031906"/>
                  <a:pt x="948056" y="5057155"/>
                  <a:pt x="985192" y="5032397"/>
                </a:cubicBezTo>
                <a:cubicBezTo>
                  <a:pt x="1002247" y="4981238"/>
                  <a:pt x="976665" y="5040927"/>
                  <a:pt x="1010770" y="5006820"/>
                </a:cubicBezTo>
                <a:cubicBezTo>
                  <a:pt x="1015536" y="5002054"/>
                  <a:pt x="1012398" y="4992402"/>
                  <a:pt x="1017164" y="4987636"/>
                </a:cubicBezTo>
                <a:cubicBezTo>
                  <a:pt x="1028032" y="4976768"/>
                  <a:pt x="1044663" y="4972927"/>
                  <a:pt x="1055531" y="4962059"/>
                </a:cubicBezTo>
                <a:cubicBezTo>
                  <a:pt x="1072082" y="4945508"/>
                  <a:pt x="1090136" y="4924947"/>
                  <a:pt x="1113080" y="4917298"/>
                </a:cubicBezTo>
                <a:lnTo>
                  <a:pt x="1132264" y="4910903"/>
                </a:lnTo>
                <a:cubicBezTo>
                  <a:pt x="1138658" y="4904509"/>
                  <a:pt x="1143818" y="4896575"/>
                  <a:pt x="1151447" y="4891720"/>
                </a:cubicBezTo>
                <a:cubicBezTo>
                  <a:pt x="1257920" y="4823965"/>
                  <a:pt x="1167211" y="4892335"/>
                  <a:pt x="1221785" y="4853354"/>
                </a:cubicBezTo>
                <a:cubicBezTo>
                  <a:pt x="1230457" y="4847160"/>
                  <a:pt x="1238632" y="4840283"/>
                  <a:pt x="1247363" y="4834171"/>
                </a:cubicBezTo>
                <a:cubicBezTo>
                  <a:pt x="1259955" y="4825357"/>
                  <a:pt x="1273433" y="4817815"/>
                  <a:pt x="1285729" y="4808593"/>
                </a:cubicBezTo>
                <a:cubicBezTo>
                  <a:pt x="1291518" y="4804252"/>
                  <a:pt x="1321143" y="4781294"/>
                  <a:pt x="1330490" y="4776621"/>
                </a:cubicBezTo>
                <a:cubicBezTo>
                  <a:pt x="1336519" y="4773607"/>
                  <a:pt x="1343279" y="4772358"/>
                  <a:pt x="1349673" y="4770227"/>
                </a:cubicBezTo>
                <a:cubicBezTo>
                  <a:pt x="1385160" y="4734740"/>
                  <a:pt x="1361332" y="4756060"/>
                  <a:pt x="1426406" y="4712677"/>
                </a:cubicBezTo>
                <a:cubicBezTo>
                  <a:pt x="1432800" y="4708414"/>
                  <a:pt x="1438133" y="4701752"/>
                  <a:pt x="1445589" y="4699888"/>
                </a:cubicBezTo>
                <a:lnTo>
                  <a:pt x="1471167" y="4693494"/>
                </a:lnTo>
                <a:cubicBezTo>
                  <a:pt x="1481824" y="4684968"/>
                  <a:pt x="1491565" y="4675150"/>
                  <a:pt x="1503139" y="4667916"/>
                </a:cubicBezTo>
                <a:cubicBezTo>
                  <a:pt x="1508855" y="4664344"/>
                  <a:pt x="1516293" y="4664536"/>
                  <a:pt x="1522322" y="4661522"/>
                </a:cubicBezTo>
                <a:cubicBezTo>
                  <a:pt x="1529196" y="4658085"/>
                  <a:pt x="1535251" y="4653200"/>
                  <a:pt x="1541505" y="4648733"/>
                </a:cubicBezTo>
                <a:cubicBezTo>
                  <a:pt x="1548259" y="4643909"/>
                  <a:pt x="1576223" y="4621782"/>
                  <a:pt x="1586266" y="4616761"/>
                </a:cubicBezTo>
                <a:cubicBezTo>
                  <a:pt x="1592295" y="4613746"/>
                  <a:pt x="1599558" y="4613640"/>
                  <a:pt x="1605450" y="4610366"/>
                </a:cubicBezTo>
                <a:cubicBezTo>
                  <a:pt x="1618886" y="4602902"/>
                  <a:pt x="1643816" y="4584789"/>
                  <a:pt x="1643816" y="4584789"/>
                </a:cubicBezTo>
                <a:cubicBezTo>
                  <a:pt x="1648079" y="4578395"/>
                  <a:pt x="1651171" y="4571040"/>
                  <a:pt x="1656605" y="4565606"/>
                </a:cubicBezTo>
                <a:cubicBezTo>
                  <a:pt x="1662039" y="4560172"/>
                  <a:pt x="1669534" y="4557284"/>
                  <a:pt x="1675788" y="4552817"/>
                </a:cubicBezTo>
                <a:cubicBezTo>
                  <a:pt x="1703327" y="4533146"/>
                  <a:pt x="1696900" y="4533721"/>
                  <a:pt x="1726943" y="4520845"/>
                </a:cubicBezTo>
                <a:cubicBezTo>
                  <a:pt x="1733138" y="4518190"/>
                  <a:pt x="1740097" y="4517464"/>
                  <a:pt x="1746126" y="4514450"/>
                </a:cubicBezTo>
                <a:cubicBezTo>
                  <a:pt x="1753000" y="4511013"/>
                  <a:pt x="1758287" y="4504783"/>
                  <a:pt x="1765310" y="4501662"/>
                </a:cubicBezTo>
                <a:cubicBezTo>
                  <a:pt x="1777629" y="4496187"/>
                  <a:pt x="1790887" y="4493136"/>
                  <a:pt x="1803676" y="4488873"/>
                </a:cubicBezTo>
                <a:lnTo>
                  <a:pt x="1822859" y="4482478"/>
                </a:lnTo>
                <a:cubicBezTo>
                  <a:pt x="1829254" y="4476084"/>
                  <a:pt x="1834519" y="4468311"/>
                  <a:pt x="1842043" y="4463295"/>
                </a:cubicBezTo>
                <a:cubicBezTo>
                  <a:pt x="1847651" y="4459556"/>
                  <a:pt x="1855197" y="4459915"/>
                  <a:pt x="1861226" y="4456901"/>
                </a:cubicBezTo>
                <a:cubicBezTo>
                  <a:pt x="1868100" y="4453464"/>
                  <a:pt x="1873535" y="4447549"/>
                  <a:pt x="1880409" y="4444112"/>
                </a:cubicBezTo>
                <a:cubicBezTo>
                  <a:pt x="1886438" y="4441098"/>
                  <a:pt x="1893700" y="4440990"/>
                  <a:pt x="1899592" y="4437717"/>
                </a:cubicBezTo>
                <a:cubicBezTo>
                  <a:pt x="1913028" y="4430253"/>
                  <a:pt x="1925170" y="4420666"/>
                  <a:pt x="1937959" y="4412140"/>
                </a:cubicBezTo>
                <a:lnTo>
                  <a:pt x="1957142" y="4399351"/>
                </a:lnTo>
                <a:cubicBezTo>
                  <a:pt x="1986458" y="4355376"/>
                  <a:pt x="1968138" y="4365846"/>
                  <a:pt x="2001903" y="4354590"/>
                </a:cubicBezTo>
                <a:cubicBezTo>
                  <a:pt x="2010429" y="4341801"/>
                  <a:pt x="2014691" y="4324750"/>
                  <a:pt x="2027480" y="4316224"/>
                </a:cubicBezTo>
                <a:cubicBezTo>
                  <a:pt x="2046343" y="4303649"/>
                  <a:pt x="2050460" y="4302716"/>
                  <a:pt x="2065847" y="4284252"/>
                </a:cubicBezTo>
                <a:cubicBezTo>
                  <a:pt x="2070767" y="4278348"/>
                  <a:pt x="2073202" y="4270503"/>
                  <a:pt x="2078636" y="4265069"/>
                </a:cubicBezTo>
                <a:cubicBezTo>
                  <a:pt x="2084070" y="4259635"/>
                  <a:pt x="2092385" y="4257714"/>
                  <a:pt x="2097819" y="4252280"/>
                </a:cubicBezTo>
                <a:cubicBezTo>
                  <a:pt x="2105355" y="4244744"/>
                  <a:pt x="2109466" y="4234238"/>
                  <a:pt x="2117002" y="4226702"/>
                </a:cubicBezTo>
                <a:cubicBezTo>
                  <a:pt x="2122436" y="4221268"/>
                  <a:pt x="2130281" y="4218833"/>
                  <a:pt x="2136185" y="4213913"/>
                </a:cubicBezTo>
                <a:cubicBezTo>
                  <a:pt x="2143132" y="4208124"/>
                  <a:pt x="2148502" y="4200615"/>
                  <a:pt x="2155368" y="4194730"/>
                </a:cubicBezTo>
                <a:cubicBezTo>
                  <a:pt x="2169244" y="4182836"/>
                  <a:pt x="2184950" y="4172877"/>
                  <a:pt x="2200129" y="4162758"/>
                </a:cubicBezTo>
                <a:cubicBezTo>
                  <a:pt x="2207389" y="4151868"/>
                  <a:pt x="2224173" y="4125925"/>
                  <a:pt x="2232101" y="4117997"/>
                </a:cubicBezTo>
                <a:cubicBezTo>
                  <a:pt x="2239637" y="4110461"/>
                  <a:pt x="2249658" y="4105832"/>
                  <a:pt x="2257679" y="4098814"/>
                </a:cubicBezTo>
                <a:cubicBezTo>
                  <a:pt x="2266753" y="4090874"/>
                  <a:pt x="2274102" y="4081083"/>
                  <a:pt x="2283257" y="4073236"/>
                </a:cubicBezTo>
                <a:cubicBezTo>
                  <a:pt x="2303982" y="4055472"/>
                  <a:pt x="2326016" y="4039294"/>
                  <a:pt x="2347201" y="4022081"/>
                </a:cubicBezTo>
                <a:cubicBezTo>
                  <a:pt x="2360121" y="4011583"/>
                  <a:pt x="2372249" y="4000097"/>
                  <a:pt x="2385567" y="3990109"/>
                </a:cubicBezTo>
                <a:cubicBezTo>
                  <a:pt x="2394093" y="3983715"/>
                  <a:pt x="2403180" y="3978006"/>
                  <a:pt x="2411145" y="3970926"/>
                </a:cubicBezTo>
                <a:cubicBezTo>
                  <a:pt x="2422410" y="3960913"/>
                  <a:pt x="2432007" y="3949138"/>
                  <a:pt x="2443117" y="3938954"/>
                </a:cubicBezTo>
                <a:cubicBezTo>
                  <a:pt x="2457603" y="3925675"/>
                  <a:pt x="2473982" y="3914483"/>
                  <a:pt x="2487877" y="3900587"/>
                </a:cubicBezTo>
                <a:cubicBezTo>
                  <a:pt x="2497528" y="3890936"/>
                  <a:pt x="2504120" y="3878572"/>
                  <a:pt x="2513455" y="3868615"/>
                </a:cubicBezTo>
                <a:cubicBezTo>
                  <a:pt x="2536133" y="3844425"/>
                  <a:pt x="2560348" y="3821723"/>
                  <a:pt x="2583794" y="3798277"/>
                </a:cubicBezTo>
                <a:lnTo>
                  <a:pt x="2628554" y="3753516"/>
                </a:lnTo>
                <a:cubicBezTo>
                  <a:pt x="2637080" y="3744990"/>
                  <a:pt x="2644977" y="3735785"/>
                  <a:pt x="2654132" y="3727938"/>
                </a:cubicBezTo>
                <a:cubicBezTo>
                  <a:pt x="2669052" y="3715149"/>
                  <a:pt x="2684352" y="3702791"/>
                  <a:pt x="2698893" y="3689572"/>
                </a:cubicBezTo>
                <a:cubicBezTo>
                  <a:pt x="2707815" y="3681461"/>
                  <a:pt x="2715163" y="3671659"/>
                  <a:pt x="2724470" y="3663994"/>
                </a:cubicBezTo>
                <a:cubicBezTo>
                  <a:pt x="2751456" y="3641770"/>
                  <a:pt x="2782878" y="3624770"/>
                  <a:pt x="2807598" y="3600050"/>
                </a:cubicBezTo>
                <a:cubicBezTo>
                  <a:pt x="2821739" y="3585909"/>
                  <a:pt x="2828160" y="3576980"/>
                  <a:pt x="2845964" y="3568078"/>
                </a:cubicBezTo>
                <a:cubicBezTo>
                  <a:pt x="2851993" y="3565064"/>
                  <a:pt x="2858753" y="3563815"/>
                  <a:pt x="2865147" y="3561684"/>
                </a:cubicBezTo>
                <a:cubicBezTo>
                  <a:pt x="2882199" y="3551027"/>
                  <a:pt x="2899572" y="3540866"/>
                  <a:pt x="2916303" y="3529712"/>
                </a:cubicBezTo>
                <a:cubicBezTo>
                  <a:pt x="2922697" y="3525449"/>
                  <a:pt x="2928612" y="3520360"/>
                  <a:pt x="2935486" y="3516923"/>
                </a:cubicBezTo>
                <a:cubicBezTo>
                  <a:pt x="2941515" y="3513909"/>
                  <a:pt x="2948275" y="3512660"/>
                  <a:pt x="2954669" y="3510529"/>
                </a:cubicBezTo>
                <a:cubicBezTo>
                  <a:pt x="3076889" y="3429049"/>
                  <a:pt x="2923278" y="3527651"/>
                  <a:pt x="3025008" y="3472162"/>
                </a:cubicBezTo>
                <a:cubicBezTo>
                  <a:pt x="3038501" y="3464802"/>
                  <a:pt x="3049841" y="3453872"/>
                  <a:pt x="3063374" y="3446585"/>
                </a:cubicBezTo>
                <a:cubicBezTo>
                  <a:pt x="3077667" y="3438889"/>
                  <a:pt x="3094113" y="3435580"/>
                  <a:pt x="3108135" y="3427401"/>
                </a:cubicBezTo>
                <a:cubicBezTo>
                  <a:pt x="3119924" y="3420524"/>
                  <a:pt x="3128751" y="3409395"/>
                  <a:pt x="3140107" y="3401824"/>
                </a:cubicBezTo>
                <a:cubicBezTo>
                  <a:pt x="3160789" y="3388036"/>
                  <a:pt x="3184430" y="3378718"/>
                  <a:pt x="3204051" y="3363457"/>
                </a:cubicBezTo>
                <a:cubicBezTo>
                  <a:pt x="3223234" y="3348537"/>
                  <a:pt x="3239864" y="3329564"/>
                  <a:pt x="3261601" y="3318696"/>
                </a:cubicBezTo>
                <a:cubicBezTo>
                  <a:pt x="3300925" y="3299035"/>
                  <a:pt x="3279249" y="3311195"/>
                  <a:pt x="3325545" y="3280330"/>
                </a:cubicBezTo>
                <a:lnTo>
                  <a:pt x="3363911" y="3254752"/>
                </a:lnTo>
                <a:cubicBezTo>
                  <a:pt x="3370305" y="3250489"/>
                  <a:pt x="3375804" y="3244394"/>
                  <a:pt x="3383094" y="3241964"/>
                </a:cubicBezTo>
                <a:cubicBezTo>
                  <a:pt x="3389488" y="3239832"/>
                  <a:pt x="3396248" y="3238583"/>
                  <a:pt x="3402277" y="3235569"/>
                </a:cubicBezTo>
                <a:cubicBezTo>
                  <a:pt x="3451852" y="3210781"/>
                  <a:pt x="3392435" y="3232455"/>
                  <a:pt x="3440644" y="3216386"/>
                </a:cubicBezTo>
                <a:cubicBezTo>
                  <a:pt x="3477005" y="3180025"/>
                  <a:pt x="3441997" y="3209314"/>
                  <a:pt x="3479010" y="3190808"/>
                </a:cubicBezTo>
                <a:cubicBezTo>
                  <a:pt x="3485884" y="3187371"/>
                  <a:pt x="3491171" y="3181141"/>
                  <a:pt x="3498194" y="3178020"/>
                </a:cubicBezTo>
                <a:cubicBezTo>
                  <a:pt x="3510513" y="3172545"/>
                  <a:pt x="3536560" y="3165231"/>
                  <a:pt x="3536560" y="3165231"/>
                </a:cubicBezTo>
                <a:cubicBezTo>
                  <a:pt x="3573130" y="3128661"/>
                  <a:pt x="3536432" y="3161315"/>
                  <a:pt x="3581321" y="3133259"/>
                </a:cubicBezTo>
                <a:cubicBezTo>
                  <a:pt x="3658221" y="3085197"/>
                  <a:pt x="3549502" y="3144542"/>
                  <a:pt x="3638870" y="3094892"/>
                </a:cubicBezTo>
                <a:cubicBezTo>
                  <a:pt x="3647203" y="3090263"/>
                  <a:pt x="3656691" y="3087644"/>
                  <a:pt x="3664448" y="3082103"/>
                </a:cubicBezTo>
                <a:cubicBezTo>
                  <a:pt x="3706358" y="3052167"/>
                  <a:pt x="3661664" y="3070241"/>
                  <a:pt x="3702815" y="3056526"/>
                </a:cubicBezTo>
                <a:cubicBezTo>
                  <a:pt x="3731413" y="3013626"/>
                  <a:pt x="3697724" y="3055657"/>
                  <a:pt x="3734787" y="3030948"/>
                </a:cubicBezTo>
                <a:cubicBezTo>
                  <a:pt x="3742311" y="3025932"/>
                  <a:pt x="3746832" y="3017317"/>
                  <a:pt x="3753970" y="3011765"/>
                </a:cubicBezTo>
                <a:cubicBezTo>
                  <a:pt x="3766102" y="3002329"/>
                  <a:pt x="3781468" y="2997055"/>
                  <a:pt x="3792336" y="2986187"/>
                </a:cubicBezTo>
                <a:cubicBezTo>
                  <a:pt x="3798730" y="2979793"/>
                  <a:pt x="3804160" y="2972260"/>
                  <a:pt x="3811519" y="2967004"/>
                </a:cubicBezTo>
                <a:cubicBezTo>
                  <a:pt x="3819276" y="2961463"/>
                  <a:pt x="3829774" y="2960317"/>
                  <a:pt x="3837097" y="2954215"/>
                </a:cubicBezTo>
                <a:cubicBezTo>
                  <a:pt x="3855622" y="2938777"/>
                  <a:pt x="3867574" y="2915467"/>
                  <a:pt x="3888252" y="2903060"/>
                </a:cubicBezTo>
                <a:cubicBezTo>
                  <a:pt x="3949182" y="2866502"/>
                  <a:pt x="3903338" y="2896107"/>
                  <a:pt x="3990563" y="2826327"/>
                </a:cubicBezTo>
                <a:cubicBezTo>
                  <a:pt x="3998885" y="2819670"/>
                  <a:pt x="4007273" y="2813055"/>
                  <a:pt x="4016140" y="2807144"/>
                </a:cubicBezTo>
                <a:cubicBezTo>
                  <a:pt x="4022535" y="2802881"/>
                  <a:pt x="4029420" y="2799275"/>
                  <a:pt x="4035324" y="2794355"/>
                </a:cubicBezTo>
                <a:cubicBezTo>
                  <a:pt x="4042271" y="2788566"/>
                  <a:pt x="4047641" y="2781057"/>
                  <a:pt x="4054507" y="2775172"/>
                </a:cubicBezTo>
                <a:cubicBezTo>
                  <a:pt x="4077508" y="2755457"/>
                  <a:pt x="4101573" y="2737016"/>
                  <a:pt x="4124845" y="2717622"/>
                </a:cubicBezTo>
                <a:cubicBezTo>
                  <a:pt x="4189333" y="2663882"/>
                  <a:pt x="4146954" y="2694358"/>
                  <a:pt x="4207973" y="2653678"/>
                </a:cubicBezTo>
                <a:cubicBezTo>
                  <a:pt x="4212236" y="2647284"/>
                  <a:pt x="4214695" y="2639213"/>
                  <a:pt x="4220761" y="2634495"/>
                </a:cubicBezTo>
                <a:cubicBezTo>
                  <a:pt x="4234326" y="2623945"/>
                  <a:pt x="4251067" y="2618210"/>
                  <a:pt x="4265522" y="2608917"/>
                </a:cubicBezTo>
                <a:cubicBezTo>
                  <a:pt x="4280946" y="2599002"/>
                  <a:pt x="4295965" y="2588399"/>
                  <a:pt x="4310283" y="2576945"/>
                </a:cubicBezTo>
                <a:cubicBezTo>
                  <a:pt x="4327976" y="2562791"/>
                  <a:pt x="4343622" y="2546183"/>
                  <a:pt x="4361438" y="2532185"/>
                </a:cubicBezTo>
                <a:cubicBezTo>
                  <a:pt x="4373524" y="2522689"/>
                  <a:pt x="4387672" y="2516044"/>
                  <a:pt x="4399805" y="2506607"/>
                </a:cubicBezTo>
                <a:cubicBezTo>
                  <a:pt x="4406943" y="2501055"/>
                  <a:pt x="4412041" y="2493213"/>
                  <a:pt x="4418988" y="2487424"/>
                </a:cubicBezTo>
                <a:cubicBezTo>
                  <a:pt x="4437658" y="2471866"/>
                  <a:pt x="4459353" y="2459848"/>
                  <a:pt x="4476538" y="2442663"/>
                </a:cubicBezTo>
                <a:cubicBezTo>
                  <a:pt x="4511631" y="2407570"/>
                  <a:pt x="4479294" y="2437399"/>
                  <a:pt x="4514904" y="2410691"/>
                </a:cubicBezTo>
                <a:cubicBezTo>
                  <a:pt x="4570471" y="2369015"/>
                  <a:pt x="4522524" y="2399724"/>
                  <a:pt x="4578848" y="2365930"/>
                </a:cubicBezTo>
                <a:cubicBezTo>
                  <a:pt x="4583111" y="2359536"/>
                  <a:pt x="4586203" y="2352181"/>
                  <a:pt x="4591637" y="2346747"/>
                </a:cubicBezTo>
                <a:cubicBezTo>
                  <a:pt x="4603372" y="2335012"/>
                  <a:pt x="4623022" y="2329529"/>
                  <a:pt x="4636398" y="2321169"/>
                </a:cubicBezTo>
                <a:cubicBezTo>
                  <a:pt x="4645435" y="2315521"/>
                  <a:pt x="4652938" y="2307634"/>
                  <a:pt x="4661975" y="2301986"/>
                </a:cubicBezTo>
                <a:cubicBezTo>
                  <a:pt x="4670058" y="2296934"/>
                  <a:pt x="4679716" y="2294623"/>
                  <a:pt x="4687553" y="2289197"/>
                </a:cubicBezTo>
                <a:cubicBezTo>
                  <a:pt x="4765392" y="2235309"/>
                  <a:pt x="4717896" y="2253505"/>
                  <a:pt x="4764286" y="2238042"/>
                </a:cubicBezTo>
                <a:cubicBezTo>
                  <a:pt x="4770680" y="2231648"/>
                  <a:pt x="4776331" y="2224411"/>
                  <a:pt x="4783469" y="2218859"/>
                </a:cubicBezTo>
                <a:cubicBezTo>
                  <a:pt x="4795602" y="2209422"/>
                  <a:pt x="4810967" y="2204150"/>
                  <a:pt x="4821836" y="2193281"/>
                </a:cubicBezTo>
                <a:lnTo>
                  <a:pt x="4860202" y="2154915"/>
                </a:lnTo>
                <a:cubicBezTo>
                  <a:pt x="4866596" y="2148520"/>
                  <a:pt x="4872323" y="2141380"/>
                  <a:pt x="4879385" y="2135731"/>
                </a:cubicBezTo>
                <a:cubicBezTo>
                  <a:pt x="4890042" y="2127205"/>
                  <a:pt x="4900439" y="2118343"/>
                  <a:pt x="4911357" y="2110154"/>
                </a:cubicBezTo>
                <a:cubicBezTo>
                  <a:pt x="4917505" y="2105543"/>
                  <a:pt x="4924636" y="2102285"/>
                  <a:pt x="4930540" y="2097365"/>
                </a:cubicBezTo>
                <a:cubicBezTo>
                  <a:pt x="4937487" y="2091576"/>
                  <a:pt x="4942489" y="2083608"/>
                  <a:pt x="4949724" y="2078182"/>
                </a:cubicBezTo>
                <a:cubicBezTo>
                  <a:pt x="4983719" y="2052686"/>
                  <a:pt x="5004276" y="2055600"/>
                  <a:pt x="5039245" y="2020632"/>
                </a:cubicBezTo>
                <a:cubicBezTo>
                  <a:pt x="5045640" y="2014238"/>
                  <a:pt x="5051563" y="2007334"/>
                  <a:pt x="5058429" y="2001449"/>
                </a:cubicBezTo>
                <a:cubicBezTo>
                  <a:pt x="5066521" y="1994513"/>
                  <a:pt x="5075275" y="1988377"/>
                  <a:pt x="5084006" y="1982266"/>
                </a:cubicBezTo>
                <a:cubicBezTo>
                  <a:pt x="5102894" y="1969044"/>
                  <a:pt x="5122373" y="1956688"/>
                  <a:pt x="5141556" y="1943899"/>
                </a:cubicBezTo>
                <a:cubicBezTo>
                  <a:pt x="5147950" y="1939636"/>
                  <a:pt x="5154591" y="1935721"/>
                  <a:pt x="5160739" y="1931110"/>
                </a:cubicBezTo>
                <a:cubicBezTo>
                  <a:pt x="5169265" y="1924716"/>
                  <a:pt x="5177064" y="1917214"/>
                  <a:pt x="5186317" y="1911927"/>
                </a:cubicBezTo>
                <a:cubicBezTo>
                  <a:pt x="5192169" y="1908583"/>
                  <a:pt x="5199106" y="1907664"/>
                  <a:pt x="5205500" y="1905533"/>
                </a:cubicBezTo>
                <a:cubicBezTo>
                  <a:pt x="5209763" y="1899139"/>
                  <a:pt x="5212855" y="1891784"/>
                  <a:pt x="5218289" y="1886350"/>
                </a:cubicBezTo>
                <a:cubicBezTo>
                  <a:pt x="5233648" y="1870991"/>
                  <a:pt x="5238454" y="1874966"/>
                  <a:pt x="5256655" y="1867166"/>
                </a:cubicBezTo>
                <a:cubicBezTo>
                  <a:pt x="5265417" y="1863411"/>
                  <a:pt x="5273957" y="1859107"/>
                  <a:pt x="5282233" y="1854378"/>
                </a:cubicBezTo>
                <a:cubicBezTo>
                  <a:pt x="5288906" y="1850565"/>
                  <a:pt x="5294542" y="1845026"/>
                  <a:pt x="5301416" y="1841589"/>
                </a:cubicBezTo>
                <a:cubicBezTo>
                  <a:pt x="5307445" y="1838575"/>
                  <a:pt x="5314570" y="1838208"/>
                  <a:pt x="5320599" y="1835194"/>
                </a:cubicBezTo>
                <a:cubicBezTo>
                  <a:pt x="5327473" y="1831757"/>
                  <a:pt x="5332908" y="1825843"/>
                  <a:pt x="5339782" y="1822406"/>
                </a:cubicBezTo>
                <a:cubicBezTo>
                  <a:pt x="5345811" y="1819392"/>
                  <a:pt x="5352937" y="1819026"/>
                  <a:pt x="5358966" y="1816011"/>
                </a:cubicBezTo>
                <a:cubicBezTo>
                  <a:pt x="5392796" y="1799096"/>
                  <a:pt x="5364334" y="1807609"/>
                  <a:pt x="5397332" y="1784039"/>
                </a:cubicBezTo>
                <a:cubicBezTo>
                  <a:pt x="5405089" y="1778498"/>
                  <a:pt x="5414384" y="1775513"/>
                  <a:pt x="5422910" y="1771250"/>
                </a:cubicBezTo>
                <a:cubicBezTo>
                  <a:pt x="5470723" y="1711482"/>
                  <a:pt x="5425403" y="1762673"/>
                  <a:pt x="5474065" y="1720095"/>
                </a:cubicBezTo>
                <a:cubicBezTo>
                  <a:pt x="5511412" y="1687417"/>
                  <a:pt x="5484289" y="1699635"/>
                  <a:pt x="5518826" y="1688123"/>
                </a:cubicBezTo>
                <a:cubicBezTo>
                  <a:pt x="5523089" y="1681729"/>
                  <a:pt x="5525614" y="1673741"/>
                  <a:pt x="5531615" y="1668940"/>
                </a:cubicBezTo>
                <a:cubicBezTo>
                  <a:pt x="5536878" y="1664729"/>
                  <a:pt x="5544769" y="1665559"/>
                  <a:pt x="5550798" y="1662545"/>
                </a:cubicBezTo>
                <a:cubicBezTo>
                  <a:pt x="5557672" y="1659108"/>
                  <a:pt x="5563587" y="1654020"/>
                  <a:pt x="5569981" y="1649757"/>
                </a:cubicBezTo>
                <a:cubicBezTo>
                  <a:pt x="5594248" y="1613355"/>
                  <a:pt x="5568691" y="1643185"/>
                  <a:pt x="5601953" y="1624179"/>
                </a:cubicBezTo>
                <a:cubicBezTo>
                  <a:pt x="5622377" y="1612509"/>
                  <a:pt x="5643831" y="1586773"/>
                  <a:pt x="5665897" y="1579418"/>
                </a:cubicBezTo>
                <a:lnTo>
                  <a:pt x="5685080" y="1573024"/>
                </a:lnTo>
                <a:cubicBezTo>
                  <a:pt x="5708074" y="1550031"/>
                  <a:pt x="5733068" y="1523453"/>
                  <a:pt x="5761813" y="1509080"/>
                </a:cubicBezTo>
                <a:cubicBezTo>
                  <a:pt x="5806923" y="1486525"/>
                  <a:pt x="5803865" y="1489569"/>
                  <a:pt x="5851335" y="1457924"/>
                </a:cubicBezTo>
                <a:cubicBezTo>
                  <a:pt x="5857729" y="1453661"/>
                  <a:pt x="5864265" y="1449603"/>
                  <a:pt x="5870518" y="1445136"/>
                </a:cubicBezTo>
                <a:cubicBezTo>
                  <a:pt x="5879190" y="1438941"/>
                  <a:pt x="5886843" y="1431240"/>
                  <a:pt x="5896096" y="1425952"/>
                </a:cubicBezTo>
                <a:cubicBezTo>
                  <a:pt x="5901948" y="1422608"/>
                  <a:pt x="5908885" y="1421689"/>
                  <a:pt x="5915279" y="1419558"/>
                </a:cubicBezTo>
                <a:cubicBezTo>
                  <a:pt x="5919542" y="1413164"/>
                  <a:pt x="5922164" y="1405295"/>
                  <a:pt x="5928068" y="1400375"/>
                </a:cubicBezTo>
                <a:cubicBezTo>
                  <a:pt x="5935391" y="1394273"/>
                  <a:pt x="5945471" y="1392490"/>
                  <a:pt x="5953645" y="1387586"/>
                </a:cubicBezTo>
                <a:cubicBezTo>
                  <a:pt x="5966825" y="1379678"/>
                  <a:pt x="5978832" y="1369916"/>
                  <a:pt x="5992012" y="1362008"/>
                </a:cubicBezTo>
                <a:cubicBezTo>
                  <a:pt x="6002669" y="1355614"/>
                  <a:pt x="6014041" y="1350282"/>
                  <a:pt x="6023984" y="1342825"/>
                </a:cubicBezTo>
                <a:cubicBezTo>
                  <a:pt x="6062302" y="1314086"/>
                  <a:pt x="6023878" y="1330071"/>
                  <a:pt x="6062350" y="1317248"/>
                </a:cubicBezTo>
                <a:cubicBezTo>
                  <a:pt x="6100227" y="1288839"/>
                  <a:pt x="6079055" y="1303979"/>
                  <a:pt x="6126294" y="1272487"/>
                </a:cubicBezTo>
                <a:lnTo>
                  <a:pt x="6145477" y="1259698"/>
                </a:lnTo>
                <a:cubicBezTo>
                  <a:pt x="6182129" y="1204721"/>
                  <a:pt x="6133324" y="1269421"/>
                  <a:pt x="6177450" y="1234120"/>
                </a:cubicBezTo>
                <a:cubicBezTo>
                  <a:pt x="6218767" y="1201066"/>
                  <a:pt x="6161204" y="1224614"/>
                  <a:pt x="6209422" y="1208543"/>
                </a:cubicBezTo>
                <a:cubicBezTo>
                  <a:pt x="6238021" y="1165641"/>
                  <a:pt x="6204331" y="1207673"/>
                  <a:pt x="6241394" y="1182965"/>
                </a:cubicBezTo>
                <a:cubicBezTo>
                  <a:pt x="6248918" y="1177949"/>
                  <a:pt x="6253630" y="1169571"/>
                  <a:pt x="6260577" y="1163782"/>
                </a:cubicBezTo>
                <a:cubicBezTo>
                  <a:pt x="6266481" y="1158862"/>
                  <a:pt x="6273366" y="1155256"/>
                  <a:pt x="6279760" y="1150993"/>
                </a:cubicBezTo>
                <a:cubicBezTo>
                  <a:pt x="6313864" y="1099838"/>
                  <a:pt x="6269103" y="1161650"/>
                  <a:pt x="6311732" y="1119021"/>
                </a:cubicBezTo>
                <a:cubicBezTo>
                  <a:pt x="6354361" y="1076392"/>
                  <a:pt x="6292549" y="1121153"/>
                  <a:pt x="6343704" y="1087049"/>
                </a:cubicBezTo>
                <a:cubicBezTo>
                  <a:pt x="6347967" y="1080655"/>
                  <a:pt x="6350709" y="1072927"/>
                  <a:pt x="6356493" y="1067866"/>
                </a:cubicBezTo>
                <a:cubicBezTo>
                  <a:pt x="6368060" y="1057745"/>
                  <a:pt x="6394859" y="1042288"/>
                  <a:pt x="6394859" y="1042288"/>
                </a:cubicBezTo>
                <a:cubicBezTo>
                  <a:pt x="6431510" y="987312"/>
                  <a:pt x="6382708" y="1052009"/>
                  <a:pt x="6426831" y="1016710"/>
                </a:cubicBezTo>
                <a:cubicBezTo>
                  <a:pt x="6468147" y="983657"/>
                  <a:pt x="6410589" y="1007204"/>
                  <a:pt x="6458803" y="991133"/>
                </a:cubicBezTo>
                <a:cubicBezTo>
                  <a:pt x="6465198" y="986870"/>
                  <a:pt x="6472083" y="983264"/>
                  <a:pt x="6477987" y="978344"/>
                </a:cubicBezTo>
                <a:cubicBezTo>
                  <a:pt x="6484934" y="972555"/>
                  <a:pt x="6489811" y="964417"/>
                  <a:pt x="6497170" y="959161"/>
                </a:cubicBezTo>
                <a:cubicBezTo>
                  <a:pt x="6504927" y="953621"/>
                  <a:pt x="6514221" y="950635"/>
                  <a:pt x="6522747" y="946372"/>
                </a:cubicBezTo>
                <a:cubicBezTo>
                  <a:pt x="6527010" y="939978"/>
                  <a:pt x="6529535" y="931990"/>
                  <a:pt x="6535536" y="927189"/>
                </a:cubicBezTo>
                <a:cubicBezTo>
                  <a:pt x="6540799" y="922978"/>
                  <a:pt x="6549953" y="925560"/>
                  <a:pt x="6554719" y="920794"/>
                </a:cubicBezTo>
                <a:cubicBezTo>
                  <a:pt x="6588821" y="886692"/>
                  <a:pt x="6529145" y="912267"/>
                  <a:pt x="6580297" y="895217"/>
                </a:cubicBezTo>
                <a:cubicBezTo>
                  <a:pt x="6603573" y="860304"/>
                  <a:pt x="6580593" y="890162"/>
                  <a:pt x="6618664" y="856850"/>
                </a:cubicBezTo>
                <a:cubicBezTo>
                  <a:pt x="6627738" y="848910"/>
                  <a:pt x="6635229" y="839283"/>
                  <a:pt x="6644241" y="831273"/>
                </a:cubicBezTo>
                <a:cubicBezTo>
                  <a:pt x="6654442" y="822206"/>
                  <a:pt x="6666152" y="814917"/>
                  <a:pt x="6676213" y="805695"/>
                </a:cubicBezTo>
                <a:cubicBezTo>
                  <a:pt x="6691767" y="791437"/>
                  <a:pt x="6706054" y="775854"/>
                  <a:pt x="6720974" y="760934"/>
                </a:cubicBezTo>
                <a:cubicBezTo>
                  <a:pt x="6729500" y="752408"/>
                  <a:pt x="6737137" y="742889"/>
                  <a:pt x="6746552" y="735357"/>
                </a:cubicBezTo>
                <a:cubicBezTo>
                  <a:pt x="6757209" y="726831"/>
                  <a:pt x="6768873" y="719430"/>
                  <a:pt x="6778524" y="709779"/>
                </a:cubicBezTo>
                <a:cubicBezTo>
                  <a:pt x="6786060" y="702243"/>
                  <a:pt x="6791049" y="692523"/>
                  <a:pt x="6797707" y="684201"/>
                </a:cubicBezTo>
                <a:cubicBezTo>
                  <a:pt x="6808106" y="671202"/>
                  <a:pt x="6818543" y="658209"/>
                  <a:pt x="6829679" y="645835"/>
                </a:cubicBezTo>
                <a:cubicBezTo>
                  <a:pt x="6872812" y="597910"/>
                  <a:pt x="6864072" y="626219"/>
                  <a:pt x="6919201" y="543524"/>
                </a:cubicBezTo>
                <a:cubicBezTo>
                  <a:pt x="6927727" y="530735"/>
                  <a:pt x="6936526" y="518125"/>
                  <a:pt x="6944778" y="505158"/>
                </a:cubicBezTo>
                <a:cubicBezTo>
                  <a:pt x="6951450" y="494673"/>
                  <a:pt x="6957067" y="483527"/>
                  <a:pt x="6963961" y="473186"/>
                </a:cubicBezTo>
                <a:cubicBezTo>
                  <a:pt x="6969873" y="464318"/>
                  <a:pt x="6976750" y="456134"/>
                  <a:pt x="6983145" y="447608"/>
                </a:cubicBezTo>
                <a:cubicBezTo>
                  <a:pt x="6985276" y="439082"/>
                  <a:pt x="6986077" y="430108"/>
                  <a:pt x="6989539" y="422031"/>
                </a:cubicBezTo>
                <a:cubicBezTo>
                  <a:pt x="6992566" y="414967"/>
                  <a:pt x="7001780" y="410514"/>
                  <a:pt x="7002328" y="402848"/>
                </a:cubicBezTo>
                <a:cubicBezTo>
                  <a:pt x="7004005" y="379365"/>
                  <a:pt x="7000550" y="355595"/>
                  <a:pt x="6995933" y="332509"/>
                </a:cubicBezTo>
                <a:cubicBezTo>
                  <a:pt x="6994064" y="323162"/>
                  <a:pt x="6989388" y="314134"/>
                  <a:pt x="6983145" y="306931"/>
                </a:cubicBezTo>
                <a:cubicBezTo>
                  <a:pt x="6901635" y="212881"/>
                  <a:pt x="6939075" y="259924"/>
                  <a:pt x="6861651" y="204621"/>
                </a:cubicBezTo>
                <a:cubicBezTo>
                  <a:pt x="6814291" y="170793"/>
                  <a:pt x="6829604" y="168165"/>
                  <a:pt x="6772129" y="140677"/>
                </a:cubicBezTo>
                <a:cubicBezTo>
                  <a:pt x="6741064" y="125820"/>
                  <a:pt x="6705741" y="120027"/>
                  <a:pt x="6676213" y="102310"/>
                </a:cubicBezTo>
                <a:cubicBezTo>
                  <a:pt x="6633243" y="76528"/>
                  <a:pt x="6649112" y="83431"/>
                  <a:pt x="6593086" y="63944"/>
                </a:cubicBezTo>
                <a:cubicBezTo>
                  <a:pt x="6561255" y="52872"/>
                  <a:pt x="6528461" y="44489"/>
                  <a:pt x="6497170" y="31972"/>
                </a:cubicBezTo>
                <a:cubicBezTo>
                  <a:pt x="6486513" y="27709"/>
                  <a:pt x="6476334" y="21967"/>
                  <a:pt x="6465198" y="19183"/>
                </a:cubicBezTo>
                <a:cubicBezTo>
                  <a:pt x="6419720" y="7813"/>
                  <a:pt x="6383029" y="5080"/>
                  <a:pt x="6337310" y="0"/>
                </a:cubicBezTo>
                <a:lnTo>
                  <a:pt x="6062350" y="12789"/>
                </a:lnTo>
                <a:cubicBezTo>
                  <a:pt x="5997599" y="16321"/>
                  <a:pt x="5947901" y="22217"/>
                  <a:pt x="5883307" y="38366"/>
                </a:cubicBezTo>
                <a:cubicBezTo>
                  <a:pt x="5831611" y="51290"/>
                  <a:pt x="5780393" y="66276"/>
                  <a:pt x="5729841" y="83127"/>
                </a:cubicBezTo>
                <a:cubicBezTo>
                  <a:pt x="5704263" y="91653"/>
                  <a:pt x="5677795" y="97867"/>
                  <a:pt x="5653108" y="108705"/>
                </a:cubicBezTo>
                <a:cubicBezTo>
                  <a:pt x="5590259" y="136297"/>
                  <a:pt x="5529569" y="168567"/>
                  <a:pt x="5467670" y="198227"/>
                </a:cubicBezTo>
                <a:lnTo>
                  <a:pt x="5346177" y="255776"/>
                </a:lnTo>
                <a:cubicBezTo>
                  <a:pt x="5237378" y="306776"/>
                  <a:pt x="5268583" y="290104"/>
                  <a:pt x="5141556" y="351692"/>
                </a:cubicBezTo>
                <a:cubicBezTo>
                  <a:pt x="5111536" y="366247"/>
                  <a:pt x="5081875" y="381533"/>
                  <a:pt x="5052034" y="396453"/>
                </a:cubicBezTo>
                <a:cubicBezTo>
                  <a:pt x="5009405" y="417768"/>
                  <a:pt x="4965527" y="436751"/>
                  <a:pt x="4924146" y="460397"/>
                </a:cubicBezTo>
                <a:cubicBezTo>
                  <a:pt x="4894305" y="477449"/>
                  <a:pt x="4865197" y="495852"/>
                  <a:pt x="4834624" y="511552"/>
                </a:cubicBezTo>
                <a:cubicBezTo>
                  <a:pt x="4786283" y="536376"/>
                  <a:pt x="4736158" y="557588"/>
                  <a:pt x="4687553" y="581891"/>
                </a:cubicBezTo>
                <a:cubicBezTo>
                  <a:pt x="4575347" y="637994"/>
                  <a:pt x="4459033" y="711329"/>
                  <a:pt x="4355044" y="773723"/>
                </a:cubicBezTo>
                <a:cubicBezTo>
                  <a:pt x="4331909" y="787604"/>
                  <a:pt x="4181329" y="878886"/>
                  <a:pt x="4150423" y="901611"/>
                </a:cubicBezTo>
                <a:lnTo>
                  <a:pt x="3933013" y="1061471"/>
                </a:lnTo>
                <a:cubicBezTo>
                  <a:pt x="3809388" y="1153666"/>
                  <a:pt x="3776871" y="1181089"/>
                  <a:pt x="3664448" y="1266092"/>
                </a:cubicBezTo>
                <a:cubicBezTo>
                  <a:pt x="3600474" y="1314462"/>
                  <a:pt x="3460399" y="1419500"/>
                  <a:pt x="3389489" y="1470713"/>
                </a:cubicBezTo>
                <a:cubicBezTo>
                  <a:pt x="3353533" y="1496681"/>
                  <a:pt x="3317505" y="1522571"/>
                  <a:pt x="3280784" y="1547446"/>
                </a:cubicBezTo>
                <a:cubicBezTo>
                  <a:pt x="3251414" y="1567342"/>
                  <a:pt x="3219539" y="1583574"/>
                  <a:pt x="3191262" y="1604996"/>
                </a:cubicBezTo>
                <a:cubicBezTo>
                  <a:pt x="3120924" y="1658283"/>
                  <a:pt x="3054695" y="1717480"/>
                  <a:pt x="2980247" y="1764856"/>
                </a:cubicBezTo>
                <a:lnTo>
                  <a:pt x="2698893" y="1943899"/>
                </a:lnTo>
                <a:cubicBezTo>
                  <a:pt x="2643801" y="1978528"/>
                  <a:pt x="2590280" y="2016017"/>
                  <a:pt x="2532638" y="2046210"/>
                </a:cubicBezTo>
                <a:cubicBezTo>
                  <a:pt x="2443116" y="2093102"/>
                  <a:pt x="2348920" y="2131987"/>
                  <a:pt x="2264073" y="2186887"/>
                </a:cubicBezTo>
                <a:cubicBezTo>
                  <a:pt x="2227838" y="2210333"/>
                  <a:pt x="2193298" y="2236634"/>
                  <a:pt x="2155368" y="2257225"/>
                </a:cubicBezTo>
                <a:cubicBezTo>
                  <a:pt x="2043945" y="2317712"/>
                  <a:pt x="1929016" y="2371514"/>
                  <a:pt x="1816465" y="2429874"/>
                </a:cubicBezTo>
                <a:cubicBezTo>
                  <a:pt x="1756359" y="2461040"/>
                  <a:pt x="1697230" y="2494055"/>
                  <a:pt x="1637422" y="2525790"/>
                </a:cubicBezTo>
                <a:cubicBezTo>
                  <a:pt x="1592786" y="2549474"/>
                  <a:pt x="1545446" y="2568500"/>
                  <a:pt x="1503139" y="2596129"/>
                </a:cubicBezTo>
                <a:cubicBezTo>
                  <a:pt x="1138872" y="2834018"/>
                  <a:pt x="1287326" y="2731902"/>
                  <a:pt x="1017164" y="2922243"/>
                </a:cubicBezTo>
                <a:cubicBezTo>
                  <a:pt x="917118" y="2992730"/>
                  <a:pt x="884159" y="3013375"/>
                  <a:pt x="786966" y="3094892"/>
                </a:cubicBezTo>
                <a:cubicBezTo>
                  <a:pt x="760381" y="3117189"/>
                  <a:pt x="734388" y="3140321"/>
                  <a:pt x="710233" y="3165231"/>
                </a:cubicBezTo>
                <a:cubicBezTo>
                  <a:pt x="574008" y="3305713"/>
                  <a:pt x="575510" y="3312117"/>
                  <a:pt x="460851" y="3478557"/>
                </a:cubicBezTo>
                <a:cubicBezTo>
                  <a:pt x="376756" y="3600630"/>
                  <a:pt x="337898" y="3661832"/>
                  <a:pt x="269019" y="3811066"/>
                </a:cubicBezTo>
                <a:cubicBezTo>
                  <a:pt x="232312" y="3890596"/>
                  <a:pt x="213276" y="3926062"/>
                  <a:pt x="185891" y="4015687"/>
                </a:cubicBezTo>
                <a:cubicBezTo>
                  <a:pt x="175013" y="4051287"/>
                  <a:pt x="168295" y="4088033"/>
                  <a:pt x="160314" y="4124392"/>
                </a:cubicBezTo>
                <a:cubicBezTo>
                  <a:pt x="142999" y="4203271"/>
                  <a:pt x="121817" y="4304285"/>
                  <a:pt x="109159" y="4386562"/>
                </a:cubicBezTo>
                <a:cubicBezTo>
                  <a:pt x="101963" y="4433338"/>
                  <a:pt x="97065" y="4480447"/>
                  <a:pt x="89975" y="4527239"/>
                </a:cubicBezTo>
                <a:cubicBezTo>
                  <a:pt x="75305" y="4624059"/>
                  <a:pt x="81396" y="4575021"/>
                  <a:pt x="51609" y="4674310"/>
                </a:cubicBezTo>
                <a:cubicBezTo>
                  <a:pt x="40167" y="4712450"/>
                  <a:pt x="19637" y="4789410"/>
                  <a:pt x="19637" y="4789410"/>
                </a:cubicBezTo>
                <a:cubicBezTo>
                  <a:pt x="17506" y="4806462"/>
                  <a:pt x="15792" y="4823571"/>
                  <a:pt x="13243" y="4840565"/>
                </a:cubicBezTo>
                <a:cubicBezTo>
                  <a:pt x="5057" y="4895142"/>
                  <a:pt x="-8197" y="4922189"/>
                  <a:pt x="6848" y="4974848"/>
                </a:cubicBezTo>
                <a:cubicBezTo>
                  <a:pt x="14460" y="5001491"/>
                  <a:pt x="26428" y="5026797"/>
                  <a:pt x="38820" y="5051580"/>
                </a:cubicBezTo>
                <a:cubicBezTo>
                  <a:pt x="50175" y="5074289"/>
                  <a:pt x="71747" y="5104332"/>
                  <a:pt x="96370" y="5115524"/>
                </a:cubicBezTo>
                <a:cubicBezTo>
                  <a:pt x="108173" y="5120889"/>
                  <a:pt x="121850" y="5120487"/>
                  <a:pt x="134736" y="5121919"/>
                </a:cubicBezTo>
                <a:cubicBezTo>
                  <a:pt x="160245" y="5124753"/>
                  <a:pt x="185944" y="5125626"/>
                  <a:pt x="211469" y="5128313"/>
                </a:cubicBezTo>
                <a:cubicBezTo>
                  <a:pt x="254323" y="5132824"/>
                  <a:pt x="281716" y="5140320"/>
                  <a:pt x="326568" y="5147496"/>
                </a:cubicBezTo>
                <a:cubicBezTo>
                  <a:pt x="356333" y="5152258"/>
                  <a:pt x="386357" y="5155329"/>
                  <a:pt x="416090" y="5160285"/>
                </a:cubicBezTo>
                <a:cubicBezTo>
                  <a:pt x="424759" y="5161730"/>
                  <a:pt x="433218" y="5164266"/>
                  <a:pt x="441668" y="5166680"/>
                </a:cubicBezTo>
                <a:cubicBezTo>
                  <a:pt x="448149" y="5168532"/>
                  <a:pt x="460851" y="5173074"/>
                  <a:pt x="460851" y="5173074"/>
                </a:cubicBezTo>
                <a:lnTo>
                  <a:pt x="786966" y="5275385"/>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4" name="Freihandform: Form 3">
            <a:extLst>
              <a:ext uri="{FF2B5EF4-FFF2-40B4-BE49-F238E27FC236}">
                <a16:creationId xmlns:a16="http://schemas.microsoft.com/office/drawing/2014/main" id="{16E66512-C458-44B4-922F-926985E3F7C5}"/>
              </a:ext>
            </a:extLst>
          </p:cNvPr>
          <p:cNvSpPr/>
          <p:nvPr/>
        </p:nvSpPr>
        <p:spPr>
          <a:xfrm>
            <a:off x="2600711" y="1015414"/>
            <a:ext cx="6338111" cy="4725988"/>
          </a:xfrm>
          <a:custGeom>
            <a:avLst/>
            <a:gdLst>
              <a:gd name="connsiteX0" fmla="*/ 1221334 w 7264047"/>
              <a:gd name="connsiteY0" fmla="*/ 5185863 h 5416409"/>
              <a:gd name="connsiteX1" fmla="*/ 1221334 w 7264047"/>
              <a:gd name="connsiteY1" fmla="*/ 5185863 h 5416409"/>
              <a:gd name="connsiteX2" fmla="*/ 1266095 w 7264047"/>
              <a:gd name="connsiteY2" fmla="*/ 5153891 h 5416409"/>
              <a:gd name="connsiteX3" fmla="*/ 1285278 w 7264047"/>
              <a:gd name="connsiteY3" fmla="*/ 5147496 h 5416409"/>
              <a:gd name="connsiteX4" fmla="*/ 1298067 w 7264047"/>
              <a:gd name="connsiteY4" fmla="*/ 5128313 h 5416409"/>
              <a:gd name="connsiteX5" fmla="*/ 1336433 w 7264047"/>
              <a:gd name="connsiteY5" fmla="*/ 5096341 h 5416409"/>
              <a:gd name="connsiteX6" fmla="*/ 1374800 w 7264047"/>
              <a:gd name="connsiteY6" fmla="*/ 5038791 h 5416409"/>
              <a:gd name="connsiteX7" fmla="*/ 1387588 w 7264047"/>
              <a:gd name="connsiteY7" fmla="*/ 5019608 h 5416409"/>
              <a:gd name="connsiteX8" fmla="*/ 1393983 w 7264047"/>
              <a:gd name="connsiteY8" fmla="*/ 5000425 h 5416409"/>
              <a:gd name="connsiteX9" fmla="*/ 1413166 w 7264047"/>
              <a:gd name="connsiteY9" fmla="*/ 4981242 h 5416409"/>
              <a:gd name="connsiteX10" fmla="*/ 1445138 w 7264047"/>
              <a:gd name="connsiteY10" fmla="*/ 4942875 h 5416409"/>
              <a:gd name="connsiteX11" fmla="*/ 1451532 w 7264047"/>
              <a:gd name="connsiteY11" fmla="*/ 4923692 h 5416409"/>
              <a:gd name="connsiteX12" fmla="*/ 1496293 w 7264047"/>
              <a:gd name="connsiteY12" fmla="*/ 4885326 h 5416409"/>
              <a:gd name="connsiteX13" fmla="*/ 1515477 w 7264047"/>
              <a:gd name="connsiteY13" fmla="*/ 4866142 h 5416409"/>
              <a:gd name="connsiteX14" fmla="*/ 1521871 w 7264047"/>
              <a:gd name="connsiteY14" fmla="*/ 4846959 h 5416409"/>
              <a:gd name="connsiteX15" fmla="*/ 1598604 w 7264047"/>
              <a:gd name="connsiteY15" fmla="*/ 4783015 h 5416409"/>
              <a:gd name="connsiteX16" fmla="*/ 1604998 w 7264047"/>
              <a:gd name="connsiteY16" fmla="*/ 4757438 h 5416409"/>
              <a:gd name="connsiteX17" fmla="*/ 1624181 w 7264047"/>
              <a:gd name="connsiteY17" fmla="*/ 4738254 h 5416409"/>
              <a:gd name="connsiteX18" fmla="*/ 1668942 w 7264047"/>
              <a:gd name="connsiteY18" fmla="*/ 4699888 h 5416409"/>
              <a:gd name="connsiteX19" fmla="*/ 1707309 w 7264047"/>
              <a:gd name="connsiteY19" fmla="*/ 4674310 h 5416409"/>
              <a:gd name="connsiteX20" fmla="*/ 1726492 w 7264047"/>
              <a:gd name="connsiteY20" fmla="*/ 4661521 h 5416409"/>
              <a:gd name="connsiteX21" fmla="*/ 1758464 w 7264047"/>
              <a:gd name="connsiteY21" fmla="*/ 4629549 h 5416409"/>
              <a:gd name="connsiteX22" fmla="*/ 1771253 w 7264047"/>
              <a:gd name="connsiteY22" fmla="*/ 4610366 h 5416409"/>
              <a:gd name="connsiteX23" fmla="*/ 1790436 w 7264047"/>
              <a:gd name="connsiteY23" fmla="*/ 4603972 h 5416409"/>
              <a:gd name="connsiteX24" fmla="*/ 1835197 w 7264047"/>
              <a:gd name="connsiteY24" fmla="*/ 4578394 h 5416409"/>
              <a:gd name="connsiteX25" fmla="*/ 1854380 w 7264047"/>
              <a:gd name="connsiteY25" fmla="*/ 4572000 h 5416409"/>
              <a:gd name="connsiteX26" fmla="*/ 1911930 w 7264047"/>
              <a:gd name="connsiteY26" fmla="*/ 4546422 h 5416409"/>
              <a:gd name="connsiteX27" fmla="*/ 1931113 w 7264047"/>
              <a:gd name="connsiteY27" fmla="*/ 4540028 h 5416409"/>
              <a:gd name="connsiteX28" fmla="*/ 1988663 w 7264047"/>
              <a:gd name="connsiteY28" fmla="*/ 4508056 h 5416409"/>
              <a:gd name="connsiteX29" fmla="*/ 2027029 w 7264047"/>
              <a:gd name="connsiteY29" fmla="*/ 4488873 h 5416409"/>
              <a:gd name="connsiteX30" fmla="*/ 2046212 w 7264047"/>
              <a:gd name="connsiteY30" fmla="*/ 4476084 h 5416409"/>
              <a:gd name="connsiteX31" fmla="*/ 2084579 w 7264047"/>
              <a:gd name="connsiteY31" fmla="*/ 4463295 h 5416409"/>
              <a:gd name="connsiteX32" fmla="*/ 2142128 w 7264047"/>
              <a:gd name="connsiteY32" fmla="*/ 4437717 h 5416409"/>
              <a:gd name="connsiteX33" fmla="*/ 2161311 w 7264047"/>
              <a:gd name="connsiteY33" fmla="*/ 4431323 h 5416409"/>
              <a:gd name="connsiteX34" fmla="*/ 2180495 w 7264047"/>
              <a:gd name="connsiteY34" fmla="*/ 4418534 h 5416409"/>
              <a:gd name="connsiteX35" fmla="*/ 2199678 w 7264047"/>
              <a:gd name="connsiteY35" fmla="*/ 4412140 h 5416409"/>
              <a:gd name="connsiteX36" fmla="*/ 2238044 w 7264047"/>
              <a:gd name="connsiteY36" fmla="*/ 4386562 h 5416409"/>
              <a:gd name="connsiteX37" fmla="*/ 2257228 w 7264047"/>
              <a:gd name="connsiteY37" fmla="*/ 4373773 h 5416409"/>
              <a:gd name="connsiteX38" fmla="*/ 2276411 w 7264047"/>
              <a:gd name="connsiteY38" fmla="*/ 4367379 h 5416409"/>
              <a:gd name="connsiteX39" fmla="*/ 2289200 w 7264047"/>
              <a:gd name="connsiteY39" fmla="*/ 4348196 h 5416409"/>
              <a:gd name="connsiteX40" fmla="*/ 2308383 w 7264047"/>
              <a:gd name="connsiteY40" fmla="*/ 4341801 h 5416409"/>
              <a:gd name="connsiteX41" fmla="*/ 2327566 w 7264047"/>
              <a:gd name="connsiteY41" fmla="*/ 4329012 h 5416409"/>
              <a:gd name="connsiteX42" fmla="*/ 2359538 w 7264047"/>
              <a:gd name="connsiteY42" fmla="*/ 4303435 h 5416409"/>
              <a:gd name="connsiteX43" fmla="*/ 2378721 w 7264047"/>
              <a:gd name="connsiteY43" fmla="*/ 4284252 h 5416409"/>
              <a:gd name="connsiteX44" fmla="*/ 2397904 w 7264047"/>
              <a:gd name="connsiteY44" fmla="*/ 4271463 h 5416409"/>
              <a:gd name="connsiteX45" fmla="*/ 2429877 w 7264047"/>
              <a:gd name="connsiteY45" fmla="*/ 4239491 h 5416409"/>
              <a:gd name="connsiteX46" fmla="*/ 2468243 w 7264047"/>
              <a:gd name="connsiteY46" fmla="*/ 4201124 h 5416409"/>
              <a:gd name="connsiteX47" fmla="*/ 2513004 w 7264047"/>
              <a:gd name="connsiteY47" fmla="*/ 4137180 h 5416409"/>
              <a:gd name="connsiteX48" fmla="*/ 2532187 w 7264047"/>
              <a:gd name="connsiteY48" fmla="*/ 4117997 h 5416409"/>
              <a:gd name="connsiteX49" fmla="*/ 2544976 w 7264047"/>
              <a:gd name="connsiteY49" fmla="*/ 4098814 h 5416409"/>
              <a:gd name="connsiteX50" fmla="*/ 2570553 w 7264047"/>
              <a:gd name="connsiteY50" fmla="*/ 4066842 h 5416409"/>
              <a:gd name="connsiteX51" fmla="*/ 2589737 w 7264047"/>
              <a:gd name="connsiteY51" fmla="*/ 4028475 h 5416409"/>
              <a:gd name="connsiteX52" fmla="*/ 2634497 w 7264047"/>
              <a:gd name="connsiteY52" fmla="*/ 3977320 h 5416409"/>
              <a:gd name="connsiteX53" fmla="*/ 2660075 w 7264047"/>
              <a:gd name="connsiteY53" fmla="*/ 3938954 h 5416409"/>
              <a:gd name="connsiteX54" fmla="*/ 2704836 w 7264047"/>
              <a:gd name="connsiteY54" fmla="*/ 3887798 h 5416409"/>
              <a:gd name="connsiteX55" fmla="*/ 2749597 w 7264047"/>
              <a:gd name="connsiteY55" fmla="*/ 3843038 h 5416409"/>
              <a:gd name="connsiteX56" fmla="*/ 2787963 w 7264047"/>
              <a:gd name="connsiteY56" fmla="*/ 3811066 h 5416409"/>
              <a:gd name="connsiteX57" fmla="*/ 2826330 w 7264047"/>
              <a:gd name="connsiteY57" fmla="*/ 3779094 h 5416409"/>
              <a:gd name="connsiteX58" fmla="*/ 2851907 w 7264047"/>
              <a:gd name="connsiteY58" fmla="*/ 3753516 h 5416409"/>
              <a:gd name="connsiteX59" fmla="*/ 2896668 w 7264047"/>
              <a:gd name="connsiteY59" fmla="*/ 3721544 h 5416409"/>
              <a:gd name="connsiteX60" fmla="*/ 2960612 w 7264047"/>
              <a:gd name="connsiteY60" fmla="*/ 3657600 h 5416409"/>
              <a:gd name="connsiteX61" fmla="*/ 2992584 w 7264047"/>
              <a:gd name="connsiteY61" fmla="*/ 3632022 h 5416409"/>
              <a:gd name="connsiteX62" fmla="*/ 3011767 w 7264047"/>
              <a:gd name="connsiteY62" fmla="*/ 3612839 h 5416409"/>
              <a:gd name="connsiteX63" fmla="*/ 3050134 w 7264047"/>
              <a:gd name="connsiteY63" fmla="*/ 3587261 h 5416409"/>
              <a:gd name="connsiteX64" fmla="*/ 3088500 w 7264047"/>
              <a:gd name="connsiteY64" fmla="*/ 3542501 h 5416409"/>
              <a:gd name="connsiteX65" fmla="*/ 3152444 w 7264047"/>
              <a:gd name="connsiteY65" fmla="*/ 3497740 h 5416409"/>
              <a:gd name="connsiteX66" fmla="*/ 3184416 w 7264047"/>
              <a:gd name="connsiteY66" fmla="*/ 3472162 h 5416409"/>
              <a:gd name="connsiteX67" fmla="*/ 3235572 w 7264047"/>
              <a:gd name="connsiteY67" fmla="*/ 3440190 h 5416409"/>
              <a:gd name="connsiteX68" fmla="*/ 3318699 w 7264047"/>
              <a:gd name="connsiteY68" fmla="*/ 3382640 h 5416409"/>
              <a:gd name="connsiteX69" fmla="*/ 3389037 w 7264047"/>
              <a:gd name="connsiteY69" fmla="*/ 3337880 h 5416409"/>
              <a:gd name="connsiteX70" fmla="*/ 3421009 w 7264047"/>
              <a:gd name="connsiteY70" fmla="*/ 3325091 h 5416409"/>
              <a:gd name="connsiteX71" fmla="*/ 3465770 w 7264047"/>
              <a:gd name="connsiteY71" fmla="*/ 3299513 h 5416409"/>
              <a:gd name="connsiteX72" fmla="*/ 3529714 w 7264047"/>
              <a:gd name="connsiteY72" fmla="*/ 3267541 h 5416409"/>
              <a:gd name="connsiteX73" fmla="*/ 3555292 w 7264047"/>
              <a:gd name="connsiteY73" fmla="*/ 3254752 h 5416409"/>
              <a:gd name="connsiteX74" fmla="*/ 3580870 w 7264047"/>
              <a:gd name="connsiteY74" fmla="*/ 3235569 h 5416409"/>
              <a:gd name="connsiteX75" fmla="*/ 3606447 w 7264047"/>
              <a:gd name="connsiteY75" fmla="*/ 3229175 h 5416409"/>
              <a:gd name="connsiteX76" fmla="*/ 3638419 w 7264047"/>
              <a:gd name="connsiteY76" fmla="*/ 3209991 h 5416409"/>
              <a:gd name="connsiteX77" fmla="*/ 3663997 w 7264047"/>
              <a:gd name="connsiteY77" fmla="*/ 3203597 h 5416409"/>
              <a:gd name="connsiteX78" fmla="*/ 3683180 w 7264047"/>
              <a:gd name="connsiteY78" fmla="*/ 3197203 h 5416409"/>
              <a:gd name="connsiteX79" fmla="*/ 3708758 w 7264047"/>
              <a:gd name="connsiteY79" fmla="*/ 3184414 h 5416409"/>
              <a:gd name="connsiteX80" fmla="*/ 3766307 w 7264047"/>
              <a:gd name="connsiteY80" fmla="*/ 3165231 h 5416409"/>
              <a:gd name="connsiteX81" fmla="*/ 3804674 w 7264047"/>
              <a:gd name="connsiteY81" fmla="*/ 3152442 h 5416409"/>
              <a:gd name="connsiteX82" fmla="*/ 3875012 w 7264047"/>
              <a:gd name="connsiteY82" fmla="*/ 3139653 h 5416409"/>
              <a:gd name="connsiteX83" fmla="*/ 3926167 w 7264047"/>
              <a:gd name="connsiteY83" fmla="*/ 3126864 h 5416409"/>
              <a:gd name="connsiteX84" fmla="*/ 3970928 w 7264047"/>
              <a:gd name="connsiteY84" fmla="*/ 3114075 h 5416409"/>
              <a:gd name="connsiteX85" fmla="*/ 3990111 w 7264047"/>
              <a:gd name="connsiteY85" fmla="*/ 3101287 h 5416409"/>
              <a:gd name="connsiteX86" fmla="*/ 4028478 w 7264047"/>
              <a:gd name="connsiteY86" fmla="*/ 3088498 h 5416409"/>
              <a:gd name="connsiteX87" fmla="*/ 4060450 w 7264047"/>
              <a:gd name="connsiteY87" fmla="*/ 3062920 h 5416409"/>
              <a:gd name="connsiteX88" fmla="*/ 4073239 w 7264047"/>
              <a:gd name="connsiteY88" fmla="*/ 3043737 h 5416409"/>
              <a:gd name="connsiteX89" fmla="*/ 4111605 w 7264047"/>
              <a:gd name="connsiteY89" fmla="*/ 3018159 h 5416409"/>
              <a:gd name="connsiteX90" fmla="*/ 4130788 w 7264047"/>
              <a:gd name="connsiteY90" fmla="*/ 2998976 h 5416409"/>
              <a:gd name="connsiteX91" fmla="*/ 4143577 w 7264047"/>
              <a:gd name="connsiteY91" fmla="*/ 2979793 h 5416409"/>
              <a:gd name="connsiteX92" fmla="*/ 4169155 w 7264047"/>
              <a:gd name="connsiteY92" fmla="*/ 2947821 h 5416409"/>
              <a:gd name="connsiteX93" fmla="*/ 4194732 w 7264047"/>
              <a:gd name="connsiteY93" fmla="*/ 2922243 h 5416409"/>
              <a:gd name="connsiteX94" fmla="*/ 4239493 w 7264047"/>
              <a:gd name="connsiteY94" fmla="*/ 2864694 h 5416409"/>
              <a:gd name="connsiteX95" fmla="*/ 4271465 w 7264047"/>
              <a:gd name="connsiteY95" fmla="*/ 2832721 h 5416409"/>
              <a:gd name="connsiteX96" fmla="*/ 4348198 w 7264047"/>
              <a:gd name="connsiteY96" fmla="*/ 2743200 h 5416409"/>
              <a:gd name="connsiteX97" fmla="*/ 4373776 w 7264047"/>
              <a:gd name="connsiteY97" fmla="*/ 2724017 h 5416409"/>
              <a:gd name="connsiteX98" fmla="*/ 4412142 w 7264047"/>
              <a:gd name="connsiteY98" fmla="*/ 2679256 h 5416409"/>
              <a:gd name="connsiteX99" fmla="*/ 4456903 w 7264047"/>
              <a:gd name="connsiteY99" fmla="*/ 2621706 h 5416409"/>
              <a:gd name="connsiteX100" fmla="*/ 4540030 w 7264047"/>
              <a:gd name="connsiteY100" fmla="*/ 2538579 h 5416409"/>
              <a:gd name="connsiteX101" fmla="*/ 4572002 w 7264047"/>
              <a:gd name="connsiteY101" fmla="*/ 2493818 h 5416409"/>
              <a:gd name="connsiteX102" fmla="*/ 4635946 w 7264047"/>
              <a:gd name="connsiteY102" fmla="*/ 2429874 h 5416409"/>
              <a:gd name="connsiteX103" fmla="*/ 4699890 w 7264047"/>
              <a:gd name="connsiteY103" fmla="*/ 2353141 h 5416409"/>
              <a:gd name="connsiteX104" fmla="*/ 4763835 w 7264047"/>
              <a:gd name="connsiteY104" fmla="*/ 2276408 h 5416409"/>
              <a:gd name="connsiteX105" fmla="*/ 4872539 w 7264047"/>
              <a:gd name="connsiteY105" fmla="*/ 2161309 h 5416409"/>
              <a:gd name="connsiteX106" fmla="*/ 4898117 w 7264047"/>
              <a:gd name="connsiteY106" fmla="*/ 2135731 h 5416409"/>
              <a:gd name="connsiteX107" fmla="*/ 4936483 w 7264047"/>
              <a:gd name="connsiteY107" fmla="*/ 2110154 h 5416409"/>
              <a:gd name="connsiteX108" fmla="*/ 4949272 w 7264047"/>
              <a:gd name="connsiteY108" fmla="*/ 2090970 h 5416409"/>
              <a:gd name="connsiteX109" fmla="*/ 5013216 w 7264047"/>
              <a:gd name="connsiteY109" fmla="*/ 2046210 h 5416409"/>
              <a:gd name="connsiteX110" fmla="*/ 5051583 w 7264047"/>
              <a:gd name="connsiteY110" fmla="*/ 2014238 h 5416409"/>
              <a:gd name="connsiteX111" fmla="*/ 5128316 w 7264047"/>
              <a:gd name="connsiteY111" fmla="*/ 1969477 h 5416409"/>
              <a:gd name="connsiteX112" fmla="*/ 5160288 w 7264047"/>
              <a:gd name="connsiteY112" fmla="*/ 1956688 h 5416409"/>
              <a:gd name="connsiteX113" fmla="*/ 5230626 w 7264047"/>
              <a:gd name="connsiteY113" fmla="*/ 1911927 h 5416409"/>
              <a:gd name="connsiteX114" fmla="*/ 5256204 w 7264047"/>
              <a:gd name="connsiteY114" fmla="*/ 1905533 h 5416409"/>
              <a:gd name="connsiteX115" fmla="*/ 5288176 w 7264047"/>
              <a:gd name="connsiteY115" fmla="*/ 1886349 h 5416409"/>
              <a:gd name="connsiteX116" fmla="*/ 5307359 w 7264047"/>
              <a:gd name="connsiteY116" fmla="*/ 1873561 h 5416409"/>
              <a:gd name="connsiteX117" fmla="*/ 5332937 w 7264047"/>
              <a:gd name="connsiteY117" fmla="*/ 1867166 h 5416409"/>
              <a:gd name="connsiteX118" fmla="*/ 5352120 w 7264047"/>
              <a:gd name="connsiteY118" fmla="*/ 1854377 h 5416409"/>
              <a:gd name="connsiteX119" fmla="*/ 5396881 w 7264047"/>
              <a:gd name="connsiteY119" fmla="*/ 1841589 h 5416409"/>
              <a:gd name="connsiteX120" fmla="*/ 5416064 w 7264047"/>
              <a:gd name="connsiteY120" fmla="*/ 1835194 h 5416409"/>
              <a:gd name="connsiteX121" fmla="*/ 5639868 w 7264047"/>
              <a:gd name="connsiteY121" fmla="*/ 1822405 h 5416409"/>
              <a:gd name="connsiteX122" fmla="*/ 5671840 w 7264047"/>
              <a:gd name="connsiteY122" fmla="*/ 1816011 h 5416409"/>
              <a:gd name="connsiteX123" fmla="*/ 5710207 w 7264047"/>
              <a:gd name="connsiteY123" fmla="*/ 1803222 h 5416409"/>
              <a:gd name="connsiteX124" fmla="*/ 5729390 w 7264047"/>
              <a:gd name="connsiteY124" fmla="*/ 1796828 h 5416409"/>
              <a:gd name="connsiteX125" fmla="*/ 5748573 w 7264047"/>
              <a:gd name="connsiteY125" fmla="*/ 1790433 h 5416409"/>
              <a:gd name="connsiteX126" fmla="*/ 5767756 w 7264047"/>
              <a:gd name="connsiteY126" fmla="*/ 1784039 h 5416409"/>
              <a:gd name="connsiteX127" fmla="*/ 5806123 w 7264047"/>
              <a:gd name="connsiteY127" fmla="*/ 1758461 h 5416409"/>
              <a:gd name="connsiteX128" fmla="*/ 5844489 w 7264047"/>
              <a:gd name="connsiteY128" fmla="*/ 1726489 h 5416409"/>
              <a:gd name="connsiteX129" fmla="*/ 5863672 w 7264047"/>
              <a:gd name="connsiteY129" fmla="*/ 1720095 h 5416409"/>
              <a:gd name="connsiteX130" fmla="*/ 5921222 w 7264047"/>
              <a:gd name="connsiteY130" fmla="*/ 1668940 h 5416409"/>
              <a:gd name="connsiteX131" fmla="*/ 5972377 w 7264047"/>
              <a:gd name="connsiteY131" fmla="*/ 1617784 h 5416409"/>
              <a:gd name="connsiteX132" fmla="*/ 5997955 w 7264047"/>
              <a:gd name="connsiteY132" fmla="*/ 1598601 h 5416409"/>
              <a:gd name="connsiteX133" fmla="*/ 6049110 w 7264047"/>
              <a:gd name="connsiteY133" fmla="*/ 1560235 h 5416409"/>
              <a:gd name="connsiteX134" fmla="*/ 6061899 w 7264047"/>
              <a:gd name="connsiteY134" fmla="*/ 1541052 h 5416409"/>
              <a:gd name="connsiteX135" fmla="*/ 6093871 w 7264047"/>
              <a:gd name="connsiteY135" fmla="*/ 1509080 h 5416409"/>
              <a:gd name="connsiteX136" fmla="*/ 6106660 w 7264047"/>
              <a:gd name="connsiteY136" fmla="*/ 1489896 h 5416409"/>
              <a:gd name="connsiteX137" fmla="*/ 6151421 w 7264047"/>
              <a:gd name="connsiteY137" fmla="*/ 1445135 h 5416409"/>
              <a:gd name="connsiteX138" fmla="*/ 6176998 w 7264047"/>
              <a:gd name="connsiteY138" fmla="*/ 1425952 h 5416409"/>
              <a:gd name="connsiteX139" fmla="*/ 6189787 w 7264047"/>
              <a:gd name="connsiteY139" fmla="*/ 1406769 h 5416409"/>
              <a:gd name="connsiteX140" fmla="*/ 6208970 w 7264047"/>
              <a:gd name="connsiteY140" fmla="*/ 1393980 h 5416409"/>
              <a:gd name="connsiteX141" fmla="*/ 6228153 w 7264047"/>
              <a:gd name="connsiteY141" fmla="*/ 1374797 h 5416409"/>
              <a:gd name="connsiteX142" fmla="*/ 6260125 w 7264047"/>
              <a:gd name="connsiteY142" fmla="*/ 1342825 h 5416409"/>
              <a:gd name="connsiteX143" fmla="*/ 6279309 w 7264047"/>
              <a:gd name="connsiteY143" fmla="*/ 1310853 h 5416409"/>
              <a:gd name="connsiteX144" fmla="*/ 6298492 w 7264047"/>
              <a:gd name="connsiteY144" fmla="*/ 1291670 h 5416409"/>
              <a:gd name="connsiteX145" fmla="*/ 6317675 w 7264047"/>
              <a:gd name="connsiteY145" fmla="*/ 1266092 h 5416409"/>
              <a:gd name="connsiteX146" fmla="*/ 6343253 w 7264047"/>
              <a:gd name="connsiteY146" fmla="*/ 1246909 h 5416409"/>
              <a:gd name="connsiteX147" fmla="*/ 6362436 w 7264047"/>
              <a:gd name="connsiteY147" fmla="*/ 1227726 h 5416409"/>
              <a:gd name="connsiteX148" fmla="*/ 6375225 w 7264047"/>
              <a:gd name="connsiteY148" fmla="*/ 1202148 h 5416409"/>
              <a:gd name="connsiteX149" fmla="*/ 6413591 w 7264047"/>
              <a:gd name="connsiteY149" fmla="*/ 1176570 h 5416409"/>
              <a:gd name="connsiteX150" fmla="*/ 6426380 w 7264047"/>
              <a:gd name="connsiteY150" fmla="*/ 1157387 h 5416409"/>
              <a:gd name="connsiteX151" fmla="*/ 6464746 w 7264047"/>
              <a:gd name="connsiteY151" fmla="*/ 1138204 h 5416409"/>
              <a:gd name="connsiteX152" fmla="*/ 6522296 w 7264047"/>
              <a:gd name="connsiteY152" fmla="*/ 1093443 h 5416409"/>
              <a:gd name="connsiteX153" fmla="*/ 6541479 w 7264047"/>
              <a:gd name="connsiteY153" fmla="*/ 1080654 h 5416409"/>
              <a:gd name="connsiteX154" fmla="*/ 6560663 w 7264047"/>
              <a:gd name="connsiteY154" fmla="*/ 1074260 h 5416409"/>
              <a:gd name="connsiteX155" fmla="*/ 6605423 w 7264047"/>
              <a:gd name="connsiteY155" fmla="*/ 1055077 h 5416409"/>
              <a:gd name="connsiteX156" fmla="*/ 6650184 w 7264047"/>
              <a:gd name="connsiteY156" fmla="*/ 1029499 h 5416409"/>
              <a:gd name="connsiteX157" fmla="*/ 6669367 w 7264047"/>
              <a:gd name="connsiteY157" fmla="*/ 1016710 h 5416409"/>
              <a:gd name="connsiteX158" fmla="*/ 6688551 w 7264047"/>
              <a:gd name="connsiteY158" fmla="*/ 1010316 h 5416409"/>
              <a:gd name="connsiteX159" fmla="*/ 6714128 w 7264047"/>
              <a:gd name="connsiteY159" fmla="*/ 997527 h 5416409"/>
              <a:gd name="connsiteX160" fmla="*/ 6752495 w 7264047"/>
              <a:gd name="connsiteY160" fmla="*/ 984738 h 5416409"/>
              <a:gd name="connsiteX161" fmla="*/ 6771678 w 7264047"/>
              <a:gd name="connsiteY161" fmla="*/ 978344 h 5416409"/>
              <a:gd name="connsiteX162" fmla="*/ 6790861 w 7264047"/>
              <a:gd name="connsiteY162" fmla="*/ 971949 h 5416409"/>
              <a:gd name="connsiteX163" fmla="*/ 6816439 w 7264047"/>
              <a:gd name="connsiteY163" fmla="*/ 965555 h 5416409"/>
              <a:gd name="connsiteX164" fmla="*/ 6873988 w 7264047"/>
              <a:gd name="connsiteY164" fmla="*/ 946372 h 5416409"/>
              <a:gd name="connsiteX165" fmla="*/ 6893172 w 7264047"/>
              <a:gd name="connsiteY165" fmla="*/ 939977 h 5416409"/>
              <a:gd name="connsiteX166" fmla="*/ 6912355 w 7264047"/>
              <a:gd name="connsiteY166" fmla="*/ 933583 h 5416409"/>
              <a:gd name="connsiteX167" fmla="*/ 6931538 w 7264047"/>
              <a:gd name="connsiteY167" fmla="*/ 920794 h 5416409"/>
              <a:gd name="connsiteX168" fmla="*/ 6950721 w 7264047"/>
              <a:gd name="connsiteY168" fmla="*/ 901611 h 5416409"/>
              <a:gd name="connsiteX169" fmla="*/ 6969904 w 7264047"/>
              <a:gd name="connsiteY169" fmla="*/ 895217 h 5416409"/>
              <a:gd name="connsiteX170" fmla="*/ 6989088 w 7264047"/>
              <a:gd name="connsiteY170" fmla="*/ 876033 h 5416409"/>
              <a:gd name="connsiteX171" fmla="*/ 7027454 w 7264047"/>
              <a:gd name="connsiteY171" fmla="*/ 850456 h 5416409"/>
              <a:gd name="connsiteX172" fmla="*/ 7046637 w 7264047"/>
              <a:gd name="connsiteY172" fmla="*/ 831273 h 5416409"/>
              <a:gd name="connsiteX173" fmla="*/ 7059426 w 7264047"/>
              <a:gd name="connsiteY173" fmla="*/ 812089 h 5416409"/>
              <a:gd name="connsiteX174" fmla="*/ 7085004 w 7264047"/>
              <a:gd name="connsiteY174" fmla="*/ 792906 h 5416409"/>
              <a:gd name="connsiteX175" fmla="*/ 7148948 w 7264047"/>
              <a:gd name="connsiteY175" fmla="*/ 716173 h 5416409"/>
              <a:gd name="connsiteX176" fmla="*/ 7161737 w 7264047"/>
              <a:gd name="connsiteY176" fmla="*/ 690596 h 5416409"/>
              <a:gd name="connsiteX177" fmla="*/ 7193709 w 7264047"/>
              <a:gd name="connsiteY177" fmla="*/ 639440 h 5416409"/>
              <a:gd name="connsiteX178" fmla="*/ 7206497 w 7264047"/>
              <a:gd name="connsiteY178" fmla="*/ 601074 h 5416409"/>
              <a:gd name="connsiteX179" fmla="*/ 7212892 w 7264047"/>
              <a:gd name="connsiteY179" fmla="*/ 581891 h 5416409"/>
              <a:gd name="connsiteX180" fmla="*/ 7238470 w 7264047"/>
              <a:gd name="connsiteY180" fmla="*/ 524341 h 5416409"/>
              <a:gd name="connsiteX181" fmla="*/ 7251258 w 7264047"/>
              <a:gd name="connsiteY181" fmla="*/ 466791 h 5416409"/>
              <a:gd name="connsiteX182" fmla="*/ 7257653 w 7264047"/>
              <a:gd name="connsiteY182" fmla="*/ 447608 h 5416409"/>
              <a:gd name="connsiteX183" fmla="*/ 7264047 w 7264047"/>
              <a:gd name="connsiteY183" fmla="*/ 422031 h 5416409"/>
              <a:gd name="connsiteX184" fmla="*/ 7244864 w 7264047"/>
              <a:gd name="connsiteY184" fmla="*/ 242987 h 5416409"/>
              <a:gd name="connsiteX185" fmla="*/ 7212892 w 7264047"/>
              <a:gd name="connsiteY185" fmla="*/ 166254 h 5416409"/>
              <a:gd name="connsiteX186" fmla="*/ 7193709 w 7264047"/>
              <a:gd name="connsiteY186" fmla="*/ 153466 h 5416409"/>
              <a:gd name="connsiteX187" fmla="*/ 7187314 w 7264047"/>
              <a:gd name="connsiteY187" fmla="*/ 134282 h 5416409"/>
              <a:gd name="connsiteX188" fmla="*/ 7148948 w 7264047"/>
              <a:gd name="connsiteY188" fmla="*/ 89521 h 5416409"/>
              <a:gd name="connsiteX189" fmla="*/ 7129765 w 7264047"/>
              <a:gd name="connsiteY189" fmla="*/ 63944 h 5416409"/>
              <a:gd name="connsiteX190" fmla="*/ 7091398 w 7264047"/>
              <a:gd name="connsiteY190" fmla="*/ 38366 h 5416409"/>
              <a:gd name="connsiteX191" fmla="*/ 7072215 w 7264047"/>
              <a:gd name="connsiteY191" fmla="*/ 25577 h 5416409"/>
              <a:gd name="connsiteX192" fmla="*/ 7033849 w 7264047"/>
              <a:gd name="connsiteY192" fmla="*/ 6394 h 5416409"/>
              <a:gd name="connsiteX193" fmla="*/ 6995482 w 7264047"/>
              <a:gd name="connsiteY193" fmla="*/ 0 h 5416409"/>
              <a:gd name="connsiteX194" fmla="*/ 6726917 w 7264047"/>
              <a:gd name="connsiteY194" fmla="*/ 6394 h 5416409"/>
              <a:gd name="connsiteX195" fmla="*/ 6707734 w 7264047"/>
              <a:gd name="connsiteY195" fmla="*/ 12789 h 5416409"/>
              <a:gd name="connsiteX196" fmla="*/ 6637395 w 7264047"/>
              <a:gd name="connsiteY196" fmla="*/ 25577 h 5416409"/>
              <a:gd name="connsiteX197" fmla="*/ 6592635 w 7264047"/>
              <a:gd name="connsiteY197" fmla="*/ 38366 h 5416409"/>
              <a:gd name="connsiteX198" fmla="*/ 6541479 w 7264047"/>
              <a:gd name="connsiteY198" fmla="*/ 51155 h 5416409"/>
              <a:gd name="connsiteX199" fmla="*/ 6509507 w 7264047"/>
              <a:gd name="connsiteY199" fmla="*/ 57549 h 5416409"/>
              <a:gd name="connsiteX200" fmla="*/ 6458352 w 7264047"/>
              <a:gd name="connsiteY200" fmla="*/ 76733 h 5416409"/>
              <a:gd name="connsiteX201" fmla="*/ 6407197 w 7264047"/>
              <a:gd name="connsiteY201" fmla="*/ 89521 h 5416409"/>
              <a:gd name="connsiteX202" fmla="*/ 6343253 w 7264047"/>
              <a:gd name="connsiteY202" fmla="*/ 115099 h 5416409"/>
              <a:gd name="connsiteX203" fmla="*/ 6292097 w 7264047"/>
              <a:gd name="connsiteY203" fmla="*/ 127888 h 5416409"/>
              <a:gd name="connsiteX204" fmla="*/ 6272914 w 7264047"/>
              <a:gd name="connsiteY204" fmla="*/ 134282 h 5416409"/>
              <a:gd name="connsiteX205" fmla="*/ 6221759 w 7264047"/>
              <a:gd name="connsiteY205" fmla="*/ 147071 h 5416409"/>
              <a:gd name="connsiteX206" fmla="*/ 6164209 w 7264047"/>
              <a:gd name="connsiteY206" fmla="*/ 166254 h 5416409"/>
              <a:gd name="connsiteX207" fmla="*/ 6087477 w 7264047"/>
              <a:gd name="connsiteY207" fmla="*/ 198226 h 5416409"/>
              <a:gd name="connsiteX208" fmla="*/ 5985166 w 7264047"/>
              <a:gd name="connsiteY208" fmla="*/ 255776 h 5416409"/>
              <a:gd name="connsiteX209" fmla="*/ 5985166 w 7264047"/>
              <a:gd name="connsiteY209" fmla="*/ 255776 h 5416409"/>
              <a:gd name="connsiteX210" fmla="*/ 5876461 w 7264047"/>
              <a:gd name="connsiteY210" fmla="*/ 313326 h 5416409"/>
              <a:gd name="connsiteX211" fmla="*/ 5838095 w 7264047"/>
              <a:gd name="connsiteY211" fmla="*/ 338903 h 5416409"/>
              <a:gd name="connsiteX212" fmla="*/ 5806123 w 7264047"/>
              <a:gd name="connsiteY212" fmla="*/ 364481 h 5416409"/>
              <a:gd name="connsiteX213" fmla="*/ 5710207 w 7264047"/>
              <a:gd name="connsiteY213" fmla="*/ 422031 h 5416409"/>
              <a:gd name="connsiteX214" fmla="*/ 5684629 w 7264047"/>
              <a:gd name="connsiteY214" fmla="*/ 428425 h 5416409"/>
              <a:gd name="connsiteX215" fmla="*/ 5652657 w 7264047"/>
              <a:gd name="connsiteY215" fmla="*/ 454003 h 5416409"/>
              <a:gd name="connsiteX216" fmla="*/ 5575924 w 7264047"/>
              <a:gd name="connsiteY216" fmla="*/ 498763 h 5416409"/>
              <a:gd name="connsiteX217" fmla="*/ 5467219 w 7264047"/>
              <a:gd name="connsiteY217" fmla="*/ 575496 h 5416409"/>
              <a:gd name="connsiteX218" fmla="*/ 5326542 w 7264047"/>
              <a:gd name="connsiteY218" fmla="*/ 671412 h 5416409"/>
              <a:gd name="connsiteX219" fmla="*/ 5307359 w 7264047"/>
              <a:gd name="connsiteY219" fmla="*/ 677807 h 5416409"/>
              <a:gd name="connsiteX220" fmla="*/ 5160288 w 7264047"/>
              <a:gd name="connsiteY220" fmla="*/ 780117 h 5416409"/>
              <a:gd name="connsiteX221" fmla="*/ 5045188 w 7264047"/>
              <a:gd name="connsiteY221" fmla="*/ 850456 h 5416409"/>
              <a:gd name="connsiteX222" fmla="*/ 4949272 w 7264047"/>
              <a:gd name="connsiteY222" fmla="*/ 908005 h 5416409"/>
              <a:gd name="connsiteX223" fmla="*/ 4930089 w 7264047"/>
              <a:gd name="connsiteY223" fmla="*/ 927189 h 5416409"/>
              <a:gd name="connsiteX224" fmla="*/ 4878934 w 7264047"/>
              <a:gd name="connsiteY224" fmla="*/ 952766 h 5416409"/>
              <a:gd name="connsiteX225" fmla="*/ 4840567 w 7264047"/>
              <a:gd name="connsiteY225" fmla="*/ 984738 h 5416409"/>
              <a:gd name="connsiteX226" fmla="*/ 4789412 w 7264047"/>
              <a:gd name="connsiteY226" fmla="*/ 1010316 h 5416409"/>
              <a:gd name="connsiteX227" fmla="*/ 4770229 w 7264047"/>
              <a:gd name="connsiteY227" fmla="*/ 1023105 h 5416409"/>
              <a:gd name="connsiteX228" fmla="*/ 4661524 w 7264047"/>
              <a:gd name="connsiteY228" fmla="*/ 1080654 h 5416409"/>
              <a:gd name="connsiteX229" fmla="*/ 4642341 w 7264047"/>
              <a:gd name="connsiteY229" fmla="*/ 1093443 h 5416409"/>
              <a:gd name="connsiteX230" fmla="*/ 4597580 w 7264047"/>
              <a:gd name="connsiteY230" fmla="*/ 1119021 h 5416409"/>
              <a:gd name="connsiteX231" fmla="*/ 4533636 w 7264047"/>
              <a:gd name="connsiteY231" fmla="*/ 1150993 h 5416409"/>
              <a:gd name="connsiteX232" fmla="*/ 4488875 w 7264047"/>
              <a:gd name="connsiteY232" fmla="*/ 1182965 h 5416409"/>
              <a:gd name="connsiteX233" fmla="*/ 4335409 w 7264047"/>
              <a:gd name="connsiteY233" fmla="*/ 1266092 h 5416409"/>
              <a:gd name="connsiteX234" fmla="*/ 4207521 w 7264047"/>
              <a:gd name="connsiteY234" fmla="*/ 1342825 h 5416409"/>
              <a:gd name="connsiteX235" fmla="*/ 4015689 w 7264047"/>
              <a:gd name="connsiteY235" fmla="*/ 1438741 h 5416409"/>
              <a:gd name="connsiteX236" fmla="*/ 3977323 w 7264047"/>
              <a:gd name="connsiteY236" fmla="*/ 1470713 h 5416409"/>
              <a:gd name="connsiteX237" fmla="*/ 3913379 w 7264047"/>
              <a:gd name="connsiteY237" fmla="*/ 1502685 h 5416409"/>
              <a:gd name="connsiteX238" fmla="*/ 3881407 w 7264047"/>
              <a:gd name="connsiteY238" fmla="*/ 1521868 h 5416409"/>
              <a:gd name="connsiteX239" fmla="*/ 3759913 w 7264047"/>
              <a:gd name="connsiteY239" fmla="*/ 1585812 h 5416409"/>
              <a:gd name="connsiteX240" fmla="*/ 3727941 w 7264047"/>
              <a:gd name="connsiteY240" fmla="*/ 1598601 h 5416409"/>
              <a:gd name="connsiteX241" fmla="*/ 3676786 w 7264047"/>
              <a:gd name="connsiteY241" fmla="*/ 1636968 h 5416409"/>
              <a:gd name="connsiteX242" fmla="*/ 3606447 w 7264047"/>
              <a:gd name="connsiteY242" fmla="*/ 1668940 h 5416409"/>
              <a:gd name="connsiteX243" fmla="*/ 3548897 w 7264047"/>
              <a:gd name="connsiteY243" fmla="*/ 1700912 h 5416409"/>
              <a:gd name="connsiteX244" fmla="*/ 3516925 w 7264047"/>
              <a:gd name="connsiteY244" fmla="*/ 1713701 h 5416409"/>
              <a:gd name="connsiteX245" fmla="*/ 3389037 w 7264047"/>
              <a:gd name="connsiteY245" fmla="*/ 1784039 h 5416409"/>
              <a:gd name="connsiteX246" fmla="*/ 3357065 w 7264047"/>
              <a:gd name="connsiteY246" fmla="*/ 1796828 h 5416409"/>
              <a:gd name="connsiteX247" fmla="*/ 3305910 w 7264047"/>
              <a:gd name="connsiteY247" fmla="*/ 1828800 h 5416409"/>
              <a:gd name="connsiteX248" fmla="*/ 3235572 w 7264047"/>
              <a:gd name="connsiteY248" fmla="*/ 1860772 h 5416409"/>
              <a:gd name="connsiteX249" fmla="*/ 3171628 w 7264047"/>
              <a:gd name="connsiteY249" fmla="*/ 1899138 h 5416409"/>
              <a:gd name="connsiteX250" fmla="*/ 3146050 w 7264047"/>
              <a:gd name="connsiteY250" fmla="*/ 1911927 h 5416409"/>
              <a:gd name="connsiteX251" fmla="*/ 3018162 w 7264047"/>
              <a:gd name="connsiteY251" fmla="*/ 1982266 h 5416409"/>
              <a:gd name="connsiteX252" fmla="*/ 2992584 w 7264047"/>
              <a:gd name="connsiteY252" fmla="*/ 2001449 h 5416409"/>
              <a:gd name="connsiteX253" fmla="*/ 2935035 w 7264047"/>
              <a:gd name="connsiteY253" fmla="*/ 2033421 h 5416409"/>
              <a:gd name="connsiteX254" fmla="*/ 2832724 w 7264047"/>
              <a:gd name="connsiteY254" fmla="*/ 2103759 h 5416409"/>
              <a:gd name="connsiteX255" fmla="*/ 2692047 w 7264047"/>
              <a:gd name="connsiteY255" fmla="*/ 2186887 h 5416409"/>
              <a:gd name="connsiteX256" fmla="*/ 2660075 w 7264047"/>
              <a:gd name="connsiteY256" fmla="*/ 2206070 h 5416409"/>
              <a:gd name="connsiteX257" fmla="*/ 2615314 w 7264047"/>
              <a:gd name="connsiteY257" fmla="*/ 2238042 h 5416409"/>
              <a:gd name="connsiteX258" fmla="*/ 2551370 w 7264047"/>
              <a:gd name="connsiteY258" fmla="*/ 2276408 h 5416409"/>
              <a:gd name="connsiteX259" fmla="*/ 2365932 w 7264047"/>
              <a:gd name="connsiteY259" fmla="*/ 2410691 h 5416409"/>
              <a:gd name="connsiteX260" fmla="*/ 2231650 w 7264047"/>
              <a:gd name="connsiteY260" fmla="*/ 2506607 h 5416409"/>
              <a:gd name="connsiteX261" fmla="*/ 2180495 w 7264047"/>
              <a:gd name="connsiteY261" fmla="*/ 2544973 h 5416409"/>
              <a:gd name="connsiteX262" fmla="*/ 2154917 w 7264047"/>
              <a:gd name="connsiteY262" fmla="*/ 2564156 h 5416409"/>
              <a:gd name="connsiteX263" fmla="*/ 2046212 w 7264047"/>
              <a:gd name="connsiteY263" fmla="*/ 2653678 h 5416409"/>
              <a:gd name="connsiteX264" fmla="*/ 1969479 w 7264047"/>
              <a:gd name="connsiteY264" fmla="*/ 2724017 h 5416409"/>
              <a:gd name="connsiteX265" fmla="*/ 1713703 w 7264047"/>
              <a:gd name="connsiteY265" fmla="*/ 2967004 h 5416409"/>
              <a:gd name="connsiteX266" fmla="*/ 1675337 w 7264047"/>
              <a:gd name="connsiteY266" fmla="*/ 2998976 h 5416409"/>
              <a:gd name="connsiteX267" fmla="*/ 1573026 w 7264047"/>
              <a:gd name="connsiteY267" fmla="*/ 3101287 h 5416409"/>
              <a:gd name="connsiteX268" fmla="*/ 1502688 w 7264047"/>
              <a:gd name="connsiteY268" fmla="*/ 3152442 h 5416409"/>
              <a:gd name="connsiteX269" fmla="*/ 1477110 w 7264047"/>
              <a:gd name="connsiteY269" fmla="*/ 3184414 h 5416409"/>
              <a:gd name="connsiteX270" fmla="*/ 1278883 w 7264047"/>
              <a:gd name="connsiteY270" fmla="*/ 3357063 h 5416409"/>
              <a:gd name="connsiteX271" fmla="*/ 1214939 w 7264047"/>
              <a:gd name="connsiteY271" fmla="*/ 3414612 h 5416409"/>
              <a:gd name="connsiteX272" fmla="*/ 1170179 w 7264047"/>
              <a:gd name="connsiteY272" fmla="*/ 3459373 h 5416409"/>
              <a:gd name="connsiteX273" fmla="*/ 1138207 w 7264047"/>
              <a:gd name="connsiteY273" fmla="*/ 3478556 h 5416409"/>
              <a:gd name="connsiteX274" fmla="*/ 1042290 w 7264047"/>
              <a:gd name="connsiteY274" fmla="*/ 3568078 h 5416409"/>
              <a:gd name="connsiteX275" fmla="*/ 1010318 w 7264047"/>
              <a:gd name="connsiteY275" fmla="*/ 3587261 h 5416409"/>
              <a:gd name="connsiteX276" fmla="*/ 965558 w 7264047"/>
              <a:gd name="connsiteY276" fmla="*/ 3638417 h 5416409"/>
              <a:gd name="connsiteX277" fmla="*/ 920797 w 7264047"/>
              <a:gd name="connsiteY277" fmla="*/ 3676783 h 5416409"/>
              <a:gd name="connsiteX278" fmla="*/ 882430 w 7264047"/>
              <a:gd name="connsiteY278" fmla="*/ 3715149 h 5416409"/>
              <a:gd name="connsiteX279" fmla="*/ 856853 w 7264047"/>
              <a:gd name="connsiteY279" fmla="*/ 3734333 h 5416409"/>
              <a:gd name="connsiteX280" fmla="*/ 773725 w 7264047"/>
              <a:gd name="connsiteY280" fmla="*/ 3811066 h 5416409"/>
              <a:gd name="connsiteX281" fmla="*/ 748148 w 7264047"/>
              <a:gd name="connsiteY281" fmla="*/ 3843038 h 5416409"/>
              <a:gd name="connsiteX282" fmla="*/ 626654 w 7264047"/>
              <a:gd name="connsiteY282" fmla="*/ 3958137 h 5416409"/>
              <a:gd name="connsiteX283" fmla="*/ 517949 w 7264047"/>
              <a:gd name="connsiteY283" fmla="*/ 4066842 h 5416409"/>
              <a:gd name="connsiteX284" fmla="*/ 498766 w 7264047"/>
              <a:gd name="connsiteY284" fmla="*/ 4086025 h 5416409"/>
              <a:gd name="connsiteX285" fmla="*/ 274962 w 7264047"/>
              <a:gd name="connsiteY285" fmla="*/ 4277857 h 5416409"/>
              <a:gd name="connsiteX286" fmla="*/ 38369 w 7264047"/>
              <a:gd name="connsiteY286" fmla="*/ 4514450 h 5416409"/>
              <a:gd name="connsiteX287" fmla="*/ 19186 w 7264047"/>
              <a:gd name="connsiteY287" fmla="*/ 4565605 h 5416409"/>
              <a:gd name="connsiteX288" fmla="*/ 2 w 7264047"/>
              <a:gd name="connsiteY288" fmla="*/ 4699888 h 5416409"/>
              <a:gd name="connsiteX289" fmla="*/ 6397 w 7264047"/>
              <a:gd name="connsiteY289" fmla="*/ 4789410 h 5416409"/>
              <a:gd name="connsiteX290" fmla="*/ 89524 w 7264047"/>
              <a:gd name="connsiteY290" fmla="*/ 4962059 h 5416409"/>
              <a:gd name="connsiteX291" fmla="*/ 281356 w 7264047"/>
              <a:gd name="connsiteY291" fmla="*/ 5211440 h 5416409"/>
              <a:gd name="connsiteX292" fmla="*/ 326117 w 7264047"/>
              <a:gd name="connsiteY292" fmla="*/ 5243412 h 5416409"/>
              <a:gd name="connsiteX293" fmla="*/ 383667 w 7264047"/>
              <a:gd name="connsiteY293" fmla="*/ 5300962 h 5416409"/>
              <a:gd name="connsiteX294" fmla="*/ 460400 w 7264047"/>
              <a:gd name="connsiteY294" fmla="*/ 5358512 h 5416409"/>
              <a:gd name="connsiteX295" fmla="*/ 485977 w 7264047"/>
              <a:gd name="connsiteY295" fmla="*/ 5371301 h 5416409"/>
              <a:gd name="connsiteX296" fmla="*/ 562710 w 7264047"/>
              <a:gd name="connsiteY296" fmla="*/ 5390484 h 5416409"/>
              <a:gd name="connsiteX297" fmla="*/ 626654 w 7264047"/>
              <a:gd name="connsiteY297" fmla="*/ 5396878 h 5416409"/>
              <a:gd name="connsiteX298" fmla="*/ 677809 w 7264047"/>
              <a:gd name="connsiteY298" fmla="*/ 5403273 h 5416409"/>
              <a:gd name="connsiteX299" fmla="*/ 818486 w 7264047"/>
              <a:gd name="connsiteY299" fmla="*/ 5416061 h 5416409"/>
              <a:gd name="connsiteX300" fmla="*/ 863247 w 7264047"/>
              <a:gd name="connsiteY300" fmla="*/ 5416061 h 5416409"/>
              <a:gd name="connsiteX301" fmla="*/ 882430 w 7264047"/>
              <a:gd name="connsiteY301" fmla="*/ 5416061 h 5416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Lst>
            <a:rect l="l" t="t" r="r" b="b"/>
            <a:pathLst>
              <a:path w="7264047" h="5416409">
                <a:moveTo>
                  <a:pt x="1221334" y="5185863"/>
                </a:moveTo>
                <a:lnTo>
                  <a:pt x="1221334" y="5185863"/>
                </a:lnTo>
                <a:cubicBezTo>
                  <a:pt x="1236254" y="5175206"/>
                  <a:pt x="1250372" y="5163325"/>
                  <a:pt x="1266095" y="5153891"/>
                </a:cubicBezTo>
                <a:cubicBezTo>
                  <a:pt x="1271875" y="5150423"/>
                  <a:pt x="1280015" y="5151707"/>
                  <a:pt x="1285278" y="5147496"/>
                </a:cubicBezTo>
                <a:cubicBezTo>
                  <a:pt x="1291279" y="5142695"/>
                  <a:pt x="1292633" y="5133747"/>
                  <a:pt x="1298067" y="5128313"/>
                </a:cubicBezTo>
                <a:cubicBezTo>
                  <a:pt x="1335012" y="5091368"/>
                  <a:pt x="1299769" y="5143480"/>
                  <a:pt x="1336433" y="5096341"/>
                </a:cubicBezTo>
                <a:cubicBezTo>
                  <a:pt x="1336443" y="5096329"/>
                  <a:pt x="1368402" y="5048389"/>
                  <a:pt x="1374800" y="5038791"/>
                </a:cubicBezTo>
                <a:cubicBezTo>
                  <a:pt x="1379063" y="5032397"/>
                  <a:pt x="1385158" y="5026898"/>
                  <a:pt x="1387588" y="5019608"/>
                </a:cubicBezTo>
                <a:cubicBezTo>
                  <a:pt x="1389720" y="5013214"/>
                  <a:pt x="1390244" y="5006033"/>
                  <a:pt x="1393983" y="5000425"/>
                </a:cubicBezTo>
                <a:cubicBezTo>
                  <a:pt x="1398999" y="4992901"/>
                  <a:pt x="1407377" y="4988189"/>
                  <a:pt x="1413166" y="4981242"/>
                </a:cubicBezTo>
                <a:cubicBezTo>
                  <a:pt x="1457686" y="4927819"/>
                  <a:pt x="1389086" y="4998930"/>
                  <a:pt x="1445138" y="4942875"/>
                </a:cubicBezTo>
                <a:cubicBezTo>
                  <a:pt x="1447269" y="4936481"/>
                  <a:pt x="1447614" y="4929177"/>
                  <a:pt x="1451532" y="4923692"/>
                </a:cubicBezTo>
                <a:cubicBezTo>
                  <a:pt x="1474133" y="4892051"/>
                  <a:pt x="1472439" y="4905205"/>
                  <a:pt x="1496293" y="4885326"/>
                </a:cubicBezTo>
                <a:cubicBezTo>
                  <a:pt x="1503240" y="4879536"/>
                  <a:pt x="1509082" y="4872537"/>
                  <a:pt x="1515477" y="4866142"/>
                </a:cubicBezTo>
                <a:cubicBezTo>
                  <a:pt x="1517608" y="4859748"/>
                  <a:pt x="1517603" y="4852176"/>
                  <a:pt x="1521871" y="4846959"/>
                </a:cubicBezTo>
                <a:cubicBezTo>
                  <a:pt x="1561952" y="4797971"/>
                  <a:pt x="1558499" y="4803067"/>
                  <a:pt x="1598604" y="4783015"/>
                </a:cubicBezTo>
                <a:cubicBezTo>
                  <a:pt x="1600735" y="4774489"/>
                  <a:pt x="1600638" y="4765068"/>
                  <a:pt x="1604998" y="4757438"/>
                </a:cubicBezTo>
                <a:cubicBezTo>
                  <a:pt x="1609485" y="4749586"/>
                  <a:pt x="1618392" y="4745201"/>
                  <a:pt x="1624181" y="4738254"/>
                </a:cubicBezTo>
                <a:cubicBezTo>
                  <a:pt x="1655877" y="4700218"/>
                  <a:pt x="1610953" y="4736790"/>
                  <a:pt x="1668942" y="4699888"/>
                </a:cubicBezTo>
                <a:cubicBezTo>
                  <a:pt x="1681909" y="4691636"/>
                  <a:pt x="1694520" y="4682836"/>
                  <a:pt x="1707309" y="4674310"/>
                </a:cubicBezTo>
                <a:lnTo>
                  <a:pt x="1726492" y="4661521"/>
                </a:lnTo>
                <a:cubicBezTo>
                  <a:pt x="1760596" y="4610366"/>
                  <a:pt x="1715835" y="4672178"/>
                  <a:pt x="1758464" y="4629549"/>
                </a:cubicBezTo>
                <a:cubicBezTo>
                  <a:pt x="1763898" y="4624115"/>
                  <a:pt x="1765252" y="4615167"/>
                  <a:pt x="1771253" y="4610366"/>
                </a:cubicBezTo>
                <a:cubicBezTo>
                  <a:pt x="1776516" y="4606156"/>
                  <a:pt x="1784241" y="4606627"/>
                  <a:pt x="1790436" y="4603972"/>
                </a:cubicBezTo>
                <a:cubicBezTo>
                  <a:pt x="1868911" y="4570340"/>
                  <a:pt x="1770978" y="4610504"/>
                  <a:pt x="1835197" y="4578394"/>
                </a:cubicBezTo>
                <a:cubicBezTo>
                  <a:pt x="1841226" y="4575380"/>
                  <a:pt x="1847986" y="4574131"/>
                  <a:pt x="1854380" y="4572000"/>
                </a:cubicBezTo>
                <a:cubicBezTo>
                  <a:pt x="1884779" y="4551733"/>
                  <a:pt x="1866273" y="4561641"/>
                  <a:pt x="1911930" y="4546422"/>
                </a:cubicBezTo>
                <a:lnTo>
                  <a:pt x="1931113" y="4540028"/>
                </a:lnTo>
                <a:cubicBezTo>
                  <a:pt x="1975087" y="4510711"/>
                  <a:pt x="1954897" y="4519310"/>
                  <a:pt x="1988663" y="4508056"/>
                </a:cubicBezTo>
                <a:cubicBezTo>
                  <a:pt x="2043639" y="4471404"/>
                  <a:pt x="1974081" y="4515347"/>
                  <a:pt x="2027029" y="4488873"/>
                </a:cubicBezTo>
                <a:cubicBezTo>
                  <a:pt x="2033903" y="4485436"/>
                  <a:pt x="2039189" y="4479205"/>
                  <a:pt x="2046212" y="4476084"/>
                </a:cubicBezTo>
                <a:cubicBezTo>
                  <a:pt x="2058531" y="4470609"/>
                  <a:pt x="2084579" y="4463295"/>
                  <a:pt x="2084579" y="4463295"/>
                </a:cubicBezTo>
                <a:cubicBezTo>
                  <a:pt x="2114978" y="4443029"/>
                  <a:pt x="2096472" y="4452936"/>
                  <a:pt x="2142128" y="4437717"/>
                </a:cubicBezTo>
                <a:lnTo>
                  <a:pt x="2161311" y="4431323"/>
                </a:lnTo>
                <a:cubicBezTo>
                  <a:pt x="2167706" y="4427060"/>
                  <a:pt x="2173621" y="4421971"/>
                  <a:pt x="2180495" y="4418534"/>
                </a:cubicBezTo>
                <a:cubicBezTo>
                  <a:pt x="2186524" y="4415520"/>
                  <a:pt x="2193786" y="4415413"/>
                  <a:pt x="2199678" y="4412140"/>
                </a:cubicBezTo>
                <a:cubicBezTo>
                  <a:pt x="2213114" y="4404676"/>
                  <a:pt x="2225255" y="4395088"/>
                  <a:pt x="2238044" y="4386562"/>
                </a:cubicBezTo>
                <a:cubicBezTo>
                  <a:pt x="2244439" y="4382299"/>
                  <a:pt x="2249937" y="4376203"/>
                  <a:pt x="2257228" y="4373773"/>
                </a:cubicBezTo>
                <a:lnTo>
                  <a:pt x="2276411" y="4367379"/>
                </a:lnTo>
                <a:cubicBezTo>
                  <a:pt x="2280674" y="4360985"/>
                  <a:pt x="2283199" y="4352997"/>
                  <a:pt x="2289200" y="4348196"/>
                </a:cubicBezTo>
                <a:cubicBezTo>
                  <a:pt x="2294463" y="4343985"/>
                  <a:pt x="2302354" y="4344815"/>
                  <a:pt x="2308383" y="4341801"/>
                </a:cubicBezTo>
                <a:cubicBezTo>
                  <a:pt x="2315257" y="4338364"/>
                  <a:pt x="2321172" y="4333275"/>
                  <a:pt x="2327566" y="4329012"/>
                </a:cubicBezTo>
                <a:cubicBezTo>
                  <a:pt x="2356169" y="4286109"/>
                  <a:pt x="2322474" y="4328144"/>
                  <a:pt x="2359538" y="4303435"/>
                </a:cubicBezTo>
                <a:cubicBezTo>
                  <a:pt x="2367062" y="4298419"/>
                  <a:pt x="2371774" y="4290041"/>
                  <a:pt x="2378721" y="4284252"/>
                </a:cubicBezTo>
                <a:cubicBezTo>
                  <a:pt x="2384625" y="4279332"/>
                  <a:pt x="2391510" y="4275726"/>
                  <a:pt x="2397904" y="4271463"/>
                </a:cubicBezTo>
                <a:cubicBezTo>
                  <a:pt x="2432010" y="4220305"/>
                  <a:pt x="2387244" y="4282124"/>
                  <a:pt x="2429877" y="4239491"/>
                </a:cubicBezTo>
                <a:cubicBezTo>
                  <a:pt x="2477469" y="4191899"/>
                  <a:pt x="2423032" y="4231265"/>
                  <a:pt x="2468243" y="4201124"/>
                </a:cubicBezTo>
                <a:cubicBezTo>
                  <a:pt x="2479244" y="4184623"/>
                  <a:pt x="2498805" y="4153745"/>
                  <a:pt x="2513004" y="4137180"/>
                </a:cubicBezTo>
                <a:cubicBezTo>
                  <a:pt x="2518889" y="4130314"/>
                  <a:pt x="2526398" y="4124944"/>
                  <a:pt x="2532187" y="4117997"/>
                </a:cubicBezTo>
                <a:cubicBezTo>
                  <a:pt x="2537107" y="4112093"/>
                  <a:pt x="2540365" y="4104962"/>
                  <a:pt x="2544976" y="4098814"/>
                </a:cubicBezTo>
                <a:cubicBezTo>
                  <a:pt x="2553165" y="4087896"/>
                  <a:pt x="2562364" y="4077760"/>
                  <a:pt x="2570553" y="4066842"/>
                </a:cubicBezTo>
                <a:cubicBezTo>
                  <a:pt x="2607050" y="4018179"/>
                  <a:pt x="2563397" y="4075887"/>
                  <a:pt x="2589737" y="4028475"/>
                </a:cubicBezTo>
                <a:cubicBezTo>
                  <a:pt x="2611678" y="3988980"/>
                  <a:pt x="2606475" y="3996002"/>
                  <a:pt x="2634497" y="3977320"/>
                </a:cubicBezTo>
                <a:cubicBezTo>
                  <a:pt x="2646728" y="3940632"/>
                  <a:pt x="2632134" y="3974879"/>
                  <a:pt x="2660075" y="3938954"/>
                </a:cubicBezTo>
                <a:cubicBezTo>
                  <a:pt x="2745170" y="3829545"/>
                  <a:pt x="2645237" y="3941436"/>
                  <a:pt x="2704836" y="3887798"/>
                </a:cubicBezTo>
                <a:cubicBezTo>
                  <a:pt x="2720520" y="3873683"/>
                  <a:pt x="2732041" y="3854743"/>
                  <a:pt x="2749597" y="3843038"/>
                </a:cubicBezTo>
                <a:cubicBezTo>
                  <a:pt x="2786767" y="3818258"/>
                  <a:pt x="2751035" y="3843891"/>
                  <a:pt x="2787963" y="3811066"/>
                </a:cubicBezTo>
                <a:cubicBezTo>
                  <a:pt x="2800406" y="3800006"/>
                  <a:pt x="2813956" y="3790231"/>
                  <a:pt x="2826330" y="3779094"/>
                </a:cubicBezTo>
                <a:cubicBezTo>
                  <a:pt x="2835292" y="3771028"/>
                  <a:pt x="2842575" y="3761151"/>
                  <a:pt x="2851907" y="3753516"/>
                </a:cubicBezTo>
                <a:cubicBezTo>
                  <a:pt x="2866098" y="3741905"/>
                  <a:pt x="2882919" y="3733675"/>
                  <a:pt x="2896668" y="3721544"/>
                </a:cubicBezTo>
                <a:cubicBezTo>
                  <a:pt x="2919271" y="3701600"/>
                  <a:pt x="2937074" y="3676431"/>
                  <a:pt x="2960612" y="3657600"/>
                </a:cubicBezTo>
                <a:cubicBezTo>
                  <a:pt x="2971269" y="3649074"/>
                  <a:pt x="2982313" y="3641009"/>
                  <a:pt x="2992584" y="3632022"/>
                </a:cubicBezTo>
                <a:cubicBezTo>
                  <a:pt x="2999389" y="3626067"/>
                  <a:pt x="3004629" y="3618391"/>
                  <a:pt x="3011767" y="3612839"/>
                </a:cubicBezTo>
                <a:cubicBezTo>
                  <a:pt x="3023900" y="3603402"/>
                  <a:pt x="3050134" y="3587261"/>
                  <a:pt x="3050134" y="3587261"/>
                </a:cubicBezTo>
                <a:cubicBezTo>
                  <a:pt x="3065658" y="3563976"/>
                  <a:pt x="3063691" y="3564209"/>
                  <a:pt x="3088500" y="3542501"/>
                </a:cubicBezTo>
                <a:cubicBezTo>
                  <a:pt x="3107770" y="3525640"/>
                  <a:pt x="3132041" y="3512579"/>
                  <a:pt x="3152444" y="3497740"/>
                </a:cubicBezTo>
                <a:cubicBezTo>
                  <a:pt x="3163482" y="3489713"/>
                  <a:pt x="3173195" y="3479931"/>
                  <a:pt x="3184416" y="3472162"/>
                </a:cubicBezTo>
                <a:cubicBezTo>
                  <a:pt x="3200949" y="3460716"/>
                  <a:pt x="3219270" y="3451963"/>
                  <a:pt x="3235572" y="3440190"/>
                </a:cubicBezTo>
                <a:cubicBezTo>
                  <a:pt x="3318623" y="3380209"/>
                  <a:pt x="3270203" y="3398807"/>
                  <a:pt x="3318699" y="3382640"/>
                </a:cubicBezTo>
                <a:cubicBezTo>
                  <a:pt x="3348453" y="3360325"/>
                  <a:pt x="3350457" y="3357170"/>
                  <a:pt x="3389037" y="3337880"/>
                </a:cubicBezTo>
                <a:cubicBezTo>
                  <a:pt x="3399304" y="3332747"/>
                  <a:pt x="3410743" y="3330224"/>
                  <a:pt x="3421009" y="3325091"/>
                </a:cubicBezTo>
                <a:cubicBezTo>
                  <a:pt x="3436379" y="3317406"/>
                  <a:pt x="3450583" y="3307553"/>
                  <a:pt x="3465770" y="3299513"/>
                </a:cubicBezTo>
                <a:cubicBezTo>
                  <a:pt x="3486831" y="3288363"/>
                  <a:pt x="3508399" y="3278198"/>
                  <a:pt x="3529714" y="3267541"/>
                </a:cubicBezTo>
                <a:cubicBezTo>
                  <a:pt x="3538240" y="3263278"/>
                  <a:pt x="3547666" y="3260471"/>
                  <a:pt x="3555292" y="3254752"/>
                </a:cubicBezTo>
                <a:cubicBezTo>
                  <a:pt x="3563818" y="3248358"/>
                  <a:pt x="3571338" y="3240335"/>
                  <a:pt x="3580870" y="3235569"/>
                </a:cubicBezTo>
                <a:cubicBezTo>
                  <a:pt x="3588730" y="3231639"/>
                  <a:pt x="3597921" y="3231306"/>
                  <a:pt x="3606447" y="3229175"/>
                </a:cubicBezTo>
                <a:cubicBezTo>
                  <a:pt x="3617104" y="3222780"/>
                  <a:pt x="3627062" y="3215039"/>
                  <a:pt x="3638419" y="3209991"/>
                </a:cubicBezTo>
                <a:cubicBezTo>
                  <a:pt x="3646450" y="3206422"/>
                  <a:pt x="3655547" y="3206011"/>
                  <a:pt x="3663997" y="3203597"/>
                </a:cubicBezTo>
                <a:cubicBezTo>
                  <a:pt x="3670478" y="3201745"/>
                  <a:pt x="3676985" y="3199858"/>
                  <a:pt x="3683180" y="3197203"/>
                </a:cubicBezTo>
                <a:cubicBezTo>
                  <a:pt x="3691942" y="3193448"/>
                  <a:pt x="3699907" y="3187954"/>
                  <a:pt x="3708758" y="3184414"/>
                </a:cubicBezTo>
                <a:cubicBezTo>
                  <a:pt x="3708783" y="3184404"/>
                  <a:pt x="3756703" y="3168433"/>
                  <a:pt x="3766307" y="3165231"/>
                </a:cubicBezTo>
                <a:cubicBezTo>
                  <a:pt x="3766318" y="3165227"/>
                  <a:pt x="3804663" y="3152444"/>
                  <a:pt x="3804674" y="3152442"/>
                </a:cubicBezTo>
                <a:cubicBezTo>
                  <a:pt x="3828157" y="3148528"/>
                  <a:pt x="3851789" y="3145012"/>
                  <a:pt x="3875012" y="3139653"/>
                </a:cubicBezTo>
                <a:cubicBezTo>
                  <a:pt x="3892138" y="3135701"/>
                  <a:pt x="3909492" y="3132422"/>
                  <a:pt x="3926167" y="3126864"/>
                </a:cubicBezTo>
                <a:cubicBezTo>
                  <a:pt x="3953688" y="3117691"/>
                  <a:pt x="3938812" y="3122105"/>
                  <a:pt x="3970928" y="3114075"/>
                </a:cubicBezTo>
                <a:cubicBezTo>
                  <a:pt x="3977322" y="3109812"/>
                  <a:pt x="3983088" y="3104408"/>
                  <a:pt x="3990111" y="3101287"/>
                </a:cubicBezTo>
                <a:cubicBezTo>
                  <a:pt x="4002430" y="3095812"/>
                  <a:pt x="4028478" y="3088498"/>
                  <a:pt x="4028478" y="3088498"/>
                </a:cubicBezTo>
                <a:cubicBezTo>
                  <a:pt x="4065129" y="3033522"/>
                  <a:pt x="4016327" y="3098219"/>
                  <a:pt x="4060450" y="3062920"/>
                </a:cubicBezTo>
                <a:cubicBezTo>
                  <a:pt x="4066451" y="3058119"/>
                  <a:pt x="4068319" y="3049641"/>
                  <a:pt x="4073239" y="3043737"/>
                </a:cubicBezTo>
                <a:cubicBezTo>
                  <a:pt x="4091661" y="3021630"/>
                  <a:pt x="4087963" y="3026041"/>
                  <a:pt x="4111605" y="3018159"/>
                </a:cubicBezTo>
                <a:cubicBezTo>
                  <a:pt x="4117999" y="3011765"/>
                  <a:pt x="4124999" y="3005923"/>
                  <a:pt x="4130788" y="2998976"/>
                </a:cubicBezTo>
                <a:cubicBezTo>
                  <a:pt x="4135708" y="2993072"/>
                  <a:pt x="4138966" y="2985941"/>
                  <a:pt x="4143577" y="2979793"/>
                </a:cubicBezTo>
                <a:cubicBezTo>
                  <a:pt x="4151766" y="2968875"/>
                  <a:pt x="4160088" y="2958022"/>
                  <a:pt x="4169155" y="2947821"/>
                </a:cubicBezTo>
                <a:cubicBezTo>
                  <a:pt x="4177165" y="2938809"/>
                  <a:pt x="4186944" y="2931447"/>
                  <a:pt x="4194732" y="2922243"/>
                </a:cubicBezTo>
                <a:cubicBezTo>
                  <a:pt x="4210430" y="2903691"/>
                  <a:pt x="4222309" y="2881879"/>
                  <a:pt x="4239493" y="2864694"/>
                </a:cubicBezTo>
                <a:cubicBezTo>
                  <a:pt x="4250150" y="2854036"/>
                  <a:pt x="4261415" y="2843953"/>
                  <a:pt x="4271465" y="2832721"/>
                </a:cubicBezTo>
                <a:cubicBezTo>
                  <a:pt x="4297671" y="2803431"/>
                  <a:pt x="4316756" y="2766781"/>
                  <a:pt x="4348198" y="2743200"/>
                </a:cubicBezTo>
                <a:cubicBezTo>
                  <a:pt x="4356724" y="2736806"/>
                  <a:pt x="4366240" y="2731553"/>
                  <a:pt x="4373776" y="2724017"/>
                </a:cubicBezTo>
                <a:cubicBezTo>
                  <a:pt x="4387671" y="2710122"/>
                  <a:pt x="4399866" y="2694601"/>
                  <a:pt x="4412142" y="2679256"/>
                </a:cubicBezTo>
                <a:cubicBezTo>
                  <a:pt x="4449824" y="2632153"/>
                  <a:pt x="4386092" y="2696451"/>
                  <a:pt x="4456903" y="2621706"/>
                </a:cubicBezTo>
                <a:cubicBezTo>
                  <a:pt x="4483853" y="2593258"/>
                  <a:pt x="4517253" y="2570466"/>
                  <a:pt x="4540030" y="2538579"/>
                </a:cubicBezTo>
                <a:cubicBezTo>
                  <a:pt x="4550687" y="2523659"/>
                  <a:pt x="4559871" y="2507567"/>
                  <a:pt x="4572002" y="2493818"/>
                </a:cubicBezTo>
                <a:cubicBezTo>
                  <a:pt x="4591946" y="2471215"/>
                  <a:pt x="4619225" y="2454955"/>
                  <a:pt x="4635946" y="2429874"/>
                </a:cubicBezTo>
                <a:cubicBezTo>
                  <a:pt x="4685502" y="2355542"/>
                  <a:pt x="4634246" y="2426991"/>
                  <a:pt x="4699890" y="2353141"/>
                </a:cubicBezTo>
                <a:cubicBezTo>
                  <a:pt x="4722010" y="2328256"/>
                  <a:pt x="4742389" y="2301876"/>
                  <a:pt x="4763835" y="2276408"/>
                </a:cubicBezTo>
                <a:cubicBezTo>
                  <a:pt x="4817125" y="2213126"/>
                  <a:pt x="4799533" y="2234315"/>
                  <a:pt x="4872539" y="2161309"/>
                </a:cubicBezTo>
                <a:cubicBezTo>
                  <a:pt x="4881065" y="2152783"/>
                  <a:pt x="4888084" y="2142419"/>
                  <a:pt x="4898117" y="2135731"/>
                </a:cubicBezTo>
                <a:lnTo>
                  <a:pt x="4936483" y="2110154"/>
                </a:lnTo>
                <a:cubicBezTo>
                  <a:pt x="4940746" y="2103759"/>
                  <a:pt x="4943838" y="2096404"/>
                  <a:pt x="4949272" y="2090970"/>
                </a:cubicBezTo>
                <a:cubicBezTo>
                  <a:pt x="4982764" y="2057478"/>
                  <a:pt x="4976994" y="2072553"/>
                  <a:pt x="5013216" y="2046210"/>
                </a:cubicBezTo>
                <a:cubicBezTo>
                  <a:pt x="5026679" y="2036419"/>
                  <a:pt x="5037731" y="2023472"/>
                  <a:pt x="5051583" y="2014238"/>
                </a:cubicBezTo>
                <a:cubicBezTo>
                  <a:pt x="5076221" y="1997813"/>
                  <a:pt x="5100823" y="1980475"/>
                  <a:pt x="5128316" y="1969477"/>
                </a:cubicBezTo>
                <a:cubicBezTo>
                  <a:pt x="5138973" y="1965214"/>
                  <a:pt x="5150211" y="1962185"/>
                  <a:pt x="5160288" y="1956688"/>
                </a:cubicBezTo>
                <a:cubicBezTo>
                  <a:pt x="5181457" y="1945141"/>
                  <a:pt x="5207742" y="1922098"/>
                  <a:pt x="5230626" y="1911927"/>
                </a:cubicBezTo>
                <a:cubicBezTo>
                  <a:pt x="5238657" y="1908358"/>
                  <a:pt x="5247678" y="1907664"/>
                  <a:pt x="5256204" y="1905533"/>
                </a:cubicBezTo>
                <a:cubicBezTo>
                  <a:pt x="5266861" y="1899138"/>
                  <a:pt x="5277637" y="1892936"/>
                  <a:pt x="5288176" y="1886349"/>
                </a:cubicBezTo>
                <a:cubicBezTo>
                  <a:pt x="5294693" y="1882276"/>
                  <a:pt x="5300295" y="1876588"/>
                  <a:pt x="5307359" y="1873561"/>
                </a:cubicBezTo>
                <a:cubicBezTo>
                  <a:pt x="5315437" y="1870099"/>
                  <a:pt x="5324411" y="1869298"/>
                  <a:pt x="5332937" y="1867166"/>
                </a:cubicBezTo>
                <a:cubicBezTo>
                  <a:pt x="5339331" y="1862903"/>
                  <a:pt x="5345246" y="1857814"/>
                  <a:pt x="5352120" y="1854377"/>
                </a:cubicBezTo>
                <a:cubicBezTo>
                  <a:pt x="5362341" y="1849266"/>
                  <a:pt x="5387320" y="1844321"/>
                  <a:pt x="5396881" y="1841589"/>
                </a:cubicBezTo>
                <a:cubicBezTo>
                  <a:pt x="5403362" y="1839737"/>
                  <a:pt x="5409484" y="1836656"/>
                  <a:pt x="5416064" y="1835194"/>
                </a:cubicBezTo>
                <a:cubicBezTo>
                  <a:pt x="5486024" y="1819647"/>
                  <a:pt x="5581791" y="1824408"/>
                  <a:pt x="5639868" y="1822405"/>
                </a:cubicBezTo>
                <a:cubicBezTo>
                  <a:pt x="5650525" y="1820274"/>
                  <a:pt x="5661355" y="1818871"/>
                  <a:pt x="5671840" y="1816011"/>
                </a:cubicBezTo>
                <a:cubicBezTo>
                  <a:pt x="5684846" y="1812464"/>
                  <a:pt x="5697418" y="1807485"/>
                  <a:pt x="5710207" y="1803222"/>
                </a:cubicBezTo>
                <a:lnTo>
                  <a:pt x="5729390" y="1796828"/>
                </a:lnTo>
                <a:lnTo>
                  <a:pt x="5748573" y="1790433"/>
                </a:lnTo>
                <a:lnTo>
                  <a:pt x="5767756" y="1784039"/>
                </a:lnTo>
                <a:cubicBezTo>
                  <a:pt x="5780545" y="1775513"/>
                  <a:pt x="5795254" y="1769330"/>
                  <a:pt x="5806123" y="1758461"/>
                </a:cubicBezTo>
                <a:cubicBezTo>
                  <a:pt x="5820264" y="1744320"/>
                  <a:pt x="5826685" y="1735391"/>
                  <a:pt x="5844489" y="1726489"/>
                </a:cubicBezTo>
                <a:cubicBezTo>
                  <a:pt x="5850518" y="1723475"/>
                  <a:pt x="5857278" y="1722226"/>
                  <a:pt x="5863672" y="1720095"/>
                </a:cubicBezTo>
                <a:cubicBezTo>
                  <a:pt x="5957419" y="1626348"/>
                  <a:pt x="5813598" y="1768286"/>
                  <a:pt x="5921222" y="1668940"/>
                </a:cubicBezTo>
                <a:cubicBezTo>
                  <a:pt x="5938942" y="1652583"/>
                  <a:pt x="5953085" y="1632253"/>
                  <a:pt x="5972377" y="1617784"/>
                </a:cubicBezTo>
                <a:cubicBezTo>
                  <a:pt x="5980903" y="1611390"/>
                  <a:pt x="5989283" y="1604795"/>
                  <a:pt x="5997955" y="1598601"/>
                </a:cubicBezTo>
                <a:cubicBezTo>
                  <a:pt x="6018613" y="1583845"/>
                  <a:pt x="6028684" y="1580661"/>
                  <a:pt x="6049110" y="1560235"/>
                </a:cubicBezTo>
                <a:cubicBezTo>
                  <a:pt x="6054544" y="1554801"/>
                  <a:pt x="6056838" y="1546836"/>
                  <a:pt x="6061899" y="1541052"/>
                </a:cubicBezTo>
                <a:cubicBezTo>
                  <a:pt x="6071824" y="1529709"/>
                  <a:pt x="6083946" y="1520423"/>
                  <a:pt x="6093871" y="1509080"/>
                </a:cubicBezTo>
                <a:cubicBezTo>
                  <a:pt x="6098932" y="1503296"/>
                  <a:pt x="6101519" y="1495609"/>
                  <a:pt x="6106660" y="1489896"/>
                </a:cubicBezTo>
                <a:cubicBezTo>
                  <a:pt x="6120775" y="1474212"/>
                  <a:pt x="6134541" y="1457795"/>
                  <a:pt x="6151421" y="1445135"/>
                </a:cubicBezTo>
                <a:cubicBezTo>
                  <a:pt x="6159947" y="1438741"/>
                  <a:pt x="6169462" y="1433488"/>
                  <a:pt x="6176998" y="1425952"/>
                </a:cubicBezTo>
                <a:cubicBezTo>
                  <a:pt x="6182432" y="1420518"/>
                  <a:pt x="6184353" y="1412203"/>
                  <a:pt x="6189787" y="1406769"/>
                </a:cubicBezTo>
                <a:cubicBezTo>
                  <a:pt x="6195221" y="1401335"/>
                  <a:pt x="6203066" y="1398900"/>
                  <a:pt x="6208970" y="1393980"/>
                </a:cubicBezTo>
                <a:cubicBezTo>
                  <a:pt x="6215917" y="1388191"/>
                  <a:pt x="6221759" y="1381191"/>
                  <a:pt x="6228153" y="1374797"/>
                </a:cubicBezTo>
                <a:cubicBezTo>
                  <a:pt x="6243150" y="1329809"/>
                  <a:pt x="6220617" y="1382333"/>
                  <a:pt x="6260125" y="1342825"/>
                </a:cubicBezTo>
                <a:cubicBezTo>
                  <a:pt x="6268913" y="1334037"/>
                  <a:pt x="6271852" y="1320796"/>
                  <a:pt x="6279309" y="1310853"/>
                </a:cubicBezTo>
                <a:cubicBezTo>
                  <a:pt x="6284735" y="1303619"/>
                  <a:pt x="6292607" y="1298536"/>
                  <a:pt x="6298492" y="1291670"/>
                </a:cubicBezTo>
                <a:cubicBezTo>
                  <a:pt x="6305428" y="1283578"/>
                  <a:pt x="6310139" y="1273628"/>
                  <a:pt x="6317675" y="1266092"/>
                </a:cubicBezTo>
                <a:cubicBezTo>
                  <a:pt x="6325211" y="1258556"/>
                  <a:pt x="6335161" y="1253845"/>
                  <a:pt x="6343253" y="1246909"/>
                </a:cubicBezTo>
                <a:cubicBezTo>
                  <a:pt x="6350119" y="1241024"/>
                  <a:pt x="6357180" y="1235085"/>
                  <a:pt x="6362436" y="1227726"/>
                </a:cubicBezTo>
                <a:cubicBezTo>
                  <a:pt x="6367977" y="1219969"/>
                  <a:pt x="6368485" y="1208888"/>
                  <a:pt x="6375225" y="1202148"/>
                </a:cubicBezTo>
                <a:cubicBezTo>
                  <a:pt x="6386093" y="1191280"/>
                  <a:pt x="6413591" y="1176570"/>
                  <a:pt x="6413591" y="1176570"/>
                </a:cubicBezTo>
                <a:cubicBezTo>
                  <a:pt x="6417854" y="1170176"/>
                  <a:pt x="6420946" y="1162821"/>
                  <a:pt x="6426380" y="1157387"/>
                </a:cubicBezTo>
                <a:cubicBezTo>
                  <a:pt x="6438777" y="1144990"/>
                  <a:pt x="6449143" y="1143405"/>
                  <a:pt x="6464746" y="1138204"/>
                </a:cubicBezTo>
                <a:cubicBezTo>
                  <a:pt x="6494799" y="1108153"/>
                  <a:pt x="6476406" y="1124037"/>
                  <a:pt x="6522296" y="1093443"/>
                </a:cubicBezTo>
                <a:cubicBezTo>
                  <a:pt x="6528690" y="1089180"/>
                  <a:pt x="6534188" y="1083084"/>
                  <a:pt x="6541479" y="1080654"/>
                </a:cubicBezTo>
                <a:cubicBezTo>
                  <a:pt x="6547874" y="1078523"/>
                  <a:pt x="6554467" y="1076915"/>
                  <a:pt x="6560663" y="1074260"/>
                </a:cubicBezTo>
                <a:cubicBezTo>
                  <a:pt x="6615979" y="1050554"/>
                  <a:pt x="6560432" y="1070073"/>
                  <a:pt x="6605423" y="1055077"/>
                </a:cubicBezTo>
                <a:cubicBezTo>
                  <a:pt x="6667275" y="1008689"/>
                  <a:pt x="6601359" y="1053913"/>
                  <a:pt x="6650184" y="1029499"/>
                </a:cubicBezTo>
                <a:cubicBezTo>
                  <a:pt x="6657058" y="1026062"/>
                  <a:pt x="6662493" y="1020147"/>
                  <a:pt x="6669367" y="1016710"/>
                </a:cubicBezTo>
                <a:cubicBezTo>
                  <a:pt x="6675396" y="1013696"/>
                  <a:pt x="6682355" y="1012971"/>
                  <a:pt x="6688551" y="1010316"/>
                </a:cubicBezTo>
                <a:cubicBezTo>
                  <a:pt x="6697312" y="1006561"/>
                  <a:pt x="6705278" y="1001067"/>
                  <a:pt x="6714128" y="997527"/>
                </a:cubicBezTo>
                <a:cubicBezTo>
                  <a:pt x="6726645" y="992520"/>
                  <a:pt x="6739706" y="989001"/>
                  <a:pt x="6752495" y="984738"/>
                </a:cubicBezTo>
                <a:lnTo>
                  <a:pt x="6771678" y="978344"/>
                </a:lnTo>
                <a:cubicBezTo>
                  <a:pt x="6778072" y="976212"/>
                  <a:pt x="6784322" y="973584"/>
                  <a:pt x="6790861" y="971949"/>
                </a:cubicBezTo>
                <a:cubicBezTo>
                  <a:pt x="6799387" y="969818"/>
                  <a:pt x="6808021" y="968080"/>
                  <a:pt x="6816439" y="965555"/>
                </a:cubicBezTo>
                <a:cubicBezTo>
                  <a:pt x="6835807" y="959745"/>
                  <a:pt x="6854805" y="952766"/>
                  <a:pt x="6873988" y="946372"/>
                </a:cubicBezTo>
                <a:lnTo>
                  <a:pt x="6893172" y="939977"/>
                </a:lnTo>
                <a:lnTo>
                  <a:pt x="6912355" y="933583"/>
                </a:lnTo>
                <a:cubicBezTo>
                  <a:pt x="6918749" y="929320"/>
                  <a:pt x="6925634" y="925714"/>
                  <a:pt x="6931538" y="920794"/>
                </a:cubicBezTo>
                <a:cubicBezTo>
                  <a:pt x="6938485" y="915005"/>
                  <a:pt x="6943197" y="906627"/>
                  <a:pt x="6950721" y="901611"/>
                </a:cubicBezTo>
                <a:cubicBezTo>
                  <a:pt x="6956329" y="897872"/>
                  <a:pt x="6963510" y="897348"/>
                  <a:pt x="6969904" y="895217"/>
                </a:cubicBezTo>
                <a:cubicBezTo>
                  <a:pt x="6976299" y="888822"/>
                  <a:pt x="6981950" y="881585"/>
                  <a:pt x="6989088" y="876033"/>
                </a:cubicBezTo>
                <a:cubicBezTo>
                  <a:pt x="7001220" y="866597"/>
                  <a:pt x="7016586" y="861324"/>
                  <a:pt x="7027454" y="850456"/>
                </a:cubicBezTo>
                <a:cubicBezTo>
                  <a:pt x="7033848" y="844062"/>
                  <a:pt x="7040848" y="838220"/>
                  <a:pt x="7046637" y="831273"/>
                </a:cubicBezTo>
                <a:cubicBezTo>
                  <a:pt x="7051557" y="825369"/>
                  <a:pt x="7053992" y="817523"/>
                  <a:pt x="7059426" y="812089"/>
                </a:cubicBezTo>
                <a:cubicBezTo>
                  <a:pt x="7066962" y="804553"/>
                  <a:pt x="7076912" y="799842"/>
                  <a:pt x="7085004" y="792906"/>
                </a:cubicBezTo>
                <a:cubicBezTo>
                  <a:pt x="7105125" y="775660"/>
                  <a:pt x="7142298" y="729473"/>
                  <a:pt x="7148948" y="716173"/>
                </a:cubicBezTo>
                <a:cubicBezTo>
                  <a:pt x="7153211" y="707647"/>
                  <a:pt x="7156934" y="698830"/>
                  <a:pt x="7161737" y="690596"/>
                </a:cubicBezTo>
                <a:cubicBezTo>
                  <a:pt x="7171869" y="673227"/>
                  <a:pt x="7193709" y="639440"/>
                  <a:pt x="7193709" y="639440"/>
                </a:cubicBezTo>
                <a:lnTo>
                  <a:pt x="7206497" y="601074"/>
                </a:lnTo>
                <a:cubicBezTo>
                  <a:pt x="7208628" y="594680"/>
                  <a:pt x="7209878" y="587920"/>
                  <a:pt x="7212892" y="581891"/>
                </a:cubicBezTo>
                <a:cubicBezTo>
                  <a:pt x="7224033" y="559609"/>
                  <a:pt x="7230306" y="548832"/>
                  <a:pt x="7238470" y="524341"/>
                </a:cubicBezTo>
                <a:cubicBezTo>
                  <a:pt x="7245034" y="504649"/>
                  <a:pt x="7246190" y="487062"/>
                  <a:pt x="7251258" y="466791"/>
                </a:cubicBezTo>
                <a:cubicBezTo>
                  <a:pt x="7252893" y="460252"/>
                  <a:pt x="7255801" y="454089"/>
                  <a:pt x="7257653" y="447608"/>
                </a:cubicBezTo>
                <a:cubicBezTo>
                  <a:pt x="7260067" y="439158"/>
                  <a:pt x="7261916" y="430557"/>
                  <a:pt x="7264047" y="422031"/>
                </a:cubicBezTo>
                <a:cubicBezTo>
                  <a:pt x="7259962" y="370968"/>
                  <a:pt x="7266997" y="298319"/>
                  <a:pt x="7244864" y="242987"/>
                </a:cubicBezTo>
                <a:cubicBezTo>
                  <a:pt x="7234573" y="217260"/>
                  <a:pt x="7235948" y="181624"/>
                  <a:pt x="7212892" y="166254"/>
                </a:cubicBezTo>
                <a:lnTo>
                  <a:pt x="7193709" y="153466"/>
                </a:lnTo>
                <a:cubicBezTo>
                  <a:pt x="7191577" y="147071"/>
                  <a:pt x="7190658" y="140134"/>
                  <a:pt x="7187314" y="134282"/>
                </a:cubicBezTo>
                <a:cubicBezTo>
                  <a:pt x="7171289" y="106238"/>
                  <a:pt x="7168383" y="112195"/>
                  <a:pt x="7148948" y="89521"/>
                </a:cubicBezTo>
                <a:cubicBezTo>
                  <a:pt x="7142012" y="81429"/>
                  <a:pt x="7137730" y="71024"/>
                  <a:pt x="7129765" y="63944"/>
                </a:cubicBezTo>
                <a:cubicBezTo>
                  <a:pt x="7118277" y="53732"/>
                  <a:pt x="7104187" y="46892"/>
                  <a:pt x="7091398" y="38366"/>
                </a:cubicBezTo>
                <a:lnTo>
                  <a:pt x="7072215" y="25577"/>
                </a:lnTo>
                <a:cubicBezTo>
                  <a:pt x="7054973" y="14083"/>
                  <a:pt x="7053701" y="10806"/>
                  <a:pt x="7033849" y="6394"/>
                </a:cubicBezTo>
                <a:cubicBezTo>
                  <a:pt x="7021192" y="3581"/>
                  <a:pt x="7008271" y="2131"/>
                  <a:pt x="6995482" y="0"/>
                </a:cubicBezTo>
                <a:cubicBezTo>
                  <a:pt x="6905960" y="2131"/>
                  <a:pt x="6816376" y="2418"/>
                  <a:pt x="6726917" y="6394"/>
                </a:cubicBezTo>
                <a:cubicBezTo>
                  <a:pt x="6720183" y="6693"/>
                  <a:pt x="6714273" y="11154"/>
                  <a:pt x="6707734" y="12789"/>
                </a:cubicBezTo>
                <a:cubicBezTo>
                  <a:pt x="6642094" y="29199"/>
                  <a:pt x="6711479" y="8481"/>
                  <a:pt x="6637395" y="25577"/>
                </a:cubicBezTo>
                <a:cubicBezTo>
                  <a:pt x="6622275" y="29066"/>
                  <a:pt x="6607628" y="34368"/>
                  <a:pt x="6592635" y="38366"/>
                </a:cubicBezTo>
                <a:cubicBezTo>
                  <a:pt x="6575652" y="42895"/>
                  <a:pt x="6558606" y="47203"/>
                  <a:pt x="6541479" y="51155"/>
                </a:cubicBezTo>
                <a:cubicBezTo>
                  <a:pt x="6530889" y="53599"/>
                  <a:pt x="6519895" y="54353"/>
                  <a:pt x="6509507" y="57549"/>
                </a:cubicBezTo>
                <a:cubicBezTo>
                  <a:pt x="6492101" y="62905"/>
                  <a:pt x="6475734" y="71301"/>
                  <a:pt x="6458352" y="76733"/>
                </a:cubicBezTo>
                <a:cubicBezTo>
                  <a:pt x="6441576" y="81976"/>
                  <a:pt x="6423516" y="82993"/>
                  <a:pt x="6407197" y="89521"/>
                </a:cubicBezTo>
                <a:cubicBezTo>
                  <a:pt x="6385882" y="98047"/>
                  <a:pt x="6365032" y="107839"/>
                  <a:pt x="6343253" y="115099"/>
                </a:cubicBezTo>
                <a:cubicBezTo>
                  <a:pt x="6326578" y="120657"/>
                  <a:pt x="6308772" y="122330"/>
                  <a:pt x="6292097" y="127888"/>
                </a:cubicBezTo>
                <a:cubicBezTo>
                  <a:pt x="6285703" y="130019"/>
                  <a:pt x="6279417" y="132509"/>
                  <a:pt x="6272914" y="134282"/>
                </a:cubicBezTo>
                <a:cubicBezTo>
                  <a:pt x="6255957" y="138907"/>
                  <a:pt x="6238433" y="141513"/>
                  <a:pt x="6221759" y="147071"/>
                </a:cubicBezTo>
                <a:cubicBezTo>
                  <a:pt x="6142343" y="173543"/>
                  <a:pt x="6255828" y="147931"/>
                  <a:pt x="6164209" y="166254"/>
                </a:cubicBezTo>
                <a:cubicBezTo>
                  <a:pt x="6083053" y="206833"/>
                  <a:pt x="6222622" y="138162"/>
                  <a:pt x="6087477" y="198226"/>
                </a:cubicBezTo>
                <a:cubicBezTo>
                  <a:pt x="6029205" y="224125"/>
                  <a:pt x="6030835" y="225329"/>
                  <a:pt x="5985166" y="255776"/>
                </a:cubicBezTo>
                <a:lnTo>
                  <a:pt x="5985166" y="255776"/>
                </a:lnTo>
                <a:cubicBezTo>
                  <a:pt x="5940423" y="278147"/>
                  <a:pt x="5916983" y="288390"/>
                  <a:pt x="5876461" y="313326"/>
                </a:cubicBezTo>
                <a:cubicBezTo>
                  <a:pt x="5863371" y="321381"/>
                  <a:pt x="5850525" y="329863"/>
                  <a:pt x="5838095" y="338903"/>
                </a:cubicBezTo>
                <a:cubicBezTo>
                  <a:pt x="5827057" y="346930"/>
                  <a:pt x="5817566" y="357043"/>
                  <a:pt x="5806123" y="364481"/>
                </a:cubicBezTo>
                <a:cubicBezTo>
                  <a:pt x="5774861" y="384801"/>
                  <a:pt x="5743202" y="404665"/>
                  <a:pt x="5710207" y="422031"/>
                </a:cubicBezTo>
                <a:cubicBezTo>
                  <a:pt x="5702430" y="426124"/>
                  <a:pt x="5693155" y="426294"/>
                  <a:pt x="5684629" y="428425"/>
                </a:cubicBezTo>
                <a:cubicBezTo>
                  <a:pt x="5673972" y="436951"/>
                  <a:pt x="5664116" y="446589"/>
                  <a:pt x="5652657" y="454003"/>
                </a:cubicBezTo>
                <a:cubicBezTo>
                  <a:pt x="5627796" y="470089"/>
                  <a:pt x="5596862" y="477824"/>
                  <a:pt x="5575924" y="498763"/>
                </a:cubicBezTo>
                <a:cubicBezTo>
                  <a:pt x="5527924" y="546766"/>
                  <a:pt x="5578994" y="498410"/>
                  <a:pt x="5467219" y="575496"/>
                </a:cubicBezTo>
                <a:cubicBezTo>
                  <a:pt x="5400952" y="621197"/>
                  <a:pt x="5386870" y="641248"/>
                  <a:pt x="5326542" y="671412"/>
                </a:cubicBezTo>
                <a:cubicBezTo>
                  <a:pt x="5320513" y="674426"/>
                  <a:pt x="5313753" y="675675"/>
                  <a:pt x="5307359" y="677807"/>
                </a:cubicBezTo>
                <a:cubicBezTo>
                  <a:pt x="5258335" y="711910"/>
                  <a:pt x="5212492" y="751115"/>
                  <a:pt x="5160288" y="780117"/>
                </a:cubicBezTo>
                <a:cubicBezTo>
                  <a:pt x="5039283" y="847341"/>
                  <a:pt x="5166489" y="774643"/>
                  <a:pt x="5045188" y="850456"/>
                </a:cubicBezTo>
                <a:cubicBezTo>
                  <a:pt x="5013570" y="870217"/>
                  <a:pt x="4975636" y="881640"/>
                  <a:pt x="4949272" y="908005"/>
                </a:cubicBezTo>
                <a:cubicBezTo>
                  <a:pt x="4942878" y="914400"/>
                  <a:pt x="4937718" y="922334"/>
                  <a:pt x="4930089" y="927189"/>
                </a:cubicBezTo>
                <a:cubicBezTo>
                  <a:pt x="4914005" y="937424"/>
                  <a:pt x="4894971" y="942457"/>
                  <a:pt x="4878934" y="952766"/>
                </a:cubicBezTo>
                <a:cubicBezTo>
                  <a:pt x="4864930" y="961768"/>
                  <a:pt x="4854570" y="975736"/>
                  <a:pt x="4840567" y="984738"/>
                </a:cubicBezTo>
                <a:cubicBezTo>
                  <a:pt x="4824530" y="995047"/>
                  <a:pt x="4806148" y="1001187"/>
                  <a:pt x="4789412" y="1010316"/>
                </a:cubicBezTo>
                <a:cubicBezTo>
                  <a:pt x="4782665" y="1013996"/>
                  <a:pt x="4776963" y="1019401"/>
                  <a:pt x="4770229" y="1023105"/>
                </a:cubicBezTo>
                <a:cubicBezTo>
                  <a:pt x="4734304" y="1042863"/>
                  <a:pt x="4697449" y="1060896"/>
                  <a:pt x="4661524" y="1080654"/>
                </a:cubicBezTo>
                <a:cubicBezTo>
                  <a:pt x="4654790" y="1084358"/>
                  <a:pt x="4648931" y="1089489"/>
                  <a:pt x="4642341" y="1093443"/>
                </a:cubicBezTo>
                <a:cubicBezTo>
                  <a:pt x="4627605" y="1102284"/>
                  <a:pt x="4612767" y="1110981"/>
                  <a:pt x="4597580" y="1119021"/>
                </a:cubicBezTo>
                <a:cubicBezTo>
                  <a:pt x="4576519" y="1130171"/>
                  <a:pt x="4554176" y="1138910"/>
                  <a:pt x="4533636" y="1150993"/>
                </a:cubicBezTo>
                <a:cubicBezTo>
                  <a:pt x="4517832" y="1160290"/>
                  <a:pt x="4504757" y="1173802"/>
                  <a:pt x="4488875" y="1182965"/>
                </a:cubicBezTo>
                <a:cubicBezTo>
                  <a:pt x="4404054" y="1231900"/>
                  <a:pt x="4393678" y="1229011"/>
                  <a:pt x="4335409" y="1266092"/>
                </a:cubicBezTo>
                <a:cubicBezTo>
                  <a:pt x="4297893" y="1289966"/>
                  <a:pt x="4244544" y="1330485"/>
                  <a:pt x="4207521" y="1342825"/>
                </a:cubicBezTo>
                <a:cubicBezTo>
                  <a:pt x="4138532" y="1365820"/>
                  <a:pt x="4081853" y="1383604"/>
                  <a:pt x="4015689" y="1438741"/>
                </a:cubicBezTo>
                <a:cubicBezTo>
                  <a:pt x="4002900" y="1449398"/>
                  <a:pt x="3991440" y="1461890"/>
                  <a:pt x="3977323" y="1470713"/>
                </a:cubicBezTo>
                <a:cubicBezTo>
                  <a:pt x="3957115" y="1483343"/>
                  <a:pt x="3934406" y="1491471"/>
                  <a:pt x="3913379" y="1502685"/>
                </a:cubicBezTo>
                <a:cubicBezTo>
                  <a:pt x="3902413" y="1508534"/>
                  <a:pt x="3892335" y="1515949"/>
                  <a:pt x="3881407" y="1521868"/>
                </a:cubicBezTo>
                <a:cubicBezTo>
                  <a:pt x="3841166" y="1543665"/>
                  <a:pt x="3800846" y="1565345"/>
                  <a:pt x="3759913" y="1585812"/>
                </a:cubicBezTo>
                <a:cubicBezTo>
                  <a:pt x="3749646" y="1590945"/>
                  <a:pt x="3737717" y="1592585"/>
                  <a:pt x="3727941" y="1598601"/>
                </a:cubicBezTo>
                <a:cubicBezTo>
                  <a:pt x="3709788" y="1609772"/>
                  <a:pt x="3695232" y="1626289"/>
                  <a:pt x="3676786" y="1636968"/>
                </a:cubicBezTo>
                <a:cubicBezTo>
                  <a:pt x="3654497" y="1649872"/>
                  <a:pt x="3629483" y="1657422"/>
                  <a:pt x="3606447" y="1668940"/>
                </a:cubicBezTo>
                <a:cubicBezTo>
                  <a:pt x="3586819" y="1678754"/>
                  <a:pt x="3568525" y="1691098"/>
                  <a:pt x="3548897" y="1700912"/>
                </a:cubicBezTo>
                <a:cubicBezTo>
                  <a:pt x="3538630" y="1706045"/>
                  <a:pt x="3527109" y="1708405"/>
                  <a:pt x="3516925" y="1713701"/>
                </a:cubicBezTo>
                <a:cubicBezTo>
                  <a:pt x="3473760" y="1736146"/>
                  <a:pt x="3432202" y="1761594"/>
                  <a:pt x="3389037" y="1784039"/>
                </a:cubicBezTo>
                <a:cubicBezTo>
                  <a:pt x="3378853" y="1789335"/>
                  <a:pt x="3367171" y="1791386"/>
                  <a:pt x="3357065" y="1796828"/>
                </a:cubicBezTo>
                <a:cubicBezTo>
                  <a:pt x="3339360" y="1806361"/>
                  <a:pt x="3323704" y="1819435"/>
                  <a:pt x="3305910" y="1828800"/>
                </a:cubicBezTo>
                <a:cubicBezTo>
                  <a:pt x="3283119" y="1840795"/>
                  <a:pt x="3258386" y="1848822"/>
                  <a:pt x="3235572" y="1860772"/>
                </a:cubicBezTo>
                <a:cubicBezTo>
                  <a:pt x="3213553" y="1872306"/>
                  <a:pt x="3193210" y="1886806"/>
                  <a:pt x="3171628" y="1899138"/>
                </a:cubicBezTo>
                <a:cubicBezTo>
                  <a:pt x="3163352" y="1903867"/>
                  <a:pt x="3154432" y="1907387"/>
                  <a:pt x="3146050" y="1911927"/>
                </a:cubicBezTo>
                <a:cubicBezTo>
                  <a:pt x="3103271" y="1935099"/>
                  <a:pt x="3060186" y="1957752"/>
                  <a:pt x="3018162" y="1982266"/>
                </a:cubicBezTo>
                <a:cubicBezTo>
                  <a:pt x="3008956" y="1987636"/>
                  <a:pt x="3001660" y="1995863"/>
                  <a:pt x="2992584" y="2001449"/>
                </a:cubicBezTo>
                <a:cubicBezTo>
                  <a:pt x="2973895" y="2012950"/>
                  <a:pt x="2953518" y="2021592"/>
                  <a:pt x="2935035" y="2033421"/>
                </a:cubicBezTo>
                <a:cubicBezTo>
                  <a:pt x="2900177" y="2055730"/>
                  <a:pt x="2868354" y="2082705"/>
                  <a:pt x="2832724" y="2103759"/>
                </a:cubicBezTo>
                <a:lnTo>
                  <a:pt x="2692047" y="2186887"/>
                </a:lnTo>
                <a:cubicBezTo>
                  <a:pt x="2681355" y="2193223"/>
                  <a:pt x="2670188" y="2198846"/>
                  <a:pt x="2660075" y="2206070"/>
                </a:cubicBezTo>
                <a:cubicBezTo>
                  <a:pt x="2645155" y="2216727"/>
                  <a:pt x="2630708" y="2228081"/>
                  <a:pt x="2615314" y="2238042"/>
                </a:cubicBezTo>
                <a:cubicBezTo>
                  <a:pt x="2594445" y="2251545"/>
                  <a:pt x="2572052" y="2262620"/>
                  <a:pt x="2551370" y="2276408"/>
                </a:cubicBezTo>
                <a:cubicBezTo>
                  <a:pt x="2499677" y="2310870"/>
                  <a:pt x="2411616" y="2383281"/>
                  <a:pt x="2365932" y="2410691"/>
                </a:cubicBezTo>
                <a:cubicBezTo>
                  <a:pt x="2297405" y="2451807"/>
                  <a:pt x="2343905" y="2422415"/>
                  <a:pt x="2231650" y="2506607"/>
                </a:cubicBezTo>
                <a:lnTo>
                  <a:pt x="2180495" y="2544973"/>
                </a:lnTo>
                <a:cubicBezTo>
                  <a:pt x="2171969" y="2551367"/>
                  <a:pt x="2163200" y="2557450"/>
                  <a:pt x="2154917" y="2564156"/>
                </a:cubicBezTo>
                <a:cubicBezTo>
                  <a:pt x="2118432" y="2593691"/>
                  <a:pt x="2079404" y="2620485"/>
                  <a:pt x="2046212" y="2653678"/>
                </a:cubicBezTo>
                <a:cubicBezTo>
                  <a:pt x="1972580" y="2727313"/>
                  <a:pt x="2089906" y="2611117"/>
                  <a:pt x="1969479" y="2724017"/>
                </a:cubicBezTo>
                <a:cubicBezTo>
                  <a:pt x="1883687" y="2804447"/>
                  <a:pt x="1804044" y="2891719"/>
                  <a:pt x="1713703" y="2967004"/>
                </a:cubicBezTo>
                <a:cubicBezTo>
                  <a:pt x="1700914" y="2977661"/>
                  <a:pt x="1687379" y="2987482"/>
                  <a:pt x="1675337" y="2998976"/>
                </a:cubicBezTo>
                <a:cubicBezTo>
                  <a:pt x="1640450" y="3032278"/>
                  <a:pt x="1612031" y="3072920"/>
                  <a:pt x="1573026" y="3101287"/>
                </a:cubicBezTo>
                <a:cubicBezTo>
                  <a:pt x="1549580" y="3118339"/>
                  <a:pt x="1524596" y="3133455"/>
                  <a:pt x="1502688" y="3152442"/>
                </a:cubicBezTo>
                <a:cubicBezTo>
                  <a:pt x="1492374" y="3161381"/>
                  <a:pt x="1486973" y="3174980"/>
                  <a:pt x="1477110" y="3184414"/>
                </a:cubicBezTo>
                <a:cubicBezTo>
                  <a:pt x="1365037" y="3291614"/>
                  <a:pt x="1376388" y="3272854"/>
                  <a:pt x="1278883" y="3357063"/>
                </a:cubicBezTo>
                <a:cubicBezTo>
                  <a:pt x="1257180" y="3375806"/>
                  <a:pt x="1235216" y="3394335"/>
                  <a:pt x="1214939" y="3414612"/>
                </a:cubicBezTo>
                <a:cubicBezTo>
                  <a:pt x="1200019" y="3429532"/>
                  <a:pt x="1186389" y="3445865"/>
                  <a:pt x="1170179" y="3459373"/>
                </a:cubicBezTo>
                <a:cubicBezTo>
                  <a:pt x="1160631" y="3467330"/>
                  <a:pt x="1147677" y="3470507"/>
                  <a:pt x="1138207" y="3478556"/>
                </a:cubicBezTo>
                <a:cubicBezTo>
                  <a:pt x="1104884" y="3506880"/>
                  <a:pt x="1075613" y="3539754"/>
                  <a:pt x="1042290" y="3568078"/>
                </a:cubicBezTo>
                <a:cubicBezTo>
                  <a:pt x="1032820" y="3576127"/>
                  <a:pt x="1019480" y="3578863"/>
                  <a:pt x="1010318" y="3587261"/>
                </a:cubicBezTo>
                <a:cubicBezTo>
                  <a:pt x="993616" y="3602572"/>
                  <a:pt x="981579" y="3622395"/>
                  <a:pt x="965558" y="3638417"/>
                </a:cubicBezTo>
                <a:cubicBezTo>
                  <a:pt x="951663" y="3652313"/>
                  <a:pt x="935237" y="3663454"/>
                  <a:pt x="920797" y="3676783"/>
                </a:cubicBezTo>
                <a:cubicBezTo>
                  <a:pt x="907507" y="3689050"/>
                  <a:pt x="895873" y="3703050"/>
                  <a:pt x="882430" y="3715149"/>
                </a:cubicBezTo>
                <a:cubicBezTo>
                  <a:pt x="874508" y="3722278"/>
                  <a:pt x="864844" y="3727282"/>
                  <a:pt x="856853" y="3734333"/>
                </a:cubicBezTo>
                <a:cubicBezTo>
                  <a:pt x="828577" y="3759283"/>
                  <a:pt x="800390" y="3784401"/>
                  <a:pt x="773725" y="3811066"/>
                </a:cubicBezTo>
                <a:cubicBezTo>
                  <a:pt x="764074" y="3820717"/>
                  <a:pt x="757799" y="3833387"/>
                  <a:pt x="748148" y="3843038"/>
                </a:cubicBezTo>
                <a:cubicBezTo>
                  <a:pt x="708701" y="3882485"/>
                  <a:pt x="666652" y="3919250"/>
                  <a:pt x="626654" y="3958137"/>
                </a:cubicBezTo>
                <a:cubicBezTo>
                  <a:pt x="589912" y="3993858"/>
                  <a:pt x="554184" y="4030607"/>
                  <a:pt x="517949" y="4066842"/>
                </a:cubicBezTo>
                <a:cubicBezTo>
                  <a:pt x="511555" y="4073236"/>
                  <a:pt x="505632" y="4080140"/>
                  <a:pt x="498766" y="4086025"/>
                </a:cubicBezTo>
                <a:lnTo>
                  <a:pt x="274962" y="4277857"/>
                </a:lnTo>
                <a:cubicBezTo>
                  <a:pt x="189570" y="4350599"/>
                  <a:pt x="97326" y="4416187"/>
                  <a:pt x="38369" y="4514450"/>
                </a:cubicBezTo>
                <a:cubicBezTo>
                  <a:pt x="29000" y="4530066"/>
                  <a:pt x="25580" y="4548553"/>
                  <a:pt x="19186" y="4565605"/>
                </a:cubicBezTo>
                <a:cubicBezTo>
                  <a:pt x="12318" y="4603380"/>
                  <a:pt x="2" y="4660447"/>
                  <a:pt x="2" y="4699888"/>
                </a:cubicBezTo>
                <a:cubicBezTo>
                  <a:pt x="2" y="4729805"/>
                  <a:pt x="-330" y="4760259"/>
                  <a:pt x="6397" y="4789410"/>
                </a:cubicBezTo>
                <a:cubicBezTo>
                  <a:pt x="14748" y="4825595"/>
                  <a:pt x="74445" y="4938457"/>
                  <a:pt x="89524" y="4962059"/>
                </a:cubicBezTo>
                <a:cubicBezTo>
                  <a:pt x="107768" y="4990615"/>
                  <a:pt x="247101" y="5186972"/>
                  <a:pt x="281356" y="5211440"/>
                </a:cubicBezTo>
                <a:cubicBezTo>
                  <a:pt x="296276" y="5222097"/>
                  <a:pt x="312318" y="5231338"/>
                  <a:pt x="326117" y="5243412"/>
                </a:cubicBezTo>
                <a:cubicBezTo>
                  <a:pt x="346534" y="5261277"/>
                  <a:pt x="363834" y="5282451"/>
                  <a:pt x="383667" y="5300962"/>
                </a:cubicBezTo>
                <a:cubicBezTo>
                  <a:pt x="407479" y="5323187"/>
                  <a:pt x="432521" y="5341785"/>
                  <a:pt x="460400" y="5358512"/>
                </a:cubicBezTo>
                <a:cubicBezTo>
                  <a:pt x="468574" y="5363416"/>
                  <a:pt x="477019" y="5368044"/>
                  <a:pt x="485977" y="5371301"/>
                </a:cubicBezTo>
                <a:cubicBezTo>
                  <a:pt x="502996" y="5377490"/>
                  <a:pt x="542272" y="5387759"/>
                  <a:pt x="562710" y="5390484"/>
                </a:cubicBezTo>
                <a:cubicBezTo>
                  <a:pt x="583943" y="5393315"/>
                  <a:pt x="605364" y="5394512"/>
                  <a:pt x="626654" y="5396878"/>
                </a:cubicBezTo>
                <a:cubicBezTo>
                  <a:pt x="643733" y="5398776"/>
                  <a:pt x="660730" y="5401375"/>
                  <a:pt x="677809" y="5403273"/>
                </a:cubicBezTo>
                <a:cubicBezTo>
                  <a:pt x="707311" y="5406551"/>
                  <a:pt x="792274" y="5414682"/>
                  <a:pt x="818486" y="5416061"/>
                </a:cubicBezTo>
                <a:cubicBezTo>
                  <a:pt x="833386" y="5416845"/>
                  <a:pt x="848327" y="5416061"/>
                  <a:pt x="863247" y="5416061"/>
                </a:cubicBezTo>
                <a:lnTo>
                  <a:pt x="882430" y="5416061"/>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5" name="Rechteck 4">
            <a:extLst>
              <a:ext uri="{FF2B5EF4-FFF2-40B4-BE49-F238E27FC236}">
                <a16:creationId xmlns:a16="http://schemas.microsoft.com/office/drawing/2014/main" id="{829B08A7-8732-45F7-AA76-366B343FE04A}"/>
              </a:ext>
            </a:extLst>
          </p:cNvPr>
          <p:cNvSpPr/>
          <p:nvPr/>
        </p:nvSpPr>
        <p:spPr>
          <a:xfrm>
            <a:off x="3002409" y="976359"/>
            <a:ext cx="879610" cy="4886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9" name="Rectangle 2">
            <a:extLst>
              <a:ext uri="{FF2B5EF4-FFF2-40B4-BE49-F238E27FC236}">
                <a16:creationId xmlns:a16="http://schemas.microsoft.com/office/drawing/2014/main" id="{1E9C8025-52AB-4786-B22C-5AC9CBE8C815}"/>
              </a:ext>
            </a:extLst>
          </p:cNvPr>
          <p:cNvSpPr txBox="1">
            <a:spLocks noChangeArrowheads="1"/>
          </p:cNvSpPr>
          <p:nvPr/>
        </p:nvSpPr>
        <p:spPr bwMode="auto">
          <a:xfrm rot="3180000">
            <a:off x="2222470" y="4110588"/>
            <a:ext cx="2329869" cy="250953"/>
          </a:xfrm>
          <a:prstGeom prst="rect">
            <a:avLst/>
          </a:prstGeom>
          <a:noFill/>
          <a:ln w="28575">
            <a:solidFill>
              <a:schemeClr val="bg2"/>
            </a:solid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1600" b="1" kern="0" dirty="0">
                <a:solidFill>
                  <a:schemeClr val="bg2"/>
                </a:solidFill>
              </a:rPr>
              <a:t>CCTA</a:t>
            </a:r>
          </a:p>
        </p:txBody>
      </p:sp>
      <p:sp>
        <p:nvSpPr>
          <p:cNvPr id="10" name="Rectangle 2">
            <a:extLst>
              <a:ext uri="{FF2B5EF4-FFF2-40B4-BE49-F238E27FC236}">
                <a16:creationId xmlns:a16="http://schemas.microsoft.com/office/drawing/2014/main" id="{00A07023-E5EF-4B05-AC4F-5CE9443C0E4A}"/>
              </a:ext>
            </a:extLst>
          </p:cNvPr>
          <p:cNvSpPr txBox="1">
            <a:spLocks noChangeArrowheads="1"/>
          </p:cNvSpPr>
          <p:nvPr/>
        </p:nvSpPr>
        <p:spPr bwMode="auto">
          <a:xfrm rot="3180000">
            <a:off x="2708295" y="3727178"/>
            <a:ext cx="2329869" cy="283276"/>
          </a:xfrm>
          <a:prstGeom prst="rect">
            <a:avLst/>
          </a:prstGeom>
          <a:noFill/>
          <a:ln w="28575">
            <a:solidFill>
              <a:srgbClr val="FF0000"/>
            </a:solid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1600" b="1" kern="0" dirty="0">
                <a:solidFill>
                  <a:schemeClr val="tx1"/>
                </a:solidFill>
              </a:rPr>
              <a:t>PET</a:t>
            </a:r>
          </a:p>
        </p:txBody>
      </p:sp>
      <p:sp>
        <p:nvSpPr>
          <p:cNvPr id="11" name="Rectangle 2">
            <a:extLst>
              <a:ext uri="{FF2B5EF4-FFF2-40B4-BE49-F238E27FC236}">
                <a16:creationId xmlns:a16="http://schemas.microsoft.com/office/drawing/2014/main" id="{ED920153-898A-422A-9C14-3683323D5A62}"/>
              </a:ext>
            </a:extLst>
          </p:cNvPr>
          <p:cNvSpPr txBox="1">
            <a:spLocks noChangeArrowheads="1"/>
          </p:cNvSpPr>
          <p:nvPr/>
        </p:nvSpPr>
        <p:spPr bwMode="auto">
          <a:xfrm rot="3174182">
            <a:off x="4176574" y="2501200"/>
            <a:ext cx="2329869" cy="526694"/>
          </a:xfrm>
          <a:prstGeom prst="rect">
            <a:avLst/>
          </a:prstGeom>
          <a:noFill/>
          <a:ln w="28575">
            <a:solidFill>
              <a:srgbClr val="FF0000"/>
            </a:solid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1600" b="1" kern="0" dirty="0">
                <a:solidFill>
                  <a:schemeClr val="tx1"/>
                </a:solidFill>
              </a:rPr>
              <a:t>SPECT</a:t>
            </a:r>
          </a:p>
          <a:p>
            <a:pPr algn="ctr"/>
            <a:r>
              <a:rPr lang="de-CH" sz="1600" b="1" kern="0" dirty="0">
                <a:solidFill>
                  <a:schemeClr val="tx1"/>
                </a:solidFill>
              </a:rPr>
              <a:t>MRI</a:t>
            </a:r>
          </a:p>
        </p:txBody>
      </p:sp>
      <p:sp>
        <p:nvSpPr>
          <p:cNvPr id="13" name="Rectangle 2">
            <a:extLst>
              <a:ext uri="{FF2B5EF4-FFF2-40B4-BE49-F238E27FC236}">
                <a16:creationId xmlns:a16="http://schemas.microsoft.com/office/drawing/2014/main" id="{4DB6CBC6-B350-4DE9-AED1-1C4C3BF75B95}"/>
              </a:ext>
            </a:extLst>
          </p:cNvPr>
          <p:cNvSpPr txBox="1">
            <a:spLocks noChangeArrowheads="1"/>
          </p:cNvSpPr>
          <p:nvPr/>
        </p:nvSpPr>
        <p:spPr bwMode="auto">
          <a:xfrm rot="3174182">
            <a:off x="7530850" y="1241910"/>
            <a:ext cx="1210974" cy="284606"/>
          </a:xfrm>
          <a:prstGeom prst="rect">
            <a:avLst/>
          </a:prstGeom>
          <a:noFill/>
          <a:ln w="28575">
            <a:solidFill>
              <a:schemeClr val="bg2"/>
            </a:solid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1600" b="1" kern="0" dirty="0">
                <a:solidFill>
                  <a:schemeClr val="bg2"/>
                </a:solidFill>
              </a:rPr>
              <a:t>Stress-ECG</a:t>
            </a:r>
          </a:p>
        </p:txBody>
      </p:sp>
      <p:pic>
        <p:nvPicPr>
          <p:cNvPr id="14" name="Grafik 13">
            <a:extLst>
              <a:ext uri="{FF2B5EF4-FFF2-40B4-BE49-F238E27FC236}">
                <a16:creationId xmlns:a16="http://schemas.microsoft.com/office/drawing/2014/main" id="{40CC866B-9882-4E10-BA41-247A1BD7DD8E}"/>
              </a:ext>
            </a:extLst>
          </p:cNvPr>
          <p:cNvPicPr>
            <a:picLocks noChangeAspect="1"/>
          </p:cNvPicPr>
          <p:nvPr/>
        </p:nvPicPr>
        <p:blipFill>
          <a:blip r:embed="rId3"/>
          <a:stretch>
            <a:fillRect/>
          </a:stretch>
        </p:blipFill>
        <p:spPr>
          <a:xfrm>
            <a:off x="5955383" y="4530543"/>
            <a:ext cx="2701659" cy="161534"/>
          </a:xfrm>
          <a:prstGeom prst="rect">
            <a:avLst/>
          </a:prstGeom>
        </p:spPr>
      </p:pic>
      <p:sp>
        <p:nvSpPr>
          <p:cNvPr id="16" name="Rectangle 2">
            <a:extLst>
              <a:ext uri="{FF2B5EF4-FFF2-40B4-BE49-F238E27FC236}">
                <a16:creationId xmlns:a16="http://schemas.microsoft.com/office/drawing/2014/main" id="{4DB6CBC6-B350-4DE9-AED1-1C4C3BF75B95}"/>
              </a:ext>
            </a:extLst>
          </p:cNvPr>
          <p:cNvSpPr txBox="1">
            <a:spLocks noChangeArrowheads="1"/>
          </p:cNvSpPr>
          <p:nvPr/>
        </p:nvSpPr>
        <p:spPr bwMode="auto">
          <a:xfrm rot="3174182">
            <a:off x="1971992" y="4279466"/>
            <a:ext cx="2318027" cy="284606"/>
          </a:xfrm>
          <a:prstGeom prst="rect">
            <a:avLst/>
          </a:prstGeom>
          <a:noFill/>
          <a:ln w="28575">
            <a:solidFill>
              <a:schemeClr val="bg2"/>
            </a:solid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1600" b="1" kern="0" dirty="0">
                <a:solidFill>
                  <a:schemeClr val="bg2"/>
                </a:solidFill>
              </a:rPr>
              <a:t>Invasive Coro</a:t>
            </a:r>
          </a:p>
        </p:txBody>
      </p:sp>
      <p:sp>
        <p:nvSpPr>
          <p:cNvPr id="17" name="Rectangle 2">
            <a:extLst>
              <a:ext uri="{FF2B5EF4-FFF2-40B4-BE49-F238E27FC236}">
                <a16:creationId xmlns:a16="http://schemas.microsoft.com/office/drawing/2014/main" id="{4DB6CBC6-B350-4DE9-AED1-1C4C3BF75B95}"/>
              </a:ext>
            </a:extLst>
          </p:cNvPr>
          <p:cNvSpPr txBox="1">
            <a:spLocks noChangeArrowheads="1"/>
          </p:cNvSpPr>
          <p:nvPr/>
        </p:nvSpPr>
        <p:spPr bwMode="auto">
          <a:xfrm rot="3174182">
            <a:off x="6670416" y="1823734"/>
            <a:ext cx="1276193" cy="284606"/>
          </a:xfrm>
          <a:prstGeom prst="rect">
            <a:avLst/>
          </a:prstGeom>
          <a:noFill/>
          <a:ln w="28575">
            <a:solidFill>
              <a:schemeClr val="bg2"/>
            </a:solid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1600" b="1" kern="0" dirty="0">
                <a:solidFill>
                  <a:schemeClr val="bg2"/>
                </a:solidFill>
              </a:rPr>
              <a:t>Stress Echo</a:t>
            </a:r>
          </a:p>
        </p:txBody>
      </p:sp>
      <p:sp>
        <p:nvSpPr>
          <p:cNvPr id="15" name="Rectangle 2">
            <a:extLst>
              <a:ext uri="{FF2B5EF4-FFF2-40B4-BE49-F238E27FC236}">
                <a16:creationId xmlns:a16="http://schemas.microsoft.com/office/drawing/2014/main" id="{E2057E70-8960-4DE6-A1CE-6CA0CB237415}"/>
              </a:ext>
            </a:extLst>
          </p:cNvPr>
          <p:cNvSpPr txBox="1">
            <a:spLocks noChangeArrowheads="1"/>
          </p:cNvSpPr>
          <p:nvPr/>
        </p:nvSpPr>
        <p:spPr bwMode="auto">
          <a:xfrm>
            <a:off x="0" y="116632"/>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en-US" sz="2900" b="1" kern="0" dirty="0"/>
              <a:t>CAD diagnosis</a:t>
            </a:r>
            <a:endParaRPr lang="de-CH" sz="2900" b="1" kern="0" dirty="0"/>
          </a:p>
        </p:txBody>
      </p:sp>
    </p:spTree>
    <p:extLst>
      <p:ext uri="{BB962C8B-B14F-4D97-AF65-F5344CB8AC3E}">
        <p14:creationId xmlns:p14="http://schemas.microsoft.com/office/powerpoint/2010/main" val="909032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0" y="116632"/>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CH" sz="2900" b="1" i="0" u="none" strike="noStrike" kern="0" cap="none" spc="0" normalizeH="0" baseline="0" noProof="0" dirty="0" err="1">
                <a:ln>
                  <a:noFill/>
                </a:ln>
                <a:solidFill>
                  <a:schemeClr val="tx1"/>
                </a:solidFill>
                <a:effectLst/>
                <a:uLnTx/>
                <a:uFillTx/>
                <a:latin typeface="Arial"/>
                <a:ea typeface="+mj-ea"/>
                <a:cs typeface="+mj-cs"/>
              </a:rPr>
              <a:t>Myocardperfusion</a:t>
            </a:r>
            <a:r>
              <a:rPr kumimoji="0" lang="de-CH" sz="2900" b="1" i="0" u="none" strike="noStrike" kern="0" cap="none" spc="0" normalizeH="0" baseline="0" noProof="0" dirty="0">
                <a:ln>
                  <a:noFill/>
                </a:ln>
                <a:solidFill>
                  <a:schemeClr val="tx1"/>
                </a:solidFill>
                <a:effectLst/>
                <a:uLnTx/>
                <a:uFillTx/>
                <a:latin typeface="Arial"/>
                <a:ea typeface="+mj-ea"/>
                <a:cs typeface="+mj-cs"/>
              </a:rPr>
              <a:t>-SPECT</a:t>
            </a:r>
          </a:p>
        </p:txBody>
      </p:sp>
      <p:sp>
        <p:nvSpPr>
          <p:cNvPr id="3" name="Inhaltsplatzhalter 1"/>
          <p:cNvSpPr txBox="1">
            <a:spLocks/>
          </p:cNvSpPr>
          <p:nvPr/>
        </p:nvSpPr>
        <p:spPr>
          <a:xfrm>
            <a:off x="2316504" y="1784965"/>
            <a:ext cx="8004991" cy="4380339"/>
          </a:xfrm>
          <a:prstGeom prst="rect">
            <a:avLst/>
          </a:prstGeom>
        </p:spPr>
        <p:txBody>
          <a:bodyPr lIns="121917" tIns="60958" rIns="121917" bIns="60958"/>
          <a:lstStyle>
            <a:lvl1pPr algn="l" rtl="0" eaLnBrk="1" fontAlgn="base" hangingPunct="1">
              <a:lnSpc>
                <a:spcPct val="110000"/>
              </a:lnSpc>
              <a:spcBef>
                <a:spcPts val="0"/>
              </a:spcBef>
              <a:spcAft>
                <a:spcPts val="800"/>
              </a:spcAft>
              <a:buFontTx/>
              <a:buNone/>
              <a:defRPr lang="de-CH" sz="1800" noProof="0" dirty="0" smtClean="0">
                <a:solidFill>
                  <a:schemeClr val="tx1"/>
                </a:solidFill>
                <a:latin typeface="+mn-lt"/>
                <a:ea typeface="+mn-ea"/>
                <a:cs typeface="+mn-cs"/>
              </a:defRPr>
            </a:lvl1pPr>
            <a:lvl2pPr marL="203200" indent="-203200" algn="l" rtl="0" eaLnBrk="1" fontAlgn="base" hangingPunct="1">
              <a:lnSpc>
                <a:spcPct val="110000"/>
              </a:lnSpc>
              <a:spcBef>
                <a:spcPts val="0"/>
              </a:spcBef>
              <a:spcAft>
                <a:spcPts val="800"/>
              </a:spcAft>
              <a:buClr>
                <a:schemeClr val="tx2"/>
              </a:buClr>
              <a:buSzPct val="80000"/>
              <a:buFont typeface="Wingdings" pitchFamily="2" charset="2"/>
              <a:buChar char="n"/>
              <a:defRPr lang="de-CH" sz="1800" noProof="0" dirty="0" smtClean="0">
                <a:solidFill>
                  <a:schemeClr val="tx1"/>
                </a:solidFill>
                <a:latin typeface="+mn-lt"/>
              </a:defRPr>
            </a:lvl2pPr>
            <a:lvl3pPr marL="398463" indent="-180975" algn="l" rtl="0" eaLnBrk="1" fontAlgn="base" hangingPunct="1">
              <a:lnSpc>
                <a:spcPct val="110000"/>
              </a:lnSpc>
              <a:spcBef>
                <a:spcPts val="0"/>
              </a:spcBef>
              <a:spcAft>
                <a:spcPts val="800"/>
              </a:spcAft>
              <a:buClr>
                <a:srgbClr val="0057A2"/>
              </a:buClr>
              <a:buFont typeface="Arial" pitchFamily="34" charset="0"/>
              <a:buChar char="–"/>
              <a:defRPr lang="de-CH" sz="1800" noProof="0" dirty="0" smtClean="0">
                <a:solidFill>
                  <a:schemeClr val="tx1"/>
                </a:solidFill>
                <a:latin typeface="+mn-lt"/>
              </a:defRPr>
            </a:lvl3pPr>
            <a:lvl4pPr marL="581025" indent="-180975" algn="l" rtl="0" eaLnBrk="1" fontAlgn="base" hangingPunct="1">
              <a:lnSpc>
                <a:spcPct val="110000"/>
              </a:lnSpc>
              <a:spcBef>
                <a:spcPts val="0"/>
              </a:spcBef>
              <a:spcAft>
                <a:spcPts val="800"/>
              </a:spcAft>
              <a:buClr>
                <a:srgbClr val="0057A2"/>
              </a:buClr>
              <a:buFont typeface="Arial" pitchFamily="34" charset="0"/>
              <a:buChar char="&gt;"/>
              <a:tabLst/>
              <a:defRPr lang="de-CH" sz="1800" noProof="0" dirty="0" smtClean="0">
                <a:solidFill>
                  <a:schemeClr val="tx1"/>
                </a:solidFill>
                <a:latin typeface="+mn-lt"/>
              </a:defRPr>
            </a:lvl4pPr>
            <a:lvl5pPr marL="781050" indent="-190500" algn="l" rtl="0" eaLnBrk="1" fontAlgn="base" hangingPunct="1">
              <a:lnSpc>
                <a:spcPct val="110000"/>
              </a:lnSpc>
              <a:spcBef>
                <a:spcPts val="0"/>
              </a:spcBef>
              <a:spcAft>
                <a:spcPts val="800"/>
              </a:spcAft>
              <a:buClr>
                <a:srgbClr val="0057A2"/>
              </a:buClr>
              <a:buSzPct val="100000"/>
              <a:buFont typeface="Arial" pitchFamily="34" charset="0"/>
              <a:buChar char="»"/>
              <a:defRPr lang="de-CH" sz="1800" noProof="0" dirty="0" smtClean="0">
                <a:solidFill>
                  <a:schemeClr val="tx1"/>
                </a:solidFill>
                <a:latin typeface="+mn-lt"/>
              </a:defRPr>
            </a:lvl5pPr>
            <a:lvl6pPr marL="2014538" indent="-228600" algn="l" rtl="0" eaLnBrk="1" fontAlgn="base" hangingPunct="1">
              <a:spcBef>
                <a:spcPct val="20000"/>
              </a:spcBef>
              <a:spcAft>
                <a:spcPct val="0"/>
              </a:spcAft>
              <a:buChar char="»"/>
              <a:defRPr sz="1600">
                <a:solidFill>
                  <a:schemeClr val="tx1"/>
                </a:solidFill>
                <a:latin typeface="+mn-lt"/>
              </a:defRPr>
            </a:lvl6pPr>
            <a:lvl7pPr marL="2471738" indent="-228600" algn="l" rtl="0" eaLnBrk="1" fontAlgn="base" hangingPunct="1">
              <a:spcBef>
                <a:spcPct val="20000"/>
              </a:spcBef>
              <a:spcAft>
                <a:spcPct val="0"/>
              </a:spcAft>
              <a:buChar char="»"/>
              <a:defRPr sz="1600">
                <a:solidFill>
                  <a:schemeClr val="tx1"/>
                </a:solidFill>
                <a:latin typeface="+mn-lt"/>
              </a:defRPr>
            </a:lvl7pPr>
            <a:lvl8pPr marL="2928938" indent="-228600" algn="l" rtl="0" eaLnBrk="1" fontAlgn="base" hangingPunct="1">
              <a:spcBef>
                <a:spcPct val="20000"/>
              </a:spcBef>
              <a:spcAft>
                <a:spcPct val="0"/>
              </a:spcAft>
              <a:buChar char="»"/>
              <a:defRPr sz="1600">
                <a:solidFill>
                  <a:schemeClr val="tx1"/>
                </a:solidFill>
                <a:latin typeface="+mn-lt"/>
              </a:defRPr>
            </a:lvl8pPr>
            <a:lvl9pPr marL="3386138" indent="-228600" algn="l" rtl="0" eaLnBrk="1" fontAlgn="base" hangingPunct="1">
              <a:spcBef>
                <a:spcPct val="20000"/>
              </a:spcBef>
              <a:spcAft>
                <a:spcPct val="0"/>
              </a:spcAft>
              <a:buChar char="»"/>
              <a:defRPr sz="1600">
                <a:solidFill>
                  <a:schemeClr val="tx1"/>
                </a:solidFill>
                <a:latin typeface="+mn-lt"/>
              </a:defRPr>
            </a:lvl9pPr>
          </a:lstStyle>
          <a:p>
            <a:pPr marL="457189" marR="0" lvl="1" indent="-457189" algn="l" defTabSz="914400" rtl="0" eaLnBrk="1" fontAlgn="base" latinLnBrk="0" hangingPunct="1">
              <a:lnSpc>
                <a:spcPct val="110000"/>
              </a:lnSpc>
              <a:spcBef>
                <a:spcPts val="0"/>
              </a:spcBef>
              <a:spcAft>
                <a:spcPts val="800"/>
              </a:spcAft>
              <a:buClr>
                <a:srgbClr val="004179"/>
              </a:buClr>
              <a:buSzPct val="80000"/>
              <a:buFont typeface="Wingdings" pitchFamily="2" charset="2"/>
              <a:buAutoNum type="arabicPeriod"/>
              <a:tabLst/>
              <a:defRPr/>
            </a:pPr>
            <a:endParaRPr kumimoji="0" lang="de-CH" sz="1800" b="0" i="0" u="none" strike="noStrike" kern="0" cap="none" spc="0" normalizeH="0" baseline="0" noProof="0" dirty="0">
              <a:ln>
                <a:noFill/>
              </a:ln>
              <a:solidFill>
                <a:prstClr val="black"/>
              </a:solidFill>
              <a:effectLst/>
              <a:uLnTx/>
              <a:uFillTx/>
              <a:latin typeface="Arial"/>
              <a:ea typeface="+mn-ea"/>
              <a:cs typeface="+mn-cs"/>
            </a:endParaRPr>
          </a:p>
        </p:txBody>
      </p:sp>
      <p:pic>
        <p:nvPicPr>
          <p:cNvPr id="20" name="Picture 20" descr="1spect"/>
          <p:cNvPicPr>
            <a:picLocks noChangeAspect="1" noChangeArrowheads="1"/>
          </p:cNvPicPr>
          <p:nvPr/>
        </p:nvPicPr>
        <p:blipFill>
          <a:blip r:embed="rId3" cstate="screen">
            <a:extLst>
              <a:ext uri="{28A0092B-C50C-407E-A947-70E740481C1C}">
                <a14:useLocalDpi xmlns:a14="http://schemas.microsoft.com/office/drawing/2010/main" val="0"/>
              </a:ext>
            </a:extLst>
          </a:blip>
          <a:srcRect r="64944"/>
          <a:stretch>
            <a:fillRect/>
          </a:stretch>
        </p:blipFill>
        <p:spPr bwMode="auto">
          <a:xfrm>
            <a:off x="9746619" y="1334237"/>
            <a:ext cx="1173523" cy="152497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1" name="Picture 21" descr="1spect"/>
          <p:cNvPicPr>
            <a:picLocks noChangeAspect="1" noChangeArrowheads="1"/>
          </p:cNvPicPr>
          <p:nvPr/>
        </p:nvPicPr>
        <p:blipFill>
          <a:blip r:embed="rId4" cstate="screen">
            <a:extLst>
              <a:ext uri="{28A0092B-C50C-407E-A947-70E740481C1C}">
                <a14:useLocalDpi xmlns:a14="http://schemas.microsoft.com/office/drawing/2010/main" val="0"/>
              </a:ext>
            </a:extLst>
          </a:blip>
          <a:srcRect l="31474" r="30579"/>
          <a:stretch>
            <a:fillRect/>
          </a:stretch>
        </p:blipFill>
        <p:spPr bwMode="auto">
          <a:xfrm>
            <a:off x="9746619" y="4525688"/>
            <a:ext cx="1245925" cy="152497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2" name="Picture 22" descr="1spect"/>
          <p:cNvPicPr>
            <a:picLocks noChangeAspect="1" noChangeArrowheads="1"/>
          </p:cNvPicPr>
          <p:nvPr/>
        </p:nvPicPr>
        <p:blipFill>
          <a:blip r:embed="rId5" cstate="screen">
            <a:extLst>
              <a:ext uri="{28A0092B-C50C-407E-A947-70E740481C1C}">
                <a14:useLocalDpi xmlns:a14="http://schemas.microsoft.com/office/drawing/2010/main" val="0"/>
              </a:ext>
            </a:extLst>
          </a:blip>
          <a:srcRect l="62535"/>
          <a:stretch>
            <a:fillRect/>
          </a:stretch>
        </p:blipFill>
        <p:spPr bwMode="auto">
          <a:xfrm>
            <a:off x="9746619" y="2811413"/>
            <a:ext cx="1161455" cy="152497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3" name="Picture 44" descr="1886_P"/>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623597" y="1168079"/>
            <a:ext cx="1350503" cy="1519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48" descr="hufeisen"/>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808689" y="3022113"/>
            <a:ext cx="1140337" cy="947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49" descr="hufeisen"/>
          <p:cNvPicPr>
            <a:picLocks noChangeAspect="1" noChangeArrowheads="1"/>
          </p:cNvPicPr>
          <p:nvPr/>
        </p:nvPicPr>
        <p:blipFill>
          <a:blip r:embed="rId8" cstate="screen">
            <a:extLst>
              <a:ext uri="{28A0092B-C50C-407E-A947-70E740481C1C}">
                <a14:useLocalDpi xmlns:a14="http://schemas.microsoft.com/office/drawing/2010/main" val="0"/>
              </a:ext>
            </a:extLst>
          </a:blip>
          <a:srcRect/>
          <a:stretch>
            <a:fillRect/>
          </a:stretch>
        </p:blipFill>
        <p:spPr bwMode="auto">
          <a:xfrm>
            <a:off x="891648" y="4525688"/>
            <a:ext cx="974416" cy="1143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
          <p:cNvPicPr>
            <a:picLocks noChangeAspect="1" noChangeArrowheads="1"/>
          </p:cNvPicPr>
          <p:nvPr/>
        </p:nvPicPr>
        <p:blipFill>
          <a:blip r:embed="rId9" cstate="screen">
            <a:extLst>
              <a:ext uri="{28A0092B-C50C-407E-A947-70E740481C1C}">
                <a14:useLocalDpi xmlns:a14="http://schemas.microsoft.com/office/drawing/2010/main" val="0"/>
              </a:ext>
            </a:extLst>
          </a:blip>
          <a:srcRect/>
          <a:stretch>
            <a:fillRect/>
          </a:stretch>
        </p:blipFill>
        <p:spPr bwMode="auto">
          <a:xfrm>
            <a:off x="2927387" y="1213988"/>
            <a:ext cx="6142931" cy="4856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 name="Rectangle 9"/>
          <p:cNvSpPr>
            <a:spLocks noChangeArrowheads="1"/>
          </p:cNvSpPr>
          <p:nvPr/>
        </p:nvSpPr>
        <p:spPr bwMode="auto">
          <a:xfrm>
            <a:off x="1752289" y="6405331"/>
            <a:ext cx="10439711" cy="461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wrap="none" lIns="121917" tIns="60958" rIns="121917" bIns="60958">
            <a:spAutoFit/>
          </a:bodyPr>
          <a:lstStyle>
            <a:lvl1pPr>
              <a:defRPr sz="1200">
                <a:solidFill>
                  <a:schemeClr val="tx1"/>
                </a:solidFill>
                <a:latin typeface="Arial" pitchFamily="34" charset="0"/>
                <a:ea typeface="ＭＳ Ｐゴシック" pitchFamily="34" charset="-128"/>
              </a:defRPr>
            </a:lvl1pPr>
            <a:lvl2pPr marL="742950" indent="-285750">
              <a:defRPr sz="1200">
                <a:solidFill>
                  <a:schemeClr val="tx1"/>
                </a:solidFill>
                <a:latin typeface="Arial" pitchFamily="34" charset="0"/>
                <a:ea typeface="ＭＳ Ｐゴシック" pitchFamily="34" charset="-128"/>
              </a:defRPr>
            </a:lvl2pPr>
            <a:lvl3pPr marL="1143000" indent="-228600">
              <a:defRPr sz="1200">
                <a:solidFill>
                  <a:schemeClr val="tx1"/>
                </a:solidFill>
                <a:latin typeface="Arial" pitchFamily="34" charset="0"/>
                <a:ea typeface="ＭＳ Ｐゴシック" pitchFamily="34" charset="-128"/>
              </a:defRPr>
            </a:lvl3pPr>
            <a:lvl4pPr marL="1600200" indent="-228600">
              <a:defRPr sz="1200">
                <a:solidFill>
                  <a:schemeClr val="tx1"/>
                </a:solidFill>
                <a:latin typeface="Arial" pitchFamily="34" charset="0"/>
                <a:ea typeface="ＭＳ Ｐゴシック" pitchFamily="34" charset="-128"/>
              </a:defRPr>
            </a:lvl4pPr>
            <a:lvl5pPr marL="2057400" indent="-228600">
              <a:defRPr sz="12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Buechel RR and Kaufmann PA. Protocols and data analysis: normal scans and pitfalls in PET and SPECT. </a:t>
            </a:r>
            <a:br>
              <a:rPr kumimoji="0" lang="en-US" sz="11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br>
            <a:r>
              <a:rPr kumimoji="0" lang="en-US" sz="11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In von </a:t>
            </a:r>
            <a:r>
              <a:rPr kumimoji="0" lang="en-US" sz="1100" b="0" i="0" u="none" strike="noStrike" kern="1200" cap="none" spc="0" normalizeH="0" baseline="0" noProof="0" dirty="0" err="1">
                <a:ln>
                  <a:noFill/>
                </a:ln>
                <a:solidFill>
                  <a:prstClr val="black"/>
                </a:solidFill>
                <a:effectLst/>
                <a:uLnTx/>
                <a:uFillTx/>
                <a:latin typeface="Arial" pitchFamily="34" charset="0"/>
                <a:ea typeface="ＭＳ Ｐゴシック" pitchFamily="34" charset="-128"/>
                <a:cs typeface="+mn-cs"/>
              </a:rPr>
              <a:t>Schulthess</a:t>
            </a:r>
            <a:r>
              <a:rPr kumimoji="0" lang="en-US" sz="11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 GK (Ed.), Clinical Molecular Anatomic Imaging PET/CT, SPECT/CT and PET/MR. Philadelphia, USA: Lippincott Williams &amp; Wilkins. 2015 Jun 16.</a:t>
            </a:r>
            <a:endParaRPr kumimoji="0" lang="de-CH" sz="11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endParaRPr>
          </a:p>
        </p:txBody>
      </p:sp>
      <p:pic>
        <p:nvPicPr>
          <p:cNvPr id="13" name="Picture 2"/>
          <p:cNvPicPr>
            <a:picLocks noChangeAspect="1" noChangeArrowheads="1"/>
          </p:cNvPicPr>
          <p:nvPr/>
        </p:nvPicPr>
        <p:blipFill>
          <a:blip r:embed="rId10" cstate="screen">
            <a:extLst>
              <a:ext uri="{28A0092B-C50C-407E-A947-70E740481C1C}">
                <a14:useLocalDpi xmlns:a14="http://schemas.microsoft.com/office/drawing/2010/main" val="0"/>
              </a:ext>
            </a:extLst>
          </a:blip>
          <a:srcRect/>
          <a:stretch>
            <a:fillRect/>
          </a:stretch>
        </p:blipFill>
        <p:spPr bwMode="auto">
          <a:xfrm>
            <a:off x="2580483" y="1784966"/>
            <a:ext cx="6836739" cy="3927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Straight Connector 23553">
            <a:extLst>
              <a:ext uri="{FF2B5EF4-FFF2-40B4-BE49-F238E27FC236}">
                <a16:creationId xmlns:a16="http://schemas.microsoft.com/office/drawing/2014/main" id="{C88A3313-4D15-2848-BF83-BFA8C2CC3210}"/>
              </a:ext>
            </a:extLst>
          </p:cNvPr>
          <p:cNvSpPr>
            <a:spLocks noChangeShapeType="1"/>
          </p:cNvSpPr>
          <p:nvPr/>
        </p:nvSpPr>
        <p:spPr bwMode="auto">
          <a:xfrm>
            <a:off x="19799" y="637657"/>
            <a:ext cx="12192000" cy="0"/>
          </a:xfrm>
          <a:prstGeom prst="line">
            <a:avLst/>
          </a:prstGeom>
          <a:ln>
            <a:solidFill>
              <a:srgbClr val="0070C0"/>
            </a:solidFill>
            <a:headEnd/>
            <a:tailEnd/>
          </a:ln>
        </p:spPr>
        <p:style>
          <a:lnRef idx="3">
            <a:schemeClr val="accent1"/>
          </a:lnRef>
          <a:fillRef idx="0">
            <a:schemeClr val="accent1"/>
          </a:fillRef>
          <a:effectRef idx="2">
            <a:schemeClr val="accent1"/>
          </a:effectRef>
          <a:fontRef idx="minor">
            <a:schemeClr val="tx1"/>
          </a:fontRef>
        </p:style>
        <p:txBody>
          <a:bodyPr wrap="none" anchor="ctr"/>
          <a:lstStyle/>
          <a:p>
            <a:pPr defTabSz="609585" fontAlgn="base">
              <a:spcBef>
                <a:spcPct val="0"/>
              </a:spcBef>
              <a:spcAft>
                <a:spcPct val="0"/>
              </a:spcAft>
              <a:defRPr/>
            </a:pPr>
            <a:endParaRPr lang="el-GR" sz="2400" dirty="0">
              <a:solidFill>
                <a:prstClr val="black"/>
              </a:solidFill>
              <a:latin typeface="Calibri"/>
            </a:endParaRPr>
          </a:p>
        </p:txBody>
      </p:sp>
      <p:sp>
        <p:nvSpPr>
          <p:cNvPr id="4" name="TextBox 3">
            <a:extLst>
              <a:ext uri="{FF2B5EF4-FFF2-40B4-BE49-F238E27FC236}">
                <a16:creationId xmlns:a16="http://schemas.microsoft.com/office/drawing/2014/main" id="{1DE6B696-2CF1-16D1-14EE-64A3635CDBD8}"/>
              </a:ext>
            </a:extLst>
          </p:cNvPr>
          <p:cNvSpPr txBox="1"/>
          <p:nvPr/>
        </p:nvSpPr>
        <p:spPr>
          <a:xfrm>
            <a:off x="11125991" y="1334237"/>
            <a:ext cx="940904" cy="307777"/>
          </a:xfrm>
          <a:prstGeom prst="rect">
            <a:avLst/>
          </a:prstGeom>
          <a:noFill/>
        </p:spPr>
        <p:txBody>
          <a:bodyPr wrap="square" rtlCol="0">
            <a:spAutoFit/>
          </a:bodyPr>
          <a:lstStyle/>
          <a:p>
            <a:r>
              <a:rPr lang="el-GR" sz="1400" dirty="0"/>
              <a:t>ΚΟΡΥΦΗ</a:t>
            </a:r>
            <a:endParaRPr lang="en-US" sz="1400" dirty="0"/>
          </a:p>
        </p:txBody>
      </p:sp>
      <p:cxnSp>
        <p:nvCxnSpPr>
          <p:cNvPr id="6" name="Ευθύγραμμο βέλος σύνδεσης 5">
            <a:extLst>
              <a:ext uri="{FF2B5EF4-FFF2-40B4-BE49-F238E27FC236}">
                <a16:creationId xmlns:a16="http://schemas.microsoft.com/office/drawing/2014/main" id="{D5E9665F-87B5-D6B7-E53C-D4566F41C405}"/>
              </a:ext>
            </a:extLst>
          </p:cNvPr>
          <p:cNvCxnSpPr>
            <a:stCxn id="4" idx="2"/>
          </p:cNvCxnSpPr>
          <p:nvPr/>
        </p:nvCxnSpPr>
        <p:spPr>
          <a:xfrm>
            <a:off x="11596443" y="1642014"/>
            <a:ext cx="0" cy="3656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8354D3A-0066-92F6-B8C3-AC8A62EED5AC}"/>
              </a:ext>
            </a:extLst>
          </p:cNvPr>
          <p:cNvSpPr txBox="1"/>
          <p:nvPr/>
        </p:nvSpPr>
        <p:spPr>
          <a:xfrm>
            <a:off x="11285806" y="2067780"/>
            <a:ext cx="940904" cy="307777"/>
          </a:xfrm>
          <a:prstGeom prst="rect">
            <a:avLst/>
          </a:prstGeom>
          <a:noFill/>
        </p:spPr>
        <p:txBody>
          <a:bodyPr wrap="square" rtlCol="0">
            <a:spAutoFit/>
          </a:bodyPr>
          <a:lstStyle/>
          <a:p>
            <a:r>
              <a:rPr lang="el-GR" sz="1400" dirty="0"/>
              <a:t>ΒΑΣΗ</a:t>
            </a:r>
            <a:endParaRPr lang="en-US" sz="1400" dirty="0"/>
          </a:p>
        </p:txBody>
      </p:sp>
      <p:sp>
        <p:nvSpPr>
          <p:cNvPr id="8" name="TextBox 7">
            <a:extLst>
              <a:ext uri="{FF2B5EF4-FFF2-40B4-BE49-F238E27FC236}">
                <a16:creationId xmlns:a16="http://schemas.microsoft.com/office/drawing/2014/main" id="{4F525208-E6D9-EDC5-612D-5D4C65A00F35}"/>
              </a:ext>
            </a:extLst>
          </p:cNvPr>
          <p:cNvSpPr txBox="1"/>
          <p:nvPr/>
        </p:nvSpPr>
        <p:spPr>
          <a:xfrm>
            <a:off x="11125991" y="3087317"/>
            <a:ext cx="940904" cy="307777"/>
          </a:xfrm>
          <a:prstGeom prst="rect">
            <a:avLst/>
          </a:prstGeom>
          <a:noFill/>
        </p:spPr>
        <p:txBody>
          <a:bodyPr wrap="square" rtlCol="0">
            <a:spAutoFit/>
          </a:bodyPr>
          <a:lstStyle/>
          <a:p>
            <a:r>
              <a:rPr lang="el-GR" sz="1400" dirty="0"/>
              <a:t>ΠΛΑΓΙΟ</a:t>
            </a:r>
            <a:endParaRPr lang="en-US" sz="1400" dirty="0"/>
          </a:p>
        </p:txBody>
      </p:sp>
      <p:cxnSp>
        <p:nvCxnSpPr>
          <p:cNvPr id="9" name="Ευθύγραμμο βέλος σύνδεσης 8">
            <a:extLst>
              <a:ext uri="{FF2B5EF4-FFF2-40B4-BE49-F238E27FC236}">
                <a16:creationId xmlns:a16="http://schemas.microsoft.com/office/drawing/2014/main" id="{DE4B5C1C-0E9E-A56B-392F-CA87378319AE}"/>
              </a:ext>
            </a:extLst>
          </p:cNvPr>
          <p:cNvCxnSpPr>
            <a:stCxn id="8" idx="2"/>
          </p:cNvCxnSpPr>
          <p:nvPr/>
        </p:nvCxnSpPr>
        <p:spPr>
          <a:xfrm>
            <a:off x="11596443" y="3395094"/>
            <a:ext cx="0" cy="3656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009C496-ACEE-2B9C-D2C7-04670BD87371}"/>
              </a:ext>
            </a:extLst>
          </p:cNvPr>
          <p:cNvSpPr txBox="1"/>
          <p:nvPr/>
        </p:nvSpPr>
        <p:spPr>
          <a:xfrm>
            <a:off x="11285806" y="3820860"/>
            <a:ext cx="940904" cy="307777"/>
          </a:xfrm>
          <a:prstGeom prst="rect">
            <a:avLst/>
          </a:prstGeom>
          <a:noFill/>
        </p:spPr>
        <p:txBody>
          <a:bodyPr wrap="square" rtlCol="0">
            <a:spAutoFit/>
          </a:bodyPr>
          <a:lstStyle/>
          <a:p>
            <a:r>
              <a:rPr lang="el-GR" sz="1400" dirty="0"/>
              <a:t>ΜΚΔ</a:t>
            </a:r>
            <a:endParaRPr lang="en-US" sz="1400" dirty="0"/>
          </a:p>
        </p:txBody>
      </p:sp>
      <p:sp>
        <p:nvSpPr>
          <p:cNvPr id="11" name="TextBox 10">
            <a:extLst>
              <a:ext uri="{FF2B5EF4-FFF2-40B4-BE49-F238E27FC236}">
                <a16:creationId xmlns:a16="http://schemas.microsoft.com/office/drawing/2014/main" id="{3A6C171E-48B4-F73B-744A-3B796F508B84}"/>
              </a:ext>
            </a:extLst>
          </p:cNvPr>
          <p:cNvSpPr txBox="1"/>
          <p:nvPr/>
        </p:nvSpPr>
        <p:spPr>
          <a:xfrm>
            <a:off x="11125990" y="4864925"/>
            <a:ext cx="1066009" cy="307777"/>
          </a:xfrm>
          <a:prstGeom prst="rect">
            <a:avLst/>
          </a:prstGeom>
          <a:noFill/>
        </p:spPr>
        <p:txBody>
          <a:bodyPr wrap="square" rtlCol="0">
            <a:spAutoFit/>
          </a:bodyPr>
          <a:lstStyle/>
          <a:p>
            <a:r>
              <a:rPr lang="el-GR" sz="1400" dirty="0"/>
              <a:t>ΠΡΟΣΘΙΟ</a:t>
            </a:r>
            <a:endParaRPr lang="en-US" sz="1400" dirty="0"/>
          </a:p>
        </p:txBody>
      </p:sp>
      <p:cxnSp>
        <p:nvCxnSpPr>
          <p:cNvPr id="12" name="Ευθύγραμμο βέλος σύνδεσης 11">
            <a:extLst>
              <a:ext uri="{FF2B5EF4-FFF2-40B4-BE49-F238E27FC236}">
                <a16:creationId xmlns:a16="http://schemas.microsoft.com/office/drawing/2014/main" id="{4E8E0360-8B46-39FC-3205-77D515350AF7}"/>
              </a:ext>
            </a:extLst>
          </p:cNvPr>
          <p:cNvCxnSpPr>
            <a:cxnSpLocks/>
          </p:cNvCxnSpPr>
          <p:nvPr/>
        </p:nvCxnSpPr>
        <p:spPr>
          <a:xfrm>
            <a:off x="11596443" y="5172702"/>
            <a:ext cx="0" cy="3510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271C70D5-262B-3890-3418-857CBE9BCFE2}"/>
              </a:ext>
            </a:extLst>
          </p:cNvPr>
          <p:cNvSpPr txBox="1"/>
          <p:nvPr/>
        </p:nvSpPr>
        <p:spPr>
          <a:xfrm>
            <a:off x="11125991" y="5609901"/>
            <a:ext cx="940904" cy="307777"/>
          </a:xfrm>
          <a:prstGeom prst="rect">
            <a:avLst/>
          </a:prstGeom>
          <a:noFill/>
        </p:spPr>
        <p:txBody>
          <a:bodyPr wrap="square" rtlCol="0">
            <a:spAutoFit/>
          </a:bodyPr>
          <a:lstStyle/>
          <a:p>
            <a:r>
              <a:rPr lang="el-GR" sz="1400" dirty="0"/>
              <a:t>ΟΠΙΣΘΙΟ</a:t>
            </a:r>
            <a:endParaRPr lang="en-US" sz="1400" dirty="0"/>
          </a:p>
        </p:txBody>
      </p:sp>
    </p:spTree>
    <p:extLst>
      <p:ext uri="{BB962C8B-B14F-4D97-AF65-F5344CB8AC3E}">
        <p14:creationId xmlns:p14="http://schemas.microsoft.com/office/powerpoint/2010/main" val="258855296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8"/>
                                        </p:tgtEl>
                                      </p:cBhvr>
                                    </p:animEffect>
                                    <p:set>
                                      <p:cBhvr>
                                        <p:cTn id="7" dur="1" fill="hold">
                                          <p:stCondLst>
                                            <p:cond delay="499"/>
                                          </p:stCondLst>
                                        </p:cTn>
                                        <p:tgtEl>
                                          <p:spTgt spid="28"/>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2F8A80C9-5E0E-4883-9F10-BB484B87186D}"/>
              </a:ext>
            </a:extLst>
          </p:cNvPr>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err="1"/>
              <a:t>How</a:t>
            </a:r>
            <a:r>
              <a:rPr lang="de-CH" sz="2900" b="1" kern="0" dirty="0"/>
              <a:t> </a:t>
            </a:r>
            <a:r>
              <a:rPr lang="de-CH" sz="2900" b="1" kern="0" dirty="0" err="1"/>
              <a:t>does</a:t>
            </a:r>
            <a:r>
              <a:rPr lang="de-CH" sz="2900" b="1" kern="0" dirty="0"/>
              <a:t> </a:t>
            </a:r>
            <a:r>
              <a:rPr lang="de-CH" sz="2900" b="1" kern="0" dirty="0" err="1"/>
              <a:t>ischemia</a:t>
            </a:r>
            <a:r>
              <a:rPr lang="de-CH" sz="2900" b="1" kern="0" dirty="0"/>
              <a:t> and </a:t>
            </a:r>
            <a:r>
              <a:rPr lang="de-CH" sz="2900" b="1" kern="0" dirty="0" err="1"/>
              <a:t>scar</a:t>
            </a:r>
            <a:r>
              <a:rPr lang="de-CH" sz="2900" b="1" kern="0" dirty="0"/>
              <a:t> </a:t>
            </a:r>
            <a:r>
              <a:rPr lang="de-CH" sz="2900" b="1" kern="0" dirty="0" err="1"/>
              <a:t>look</a:t>
            </a:r>
            <a:r>
              <a:rPr lang="de-CH" sz="2900" b="1" kern="0" dirty="0"/>
              <a:t> like?</a:t>
            </a:r>
          </a:p>
        </p:txBody>
      </p:sp>
      <p:pic>
        <p:nvPicPr>
          <p:cNvPr id="12"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975" y="1016978"/>
            <a:ext cx="4989119" cy="48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28398" dir="3806097" algn="ctr" rotWithShape="0">
                    <a:schemeClr val="bg2"/>
                  </a:outerShdw>
                </a:effectLst>
              </a14:hiddenEffects>
            </a:ext>
          </a:extLst>
        </p:spPr>
      </p:pic>
      <p:pic>
        <p:nvPicPr>
          <p:cNvPr id="18"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9682" y="1012501"/>
            <a:ext cx="4034969" cy="4852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0" name="Gruppieren 19"/>
          <p:cNvGrpSpPr/>
          <p:nvPr/>
        </p:nvGrpSpPr>
        <p:grpSpPr>
          <a:xfrm>
            <a:off x="3597482" y="2118935"/>
            <a:ext cx="6165939" cy="4177538"/>
            <a:chOff x="3029311" y="2562818"/>
            <a:chExt cx="6165939" cy="4177538"/>
          </a:xfrm>
        </p:grpSpPr>
        <p:sp>
          <p:nvSpPr>
            <p:cNvPr id="21" name="Text Box 20"/>
            <p:cNvSpPr txBox="1">
              <a:spLocks noChangeArrowheads="1"/>
            </p:cNvSpPr>
            <p:nvPr/>
          </p:nvSpPr>
          <p:spPr bwMode="auto">
            <a:xfrm>
              <a:off x="3029311" y="637102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endParaRPr lang="de-CH" altLang="de-DE" b="1" dirty="0"/>
            </a:p>
          </p:txBody>
        </p:sp>
        <p:sp>
          <p:nvSpPr>
            <p:cNvPr id="22" name="Freihandform 21"/>
            <p:cNvSpPr/>
            <p:nvPr/>
          </p:nvSpPr>
          <p:spPr bwMode="auto">
            <a:xfrm>
              <a:off x="8605530" y="3830966"/>
              <a:ext cx="588396" cy="659958"/>
            </a:xfrm>
            <a:custGeom>
              <a:avLst/>
              <a:gdLst>
                <a:gd name="connsiteX0" fmla="*/ 540688 w 588396"/>
                <a:gd name="connsiteY0" fmla="*/ 0 h 659958"/>
                <a:gd name="connsiteX1" fmla="*/ 437321 w 588396"/>
                <a:gd name="connsiteY1" fmla="*/ 174929 h 659958"/>
                <a:gd name="connsiteX2" fmla="*/ 310100 w 588396"/>
                <a:gd name="connsiteY2" fmla="*/ 294198 h 659958"/>
                <a:gd name="connsiteX3" fmla="*/ 230587 w 588396"/>
                <a:gd name="connsiteY3" fmla="*/ 381663 h 659958"/>
                <a:gd name="connsiteX4" fmla="*/ 87464 w 588396"/>
                <a:gd name="connsiteY4" fmla="*/ 469127 h 659958"/>
                <a:gd name="connsiteX5" fmla="*/ 0 w 588396"/>
                <a:gd name="connsiteY5" fmla="*/ 532738 h 659958"/>
                <a:gd name="connsiteX6" fmla="*/ 7951 w 588396"/>
                <a:gd name="connsiteY6" fmla="*/ 659958 h 659958"/>
                <a:gd name="connsiteX7" fmla="*/ 222636 w 588396"/>
                <a:gd name="connsiteY7" fmla="*/ 659958 h 659958"/>
                <a:gd name="connsiteX8" fmla="*/ 341906 w 588396"/>
                <a:gd name="connsiteY8" fmla="*/ 604299 h 659958"/>
                <a:gd name="connsiteX9" fmla="*/ 445273 w 588396"/>
                <a:gd name="connsiteY9" fmla="*/ 516835 h 659958"/>
                <a:gd name="connsiteX10" fmla="*/ 540688 w 588396"/>
                <a:gd name="connsiteY10" fmla="*/ 389614 h 659958"/>
                <a:gd name="connsiteX11" fmla="*/ 588396 w 588396"/>
                <a:gd name="connsiteY11" fmla="*/ 222637 h 659958"/>
                <a:gd name="connsiteX12" fmla="*/ 580445 w 588396"/>
                <a:gd name="connsiteY12" fmla="*/ 87465 h 659958"/>
                <a:gd name="connsiteX13" fmla="*/ 540688 w 588396"/>
                <a:gd name="connsiteY13" fmla="*/ 0 h 65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8396" h="659958">
                  <a:moveTo>
                    <a:pt x="540688" y="0"/>
                  </a:moveTo>
                  <a:lnTo>
                    <a:pt x="437321" y="174929"/>
                  </a:lnTo>
                  <a:lnTo>
                    <a:pt x="310100" y="294198"/>
                  </a:lnTo>
                  <a:lnTo>
                    <a:pt x="230587" y="381663"/>
                  </a:lnTo>
                  <a:lnTo>
                    <a:pt x="87464" y="469127"/>
                  </a:lnTo>
                  <a:lnTo>
                    <a:pt x="0" y="532738"/>
                  </a:lnTo>
                  <a:lnTo>
                    <a:pt x="7951" y="659958"/>
                  </a:lnTo>
                  <a:lnTo>
                    <a:pt x="222636" y="659958"/>
                  </a:lnTo>
                  <a:lnTo>
                    <a:pt x="341906" y="604299"/>
                  </a:lnTo>
                  <a:lnTo>
                    <a:pt x="445273" y="516835"/>
                  </a:lnTo>
                  <a:lnTo>
                    <a:pt x="540688" y="389614"/>
                  </a:lnTo>
                  <a:lnTo>
                    <a:pt x="588396" y="222637"/>
                  </a:lnTo>
                  <a:lnTo>
                    <a:pt x="580445" y="87465"/>
                  </a:lnTo>
                  <a:lnTo>
                    <a:pt x="540688" y="0"/>
                  </a:lnTo>
                  <a:close/>
                </a:path>
              </a:pathLst>
            </a:cu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de-CH">
                <a:latin typeface="Arial" charset="0"/>
                <a:cs typeface="Arial" charset="0"/>
              </a:endParaRPr>
            </a:p>
          </p:txBody>
        </p:sp>
        <p:sp>
          <p:nvSpPr>
            <p:cNvPr id="23" name="Freihandform 22"/>
            <p:cNvSpPr/>
            <p:nvPr/>
          </p:nvSpPr>
          <p:spPr bwMode="auto">
            <a:xfrm>
              <a:off x="8606854" y="2562818"/>
              <a:ext cx="588396" cy="659958"/>
            </a:xfrm>
            <a:custGeom>
              <a:avLst/>
              <a:gdLst>
                <a:gd name="connsiteX0" fmla="*/ 540688 w 588396"/>
                <a:gd name="connsiteY0" fmla="*/ 0 h 659958"/>
                <a:gd name="connsiteX1" fmla="*/ 437321 w 588396"/>
                <a:gd name="connsiteY1" fmla="*/ 174929 h 659958"/>
                <a:gd name="connsiteX2" fmla="*/ 310100 w 588396"/>
                <a:gd name="connsiteY2" fmla="*/ 294198 h 659958"/>
                <a:gd name="connsiteX3" fmla="*/ 230587 w 588396"/>
                <a:gd name="connsiteY3" fmla="*/ 381663 h 659958"/>
                <a:gd name="connsiteX4" fmla="*/ 87464 w 588396"/>
                <a:gd name="connsiteY4" fmla="*/ 469127 h 659958"/>
                <a:gd name="connsiteX5" fmla="*/ 0 w 588396"/>
                <a:gd name="connsiteY5" fmla="*/ 532738 h 659958"/>
                <a:gd name="connsiteX6" fmla="*/ 7951 w 588396"/>
                <a:gd name="connsiteY6" fmla="*/ 659958 h 659958"/>
                <a:gd name="connsiteX7" fmla="*/ 222636 w 588396"/>
                <a:gd name="connsiteY7" fmla="*/ 659958 h 659958"/>
                <a:gd name="connsiteX8" fmla="*/ 341906 w 588396"/>
                <a:gd name="connsiteY8" fmla="*/ 604299 h 659958"/>
                <a:gd name="connsiteX9" fmla="*/ 445273 w 588396"/>
                <a:gd name="connsiteY9" fmla="*/ 516835 h 659958"/>
                <a:gd name="connsiteX10" fmla="*/ 540688 w 588396"/>
                <a:gd name="connsiteY10" fmla="*/ 389614 h 659958"/>
                <a:gd name="connsiteX11" fmla="*/ 588396 w 588396"/>
                <a:gd name="connsiteY11" fmla="*/ 222637 h 659958"/>
                <a:gd name="connsiteX12" fmla="*/ 580445 w 588396"/>
                <a:gd name="connsiteY12" fmla="*/ 87465 h 659958"/>
                <a:gd name="connsiteX13" fmla="*/ 540688 w 588396"/>
                <a:gd name="connsiteY13" fmla="*/ 0 h 65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8396" h="659958">
                  <a:moveTo>
                    <a:pt x="540688" y="0"/>
                  </a:moveTo>
                  <a:lnTo>
                    <a:pt x="437321" y="174929"/>
                  </a:lnTo>
                  <a:lnTo>
                    <a:pt x="310100" y="294198"/>
                  </a:lnTo>
                  <a:lnTo>
                    <a:pt x="230587" y="381663"/>
                  </a:lnTo>
                  <a:lnTo>
                    <a:pt x="87464" y="469127"/>
                  </a:lnTo>
                  <a:lnTo>
                    <a:pt x="0" y="532738"/>
                  </a:lnTo>
                  <a:lnTo>
                    <a:pt x="7951" y="659958"/>
                  </a:lnTo>
                  <a:lnTo>
                    <a:pt x="222636" y="659958"/>
                  </a:lnTo>
                  <a:lnTo>
                    <a:pt x="341906" y="604299"/>
                  </a:lnTo>
                  <a:lnTo>
                    <a:pt x="445273" y="516835"/>
                  </a:lnTo>
                  <a:lnTo>
                    <a:pt x="540688" y="389614"/>
                  </a:lnTo>
                  <a:lnTo>
                    <a:pt x="588396" y="222637"/>
                  </a:lnTo>
                  <a:lnTo>
                    <a:pt x="580445" y="87465"/>
                  </a:lnTo>
                  <a:lnTo>
                    <a:pt x="540688" y="0"/>
                  </a:lnTo>
                  <a:close/>
                </a:path>
              </a:pathLst>
            </a:cu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de-CH" dirty="0">
                <a:latin typeface="Arial" charset="0"/>
                <a:cs typeface="Arial" charset="0"/>
              </a:endParaRPr>
            </a:p>
          </p:txBody>
        </p:sp>
        <p:sp>
          <p:nvSpPr>
            <p:cNvPr id="24" name="Textfeld 23"/>
            <p:cNvSpPr txBox="1"/>
            <p:nvPr/>
          </p:nvSpPr>
          <p:spPr>
            <a:xfrm rot="18830436">
              <a:off x="8638638" y="4092499"/>
              <a:ext cx="574196" cy="307777"/>
            </a:xfrm>
            <a:prstGeom prst="rect">
              <a:avLst/>
            </a:prstGeom>
            <a:noFill/>
          </p:spPr>
          <p:txBody>
            <a:bodyPr wrap="none" rtlCol="0">
              <a:spAutoFit/>
            </a:bodyPr>
            <a:lstStyle/>
            <a:p>
              <a:r>
                <a:rPr lang="de-CH" sz="1400" b="1" dirty="0" err="1">
                  <a:solidFill>
                    <a:sysClr val="windowText" lastClr="000000"/>
                  </a:solidFill>
                </a:rPr>
                <a:t>Scar</a:t>
              </a:r>
              <a:endParaRPr lang="de-CH" sz="1400" b="1" dirty="0">
                <a:solidFill>
                  <a:sysClr val="windowText" lastClr="000000"/>
                </a:solidFill>
              </a:endParaRPr>
            </a:p>
          </p:txBody>
        </p:sp>
        <p:sp>
          <p:nvSpPr>
            <p:cNvPr id="25" name="Textfeld 24"/>
            <p:cNvSpPr txBox="1"/>
            <p:nvPr/>
          </p:nvSpPr>
          <p:spPr>
            <a:xfrm rot="18830436">
              <a:off x="8649733" y="2820392"/>
              <a:ext cx="574196" cy="307777"/>
            </a:xfrm>
            <a:prstGeom prst="rect">
              <a:avLst/>
            </a:prstGeom>
            <a:noFill/>
          </p:spPr>
          <p:txBody>
            <a:bodyPr wrap="none" rtlCol="0">
              <a:spAutoFit/>
            </a:bodyPr>
            <a:lstStyle/>
            <a:p>
              <a:r>
                <a:rPr lang="de-CH" sz="1400" b="1" dirty="0" err="1">
                  <a:solidFill>
                    <a:sysClr val="windowText" lastClr="000000"/>
                  </a:solidFill>
                </a:rPr>
                <a:t>Scar</a:t>
              </a:r>
              <a:endParaRPr lang="de-CH" sz="1400" b="1" dirty="0">
                <a:solidFill>
                  <a:sysClr val="windowText" lastClr="000000"/>
                </a:solidFill>
              </a:endParaRPr>
            </a:p>
          </p:txBody>
        </p:sp>
      </p:grpSp>
      <p:grpSp>
        <p:nvGrpSpPr>
          <p:cNvPr id="26" name="Gruppieren 25"/>
          <p:cNvGrpSpPr/>
          <p:nvPr/>
        </p:nvGrpSpPr>
        <p:grpSpPr>
          <a:xfrm>
            <a:off x="6799798" y="1702377"/>
            <a:ext cx="2541126" cy="4585330"/>
            <a:chOff x="6231627" y="2146260"/>
            <a:chExt cx="2541126" cy="4585330"/>
          </a:xfrm>
        </p:grpSpPr>
        <p:sp>
          <p:nvSpPr>
            <p:cNvPr id="27" name="Freihandform 26"/>
            <p:cNvSpPr/>
            <p:nvPr/>
          </p:nvSpPr>
          <p:spPr bwMode="auto">
            <a:xfrm>
              <a:off x="8255919" y="2197058"/>
              <a:ext cx="516834" cy="731520"/>
            </a:xfrm>
            <a:custGeom>
              <a:avLst/>
              <a:gdLst>
                <a:gd name="connsiteX0" fmla="*/ 341906 w 516834"/>
                <a:gd name="connsiteY0" fmla="*/ 182880 h 731520"/>
                <a:gd name="connsiteX1" fmla="*/ 413467 w 516834"/>
                <a:gd name="connsiteY1" fmla="*/ 135172 h 731520"/>
                <a:gd name="connsiteX2" fmla="*/ 381662 w 516834"/>
                <a:gd name="connsiteY2" fmla="*/ 7951 h 731520"/>
                <a:gd name="connsiteX3" fmla="*/ 294198 w 516834"/>
                <a:gd name="connsiteY3" fmla="*/ 0 h 731520"/>
                <a:gd name="connsiteX4" fmla="*/ 127220 w 516834"/>
                <a:gd name="connsiteY4" fmla="*/ 55659 h 731520"/>
                <a:gd name="connsiteX5" fmla="*/ 71561 w 516834"/>
                <a:gd name="connsiteY5" fmla="*/ 119269 h 731520"/>
                <a:gd name="connsiteX6" fmla="*/ 15902 w 516834"/>
                <a:gd name="connsiteY6" fmla="*/ 206733 h 731520"/>
                <a:gd name="connsiteX7" fmla="*/ 0 w 516834"/>
                <a:gd name="connsiteY7" fmla="*/ 318052 h 731520"/>
                <a:gd name="connsiteX8" fmla="*/ 119269 w 516834"/>
                <a:gd name="connsiteY8" fmla="*/ 373711 h 731520"/>
                <a:gd name="connsiteX9" fmla="*/ 119269 w 516834"/>
                <a:gd name="connsiteY9" fmla="*/ 373711 h 731520"/>
                <a:gd name="connsiteX10" fmla="*/ 270344 w 516834"/>
                <a:gd name="connsiteY10" fmla="*/ 461175 h 731520"/>
                <a:gd name="connsiteX11" fmla="*/ 270344 w 516834"/>
                <a:gd name="connsiteY11" fmla="*/ 461175 h 731520"/>
                <a:gd name="connsiteX12" fmla="*/ 294198 w 516834"/>
                <a:gd name="connsiteY12" fmla="*/ 556591 h 731520"/>
                <a:gd name="connsiteX13" fmla="*/ 302149 w 516834"/>
                <a:gd name="connsiteY13" fmla="*/ 659958 h 731520"/>
                <a:gd name="connsiteX14" fmla="*/ 357808 w 516834"/>
                <a:gd name="connsiteY14" fmla="*/ 731520 h 731520"/>
                <a:gd name="connsiteX15" fmla="*/ 469126 w 516834"/>
                <a:gd name="connsiteY15" fmla="*/ 699714 h 731520"/>
                <a:gd name="connsiteX16" fmla="*/ 516834 w 516834"/>
                <a:gd name="connsiteY16" fmla="*/ 644055 h 731520"/>
                <a:gd name="connsiteX17" fmla="*/ 469126 w 516834"/>
                <a:gd name="connsiteY17" fmla="*/ 564542 h 731520"/>
                <a:gd name="connsiteX18" fmla="*/ 437321 w 516834"/>
                <a:gd name="connsiteY18" fmla="*/ 445273 h 731520"/>
                <a:gd name="connsiteX19" fmla="*/ 413467 w 516834"/>
                <a:gd name="connsiteY19" fmla="*/ 341906 h 731520"/>
                <a:gd name="connsiteX20" fmla="*/ 373711 w 516834"/>
                <a:gd name="connsiteY20" fmla="*/ 310100 h 731520"/>
                <a:gd name="connsiteX21" fmla="*/ 373711 w 516834"/>
                <a:gd name="connsiteY21" fmla="*/ 310100 h 731520"/>
                <a:gd name="connsiteX22" fmla="*/ 246490 w 516834"/>
                <a:gd name="connsiteY22" fmla="*/ 198782 h 731520"/>
                <a:gd name="connsiteX23" fmla="*/ 246490 w 516834"/>
                <a:gd name="connsiteY23" fmla="*/ 198782 h 731520"/>
                <a:gd name="connsiteX24" fmla="*/ 341906 w 516834"/>
                <a:gd name="connsiteY24" fmla="*/ 182880 h 73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6834" h="731520">
                  <a:moveTo>
                    <a:pt x="341906" y="182880"/>
                  </a:moveTo>
                  <a:lnTo>
                    <a:pt x="413467" y="135172"/>
                  </a:lnTo>
                  <a:lnTo>
                    <a:pt x="381662" y="7951"/>
                  </a:lnTo>
                  <a:lnTo>
                    <a:pt x="294198" y="0"/>
                  </a:lnTo>
                  <a:lnTo>
                    <a:pt x="127220" y="55659"/>
                  </a:lnTo>
                  <a:lnTo>
                    <a:pt x="71561" y="119269"/>
                  </a:lnTo>
                  <a:lnTo>
                    <a:pt x="15902" y="206733"/>
                  </a:lnTo>
                  <a:lnTo>
                    <a:pt x="0" y="318052"/>
                  </a:lnTo>
                  <a:lnTo>
                    <a:pt x="119269" y="373711"/>
                  </a:lnTo>
                  <a:lnTo>
                    <a:pt x="119269" y="373711"/>
                  </a:lnTo>
                  <a:lnTo>
                    <a:pt x="270344" y="461175"/>
                  </a:lnTo>
                  <a:lnTo>
                    <a:pt x="270344" y="461175"/>
                  </a:lnTo>
                  <a:lnTo>
                    <a:pt x="294198" y="556591"/>
                  </a:lnTo>
                  <a:lnTo>
                    <a:pt x="302149" y="659958"/>
                  </a:lnTo>
                  <a:lnTo>
                    <a:pt x="357808" y="731520"/>
                  </a:lnTo>
                  <a:lnTo>
                    <a:pt x="469126" y="699714"/>
                  </a:lnTo>
                  <a:lnTo>
                    <a:pt x="516834" y="644055"/>
                  </a:lnTo>
                  <a:lnTo>
                    <a:pt x="469126" y="564542"/>
                  </a:lnTo>
                  <a:lnTo>
                    <a:pt x="437321" y="445273"/>
                  </a:lnTo>
                  <a:lnTo>
                    <a:pt x="413467" y="341906"/>
                  </a:lnTo>
                  <a:lnTo>
                    <a:pt x="373711" y="310100"/>
                  </a:lnTo>
                  <a:lnTo>
                    <a:pt x="373711" y="310100"/>
                  </a:lnTo>
                  <a:lnTo>
                    <a:pt x="246490" y="198782"/>
                  </a:lnTo>
                  <a:lnTo>
                    <a:pt x="246490" y="198782"/>
                  </a:lnTo>
                  <a:lnTo>
                    <a:pt x="341906" y="182880"/>
                  </a:lnTo>
                  <a:close/>
                </a:path>
              </a:pathLst>
            </a:custGeom>
            <a:solidFill>
              <a:srgbClr val="FF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de-CH">
                <a:latin typeface="Arial" charset="0"/>
                <a:cs typeface="Arial" charset="0"/>
              </a:endParaRPr>
            </a:p>
          </p:txBody>
        </p:sp>
        <p:sp>
          <p:nvSpPr>
            <p:cNvPr id="28" name="Textfeld 27"/>
            <p:cNvSpPr txBox="1"/>
            <p:nvPr/>
          </p:nvSpPr>
          <p:spPr>
            <a:xfrm rot="3870863">
              <a:off x="8147740" y="2428709"/>
              <a:ext cx="841897" cy="276999"/>
            </a:xfrm>
            <a:prstGeom prst="rect">
              <a:avLst/>
            </a:prstGeom>
            <a:noFill/>
          </p:spPr>
          <p:txBody>
            <a:bodyPr wrap="none" rtlCol="0">
              <a:spAutoFit/>
            </a:bodyPr>
            <a:lstStyle/>
            <a:p>
              <a:r>
                <a:rPr lang="en-US" sz="1200" b="1" dirty="0"/>
                <a:t>Ischemia</a:t>
              </a:r>
              <a:endParaRPr lang="de-CH" sz="1200" b="1" dirty="0"/>
            </a:p>
          </p:txBody>
        </p:sp>
        <p:sp>
          <p:nvSpPr>
            <p:cNvPr id="29" name="Text Box 20"/>
            <p:cNvSpPr txBox="1">
              <a:spLocks noChangeArrowheads="1"/>
            </p:cNvSpPr>
            <p:nvPr/>
          </p:nvSpPr>
          <p:spPr bwMode="auto">
            <a:xfrm>
              <a:off x="6231627" y="636225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endParaRPr lang="de-CH" altLang="de-DE" b="1" dirty="0"/>
            </a:p>
          </p:txBody>
        </p:sp>
      </p:grpSp>
    </p:spTree>
    <p:extLst>
      <p:ext uri="{BB962C8B-B14F-4D97-AF65-F5344CB8AC3E}">
        <p14:creationId xmlns:p14="http://schemas.microsoft.com/office/powerpoint/2010/main" val="350360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19233597-1B17-81E1-745F-EFD5457F118E}"/>
              </a:ext>
            </a:extLst>
          </p:cNvPr>
          <p:cNvSpPr>
            <a:spLocks noGrp="1"/>
          </p:cNvSpPr>
          <p:nvPr>
            <p:ph type="title"/>
          </p:nvPr>
        </p:nvSpPr>
        <p:spPr>
          <a:xfrm>
            <a:off x="762000" y="18255"/>
            <a:ext cx="10515600" cy="1325563"/>
          </a:xfrm>
        </p:spPr>
        <p:txBody>
          <a:bodyPr>
            <a:normAutofit/>
          </a:bodyPr>
          <a:lstStyle/>
          <a:p>
            <a:pPr algn="ctr"/>
            <a:r>
              <a:rPr lang="en-US" sz="3200" dirty="0" err="1"/>
              <a:t>Semiquantification</a:t>
            </a:r>
            <a:r>
              <a:rPr lang="en-US" sz="3200" dirty="0"/>
              <a:t> of perfusion defects in SPECT</a:t>
            </a:r>
          </a:p>
        </p:txBody>
      </p:sp>
      <p:sp>
        <p:nvSpPr>
          <p:cNvPr id="8" name="Θέση περιεχομένου 7">
            <a:extLst>
              <a:ext uri="{FF2B5EF4-FFF2-40B4-BE49-F238E27FC236}">
                <a16:creationId xmlns:a16="http://schemas.microsoft.com/office/drawing/2014/main" id="{DF16B108-5724-DDB5-138C-6198413361CF}"/>
              </a:ext>
            </a:extLst>
          </p:cNvPr>
          <p:cNvSpPr>
            <a:spLocks noGrp="1"/>
          </p:cNvSpPr>
          <p:nvPr>
            <p:ph sz="half" idx="1"/>
          </p:nvPr>
        </p:nvSpPr>
        <p:spPr>
          <a:xfrm>
            <a:off x="123954" y="1648229"/>
            <a:ext cx="5181600" cy="4351338"/>
          </a:xfrm>
        </p:spPr>
        <p:txBody>
          <a:bodyPr/>
          <a:lstStyle/>
          <a:p>
            <a:pPr algn="l">
              <a:lnSpc>
                <a:spcPct val="150000"/>
              </a:lnSpc>
            </a:pPr>
            <a:endParaRPr lang="en-US" sz="1800" b="0" i="0" u="none" strike="noStrike" baseline="0" dirty="0">
              <a:solidFill>
                <a:srgbClr val="000000"/>
              </a:solidFill>
            </a:endParaRPr>
          </a:p>
          <a:p>
            <a:pPr>
              <a:lnSpc>
                <a:spcPct val="150000"/>
              </a:lnSpc>
            </a:pPr>
            <a:r>
              <a:rPr lang="en-US" sz="1800" b="0" i="0" u="none" strike="noStrike" baseline="0" dirty="0">
                <a:solidFill>
                  <a:srgbClr val="000000"/>
                </a:solidFill>
              </a:rPr>
              <a:t>Normal: ≥70% </a:t>
            </a:r>
          </a:p>
          <a:p>
            <a:pPr>
              <a:lnSpc>
                <a:spcPct val="150000"/>
              </a:lnSpc>
            </a:pPr>
            <a:r>
              <a:rPr lang="en-US" sz="1800" b="0" i="0" u="none" strike="noStrike" baseline="0" dirty="0">
                <a:solidFill>
                  <a:srgbClr val="000000"/>
                </a:solidFill>
              </a:rPr>
              <a:t>Mildly reduced: 50-69% </a:t>
            </a:r>
          </a:p>
          <a:p>
            <a:pPr>
              <a:lnSpc>
                <a:spcPct val="150000"/>
              </a:lnSpc>
            </a:pPr>
            <a:r>
              <a:rPr lang="en-US" sz="1800" b="0" i="0" u="none" strike="noStrike" baseline="0" dirty="0">
                <a:solidFill>
                  <a:srgbClr val="000000"/>
                </a:solidFill>
              </a:rPr>
              <a:t>Moderately reduced: 30-49% </a:t>
            </a:r>
          </a:p>
          <a:p>
            <a:pPr>
              <a:lnSpc>
                <a:spcPct val="150000"/>
              </a:lnSpc>
            </a:pPr>
            <a:r>
              <a:rPr lang="en-US" sz="1800" b="0" i="0" u="none" strike="noStrike" baseline="0" dirty="0">
                <a:solidFill>
                  <a:srgbClr val="000000"/>
                </a:solidFill>
              </a:rPr>
              <a:t>Severely reduced: 10-29% </a:t>
            </a:r>
          </a:p>
          <a:p>
            <a:pPr>
              <a:lnSpc>
                <a:spcPct val="150000"/>
              </a:lnSpc>
            </a:pPr>
            <a:r>
              <a:rPr lang="en-US" sz="1800" b="0" i="0" u="none" strike="noStrike" baseline="0" dirty="0">
                <a:solidFill>
                  <a:srgbClr val="000000"/>
                </a:solidFill>
              </a:rPr>
              <a:t>Absent: &lt;10%</a:t>
            </a:r>
          </a:p>
          <a:p>
            <a:pPr>
              <a:lnSpc>
                <a:spcPct val="150000"/>
              </a:lnSpc>
            </a:pPr>
            <a:endParaRPr lang="en-US" dirty="0"/>
          </a:p>
        </p:txBody>
      </p:sp>
      <p:sp>
        <p:nvSpPr>
          <p:cNvPr id="9" name="Θέση περιεχομένου 8">
            <a:extLst>
              <a:ext uri="{FF2B5EF4-FFF2-40B4-BE49-F238E27FC236}">
                <a16:creationId xmlns:a16="http://schemas.microsoft.com/office/drawing/2014/main" id="{CFD0C564-339D-E6C3-E9D0-42D336D8E523}"/>
              </a:ext>
            </a:extLst>
          </p:cNvPr>
          <p:cNvSpPr>
            <a:spLocks noGrp="1"/>
          </p:cNvSpPr>
          <p:nvPr>
            <p:ph sz="half" idx="2"/>
          </p:nvPr>
        </p:nvSpPr>
        <p:spPr>
          <a:xfrm>
            <a:off x="3081129" y="1793731"/>
            <a:ext cx="4878345" cy="4351338"/>
          </a:xfrm>
        </p:spPr>
        <p:txBody>
          <a:bodyPr>
            <a:normAutofit/>
          </a:bodyPr>
          <a:lstStyle/>
          <a:p>
            <a:pPr>
              <a:lnSpc>
                <a:spcPct val="150000"/>
              </a:lnSpc>
            </a:pPr>
            <a:r>
              <a:rPr lang="en-US" sz="2000" dirty="0"/>
              <a:t>17 segments (basal and mid segments divided in 6 segments and apical in 4)</a:t>
            </a:r>
          </a:p>
          <a:p>
            <a:pPr>
              <a:lnSpc>
                <a:spcPct val="150000"/>
              </a:lnSpc>
            </a:pPr>
            <a:r>
              <a:rPr lang="en-US" sz="2000" dirty="0"/>
              <a:t>Score 0-4, 0 (normal uptake) to 4 (uptake absent) for each segment</a:t>
            </a:r>
          </a:p>
          <a:p>
            <a:pPr>
              <a:lnSpc>
                <a:spcPct val="150000"/>
              </a:lnSpc>
            </a:pPr>
            <a:r>
              <a:rPr lang="en-US" sz="2000" dirty="0"/>
              <a:t>SSS: summed stress score</a:t>
            </a:r>
          </a:p>
          <a:p>
            <a:pPr>
              <a:lnSpc>
                <a:spcPct val="150000"/>
              </a:lnSpc>
            </a:pPr>
            <a:r>
              <a:rPr lang="en-US" sz="2000" dirty="0"/>
              <a:t>SRS: summed rest score</a:t>
            </a:r>
          </a:p>
          <a:p>
            <a:pPr>
              <a:lnSpc>
                <a:spcPct val="150000"/>
              </a:lnSpc>
            </a:pPr>
            <a:r>
              <a:rPr lang="en-US" sz="2000" dirty="0"/>
              <a:t>SDS: summed difference score</a:t>
            </a:r>
          </a:p>
        </p:txBody>
      </p:sp>
      <p:pic>
        <p:nvPicPr>
          <p:cNvPr id="10" name="Hình ảnh 8" descr="Ảnh có chứa chai&#10;&#10;Mô tả được tạo tự động">
            <a:extLst>
              <a:ext uri="{FF2B5EF4-FFF2-40B4-BE49-F238E27FC236}">
                <a16:creationId xmlns:a16="http://schemas.microsoft.com/office/drawing/2014/main" id="{172453E7-0161-61A4-B7DA-96C72A64B2A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1" name="Εικόνα 10">
            <a:extLst>
              <a:ext uri="{FF2B5EF4-FFF2-40B4-BE49-F238E27FC236}">
                <a16:creationId xmlns:a16="http://schemas.microsoft.com/office/drawing/2014/main" id="{D8998BC9-B327-1B03-E913-802623C69890}"/>
              </a:ext>
            </a:extLst>
          </p:cNvPr>
          <p:cNvPicPr>
            <a:picLocks noChangeAspect="1"/>
          </p:cNvPicPr>
          <p:nvPr/>
        </p:nvPicPr>
        <p:blipFill>
          <a:blip r:embed="rId3"/>
          <a:stretch>
            <a:fillRect/>
          </a:stretch>
        </p:blipFill>
        <p:spPr>
          <a:xfrm>
            <a:off x="10511" y="0"/>
            <a:ext cx="882869" cy="1137920"/>
          </a:xfrm>
          <a:prstGeom prst="rect">
            <a:avLst/>
          </a:prstGeom>
        </p:spPr>
      </p:pic>
      <p:cxnSp>
        <p:nvCxnSpPr>
          <p:cNvPr id="12" name="Ευθεία γραμμή σύνδεσης 11">
            <a:extLst>
              <a:ext uri="{FF2B5EF4-FFF2-40B4-BE49-F238E27FC236}">
                <a16:creationId xmlns:a16="http://schemas.microsoft.com/office/drawing/2014/main" id="{711A2091-EF5B-75DD-084D-4C570A0523C6}"/>
              </a:ext>
            </a:extLst>
          </p:cNvPr>
          <p:cNvCxnSpPr>
            <a:cxnSpLocks/>
          </p:cNvCxnSpPr>
          <p:nvPr/>
        </p:nvCxnSpPr>
        <p:spPr>
          <a:xfrm>
            <a:off x="10511" y="1137920"/>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Εικόνα 13">
            <a:extLst>
              <a:ext uri="{FF2B5EF4-FFF2-40B4-BE49-F238E27FC236}">
                <a16:creationId xmlns:a16="http://schemas.microsoft.com/office/drawing/2014/main" id="{F6A22DAA-B73B-FD31-6F96-E8C3ECF8F448}"/>
              </a:ext>
            </a:extLst>
          </p:cNvPr>
          <p:cNvPicPr>
            <a:picLocks noChangeAspect="1"/>
          </p:cNvPicPr>
          <p:nvPr/>
        </p:nvPicPr>
        <p:blipFill rotWithShape="1">
          <a:blip r:embed="rId4"/>
          <a:srcRect t="3623"/>
          <a:stretch/>
        </p:blipFill>
        <p:spPr>
          <a:xfrm>
            <a:off x="7879962" y="1883576"/>
            <a:ext cx="3980733" cy="3836504"/>
          </a:xfrm>
          <a:prstGeom prst="rect">
            <a:avLst/>
          </a:prstGeom>
        </p:spPr>
      </p:pic>
      <p:sp>
        <p:nvSpPr>
          <p:cNvPr id="15" name="TextBox 14">
            <a:extLst>
              <a:ext uri="{FF2B5EF4-FFF2-40B4-BE49-F238E27FC236}">
                <a16:creationId xmlns:a16="http://schemas.microsoft.com/office/drawing/2014/main" id="{16D52805-31A8-4B3A-663E-73575EB5AD40}"/>
              </a:ext>
            </a:extLst>
          </p:cNvPr>
          <p:cNvSpPr txBox="1"/>
          <p:nvPr/>
        </p:nvSpPr>
        <p:spPr>
          <a:xfrm>
            <a:off x="2405269" y="6169993"/>
            <a:ext cx="5632176" cy="369332"/>
          </a:xfrm>
          <a:prstGeom prst="rect">
            <a:avLst/>
          </a:prstGeom>
          <a:noFill/>
        </p:spPr>
        <p:txBody>
          <a:bodyPr wrap="square" rtlCol="0">
            <a:spAutoFit/>
          </a:bodyPr>
          <a:lstStyle/>
          <a:p>
            <a:r>
              <a:rPr lang="en-US" dirty="0"/>
              <a:t>Each segment corresponds to ~5% of LV myocardium</a:t>
            </a:r>
          </a:p>
        </p:txBody>
      </p:sp>
    </p:spTree>
    <p:extLst>
      <p:ext uri="{BB962C8B-B14F-4D97-AF65-F5344CB8AC3E}">
        <p14:creationId xmlns:p14="http://schemas.microsoft.com/office/powerpoint/2010/main" val="743517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2"/>
          <p:cNvSpPr txBox="1">
            <a:spLocks/>
          </p:cNvSpPr>
          <p:nvPr/>
        </p:nvSpPr>
        <p:spPr>
          <a:xfrm>
            <a:off x="334434" y="765176"/>
            <a:ext cx="11521049" cy="586317"/>
          </a:xfrm>
          <a:prstGeom prst="rect">
            <a:avLst/>
          </a:prstGeom>
        </p:spPr>
        <p:txBody>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endParaRPr lang="de-CH" kern="0" dirty="0"/>
          </a:p>
        </p:txBody>
      </p:sp>
      <p:sp>
        <p:nvSpPr>
          <p:cNvPr id="10" name="Rectangle 9"/>
          <p:cNvSpPr>
            <a:spLocks noChangeArrowheads="1"/>
          </p:cNvSpPr>
          <p:nvPr/>
        </p:nvSpPr>
        <p:spPr bwMode="auto">
          <a:xfrm>
            <a:off x="7535992" y="6217568"/>
            <a:ext cx="44955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wrap="none">
            <a:spAutoFit/>
          </a:bodyPr>
          <a:lstStyle>
            <a:lvl1pPr>
              <a:defRPr sz="1200">
                <a:solidFill>
                  <a:schemeClr val="tx1"/>
                </a:solidFill>
                <a:latin typeface="Arial" pitchFamily="34" charset="0"/>
                <a:ea typeface="ＭＳ Ｐゴシック" pitchFamily="34" charset="-128"/>
              </a:defRPr>
            </a:lvl1pPr>
            <a:lvl2pPr marL="742950" indent="-285750">
              <a:defRPr sz="1200">
                <a:solidFill>
                  <a:schemeClr val="tx1"/>
                </a:solidFill>
                <a:latin typeface="Arial" pitchFamily="34" charset="0"/>
                <a:ea typeface="ＭＳ Ｐゴシック" pitchFamily="34" charset="-128"/>
              </a:defRPr>
            </a:lvl2pPr>
            <a:lvl3pPr marL="1143000" indent="-228600">
              <a:defRPr sz="1200">
                <a:solidFill>
                  <a:schemeClr val="tx1"/>
                </a:solidFill>
                <a:latin typeface="Arial" pitchFamily="34" charset="0"/>
                <a:ea typeface="ＭＳ Ｐゴシック" pitchFamily="34" charset="-128"/>
              </a:defRPr>
            </a:lvl3pPr>
            <a:lvl4pPr marL="1600200" indent="-228600">
              <a:defRPr sz="1200">
                <a:solidFill>
                  <a:schemeClr val="tx1"/>
                </a:solidFill>
                <a:latin typeface="Arial" pitchFamily="34" charset="0"/>
                <a:ea typeface="ＭＳ Ｐゴシック" pitchFamily="34" charset="-128"/>
              </a:defRPr>
            </a:lvl4pPr>
            <a:lvl5pPr marL="2057400" indent="-228600">
              <a:defRPr sz="12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algn="r"/>
            <a:r>
              <a:rPr lang="en-US" sz="1600" i="1" dirty="0"/>
              <a:t>Courtesy of Dr. </a:t>
            </a:r>
            <a:r>
              <a:rPr lang="en-US" sz="1600" i="1" dirty="0" err="1"/>
              <a:t>Hachamovitch</a:t>
            </a:r>
            <a:r>
              <a:rPr lang="en-US" sz="1600" i="1" dirty="0"/>
              <a:t>, Cleveland Clinic</a:t>
            </a:r>
            <a:endParaRPr lang="en-GB" altLang="de-DE" sz="1600" i="1" dirty="0"/>
          </a:p>
        </p:txBody>
      </p:sp>
      <p:sp>
        <p:nvSpPr>
          <p:cNvPr id="8" name="Textfeld 7"/>
          <p:cNvSpPr txBox="1"/>
          <p:nvPr/>
        </p:nvSpPr>
        <p:spPr>
          <a:xfrm>
            <a:off x="3951040" y="844432"/>
            <a:ext cx="6314210" cy="400110"/>
          </a:xfrm>
          <a:prstGeom prst="rect">
            <a:avLst/>
          </a:prstGeom>
          <a:noFill/>
        </p:spPr>
        <p:txBody>
          <a:bodyPr wrap="square" rtlCol="0">
            <a:spAutoFit/>
          </a:bodyPr>
          <a:lstStyle/>
          <a:p>
            <a:r>
              <a:rPr lang="de-CH" sz="2000" b="1" i="1" u="sng" dirty="0">
                <a:solidFill>
                  <a:srgbClr val="0057A2"/>
                </a:solidFill>
              </a:rPr>
              <a:t>Power </a:t>
            </a:r>
            <a:r>
              <a:rPr lang="de-CH" sz="2000" b="1" i="1" u="sng" dirty="0" err="1">
                <a:solidFill>
                  <a:srgbClr val="0057A2"/>
                </a:solidFill>
              </a:rPr>
              <a:t>of</a:t>
            </a:r>
            <a:r>
              <a:rPr lang="de-CH" sz="2000" b="1" i="1" u="sng" dirty="0">
                <a:solidFill>
                  <a:srgbClr val="0057A2"/>
                </a:solidFill>
              </a:rPr>
              <a:t> Normal Perfusion</a:t>
            </a:r>
          </a:p>
        </p:txBody>
      </p:sp>
      <p:sp>
        <p:nvSpPr>
          <p:cNvPr id="11" name="Rectangle 2">
            <a:extLst>
              <a:ext uri="{FF2B5EF4-FFF2-40B4-BE49-F238E27FC236}">
                <a16:creationId xmlns:a16="http://schemas.microsoft.com/office/drawing/2014/main" id="{2F8A80C9-5E0E-4883-9F10-BB484B87186D}"/>
              </a:ext>
            </a:extLst>
          </p:cNvPr>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err="1"/>
              <a:t>Prognostic</a:t>
            </a:r>
            <a:r>
              <a:rPr lang="de-CH" sz="2900" b="1" kern="0" dirty="0"/>
              <a:t> </a:t>
            </a:r>
            <a:r>
              <a:rPr lang="de-CH" sz="2900" b="1" kern="0" dirty="0" err="1"/>
              <a:t>value</a:t>
            </a:r>
            <a:r>
              <a:rPr lang="de-CH" sz="2900" b="1" kern="0" dirty="0"/>
              <a:t> </a:t>
            </a:r>
            <a:r>
              <a:rPr lang="de-CH" sz="2900" b="1" kern="0" dirty="0" err="1"/>
              <a:t>of</a:t>
            </a:r>
            <a:r>
              <a:rPr lang="de-CH" sz="2900" b="1" kern="0" dirty="0"/>
              <a:t> a normal SPECT</a:t>
            </a:r>
          </a:p>
        </p:txBody>
      </p:sp>
      <p:pic>
        <p:nvPicPr>
          <p:cNvPr id="2" name="Grafik 1"/>
          <p:cNvPicPr>
            <a:picLocks noChangeAspect="1"/>
          </p:cNvPicPr>
          <p:nvPr/>
        </p:nvPicPr>
        <p:blipFill>
          <a:blip r:embed="rId3"/>
          <a:stretch>
            <a:fillRect/>
          </a:stretch>
        </p:blipFill>
        <p:spPr>
          <a:xfrm>
            <a:off x="1174750" y="1537700"/>
            <a:ext cx="3785747" cy="4329445"/>
          </a:xfrm>
          <a:prstGeom prst="rect">
            <a:avLst/>
          </a:prstGeom>
        </p:spPr>
      </p:pic>
      <p:sp>
        <p:nvSpPr>
          <p:cNvPr id="12" name="Rectangle 9"/>
          <p:cNvSpPr>
            <a:spLocks noChangeArrowheads="1"/>
          </p:cNvSpPr>
          <p:nvPr/>
        </p:nvSpPr>
        <p:spPr bwMode="auto">
          <a:xfrm>
            <a:off x="2861053" y="6217568"/>
            <a:ext cx="27029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wrap="none">
            <a:spAutoFit/>
          </a:bodyPr>
          <a:lstStyle>
            <a:lvl1pPr>
              <a:defRPr sz="1200">
                <a:solidFill>
                  <a:schemeClr val="tx1"/>
                </a:solidFill>
                <a:latin typeface="Arial" pitchFamily="34" charset="0"/>
                <a:ea typeface="ＭＳ Ｐゴシック" pitchFamily="34" charset="-128"/>
              </a:defRPr>
            </a:lvl1pPr>
            <a:lvl2pPr marL="742950" indent="-285750">
              <a:defRPr sz="1200">
                <a:solidFill>
                  <a:schemeClr val="tx1"/>
                </a:solidFill>
                <a:latin typeface="Arial" pitchFamily="34" charset="0"/>
                <a:ea typeface="ＭＳ Ｐゴシック" pitchFamily="34" charset="-128"/>
              </a:defRPr>
            </a:lvl2pPr>
            <a:lvl3pPr marL="1143000" indent="-228600">
              <a:defRPr sz="1200">
                <a:solidFill>
                  <a:schemeClr val="tx1"/>
                </a:solidFill>
                <a:latin typeface="Arial" pitchFamily="34" charset="0"/>
                <a:ea typeface="ＭＳ Ｐゴシック" pitchFamily="34" charset="-128"/>
              </a:defRPr>
            </a:lvl3pPr>
            <a:lvl4pPr marL="1600200" indent="-228600">
              <a:defRPr sz="1200">
                <a:solidFill>
                  <a:schemeClr val="tx1"/>
                </a:solidFill>
                <a:latin typeface="Arial" pitchFamily="34" charset="0"/>
                <a:ea typeface="ＭＳ Ｐゴシック" pitchFamily="34" charset="-128"/>
              </a:defRPr>
            </a:lvl4pPr>
            <a:lvl5pPr marL="2057400" indent="-228600">
              <a:defRPr sz="12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algn="r"/>
            <a:r>
              <a:rPr lang="en-US" sz="1600" i="1" dirty="0" err="1"/>
              <a:t>Dorbala</a:t>
            </a:r>
            <a:r>
              <a:rPr lang="en-US" sz="1600" i="1" dirty="0"/>
              <a:t> S et al JACC 2014</a:t>
            </a:r>
            <a:endParaRPr lang="en-GB" altLang="de-DE" sz="1600" i="1" dirty="0"/>
          </a:p>
        </p:txBody>
      </p:sp>
      <p:pic>
        <p:nvPicPr>
          <p:cNvPr id="4" name="Grafik 3"/>
          <p:cNvPicPr>
            <a:picLocks noChangeAspect="1"/>
          </p:cNvPicPr>
          <p:nvPr/>
        </p:nvPicPr>
        <p:blipFill>
          <a:blip r:embed="rId4"/>
          <a:stretch>
            <a:fillRect/>
          </a:stretch>
        </p:blipFill>
        <p:spPr>
          <a:xfrm>
            <a:off x="6451971" y="1537700"/>
            <a:ext cx="4846322" cy="4169421"/>
          </a:xfrm>
          <a:prstGeom prst="rect">
            <a:avLst/>
          </a:prstGeom>
        </p:spPr>
      </p:pic>
      <p:sp>
        <p:nvSpPr>
          <p:cNvPr id="5" name="Rechteck 4"/>
          <p:cNvSpPr/>
          <p:nvPr/>
        </p:nvSpPr>
        <p:spPr>
          <a:xfrm>
            <a:off x="3403600" y="3327400"/>
            <a:ext cx="215900" cy="228600"/>
          </a:xfrm>
          <a:prstGeom prst="rect">
            <a:avLst/>
          </a:prstGeom>
          <a:solidFill>
            <a:srgbClr val="ECEBEC"/>
          </a:solidFill>
          <a:ln>
            <a:solidFill>
              <a:srgbClr val="ECEB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 name="Abgerundetes Rechteck 2"/>
          <p:cNvSpPr/>
          <p:nvPr/>
        </p:nvSpPr>
        <p:spPr>
          <a:xfrm>
            <a:off x="1674191" y="2768972"/>
            <a:ext cx="9182100" cy="18669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Normal SPECT MPI is associated with an excellent prognosis </a:t>
            </a:r>
          </a:p>
          <a:p>
            <a:pPr algn="ctr"/>
            <a:r>
              <a:rPr lang="en-US" sz="3600" dirty="0">
                <a:solidFill>
                  <a:schemeClr val="tx1"/>
                </a:solidFill>
              </a:rPr>
              <a:t>with annual cardiac event rates &lt;1%</a:t>
            </a:r>
            <a:endParaRPr lang="de-CH" sz="3600" dirty="0">
              <a:solidFill>
                <a:schemeClr val="tx1"/>
              </a:solidFill>
            </a:endParaRPr>
          </a:p>
        </p:txBody>
      </p:sp>
      <p:sp>
        <p:nvSpPr>
          <p:cNvPr id="6" name="TextBox 5">
            <a:extLst>
              <a:ext uri="{FF2B5EF4-FFF2-40B4-BE49-F238E27FC236}">
                <a16:creationId xmlns:a16="http://schemas.microsoft.com/office/drawing/2014/main" id="{BE747CA7-B8A9-8038-EB93-7319F8C49757}"/>
              </a:ext>
            </a:extLst>
          </p:cNvPr>
          <p:cNvSpPr txBox="1"/>
          <p:nvPr/>
        </p:nvSpPr>
        <p:spPr>
          <a:xfrm>
            <a:off x="6798365" y="5730185"/>
            <a:ext cx="4641574" cy="584775"/>
          </a:xfrm>
          <a:prstGeom prst="rect">
            <a:avLst/>
          </a:prstGeom>
          <a:noFill/>
        </p:spPr>
        <p:txBody>
          <a:bodyPr wrap="square" rtlCol="0">
            <a:spAutoFit/>
          </a:bodyPr>
          <a:lstStyle/>
          <a:p>
            <a:pPr algn="ctr"/>
            <a:r>
              <a:rPr lang="en-US" sz="1600" dirty="0"/>
              <a:t>Revascularization for Ischemia&gt;10-15% associated with survival benefit</a:t>
            </a:r>
          </a:p>
        </p:txBody>
      </p:sp>
    </p:spTree>
    <p:extLst>
      <p:ext uri="{BB962C8B-B14F-4D97-AF65-F5344CB8AC3E}">
        <p14:creationId xmlns:p14="http://schemas.microsoft.com/office/powerpoint/2010/main" val="92116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a:extLst>
              <a:ext uri="{FF2B5EF4-FFF2-40B4-BE49-F238E27FC236}">
                <a16:creationId xmlns:a16="http://schemas.microsoft.com/office/drawing/2014/main" id="{3AA762BF-5D29-A64B-A044-E34790C2B5A8}"/>
              </a:ext>
            </a:extLst>
          </p:cNvPr>
          <p:cNvSpPr>
            <a:spLocks noGrp="1"/>
          </p:cNvSpPr>
          <p:nvPr>
            <p:ph type="title"/>
          </p:nvPr>
        </p:nvSpPr>
        <p:spPr>
          <a:xfrm>
            <a:off x="718932" y="116649"/>
            <a:ext cx="10515600" cy="1325563"/>
          </a:xfrm>
        </p:spPr>
        <p:txBody>
          <a:bodyPr/>
          <a:lstStyle/>
          <a:p>
            <a:pPr algn="ctr"/>
            <a:r>
              <a:rPr lang="en-US" sz="3600" dirty="0"/>
              <a:t>Extent of ischemia and survival benefit with Revascularization</a:t>
            </a:r>
            <a:endParaRPr lang="el-GR" sz="3600" dirty="0"/>
          </a:p>
        </p:txBody>
      </p:sp>
      <p:pic>
        <p:nvPicPr>
          <p:cNvPr id="8" name="Θέση περιεχομένου 7">
            <a:extLst>
              <a:ext uri="{FF2B5EF4-FFF2-40B4-BE49-F238E27FC236}">
                <a16:creationId xmlns:a16="http://schemas.microsoft.com/office/drawing/2014/main" id="{BA693618-9C50-D444-AAF8-BD2715CFA165}"/>
              </a:ext>
            </a:extLst>
          </p:cNvPr>
          <p:cNvPicPr>
            <a:picLocks noGrp="1" noChangeAspect="1"/>
          </p:cNvPicPr>
          <p:nvPr>
            <p:ph idx="1"/>
          </p:nvPr>
        </p:nvPicPr>
        <p:blipFill>
          <a:blip r:embed="rId2"/>
          <a:stretch>
            <a:fillRect/>
          </a:stretch>
        </p:blipFill>
        <p:spPr>
          <a:xfrm>
            <a:off x="5838718" y="1372640"/>
            <a:ext cx="5743719" cy="3473155"/>
          </a:xfrm>
          <a:prstGeom prst="rect">
            <a:avLst/>
          </a:prstGeom>
        </p:spPr>
      </p:pic>
      <p:cxnSp>
        <p:nvCxnSpPr>
          <p:cNvPr id="9" name="Ευθεία γραμμή σύνδεσης 8">
            <a:extLst>
              <a:ext uri="{FF2B5EF4-FFF2-40B4-BE49-F238E27FC236}">
                <a16:creationId xmlns:a16="http://schemas.microsoft.com/office/drawing/2014/main" id="{1DEFA53C-5F2E-5742-B6BB-14974F2B28FF}"/>
              </a:ext>
            </a:extLst>
          </p:cNvPr>
          <p:cNvCxnSpPr>
            <a:cxnSpLocks/>
          </p:cNvCxnSpPr>
          <p:nvPr/>
        </p:nvCxnSpPr>
        <p:spPr>
          <a:xfrm>
            <a:off x="10511" y="1173545"/>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Hình ảnh 8" descr="Ảnh có chứa chai&#10;&#10;Mô tả được tạo tự động">
            <a:extLst>
              <a:ext uri="{FF2B5EF4-FFF2-40B4-BE49-F238E27FC236}">
                <a16:creationId xmlns:a16="http://schemas.microsoft.com/office/drawing/2014/main" id="{7C1AA220-21B9-3740-BB02-E295B485CB2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1" name="Εικόνα 10">
            <a:extLst>
              <a:ext uri="{FF2B5EF4-FFF2-40B4-BE49-F238E27FC236}">
                <a16:creationId xmlns:a16="http://schemas.microsoft.com/office/drawing/2014/main" id="{9C75DD9D-A880-B64F-8CFC-0E50A265F3D9}"/>
              </a:ext>
            </a:extLst>
          </p:cNvPr>
          <p:cNvPicPr>
            <a:picLocks noChangeAspect="1"/>
          </p:cNvPicPr>
          <p:nvPr/>
        </p:nvPicPr>
        <p:blipFill>
          <a:blip r:embed="rId4"/>
          <a:stretch>
            <a:fillRect/>
          </a:stretch>
        </p:blipFill>
        <p:spPr>
          <a:xfrm>
            <a:off x="10511" y="0"/>
            <a:ext cx="882869" cy="1137920"/>
          </a:xfrm>
          <a:prstGeom prst="rect">
            <a:avLst/>
          </a:prstGeom>
        </p:spPr>
      </p:pic>
      <p:pic>
        <p:nvPicPr>
          <p:cNvPr id="12" name="Εικόνα 11">
            <a:extLst>
              <a:ext uri="{FF2B5EF4-FFF2-40B4-BE49-F238E27FC236}">
                <a16:creationId xmlns:a16="http://schemas.microsoft.com/office/drawing/2014/main" id="{189EC9AF-9DE5-2843-9B95-89DD7CE95260}"/>
              </a:ext>
            </a:extLst>
          </p:cNvPr>
          <p:cNvPicPr>
            <a:picLocks noChangeAspect="1"/>
          </p:cNvPicPr>
          <p:nvPr/>
        </p:nvPicPr>
        <p:blipFill>
          <a:blip r:embed="rId5"/>
          <a:stretch>
            <a:fillRect/>
          </a:stretch>
        </p:blipFill>
        <p:spPr>
          <a:xfrm>
            <a:off x="451945" y="1578597"/>
            <a:ext cx="4559084" cy="2899293"/>
          </a:xfrm>
          <a:prstGeom prst="rect">
            <a:avLst/>
          </a:prstGeom>
        </p:spPr>
      </p:pic>
      <p:sp>
        <p:nvSpPr>
          <p:cNvPr id="13" name="Ορθογώνιο 12">
            <a:extLst>
              <a:ext uri="{FF2B5EF4-FFF2-40B4-BE49-F238E27FC236}">
                <a16:creationId xmlns:a16="http://schemas.microsoft.com/office/drawing/2014/main" id="{BB92C88F-B341-3B49-8EE0-E546E6BA4478}"/>
              </a:ext>
            </a:extLst>
          </p:cNvPr>
          <p:cNvSpPr/>
          <p:nvPr/>
        </p:nvSpPr>
        <p:spPr>
          <a:xfrm>
            <a:off x="9640957" y="1690688"/>
            <a:ext cx="2077278" cy="294094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TextBox 16">
            <a:extLst>
              <a:ext uri="{FF2B5EF4-FFF2-40B4-BE49-F238E27FC236}">
                <a16:creationId xmlns:a16="http://schemas.microsoft.com/office/drawing/2014/main" id="{5D571779-FA51-3F42-AC54-8142D4DC5C18}"/>
              </a:ext>
            </a:extLst>
          </p:cNvPr>
          <p:cNvSpPr txBox="1"/>
          <p:nvPr/>
        </p:nvSpPr>
        <p:spPr>
          <a:xfrm>
            <a:off x="278295" y="4477890"/>
            <a:ext cx="7335078" cy="1354217"/>
          </a:xfrm>
          <a:prstGeom prst="rect">
            <a:avLst/>
          </a:prstGeom>
          <a:noFill/>
        </p:spPr>
        <p:txBody>
          <a:bodyPr wrap="square" rtlCol="0">
            <a:spAutoFit/>
          </a:bodyPr>
          <a:lstStyle/>
          <a:p>
            <a:pPr marL="285750" indent="-285750">
              <a:buFont typeface="Arial" panose="020B0604020202020204" pitchFamily="34" charset="0"/>
              <a:buChar char="•"/>
            </a:pPr>
            <a:r>
              <a:rPr lang="en-US" sz="1600" dirty="0"/>
              <a:t>N&gt;10.000 patients</a:t>
            </a:r>
          </a:p>
          <a:p>
            <a:pPr marL="285750" indent="-285750">
              <a:buFont typeface="Arial" panose="020B0604020202020204" pitchFamily="34" charset="0"/>
              <a:buChar char="•"/>
            </a:pPr>
            <a:r>
              <a:rPr lang="en-US" sz="1600" dirty="0"/>
              <a:t>Without prior CAD undergoing MPS</a:t>
            </a:r>
          </a:p>
          <a:p>
            <a:pPr marL="285750" indent="-285750">
              <a:buFont typeface="Arial" panose="020B0604020202020204" pitchFamily="34" charset="0"/>
              <a:buChar char="•"/>
            </a:pPr>
            <a:r>
              <a:rPr lang="en-US" sz="1600" dirty="0"/>
              <a:t>Revascularization compared with MT had greater survival benefit in patients with moderate to large amounts of inducible ischemia</a:t>
            </a:r>
          </a:p>
          <a:p>
            <a:pPr marL="285750" indent="-285750">
              <a:buFont typeface="Arial" panose="020B0604020202020204" pitchFamily="34" charset="0"/>
              <a:buChar char="•"/>
            </a:pPr>
            <a:endParaRPr lang="el-GR" sz="1600" dirty="0"/>
          </a:p>
        </p:txBody>
      </p:sp>
      <p:sp>
        <p:nvSpPr>
          <p:cNvPr id="18" name="TextBox 17">
            <a:extLst>
              <a:ext uri="{FF2B5EF4-FFF2-40B4-BE49-F238E27FC236}">
                <a16:creationId xmlns:a16="http://schemas.microsoft.com/office/drawing/2014/main" id="{4F7E01C5-8CA9-7C4A-B888-0D91AE447770}"/>
              </a:ext>
            </a:extLst>
          </p:cNvPr>
          <p:cNvSpPr txBox="1"/>
          <p:nvPr/>
        </p:nvSpPr>
        <p:spPr>
          <a:xfrm>
            <a:off x="8568625" y="5177583"/>
            <a:ext cx="3955774" cy="307777"/>
          </a:xfrm>
          <a:prstGeom prst="rect">
            <a:avLst/>
          </a:prstGeom>
          <a:noFill/>
        </p:spPr>
        <p:txBody>
          <a:bodyPr wrap="square" rtlCol="0">
            <a:spAutoFit/>
          </a:bodyPr>
          <a:lstStyle/>
          <a:p>
            <a:r>
              <a:rPr lang="en-US" sz="1400" b="1" i="1" dirty="0" err="1"/>
              <a:t>Hachamovitch</a:t>
            </a:r>
            <a:r>
              <a:rPr lang="en-US" sz="1400" b="1" i="1" dirty="0"/>
              <a:t> R. et al. Circulation 2003 </a:t>
            </a:r>
            <a:endParaRPr lang="el-GR" sz="1400" b="1" i="1" dirty="0"/>
          </a:p>
        </p:txBody>
      </p:sp>
    </p:spTree>
    <p:extLst>
      <p:ext uri="{BB962C8B-B14F-4D97-AF65-F5344CB8AC3E}">
        <p14:creationId xmlns:p14="http://schemas.microsoft.com/office/powerpoint/2010/main" val="3254862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Θέση περιεχομένου 4">
                <a:extLst>
                  <a:ext uri="{FF2B5EF4-FFF2-40B4-BE49-F238E27FC236}">
                    <a16:creationId xmlns:a16="http://schemas.microsoft.com/office/drawing/2014/main" id="{57729A14-EEDB-AE49-A7ED-2999300CAE36}"/>
                  </a:ext>
                </a:extLst>
              </p:cNvPr>
              <p:cNvSpPr>
                <a:spLocks noGrp="1"/>
              </p:cNvSpPr>
              <p:nvPr>
                <p:ph sz="half" idx="1"/>
              </p:nvPr>
            </p:nvSpPr>
            <p:spPr>
              <a:xfrm>
                <a:off x="740228" y="1825625"/>
                <a:ext cx="5181600" cy="4351338"/>
              </a:xfrm>
            </p:spPr>
            <p:txBody>
              <a:bodyPr/>
              <a:lstStyle/>
              <a:p>
                <a:r>
                  <a:rPr lang="en-US" sz="2400" dirty="0"/>
                  <a:t>Observational analysis</a:t>
                </a:r>
              </a:p>
              <a:p>
                <a:r>
                  <a:rPr lang="en-US" sz="2400" dirty="0"/>
                  <a:t>&gt;50.000 pts undergoing MPS 1992-2012</a:t>
                </a:r>
              </a:p>
              <a:p>
                <a:r>
                  <a:rPr lang="en-US" sz="2400" dirty="0"/>
                  <a:t>2688 pts early PCI and 1228 early CABG. Matched with equal pts treated with medical therapy</a:t>
                </a:r>
              </a:p>
              <a:p>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t>15% ischemia associated with survival benefit for revascularization</a:t>
                </a:r>
              </a:p>
              <a:p>
                <a:endParaRPr lang="el-GR" sz="2400" dirty="0"/>
              </a:p>
            </p:txBody>
          </p:sp>
        </mc:Choice>
        <mc:Fallback xmlns="">
          <p:sp>
            <p:nvSpPr>
              <p:cNvPr id="5" name="Θέση περιεχομένου 4">
                <a:extLst>
                  <a:ext uri="{FF2B5EF4-FFF2-40B4-BE49-F238E27FC236}">
                    <a16:creationId xmlns:a16="http://schemas.microsoft.com/office/drawing/2014/main" id="{57729A14-EEDB-AE49-A7ED-2999300CAE36}"/>
                  </a:ext>
                </a:extLst>
              </p:cNvPr>
              <p:cNvSpPr>
                <a:spLocks noGrp="1" noRot="1" noChangeAspect="1" noMove="1" noResize="1" noEditPoints="1" noAdjustHandles="1" noChangeArrowheads="1" noChangeShapeType="1" noTextEdit="1"/>
              </p:cNvSpPr>
              <p:nvPr>
                <p:ph sz="half" idx="1"/>
              </p:nvPr>
            </p:nvSpPr>
            <p:spPr>
              <a:xfrm>
                <a:off x="740228" y="1825625"/>
                <a:ext cx="5181600" cy="4351338"/>
              </a:xfrm>
              <a:blipFill>
                <a:blip r:embed="rId2"/>
                <a:stretch>
                  <a:fillRect l="-1467" t="-2047" r="-2689"/>
                </a:stretch>
              </a:blipFill>
            </p:spPr>
            <p:txBody>
              <a:bodyPr/>
              <a:lstStyle/>
              <a:p>
                <a:r>
                  <a:rPr lang="el-GR">
                    <a:noFill/>
                  </a:rPr>
                  <a:t> </a:t>
                </a:r>
              </a:p>
            </p:txBody>
          </p:sp>
        </mc:Fallback>
      </mc:AlternateContent>
      <p:pic>
        <p:nvPicPr>
          <p:cNvPr id="7" name="Θέση περιεχομένου 6">
            <a:extLst>
              <a:ext uri="{FF2B5EF4-FFF2-40B4-BE49-F238E27FC236}">
                <a16:creationId xmlns:a16="http://schemas.microsoft.com/office/drawing/2014/main" id="{DB555D1F-BDC3-4B4D-875C-F154345761AE}"/>
              </a:ext>
            </a:extLst>
          </p:cNvPr>
          <p:cNvPicPr>
            <a:picLocks noGrp="1" noChangeAspect="1"/>
          </p:cNvPicPr>
          <p:nvPr>
            <p:ph sz="half" idx="2"/>
          </p:nvPr>
        </p:nvPicPr>
        <p:blipFill>
          <a:blip r:embed="rId3"/>
          <a:stretch>
            <a:fillRect/>
          </a:stretch>
        </p:blipFill>
        <p:spPr>
          <a:xfrm>
            <a:off x="6172200" y="1805574"/>
            <a:ext cx="5181600" cy="3238500"/>
          </a:xfrm>
          <a:prstGeom prst="rect">
            <a:avLst/>
          </a:prstGeom>
        </p:spPr>
      </p:pic>
      <p:cxnSp>
        <p:nvCxnSpPr>
          <p:cNvPr id="9" name="Ευθεία γραμμή σύνδεσης 8">
            <a:extLst>
              <a:ext uri="{FF2B5EF4-FFF2-40B4-BE49-F238E27FC236}">
                <a16:creationId xmlns:a16="http://schemas.microsoft.com/office/drawing/2014/main" id="{87B6EB56-4FC7-5F40-BC8C-7083F99EA3E8}"/>
              </a:ext>
            </a:extLst>
          </p:cNvPr>
          <p:cNvCxnSpPr>
            <a:cxnSpLocks/>
          </p:cNvCxnSpPr>
          <p:nvPr/>
        </p:nvCxnSpPr>
        <p:spPr>
          <a:xfrm>
            <a:off x="10511" y="1173545"/>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Hình ảnh 8" descr="Ảnh có chứa chai&#10;&#10;Mô tả được tạo tự động">
            <a:extLst>
              <a:ext uri="{FF2B5EF4-FFF2-40B4-BE49-F238E27FC236}">
                <a16:creationId xmlns:a16="http://schemas.microsoft.com/office/drawing/2014/main" id="{1BF1078E-7B8E-5D40-A1C8-BF8D7E7E90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1" name="Εικόνα 10">
            <a:extLst>
              <a:ext uri="{FF2B5EF4-FFF2-40B4-BE49-F238E27FC236}">
                <a16:creationId xmlns:a16="http://schemas.microsoft.com/office/drawing/2014/main" id="{EB54D5D0-D0FF-9C42-88DE-287B2C5942E1}"/>
              </a:ext>
            </a:extLst>
          </p:cNvPr>
          <p:cNvPicPr>
            <a:picLocks noChangeAspect="1"/>
          </p:cNvPicPr>
          <p:nvPr/>
        </p:nvPicPr>
        <p:blipFill>
          <a:blip r:embed="rId5"/>
          <a:stretch>
            <a:fillRect/>
          </a:stretch>
        </p:blipFill>
        <p:spPr>
          <a:xfrm>
            <a:off x="10511" y="0"/>
            <a:ext cx="882869" cy="1137920"/>
          </a:xfrm>
          <a:prstGeom prst="rect">
            <a:avLst/>
          </a:prstGeom>
        </p:spPr>
      </p:pic>
      <p:sp>
        <p:nvSpPr>
          <p:cNvPr id="12" name="TextBox 11">
            <a:extLst>
              <a:ext uri="{FF2B5EF4-FFF2-40B4-BE49-F238E27FC236}">
                <a16:creationId xmlns:a16="http://schemas.microsoft.com/office/drawing/2014/main" id="{408CE439-20F2-E148-BAF7-AF656A0309B1}"/>
              </a:ext>
            </a:extLst>
          </p:cNvPr>
          <p:cNvSpPr txBox="1"/>
          <p:nvPr/>
        </p:nvSpPr>
        <p:spPr>
          <a:xfrm>
            <a:off x="9221872" y="5131665"/>
            <a:ext cx="3518452" cy="307777"/>
          </a:xfrm>
          <a:prstGeom prst="rect">
            <a:avLst/>
          </a:prstGeom>
          <a:noFill/>
        </p:spPr>
        <p:txBody>
          <a:bodyPr wrap="square" rtlCol="0">
            <a:spAutoFit/>
          </a:bodyPr>
          <a:lstStyle/>
          <a:p>
            <a:r>
              <a:rPr lang="en-US" sz="1400" b="1" i="1" dirty="0"/>
              <a:t>Miller et al. </a:t>
            </a:r>
            <a:r>
              <a:rPr lang="en-US" sz="1400" b="1" i="1" dirty="0" err="1"/>
              <a:t>Eur</a:t>
            </a:r>
            <a:r>
              <a:rPr lang="en-US" sz="1400" b="1" i="1" dirty="0"/>
              <a:t> Heart J CVI 2020</a:t>
            </a:r>
            <a:endParaRPr lang="el-GR" sz="1400" b="1" i="1" dirty="0"/>
          </a:p>
        </p:txBody>
      </p:sp>
      <p:sp>
        <p:nvSpPr>
          <p:cNvPr id="13" name="Τίτλος 5">
            <a:extLst>
              <a:ext uri="{FF2B5EF4-FFF2-40B4-BE49-F238E27FC236}">
                <a16:creationId xmlns:a16="http://schemas.microsoft.com/office/drawing/2014/main" id="{514C8552-7007-124A-9510-ECEE20A13085}"/>
              </a:ext>
            </a:extLst>
          </p:cNvPr>
          <p:cNvSpPr>
            <a:spLocks noGrp="1"/>
          </p:cNvSpPr>
          <p:nvPr>
            <p:ph type="title"/>
          </p:nvPr>
        </p:nvSpPr>
        <p:spPr>
          <a:xfrm>
            <a:off x="838200" y="84643"/>
            <a:ext cx="10515600" cy="1325563"/>
          </a:xfrm>
        </p:spPr>
        <p:txBody>
          <a:bodyPr/>
          <a:lstStyle/>
          <a:p>
            <a:pPr algn="ctr"/>
            <a:r>
              <a:rPr lang="en-US" sz="3600" dirty="0"/>
              <a:t>Extent of ischemia and survival benefit with Revascularization</a:t>
            </a:r>
            <a:endParaRPr lang="el-GR" sz="3600" dirty="0"/>
          </a:p>
        </p:txBody>
      </p:sp>
      <p:sp>
        <p:nvSpPr>
          <p:cNvPr id="2" name="Ορθογώνιο 1">
            <a:extLst>
              <a:ext uri="{FF2B5EF4-FFF2-40B4-BE49-F238E27FC236}">
                <a16:creationId xmlns:a16="http://schemas.microsoft.com/office/drawing/2014/main" id="{5B88FBB1-D433-E24D-BB22-8CA8FDEC0EC9}"/>
              </a:ext>
            </a:extLst>
          </p:cNvPr>
          <p:cNvSpPr/>
          <p:nvPr/>
        </p:nvSpPr>
        <p:spPr>
          <a:xfrm>
            <a:off x="7173686" y="3646714"/>
            <a:ext cx="620485" cy="94705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364699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FA4BF6B-928C-C398-6A60-B11BCD570439}"/>
              </a:ext>
            </a:extLst>
          </p:cNvPr>
          <p:cNvSpPr>
            <a:spLocks noGrp="1"/>
          </p:cNvSpPr>
          <p:nvPr>
            <p:ph type="title"/>
          </p:nvPr>
        </p:nvSpPr>
        <p:spPr>
          <a:xfrm>
            <a:off x="830249" y="-48344"/>
            <a:ext cx="10515600" cy="1325563"/>
          </a:xfrm>
        </p:spPr>
        <p:txBody>
          <a:bodyPr/>
          <a:lstStyle/>
          <a:p>
            <a:pPr algn="ctr"/>
            <a:r>
              <a:rPr lang="en-US" dirty="0"/>
              <a:t>Case 1</a:t>
            </a:r>
            <a:endParaRPr lang="el-GR" dirty="0"/>
          </a:p>
        </p:txBody>
      </p:sp>
      <p:pic>
        <p:nvPicPr>
          <p:cNvPr id="6" name="Θέση περιεχομένου 5" descr="Εικόνα που περιέχει στιγμιότυπο οθόνης, κείμενο, οθόνη, λογισμικό πολυμέσων&#10;&#10;Περιγραφή που δημιουργήθηκε αυτόματα">
            <a:extLst>
              <a:ext uri="{FF2B5EF4-FFF2-40B4-BE49-F238E27FC236}">
                <a16:creationId xmlns:a16="http://schemas.microsoft.com/office/drawing/2014/main" id="{6D4C41C6-C1E9-D814-F47E-67C475C508A4}"/>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5737"/>
          <a:stretch/>
        </p:blipFill>
        <p:spPr>
          <a:xfrm>
            <a:off x="1253331" y="2075289"/>
            <a:ext cx="4351338" cy="4101673"/>
          </a:xfrm>
        </p:spPr>
      </p:pic>
      <p:pic>
        <p:nvPicPr>
          <p:cNvPr id="8" name="Θέση περιεχομένου 7" descr="Εικόνα που περιέχει κείμενο, στιγμιότυπο οθόνης, κύκλος, γραφιστική&#10;&#10;Περιγραφή που δημιουργήθηκε αυτόματα">
            <a:extLst>
              <a:ext uri="{FF2B5EF4-FFF2-40B4-BE49-F238E27FC236}">
                <a16:creationId xmlns:a16="http://schemas.microsoft.com/office/drawing/2014/main" id="{C377CF02-CF0D-67F9-F687-DC4FD21000B6}"/>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3540"/>
          <a:stretch/>
        </p:blipFill>
        <p:spPr>
          <a:xfrm>
            <a:off x="6587331" y="1979629"/>
            <a:ext cx="4351338" cy="4197334"/>
          </a:xfrm>
        </p:spPr>
      </p:pic>
      <p:pic>
        <p:nvPicPr>
          <p:cNvPr id="9" name="Hình ảnh 8" descr="Ảnh có chứa chai&#10;&#10;Mô tả được tạo tự động">
            <a:extLst>
              <a:ext uri="{FF2B5EF4-FFF2-40B4-BE49-F238E27FC236}">
                <a16:creationId xmlns:a16="http://schemas.microsoft.com/office/drawing/2014/main" id="{64B3E728-A3A6-4949-CDAE-E72F1A29286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0" name="Εικόνα 9">
            <a:extLst>
              <a:ext uri="{FF2B5EF4-FFF2-40B4-BE49-F238E27FC236}">
                <a16:creationId xmlns:a16="http://schemas.microsoft.com/office/drawing/2014/main" id="{8BD16E38-B42A-EFE6-09DD-27DC02BDCE09}"/>
              </a:ext>
            </a:extLst>
          </p:cNvPr>
          <p:cNvPicPr>
            <a:picLocks noChangeAspect="1"/>
          </p:cNvPicPr>
          <p:nvPr/>
        </p:nvPicPr>
        <p:blipFill>
          <a:blip r:embed="rId5"/>
          <a:stretch>
            <a:fillRect/>
          </a:stretch>
        </p:blipFill>
        <p:spPr>
          <a:xfrm>
            <a:off x="10511" y="0"/>
            <a:ext cx="882869" cy="1137920"/>
          </a:xfrm>
          <a:prstGeom prst="rect">
            <a:avLst/>
          </a:prstGeom>
        </p:spPr>
      </p:pic>
    </p:spTree>
    <p:extLst>
      <p:ext uri="{BB962C8B-B14F-4D97-AF65-F5344CB8AC3E}">
        <p14:creationId xmlns:p14="http://schemas.microsoft.com/office/powerpoint/2010/main" val="3273664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περιεχομένου 5" descr="Εικόνα που περιέχει στιγμιότυπο οθόνης, πολυχρωμία, λογισμικό πολυμέσων, λογισμικό&#10;&#10;Περιγραφή που δημιουργήθηκε αυτόματα">
            <a:extLst>
              <a:ext uri="{FF2B5EF4-FFF2-40B4-BE49-F238E27FC236}">
                <a16:creationId xmlns:a16="http://schemas.microsoft.com/office/drawing/2014/main" id="{2F3D0367-084E-4268-A933-7013DCC3172A}"/>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6652"/>
          <a:stretch/>
        </p:blipFill>
        <p:spPr>
          <a:xfrm>
            <a:off x="1253331" y="2115047"/>
            <a:ext cx="4351338" cy="4061916"/>
          </a:xfrm>
        </p:spPr>
      </p:pic>
      <p:pic>
        <p:nvPicPr>
          <p:cNvPr id="8" name="Θέση περιεχομένου 7" descr="Εικόνα που περιέχει κείμενο, στιγμιότυπο οθόνης, πολυχρωμία, γραφιστική&#10;&#10;Περιγραφή που δημιουργήθηκε αυτόματα">
            <a:extLst>
              <a:ext uri="{FF2B5EF4-FFF2-40B4-BE49-F238E27FC236}">
                <a16:creationId xmlns:a16="http://schemas.microsoft.com/office/drawing/2014/main" id="{40CC16EF-249F-40F8-CB81-6DA5D44E61EF}"/>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2997"/>
          <a:stretch/>
        </p:blipFill>
        <p:spPr>
          <a:xfrm>
            <a:off x="6587331" y="1956021"/>
            <a:ext cx="4351338" cy="4220942"/>
          </a:xfrm>
        </p:spPr>
      </p:pic>
      <p:sp>
        <p:nvSpPr>
          <p:cNvPr id="9" name="Τίτλος 1">
            <a:extLst>
              <a:ext uri="{FF2B5EF4-FFF2-40B4-BE49-F238E27FC236}">
                <a16:creationId xmlns:a16="http://schemas.microsoft.com/office/drawing/2014/main" id="{A4D18640-F63C-6F26-E923-CA20974942F7}"/>
              </a:ext>
            </a:extLst>
          </p:cNvPr>
          <p:cNvSpPr>
            <a:spLocks noGrp="1"/>
          </p:cNvSpPr>
          <p:nvPr>
            <p:ph type="title"/>
          </p:nvPr>
        </p:nvSpPr>
        <p:spPr>
          <a:xfrm>
            <a:off x="830249" y="-48344"/>
            <a:ext cx="10515600" cy="1325563"/>
          </a:xfrm>
        </p:spPr>
        <p:txBody>
          <a:bodyPr/>
          <a:lstStyle/>
          <a:p>
            <a:pPr algn="ctr"/>
            <a:r>
              <a:rPr lang="en-US" dirty="0"/>
              <a:t>Case 2</a:t>
            </a:r>
            <a:endParaRPr lang="el-GR" dirty="0"/>
          </a:p>
        </p:txBody>
      </p:sp>
      <p:pic>
        <p:nvPicPr>
          <p:cNvPr id="10" name="Hình ảnh 8" descr="Ảnh có chứa chai&#10;&#10;Mô tả được tạo tự động">
            <a:extLst>
              <a:ext uri="{FF2B5EF4-FFF2-40B4-BE49-F238E27FC236}">
                <a16:creationId xmlns:a16="http://schemas.microsoft.com/office/drawing/2014/main" id="{86694FB1-F37A-58F9-D666-8BAE9F880B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1" name="Εικόνα 10">
            <a:extLst>
              <a:ext uri="{FF2B5EF4-FFF2-40B4-BE49-F238E27FC236}">
                <a16:creationId xmlns:a16="http://schemas.microsoft.com/office/drawing/2014/main" id="{53BF37ED-7205-3579-51ED-3892871B097B}"/>
              </a:ext>
            </a:extLst>
          </p:cNvPr>
          <p:cNvPicPr>
            <a:picLocks noChangeAspect="1"/>
          </p:cNvPicPr>
          <p:nvPr/>
        </p:nvPicPr>
        <p:blipFill>
          <a:blip r:embed="rId5"/>
          <a:stretch>
            <a:fillRect/>
          </a:stretch>
        </p:blipFill>
        <p:spPr>
          <a:xfrm>
            <a:off x="10511" y="0"/>
            <a:ext cx="882869" cy="1137920"/>
          </a:xfrm>
          <a:prstGeom prst="rect">
            <a:avLst/>
          </a:prstGeom>
        </p:spPr>
      </p:pic>
    </p:spTree>
    <p:extLst>
      <p:ext uri="{BB962C8B-B14F-4D97-AF65-F5344CB8AC3E}">
        <p14:creationId xmlns:p14="http://schemas.microsoft.com/office/powerpoint/2010/main" val="2399976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περιεχομένου 5" descr="Εικόνα που περιέχει στιγμιότυπο οθόνης, κείμενο, οθόνη, λογισμικό πολυμέσων&#10;&#10;Περιγραφή που δημιουργήθηκε αυτόματα">
            <a:extLst>
              <a:ext uri="{FF2B5EF4-FFF2-40B4-BE49-F238E27FC236}">
                <a16:creationId xmlns:a16="http://schemas.microsoft.com/office/drawing/2014/main" id="{8968E3AD-84F9-A78B-E8C6-5A482660D54A}"/>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7565"/>
          <a:stretch/>
        </p:blipFill>
        <p:spPr>
          <a:xfrm>
            <a:off x="1253331" y="2154803"/>
            <a:ext cx="4351338" cy="4022160"/>
          </a:xfrm>
        </p:spPr>
      </p:pic>
      <p:pic>
        <p:nvPicPr>
          <p:cNvPr id="8" name="Θέση περιεχομένου 7" descr="Εικόνα που περιέχει κείμενο, στιγμιότυπο οθόνης, λογισμικό πολυμέσων, λογισμικό γραφικών&#10;&#10;Περιγραφή που δημιουργήθηκε αυτόματα">
            <a:extLst>
              <a:ext uri="{FF2B5EF4-FFF2-40B4-BE49-F238E27FC236}">
                <a16:creationId xmlns:a16="http://schemas.microsoft.com/office/drawing/2014/main" id="{98D7E509-91D4-81FF-3358-94A93F506E95}"/>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4093"/>
          <a:stretch/>
        </p:blipFill>
        <p:spPr>
          <a:xfrm>
            <a:off x="6587331" y="2003729"/>
            <a:ext cx="4351338" cy="4173234"/>
          </a:xfrm>
        </p:spPr>
      </p:pic>
      <p:sp>
        <p:nvSpPr>
          <p:cNvPr id="9" name="Τίτλος 1">
            <a:extLst>
              <a:ext uri="{FF2B5EF4-FFF2-40B4-BE49-F238E27FC236}">
                <a16:creationId xmlns:a16="http://schemas.microsoft.com/office/drawing/2014/main" id="{3850C7BF-47D2-57BF-A3FF-543212CB15BD}"/>
              </a:ext>
            </a:extLst>
          </p:cNvPr>
          <p:cNvSpPr txBox="1">
            <a:spLocks/>
          </p:cNvSpPr>
          <p:nvPr/>
        </p:nvSpPr>
        <p:spPr>
          <a:xfrm>
            <a:off x="830249" y="-4834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Case 3</a:t>
            </a:r>
            <a:endParaRPr lang="el-GR" dirty="0"/>
          </a:p>
        </p:txBody>
      </p:sp>
      <p:pic>
        <p:nvPicPr>
          <p:cNvPr id="10" name="Hình ảnh 8" descr="Ảnh có chứa chai&#10;&#10;Mô tả được tạo tự động">
            <a:extLst>
              <a:ext uri="{FF2B5EF4-FFF2-40B4-BE49-F238E27FC236}">
                <a16:creationId xmlns:a16="http://schemas.microsoft.com/office/drawing/2014/main" id="{3DD6DD8E-BC90-6927-F136-3083345BC4F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1" name="Εικόνα 10">
            <a:extLst>
              <a:ext uri="{FF2B5EF4-FFF2-40B4-BE49-F238E27FC236}">
                <a16:creationId xmlns:a16="http://schemas.microsoft.com/office/drawing/2014/main" id="{040CD67F-1A5A-3CED-298F-57559FCD562C}"/>
              </a:ext>
            </a:extLst>
          </p:cNvPr>
          <p:cNvPicPr>
            <a:picLocks noChangeAspect="1"/>
          </p:cNvPicPr>
          <p:nvPr/>
        </p:nvPicPr>
        <p:blipFill>
          <a:blip r:embed="rId5"/>
          <a:stretch>
            <a:fillRect/>
          </a:stretch>
        </p:blipFill>
        <p:spPr>
          <a:xfrm>
            <a:off x="10511" y="0"/>
            <a:ext cx="882869" cy="1137920"/>
          </a:xfrm>
          <a:prstGeom prst="rect">
            <a:avLst/>
          </a:prstGeom>
        </p:spPr>
      </p:pic>
    </p:spTree>
    <p:extLst>
      <p:ext uri="{BB962C8B-B14F-4D97-AF65-F5344CB8AC3E}">
        <p14:creationId xmlns:p14="http://schemas.microsoft.com/office/powerpoint/2010/main" val="2255391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περιεχομένου 5">
            <a:extLst>
              <a:ext uri="{FF2B5EF4-FFF2-40B4-BE49-F238E27FC236}">
                <a16:creationId xmlns:a16="http://schemas.microsoft.com/office/drawing/2014/main" id="{8F15EC12-2162-DA14-9984-D2CB5D65C778}"/>
              </a:ext>
            </a:extLst>
          </p:cNvPr>
          <p:cNvPicPr>
            <a:picLocks noGrp="1" noChangeAspect="1"/>
          </p:cNvPicPr>
          <p:nvPr>
            <p:ph sz="half" idx="1"/>
          </p:nvPr>
        </p:nvPicPr>
        <p:blipFill>
          <a:blip r:embed="rId2"/>
          <a:stretch>
            <a:fillRect/>
          </a:stretch>
        </p:blipFill>
        <p:spPr>
          <a:xfrm>
            <a:off x="114631" y="2486097"/>
            <a:ext cx="5181600" cy="3046298"/>
          </a:xfrm>
        </p:spPr>
      </p:pic>
      <p:pic>
        <p:nvPicPr>
          <p:cNvPr id="8" name="Θέση περιεχομένου 7">
            <a:extLst>
              <a:ext uri="{FF2B5EF4-FFF2-40B4-BE49-F238E27FC236}">
                <a16:creationId xmlns:a16="http://schemas.microsoft.com/office/drawing/2014/main" id="{F0D18C44-FD06-72CA-70A6-AAF24A0CFCF3}"/>
              </a:ext>
            </a:extLst>
          </p:cNvPr>
          <p:cNvPicPr>
            <a:picLocks noGrp="1" noChangeAspect="1"/>
          </p:cNvPicPr>
          <p:nvPr>
            <p:ph sz="half" idx="2"/>
          </p:nvPr>
        </p:nvPicPr>
        <p:blipFill>
          <a:blip r:embed="rId3"/>
          <a:stretch>
            <a:fillRect/>
          </a:stretch>
        </p:blipFill>
        <p:spPr>
          <a:xfrm>
            <a:off x="6096000" y="2486097"/>
            <a:ext cx="5181600" cy="2835403"/>
          </a:xfrm>
        </p:spPr>
      </p:pic>
      <p:sp>
        <p:nvSpPr>
          <p:cNvPr id="9" name="TextBox 8">
            <a:extLst>
              <a:ext uri="{FF2B5EF4-FFF2-40B4-BE49-F238E27FC236}">
                <a16:creationId xmlns:a16="http://schemas.microsoft.com/office/drawing/2014/main" id="{9E39282E-F251-DE60-4BB8-F1FFA4D51438}"/>
              </a:ext>
            </a:extLst>
          </p:cNvPr>
          <p:cNvSpPr txBox="1"/>
          <p:nvPr/>
        </p:nvSpPr>
        <p:spPr>
          <a:xfrm>
            <a:off x="1129085" y="5963479"/>
            <a:ext cx="2639833" cy="369332"/>
          </a:xfrm>
          <a:prstGeom prst="rect">
            <a:avLst/>
          </a:prstGeom>
          <a:noFill/>
        </p:spPr>
        <p:txBody>
          <a:bodyPr wrap="square" rtlCol="0">
            <a:spAutoFit/>
          </a:bodyPr>
          <a:lstStyle/>
          <a:p>
            <a:r>
              <a:rPr lang="en-US" dirty="0"/>
              <a:t>Rest</a:t>
            </a:r>
            <a:endParaRPr lang="el-GR" dirty="0"/>
          </a:p>
        </p:txBody>
      </p:sp>
      <p:sp>
        <p:nvSpPr>
          <p:cNvPr id="10" name="TextBox 9">
            <a:extLst>
              <a:ext uri="{FF2B5EF4-FFF2-40B4-BE49-F238E27FC236}">
                <a16:creationId xmlns:a16="http://schemas.microsoft.com/office/drawing/2014/main" id="{24B0C0AD-BEAB-61CA-6B7E-78ACD547FA0A}"/>
              </a:ext>
            </a:extLst>
          </p:cNvPr>
          <p:cNvSpPr txBox="1"/>
          <p:nvPr/>
        </p:nvSpPr>
        <p:spPr>
          <a:xfrm>
            <a:off x="8827273" y="5963479"/>
            <a:ext cx="2639833" cy="369332"/>
          </a:xfrm>
          <a:prstGeom prst="rect">
            <a:avLst/>
          </a:prstGeom>
          <a:noFill/>
        </p:spPr>
        <p:txBody>
          <a:bodyPr wrap="square" rtlCol="0">
            <a:spAutoFit/>
          </a:bodyPr>
          <a:lstStyle/>
          <a:p>
            <a:r>
              <a:rPr lang="en-US" dirty="0"/>
              <a:t>Stage 1</a:t>
            </a:r>
            <a:endParaRPr lang="el-GR" dirty="0"/>
          </a:p>
        </p:txBody>
      </p:sp>
      <p:sp>
        <p:nvSpPr>
          <p:cNvPr id="11" name="Τίτλος 1">
            <a:extLst>
              <a:ext uri="{FF2B5EF4-FFF2-40B4-BE49-F238E27FC236}">
                <a16:creationId xmlns:a16="http://schemas.microsoft.com/office/drawing/2014/main" id="{9E7A6611-A976-82E9-C223-69E72BDBA94B}"/>
              </a:ext>
            </a:extLst>
          </p:cNvPr>
          <p:cNvSpPr txBox="1">
            <a:spLocks/>
          </p:cNvSpPr>
          <p:nvPr/>
        </p:nvSpPr>
        <p:spPr>
          <a:xfrm>
            <a:off x="830249" y="-4834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Case </a:t>
            </a:r>
            <a:r>
              <a:rPr lang="el-GR" dirty="0"/>
              <a:t>4</a:t>
            </a:r>
          </a:p>
        </p:txBody>
      </p:sp>
      <p:pic>
        <p:nvPicPr>
          <p:cNvPr id="12" name="Hình ảnh 8" descr="Ảnh có chứa chai&#10;&#10;Mô tả được tạo tự động">
            <a:extLst>
              <a:ext uri="{FF2B5EF4-FFF2-40B4-BE49-F238E27FC236}">
                <a16:creationId xmlns:a16="http://schemas.microsoft.com/office/drawing/2014/main" id="{04A9206C-4809-227F-5CC5-1414FA619D6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3" name="Εικόνα 12">
            <a:extLst>
              <a:ext uri="{FF2B5EF4-FFF2-40B4-BE49-F238E27FC236}">
                <a16:creationId xmlns:a16="http://schemas.microsoft.com/office/drawing/2014/main" id="{FEEBE1E0-4F71-80B3-EFFB-5B8B9E97BC74}"/>
              </a:ext>
            </a:extLst>
          </p:cNvPr>
          <p:cNvPicPr>
            <a:picLocks noChangeAspect="1"/>
          </p:cNvPicPr>
          <p:nvPr/>
        </p:nvPicPr>
        <p:blipFill>
          <a:blip r:embed="rId5"/>
          <a:stretch>
            <a:fillRect/>
          </a:stretch>
        </p:blipFill>
        <p:spPr>
          <a:xfrm>
            <a:off x="10511" y="0"/>
            <a:ext cx="882869" cy="1137920"/>
          </a:xfrm>
          <a:prstGeom prst="rect">
            <a:avLst/>
          </a:prstGeom>
        </p:spPr>
      </p:pic>
      <p:sp>
        <p:nvSpPr>
          <p:cNvPr id="2" name="TextBox 1">
            <a:extLst>
              <a:ext uri="{FF2B5EF4-FFF2-40B4-BE49-F238E27FC236}">
                <a16:creationId xmlns:a16="http://schemas.microsoft.com/office/drawing/2014/main" id="{650F02AB-2DDF-F377-271B-75CD6DAE69A2}"/>
              </a:ext>
            </a:extLst>
          </p:cNvPr>
          <p:cNvSpPr txBox="1"/>
          <p:nvPr/>
        </p:nvSpPr>
        <p:spPr>
          <a:xfrm>
            <a:off x="4062387" y="5743116"/>
            <a:ext cx="4471416" cy="923330"/>
          </a:xfrm>
          <a:prstGeom prst="rect">
            <a:avLst/>
          </a:prstGeom>
          <a:noFill/>
        </p:spPr>
        <p:txBody>
          <a:bodyPr wrap="square" rtlCol="0">
            <a:spAutoFit/>
          </a:bodyPr>
          <a:lstStyle/>
          <a:p>
            <a:r>
              <a:rPr lang="en-US" dirty="0"/>
              <a:t>60 years old patient. </a:t>
            </a:r>
          </a:p>
          <a:p>
            <a:r>
              <a:rPr lang="en-US" dirty="0" err="1"/>
              <a:t>CVRf:Smoking</a:t>
            </a:r>
            <a:r>
              <a:rPr lang="en-US" dirty="0"/>
              <a:t> .Dyslipidemia. </a:t>
            </a:r>
          </a:p>
          <a:p>
            <a:r>
              <a:rPr lang="en-US" dirty="0"/>
              <a:t>Fatigue</a:t>
            </a:r>
          </a:p>
        </p:txBody>
      </p:sp>
    </p:spTree>
    <p:extLst>
      <p:ext uri="{BB962C8B-B14F-4D97-AF65-F5344CB8AC3E}">
        <p14:creationId xmlns:p14="http://schemas.microsoft.com/office/powerpoint/2010/main" val="655788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περιεχομένου 5">
            <a:extLst>
              <a:ext uri="{FF2B5EF4-FFF2-40B4-BE49-F238E27FC236}">
                <a16:creationId xmlns:a16="http://schemas.microsoft.com/office/drawing/2014/main" id="{D3CEF29B-9D26-A0A0-15B2-F5F4985A4EE2}"/>
              </a:ext>
            </a:extLst>
          </p:cNvPr>
          <p:cNvPicPr>
            <a:picLocks noGrp="1" noChangeAspect="1"/>
          </p:cNvPicPr>
          <p:nvPr>
            <p:ph sz="half" idx="1"/>
          </p:nvPr>
        </p:nvPicPr>
        <p:blipFill>
          <a:blip r:embed="rId2"/>
          <a:stretch>
            <a:fillRect/>
          </a:stretch>
        </p:blipFill>
        <p:spPr>
          <a:xfrm>
            <a:off x="838200" y="2552894"/>
            <a:ext cx="5181600" cy="2896799"/>
          </a:xfrm>
        </p:spPr>
      </p:pic>
      <p:pic>
        <p:nvPicPr>
          <p:cNvPr id="8" name="Θέση περιεχομένου 7">
            <a:extLst>
              <a:ext uri="{FF2B5EF4-FFF2-40B4-BE49-F238E27FC236}">
                <a16:creationId xmlns:a16="http://schemas.microsoft.com/office/drawing/2014/main" id="{1966AB2A-8834-42C9-1436-D87BC6783697}"/>
              </a:ext>
            </a:extLst>
          </p:cNvPr>
          <p:cNvPicPr>
            <a:picLocks noGrp="1" noChangeAspect="1"/>
          </p:cNvPicPr>
          <p:nvPr>
            <p:ph sz="half" idx="2"/>
          </p:nvPr>
        </p:nvPicPr>
        <p:blipFill>
          <a:blip r:embed="rId3"/>
          <a:stretch>
            <a:fillRect/>
          </a:stretch>
        </p:blipFill>
        <p:spPr>
          <a:xfrm>
            <a:off x="6172200" y="2635545"/>
            <a:ext cx="5181600" cy="2731498"/>
          </a:xfrm>
        </p:spPr>
      </p:pic>
      <p:sp>
        <p:nvSpPr>
          <p:cNvPr id="9" name="TextBox 8">
            <a:extLst>
              <a:ext uri="{FF2B5EF4-FFF2-40B4-BE49-F238E27FC236}">
                <a16:creationId xmlns:a16="http://schemas.microsoft.com/office/drawing/2014/main" id="{AA95B113-74E1-1487-8877-51C03ADB96BE}"/>
              </a:ext>
            </a:extLst>
          </p:cNvPr>
          <p:cNvSpPr txBox="1"/>
          <p:nvPr/>
        </p:nvSpPr>
        <p:spPr>
          <a:xfrm>
            <a:off x="1129085" y="5669280"/>
            <a:ext cx="2639833" cy="369332"/>
          </a:xfrm>
          <a:prstGeom prst="rect">
            <a:avLst/>
          </a:prstGeom>
          <a:noFill/>
        </p:spPr>
        <p:txBody>
          <a:bodyPr wrap="square" rtlCol="0">
            <a:spAutoFit/>
          </a:bodyPr>
          <a:lstStyle/>
          <a:p>
            <a:pPr algn="ctr"/>
            <a:r>
              <a:rPr lang="en-US" dirty="0"/>
              <a:t>Stage 2</a:t>
            </a:r>
            <a:endParaRPr lang="el-GR" dirty="0"/>
          </a:p>
        </p:txBody>
      </p:sp>
      <p:sp>
        <p:nvSpPr>
          <p:cNvPr id="10" name="TextBox 9">
            <a:extLst>
              <a:ext uri="{FF2B5EF4-FFF2-40B4-BE49-F238E27FC236}">
                <a16:creationId xmlns:a16="http://schemas.microsoft.com/office/drawing/2014/main" id="{74AC204B-258B-9F4D-CB4D-1D7183C5A4BF}"/>
              </a:ext>
            </a:extLst>
          </p:cNvPr>
          <p:cNvSpPr txBox="1"/>
          <p:nvPr/>
        </p:nvSpPr>
        <p:spPr>
          <a:xfrm>
            <a:off x="7451695" y="5614949"/>
            <a:ext cx="2639833" cy="369332"/>
          </a:xfrm>
          <a:prstGeom prst="rect">
            <a:avLst/>
          </a:prstGeom>
          <a:noFill/>
        </p:spPr>
        <p:txBody>
          <a:bodyPr wrap="square" rtlCol="0">
            <a:spAutoFit/>
          </a:bodyPr>
          <a:lstStyle/>
          <a:p>
            <a:pPr algn="ctr"/>
            <a:r>
              <a:rPr lang="en-US" dirty="0"/>
              <a:t>Recovery</a:t>
            </a:r>
            <a:endParaRPr lang="el-GR" dirty="0"/>
          </a:p>
        </p:txBody>
      </p:sp>
      <p:sp>
        <p:nvSpPr>
          <p:cNvPr id="11" name="Τίτλος 1">
            <a:extLst>
              <a:ext uri="{FF2B5EF4-FFF2-40B4-BE49-F238E27FC236}">
                <a16:creationId xmlns:a16="http://schemas.microsoft.com/office/drawing/2014/main" id="{3473CFB7-FC10-C132-4316-31EFA252423D}"/>
              </a:ext>
            </a:extLst>
          </p:cNvPr>
          <p:cNvSpPr txBox="1">
            <a:spLocks/>
          </p:cNvSpPr>
          <p:nvPr/>
        </p:nvSpPr>
        <p:spPr>
          <a:xfrm>
            <a:off x="830249" y="-4834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Case </a:t>
            </a:r>
            <a:r>
              <a:rPr lang="el-GR" dirty="0"/>
              <a:t>4</a:t>
            </a:r>
          </a:p>
        </p:txBody>
      </p:sp>
      <p:pic>
        <p:nvPicPr>
          <p:cNvPr id="12" name="Hình ảnh 8" descr="Ảnh có chứa chai&#10;&#10;Mô tả được tạo tự động">
            <a:extLst>
              <a:ext uri="{FF2B5EF4-FFF2-40B4-BE49-F238E27FC236}">
                <a16:creationId xmlns:a16="http://schemas.microsoft.com/office/drawing/2014/main" id="{82088837-70C0-662B-CE1A-FB69DF5C61E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3" name="Εικόνα 12">
            <a:extLst>
              <a:ext uri="{FF2B5EF4-FFF2-40B4-BE49-F238E27FC236}">
                <a16:creationId xmlns:a16="http://schemas.microsoft.com/office/drawing/2014/main" id="{7167B0C4-BABB-795E-9376-EADB058A010F}"/>
              </a:ext>
            </a:extLst>
          </p:cNvPr>
          <p:cNvPicPr>
            <a:picLocks noChangeAspect="1"/>
          </p:cNvPicPr>
          <p:nvPr/>
        </p:nvPicPr>
        <p:blipFill>
          <a:blip r:embed="rId5"/>
          <a:stretch>
            <a:fillRect/>
          </a:stretch>
        </p:blipFill>
        <p:spPr>
          <a:xfrm>
            <a:off x="10511" y="0"/>
            <a:ext cx="882869" cy="1137920"/>
          </a:xfrm>
          <a:prstGeom prst="rect">
            <a:avLst/>
          </a:prstGeom>
        </p:spPr>
      </p:pic>
    </p:spTree>
    <p:extLst>
      <p:ext uri="{BB962C8B-B14F-4D97-AF65-F5344CB8AC3E}">
        <p14:creationId xmlns:p14="http://schemas.microsoft.com/office/powerpoint/2010/main" val="4277397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Θέση περιεχομένου 8" descr="Εικόνα που περιέχει στιγμιότυπο οθόνης, λογισμικό πολυμέσων, λογισμικό, λογισμικό γραφικών&#10;&#10;Περιγραφή που δημιουργήθηκε αυτόματα">
            <a:extLst>
              <a:ext uri="{FF2B5EF4-FFF2-40B4-BE49-F238E27FC236}">
                <a16:creationId xmlns:a16="http://schemas.microsoft.com/office/drawing/2014/main" id="{F39EC329-52AD-DE30-D071-0EE3E733649B}"/>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3363"/>
          <a:stretch/>
        </p:blipFill>
        <p:spPr>
          <a:xfrm>
            <a:off x="1253331" y="1510746"/>
            <a:ext cx="4351338" cy="4205040"/>
          </a:xfrm>
        </p:spPr>
      </p:pic>
      <p:pic>
        <p:nvPicPr>
          <p:cNvPr id="11" name="Θέση περιεχομένου 10" descr="Εικόνα που περιέχει κείμενο, στιγμιότυπο οθόνης, λογισμικό πολυμέσων, λογισμικό&#10;&#10;Περιγραφή που δημιουργήθηκε αυτόματα">
            <a:extLst>
              <a:ext uri="{FF2B5EF4-FFF2-40B4-BE49-F238E27FC236}">
                <a16:creationId xmlns:a16="http://schemas.microsoft.com/office/drawing/2014/main" id="{4175F2B5-6C78-2AB2-1A79-F2C33533F56C}"/>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3363"/>
          <a:stretch/>
        </p:blipFill>
        <p:spPr>
          <a:xfrm>
            <a:off x="6587331" y="1510746"/>
            <a:ext cx="4351338" cy="4205040"/>
          </a:xfrm>
        </p:spPr>
      </p:pic>
      <p:sp>
        <p:nvSpPr>
          <p:cNvPr id="5" name="Τίτλος 1">
            <a:extLst>
              <a:ext uri="{FF2B5EF4-FFF2-40B4-BE49-F238E27FC236}">
                <a16:creationId xmlns:a16="http://schemas.microsoft.com/office/drawing/2014/main" id="{630A32B6-A132-FF1D-035B-36BF54C8CD0C}"/>
              </a:ext>
            </a:extLst>
          </p:cNvPr>
          <p:cNvSpPr txBox="1">
            <a:spLocks/>
          </p:cNvSpPr>
          <p:nvPr/>
        </p:nvSpPr>
        <p:spPr>
          <a:xfrm>
            <a:off x="830249" y="-4834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Case </a:t>
            </a:r>
            <a:r>
              <a:rPr lang="el-GR" dirty="0"/>
              <a:t>4</a:t>
            </a:r>
          </a:p>
        </p:txBody>
      </p:sp>
      <p:pic>
        <p:nvPicPr>
          <p:cNvPr id="6" name="Hình ảnh 8" descr="Ảnh có chứa chai&#10;&#10;Mô tả được tạo tự động">
            <a:extLst>
              <a:ext uri="{FF2B5EF4-FFF2-40B4-BE49-F238E27FC236}">
                <a16:creationId xmlns:a16="http://schemas.microsoft.com/office/drawing/2014/main" id="{29155FCB-B03A-49F5-9D36-CF53F9719BF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7" name="Εικόνα 6">
            <a:extLst>
              <a:ext uri="{FF2B5EF4-FFF2-40B4-BE49-F238E27FC236}">
                <a16:creationId xmlns:a16="http://schemas.microsoft.com/office/drawing/2014/main" id="{8B6F88AC-8F24-167A-336F-143DB337020C}"/>
              </a:ext>
            </a:extLst>
          </p:cNvPr>
          <p:cNvPicPr>
            <a:picLocks noChangeAspect="1"/>
          </p:cNvPicPr>
          <p:nvPr/>
        </p:nvPicPr>
        <p:blipFill>
          <a:blip r:embed="rId5"/>
          <a:stretch>
            <a:fillRect/>
          </a:stretch>
        </p:blipFill>
        <p:spPr>
          <a:xfrm>
            <a:off x="10511" y="0"/>
            <a:ext cx="882869" cy="1137920"/>
          </a:xfrm>
          <a:prstGeom prst="rect">
            <a:avLst/>
          </a:prstGeom>
        </p:spPr>
      </p:pic>
      <p:sp>
        <p:nvSpPr>
          <p:cNvPr id="12" name="TextBox 11">
            <a:extLst>
              <a:ext uri="{FF2B5EF4-FFF2-40B4-BE49-F238E27FC236}">
                <a16:creationId xmlns:a16="http://schemas.microsoft.com/office/drawing/2014/main" id="{707227D5-0E4A-750D-0DF4-0C9FD56E33CE}"/>
              </a:ext>
            </a:extLst>
          </p:cNvPr>
          <p:cNvSpPr txBox="1"/>
          <p:nvPr/>
        </p:nvSpPr>
        <p:spPr>
          <a:xfrm>
            <a:off x="4063119" y="5915771"/>
            <a:ext cx="3999506" cy="646331"/>
          </a:xfrm>
          <a:prstGeom prst="rect">
            <a:avLst/>
          </a:prstGeom>
          <a:noFill/>
        </p:spPr>
        <p:txBody>
          <a:bodyPr wrap="square" rtlCol="0">
            <a:spAutoFit/>
          </a:bodyPr>
          <a:lstStyle/>
          <a:p>
            <a:pPr algn="ctr"/>
            <a:r>
              <a:rPr lang="en-US" dirty="0"/>
              <a:t>Stress only… the ambulance arrived before the rest acquisition!</a:t>
            </a:r>
            <a:endParaRPr lang="el-GR" dirty="0"/>
          </a:p>
        </p:txBody>
      </p:sp>
    </p:spTree>
    <p:extLst>
      <p:ext uri="{BB962C8B-B14F-4D97-AF65-F5344CB8AC3E}">
        <p14:creationId xmlns:p14="http://schemas.microsoft.com/office/powerpoint/2010/main" val="2804045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B54CD4F-CC35-85D1-5C4D-8E071D38D3F0}"/>
              </a:ext>
            </a:extLst>
          </p:cNvPr>
          <p:cNvSpPr>
            <a:spLocks noGrp="1"/>
          </p:cNvSpPr>
          <p:nvPr>
            <p:ph type="title"/>
          </p:nvPr>
        </p:nvSpPr>
        <p:spPr>
          <a:xfrm>
            <a:off x="838200" y="18255"/>
            <a:ext cx="10515600" cy="1325563"/>
          </a:xfrm>
        </p:spPr>
        <p:txBody>
          <a:bodyPr/>
          <a:lstStyle/>
          <a:p>
            <a:r>
              <a:rPr lang="en-US" dirty="0"/>
              <a:t>Case </a:t>
            </a:r>
            <a:r>
              <a:rPr lang="el-GR" dirty="0"/>
              <a:t>5</a:t>
            </a:r>
            <a:r>
              <a:rPr lang="en-US" dirty="0"/>
              <a:t> presentation</a:t>
            </a:r>
          </a:p>
        </p:txBody>
      </p:sp>
      <p:sp>
        <p:nvSpPr>
          <p:cNvPr id="3" name="Θέση περιεχομένου 2">
            <a:extLst>
              <a:ext uri="{FF2B5EF4-FFF2-40B4-BE49-F238E27FC236}">
                <a16:creationId xmlns:a16="http://schemas.microsoft.com/office/drawing/2014/main" id="{27D8A905-1F1B-3FA1-089E-F9351CB92F1B}"/>
              </a:ext>
            </a:extLst>
          </p:cNvPr>
          <p:cNvSpPr>
            <a:spLocks noGrp="1"/>
          </p:cNvSpPr>
          <p:nvPr>
            <p:ph idx="1"/>
          </p:nvPr>
        </p:nvSpPr>
        <p:spPr/>
        <p:txBody>
          <a:bodyPr>
            <a:normAutofit/>
          </a:bodyPr>
          <a:lstStyle/>
          <a:p>
            <a:pPr>
              <a:lnSpc>
                <a:spcPct val="150000"/>
              </a:lnSpc>
            </a:pPr>
            <a:r>
              <a:rPr lang="en-US" sz="2400" dirty="0"/>
              <a:t>55 years old male</a:t>
            </a:r>
          </a:p>
          <a:p>
            <a:pPr>
              <a:lnSpc>
                <a:spcPct val="150000"/>
              </a:lnSpc>
            </a:pPr>
            <a:r>
              <a:rPr lang="en-US" sz="2400" dirty="0"/>
              <a:t>Asymptomatic</a:t>
            </a:r>
            <a:endParaRPr lang="el-GR" sz="2400" dirty="0"/>
          </a:p>
          <a:p>
            <a:pPr>
              <a:lnSpc>
                <a:spcPct val="150000"/>
              </a:lnSpc>
            </a:pPr>
            <a:r>
              <a:rPr lang="en-US" sz="2400" dirty="0"/>
              <a:t>Very active – 10km running every day</a:t>
            </a:r>
          </a:p>
          <a:p>
            <a:pPr>
              <a:lnSpc>
                <a:spcPct val="150000"/>
              </a:lnSpc>
            </a:pPr>
            <a:r>
              <a:rPr lang="en-US" sz="2400" dirty="0"/>
              <a:t>Pilot</a:t>
            </a:r>
          </a:p>
          <a:p>
            <a:pPr>
              <a:lnSpc>
                <a:spcPct val="150000"/>
              </a:lnSpc>
            </a:pPr>
            <a:r>
              <a:rPr lang="en-US" sz="2400" dirty="0"/>
              <a:t>No known CV risk factors</a:t>
            </a:r>
          </a:p>
          <a:p>
            <a:pPr>
              <a:lnSpc>
                <a:spcPct val="150000"/>
              </a:lnSpc>
            </a:pPr>
            <a:r>
              <a:rPr lang="en-US" sz="2400" dirty="0"/>
              <a:t>Underwent CCTA</a:t>
            </a:r>
          </a:p>
        </p:txBody>
      </p:sp>
      <p:pic>
        <p:nvPicPr>
          <p:cNvPr id="4" name="Hình ảnh 8" descr="Ảnh có chứa chai&#10;&#10;Mô tả được tạo tự động">
            <a:extLst>
              <a:ext uri="{FF2B5EF4-FFF2-40B4-BE49-F238E27FC236}">
                <a16:creationId xmlns:a16="http://schemas.microsoft.com/office/drawing/2014/main" id="{54C8B945-82BA-66B5-6B54-F4F52445FA0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5" name="Εικόνα 4">
            <a:extLst>
              <a:ext uri="{FF2B5EF4-FFF2-40B4-BE49-F238E27FC236}">
                <a16:creationId xmlns:a16="http://schemas.microsoft.com/office/drawing/2014/main" id="{B3EFE815-84E4-A980-3991-EABBCF67EEF6}"/>
              </a:ext>
            </a:extLst>
          </p:cNvPr>
          <p:cNvPicPr>
            <a:picLocks noChangeAspect="1"/>
          </p:cNvPicPr>
          <p:nvPr/>
        </p:nvPicPr>
        <p:blipFill>
          <a:blip r:embed="rId3"/>
          <a:stretch>
            <a:fillRect/>
          </a:stretch>
        </p:blipFill>
        <p:spPr>
          <a:xfrm>
            <a:off x="10511" y="0"/>
            <a:ext cx="882869" cy="1137920"/>
          </a:xfrm>
          <a:prstGeom prst="rect">
            <a:avLst/>
          </a:prstGeom>
        </p:spPr>
      </p:pic>
      <p:cxnSp>
        <p:nvCxnSpPr>
          <p:cNvPr id="6" name="Ευθεία γραμμή σύνδεσης 5">
            <a:extLst>
              <a:ext uri="{FF2B5EF4-FFF2-40B4-BE49-F238E27FC236}">
                <a16:creationId xmlns:a16="http://schemas.microsoft.com/office/drawing/2014/main" id="{1A1B3140-E0CB-E3C6-0F47-6D9FE7B8F0EE}"/>
              </a:ext>
            </a:extLst>
          </p:cNvPr>
          <p:cNvCxnSpPr>
            <a:cxnSpLocks/>
          </p:cNvCxnSpPr>
          <p:nvPr/>
        </p:nvCxnSpPr>
        <p:spPr>
          <a:xfrm>
            <a:off x="10511" y="1137920"/>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4687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C6396A68-37AD-D8B9-4879-1EF9D7FF2EA0}"/>
              </a:ext>
            </a:extLst>
          </p:cNvPr>
          <p:cNvSpPr>
            <a:spLocks noGrp="1"/>
          </p:cNvSpPr>
          <p:nvPr>
            <p:ph type="title"/>
          </p:nvPr>
        </p:nvSpPr>
        <p:spPr>
          <a:xfrm>
            <a:off x="838200" y="156210"/>
            <a:ext cx="10515600" cy="1325563"/>
          </a:xfrm>
        </p:spPr>
        <p:txBody>
          <a:bodyPr/>
          <a:lstStyle/>
          <a:p>
            <a:r>
              <a:rPr lang="en-US" dirty="0"/>
              <a:t>CCTA (03/2022)</a:t>
            </a:r>
          </a:p>
        </p:txBody>
      </p:sp>
      <p:sp>
        <p:nvSpPr>
          <p:cNvPr id="3" name="Θέση περιεχομένου 2">
            <a:extLst>
              <a:ext uri="{FF2B5EF4-FFF2-40B4-BE49-F238E27FC236}">
                <a16:creationId xmlns:a16="http://schemas.microsoft.com/office/drawing/2014/main" id="{25947997-5B4B-D5E1-8D7D-1C60BB793370}"/>
              </a:ext>
            </a:extLst>
          </p:cNvPr>
          <p:cNvSpPr>
            <a:spLocks noGrp="1"/>
          </p:cNvSpPr>
          <p:nvPr>
            <p:ph sz="half" idx="1"/>
          </p:nvPr>
        </p:nvSpPr>
        <p:spPr>
          <a:xfrm>
            <a:off x="186804" y="1582640"/>
            <a:ext cx="5256463" cy="4473101"/>
          </a:xfrm>
        </p:spPr>
        <p:txBody>
          <a:bodyPr>
            <a:normAutofit/>
          </a:bodyPr>
          <a:lstStyle/>
          <a:p>
            <a:pPr>
              <a:lnSpc>
                <a:spcPct val="150000"/>
              </a:lnSpc>
            </a:pPr>
            <a:r>
              <a:rPr lang="en-US" sz="2400" dirty="0"/>
              <a:t>CCTA under suboptimal conditions (mean HR~71/min)</a:t>
            </a:r>
          </a:p>
          <a:p>
            <a:pPr>
              <a:lnSpc>
                <a:spcPct val="150000"/>
              </a:lnSpc>
            </a:pPr>
            <a:endParaRPr lang="en-US" sz="2400" dirty="0"/>
          </a:p>
        </p:txBody>
      </p:sp>
      <p:pic>
        <p:nvPicPr>
          <p:cNvPr id="4" name="Hình ảnh 8" descr="Ảnh có chứa chai&#10;&#10;Mô tả được tạo tự động">
            <a:extLst>
              <a:ext uri="{FF2B5EF4-FFF2-40B4-BE49-F238E27FC236}">
                <a16:creationId xmlns:a16="http://schemas.microsoft.com/office/drawing/2014/main" id="{8F4497E5-118F-F883-D0A9-EADAF1A37BA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5" name="Εικόνα 4">
            <a:extLst>
              <a:ext uri="{FF2B5EF4-FFF2-40B4-BE49-F238E27FC236}">
                <a16:creationId xmlns:a16="http://schemas.microsoft.com/office/drawing/2014/main" id="{23E3C8D3-3DD3-209C-ABF5-C4671691D4C0}"/>
              </a:ext>
            </a:extLst>
          </p:cNvPr>
          <p:cNvPicPr>
            <a:picLocks noChangeAspect="1"/>
          </p:cNvPicPr>
          <p:nvPr/>
        </p:nvPicPr>
        <p:blipFill>
          <a:blip r:embed="rId5"/>
          <a:stretch>
            <a:fillRect/>
          </a:stretch>
        </p:blipFill>
        <p:spPr>
          <a:xfrm>
            <a:off x="10511" y="0"/>
            <a:ext cx="882869" cy="1137920"/>
          </a:xfrm>
          <a:prstGeom prst="rect">
            <a:avLst/>
          </a:prstGeom>
        </p:spPr>
      </p:pic>
      <p:cxnSp>
        <p:nvCxnSpPr>
          <p:cNvPr id="6" name="Ευθεία γραμμή σύνδεσης 5">
            <a:extLst>
              <a:ext uri="{FF2B5EF4-FFF2-40B4-BE49-F238E27FC236}">
                <a16:creationId xmlns:a16="http://schemas.microsoft.com/office/drawing/2014/main" id="{D4E709D9-CBCE-D061-C877-BEB23EF82EDC}"/>
              </a:ext>
            </a:extLst>
          </p:cNvPr>
          <p:cNvCxnSpPr>
            <a:cxnSpLocks/>
          </p:cNvCxnSpPr>
          <p:nvPr/>
        </p:nvCxnSpPr>
        <p:spPr>
          <a:xfrm>
            <a:off x="10511" y="1137920"/>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mov-series-003-SS Segment 0.625mm">
            <a:hlinkClick r:id="" action="ppaction://media"/>
            <a:extLst>
              <a:ext uri="{FF2B5EF4-FFF2-40B4-BE49-F238E27FC236}">
                <a16:creationId xmlns:a16="http://schemas.microsoft.com/office/drawing/2014/main" id="{B65F220D-46F8-D0F1-0AD3-7F4C292CD325}"/>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6"/>
          <a:stretch>
            <a:fillRect/>
          </a:stretch>
        </p:blipFill>
        <p:spPr>
          <a:xfrm>
            <a:off x="6748735" y="1668175"/>
            <a:ext cx="4351337" cy="4351337"/>
          </a:xfrm>
          <a:prstGeom prst="rect">
            <a:avLst/>
          </a:prstGeom>
        </p:spPr>
      </p:pic>
    </p:spTree>
    <p:extLst>
      <p:ext uri="{BB962C8B-B14F-4D97-AF65-F5344CB8AC3E}">
        <p14:creationId xmlns:p14="http://schemas.microsoft.com/office/powerpoint/2010/main" val="3049035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132"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62C36EBB-52D7-FFE0-CCE4-ABC63E91C11B}"/>
              </a:ext>
            </a:extLst>
          </p:cNvPr>
          <p:cNvSpPr>
            <a:spLocks noGrp="1"/>
          </p:cNvSpPr>
          <p:nvPr>
            <p:ph sz="half" idx="1"/>
          </p:nvPr>
        </p:nvSpPr>
        <p:spPr/>
        <p:txBody>
          <a:bodyPr>
            <a:normAutofit fontScale="92500" lnSpcReduction="20000"/>
          </a:bodyPr>
          <a:lstStyle/>
          <a:p>
            <a:pPr>
              <a:lnSpc>
                <a:spcPct val="150000"/>
              </a:lnSpc>
            </a:pPr>
            <a:r>
              <a:rPr lang="en-US" sz="2800" dirty="0"/>
              <a:t>Calcium score=1213 (90</a:t>
            </a:r>
            <a:r>
              <a:rPr lang="en-US" sz="2800" baseline="30000" dirty="0"/>
              <a:t>th</a:t>
            </a:r>
            <a:r>
              <a:rPr lang="en-US" sz="2800" dirty="0"/>
              <a:t> percentile)</a:t>
            </a:r>
          </a:p>
          <a:p>
            <a:pPr>
              <a:lnSpc>
                <a:spcPct val="150000"/>
              </a:lnSpc>
            </a:pPr>
            <a:r>
              <a:rPr lang="en-US" sz="2800" dirty="0"/>
              <a:t>LAD~50-69%</a:t>
            </a:r>
          </a:p>
          <a:p>
            <a:pPr>
              <a:lnSpc>
                <a:spcPct val="150000"/>
              </a:lnSpc>
            </a:pPr>
            <a:r>
              <a:rPr lang="en-US" sz="2800" dirty="0"/>
              <a:t>3</a:t>
            </a:r>
            <a:r>
              <a:rPr lang="en-US" sz="2800" baseline="30000" dirty="0"/>
              <a:t>rd</a:t>
            </a:r>
            <a:r>
              <a:rPr lang="en-US" sz="2800" dirty="0"/>
              <a:t> diagonal ~70%</a:t>
            </a:r>
          </a:p>
          <a:p>
            <a:pPr>
              <a:lnSpc>
                <a:spcPct val="150000"/>
              </a:lnSpc>
            </a:pPr>
            <a:r>
              <a:rPr lang="en-US" sz="2800" dirty="0"/>
              <a:t>RCA&lt;50%</a:t>
            </a:r>
          </a:p>
          <a:p>
            <a:pPr>
              <a:lnSpc>
                <a:spcPct val="150000"/>
              </a:lnSpc>
            </a:pPr>
            <a:r>
              <a:rPr lang="en-US" sz="2800" dirty="0"/>
              <a:t>LCX&lt;50%</a:t>
            </a:r>
          </a:p>
          <a:p>
            <a:pPr>
              <a:lnSpc>
                <a:spcPct val="150000"/>
              </a:lnSpc>
            </a:pPr>
            <a:r>
              <a:rPr lang="en-US" sz="2800" dirty="0"/>
              <a:t>CAD-RADS: 4/N</a:t>
            </a:r>
            <a:endParaRPr lang="en-US" dirty="0"/>
          </a:p>
        </p:txBody>
      </p:sp>
      <p:pic>
        <p:nvPicPr>
          <p:cNvPr id="5" name="Θέση περιεχομένου 9">
            <a:extLst>
              <a:ext uri="{FF2B5EF4-FFF2-40B4-BE49-F238E27FC236}">
                <a16:creationId xmlns:a16="http://schemas.microsoft.com/office/drawing/2014/main" id="{9FD51ECD-C679-8EBB-B14D-1CA7D229C31F}"/>
              </a:ext>
            </a:extLst>
          </p:cNvPr>
          <p:cNvPicPr>
            <a:picLocks noChangeAspect="1"/>
          </p:cNvPicPr>
          <p:nvPr/>
        </p:nvPicPr>
        <p:blipFill rotWithShape="1">
          <a:blip r:embed="rId2">
            <a:extLst>
              <a:ext uri="{28A0092B-C50C-407E-A947-70E740481C1C}">
                <a14:useLocalDpi xmlns:a14="http://schemas.microsoft.com/office/drawing/2010/main" val="0"/>
              </a:ext>
            </a:extLst>
          </a:blip>
          <a:srcRect t="14659"/>
          <a:stretch/>
        </p:blipFill>
        <p:spPr>
          <a:xfrm>
            <a:off x="8981100" y="1186988"/>
            <a:ext cx="3153492" cy="2691225"/>
          </a:xfrm>
          <a:prstGeom prst="rect">
            <a:avLst/>
          </a:prstGeom>
        </p:spPr>
      </p:pic>
      <p:pic>
        <p:nvPicPr>
          <p:cNvPr id="6" name="Εικόνα 5">
            <a:extLst>
              <a:ext uri="{FF2B5EF4-FFF2-40B4-BE49-F238E27FC236}">
                <a16:creationId xmlns:a16="http://schemas.microsoft.com/office/drawing/2014/main" id="{FA4D8C33-F498-E9FB-6306-E91D7EFC474B}"/>
              </a:ext>
            </a:extLst>
          </p:cNvPr>
          <p:cNvPicPr>
            <a:picLocks noChangeAspect="1"/>
          </p:cNvPicPr>
          <p:nvPr/>
        </p:nvPicPr>
        <p:blipFill rotWithShape="1">
          <a:blip r:embed="rId3">
            <a:extLst>
              <a:ext uri="{28A0092B-C50C-407E-A947-70E740481C1C}">
                <a14:useLocalDpi xmlns:a14="http://schemas.microsoft.com/office/drawing/2010/main" val="0"/>
              </a:ext>
            </a:extLst>
          </a:blip>
          <a:srcRect t="10072"/>
          <a:stretch/>
        </p:blipFill>
        <p:spPr>
          <a:xfrm>
            <a:off x="9042473" y="4068779"/>
            <a:ext cx="3030746" cy="2725501"/>
          </a:xfrm>
          <a:prstGeom prst="rect">
            <a:avLst/>
          </a:prstGeom>
        </p:spPr>
      </p:pic>
      <p:pic>
        <p:nvPicPr>
          <p:cNvPr id="7" name="Εικόνα 6">
            <a:extLst>
              <a:ext uri="{FF2B5EF4-FFF2-40B4-BE49-F238E27FC236}">
                <a16:creationId xmlns:a16="http://schemas.microsoft.com/office/drawing/2014/main" id="{22862A3D-FABB-CF38-B18C-B05932BCD082}"/>
              </a:ext>
            </a:extLst>
          </p:cNvPr>
          <p:cNvPicPr>
            <a:picLocks noChangeAspect="1"/>
          </p:cNvPicPr>
          <p:nvPr/>
        </p:nvPicPr>
        <p:blipFill rotWithShape="1">
          <a:blip r:embed="rId4">
            <a:extLst>
              <a:ext uri="{28A0092B-C50C-407E-A947-70E740481C1C}">
                <a14:useLocalDpi xmlns:a14="http://schemas.microsoft.com/office/drawing/2010/main" val="0"/>
              </a:ext>
            </a:extLst>
          </a:blip>
          <a:srcRect t="5866"/>
          <a:stretch/>
        </p:blipFill>
        <p:spPr>
          <a:xfrm>
            <a:off x="5562388" y="4005060"/>
            <a:ext cx="3030746" cy="2852940"/>
          </a:xfrm>
          <a:prstGeom prst="rect">
            <a:avLst/>
          </a:prstGeom>
        </p:spPr>
      </p:pic>
      <p:sp>
        <p:nvSpPr>
          <p:cNvPr id="8" name="Τίτλος 6">
            <a:extLst>
              <a:ext uri="{FF2B5EF4-FFF2-40B4-BE49-F238E27FC236}">
                <a16:creationId xmlns:a16="http://schemas.microsoft.com/office/drawing/2014/main" id="{6742954F-BDEA-75BF-993D-EFEFB17778DA}"/>
              </a:ext>
            </a:extLst>
          </p:cNvPr>
          <p:cNvSpPr txBox="1">
            <a:spLocks/>
          </p:cNvSpPr>
          <p:nvPr/>
        </p:nvSpPr>
        <p:spPr>
          <a:xfrm>
            <a:off x="838200" y="15621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CCTA (03/2022)</a:t>
            </a:r>
            <a:endParaRPr lang="en-US" dirty="0"/>
          </a:p>
        </p:txBody>
      </p:sp>
      <p:pic>
        <p:nvPicPr>
          <p:cNvPr id="9" name="Hình ảnh 8" descr="Ảnh có chứa chai&#10;&#10;Mô tả được tạo tự động">
            <a:extLst>
              <a:ext uri="{FF2B5EF4-FFF2-40B4-BE49-F238E27FC236}">
                <a16:creationId xmlns:a16="http://schemas.microsoft.com/office/drawing/2014/main" id="{87E1B735-17CA-EE5B-94D6-CE3069DFF40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0" name="Εικόνα 9">
            <a:extLst>
              <a:ext uri="{FF2B5EF4-FFF2-40B4-BE49-F238E27FC236}">
                <a16:creationId xmlns:a16="http://schemas.microsoft.com/office/drawing/2014/main" id="{697CD6ED-72A7-F9FB-6B42-5D298DA45C50}"/>
              </a:ext>
            </a:extLst>
          </p:cNvPr>
          <p:cNvPicPr>
            <a:picLocks noChangeAspect="1"/>
          </p:cNvPicPr>
          <p:nvPr/>
        </p:nvPicPr>
        <p:blipFill>
          <a:blip r:embed="rId6"/>
          <a:stretch>
            <a:fillRect/>
          </a:stretch>
        </p:blipFill>
        <p:spPr>
          <a:xfrm>
            <a:off x="10511" y="0"/>
            <a:ext cx="882869" cy="1137920"/>
          </a:xfrm>
          <a:prstGeom prst="rect">
            <a:avLst/>
          </a:prstGeom>
        </p:spPr>
      </p:pic>
      <p:cxnSp>
        <p:nvCxnSpPr>
          <p:cNvPr id="11" name="Ευθεία γραμμή σύνδεσης 10">
            <a:extLst>
              <a:ext uri="{FF2B5EF4-FFF2-40B4-BE49-F238E27FC236}">
                <a16:creationId xmlns:a16="http://schemas.microsoft.com/office/drawing/2014/main" id="{F46AF89B-CC4F-1A61-BDCB-CA5C4640D5D9}"/>
              </a:ext>
            </a:extLst>
          </p:cNvPr>
          <p:cNvCxnSpPr>
            <a:cxnSpLocks/>
          </p:cNvCxnSpPr>
          <p:nvPr/>
        </p:nvCxnSpPr>
        <p:spPr>
          <a:xfrm>
            <a:off x="10511" y="1137920"/>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3245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0EEA2E7-E693-6DE7-E42C-7A7FD954BA91}"/>
              </a:ext>
            </a:extLst>
          </p:cNvPr>
          <p:cNvSpPr>
            <a:spLocks noGrp="1"/>
          </p:cNvSpPr>
          <p:nvPr>
            <p:ph type="title"/>
          </p:nvPr>
        </p:nvSpPr>
        <p:spPr>
          <a:xfrm>
            <a:off x="838200" y="67511"/>
            <a:ext cx="10515600" cy="1325563"/>
          </a:xfrm>
        </p:spPr>
        <p:txBody>
          <a:bodyPr/>
          <a:lstStyle/>
          <a:p>
            <a:r>
              <a:rPr lang="en-US" dirty="0"/>
              <a:t>Office 1</a:t>
            </a:r>
            <a:r>
              <a:rPr lang="en-US" baseline="30000" dirty="0"/>
              <a:t>st</a:t>
            </a:r>
            <a:r>
              <a:rPr lang="en-US" dirty="0"/>
              <a:t> visit</a:t>
            </a:r>
          </a:p>
        </p:txBody>
      </p:sp>
      <p:sp>
        <p:nvSpPr>
          <p:cNvPr id="3" name="Θέση περιεχομένου 2">
            <a:extLst>
              <a:ext uri="{FF2B5EF4-FFF2-40B4-BE49-F238E27FC236}">
                <a16:creationId xmlns:a16="http://schemas.microsoft.com/office/drawing/2014/main" id="{E23363E0-4EBA-7599-7929-58AB6AE03E87}"/>
              </a:ext>
            </a:extLst>
          </p:cNvPr>
          <p:cNvSpPr>
            <a:spLocks noGrp="1"/>
          </p:cNvSpPr>
          <p:nvPr>
            <p:ph sz="half" idx="1"/>
          </p:nvPr>
        </p:nvSpPr>
        <p:spPr/>
        <p:txBody>
          <a:bodyPr>
            <a:normAutofit lnSpcReduction="10000"/>
          </a:bodyPr>
          <a:lstStyle/>
          <a:p>
            <a:pPr>
              <a:lnSpc>
                <a:spcPct val="150000"/>
              </a:lnSpc>
            </a:pPr>
            <a:r>
              <a:rPr lang="en-US" sz="2400" dirty="0"/>
              <a:t>BP: 240/140mmHg</a:t>
            </a:r>
          </a:p>
          <a:p>
            <a:pPr>
              <a:lnSpc>
                <a:spcPct val="150000"/>
              </a:lnSpc>
            </a:pPr>
            <a:r>
              <a:rPr lang="en-US" sz="2400" dirty="0"/>
              <a:t>Rest clinical examination normal</a:t>
            </a:r>
          </a:p>
          <a:p>
            <a:pPr>
              <a:lnSpc>
                <a:spcPct val="150000"/>
              </a:lnSpc>
            </a:pPr>
            <a:r>
              <a:rPr lang="en-US" sz="2400" dirty="0"/>
              <a:t>Echo: normal LVEF without wall motion abnormalities</a:t>
            </a:r>
          </a:p>
          <a:p>
            <a:pPr>
              <a:lnSpc>
                <a:spcPct val="150000"/>
              </a:lnSpc>
            </a:pPr>
            <a:r>
              <a:rPr lang="en-US" sz="2400" dirty="0"/>
              <a:t>Carotid arteries: minimal atherosclerosis right carotid bulb</a:t>
            </a:r>
            <a:endParaRPr lang="el-GR" sz="2400" dirty="0"/>
          </a:p>
          <a:p>
            <a:pPr>
              <a:lnSpc>
                <a:spcPct val="150000"/>
              </a:lnSpc>
            </a:pPr>
            <a:r>
              <a:rPr lang="en-US" sz="2400" dirty="0" err="1"/>
              <a:t>Tchol</a:t>
            </a:r>
            <a:r>
              <a:rPr lang="en-US" sz="2400" dirty="0"/>
              <a:t>=220mg/dl, LDL=140mg/dl</a:t>
            </a:r>
          </a:p>
        </p:txBody>
      </p:sp>
      <p:pic>
        <p:nvPicPr>
          <p:cNvPr id="9" name="Θέση περιεχομένου 8">
            <a:extLst>
              <a:ext uri="{FF2B5EF4-FFF2-40B4-BE49-F238E27FC236}">
                <a16:creationId xmlns:a16="http://schemas.microsoft.com/office/drawing/2014/main" id="{7AC2080C-1E76-FD86-F501-C0B1DDF86F02}"/>
              </a:ext>
            </a:extLst>
          </p:cNvPr>
          <p:cNvPicPr>
            <a:picLocks noGrp="1" noChangeAspect="1"/>
          </p:cNvPicPr>
          <p:nvPr>
            <p:ph sz="half" idx="2"/>
          </p:nvPr>
        </p:nvPicPr>
        <p:blipFill rotWithShape="1">
          <a:blip r:embed="rId2"/>
          <a:srcRect l="10405" t="26961" r="24501" b="5558"/>
          <a:stretch/>
        </p:blipFill>
        <p:spPr>
          <a:xfrm>
            <a:off x="7098000" y="1247385"/>
            <a:ext cx="4402550" cy="2567218"/>
          </a:xfrm>
        </p:spPr>
      </p:pic>
      <p:pic>
        <p:nvPicPr>
          <p:cNvPr id="5" name="Hình ảnh 8" descr="Ảnh có chứa chai&#10;&#10;Mô tả được tạo tự động">
            <a:extLst>
              <a:ext uri="{FF2B5EF4-FFF2-40B4-BE49-F238E27FC236}">
                <a16:creationId xmlns:a16="http://schemas.microsoft.com/office/drawing/2014/main" id="{B788820A-EDB9-1078-2419-95B8D4BAF87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6" name="Εικόνα 5">
            <a:extLst>
              <a:ext uri="{FF2B5EF4-FFF2-40B4-BE49-F238E27FC236}">
                <a16:creationId xmlns:a16="http://schemas.microsoft.com/office/drawing/2014/main" id="{FE3CE196-1A12-A163-1C9A-309D4D61A81D}"/>
              </a:ext>
            </a:extLst>
          </p:cNvPr>
          <p:cNvPicPr>
            <a:picLocks noChangeAspect="1"/>
          </p:cNvPicPr>
          <p:nvPr/>
        </p:nvPicPr>
        <p:blipFill>
          <a:blip r:embed="rId4"/>
          <a:stretch>
            <a:fillRect/>
          </a:stretch>
        </p:blipFill>
        <p:spPr>
          <a:xfrm>
            <a:off x="10511" y="0"/>
            <a:ext cx="882869" cy="1137920"/>
          </a:xfrm>
          <a:prstGeom prst="rect">
            <a:avLst/>
          </a:prstGeom>
        </p:spPr>
      </p:pic>
      <p:cxnSp>
        <p:nvCxnSpPr>
          <p:cNvPr id="7" name="Ευθεία γραμμή σύνδεσης 6">
            <a:extLst>
              <a:ext uri="{FF2B5EF4-FFF2-40B4-BE49-F238E27FC236}">
                <a16:creationId xmlns:a16="http://schemas.microsoft.com/office/drawing/2014/main" id="{81CC98FF-42CF-7B19-21F0-296455444D28}"/>
              </a:ext>
            </a:extLst>
          </p:cNvPr>
          <p:cNvCxnSpPr>
            <a:cxnSpLocks/>
          </p:cNvCxnSpPr>
          <p:nvPr/>
        </p:nvCxnSpPr>
        <p:spPr>
          <a:xfrm>
            <a:off x="10511" y="1137920"/>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Εικόνα 10">
            <a:extLst>
              <a:ext uri="{FF2B5EF4-FFF2-40B4-BE49-F238E27FC236}">
                <a16:creationId xmlns:a16="http://schemas.microsoft.com/office/drawing/2014/main" id="{E5085B1F-B750-F8A2-FD45-227E1B99446F}"/>
              </a:ext>
            </a:extLst>
          </p:cNvPr>
          <p:cNvPicPr>
            <a:picLocks noChangeAspect="1"/>
          </p:cNvPicPr>
          <p:nvPr/>
        </p:nvPicPr>
        <p:blipFill rotWithShape="1">
          <a:blip r:embed="rId5">
            <a:extLst>
              <a:ext uri="{28A0092B-C50C-407E-A947-70E740481C1C}">
                <a14:useLocalDpi xmlns:a14="http://schemas.microsoft.com/office/drawing/2010/main" val="0"/>
              </a:ext>
            </a:extLst>
          </a:blip>
          <a:srcRect l="16156" t="1072" r="16899" b="14119"/>
          <a:stretch/>
        </p:blipFill>
        <p:spPr>
          <a:xfrm>
            <a:off x="7581181" y="3895293"/>
            <a:ext cx="3279475" cy="2895196"/>
          </a:xfrm>
          <a:prstGeom prst="rect">
            <a:avLst/>
          </a:prstGeom>
        </p:spPr>
      </p:pic>
      <p:cxnSp>
        <p:nvCxnSpPr>
          <p:cNvPr id="8" name="Ευθύγραμμο βέλος σύνδεσης 7">
            <a:extLst>
              <a:ext uri="{FF2B5EF4-FFF2-40B4-BE49-F238E27FC236}">
                <a16:creationId xmlns:a16="http://schemas.microsoft.com/office/drawing/2014/main" id="{ED971732-A1F0-8519-BC2D-079A5E27C19B}"/>
              </a:ext>
            </a:extLst>
          </p:cNvPr>
          <p:cNvCxnSpPr>
            <a:cxnSpLocks/>
          </p:cNvCxnSpPr>
          <p:nvPr/>
        </p:nvCxnSpPr>
        <p:spPr>
          <a:xfrm flipH="1">
            <a:off x="8885208" y="4899804"/>
            <a:ext cx="335710" cy="18115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8816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A36671C-7A48-F95C-1245-6DF9D2E25E81}"/>
              </a:ext>
            </a:extLst>
          </p:cNvPr>
          <p:cNvSpPr>
            <a:spLocks noGrp="1"/>
          </p:cNvSpPr>
          <p:nvPr>
            <p:ph type="title"/>
          </p:nvPr>
        </p:nvSpPr>
        <p:spPr>
          <a:xfrm>
            <a:off x="838200" y="-5809"/>
            <a:ext cx="10515600" cy="1325563"/>
          </a:xfrm>
        </p:spPr>
        <p:txBody>
          <a:bodyPr>
            <a:normAutofit/>
          </a:bodyPr>
          <a:lstStyle/>
          <a:p>
            <a:r>
              <a:rPr lang="en-US" sz="3600" dirty="0"/>
              <a:t>Further management</a:t>
            </a:r>
          </a:p>
        </p:txBody>
      </p:sp>
      <p:sp>
        <p:nvSpPr>
          <p:cNvPr id="3" name="Θέση περιεχομένου 2">
            <a:extLst>
              <a:ext uri="{FF2B5EF4-FFF2-40B4-BE49-F238E27FC236}">
                <a16:creationId xmlns:a16="http://schemas.microsoft.com/office/drawing/2014/main" id="{F813DF6F-5A63-E9D7-9ADC-9EFFDD4614D7}"/>
              </a:ext>
            </a:extLst>
          </p:cNvPr>
          <p:cNvSpPr>
            <a:spLocks noGrp="1"/>
          </p:cNvSpPr>
          <p:nvPr>
            <p:ph idx="1"/>
          </p:nvPr>
        </p:nvSpPr>
        <p:spPr/>
        <p:txBody>
          <a:bodyPr>
            <a:normAutofit lnSpcReduction="10000"/>
          </a:bodyPr>
          <a:lstStyle/>
          <a:p>
            <a:pPr>
              <a:lnSpc>
                <a:spcPct val="150000"/>
              </a:lnSpc>
            </a:pPr>
            <a:r>
              <a:rPr lang="en-US" dirty="0"/>
              <a:t>Patient already under aspirin 100mg and rosuvastatin 20mg (due to CCTA results)</a:t>
            </a:r>
          </a:p>
          <a:p>
            <a:pPr>
              <a:lnSpc>
                <a:spcPct val="150000"/>
              </a:lnSpc>
            </a:pPr>
            <a:r>
              <a:rPr lang="en-US" dirty="0"/>
              <a:t>Initiation of antihypertensive therapy</a:t>
            </a:r>
          </a:p>
          <a:p>
            <a:pPr>
              <a:lnSpc>
                <a:spcPct val="150000"/>
              </a:lnSpc>
            </a:pPr>
            <a:r>
              <a:rPr lang="en-US" dirty="0"/>
              <a:t>1</a:t>
            </a:r>
            <a:r>
              <a:rPr lang="en-US" baseline="30000" dirty="0"/>
              <a:t>st</a:t>
            </a:r>
            <a:r>
              <a:rPr lang="en-US" dirty="0"/>
              <a:t> step: Valsartan 160mg/HCT 12.5mg</a:t>
            </a:r>
          </a:p>
          <a:p>
            <a:pPr>
              <a:lnSpc>
                <a:spcPct val="150000"/>
              </a:lnSpc>
            </a:pPr>
            <a:r>
              <a:rPr lang="en-US" dirty="0"/>
              <a:t>2</a:t>
            </a:r>
            <a:r>
              <a:rPr lang="en-US" baseline="30000" dirty="0"/>
              <a:t>nd</a:t>
            </a:r>
            <a:r>
              <a:rPr lang="en-US" dirty="0"/>
              <a:t> step: valsartan 160mg/HCT 12.5mg/amlodipine 10mg</a:t>
            </a:r>
          </a:p>
          <a:p>
            <a:pPr>
              <a:lnSpc>
                <a:spcPct val="150000"/>
              </a:lnSpc>
            </a:pPr>
            <a:r>
              <a:rPr lang="en-US" dirty="0"/>
              <a:t>Successful blood pressure control</a:t>
            </a:r>
          </a:p>
        </p:txBody>
      </p:sp>
      <p:pic>
        <p:nvPicPr>
          <p:cNvPr id="5" name="Hình ảnh 8" descr="Ảnh có chứa chai&#10;&#10;Mô tả được tạo tự động">
            <a:extLst>
              <a:ext uri="{FF2B5EF4-FFF2-40B4-BE49-F238E27FC236}">
                <a16:creationId xmlns:a16="http://schemas.microsoft.com/office/drawing/2014/main" id="{D171E415-3C32-5605-5EF8-DA59A5697E5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6" name="Εικόνα 5">
            <a:extLst>
              <a:ext uri="{FF2B5EF4-FFF2-40B4-BE49-F238E27FC236}">
                <a16:creationId xmlns:a16="http://schemas.microsoft.com/office/drawing/2014/main" id="{59A24D00-8C90-D646-16A7-D7490AAFCB72}"/>
              </a:ext>
            </a:extLst>
          </p:cNvPr>
          <p:cNvPicPr>
            <a:picLocks noChangeAspect="1"/>
          </p:cNvPicPr>
          <p:nvPr/>
        </p:nvPicPr>
        <p:blipFill>
          <a:blip r:embed="rId3"/>
          <a:stretch>
            <a:fillRect/>
          </a:stretch>
        </p:blipFill>
        <p:spPr>
          <a:xfrm>
            <a:off x="10511" y="0"/>
            <a:ext cx="882869" cy="1137920"/>
          </a:xfrm>
          <a:prstGeom prst="rect">
            <a:avLst/>
          </a:prstGeom>
        </p:spPr>
      </p:pic>
      <p:cxnSp>
        <p:nvCxnSpPr>
          <p:cNvPr id="7" name="Ευθεία γραμμή σύνδεσης 6">
            <a:extLst>
              <a:ext uri="{FF2B5EF4-FFF2-40B4-BE49-F238E27FC236}">
                <a16:creationId xmlns:a16="http://schemas.microsoft.com/office/drawing/2014/main" id="{0A0C2EBC-CB45-190A-9F23-9A09EC72F8DA}"/>
              </a:ext>
            </a:extLst>
          </p:cNvPr>
          <p:cNvCxnSpPr>
            <a:cxnSpLocks/>
          </p:cNvCxnSpPr>
          <p:nvPr/>
        </p:nvCxnSpPr>
        <p:spPr>
          <a:xfrm>
            <a:off x="10511" y="1137920"/>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5018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2D8815D-176E-EADA-9F8A-348489B510EA}"/>
              </a:ext>
            </a:extLst>
          </p:cNvPr>
          <p:cNvSpPr>
            <a:spLocks noGrp="1"/>
          </p:cNvSpPr>
          <p:nvPr>
            <p:ph type="title"/>
          </p:nvPr>
        </p:nvSpPr>
        <p:spPr>
          <a:xfrm>
            <a:off x="838200" y="67511"/>
            <a:ext cx="10515600" cy="1325563"/>
          </a:xfrm>
        </p:spPr>
        <p:txBody>
          <a:bodyPr>
            <a:normAutofit/>
          </a:bodyPr>
          <a:lstStyle/>
          <a:p>
            <a:r>
              <a:rPr lang="en-US" sz="3200" dirty="0"/>
              <a:t>SPECT (05/2022)</a:t>
            </a:r>
          </a:p>
        </p:txBody>
      </p:sp>
      <p:sp>
        <p:nvSpPr>
          <p:cNvPr id="3" name="Θέση περιεχομένου 2">
            <a:extLst>
              <a:ext uri="{FF2B5EF4-FFF2-40B4-BE49-F238E27FC236}">
                <a16:creationId xmlns:a16="http://schemas.microsoft.com/office/drawing/2014/main" id="{764AE8EC-31C5-44DA-E613-B4625FDC14BB}"/>
              </a:ext>
            </a:extLst>
          </p:cNvPr>
          <p:cNvSpPr>
            <a:spLocks noGrp="1"/>
          </p:cNvSpPr>
          <p:nvPr>
            <p:ph sz="half" idx="1"/>
          </p:nvPr>
        </p:nvSpPr>
        <p:spPr>
          <a:xfrm>
            <a:off x="2235678" y="5618850"/>
            <a:ext cx="8901023" cy="4351338"/>
          </a:xfrm>
        </p:spPr>
        <p:txBody>
          <a:bodyPr/>
          <a:lstStyle/>
          <a:p>
            <a:r>
              <a:rPr lang="en-US" dirty="0"/>
              <a:t>Patient underwent SPECT with treadmill stress test</a:t>
            </a:r>
          </a:p>
          <a:p>
            <a:r>
              <a:rPr lang="en-US" dirty="0"/>
              <a:t>12 min treadmill test with no ECG signs of ischemia</a:t>
            </a:r>
          </a:p>
        </p:txBody>
      </p:sp>
      <p:pic>
        <p:nvPicPr>
          <p:cNvPr id="4" name="Hình ảnh 8" descr="Ảnh có chứa chai&#10;&#10;Mô tả được tạo tự động">
            <a:extLst>
              <a:ext uri="{FF2B5EF4-FFF2-40B4-BE49-F238E27FC236}">
                <a16:creationId xmlns:a16="http://schemas.microsoft.com/office/drawing/2014/main" id="{7732EE82-98EC-A8BB-C264-2A8A6023FF2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5" name="Εικόνα 4">
            <a:extLst>
              <a:ext uri="{FF2B5EF4-FFF2-40B4-BE49-F238E27FC236}">
                <a16:creationId xmlns:a16="http://schemas.microsoft.com/office/drawing/2014/main" id="{9E93D4EA-6A1B-E060-EC38-87355214388B}"/>
              </a:ext>
            </a:extLst>
          </p:cNvPr>
          <p:cNvPicPr>
            <a:picLocks noChangeAspect="1"/>
          </p:cNvPicPr>
          <p:nvPr/>
        </p:nvPicPr>
        <p:blipFill>
          <a:blip r:embed="rId3"/>
          <a:stretch>
            <a:fillRect/>
          </a:stretch>
        </p:blipFill>
        <p:spPr>
          <a:xfrm>
            <a:off x="10511" y="0"/>
            <a:ext cx="882869" cy="1137920"/>
          </a:xfrm>
          <a:prstGeom prst="rect">
            <a:avLst/>
          </a:prstGeom>
        </p:spPr>
      </p:pic>
      <p:cxnSp>
        <p:nvCxnSpPr>
          <p:cNvPr id="6" name="Ευθεία γραμμή σύνδεσης 5">
            <a:extLst>
              <a:ext uri="{FF2B5EF4-FFF2-40B4-BE49-F238E27FC236}">
                <a16:creationId xmlns:a16="http://schemas.microsoft.com/office/drawing/2014/main" id="{0595A136-4C2A-50A6-D672-6F8357691A10}"/>
              </a:ext>
            </a:extLst>
          </p:cNvPr>
          <p:cNvCxnSpPr>
            <a:cxnSpLocks/>
          </p:cNvCxnSpPr>
          <p:nvPr/>
        </p:nvCxnSpPr>
        <p:spPr>
          <a:xfrm>
            <a:off x="10511" y="1137920"/>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Θέση περιεχομένου 12">
            <a:extLst>
              <a:ext uri="{FF2B5EF4-FFF2-40B4-BE49-F238E27FC236}">
                <a16:creationId xmlns:a16="http://schemas.microsoft.com/office/drawing/2014/main" id="{56486743-8304-FC45-F750-FC27BA54C1F9}"/>
              </a:ext>
            </a:extLst>
          </p:cNvPr>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t="8198"/>
          <a:stretch/>
        </p:blipFill>
        <p:spPr>
          <a:xfrm>
            <a:off x="617852" y="1431708"/>
            <a:ext cx="4351338" cy="3994583"/>
          </a:xfrm>
        </p:spPr>
      </p:pic>
      <p:pic>
        <p:nvPicPr>
          <p:cNvPr id="15" name="Εικόνα 14">
            <a:extLst>
              <a:ext uri="{FF2B5EF4-FFF2-40B4-BE49-F238E27FC236}">
                <a16:creationId xmlns:a16="http://schemas.microsoft.com/office/drawing/2014/main" id="{1FDE18D8-A5B3-5A0F-3014-2990E8604361}"/>
              </a:ext>
            </a:extLst>
          </p:cNvPr>
          <p:cNvPicPr>
            <a:picLocks noChangeAspect="1"/>
          </p:cNvPicPr>
          <p:nvPr/>
        </p:nvPicPr>
        <p:blipFill rotWithShape="1">
          <a:blip r:embed="rId5">
            <a:extLst>
              <a:ext uri="{28A0092B-C50C-407E-A947-70E740481C1C}">
                <a14:useLocalDpi xmlns:a14="http://schemas.microsoft.com/office/drawing/2010/main" val="0"/>
              </a:ext>
            </a:extLst>
          </a:blip>
          <a:srcRect t="4026" b="4905"/>
          <a:stretch/>
        </p:blipFill>
        <p:spPr>
          <a:xfrm>
            <a:off x="6909758" y="1330480"/>
            <a:ext cx="4444042" cy="4047154"/>
          </a:xfrm>
          <a:prstGeom prst="rect">
            <a:avLst/>
          </a:prstGeom>
        </p:spPr>
      </p:pic>
    </p:spTree>
    <p:extLst>
      <p:ext uri="{BB962C8B-B14F-4D97-AF65-F5344CB8AC3E}">
        <p14:creationId xmlns:p14="http://schemas.microsoft.com/office/powerpoint/2010/main" val="3833146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040CC23-282E-B2BF-92D5-EC19E90F2E4A}"/>
              </a:ext>
            </a:extLst>
          </p:cNvPr>
          <p:cNvSpPr>
            <a:spLocks noGrp="1"/>
          </p:cNvSpPr>
          <p:nvPr>
            <p:ph type="title"/>
          </p:nvPr>
        </p:nvSpPr>
        <p:spPr>
          <a:xfrm>
            <a:off x="838200" y="-5809"/>
            <a:ext cx="10515600" cy="1325563"/>
          </a:xfrm>
        </p:spPr>
        <p:txBody>
          <a:bodyPr>
            <a:normAutofit/>
          </a:bodyPr>
          <a:lstStyle/>
          <a:p>
            <a:r>
              <a:rPr lang="en-US" sz="3200" dirty="0"/>
              <a:t>Coronary angiography 1</a:t>
            </a:r>
            <a:r>
              <a:rPr lang="en-US" sz="3200" baseline="30000" dirty="0"/>
              <a:t>st</a:t>
            </a:r>
            <a:r>
              <a:rPr lang="en-US" sz="3200" dirty="0"/>
              <a:t> – 06/2022</a:t>
            </a:r>
          </a:p>
        </p:txBody>
      </p:sp>
      <p:pic>
        <p:nvPicPr>
          <p:cNvPr id="8" name="series 1">
            <a:hlinkClick r:id="" action="ppaction://media"/>
            <a:extLst>
              <a:ext uri="{FF2B5EF4-FFF2-40B4-BE49-F238E27FC236}">
                <a16:creationId xmlns:a16="http://schemas.microsoft.com/office/drawing/2014/main" id="{588D007A-4919-40C7-A09E-222FEBDF763F}"/>
              </a:ext>
            </a:extLst>
          </p:cNvPr>
          <p:cNvPicPr>
            <a:picLocks noGrp="1" noChangeAspect="1"/>
          </p:cNvPicPr>
          <p:nvPr>
            <p:ph sz="half" idx="1"/>
            <a:videoFile r:link="rId2"/>
            <p:extLst>
              <p:ext uri="{DAA4B4D4-6D71-4841-9C94-3DE7FCFB9230}">
                <p14:media xmlns:p14="http://schemas.microsoft.com/office/powerpoint/2010/main" r:embed="rId1"/>
              </p:ext>
            </p:extLst>
          </p:nvPr>
        </p:nvPicPr>
        <p:blipFill rotWithShape="1">
          <a:blip r:embed="rId6"/>
          <a:srcRect t="4237"/>
          <a:stretch/>
        </p:blipFill>
        <p:spPr>
          <a:xfrm>
            <a:off x="1254125" y="2009955"/>
            <a:ext cx="4351338" cy="4167008"/>
          </a:xfrm>
        </p:spPr>
      </p:pic>
      <p:pic>
        <p:nvPicPr>
          <p:cNvPr id="9" name="series 3">
            <a:hlinkClick r:id="" action="ppaction://media"/>
            <a:extLst>
              <a:ext uri="{FF2B5EF4-FFF2-40B4-BE49-F238E27FC236}">
                <a16:creationId xmlns:a16="http://schemas.microsoft.com/office/drawing/2014/main" id="{C099A5DD-FE3E-322A-B419-6D84842F0F3D}"/>
              </a:ext>
            </a:extLst>
          </p:cNvPr>
          <p:cNvPicPr>
            <a:picLocks noGrp="1" noChangeAspect="1"/>
          </p:cNvPicPr>
          <p:nvPr>
            <p:ph sz="half" idx="2"/>
            <a:videoFile r:link="rId4"/>
            <p:extLst>
              <p:ext uri="{DAA4B4D4-6D71-4841-9C94-3DE7FCFB9230}">
                <p14:media xmlns:p14="http://schemas.microsoft.com/office/powerpoint/2010/main" r:embed="rId3"/>
              </p:ext>
            </p:extLst>
          </p:nvPr>
        </p:nvPicPr>
        <p:blipFill rotWithShape="1">
          <a:blip r:embed="rId7"/>
          <a:srcRect t="4237"/>
          <a:stretch/>
        </p:blipFill>
        <p:spPr>
          <a:xfrm>
            <a:off x="6586538" y="2009955"/>
            <a:ext cx="4351337" cy="4167008"/>
          </a:xfrm>
        </p:spPr>
      </p:pic>
      <p:pic>
        <p:nvPicPr>
          <p:cNvPr id="5" name="Hình ảnh 8" descr="Ảnh có chứa chai&#10;&#10;Mô tả được tạo tự động">
            <a:extLst>
              <a:ext uri="{FF2B5EF4-FFF2-40B4-BE49-F238E27FC236}">
                <a16:creationId xmlns:a16="http://schemas.microsoft.com/office/drawing/2014/main" id="{D4386887-A03B-E87A-80D4-08D34E49B9D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6" name="Εικόνα 5">
            <a:extLst>
              <a:ext uri="{FF2B5EF4-FFF2-40B4-BE49-F238E27FC236}">
                <a16:creationId xmlns:a16="http://schemas.microsoft.com/office/drawing/2014/main" id="{CB0442A6-4789-D907-C0D3-3622F39269CF}"/>
              </a:ext>
            </a:extLst>
          </p:cNvPr>
          <p:cNvPicPr>
            <a:picLocks noChangeAspect="1"/>
          </p:cNvPicPr>
          <p:nvPr/>
        </p:nvPicPr>
        <p:blipFill>
          <a:blip r:embed="rId9"/>
          <a:stretch>
            <a:fillRect/>
          </a:stretch>
        </p:blipFill>
        <p:spPr>
          <a:xfrm>
            <a:off x="10511" y="0"/>
            <a:ext cx="882869" cy="1137920"/>
          </a:xfrm>
          <a:prstGeom prst="rect">
            <a:avLst/>
          </a:prstGeom>
        </p:spPr>
      </p:pic>
      <p:cxnSp>
        <p:nvCxnSpPr>
          <p:cNvPr id="7" name="Ευθεία γραμμή σύνδεσης 6">
            <a:extLst>
              <a:ext uri="{FF2B5EF4-FFF2-40B4-BE49-F238E27FC236}">
                <a16:creationId xmlns:a16="http://schemas.microsoft.com/office/drawing/2014/main" id="{B561D74C-F5B5-D887-27FD-632028289309}"/>
              </a:ext>
            </a:extLst>
          </p:cNvPr>
          <p:cNvCxnSpPr>
            <a:cxnSpLocks/>
          </p:cNvCxnSpPr>
          <p:nvPr/>
        </p:nvCxnSpPr>
        <p:spPr>
          <a:xfrm>
            <a:off x="10511" y="1137920"/>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3298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0" fill="hold"/>
                                        <p:tgtEl>
                                          <p:spTgt spid="8"/>
                                        </p:tgtEl>
                                      </p:cBhvr>
                                    </p:cmd>
                                  </p:childTnLst>
                                </p:cTn>
                              </p:par>
                            </p:childTnLst>
                          </p:cTn>
                        </p:par>
                        <p:par>
                          <p:cTn id="7" fill="hold">
                            <p:stCondLst>
                              <p:cond delay="4250"/>
                            </p:stCondLst>
                            <p:childTnLst>
                              <p:par>
                                <p:cTn id="8" presetID="1" presetClass="mediacall" presetSubtype="0" fill="hold" nodeType="afterEffect">
                                  <p:stCondLst>
                                    <p:cond delay="0"/>
                                  </p:stCondLst>
                                  <p:childTnLst>
                                    <p:cmd type="call" cmd="playFrom(0.0)">
                                      <p:cBhvr>
                                        <p:cTn id="9" dur="35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8"/>
                </p:tgtEl>
              </p:cMediaNode>
            </p:video>
            <p:seq concurrent="1" nextAc="seek">
              <p:cTn id="11" restart="whenNotActive" fill="hold" evtFilter="cancelBubble" nodeType="interactiveSeq">
                <p:stCondLst>
                  <p:cond evt="onClick" delay="0">
                    <p:tgtEl>
                      <p:spTgt spid="8"/>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8"/>
                                        </p:tgtEl>
                                      </p:cBhvr>
                                    </p:cmd>
                                  </p:childTnLst>
                                </p:cTn>
                              </p:par>
                            </p:childTnLst>
                          </p:cTn>
                        </p:par>
                      </p:childTnLst>
                    </p:cTn>
                  </p:par>
                </p:childTnLst>
              </p:cTn>
              <p:nextCondLst>
                <p:cond evt="onClick" delay="0">
                  <p:tgtEl>
                    <p:spTgt spid="8"/>
                  </p:tgtEl>
                </p:cond>
              </p:nextCondLst>
            </p:seq>
            <p:video>
              <p:cMediaNode vol="80000">
                <p:cTn id="16" repeatCount="indefinite" fill="hold" display="0">
                  <p:stCondLst>
                    <p:cond delay="indefinite"/>
                  </p:stCondLst>
                </p:cTn>
                <p:tgtEl>
                  <p:spTgt spid="9"/>
                </p:tgtEl>
              </p:cMediaNode>
            </p:video>
            <p:seq concurrent="1" nextAc="seek">
              <p:cTn id="17" restart="whenNotActive" fill="hold" evtFilter="cancelBubble" nodeType="interactiveSeq">
                <p:stCondLst>
                  <p:cond evt="onClick" delay="0">
                    <p:tgtEl>
                      <p:spTgt spid="9"/>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eries 2">
            <a:hlinkClick r:id="" action="ppaction://media"/>
            <a:extLst>
              <a:ext uri="{FF2B5EF4-FFF2-40B4-BE49-F238E27FC236}">
                <a16:creationId xmlns:a16="http://schemas.microsoft.com/office/drawing/2014/main" id="{463FE7DE-AA54-4843-368A-D595E185BD5D}"/>
              </a:ext>
            </a:extLst>
          </p:cNvPr>
          <p:cNvPicPr>
            <a:picLocks noGrp="1" noChangeAspect="1"/>
          </p:cNvPicPr>
          <p:nvPr>
            <p:ph sz="half" idx="1"/>
            <a:videoFile r:link="rId2"/>
            <p:extLst>
              <p:ext uri="{DAA4B4D4-6D71-4841-9C94-3DE7FCFB9230}">
                <p14:media xmlns:p14="http://schemas.microsoft.com/office/powerpoint/2010/main" r:embed="rId1"/>
              </p:ext>
            </p:extLst>
          </p:nvPr>
        </p:nvPicPr>
        <p:blipFill rotWithShape="1">
          <a:blip r:embed="rId6"/>
          <a:srcRect t="5029"/>
          <a:stretch/>
        </p:blipFill>
        <p:spPr>
          <a:xfrm>
            <a:off x="1254125" y="2044459"/>
            <a:ext cx="4351338" cy="4132503"/>
          </a:xfrm>
        </p:spPr>
      </p:pic>
      <p:pic>
        <p:nvPicPr>
          <p:cNvPr id="10" name="series 4">
            <a:hlinkClick r:id="" action="ppaction://media"/>
            <a:extLst>
              <a:ext uri="{FF2B5EF4-FFF2-40B4-BE49-F238E27FC236}">
                <a16:creationId xmlns:a16="http://schemas.microsoft.com/office/drawing/2014/main" id="{18F1EFF3-E673-9896-8D0B-77FD986D3967}"/>
              </a:ext>
            </a:extLst>
          </p:cNvPr>
          <p:cNvPicPr>
            <a:picLocks noGrp="1" noChangeAspect="1"/>
          </p:cNvPicPr>
          <p:nvPr>
            <p:ph sz="half" idx="2"/>
            <a:videoFile r:link="rId4"/>
            <p:extLst>
              <p:ext uri="{DAA4B4D4-6D71-4841-9C94-3DE7FCFB9230}">
                <p14:media xmlns:p14="http://schemas.microsoft.com/office/powerpoint/2010/main" r:embed="rId3"/>
              </p:ext>
            </p:extLst>
          </p:nvPr>
        </p:nvPicPr>
        <p:blipFill rotWithShape="1">
          <a:blip r:embed="rId7"/>
          <a:srcRect t="5029"/>
          <a:stretch/>
        </p:blipFill>
        <p:spPr>
          <a:xfrm>
            <a:off x="6586538" y="2044459"/>
            <a:ext cx="4351337" cy="4132504"/>
          </a:xfrm>
        </p:spPr>
      </p:pic>
      <p:sp>
        <p:nvSpPr>
          <p:cNvPr id="5" name="Τίτλος 1">
            <a:extLst>
              <a:ext uri="{FF2B5EF4-FFF2-40B4-BE49-F238E27FC236}">
                <a16:creationId xmlns:a16="http://schemas.microsoft.com/office/drawing/2014/main" id="{EFDB5AB1-C4AC-7C75-1DC3-81E11FF6BEB5}"/>
              </a:ext>
            </a:extLst>
          </p:cNvPr>
          <p:cNvSpPr>
            <a:spLocks noGrp="1"/>
          </p:cNvSpPr>
          <p:nvPr>
            <p:ph type="title"/>
          </p:nvPr>
        </p:nvSpPr>
        <p:spPr>
          <a:xfrm>
            <a:off x="838200" y="-5809"/>
            <a:ext cx="10515600" cy="1325563"/>
          </a:xfrm>
        </p:spPr>
        <p:txBody>
          <a:bodyPr>
            <a:normAutofit/>
          </a:bodyPr>
          <a:lstStyle/>
          <a:p>
            <a:r>
              <a:rPr lang="en-US" sz="3200" dirty="0"/>
              <a:t>Coronary angiography 1</a:t>
            </a:r>
            <a:r>
              <a:rPr lang="en-US" sz="3200" baseline="30000" dirty="0"/>
              <a:t>st</a:t>
            </a:r>
            <a:r>
              <a:rPr lang="en-US" sz="3200" dirty="0"/>
              <a:t> – 06/2022</a:t>
            </a:r>
          </a:p>
        </p:txBody>
      </p:sp>
      <p:pic>
        <p:nvPicPr>
          <p:cNvPr id="6" name="Hình ảnh 8" descr="Ảnh có chứa chai&#10;&#10;Mô tả được tạo tự động">
            <a:extLst>
              <a:ext uri="{FF2B5EF4-FFF2-40B4-BE49-F238E27FC236}">
                <a16:creationId xmlns:a16="http://schemas.microsoft.com/office/drawing/2014/main" id="{4917A1AE-5D97-4096-BD03-11B150043A7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7" name="Εικόνα 6">
            <a:extLst>
              <a:ext uri="{FF2B5EF4-FFF2-40B4-BE49-F238E27FC236}">
                <a16:creationId xmlns:a16="http://schemas.microsoft.com/office/drawing/2014/main" id="{62FE3295-74A1-4A80-986A-BF2DEDCA31FB}"/>
              </a:ext>
            </a:extLst>
          </p:cNvPr>
          <p:cNvPicPr>
            <a:picLocks noChangeAspect="1"/>
          </p:cNvPicPr>
          <p:nvPr/>
        </p:nvPicPr>
        <p:blipFill>
          <a:blip r:embed="rId9"/>
          <a:stretch>
            <a:fillRect/>
          </a:stretch>
        </p:blipFill>
        <p:spPr>
          <a:xfrm>
            <a:off x="10511" y="0"/>
            <a:ext cx="882869" cy="1137920"/>
          </a:xfrm>
          <a:prstGeom prst="rect">
            <a:avLst/>
          </a:prstGeom>
        </p:spPr>
      </p:pic>
      <p:cxnSp>
        <p:nvCxnSpPr>
          <p:cNvPr id="8" name="Ευθεία γραμμή σύνδεσης 7">
            <a:extLst>
              <a:ext uri="{FF2B5EF4-FFF2-40B4-BE49-F238E27FC236}">
                <a16:creationId xmlns:a16="http://schemas.microsoft.com/office/drawing/2014/main" id="{76F24C31-C713-5D9D-05B1-2843A8AA2088}"/>
              </a:ext>
            </a:extLst>
          </p:cNvPr>
          <p:cNvCxnSpPr>
            <a:cxnSpLocks/>
          </p:cNvCxnSpPr>
          <p:nvPr/>
        </p:nvCxnSpPr>
        <p:spPr>
          <a:xfrm>
            <a:off x="10511" y="1137920"/>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7938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75" fill="hold"/>
                                        <p:tgtEl>
                                          <p:spTgt spid="9"/>
                                        </p:tgtEl>
                                      </p:cBhvr>
                                    </p:cmd>
                                  </p:childTnLst>
                                </p:cTn>
                              </p:par>
                            </p:childTnLst>
                          </p:cTn>
                        </p:par>
                        <p:par>
                          <p:cTn id="7" fill="hold">
                            <p:stCondLst>
                              <p:cond delay="3375"/>
                            </p:stCondLst>
                            <p:childTnLst>
                              <p:par>
                                <p:cTn id="8" presetID="1" presetClass="mediacall" presetSubtype="0" fill="hold" nodeType="afterEffect">
                                  <p:stCondLst>
                                    <p:cond delay="0"/>
                                  </p:stCondLst>
                                  <p:childTnLst>
                                    <p:cmd type="call" cmd="playFrom(0.0)">
                                      <p:cBhvr>
                                        <p:cTn id="9" dur="525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9"/>
                </p:tgtEl>
              </p:cMediaNode>
            </p:video>
            <p:seq concurrent="1" nextAc="seek">
              <p:cTn id="11" restart="whenNotActive" fill="hold" evtFilter="cancelBubble" nodeType="interactiveSeq">
                <p:stCondLst>
                  <p:cond evt="onClick" delay="0">
                    <p:tgtEl>
                      <p:spTgt spid="9"/>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9"/>
                                        </p:tgtEl>
                                      </p:cBhvr>
                                    </p:cmd>
                                  </p:childTnLst>
                                </p:cTn>
                              </p:par>
                            </p:childTnLst>
                          </p:cTn>
                        </p:par>
                      </p:childTnLst>
                    </p:cTn>
                  </p:par>
                </p:childTnLst>
              </p:cTn>
              <p:nextCondLst>
                <p:cond evt="onClick" delay="0">
                  <p:tgtEl>
                    <p:spTgt spid="9"/>
                  </p:tgtEl>
                </p:cond>
              </p:nextCondLst>
            </p:seq>
            <p:video>
              <p:cMediaNode vol="80000">
                <p:cTn id="16" repeatCount="indefinite" fill="hold" display="0">
                  <p:stCondLst>
                    <p:cond delay="indefinite"/>
                  </p:stCondLst>
                </p:cTn>
                <p:tgtEl>
                  <p:spTgt spid="10"/>
                </p:tgtEl>
              </p:cMediaNode>
            </p:video>
            <p:seq concurrent="1" nextAc="seek">
              <p:cTn id="17" restart="whenNotActive" fill="hold" evtFilter="cancelBubble" nodeType="interactiveSeq">
                <p:stCondLst>
                  <p:cond evt="onClick" delay="0">
                    <p:tgtEl>
                      <p:spTgt spid="10"/>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a:extLst>
              <a:ext uri="{FF2B5EF4-FFF2-40B4-BE49-F238E27FC236}">
                <a16:creationId xmlns:a16="http://schemas.microsoft.com/office/drawing/2014/main" id="{E6DD8629-9EA8-1978-6084-7AEAFA13BB83}"/>
              </a:ext>
            </a:extLst>
          </p:cNvPr>
          <p:cNvSpPr>
            <a:spLocks noGrp="1"/>
          </p:cNvSpPr>
          <p:nvPr>
            <p:ph type="title"/>
          </p:nvPr>
        </p:nvSpPr>
        <p:spPr>
          <a:xfrm>
            <a:off x="838200" y="201225"/>
            <a:ext cx="10515600" cy="1325563"/>
          </a:xfrm>
        </p:spPr>
        <p:txBody>
          <a:bodyPr>
            <a:normAutofit/>
          </a:bodyPr>
          <a:lstStyle/>
          <a:p>
            <a:r>
              <a:rPr lang="en-US" sz="3200" dirty="0"/>
              <a:t>Coronary angiography 1</a:t>
            </a:r>
            <a:r>
              <a:rPr lang="en-US" sz="3200" baseline="30000" dirty="0"/>
              <a:t>st</a:t>
            </a:r>
            <a:r>
              <a:rPr lang="en-US" sz="3200" dirty="0"/>
              <a:t> – 06/2022</a:t>
            </a:r>
          </a:p>
        </p:txBody>
      </p:sp>
      <p:sp>
        <p:nvSpPr>
          <p:cNvPr id="9" name="Θέση περιεχομένου 8">
            <a:extLst>
              <a:ext uri="{FF2B5EF4-FFF2-40B4-BE49-F238E27FC236}">
                <a16:creationId xmlns:a16="http://schemas.microsoft.com/office/drawing/2014/main" id="{B78EFF18-AB9C-A228-8431-3F8DA4CD09EB}"/>
              </a:ext>
            </a:extLst>
          </p:cNvPr>
          <p:cNvSpPr>
            <a:spLocks noGrp="1"/>
          </p:cNvSpPr>
          <p:nvPr>
            <p:ph idx="1"/>
          </p:nvPr>
        </p:nvSpPr>
        <p:spPr/>
        <p:txBody>
          <a:bodyPr/>
          <a:lstStyle/>
          <a:p>
            <a:r>
              <a:rPr lang="en-US" i="1" dirty="0"/>
              <a:t>Patient refused the option of surgery….</a:t>
            </a:r>
          </a:p>
        </p:txBody>
      </p:sp>
      <p:pic>
        <p:nvPicPr>
          <p:cNvPr id="6" name="Hình ảnh 8" descr="Ảnh có chứa chai&#10;&#10;Mô tả được tạo tự động">
            <a:extLst>
              <a:ext uri="{FF2B5EF4-FFF2-40B4-BE49-F238E27FC236}">
                <a16:creationId xmlns:a16="http://schemas.microsoft.com/office/drawing/2014/main" id="{BBA7B08B-EA25-9F5E-CD6E-71E2A3C237F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7" name="Εικόνα 6">
            <a:extLst>
              <a:ext uri="{FF2B5EF4-FFF2-40B4-BE49-F238E27FC236}">
                <a16:creationId xmlns:a16="http://schemas.microsoft.com/office/drawing/2014/main" id="{68EA188A-921B-31AC-0622-1FC28FE97E35}"/>
              </a:ext>
            </a:extLst>
          </p:cNvPr>
          <p:cNvPicPr>
            <a:picLocks noChangeAspect="1"/>
          </p:cNvPicPr>
          <p:nvPr/>
        </p:nvPicPr>
        <p:blipFill>
          <a:blip r:embed="rId3"/>
          <a:stretch>
            <a:fillRect/>
          </a:stretch>
        </p:blipFill>
        <p:spPr>
          <a:xfrm>
            <a:off x="10511" y="0"/>
            <a:ext cx="882869" cy="1137920"/>
          </a:xfrm>
          <a:prstGeom prst="rect">
            <a:avLst/>
          </a:prstGeom>
        </p:spPr>
      </p:pic>
      <p:cxnSp>
        <p:nvCxnSpPr>
          <p:cNvPr id="8" name="Ευθεία γραμμή σύνδεσης 7">
            <a:extLst>
              <a:ext uri="{FF2B5EF4-FFF2-40B4-BE49-F238E27FC236}">
                <a16:creationId xmlns:a16="http://schemas.microsoft.com/office/drawing/2014/main" id="{C1D02713-2C97-A695-14BC-F49D2FF33677}"/>
              </a:ext>
            </a:extLst>
          </p:cNvPr>
          <p:cNvCxnSpPr>
            <a:cxnSpLocks/>
          </p:cNvCxnSpPr>
          <p:nvPr/>
        </p:nvCxnSpPr>
        <p:spPr>
          <a:xfrm>
            <a:off x="10511" y="1137920"/>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5091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ries 24">
            <a:hlinkClick r:id="" action="ppaction://media"/>
            <a:extLst>
              <a:ext uri="{FF2B5EF4-FFF2-40B4-BE49-F238E27FC236}">
                <a16:creationId xmlns:a16="http://schemas.microsoft.com/office/drawing/2014/main" id="{F8B0374E-F758-A560-C4E9-544742B003D2}"/>
              </a:ext>
            </a:extLst>
          </p:cNvPr>
          <p:cNvPicPr>
            <a:picLocks noGrp="1" noChangeAspect="1"/>
          </p:cNvPicPr>
          <p:nvPr>
            <p:ph sz="half" idx="1"/>
            <a:videoFile r:link="rId2"/>
            <p:extLst>
              <p:ext uri="{DAA4B4D4-6D71-4841-9C94-3DE7FCFB9230}">
                <p14:media xmlns:p14="http://schemas.microsoft.com/office/powerpoint/2010/main" r:embed="rId1"/>
              </p:ext>
            </p:extLst>
          </p:nvPr>
        </p:nvPicPr>
        <p:blipFill rotWithShape="1">
          <a:blip r:embed="rId6"/>
          <a:srcRect t="5624"/>
          <a:stretch/>
        </p:blipFill>
        <p:spPr>
          <a:xfrm>
            <a:off x="1254125" y="2070339"/>
            <a:ext cx="4351338" cy="4106623"/>
          </a:xfrm>
        </p:spPr>
      </p:pic>
      <p:pic>
        <p:nvPicPr>
          <p:cNvPr id="10" name="series 44">
            <a:hlinkClick r:id="" action="ppaction://media"/>
            <a:extLst>
              <a:ext uri="{FF2B5EF4-FFF2-40B4-BE49-F238E27FC236}">
                <a16:creationId xmlns:a16="http://schemas.microsoft.com/office/drawing/2014/main" id="{6AB60168-9166-6FF9-E593-53C53E818E13}"/>
              </a:ext>
            </a:extLst>
          </p:cNvPr>
          <p:cNvPicPr>
            <a:picLocks noGrp="1" noChangeAspect="1"/>
          </p:cNvPicPr>
          <p:nvPr>
            <p:ph sz="half" idx="2"/>
            <a:videoFile r:link="rId4"/>
            <p:extLst>
              <p:ext uri="{DAA4B4D4-6D71-4841-9C94-3DE7FCFB9230}">
                <p14:media xmlns:p14="http://schemas.microsoft.com/office/powerpoint/2010/main" r:embed="rId3"/>
              </p:ext>
            </p:extLst>
          </p:nvPr>
        </p:nvPicPr>
        <p:blipFill rotWithShape="1">
          <a:blip r:embed="rId7"/>
          <a:srcRect t="5624"/>
          <a:stretch/>
        </p:blipFill>
        <p:spPr>
          <a:xfrm>
            <a:off x="6586538" y="2070339"/>
            <a:ext cx="4351337" cy="4106624"/>
          </a:xfrm>
        </p:spPr>
      </p:pic>
      <p:sp>
        <p:nvSpPr>
          <p:cNvPr id="6" name="Τίτλος 1">
            <a:extLst>
              <a:ext uri="{FF2B5EF4-FFF2-40B4-BE49-F238E27FC236}">
                <a16:creationId xmlns:a16="http://schemas.microsoft.com/office/drawing/2014/main" id="{8E757B9F-CEBE-4AE4-E09C-70A45DFFE24C}"/>
              </a:ext>
            </a:extLst>
          </p:cNvPr>
          <p:cNvSpPr>
            <a:spLocks noGrp="1"/>
          </p:cNvSpPr>
          <p:nvPr>
            <p:ph type="title"/>
          </p:nvPr>
        </p:nvSpPr>
        <p:spPr>
          <a:xfrm>
            <a:off x="838200" y="-5809"/>
            <a:ext cx="10515600" cy="1325563"/>
          </a:xfrm>
        </p:spPr>
        <p:txBody>
          <a:bodyPr>
            <a:normAutofit/>
          </a:bodyPr>
          <a:lstStyle/>
          <a:p>
            <a:r>
              <a:rPr lang="en-US" sz="3200" dirty="0"/>
              <a:t>Coronary angiography 1</a:t>
            </a:r>
            <a:r>
              <a:rPr lang="en-US" sz="3200" baseline="30000" dirty="0"/>
              <a:t>st</a:t>
            </a:r>
            <a:r>
              <a:rPr lang="en-US" sz="3200" dirty="0"/>
              <a:t> – 06/2022</a:t>
            </a:r>
          </a:p>
        </p:txBody>
      </p:sp>
      <p:pic>
        <p:nvPicPr>
          <p:cNvPr id="7" name="Hình ảnh 8" descr="Ảnh có chứa chai&#10;&#10;Mô tả được tạo tự động">
            <a:extLst>
              <a:ext uri="{FF2B5EF4-FFF2-40B4-BE49-F238E27FC236}">
                <a16:creationId xmlns:a16="http://schemas.microsoft.com/office/drawing/2014/main" id="{4940D1FC-E025-BBF3-8866-5FEFCDFFAE7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8" name="Εικόνα 7">
            <a:extLst>
              <a:ext uri="{FF2B5EF4-FFF2-40B4-BE49-F238E27FC236}">
                <a16:creationId xmlns:a16="http://schemas.microsoft.com/office/drawing/2014/main" id="{BD83AF70-1F73-7781-C940-90F35E133D3E}"/>
              </a:ext>
            </a:extLst>
          </p:cNvPr>
          <p:cNvPicPr>
            <a:picLocks noChangeAspect="1"/>
          </p:cNvPicPr>
          <p:nvPr/>
        </p:nvPicPr>
        <p:blipFill>
          <a:blip r:embed="rId9"/>
          <a:stretch>
            <a:fillRect/>
          </a:stretch>
        </p:blipFill>
        <p:spPr>
          <a:xfrm>
            <a:off x="10511" y="0"/>
            <a:ext cx="882869" cy="1137920"/>
          </a:xfrm>
          <a:prstGeom prst="rect">
            <a:avLst/>
          </a:prstGeom>
        </p:spPr>
      </p:pic>
      <p:cxnSp>
        <p:nvCxnSpPr>
          <p:cNvPr id="9" name="Ευθεία γραμμή σύνδεσης 8">
            <a:extLst>
              <a:ext uri="{FF2B5EF4-FFF2-40B4-BE49-F238E27FC236}">
                <a16:creationId xmlns:a16="http://schemas.microsoft.com/office/drawing/2014/main" id="{26214C98-44B9-DE7B-8300-904DDBBC1D09}"/>
              </a:ext>
            </a:extLst>
          </p:cNvPr>
          <p:cNvCxnSpPr>
            <a:cxnSpLocks/>
          </p:cNvCxnSpPr>
          <p:nvPr/>
        </p:nvCxnSpPr>
        <p:spPr>
          <a:xfrm>
            <a:off x="10511" y="1137920"/>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2309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50" fill="hold"/>
                                        <p:tgtEl>
                                          <p:spTgt spid="5"/>
                                        </p:tgtEl>
                                      </p:cBhvr>
                                    </p:cmd>
                                  </p:childTnLst>
                                </p:cTn>
                              </p:par>
                            </p:childTnLst>
                          </p:cTn>
                        </p:par>
                        <p:par>
                          <p:cTn id="7" fill="hold">
                            <p:stCondLst>
                              <p:cond delay="3750"/>
                            </p:stCondLst>
                            <p:childTnLst>
                              <p:par>
                                <p:cTn id="8" presetID="1" presetClass="mediacall" presetSubtype="0" fill="hold" nodeType="afterEffect">
                                  <p:stCondLst>
                                    <p:cond delay="0"/>
                                  </p:stCondLst>
                                  <p:childTnLst>
                                    <p:cmd type="call" cmd="playFrom(0.0)">
                                      <p:cBhvr>
                                        <p:cTn id="9" dur="375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video>
              <p:cMediaNode vol="80000">
                <p:cTn id="16" repeatCount="indefinite" fill="hold" display="0">
                  <p:stCondLst>
                    <p:cond delay="indefinite"/>
                  </p:stCondLst>
                </p:cTn>
                <p:tgtEl>
                  <p:spTgt spid="10"/>
                </p:tgtEl>
              </p:cMediaNode>
            </p:video>
            <p:seq concurrent="1" nextAc="seek">
              <p:cTn id="17" restart="whenNotActive" fill="hold" evtFilter="cancelBubble" nodeType="interactiveSeq">
                <p:stCondLst>
                  <p:cond evt="onClick" delay="0">
                    <p:tgtEl>
                      <p:spTgt spid="10"/>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040CC23-282E-B2BF-92D5-EC19E90F2E4A}"/>
              </a:ext>
            </a:extLst>
          </p:cNvPr>
          <p:cNvSpPr>
            <a:spLocks noGrp="1"/>
          </p:cNvSpPr>
          <p:nvPr>
            <p:ph type="title"/>
          </p:nvPr>
        </p:nvSpPr>
        <p:spPr>
          <a:xfrm>
            <a:off x="838200" y="-5809"/>
            <a:ext cx="10515600" cy="1325563"/>
          </a:xfrm>
        </p:spPr>
        <p:txBody>
          <a:bodyPr>
            <a:normAutofit/>
          </a:bodyPr>
          <a:lstStyle/>
          <a:p>
            <a:r>
              <a:rPr lang="en-US" sz="3200" dirty="0"/>
              <a:t>Coronary angiography 2</a:t>
            </a:r>
            <a:r>
              <a:rPr lang="en-US" sz="3200" baseline="30000" dirty="0"/>
              <a:t>nd</a:t>
            </a:r>
            <a:r>
              <a:rPr lang="en-US" sz="3200" dirty="0"/>
              <a:t> – 07/2022</a:t>
            </a:r>
          </a:p>
        </p:txBody>
      </p:sp>
      <p:pic>
        <p:nvPicPr>
          <p:cNvPr id="8" name="mov-00002">
            <a:hlinkClick r:id="" action="ppaction://media"/>
            <a:extLst>
              <a:ext uri="{FF2B5EF4-FFF2-40B4-BE49-F238E27FC236}">
                <a16:creationId xmlns:a16="http://schemas.microsoft.com/office/drawing/2014/main" id="{469541DA-CE8A-5100-6D0B-7127A9F01176}"/>
              </a:ext>
            </a:extLst>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6"/>
          <a:stretch>
            <a:fillRect/>
          </a:stretch>
        </p:blipFill>
        <p:spPr>
          <a:xfrm>
            <a:off x="1254125" y="1825625"/>
            <a:ext cx="4351338" cy="4351338"/>
          </a:xfrm>
        </p:spPr>
      </p:pic>
      <p:pic>
        <p:nvPicPr>
          <p:cNvPr id="9" name="mov-00001">
            <a:hlinkClick r:id="" action="ppaction://media"/>
            <a:extLst>
              <a:ext uri="{FF2B5EF4-FFF2-40B4-BE49-F238E27FC236}">
                <a16:creationId xmlns:a16="http://schemas.microsoft.com/office/drawing/2014/main" id="{3B352BB1-B9DD-5F0D-785E-FB467351D9BB}"/>
              </a:ext>
            </a:extLst>
          </p:cNvPr>
          <p:cNvPicPr>
            <a:picLocks noGrp="1" noChangeAspect="1"/>
          </p:cNvPicPr>
          <p:nvPr>
            <p:ph sz="half" idx="2"/>
            <a:videoFile r:link="rId4"/>
            <p:extLst>
              <p:ext uri="{DAA4B4D4-6D71-4841-9C94-3DE7FCFB9230}">
                <p14:media xmlns:p14="http://schemas.microsoft.com/office/powerpoint/2010/main" r:embed="rId3"/>
              </p:ext>
            </p:extLst>
          </p:nvPr>
        </p:nvPicPr>
        <p:blipFill>
          <a:blip r:embed="rId7"/>
          <a:stretch>
            <a:fillRect/>
          </a:stretch>
        </p:blipFill>
        <p:spPr>
          <a:xfrm>
            <a:off x="6586538" y="1825625"/>
            <a:ext cx="4351337" cy="4351338"/>
          </a:xfrm>
        </p:spPr>
      </p:pic>
      <p:pic>
        <p:nvPicPr>
          <p:cNvPr id="5" name="Hình ảnh 8" descr="Ảnh có chứa chai&#10;&#10;Mô tả được tạo tự động">
            <a:extLst>
              <a:ext uri="{FF2B5EF4-FFF2-40B4-BE49-F238E27FC236}">
                <a16:creationId xmlns:a16="http://schemas.microsoft.com/office/drawing/2014/main" id="{D4386887-A03B-E87A-80D4-08D34E49B9D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6" name="Εικόνα 5">
            <a:extLst>
              <a:ext uri="{FF2B5EF4-FFF2-40B4-BE49-F238E27FC236}">
                <a16:creationId xmlns:a16="http://schemas.microsoft.com/office/drawing/2014/main" id="{CB0442A6-4789-D907-C0D3-3622F39269CF}"/>
              </a:ext>
            </a:extLst>
          </p:cNvPr>
          <p:cNvPicPr>
            <a:picLocks noChangeAspect="1"/>
          </p:cNvPicPr>
          <p:nvPr/>
        </p:nvPicPr>
        <p:blipFill>
          <a:blip r:embed="rId9"/>
          <a:stretch>
            <a:fillRect/>
          </a:stretch>
        </p:blipFill>
        <p:spPr>
          <a:xfrm>
            <a:off x="10511" y="0"/>
            <a:ext cx="882869" cy="1137920"/>
          </a:xfrm>
          <a:prstGeom prst="rect">
            <a:avLst/>
          </a:prstGeom>
        </p:spPr>
      </p:pic>
      <p:cxnSp>
        <p:nvCxnSpPr>
          <p:cNvPr id="7" name="Ευθεία γραμμή σύνδεσης 6">
            <a:extLst>
              <a:ext uri="{FF2B5EF4-FFF2-40B4-BE49-F238E27FC236}">
                <a16:creationId xmlns:a16="http://schemas.microsoft.com/office/drawing/2014/main" id="{B561D74C-F5B5-D887-27FD-632028289309}"/>
              </a:ext>
            </a:extLst>
          </p:cNvPr>
          <p:cNvCxnSpPr>
            <a:cxnSpLocks/>
          </p:cNvCxnSpPr>
          <p:nvPr/>
        </p:nvCxnSpPr>
        <p:spPr>
          <a:xfrm>
            <a:off x="10511" y="1137920"/>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1820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25" fill="hold"/>
                                        <p:tgtEl>
                                          <p:spTgt spid="8"/>
                                        </p:tgtEl>
                                      </p:cBhvr>
                                    </p:cmd>
                                  </p:childTnLst>
                                </p:cTn>
                              </p:par>
                            </p:childTnLst>
                          </p:cTn>
                        </p:par>
                        <p:par>
                          <p:cTn id="7" fill="hold">
                            <p:stCondLst>
                              <p:cond delay="2625"/>
                            </p:stCondLst>
                            <p:childTnLst>
                              <p:par>
                                <p:cTn id="8" presetID="1" presetClass="mediacall" presetSubtype="0" fill="hold" nodeType="afterEffect">
                                  <p:stCondLst>
                                    <p:cond delay="0"/>
                                  </p:stCondLst>
                                  <p:childTnLst>
                                    <p:cmd type="call" cmd="playFrom(0.0)">
                                      <p:cBhvr>
                                        <p:cTn id="9" dur="25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8"/>
                </p:tgtEl>
              </p:cMediaNode>
            </p:video>
            <p:seq concurrent="1" nextAc="seek">
              <p:cTn id="11" restart="whenNotActive" fill="hold" evtFilter="cancelBubble" nodeType="interactiveSeq">
                <p:stCondLst>
                  <p:cond evt="onClick" delay="0">
                    <p:tgtEl>
                      <p:spTgt spid="8"/>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8"/>
                                        </p:tgtEl>
                                      </p:cBhvr>
                                    </p:cmd>
                                  </p:childTnLst>
                                </p:cTn>
                              </p:par>
                            </p:childTnLst>
                          </p:cTn>
                        </p:par>
                      </p:childTnLst>
                    </p:cTn>
                  </p:par>
                </p:childTnLst>
              </p:cTn>
              <p:nextCondLst>
                <p:cond evt="onClick" delay="0">
                  <p:tgtEl>
                    <p:spTgt spid="8"/>
                  </p:tgtEl>
                </p:cond>
              </p:nextCondLst>
            </p:seq>
            <p:video>
              <p:cMediaNode vol="80000">
                <p:cTn id="16" repeatCount="indefinite" fill="hold" display="0">
                  <p:stCondLst>
                    <p:cond delay="indefinite"/>
                  </p:stCondLst>
                </p:cTn>
                <p:tgtEl>
                  <p:spTgt spid="9"/>
                </p:tgtEl>
              </p:cMediaNode>
            </p:video>
            <p:seq concurrent="1" nextAc="seek">
              <p:cTn id="17" restart="whenNotActive" fill="hold" evtFilter="cancelBubble" nodeType="interactiveSeq">
                <p:stCondLst>
                  <p:cond evt="onClick" delay="0">
                    <p:tgtEl>
                      <p:spTgt spid="9"/>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ov-00004">
            <a:hlinkClick r:id="" action="ppaction://media"/>
            <a:extLst>
              <a:ext uri="{FF2B5EF4-FFF2-40B4-BE49-F238E27FC236}">
                <a16:creationId xmlns:a16="http://schemas.microsoft.com/office/drawing/2014/main" id="{9D6E902A-A9F5-09B4-4722-66F339F1F48B}"/>
              </a:ext>
            </a:extLst>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6"/>
          <a:stretch>
            <a:fillRect/>
          </a:stretch>
        </p:blipFill>
        <p:spPr>
          <a:xfrm>
            <a:off x="1254125" y="1825625"/>
            <a:ext cx="4351338" cy="4351338"/>
          </a:xfrm>
        </p:spPr>
      </p:pic>
      <p:pic>
        <p:nvPicPr>
          <p:cNvPr id="6" name="mov-00008">
            <a:hlinkClick r:id="" action="ppaction://media"/>
            <a:extLst>
              <a:ext uri="{FF2B5EF4-FFF2-40B4-BE49-F238E27FC236}">
                <a16:creationId xmlns:a16="http://schemas.microsoft.com/office/drawing/2014/main" id="{BA6A9680-4870-80B4-56F4-059EC6CD6E4D}"/>
              </a:ext>
            </a:extLst>
          </p:cNvPr>
          <p:cNvPicPr>
            <a:picLocks noGrp="1" noChangeAspect="1"/>
          </p:cNvPicPr>
          <p:nvPr>
            <p:ph sz="half" idx="2"/>
            <a:videoFile r:link="rId4"/>
            <p:extLst>
              <p:ext uri="{DAA4B4D4-6D71-4841-9C94-3DE7FCFB9230}">
                <p14:media xmlns:p14="http://schemas.microsoft.com/office/powerpoint/2010/main" r:embed="rId3"/>
              </p:ext>
            </p:extLst>
          </p:nvPr>
        </p:nvPicPr>
        <p:blipFill>
          <a:blip r:embed="rId7"/>
          <a:stretch>
            <a:fillRect/>
          </a:stretch>
        </p:blipFill>
        <p:spPr>
          <a:xfrm>
            <a:off x="6586538" y="1825625"/>
            <a:ext cx="4351337" cy="4351338"/>
          </a:xfrm>
        </p:spPr>
      </p:pic>
      <p:sp>
        <p:nvSpPr>
          <p:cNvPr id="7" name="Τίτλος 1">
            <a:extLst>
              <a:ext uri="{FF2B5EF4-FFF2-40B4-BE49-F238E27FC236}">
                <a16:creationId xmlns:a16="http://schemas.microsoft.com/office/drawing/2014/main" id="{C233EC08-182E-0044-5959-1341FC475F51}"/>
              </a:ext>
            </a:extLst>
          </p:cNvPr>
          <p:cNvSpPr txBox="1">
            <a:spLocks/>
          </p:cNvSpPr>
          <p:nvPr/>
        </p:nvSpPr>
        <p:spPr>
          <a:xfrm>
            <a:off x="838200" y="-580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t>Coronary angiography 2</a:t>
            </a:r>
            <a:r>
              <a:rPr lang="en-US" sz="3200" baseline="30000"/>
              <a:t>nd</a:t>
            </a:r>
            <a:r>
              <a:rPr lang="en-US" sz="3200"/>
              <a:t> – 07/2022</a:t>
            </a:r>
            <a:endParaRPr lang="en-US" sz="3200" dirty="0"/>
          </a:p>
        </p:txBody>
      </p:sp>
      <p:pic>
        <p:nvPicPr>
          <p:cNvPr id="8" name="Hình ảnh 8" descr="Ảnh có chứa chai&#10;&#10;Mô tả được tạo tự động">
            <a:extLst>
              <a:ext uri="{FF2B5EF4-FFF2-40B4-BE49-F238E27FC236}">
                <a16:creationId xmlns:a16="http://schemas.microsoft.com/office/drawing/2014/main" id="{90554FC7-EA3F-F843-C087-4988CBDACC0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9" name="Εικόνα 8">
            <a:extLst>
              <a:ext uri="{FF2B5EF4-FFF2-40B4-BE49-F238E27FC236}">
                <a16:creationId xmlns:a16="http://schemas.microsoft.com/office/drawing/2014/main" id="{9D2C04DB-5BCA-4822-8E0A-47C43B77B202}"/>
              </a:ext>
            </a:extLst>
          </p:cNvPr>
          <p:cNvPicPr>
            <a:picLocks noChangeAspect="1"/>
          </p:cNvPicPr>
          <p:nvPr/>
        </p:nvPicPr>
        <p:blipFill>
          <a:blip r:embed="rId9"/>
          <a:stretch>
            <a:fillRect/>
          </a:stretch>
        </p:blipFill>
        <p:spPr>
          <a:xfrm>
            <a:off x="10511" y="0"/>
            <a:ext cx="882869" cy="1137920"/>
          </a:xfrm>
          <a:prstGeom prst="rect">
            <a:avLst/>
          </a:prstGeom>
        </p:spPr>
      </p:pic>
      <p:cxnSp>
        <p:nvCxnSpPr>
          <p:cNvPr id="10" name="Ευθεία γραμμή σύνδεσης 9">
            <a:extLst>
              <a:ext uri="{FF2B5EF4-FFF2-40B4-BE49-F238E27FC236}">
                <a16:creationId xmlns:a16="http://schemas.microsoft.com/office/drawing/2014/main" id="{68E9BBF6-B291-3B86-CE98-02D80E08605A}"/>
              </a:ext>
            </a:extLst>
          </p:cNvPr>
          <p:cNvCxnSpPr>
            <a:cxnSpLocks/>
          </p:cNvCxnSpPr>
          <p:nvPr/>
        </p:nvCxnSpPr>
        <p:spPr>
          <a:xfrm>
            <a:off x="10511" y="1137920"/>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6104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75" fill="hold"/>
                                        <p:tgtEl>
                                          <p:spTgt spid="5"/>
                                        </p:tgtEl>
                                      </p:cBhvr>
                                    </p:cmd>
                                  </p:childTnLst>
                                </p:cTn>
                              </p:par>
                            </p:childTnLst>
                          </p:cTn>
                        </p:par>
                        <p:par>
                          <p:cTn id="7" fill="hold">
                            <p:stCondLst>
                              <p:cond delay="1375"/>
                            </p:stCondLst>
                            <p:childTnLst>
                              <p:par>
                                <p:cTn id="8" presetID="1" presetClass="mediacall" presetSubtype="0" fill="hold" nodeType="afterEffect">
                                  <p:stCondLst>
                                    <p:cond delay="0"/>
                                  </p:stCondLst>
                                  <p:childTnLst>
                                    <p:cmd type="call" cmd="playFrom(0.0)">
                                      <p:cBhvr>
                                        <p:cTn id="9" dur="237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video>
              <p:cMediaNode vol="80000">
                <p:cTn id="16" repeatCount="indefinite" fill="hold" display="0">
                  <p:stCondLst>
                    <p:cond delay="indefinite"/>
                  </p:stCondLst>
                </p:cTn>
                <p:tgtEl>
                  <p:spTgt spid="6"/>
                </p:tgtEl>
              </p:cMediaNode>
            </p:video>
            <p:seq concurrent="1" nextAc="seek">
              <p:cTn id="17" restart="whenNotActive" fill="hold" evtFilter="cancelBubble" nodeType="interactiveSeq">
                <p:stCondLst>
                  <p:cond evt="onClick" delay="0">
                    <p:tgtEl>
                      <p:spTgt spid="6"/>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ov-00006">
            <a:hlinkClick r:id="" action="ppaction://media"/>
            <a:extLst>
              <a:ext uri="{FF2B5EF4-FFF2-40B4-BE49-F238E27FC236}">
                <a16:creationId xmlns:a16="http://schemas.microsoft.com/office/drawing/2014/main" id="{1F139408-17D4-9E9D-7E81-195E9BF35C25}"/>
              </a:ext>
            </a:extLst>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8"/>
          <a:stretch>
            <a:fillRect/>
          </a:stretch>
        </p:blipFill>
        <p:spPr>
          <a:xfrm>
            <a:off x="365605" y="1992703"/>
            <a:ext cx="3545906" cy="3545906"/>
          </a:xfrm>
        </p:spPr>
      </p:pic>
      <p:pic>
        <p:nvPicPr>
          <p:cNvPr id="5" name="mov-00012">
            <a:hlinkClick r:id="" action="ppaction://media"/>
            <a:extLst>
              <a:ext uri="{FF2B5EF4-FFF2-40B4-BE49-F238E27FC236}">
                <a16:creationId xmlns:a16="http://schemas.microsoft.com/office/drawing/2014/main" id="{D19F20E8-4C62-5980-8BB1-10B9504917A6}"/>
              </a:ext>
            </a:extLst>
          </p:cNvPr>
          <p:cNvPicPr>
            <a:picLocks noGrp="1" noChangeAspect="1"/>
          </p:cNvPicPr>
          <p:nvPr>
            <p:ph sz="half" idx="2"/>
            <a:videoFile r:link="rId4"/>
            <p:extLst>
              <p:ext uri="{DAA4B4D4-6D71-4841-9C94-3DE7FCFB9230}">
                <p14:media xmlns:p14="http://schemas.microsoft.com/office/powerpoint/2010/main" r:embed="rId3"/>
              </p:ext>
            </p:extLst>
          </p:nvPr>
        </p:nvPicPr>
        <p:blipFill>
          <a:blip r:embed="rId9"/>
          <a:stretch>
            <a:fillRect/>
          </a:stretch>
        </p:blipFill>
        <p:spPr>
          <a:xfrm>
            <a:off x="8410753" y="1992702"/>
            <a:ext cx="3545906" cy="3545907"/>
          </a:xfrm>
        </p:spPr>
      </p:pic>
      <p:pic>
        <p:nvPicPr>
          <p:cNvPr id="7" name="mov-00010">
            <a:hlinkClick r:id="" action="ppaction://media"/>
            <a:extLst>
              <a:ext uri="{FF2B5EF4-FFF2-40B4-BE49-F238E27FC236}">
                <a16:creationId xmlns:a16="http://schemas.microsoft.com/office/drawing/2014/main" id="{724FFF7F-52F5-8ADA-36E4-15BB8424D970}"/>
              </a:ext>
            </a:extLst>
          </p:cNvPr>
          <p:cNvPicPr>
            <a:picLocks noChangeAspect="1"/>
          </p:cNvPicPr>
          <p:nvPr>
            <a:videoFile r:link="rId6"/>
            <p:extLst>
              <p:ext uri="{DAA4B4D4-6D71-4841-9C94-3DE7FCFB9230}">
                <p14:media xmlns:p14="http://schemas.microsoft.com/office/powerpoint/2010/main" r:embed="rId5"/>
              </p:ext>
            </p:extLst>
          </p:nvPr>
        </p:nvPicPr>
        <p:blipFill>
          <a:blip r:embed="rId10"/>
          <a:stretch>
            <a:fillRect/>
          </a:stretch>
        </p:blipFill>
        <p:spPr>
          <a:xfrm>
            <a:off x="4465817" y="1992703"/>
            <a:ext cx="3545906" cy="3545906"/>
          </a:xfrm>
          <a:prstGeom prst="rect">
            <a:avLst/>
          </a:prstGeom>
        </p:spPr>
      </p:pic>
      <p:sp>
        <p:nvSpPr>
          <p:cNvPr id="8" name="Τίτλος 1">
            <a:extLst>
              <a:ext uri="{FF2B5EF4-FFF2-40B4-BE49-F238E27FC236}">
                <a16:creationId xmlns:a16="http://schemas.microsoft.com/office/drawing/2014/main" id="{72887471-48D1-23C3-1D67-C6D045567478}"/>
              </a:ext>
            </a:extLst>
          </p:cNvPr>
          <p:cNvSpPr>
            <a:spLocks noGrp="1"/>
          </p:cNvSpPr>
          <p:nvPr>
            <p:ph type="title"/>
          </p:nvPr>
        </p:nvSpPr>
        <p:spPr>
          <a:xfrm>
            <a:off x="838200" y="-5809"/>
            <a:ext cx="10515600" cy="1325563"/>
          </a:xfrm>
        </p:spPr>
        <p:txBody>
          <a:bodyPr>
            <a:normAutofit/>
          </a:bodyPr>
          <a:lstStyle/>
          <a:p>
            <a:r>
              <a:rPr lang="en-US" sz="3200" dirty="0"/>
              <a:t>Coronary angiography 2</a:t>
            </a:r>
            <a:r>
              <a:rPr lang="en-US" sz="3200" baseline="30000" dirty="0"/>
              <a:t>nd</a:t>
            </a:r>
            <a:r>
              <a:rPr lang="en-US" sz="3200" dirty="0"/>
              <a:t> – 07/2022</a:t>
            </a:r>
          </a:p>
        </p:txBody>
      </p:sp>
      <p:pic>
        <p:nvPicPr>
          <p:cNvPr id="9" name="Hình ảnh 8" descr="Ảnh có chứa chai&#10;&#10;Mô tả được tạo tự động">
            <a:extLst>
              <a:ext uri="{FF2B5EF4-FFF2-40B4-BE49-F238E27FC236}">
                <a16:creationId xmlns:a16="http://schemas.microsoft.com/office/drawing/2014/main" id="{71E6DB9A-72DB-39F0-32A6-963D33C5F63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0" name="Εικόνα 9">
            <a:extLst>
              <a:ext uri="{FF2B5EF4-FFF2-40B4-BE49-F238E27FC236}">
                <a16:creationId xmlns:a16="http://schemas.microsoft.com/office/drawing/2014/main" id="{BB73515B-07AE-BC42-A3A2-226572E68DC7}"/>
              </a:ext>
            </a:extLst>
          </p:cNvPr>
          <p:cNvPicPr>
            <a:picLocks noChangeAspect="1"/>
          </p:cNvPicPr>
          <p:nvPr/>
        </p:nvPicPr>
        <p:blipFill>
          <a:blip r:embed="rId12"/>
          <a:stretch>
            <a:fillRect/>
          </a:stretch>
        </p:blipFill>
        <p:spPr>
          <a:xfrm>
            <a:off x="10511" y="0"/>
            <a:ext cx="882869" cy="1137920"/>
          </a:xfrm>
          <a:prstGeom prst="rect">
            <a:avLst/>
          </a:prstGeom>
        </p:spPr>
      </p:pic>
      <p:cxnSp>
        <p:nvCxnSpPr>
          <p:cNvPr id="11" name="Ευθεία γραμμή σύνδεσης 10">
            <a:extLst>
              <a:ext uri="{FF2B5EF4-FFF2-40B4-BE49-F238E27FC236}">
                <a16:creationId xmlns:a16="http://schemas.microsoft.com/office/drawing/2014/main" id="{F86F0619-7F53-F4FC-BC9F-3C9259ACB589}"/>
              </a:ext>
            </a:extLst>
          </p:cNvPr>
          <p:cNvCxnSpPr>
            <a:cxnSpLocks/>
          </p:cNvCxnSpPr>
          <p:nvPr/>
        </p:nvCxnSpPr>
        <p:spPr>
          <a:xfrm>
            <a:off x="10511" y="1137920"/>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066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75" fill="hold"/>
                                        <p:tgtEl>
                                          <p:spTgt spid="6"/>
                                        </p:tgtEl>
                                      </p:cBhvr>
                                    </p:cmd>
                                  </p:childTnLst>
                                </p:cTn>
                              </p:par>
                            </p:childTnLst>
                          </p:cTn>
                        </p:par>
                        <p:par>
                          <p:cTn id="7" fill="hold">
                            <p:stCondLst>
                              <p:cond delay="2375"/>
                            </p:stCondLst>
                            <p:childTnLst>
                              <p:par>
                                <p:cTn id="8" presetID="1" presetClass="mediacall" presetSubtype="0" fill="hold" nodeType="afterEffect">
                                  <p:stCondLst>
                                    <p:cond delay="0"/>
                                  </p:stCondLst>
                                  <p:childTnLst>
                                    <p:cmd type="call" cmd="playFrom(0.0)">
                                      <p:cBhvr>
                                        <p:cTn id="9" dur="1125" fill="hold"/>
                                        <p:tgtEl>
                                          <p:spTgt spid="7"/>
                                        </p:tgtEl>
                                      </p:cBhvr>
                                    </p:cmd>
                                  </p:childTnLst>
                                </p:cTn>
                              </p:par>
                            </p:childTnLst>
                          </p:cTn>
                        </p:par>
                        <p:par>
                          <p:cTn id="10" fill="hold">
                            <p:stCondLst>
                              <p:cond delay="3500"/>
                            </p:stCondLst>
                            <p:childTnLst>
                              <p:par>
                                <p:cTn id="11" presetID="1" presetClass="mediacall" presetSubtype="0" fill="hold" nodeType="afterEffect">
                                  <p:stCondLst>
                                    <p:cond delay="0"/>
                                  </p:stCondLst>
                                  <p:childTnLst>
                                    <p:cmd type="call" cmd="playFrom(0.0)">
                                      <p:cBhvr>
                                        <p:cTn id="12" dur="412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repeatCount="indefinite" fill="hold" display="0">
                  <p:stCondLst>
                    <p:cond delay="indefinite"/>
                  </p:stCondLst>
                </p:cTn>
                <p:tgtEl>
                  <p:spTgt spid="6"/>
                </p:tgtEl>
              </p:cMediaNode>
            </p:video>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6"/>
                                        </p:tgtEl>
                                      </p:cBhvr>
                                    </p:cmd>
                                  </p:childTnLst>
                                </p:cTn>
                              </p:par>
                            </p:childTnLst>
                          </p:cTn>
                        </p:par>
                      </p:childTnLst>
                    </p:cTn>
                  </p:par>
                </p:childTnLst>
              </p:cTn>
              <p:nextCondLst>
                <p:cond evt="onClick" delay="0">
                  <p:tgtEl>
                    <p:spTgt spid="6"/>
                  </p:tgtEl>
                </p:cond>
              </p:nextCondLst>
            </p:seq>
            <p:video>
              <p:cMediaNode vol="80000">
                <p:cTn id="19" repeatCount="indefinite" fill="hold" display="0">
                  <p:stCondLst>
                    <p:cond delay="indefinite"/>
                  </p:stCondLst>
                </p:cTn>
                <p:tgtEl>
                  <p:spTgt spid="7"/>
                </p:tgtEl>
              </p:cMediaNode>
            </p:video>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7"/>
                                        </p:tgtEl>
                                      </p:cBhvr>
                                    </p:cmd>
                                  </p:childTnLst>
                                </p:cTn>
                              </p:par>
                            </p:childTnLst>
                          </p:cTn>
                        </p:par>
                      </p:childTnLst>
                    </p:cTn>
                  </p:par>
                </p:childTnLst>
              </p:cTn>
              <p:nextCondLst>
                <p:cond evt="onClick" delay="0">
                  <p:tgtEl>
                    <p:spTgt spid="7"/>
                  </p:tgtEl>
                </p:cond>
              </p:nextCondLst>
            </p:seq>
            <p:video>
              <p:cMediaNode vol="80000">
                <p:cTn id="25" repeatCount="indefinite" fill="hold" display="0">
                  <p:stCondLst>
                    <p:cond delay="indefinite"/>
                  </p:stCondLst>
                </p:cTn>
                <p:tgtEl>
                  <p:spTgt spid="5"/>
                </p:tgtEl>
              </p:cMediaNode>
            </p:video>
            <p:seq concurrent="1" nextAc="seek">
              <p:cTn id="26" restart="whenNotActive" fill="hold" evtFilter="cancelBubble" nodeType="interactiveSeq">
                <p:stCondLst>
                  <p:cond evt="onClick" delay="0">
                    <p:tgtEl>
                      <p:spTgt spid="5"/>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5BDA89AA-551A-F540-73E4-7390D9534130}"/>
              </a:ext>
            </a:extLst>
          </p:cNvPr>
          <p:cNvSpPr>
            <a:spLocks noGrp="1"/>
          </p:cNvSpPr>
          <p:nvPr>
            <p:ph type="ctrTitle"/>
          </p:nvPr>
        </p:nvSpPr>
        <p:spPr/>
        <p:txBody>
          <a:bodyPr/>
          <a:lstStyle/>
          <a:p>
            <a:endParaRPr lang="el-GR"/>
          </a:p>
        </p:txBody>
      </p:sp>
      <p:sp>
        <p:nvSpPr>
          <p:cNvPr id="6" name="Θέση περιεχομένου 5">
            <a:extLst>
              <a:ext uri="{FF2B5EF4-FFF2-40B4-BE49-F238E27FC236}">
                <a16:creationId xmlns:a16="http://schemas.microsoft.com/office/drawing/2014/main" id="{FEB53FB5-EE1C-B116-EF65-054202AC5306}"/>
              </a:ext>
            </a:extLst>
          </p:cNvPr>
          <p:cNvSpPr>
            <a:spLocks noGrp="1"/>
          </p:cNvSpPr>
          <p:nvPr>
            <p:ph type="subTitle" idx="1"/>
          </p:nvPr>
        </p:nvSpPr>
        <p:spPr/>
        <p:txBody>
          <a:bodyPr>
            <a:normAutofit/>
          </a:bodyPr>
          <a:lstStyle/>
          <a:p>
            <a:r>
              <a:rPr lang="en-GB" sz="3200" dirty="0"/>
              <a:t>PET cases</a:t>
            </a:r>
            <a:endParaRPr lang="el-GR" sz="3200" dirty="0"/>
          </a:p>
        </p:txBody>
      </p:sp>
    </p:spTree>
    <p:extLst>
      <p:ext uri="{BB962C8B-B14F-4D97-AF65-F5344CB8AC3E}">
        <p14:creationId xmlns:p14="http://schemas.microsoft.com/office/powerpoint/2010/main" val="34251075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EE859BC-25CD-2490-8E6D-2492454A7179}"/>
              </a:ext>
            </a:extLst>
          </p:cNvPr>
          <p:cNvSpPr>
            <a:spLocks noGrp="1"/>
          </p:cNvSpPr>
          <p:nvPr>
            <p:ph type="title"/>
          </p:nvPr>
        </p:nvSpPr>
        <p:spPr>
          <a:xfrm>
            <a:off x="838200" y="118237"/>
            <a:ext cx="10515600" cy="1325563"/>
          </a:xfrm>
        </p:spPr>
        <p:txBody>
          <a:bodyPr>
            <a:normAutofit/>
          </a:bodyPr>
          <a:lstStyle/>
          <a:p>
            <a:pPr algn="ctr"/>
            <a:r>
              <a:rPr lang="en-US" sz="3600" dirty="0"/>
              <a:t>Rethink about false positive exercise test!</a:t>
            </a:r>
          </a:p>
        </p:txBody>
      </p:sp>
      <p:pic>
        <p:nvPicPr>
          <p:cNvPr id="13" name="Θέση περιεχομένου 12" descr="Εικόνα που περιέχει κείμενο, στιγμιότυπο οθόνης, γραμματοσειρά, γραμμή&#10;&#10;Περιγραφή που δημιουργήθηκε αυτόματα">
            <a:extLst>
              <a:ext uri="{FF2B5EF4-FFF2-40B4-BE49-F238E27FC236}">
                <a16:creationId xmlns:a16="http://schemas.microsoft.com/office/drawing/2014/main" id="{314D83BA-93F6-94D0-EDC6-5641D89C78E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2750471"/>
            <a:ext cx="5181600" cy="2501645"/>
          </a:xfrm>
        </p:spPr>
      </p:pic>
      <p:pic>
        <p:nvPicPr>
          <p:cNvPr id="10" name="Θέση περιεχομένου 9" descr="Εικόνα που περιέχει κείμενο, στιγμιότυπο οθόνης, παπούτσια, άνδρας&#10;&#10;Περιγραφή που δημιουργήθηκε αυτόματα">
            <a:extLst>
              <a:ext uri="{FF2B5EF4-FFF2-40B4-BE49-F238E27FC236}">
                <a16:creationId xmlns:a16="http://schemas.microsoft.com/office/drawing/2014/main" id="{39A4EE53-8320-A4DC-7A92-9A98371551D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6510189" y="1825625"/>
            <a:ext cx="4505622" cy="435133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B4ED8E1-66EB-3908-88CB-C1197C258168}"/>
              </a:ext>
            </a:extLst>
          </p:cNvPr>
          <p:cNvSpPr txBox="1"/>
          <p:nvPr/>
        </p:nvSpPr>
        <p:spPr>
          <a:xfrm>
            <a:off x="6922008" y="6409944"/>
            <a:ext cx="4809744" cy="307777"/>
          </a:xfrm>
          <a:prstGeom prst="rect">
            <a:avLst/>
          </a:prstGeom>
          <a:noFill/>
        </p:spPr>
        <p:txBody>
          <a:bodyPr wrap="square" rtlCol="0">
            <a:spAutoFit/>
          </a:bodyPr>
          <a:lstStyle/>
          <a:p>
            <a:pPr algn="r"/>
            <a:r>
              <a:rPr lang="en-US" sz="1400" b="1" i="1" dirty="0">
                <a:latin typeface="Calibri" panose="020F0502020204030204" pitchFamily="34" charset="0"/>
                <a:ea typeface="Calibri" panose="020F0502020204030204" pitchFamily="34" charset="0"/>
                <a:cs typeface="Calibri" panose="020F0502020204030204" pitchFamily="34" charset="0"/>
              </a:rPr>
              <a:t>Sinha A. et al, J Am Coll </a:t>
            </a:r>
            <a:r>
              <a:rPr lang="en-US" sz="1400" b="1" i="1" dirty="0" err="1">
                <a:latin typeface="Calibri" panose="020F0502020204030204" pitchFamily="34" charset="0"/>
                <a:ea typeface="Calibri" panose="020F0502020204030204" pitchFamily="34" charset="0"/>
                <a:cs typeface="Calibri" panose="020F0502020204030204" pitchFamily="34" charset="0"/>
              </a:rPr>
              <a:t>Cardiol</a:t>
            </a:r>
            <a:r>
              <a:rPr lang="en-US" sz="1400" b="1" i="1" dirty="0">
                <a:latin typeface="Calibri" panose="020F0502020204030204" pitchFamily="34" charset="0"/>
                <a:ea typeface="Calibri" panose="020F0502020204030204" pitchFamily="34" charset="0"/>
                <a:cs typeface="Calibri" panose="020F0502020204030204" pitchFamily="34" charset="0"/>
              </a:rPr>
              <a:t> 2024</a:t>
            </a:r>
          </a:p>
        </p:txBody>
      </p:sp>
      <p:sp>
        <p:nvSpPr>
          <p:cNvPr id="14" name="TextBox 13">
            <a:extLst>
              <a:ext uri="{FF2B5EF4-FFF2-40B4-BE49-F238E27FC236}">
                <a16:creationId xmlns:a16="http://schemas.microsoft.com/office/drawing/2014/main" id="{A50D9C0D-3BA4-CF10-96E0-D58171D5832E}"/>
              </a:ext>
            </a:extLst>
          </p:cNvPr>
          <p:cNvSpPr txBox="1"/>
          <p:nvPr/>
        </p:nvSpPr>
        <p:spPr>
          <a:xfrm>
            <a:off x="768096" y="5431536"/>
            <a:ext cx="5093208" cy="830997"/>
          </a:xfrm>
          <a:prstGeom prst="rect">
            <a:avLst/>
          </a:prstGeom>
          <a:noFill/>
        </p:spPr>
        <p:txBody>
          <a:bodyPr wrap="square" rtlCol="0">
            <a:spAutoFit/>
          </a:bodyPr>
          <a:lstStyle/>
          <a:p>
            <a:pPr algn="ctr"/>
            <a:r>
              <a:rPr lang="en-US" sz="1600" dirty="0"/>
              <a:t>Patients with ANOCA and positive stress test underwent invasive physiological coronary assessment. Positive exercise test 100% specificity of CMD!</a:t>
            </a:r>
          </a:p>
        </p:txBody>
      </p:sp>
      <p:sp>
        <p:nvSpPr>
          <p:cNvPr id="15" name="Straight Connector 23553">
            <a:extLst>
              <a:ext uri="{FF2B5EF4-FFF2-40B4-BE49-F238E27FC236}">
                <a16:creationId xmlns:a16="http://schemas.microsoft.com/office/drawing/2014/main" id="{25D53538-134D-D2BD-3D1E-96441173C35A}"/>
              </a:ext>
            </a:extLst>
          </p:cNvPr>
          <p:cNvSpPr>
            <a:spLocks noChangeShapeType="1"/>
          </p:cNvSpPr>
          <p:nvPr/>
        </p:nvSpPr>
        <p:spPr bwMode="auto">
          <a:xfrm>
            <a:off x="0" y="1250352"/>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solidFill>
                <a:prstClr val="black"/>
              </a:solidFill>
              <a:latin typeface="Calibri"/>
            </a:endParaRPr>
          </a:p>
        </p:txBody>
      </p:sp>
      <p:pic>
        <p:nvPicPr>
          <p:cNvPr id="16" name="Hình ảnh 8" descr="Ảnh có chứa chai&#10;&#10;Mô tả được tạo tự động">
            <a:extLst>
              <a:ext uri="{FF2B5EF4-FFF2-40B4-BE49-F238E27FC236}">
                <a16:creationId xmlns:a16="http://schemas.microsoft.com/office/drawing/2014/main" id="{B92FE51B-CD39-41DD-2175-B8BCF906347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7" name="Εικόνα 16">
            <a:extLst>
              <a:ext uri="{FF2B5EF4-FFF2-40B4-BE49-F238E27FC236}">
                <a16:creationId xmlns:a16="http://schemas.microsoft.com/office/drawing/2014/main" id="{0F381D35-9A4D-581F-1E66-D4A8D684FCD4}"/>
              </a:ext>
            </a:extLst>
          </p:cNvPr>
          <p:cNvPicPr>
            <a:picLocks noChangeAspect="1"/>
          </p:cNvPicPr>
          <p:nvPr/>
        </p:nvPicPr>
        <p:blipFill>
          <a:blip r:embed="rId5"/>
          <a:stretch>
            <a:fillRect/>
          </a:stretch>
        </p:blipFill>
        <p:spPr>
          <a:xfrm>
            <a:off x="10511" y="0"/>
            <a:ext cx="882869" cy="1137920"/>
          </a:xfrm>
          <a:prstGeom prst="rect">
            <a:avLst/>
          </a:prstGeom>
        </p:spPr>
      </p:pic>
      <p:sp>
        <p:nvSpPr>
          <p:cNvPr id="18" name="TextBox 17">
            <a:extLst>
              <a:ext uri="{FF2B5EF4-FFF2-40B4-BE49-F238E27FC236}">
                <a16:creationId xmlns:a16="http://schemas.microsoft.com/office/drawing/2014/main" id="{4AD4F0C1-0C3F-DD6B-32E2-77CF5BECB8AF}"/>
              </a:ext>
            </a:extLst>
          </p:cNvPr>
          <p:cNvSpPr txBox="1"/>
          <p:nvPr/>
        </p:nvSpPr>
        <p:spPr>
          <a:xfrm>
            <a:off x="969264" y="6409944"/>
            <a:ext cx="4123944" cy="369332"/>
          </a:xfrm>
          <a:prstGeom prst="rect">
            <a:avLst/>
          </a:prstGeom>
          <a:noFill/>
        </p:spPr>
        <p:txBody>
          <a:bodyPr wrap="square" rtlCol="0">
            <a:spAutoFit/>
          </a:bodyPr>
          <a:lstStyle/>
          <a:p>
            <a:r>
              <a:rPr lang="en-US" dirty="0"/>
              <a:t>There is still MINOCA and INOCA!</a:t>
            </a:r>
          </a:p>
        </p:txBody>
      </p:sp>
    </p:spTree>
    <p:extLst>
      <p:ext uri="{BB962C8B-B14F-4D97-AF65-F5344CB8AC3E}">
        <p14:creationId xmlns:p14="http://schemas.microsoft.com/office/powerpoint/2010/main" val="10541755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42E055B-116D-4CDB-8AE8-F1C57B833680}"/>
              </a:ext>
            </a:extLst>
          </p:cNvPr>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a:t>Patient </a:t>
            </a:r>
            <a:r>
              <a:rPr lang="de-CH" sz="2900" b="1" kern="0" dirty="0" err="1"/>
              <a:t>with</a:t>
            </a:r>
            <a:r>
              <a:rPr lang="de-CH" sz="2900" b="1" kern="0" dirty="0"/>
              <a:t> a BMI </a:t>
            </a:r>
            <a:r>
              <a:rPr lang="de-CH" sz="2900" b="1" kern="0" dirty="0" err="1"/>
              <a:t>of</a:t>
            </a:r>
            <a:r>
              <a:rPr lang="de-CH" sz="2900" b="1" kern="0" dirty="0"/>
              <a:t> 60</a:t>
            </a:r>
          </a:p>
        </p:txBody>
      </p:sp>
      <p:grpSp>
        <p:nvGrpSpPr>
          <p:cNvPr id="10" name="Gruppieren 9">
            <a:extLst>
              <a:ext uri="{FF2B5EF4-FFF2-40B4-BE49-F238E27FC236}">
                <a16:creationId xmlns:a16="http://schemas.microsoft.com/office/drawing/2014/main" id="{65119146-5A91-4C9A-8981-B1B59B922E50}"/>
              </a:ext>
            </a:extLst>
          </p:cNvPr>
          <p:cNvGrpSpPr/>
          <p:nvPr/>
        </p:nvGrpSpPr>
        <p:grpSpPr>
          <a:xfrm>
            <a:off x="1942443" y="790594"/>
            <a:ext cx="8762069" cy="5547632"/>
            <a:chOff x="3209218" y="1052736"/>
            <a:chExt cx="7135254" cy="4517628"/>
          </a:xfrm>
        </p:grpSpPr>
        <p:pic>
          <p:nvPicPr>
            <p:cNvPr id="11" name="Grafik 10">
              <a:extLst>
                <a:ext uri="{FF2B5EF4-FFF2-40B4-BE49-F238E27FC236}">
                  <a16:creationId xmlns:a16="http://schemas.microsoft.com/office/drawing/2014/main" id="{230AD51D-737E-4A36-83DE-F360135FC189}"/>
                </a:ext>
              </a:extLst>
            </p:cNvPr>
            <p:cNvPicPr>
              <a:picLocks noChangeAspect="1"/>
            </p:cNvPicPr>
            <p:nvPr/>
          </p:nvPicPr>
          <p:blipFill rotWithShape="1">
            <a:blip r:embed="rId2">
              <a:extLst>
                <a:ext uri="{28A0092B-C50C-407E-A947-70E740481C1C}">
                  <a14:useLocalDpi xmlns:a14="http://schemas.microsoft.com/office/drawing/2010/main" val="0"/>
                </a:ext>
              </a:extLst>
            </a:blip>
            <a:srcRect l="31101" r="47637" b="32883"/>
            <a:stretch/>
          </p:blipFill>
          <p:spPr>
            <a:xfrm>
              <a:off x="7752184" y="1052736"/>
              <a:ext cx="2592288" cy="4517628"/>
            </a:xfrm>
            <a:prstGeom prst="rect">
              <a:avLst/>
            </a:prstGeom>
          </p:spPr>
        </p:pic>
        <p:pic>
          <p:nvPicPr>
            <p:cNvPr id="12" name="Grafik 11">
              <a:extLst>
                <a:ext uri="{FF2B5EF4-FFF2-40B4-BE49-F238E27FC236}">
                  <a16:creationId xmlns:a16="http://schemas.microsoft.com/office/drawing/2014/main" id="{E6B0BC39-1241-46AB-AF18-002FDA960FCB}"/>
                </a:ext>
              </a:extLst>
            </p:cNvPr>
            <p:cNvPicPr>
              <a:picLocks noChangeAspect="1"/>
            </p:cNvPicPr>
            <p:nvPr/>
          </p:nvPicPr>
          <p:blipFill rotWithShape="1">
            <a:blip r:embed="rId3">
              <a:extLst>
                <a:ext uri="{28A0092B-C50C-407E-A947-70E740481C1C}">
                  <a14:useLocalDpi xmlns:a14="http://schemas.microsoft.com/office/drawing/2010/main" val="0"/>
                </a:ext>
              </a:extLst>
            </a:blip>
            <a:srcRect l="11610" r="32872"/>
            <a:stretch/>
          </p:blipFill>
          <p:spPr>
            <a:xfrm>
              <a:off x="3209218" y="1052736"/>
              <a:ext cx="4542966" cy="4517628"/>
            </a:xfrm>
            <a:prstGeom prst="rect">
              <a:avLst/>
            </a:prstGeom>
          </p:spPr>
        </p:pic>
      </p:grpSp>
    </p:spTree>
    <p:extLst>
      <p:ext uri="{BB962C8B-B14F-4D97-AF65-F5344CB8AC3E}">
        <p14:creationId xmlns:p14="http://schemas.microsoft.com/office/powerpoint/2010/main" val="1328200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42E055B-116D-4CDB-8AE8-F1C57B833680}"/>
              </a:ext>
            </a:extLst>
          </p:cNvPr>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a:t>Patient </a:t>
            </a:r>
            <a:r>
              <a:rPr lang="de-CH" sz="2900" b="1" kern="0" dirty="0" err="1"/>
              <a:t>with</a:t>
            </a:r>
            <a:r>
              <a:rPr lang="de-CH" sz="2900" b="1" kern="0" dirty="0"/>
              <a:t> a BMI </a:t>
            </a:r>
            <a:r>
              <a:rPr lang="de-CH" sz="2900" b="1" kern="0" dirty="0" err="1"/>
              <a:t>of</a:t>
            </a:r>
            <a:r>
              <a:rPr lang="de-CH" sz="2900" b="1" kern="0" dirty="0"/>
              <a:t> 60</a:t>
            </a:r>
          </a:p>
        </p:txBody>
      </p:sp>
      <p:pic>
        <p:nvPicPr>
          <p:cNvPr id="11" name="Grafik 10">
            <a:extLst>
              <a:ext uri="{FF2B5EF4-FFF2-40B4-BE49-F238E27FC236}">
                <a16:creationId xmlns:a16="http://schemas.microsoft.com/office/drawing/2014/main" id="{230AD51D-737E-4A36-83DE-F360135FC189}"/>
              </a:ext>
            </a:extLst>
          </p:cNvPr>
          <p:cNvPicPr>
            <a:picLocks noChangeAspect="1"/>
          </p:cNvPicPr>
          <p:nvPr/>
        </p:nvPicPr>
        <p:blipFill rotWithShape="1">
          <a:blip r:embed="rId2">
            <a:extLst>
              <a:ext uri="{28A0092B-C50C-407E-A947-70E740481C1C}">
                <a14:useLocalDpi xmlns:a14="http://schemas.microsoft.com/office/drawing/2010/main" val="0"/>
              </a:ext>
            </a:extLst>
          </a:blip>
          <a:srcRect l="31101" r="47637" b="32883"/>
          <a:stretch/>
        </p:blipFill>
        <p:spPr>
          <a:xfrm>
            <a:off x="962210" y="1314469"/>
            <a:ext cx="2562039" cy="4694006"/>
          </a:xfrm>
          <a:prstGeom prst="rect">
            <a:avLst/>
          </a:prstGeom>
        </p:spPr>
      </p:pic>
      <p:pic>
        <p:nvPicPr>
          <p:cNvPr id="2" name="Grafik 1"/>
          <p:cNvPicPr>
            <a:picLocks noChangeAspect="1"/>
          </p:cNvPicPr>
          <p:nvPr/>
        </p:nvPicPr>
        <p:blipFill rotWithShape="1">
          <a:blip r:embed="rId3"/>
          <a:srcRect l="55141" b="49816"/>
          <a:stretch/>
        </p:blipFill>
        <p:spPr>
          <a:xfrm>
            <a:off x="6096000" y="1600219"/>
            <a:ext cx="4645082" cy="4302248"/>
          </a:xfrm>
          <a:prstGeom prst="rect">
            <a:avLst/>
          </a:prstGeom>
        </p:spPr>
      </p:pic>
      <p:sp>
        <p:nvSpPr>
          <p:cNvPr id="5" name="Rechteck 4"/>
          <p:cNvSpPr/>
          <p:nvPr/>
        </p:nvSpPr>
        <p:spPr>
          <a:xfrm>
            <a:off x="1035050" y="738492"/>
            <a:ext cx="2717800" cy="44982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2400" b="1" dirty="0">
                <a:solidFill>
                  <a:schemeClr val="tx1"/>
                </a:solidFill>
              </a:rPr>
              <a:t>PET</a:t>
            </a:r>
          </a:p>
        </p:txBody>
      </p:sp>
      <p:sp>
        <p:nvSpPr>
          <p:cNvPr id="6" name="Rechteck 5"/>
          <p:cNvSpPr/>
          <p:nvPr/>
        </p:nvSpPr>
        <p:spPr>
          <a:xfrm>
            <a:off x="7045325" y="738492"/>
            <a:ext cx="2717800" cy="44982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2400" b="1" dirty="0">
                <a:solidFill>
                  <a:schemeClr val="tx1"/>
                </a:solidFill>
              </a:rPr>
              <a:t>SPECT</a:t>
            </a:r>
          </a:p>
        </p:txBody>
      </p:sp>
    </p:spTree>
    <p:extLst>
      <p:ext uri="{BB962C8B-B14F-4D97-AF65-F5344CB8AC3E}">
        <p14:creationId xmlns:p14="http://schemas.microsoft.com/office/powerpoint/2010/main" val="15223238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79E147E-7724-7062-F708-424BFCCBB960}"/>
              </a:ext>
            </a:extLst>
          </p:cNvPr>
          <p:cNvSpPr>
            <a:spLocks noGrp="1"/>
          </p:cNvSpPr>
          <p:nvPr>
            <p:ph type="title"/>
          </p:nvPr>
        </p:nvSpPr>
        <p:spPr>
          <a:xfrm>
            <a:off x="609600" y="-32945"/>
            <a:ext cx="10972800" cy="1143000"/>
          </a:xfrm>
        </p:spPr>
        <p:txBody>
          <a:bodyPr/>
          <a:lstStyle/>
          <a:p>
            <a:pPr algn="ctr"/>
            <a:r>
              <a:rPr lang="en-US" sz="4400" dirty="0"/>
              <a:t>PET in DM - Case</a:t>
            </a:r>
          </a:p>
        </p:txBody>
      </p:sp>
      <p:sp>
        <p:nvSpPr>
          <p:cNvPr id="4" name="Straight Connector 23553">
            <a:extLst>
              <a:ext uri="{FF2B5EF4-FFF2-40B4-BE49-F238E27FC236}">
                <a16:creationId xmlns:a16="http://schemas.microsoft.com/office/drawing/2014/main" id="{6CB6BD9E-2E96-F4B3-92D0-BCC42F9920A8}"/>
              </a:ext>
            </a:extLst>
          </p:cNvPr>
          <p:cNvSpPr>
            <a:spLocks noChangeShapeType="1"/>
          </p:cNvSpPr>
          <p:nvPr/>
        </p:nvSpPr>
        <p:spPr bwMode="auto">
          <a:xfrm>
            <a:off x="10584" y="1169085"/>
            <a:ext cx="12192000" cy="0"/>
          </a:xfrm>
          <a:prstGeom prst="line">
            <a:avLst/>
          </a:prstGeom>
          <a:ln>
            <a:solidFill>
              <a:srgbClr val="0070C0"/>
            </a:solidFill>
            <a:headEnd/>
            <a:tailEnd/>
          </a:ln>
        </p:spPr>
        <p:style>
          <a:lnRef idx="3">
            <a:schemeClr val="accent1"/>
          </a:lnRef>
          <a:fillRef idx="0">
            <a:schemeClr val="accent1"/>
          </a:fillRef>
          <a:effectRef idx="2">
            <a:schemeClr val="accent1"/>
          </a:effectRef>
          <a:fontRef idx="minor">
            <a:schemeClr val="tx1"/>
          </a:fontRef>
        </p:style>
        <p:txBody>
          <a:bodyPr wrap="none" anchor="ctr"/>
          <a:lstStyle/>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l-GR" sz="2400" b="0" i="0" u="none" strike="noStrike" kern="1200" cap="none" spc="0" normalizeH="0" baseline="0" noProof="0">
              <a:ln>
                <a:noFill/>
              </a:ln>
              <a:solidFill>
                <a:prstClr val="black"/>
              </a:solidFill>
              <a:effectLst/>
              <a:uLnTx/>
              <a:uFillTx/>
              <a:latin typeface="Calibri"/>
              <a:ea typeface="+mn-ea"/>
              <a:cs typeface="+mn-cs"/>
            </a:endParaRPr>
          </a:p>
        </p:txBody>
      </p:sp>
      <p:pic>
        <p:nvPicPr>
          <p:cNvPr id="5" name="Hình ảnh 8" descr="Ảnh có chứa chai&#10;&#10;Mô tả được tạo tự động">
            <a:extLst>
              <a:ext uri="{FF2B5EF4-FFF2-40B4-BE49-F238E27FC236}">
                <a16:creationId xmlns:a16="http://schemas.microsoft.com/office/drawing/2014/main" id="{1749FF52-94DF-5FE9-319C-FE09B8E7893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6" name="Εικόνα 5">
            <a:extLst>
              <a:ext uri="{FF2B5EF4-FFF2-40B4-BE49-F238E27FC236}">
                <a16:creationId xmlns:a16="http://schemas.microsoft.com/office/drawing/2014/main" id="{36989F03-8FB1-9427-D863-70F71ED941BA}"/>
              </a:ext>
            </a:extLst>
          </p:cNvPr>
          <p:cNvPicPr>
            <a:picLocks noChangeAspect="1"/>
          </p:cNvPicPr>
          <p:nvPr/>
        </p:nvPicPr>
        <p:blipFill>
          <a:blip r:embed="rId3"/>
          <a:stretch>
            <a:fillRect/>
          </a:stretch>
        </p:blipFill>
        <p:spPr>
          <a:xfrm>
            <a:off x="10511" y="0"/>
            <a:ext cx="882869" cy="1137920"/>
          </a:xfrm>
          <a:prstGeom prst="rect">
            <a:avLst/>
          </a:prstGeom>
        </p:spPr>
      </p:pic>
      <p:pic>
        <p:nvPicPr>
          <p:cNvPr id="7" name="Grafik 1">
            <a:extLst>
              <a:ext uri="{FF2B5EF4-FFF2-40B4-BE49-F238E27FC236}">
                <a16:creationId xmlns:a16="http://schemas.microsoft.com/office/drawing/2014/main" id="{6CC125F3-B9C0-8CE5-80BA-3B20E0ED8938}"/>
              </a:ext>
            </a:extLst>
          </p:cNvPr>
          <p:cNvPicPr>
            <a:picLocks noChangeAspect="1"/>
          </p:cNvPicPr>
          <p:nvPr/>
        </p:nvPicPr>
        <p:blipFill>
          <a:blip r:embed="rId4"/>
          <a:stretch>
            <a:fillRect/>
          </a:stretch>
        </p:blipFill>
        <p:spPr>
          <a:xfrm>
            <a:off x="10013470" y="1373862"/>
            <a:ext cx="1474301" cy="4446913"/>
          </a:xfrm>
          <a:prstGeom prst="rect">
            <a:avLst/>
          </a:prstGeom>
        </p:spPr>
      </p:pic>
      <p:pic>
        <p:nvPicPr>
          <p:cNvPr id="8" name="Grafik 5">
            <a:extLst>
              <a:ext uri="{FF2B5EF4-FFF2-40B4-BE49-F238E27FC236}">
                <a16:creationId xmlns:a16="http://schemas.microsoft.com/office/drawing/2014/main" id="{0412E4A5-D9DA-C503-072C-7E7828AEB0EC}"/>
              </a:ext>
            </a:extLst>
          </p:cNvPr>
          <p:cNvPicPr>
            <a:picLocks noChangeAspect="1"/>
          </p:cNvPicPr>
          <p:nvPr/>
        </p:nvPicPr>
        <p:blipFill>
          <a:blip r:embed="rId5"/>
          <a:stretch>
            <a:fillRect/>
          </a:stretch>
        </p:blipFill>
        <p:spPr>
          <a:xfrm>
            <a:off x="7398279" y="1425862"/>
            <a:ext cx="2078525" cy="4446913"/>
          </a:xfrm>
          <a:prstGeom prst="rect">
            <a:avLst/>
          </a:prstGeom>
        </p:spPr>
      </p:pic>
      <p:sp>
        <p:nvSpPr>
          <p:cNvPr id="9" name="TextBox 8">
            <a:extLst>
              <a:ext uri="{FF2B5EF4-FFF2-40B4-BE49-F238E27FC236}">
                <a16:creationId xmlns:a16="http://schemas.microsoft.com/office/drawing/2014/main" id="{A48E4743-28BD-690D-C4C2-DB78BA19488F}"/>
              </a:ext>
            </a:extLst>
          </p:cNvPr>
          <p:cNvSpPr txBox="1"/>
          <p:nvPr/>
        </p:nvSpPr>
        <p:spPr>
          <a:xfrm>
            <a:off x="551079" y="1850799"/>
            <a:ext cx="5920409" cy="923330"/>
          </a:xfrm>
          <a:prstGeom prst="rect">
            <a:avLst/>
          </a:prstGeom>
          <a:noFill/>
        </p:spPr>
        <p:txBody>
          <a:bodyPr wrap="square" rtlCol="0">
            <a:spAutoFit/>
          </a:bodyPr>
          <a:lstStyle/>
          <a:p>
            <a:pPr marL="285750" indent="-285750">
              <a:buFont typeface="Arial" panose="020B0604020202020204" pitchFamily="34" charset="0"/>
              <a:buChar char="•"/>
            </a:pPr>
            <a:r>
              <a:rPr lang="en-US" dirty="0"/>
              <a:t>62 years old patient with DM under insulin therapy</a:t>
            </a:r>
          </a:p>
          <a:p>
            <a:pPr marL="285750" indent="-285750">
              <a:buFont typeface="Arial" panose="020B0604020202020204" pitchFamily="34" charset="0"/>
              <a:buChar char="•"/>
            </a:pPr>
            <a:r>
              <a:rPr lang="en-US" dirty="0"/>
              <a:t>Typical anginal episodes</a:t>
            </a:r>
          </a:p>
          <a:p>
            <a:pPr marL="285750" indent="-285750">
              <a:buFont typeface="Arial" panose="020B0604020202020204" pitchFamily="34" charset="0"/>
              <a:buChar char="•"/>
            </a:pPr>
            <a:r>
              <a:rPr lang="en-US" dirty="0"/>
              <a:t>Non stenotic CAD in ICA</a:t>
            </a:r>
          </a:p>
        </p:txBody>
      </p:sp>
      <p:pic>
        <p:nvPicPr>
          <p:cNvPr id="10" name="Grafik 8">
            <a:extLst>
              <a:ext uri="{FF2B5EF4-FFF2-40B4-BE49-F238E27FC236}">
                <a16:creationId xmlns:a16="http://schemas.microsoft.com/office/drawing/2014/main" id="{C481CE88-B2A9-9133-5FC7-025D4E47545B}"/>
              </a:ext>
            </a:extLst>
          </p:cNvPr>
          <p:cNvPicPr>
            <a:picLocks noChangeAspect="1"/>
          </p:cNvPicPr>
          <p:nvPr/>
        </p:nvPicPr>
        <p:blipFill>
          <a:blip r:embed="rId6"/>
          <a:stretch>
            <a:fillRect/>
          </a:stretch>
        </p:blipFill>
        <p:spPr>
          <a:xfrm>
            <a:off x="704229" y="3451777"/>
            <a:ext cx="2390775" cy="2352675"/>
          </a:xfrm>
          <a:prstGeom prst="rect">
            <a:avLst/>
          </a:prstGeom>
        </p:spPr>
      </p:pic>
      <p:pic>
        <p:nvPicPr>
          <p:cNvPr id="11" name="Grafik 2">
            <a:extLst>
              <a:ext uri="{FF2B5EF4-FFF2-40B4-BE49-F238E27FC236}">
                <a16:creationId xmlns:a16="http://schemas.microsoft.com/office/drawing/2014/main" id="{1A33348D-463C-A530-EC36-F9B9F0B35F90}"/>
              </a:ext>
            </a:extLst>
          </p:cNvPr>
          <p:cNvPicPr>
            <a:picLocks noChangeAspect="1"/>
          </p:cNvPicPr>
          <p:nvPr/>
        </p:nvPicPr>
        <p:blipFill>
          <a:blip r:embed="rId7"/>
          <a:stretch>
            <a:fillRect/>
          </a:stretch>
        </p:blipFill>
        <p:spPr>
          <a:xfrm>
            <a:off x="4170919" y="4317346"/>
            <a:ext cx="2710727" cy="1443757"/>
          </a:xfrm>
          <a:prstGeom prst="rect">
            <a:avLst/>
          </a:prstGeom>
        </p:spPr>
      </p:pic>
      <p:sp>
        <p:nvSpPr>
          <p:cNvPr id="12" name="TextBox 11">
            <a:extLst>
              <a:ext uri="{FF2B5EF4-FFF2-40B4-BE49-F238E27FC236}">
                <a16:creationId xmlns:a16="http://schemas.microsoft.com/office/drawing/2014/main" id="{7ABA11AE-8511-F6E4-DD83-A81ADE34E70F}"/>
              </a:ext>
            </a:extLst>
          </p:cNvPr>
          <p:cNvSpPr txBox="1"/>
          <p:nvPr/>
        </p:nvSpPr>
        <p:spPr>
          <a:xfrm>
            <a:off x="4170919" y="5842877"/>
            <a:ext cx="2710727" cy="830997"/>
          </a:xfrm>
          <a:prstGeom prst="rect">
            <a:avLst/>
          </a:prstGeom>
          <a:noFill/>
        </p:spPr>
        <p:txBody>
          <a:bodyPr wrap="square" rtlCol="0">
            <a:spAutoFit/>
          </a:bodyPr>
          <a:lstStyle/>
          <a:p>
            <a:pPr algn="ctr"/>
            <a:r>
              <a:rPr lang="en-US" sz="1600" dirty="0"/>
              <a:t>Abnormal MFR values depicting severe microvascular dysfunction</a:t>
            </a:r>
          </a:p>
        </p:txBody>
      </p:sp>
    </p:spTree>
    <p:extLst>
      <p:ext uri="{BB962C8B-B14F-4D97-AF65-F5344CB8AC3E}">
        <p14:creationId xmlns:p14="http://schemas.microsoft.com/office/powerpoint/2010/main" val="1197595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4FCDE31-0E73-2D88-BA84-836D18579B1F}"/>
              </a:ext>
            </a:extLst>
          </p:cNvPr>
          <p:cNvSpPr>
            <a:spLocks noGrp="1"/>
          </p:cNvSpPr>
          <p:nvPr>
            <p:ph type="title"/>
          </p:nvPr>
        </p:nvSpPr>
        <p:spPr>
          <a:xfrm>
            <a:off x="838200" y="8509"/>
            <a:ext cx="10515600" cy="1325563"/>
          </a:xfrm>
        </p:spPr>
        <p:txBody>
          <a:bodyPr/>
          <a:lstStyle/>
          <a:p>
            <a:r>
              <a:rPr lang="en-US" dirty="0"/>
              <a:t>Case  apical HCM</a:t>
            </a:r>
          </a:p>
        </p:txBody>
      </p:sp>
      <p:pic>
        <p:nvPicPr>
          <p:cNvPr id="4" name="Grafik 4">
            <a:extLst>
              <a:ext uri="{FF2B5EF4-FFF2-40B4-BE49-F238E27FC236}">
                <a16:creationId xmlns:a16="http://schemas.microsoft.com/office/drawing/2014/main" id="{CC06C657-1FF1-6ACA-C9C6-5FF0CDAEF688}"/>
              </a:ext>
            </a:extLst>
          </p:cNvPr>
          <p:cNvPicPr>
            <a:picLocks noGrp="1" noChangeAspect="1"/>
          </p:cNvPicPr>
          <p:nvPr>
            <p:ph sz="half" idx="1"/>
          </p:nvPr>
        </p:nvPicPr>
        <p:blipFill>
          <a:blip r:embed="rId2"/>
          <a:stretch>
            <a:fillRect/>
          </a:stretch>
        </p:blipFill>
        <p:spPr>
          <a:xfrm>
            <a:off x="838200" y="1964286"/>
            <a:ext cx="5181600" cy="4074016"/>
          </a:xfrm>
          <a:prstGeom prst="rect">
            <a:avLst/>
          </a:prstGeom>
        </p:spPr>
      </p:pic>
      <p:pic>
        <p:nvPicPr>
          <p:cNvPr id="6" name="Grafik 2">
            <a:extLst>
              <a:ext uri="{FF2B5EF4-FFF2-40B4-BE49-F238E27FC236}">
                <a16:creationId xmlns:a16="http://schemas.microsoft.com/office/drawing/2014/main" id="{EDAA6902-5BB3-B7D5-8735-40739F5676AE}"/>
              </a:ext>
            </a:extLst>
          </p:cNvPr>
          <p:cNvPicPr>
            <a:picLocks noGrp="1" noChangeAspect="1"/>
          </p:cNvPicPr>
          <p:nvPr>
            <p:ph sz="half" idx="2"/>
          </p:nvPr>
        </p:nvPicPr>
        <p:blipFill>
          <a:blip r:embed="rId3"/>
          <a:stretch>
            <a:fillRect/>
          </a:stretch>
        </p:blipFill>
        <p:spPr>
          <a:xfrm>
            <a:off x="6172200" y="2249026"/>
            <a:ext cx="5181600" cy="3504536"/>
          </a:xfrm>
          <a:prstGeom prst="rect">
            <a:avLst/>
          </a:prstGeom>
        </p:spPr>
      </p:pic>
      <p:pic>
        <p:nvPicPr>
          <p:cNvPr id="7" name="Hình ảnh 8" descr="Ảnh có chứa chai&#10;&#10;Mô tả được tạo tự động">
            <a:extLst>
              <a:ext uri="{FF2B5EF4-FFF2-40B4-BE49-F238E27FC236}">
                <a16:creationId xmlns:a16="http://schemas.microsoft.com/office/drawing/2014/main" id="{7CDD6916-EC6E-85E8-EF6F-E04CB9F275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8" name="Εικόνα 7">
            <a:extLst>
              <a:ext uri="{FF2B5EF4-FFF2-40B4-BE49-F238E27FC236}">
                <a16:creationId xmlns:a16="http://schemas.microsoft.com/office/drawing/2014/main" id="{70EA5086-E303-2815-3B17-61D917356CEC}"/>
              </a:ext>
            </a:extLst>
          </p:cNvPr>
          <p:cNvPicPr>
            <a:picLocks noChangeAspect="1"/>
          </p:cNvPicPr>
          <p:nvPr/>
        </p:nvPicPr>
        <p:blipFill>
          <a:blip r:embed="rId5"/>
          <a:stretch>
            <a:fillRect/>
          </a:stretch>
        </p:blipFill>
        <p:spPr>
          <a:xfrm>
            <a:off x="10511" y="0"/>
            <a:ext cx="882869" cy="1137920"/>
          </a:xfrm>
          <a:prstGeom prst="rect">
            <a:avLst/>
          </a:prstGeom>
        </p:spPr>
      </p:pic>
      <p:cxnSp>
        <p:nvCxnSpPr>
          <p:cNvPr id="9" name="Ευθεία γραμμή σύνδεσης 8">
            <a:extLst>
              <a:ext uri="{FF2B5EF4-FFF2-40B4-BE49-F238E27FC236}">
                <a16:creationId xmlns:a16="http://schemas.microsoft.com/office/drawing/2014/main" id="{62D2E6AC-E3B9-C8F3-7C73-AB1E21230C2B}"/>
              </a:ext>
            </a:extLst>
          </p:cNvPr>
          <p:cNvCxnSpPr>
            <a:cxnSpLocks/>
          </p:cNvCxnSpPr>
          <p:nvPr/>
        </p:nvCxnSpPr>
        <p:spPr>
          <a:xfrm>
            <a:off x="10511" y="1137920"/>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FB3144B-895C-A1C9-A98B-B7F92618D453}"/>
              </a:ext>
            </a:extLst>
          </p:cNvPr>
          <p:cNvSpPr txBox="1"/>
          <p:nvPr/>
        </p:nvSpPr>
        <p:spPr>
          <a:xfrm>
            <a:off x="8385048" y="6013759"/>
            <a:ext cx="3236976" cy="923330"/>
          </a:xfrm>
          <a:prstGeom prst="rect">
            <a:avLst/>
          </a:prstGeom>
          <a:noFill/>
        </p:spPr>
        <p:txBody>
          <a:bodyPr wrap="square" rtlCol="0">
            <a:spAutoFit/>
          </a:bodyPr>
          <a:lstStyle/>
          <a:p>
            <a:r>
              <a:rPr lang="en-US" dirty="0"/>
              <a:t>Apical HCM, perfusion</a:t>
            </a:r>
          </a:p>
          <a:p>
            <a:r>
              <a:rPr lang="en-US" i="1" dirty="0"/>
              <a:t>Courtesy Dr Giannopoulos USZ</a:t>
            </a:r>
          </a:p>
          <a:p>
            <a:endParaRPr lang="en-US" dirty="0"/>
          </a:p>
        </p:txBody>
      </p:sp>
    </p:spTree>
    <p:extLst>
      <p:ext uri="{BB962C8B-B14F-4D97-AF65-F5344CB8AC3E}">
        <p14:creationId xmlns:p14="http://schemas.microsoft.com/office/powerpoint/2010/main" val="30263655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3">
            <a:extLst>
              <a:ext uri="{FF2B5EF4-FFF2-40B4-BE49-F238E27FC236}">
                <a16:creationId xmlns:a16="http://schemas.microsoft.com/office/drawing/2014/main" id="{ADCDD726-B4FA-7678-A4D6-C3E6860EEB1E}"/>
              </a:ext>
            </a:extLst>
          </p:cNvPr>
          <p:cNvPicPr>
            <a:picLocks noGrp="1" noChangeAspect="1"/>
          </p:cNvPicPr>
          <p:nvPr>
            <p:ph idx="1"/>
          </p:nvPr>
        </p:nvPicPr>
        <p:blipFill rotWithShape="1">
          <a:blip r:embed="rId2"/>
          <a:srcRect r="17917"/>
          <a:stretch/>
        </p:blipFill>
        <p:spPr>
          <a:xfrm>
            <a:off x="10511" y="1455062"/>
            <a:ext cx="6426865" cy="4351338"/>
          </a:xfrm>
          <a:prstGeom prst="rect">
            <a:avLst/>
          </a:prstGeom>
        </p:spPr>
      </p:pic>
      <p:sp>
        <p:nvSpPr>
          <p:cNvPr id="8" name="TextBox 7">
            <a:extLst>
              <a:ext uri="{FF2B5EF4-FFF2-40B4-BE49-F238E27FC236}">
                <a16:creationId xmlns:a16="http://schemas.microsoft.com/office/drawing/2014/main" id="{FDA7E93F-D7ED-4CE8-CD75-6D9442E24F5A}"/>
              </a:ext>
            </a:extLst>
          </p:cNvPr>
          <p:cNvSpPr txBox="1"/>
          <p:nvPr/>
        </p:nvSpPr>
        <p:spPr>
          <a:xfrm>
            <a:off x="8439912" y="6123543"/>
            <a:ext cx="3584448" cy="646331"/>
          </a:xfrm>
          <a:prstGeom prst="rect">
            <a:avLst/>
          </a:prstGeom>
          <a:noFill/>
        </p:spPr>
        <p:txBody>
          <a:bodyPr wrap="square" rtlCol="0">
            <a:spAutoFit/>
          </a:bodyPr>
          <a:lstStyle/>
          <a:p>
            <a:r>
              <a:rPr lang="en-US" i="1" dirty="0"/>
              <a:t>Apical HCM, Flow quantification</a:t>
            </a:r>
          </a:p>
          <a:p>
            <a:r>
              <a:rPr lang="en-US" i="1" dirty="0"/>
              <a:t>Courtesy Dr Giannopoulos USZ</a:t>
            </a:r>
          </a:p>
        </p:txBody>
      </p:sp>
      <p:sp>
        <p:nvSpPr>
          <p:cNvPr id="9" name="Τίτλος 1">
            <a:extLst>
              <a:ext uri="{FF2B5EF4-FFF2-40B4-BE49-F238E27FC236}">
                <a16:creationId xmlns:a16="http://schemas.microsoft.com/office/drawing/2014/main" id="{F46B71E7-2A83-5A4A-898D-116BC37305D5}"/>
              </a:ext>
            </a:extLst>
          </p:cNvPr>
          <p:cNvSpPr txBox="1">
            <a:spLocks/>
          </p:cNvSpPr>
          <p:nvPr/>
        </p:nvSpPr>
        <p:spPr>
          <a:xfrm>
            <a:off x="838200" y="850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Case apical HCM</a:t>
            </a:r>
          </a:p>
        </p:txBody>
      </p:sp>
      <p:pic>
        <p:nvPicPr>
          <p:cNvPr id="10" name="Hình ảnh 8" descr="Ảnh có chứa chai&#10;&#10;Mô tả được tạo tự động">
            <a:extLst>
              <a:ext uri="{FF2B5EF4-FFF2-40B4-BE49-F238E27FC236}">
                <a16:creationId xmlns:a16="http://schemas.microsoft.com/office/drawing/2014/main" id="{1863BEBD-FBD2-4D96-340D-AFEAEAB2235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1" name="Εικόνα 10">
            <a:extLst>
              <a:ext uri="{FF2B5EF4-FFF2-40B4-BE49-F238E27FC236}">
                <a16:creationId xmlns:a16="http://schemas.microsoft.com/office/drawing/2014/main" id="{060CC459-98B9-0D5D-2A09-05D6505611D4}"/>
              </a:ext>
            </a:extLst>
          </p:cNvPr>
          <p:cNvPicPr>
            <a:picLocks noChangeAspect="1"/>
          </p:cNvPicPr>
          <p:nvPr/>
        </p:nvPicPr>
        <p:blipFill>
          <a:blip r:embed="rId4"/>
          <a:stretch>
            <a:fillRect/>
          </a:stretch>
        </p:blipFill>
        <p:spPr>
          <a:xfrm>
            <a:off x="10511" y="0"/>
            <a:ext cx="882869" cy="1137920"/>
          </a:xfrm>
          <a:prstGeom prst="rect">
            <a:avLst/>
          </a:prstGeom>
        </p:spPr>
      </p:pic>
      <p:cxnSp>
        <p:nvCxnSpPr>
          <p:cNvPr id="12" name="Ευθεία γραμμή σύνδεσης 11">
            <a:extLst>
              <a:ext uri="{FF2B5EF4-FFF2-40B4-BE49-F238E27FC236}">
                <a16:creationId xmlns:a16="http://schemas.microsoft.com/office/drawing/2014/main" id="{9650C082-DD53-5610-0C30-CA532FE01A42}"/>
              </a:ext>
            </a:extLst>
          </p:cNvPr>
          <p:cNvCxnSpPr>
            <a:cxnSpLocks/>
          </p:cNvCxnSpPr>
          <p:nvPr/>
        </p:nvCxnSpPr>
        <p:spPr>
          <a:xfrm>
            <a:off x="10511" y="1137920"/>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Grafik 3">
            <a:extLst>
              <a:ext uri="{FF2B5EF4-FFF2-40B4-BE49-F238E27FC236}">
                <a16:creationId xmlns:a16="http://schemas.microsoft.com/office/drawing/2014/main" id="{48ED4CD8-D0F7-1AC3-FA8C-5A2E43A33376}"/>
              </a:ext>
            </a:extLst>
          </p:cNvPr>
          <p:cNvPicPr>
            <a:picLocks noChangeAspect="1"/>
          </p:cNvPicPr>
          <p:nvPr/>
        </p:nvPicPr>
        <p:blipFill rotWithShape="1">
          <a:blip r:embed="rId2"/>
          <a:srcRect l="81922" t="58703" b="20703"/>
          <a:stretch/>
        </p:blipFill>
        <p:spPr>
          <a:xfrm>
            <a:off x="6894575" y="2318131"/>
            <a:ext cx="4348117" cy="2752724"/>
          </a:xfrm>
          <a:prstGeom prst="rect">
            <a:avLst/>
          </a:prstGeom>
        </p:spPr>
      </p:pic>
    </p:spTree>
    <p:extLst>
      <p:ext uri="{BB962C8B-B14F-4D97-AF65-F5344CB8AC3E}">
        <p14:creationId xmlns:p14="http://schemas.microsoft.com/office/powerpoint/2010/main" val="11452122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D3E7DD-8E06-C3C5-60FD-F8C7C6FD9DEA}"/>
              </a:ext>
            </a:extLst>
          </p:cNvPr>
          <p:cNvSpPr>
            <a:spLocks noGrp="1"/>
          </p:cNvSpPr>
          <p:nvPr>
            <p:ph type="title"/>
          </p:nvPr>
        </p:nvSpPr>
        <p:spPr>
          <a:xfrm>
            <a:off x="838200" y="-635"/>
            <a:ext cx="10515600" cy="1325563"/>
          </a:xfrm>
        </p:spPr>
        <p:txBody>
          <a:bodyPr/>
          <a:lstStyle/>
          <a:p>
            <a:r>
              <a:rPr lang="en-US" dirty="0"/>
              <a:t>Case - HCM</a:t>
            </a:r>
          </a:p>
        </p:txBody>
      </p:sp>
      <p:pic>
        <p:nvPicPr>
          <p:cNvPr id="5" name="Θέση περιεχομένου 4" descr="Εικόνα που περιέχει κείμενο, πληκτρολόγιο&#10;&#10;Περιγραφή που δημιουργήθηκε αυτόματα">
            <a:extLst>
              <a:ext uri="{FF2B5EF4-FFF2-40B4-BE49-F238E27FC236}">
                <a16:creationId xmlns:a16="http://schemas.microsoft.com/office/drawing/2014/main" id="{FE5FEAA1-BCE0-40CF-860F-0E20661E340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6200"/>
          <a:stretch/>
        </p:blipFill>
        <p:spPr>
          <a:xfrm>
            <a:off x="6190489" y="2124105"/>
            <a:ext cx="5739441" cy="3781235"/>
          </a:xfrm>
        </p:spPr>
      </p:pic>
      <p:pic>
        <p:nvPicPr>
          <p:cNvPr id="7" name="Εικόνα 6">
            <a:extLst>
              <a:ext uri="{FF2B5EF4-FFF2-40B4-BE49-F238E27FC236}">
                <a16:creationId xmlns:a16="http://schemas.microsoft.com/office/drawing/2014/main" id="{5EF29EF3-13B6-B68D-F49C-070843C5B5A6}"/>
              </a:ext>
            </a:extLst>
          </p:cNvPr>
          <p:cNvPicPr>
            <a:picLocks noChangeAspect="1"/>
          </p:cNvPicPr>
          <p:nvPr/>
        </p:nvPicPr>
        <p:blipFill rotWithShape="1">
          <a:blip r:embed="rId3">
            <a:extLst>
              <a:ext uri="{28A0092B-C50C-407E-A947-70E740481C1C}">
                <a14:useLocalDpi xmlns:a14="http://schemas.microsoft.com/office/drawing/2010/main" val="0"/>
              </a:ext>
            </a:extLst>
          </a:blip>
          <a:srcRect r="16525"/>
          <a:stretch/>
        </p:blipFill>
        <p:spPr>
          <a:xfrm>
            <a:off x="185929" y="2061246"/>
            <a:ext cx="5815584" cy="3846286"/>
          </a:xfrm>
          <a:prstGeom prst="rect">
            <a:avLst/>
          </a:prstGeom>
        </p:spPr>
      </p:pic>
      <p:sp>
        <p:nvSpPr>
          <p:cNvPr id="8" name="TextBox 7">
            <a:extLst>
              <a:ext uri="{FF2B5EF4-FFF2-40B4-BE49-F238E27FC236}">
                <a16:creationId xmlns:a16="http://schemas.microsoft.com/office/drawing/2014/main" id="{607F0603-D669-455B-5674-E0FCEF173757}"/>
              </a:ext>
            </a:extLst>
          </p:cNvPr>
          <p:cNvSpPr txBox="1"/>
          <p:nvPr/>
        </p:nvSpPr>
        <p:spPr>
          <a:xfrm>
            <a:off x="7552944" y="6208776"/>
            <a:ext cx="3209544" cy="369332"/>
          </a:xfrm>
          <a:prstGeom prst="rect">
            <a:avLst/>
          </a:prstGeom>
          <a:noFill/>
        </p:spPr>
        <p:txBody>
          <a:bodyPr wrap="square" rtlCol="0">
            <a:spAutoFit/>
          </a:bodyPr>
          <a:lstStyle/>
          <a:p>
            <a:r>
              <a:rPr lang="en-US" i="1" dirty="0"/>
              <a:t>Perfusion</a:t>
            </a:r>
          </a:p>
        </p:txBody>
      </p:sp>
      <p:pic>
        <p:nvPicPr>
          <p:cNvPr id="9" name="Hình ảnh 8" descr="Ảnh có chứa chai&#10;&#10;Mô tả được tạo tự động">
            <a:extLst>
              <a:ext uri="{FF2B5EF4-FFF2-40B4-BE49-F238E27FC236}">
                <a16:creationId xmlns:a16="http://schemas.microsoft.com/office/drawing/2014/main" id="{F1553D14-788C-94B6-1BC5-D966A7027A0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0" name="Εικόνα 9">
            <a:extLst>
              <a:ext uri="{FF2B5EF4-FFF2-40B4-BE49-F238E27FC236}">
                <a16:creationId xmlns:a16="http://schemas.microsoft.com/office/drawing/2014/main" id="{ADFFFDFD-F1A9-427C-39A0-25866CED1618}"/>
              </a:ext>
            </a:extLst>
          </p:cNvPr>
          <p:cNvPicPr>
            <a:picLocks noChangeAspect="1"/>
          </p:cNvPicPr>
          <p:nvPr/>
        </p:nvPicPr>
        <p:blipFill>
          <a:blip r:embed="rId5"/>
          <a:stretch>
            <a:fillRect/>
          </a:stretch>
        </p:blipFill>
        <p:spPr>
          <a:xfrm>
            <a:off x="10511" y="0"/>
            <a:ext cx="882869" cy="1137920"/>
          </a:xfrm>
          <a:prstGeom prst="rect">
            <a:avLst/>
          </a:prstGeom>
        </p:spPr>
      </p:pic>
      <p:cxnSp>
        <p:nvCxnSpPr>
          <p:cNvPr id="11" name="Ευθεία γραμμή σύνδεσης 10">
            <a:extLst>
              <a:ext uri="{FF2B5EF4-FFF2-40B4-BE49-F238E27FC236}">
                <a16:creationId xmlns:a16="http://schemas.microsoft.com/office/drawing/2014/main" id="{C492200A-EB98-0F2B-3FF3-C92AF9AD78B4}"/>
              </a:ext>
            </a:extLst>
          </p:cNvPr>
          <p:cNvCxnSpPr>
            <a:cxnSpLocks/>
          </p:cNvCxnSpPr>
          <p:nvPr/>
        </p:nvCxnSpPr>
        <p:spPr>
          <a:xfrm>
            <a:off x="10511" y="1137920"/>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14800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Θέση περιεχομένου 7" descr="Εικόνα που περιέχει κείμενο&#10;&#10;Περιγραφή που δημιουργήθηκε αυτόματα">
            <a:extLst>
              <a:ext uri="{FF2B5EF4-FFF2-40B4-BE49-F238E27FC236}">
                <a16:creationId xmlns:a16="http://schemas.microsoft.com/office/drawing/2014/main" id="{4CF4640E-51B3-FCC8-C5E4-C2B71AC9C3C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7245"/>
          <a:stretch/>
        </p:blipFill>
        <p:spPr>
          <a:xfrm>
            <a:off x="180062" y="1631556"/>
            <a:ext cx="6522490" cy="4351338"/>
          </a:xfrm>
        </p:spPr>
      </p:pic>
      <p:sp>
        <p:nvSpPr>
          <p:cNvPr id="10" name="Τίτλος 1">
            <a:extLst>
              <a:ext uri="{FF2B5EF4-FFF2-40B4-BE49-F238E27FC236}">
                <a16:creationId xmlns:a16="http://schemas.microsoft.com/office/drawing/2014/main" id="{A51F27E5-434C-A907-B39B-8C04E220AFB4}"/>
              </a:ext>
            </a:extLst>
          </p:cNvPr>
          <p:cNvSpPr txBox="1">
            <a:spLocks/>
          </p:cNvSpPr>
          <p:nvPr/>
        </p:nvSpPr>
        <p:spPr>
          <a:xfrm>
            <a:off x="838200" y="675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Case </a:t>
            </a:r>
            <a:r>
              <a:rPr lang="el-GR" dirty="0"/>
              <a:t>- </a:t>
            </a:r>
            <a:r>
              <a:rPr lang="en-US" dirty="0"/>
              <a:t>HCM</a:t>
            </a:r>
          </a:p>
        </p:txBody>
      </p:sp>
      <p:pic>
        <p:nvPicPr>
          <p:cNvPr id="11" name="Hình ảnh 8" descr="Ảnh có chứa chai&#10;&#10;Mô tả được tạo tự động">
            <a:extLst>
              <a:ext uri="{FF2B5EF4-FFF2-40B4-BE49-F238E27FC236}">
                <a16:creationId xmlns:a16="http://schemas.microsoft.com/office/drawing/2014/main" id="{BFF3D548-7F6B-71EC-113D-0C801ED5C10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2" name="Εικόνα 11">
            <a:extLst>
              <a:ext uri="{FF2B5EF4-FFF2-40B4-BE49-F238E27FC236}">
                <a16:creationId xmlns:a16="http://schemas.microsoft.com/office/drawing/2014/main" id="{E4AAC6AF-4170-113E-3FA3-8DD96217000D}"/>
              </a:ext>
            </a:extLst>
          </p:cNvPr>
          <p:cNvPicPr>
            <a:picLocks noChangeAspect="1"/>
          </p:cNvPicPr>
          <p:nvPr/>
        </p:nvPicPr>
        <p:blipFill>
          <a:blip r:embed="rId4"/>
          <a:stretch>
            <a:fillRect/>
          </a:stretch>
        </p:blipFill>
        <p:spPr>
          <a:xfrm>
            <a:off x="10511" y="0"/>
            <a:ext cx="882869" cy="1137920"/>
          </a:xfrm>
          <a:prstGeom prst="rect">
            <a:avLst/>
          </a:prstGeom>
        </p:spPr>
      </p:pic>
      <p:cxnSp>
        <p:nvCxnSpPr>
          <p:cNvPr id="13" name="Ευθεία γραμμή σύνδεσης 12">
            <a:extLst>
              <a:ext uri="{FF2B5EF4-FFF2-40B4-BE49-F238E27FC236}">
                <a16:creationId xmlns:a16="http://schemas.microsoft.com/office/drawing/2014/main" id="{680F2F9B-2B9E-1407-7700-2B859363AF48}"/>
              </a:ext>
            </a:extLst>
          </p:cNvPr>
          <p:cNvCxnSpPr>
            <a:cxnSpLocks/>
          </p:cNvCxnSpPr>
          <p:nvPr/>
        </p:nvCxnSpPr>
        <p:spPr>
          <a:xfrm>
            <a:off x="10511" y="1137920"/>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E15D160-CD46-E8F9-E386-300AC12624A2}"/>
              </a:ext>
            </a:extLst>
          </p:cNvPr>
          <p:cNvSpPr txBox="1"/>
          <p:nvPr/>
        </p:nvSpPr>
        <p:spPr>
          <a:xfrm>
            <a:off x="9320784" y="6476531"/>
            <a:ext cx="2871216" cy="369332"/>
          </a:xfrm>
          <a:prstGeom prst="rect">
            <a:avLst/>
          </a:prstGeom>
          <a:noFill/>
        </p:spPr>
        <p:txBody>
          <a:bodyPr wrap="square" rtlCol="0">
            <a:spAutoFit/>
          </a:bodyPr>
          <a:lstStyle/>
          <a:p>
            <a:r>
              <a:rPr lang="en-US" dirty="0"/>
              <a:t>Flow quantification</a:t>
            </a:r>
          </a:p>
        </p:txBody>
      </p:sp>
      <p:pic>
        <p:nvPicPr>
          <p:cNvPr id="2" name="Θέση περιεχομένου 7" descr="Εικόνα που περιέχει κείμενο&#10;&#10;Περιγραφή που δημιουργήθηκε αυτόματα">
            <a:extLst>
              <a:ext uri="{FF2B5EF4-FFF2-40B4-BE49-F238E27FC236}">
                <a16:creationId xmlns:a16="http://schemas.microsoft.com/office/drawing/2014/main" id="{849374C5-6CEB-AD3E-B12B-81E933AC4CCA}"/>
              </a:ext>
            </a:extLst>
          </p:cNvPr>
          <p:cNvPicPr>
            <a:picLocks noChangeAspect="1"/>
          </p:cNvPicPr>
          <p:nvPr/>
        </p:nvPicPr>
        <p:blipFill rotWithShape="1">
          <a:blip r:embed="rId2">
            <a:extLst>
              <a:ext uri="{28A0092B-C50C-407E-A947-70E740481C1C}">
                <a14:useLocalDpi xmlns:a14="http://schemas.microsoft.com/office/drawing/2010/main" val="0"/>
              </a:ext>
            </a:extLst>
          </a:blip>
          <a:srcRect l="82755" t="59133" b="22164"/>
          <a:stretch/>
        </p:blipFill>
        <p:spPr>
          <a:xfrm>
            <a:off x="7196327" y="2390262"/>
            <a:ext cx="4392091" cy="2629794"/>
          </a:xfrm>
          <a:prstGeom prst="rect">
            <a:avLst/>
          </a:prstGeom>
        </p:spPr>
      </p:pic>
    </p:spTree>
    <p:extLst>
      <p:ext uri="{BB962C8B-B14F-4D97-AF65-F5344CB8AC3E}">
        <p14:creationId xmlns:p14="http://schemas.microsoft.com/office/powerpoint/2010/main" val="24680881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1725614" y="230671"/>
            <a:ext cx="8229600" cy="631825"/>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en-GB" altLang="de-DE" sz="3200" b="1" kern="0" dirty="0">
                <a:solidFill>
                  <a:schemeClr val="tx1"/>
                </a:solidFill>
              </a:rPr>
              <a:t>Goals of viability diagnosis</a:t>
            </a:r>
          </a:p>
        </p:txBody>
      </p:sp>
      <p:sp>
        <p:nvSpPr>
          <p:cNvPr id="61" name="Rectangle 3"/>
          <p:cNvSpPr>
            <a:spLocks noChangeArrowheads="1"/>
          </p:cNvSpPr>
          <p:nvPr/>
        </p:nvSpPr>
        <p:spPr bwMode="auto">
          <a:xfrm>
            <a:off x="1893194" y="1246392"/>
            <a:ext cx="8523287" cy="4574202"/>
          </a:xfrm>
          <a:prstGeom prst="rect">
            <a:avLst/>
          </a:prstGeom>
          <a:noFill/>
          <a:ln>
            <a:noFill/>
          </a:ln>
          <a:effectLst/>
          <a:extLst>
            <a:ext uri="{909E8E84-426E-40DD-AFC4-6F175D3DCCD1}">
              <a14:hiddenFill xmlns:a14="http://schemas.microsoft.com/office/drawing/2010/main">
                <a:gradFill rotWithShape="0">
                  <a:gsLst>
                    <a:gs pos="0">
                      <a:srgbClr val="114FFB"/>
                    </a:gs>
                    <a:gs pos="100000">
                      <a:srgbClr val="114FFB">
                        <a:gamma/>
                        <a:shade val="29804"/>
                        <a:invGamma/>
                      </a:srgbClr>
                    </a:gs>
                  </a:gsLst>
                  <a:path path="rect">
                    <a:fillToRect r="100000" b="100000"/>
                  </a:path>
                </a:gra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107763" dir="2700000" algn="ctr" rotWithShape="0">
                    <a:srgbClr val="919191"/>
                  </a:outerShdw>
                </a:effectLst>
              </a14:hiddenEffects>
            </a:ext>
          </a:extLst>
        </p:spPr>
        <p:txBody>
          <a:bodyPr lIns="92075" tIns="46038" rIns="92075" bIns="46038">
            <a:spAutoFit/>
          </a:bodyPr>
          <a:lstStyle/>
          <a:p>
            <a:pPr eaLnBrk="0" hangingPunct="0">
              <a:lnSpc>
                <a:spcPct val="80000"/>
              </a:lnSpc>
              <a:defRPr/>
            </a:pPr>
            <a:r>
              <a:rPr lang="de-DE" sz="2800" dirty="0" err="1">
                <a:latin typeface="Arial" pitchFamily="34" charset="0"/>
              </a:rPr>
              <a:t>Identification</a:t>
            </a:r>
            <a:r>
              <a:rPr lang="de-DE" sz="2800" dirty="0">
                <a:latin typeface="Arial" pitchFamily="34" charset="0"/>
              </a:rPr>
              <a:t> of </a:t>
            </a:r>
            <a:r>
              <a:rPr lang="de-DE" sz="2800" dirty="0" err="1">
                <a:latin typeface="Arial" pitchFamily="34" charset="0"/>
              </a:rPr>
              <a:t>viable</a:t>
            </a:r>
            <a:r>
              <a:rPr lang="de-DE" sz="2800" dirty="0">
                <a:latin typeface="Arial" pitchFamily="34" charset="0"/>
              </a:rPr>
              <a:t> </a:t>
            </a:r>
            <a:r>
              <a:rPr lang="de-DE" sz="2800" b="1" dirty="0" err="1">
                <a:solidFill>
                  <a:schemeClr val="tx2"/>
                </a:solidFill>
                <a:latin typeface="Arial" pitchFamily="34" charset="0"/>
              </a:rPr>
              <a:t>myocytes</a:t>
            </a:r>
            <a:r>
              <a:rPr lang="de-DE" sz="2800" dirty="0">
                <a:latin typeface="Arial" pitchFamily="34" charset="0"/>
              </a:rPr>
              <a:t> in </a:t>
            </a:r>
            <a:r>
              <a:rPr lang="de-DE" sz="2800" dirty="0" err="1">
                <a:latin typeface="Arial" pitchFamily="34" charset="0"/>
              </a:rPr>
              <a:t>akinetic</a:t>
            </a:r>
            <a:r>
              <a:rPr lang="de-DE" sz="2800" dirty="0">
                <a:latin typeface="Arial" pitchFamily="34" charset="0"/>
              </a:rPr>
              <a:t> </a:t>
            </a:r>
            <a:r>
              <a:rPr lang="de-DE" sz="2800" dirty="0" err="1">
                <a:latin typeface="Arial" pitchFamily="34" charset="0"/>
              </a:rPr>
              <a:t>regions</a:t>
            </a:r>
            <a:endParaRPr lang="de-DE" sz="2800" dirty="0">
              <a:latin typeface="Arial" pitchFamily="34" charset="0"/>
            </a:endParaRPr>
          </a:p>
          <a:p>
            <a:pPr eaLnBrk="0" hangingPunct="0">
              <a:lnSpc>
                <a:spcPct val="80000"/>
              </a:lnSpc>
              <a:defRPr/>
            </a:pPr>
            <a:endParaRPr lang="de-DE" sz="2800" dirty="0">
              <a:latin typeface="Arial" pitchFamily="34" charset="0"/>
            </a:endParaRPr>
          </a:p>
          <a:p>
            <a:pPr eaLnBrk="0" hangingPunct="0">
              <a:lnSpc>
                <a:spcPct val="80000"/>
              </a:lnSpc>
              <a:defRPr/>
            </a:pPr>
            <a:endParaRPr lang="de-DE" sz="2800" dirty="0">
              <a:latin typeface="Arial" pitchFamily="34" charset="0"/>
            </a:endParaRPr>
          </a:p>
          <a:p>
            <a:pPr eaLnBrk="0" hangingPunct="0">
              <a:lnSpc>
                <a:spcPct val="80000"/>
              </a:lnSpc>
              <a:defRPr/>
            </a:pPr>
            <a:r>
              <a:rPr lang="de-DE" sz="2800" dirty="0" err="1">
                <a:latin typeface="Arial" pitchFamily="34" charset="0"/>
              </a:rPr>
              <a:t>Identification</a:t>
            </a:r>
            <a:r>
              <a:rPr lang="de-DE" sz="2800" dirty="0">
                <a:latin typeface="Arial" pitchFamily="34" charset="0"/>
              </a:rPr>
              <a:t> of </a:t>
            </a:r>
            <a:r>
              <a:rPr lang="de-DE" sz="2800" dirty="0" err="1">
                <a:latin typeface="Arial" pitchFamily="34" charset="0"/>
              </a:rPr>
              <a:t>viable</a:t>
            </a:r>
            <a:r>
              <a:rPr lang="de-DE" sz="2800" dirty="0">
                <a:latin typeface="Arial" pitchFamily="34" charset="0"/>
              </a:rPr>
              <a:t> </a:t>
            </a:r>
            <a:r>
              <a:rPr lang="de-DE" sz="2800" b="1" dirty="0" err="1">
                <a:solidFill>
                  <a:schemeClr val="tx2"/>
                </a:solidFill>
                <a:latin typeface="Arial" pitchFamily="34" charset="0"/>
              </a:rPr>
              <a:t>segments</a:t>
            </a:r>
            <a:r>
              <a:rPr lang="de-DE" sz="2800" dirty="0">
                <a:latin typeface="Arial" pitchFamily="34" charset="0"/>
              </a:rPr>
              <a:t> </a:t>
            </a:r>
            <a:r>
              <a:rPr lang="de-DE" sz="2800" dirty="0" err="1">
                <a:latin typeface="Arial" pitchFamily="34" charset="0"/>
              </a:rPr>
              <a:t>that</a:t>
            </a:r>
            <a:r>
              <a:rPr lang="de-DE" sz="2800" dirty="0">
                <a:latin typeface="Arial" pitchFamily="34" charset="0"/>
              </a:rPr>
              <a:t> </a:t>
            </a:r>
            <a:r>
              <a:rPr lang="de-DE" sz="2800" dirty="0" err="1">
                <a:latin typeface="Arial" pitchFamily="34" charset="0"/>
              </a:rPr>
              <a:t>theoretically</a:t>
            </a:r>
            <a:r>
              <a:rPr lang="de-DE" sz="2800" dirty="0">
                <a:latin typeface="Arial" pitchFamily="34" charset="0"/>
              </a:rPr>
              <a:t> </a:t>
            </a:r>
            <a:r>
              <a:rPr lang="de-DE" sz="2800" dirty="0" err="1">
                <a:latin typeface="Arial" pitchFamily="34" charset="0"/>
              </a:rPr>
              <a:t>may</a:t>
            </a:r>
            <a:r>
              <a:rPr lang="de-DE" sz="2800" dirty="0">
                <a:latin typeface="Arial" pitchFamily="34" charset="0"/>
              </a:rPr>
              <a:t>  </a:t>
            </a:r>
            <a:r>
              <a:rPr lang="de-DE" sz="2800" dirty="0" err="1">
                <a:latin typeface="Arial" pitchFamily="34" charset="0"/>
              </a:rPr>
              <a:t>improve</a:t>
            </a:r>
            <a:r>
              <a:rPr lang="de-DE" sz="2800" dirty="0">
                <a:latin typeface="Arial" pitchFamily="34" charset="0"/>
              </a:rPr>
              <a:t> </a:t>
            </a:r>
            <a:r>
              <a:rPr lang="de-DE" sz="2800" dirty="0" err="1">
                <a:latin typeface="Arial" pitchFamily="34" charset="0"/>
              </a:rPr>
              <a:t>function</a:t>
            </a:r>
            <a:r>
              <a:rPr lang="de-DE" sz="2800" dirty="0">
                <a:latin typeface="Arial" pitchFamily="34" charset="0"/>
              </a:rPr>
              <a:t> after </a:t>
            </a:r>
            <a:r>
              <a:rPr lang="de-DE" sz="2800" dirty="0" err="1">
                <a:latin typeface="Arial" pitchFamily="34" charset="0"/>
              </a:rPr>
              <a:t>coronary</a:t>
            </a:r>
            <a:r>
              <a:rPr lang="de-DE" sz="2800" dirty="0">
                <a:latin typeface="Arial" pitchFamily="34" charset="0"/>
              </a:rPr>
              <a:t> </a:t>
            </a:r>
            <a:r>
              <a:rPr lang="de-DE" sz="2800" dirty="0" err="1">
                <a:latin typeface="Arial" pitchFamily="34" charset="0"/>
              </a:rPr>
              <a:t>revascularisation</a:t>
            </a:r>
            <a:endParaRPr lang="de-DE" sz="2800" dirty="0">
              <a:latin typeface="Arial" pitchFamily="34" charset="0"/>
            </a:endParaRPr>
          </a:p>
          <a:p>
            <a:pPr eaLnBrk="0" hangingPunct="0">
              <a:lnSpc>
                <a:spcPct val="80000"/>
              </a:lnSpc>
              <a:defRPr/>
            </a:pPr>
            <a:endParaRPr lang="de-DE" sz="2800" dirty="0">
              <a:latin typeface="Arial" pitchFamily="34" charset="0"/>
            </a:endParaRPr>
          </a:p>
          <a:p>
            <a:pPr eaLnBrk="0" hangingPunct="0">
              <a:lnSpc>
                <a:spcPct val="80000"/>
              </a:lnSpc>
              <a:defRPr/>
            </a:pPr>
            <a:endParaRPr lang="de-DE" sz="2800" dirty="0">
              <a:latin typeface="Arial" pitchFamily="34" charset="0"/>
            </a:endParaRPr>
          </a:p>
          <a:p>
            <a:pPr eaLnBrk="0" hangingPunct="0">
              <a:lnSpc>
                <a:spcPct val="80000"/>
              </a:lnSpc>
              <a:defRPr/>
            </a:pPr>
            <a:r>
              <a:rPr lang="de-DE" sz="2800" dirty="0" err="1">
                <a:latin typeface="Arial" pitchFamily="34" charset="0"/>
              </a:rPr>
              <a:t>Identification</a:t>
            </a:r>
            <a:r>
              <a:rPr lang="de-DE" sz="2800" dirty="0">
                <a:latin typeface="Arial" pitchFamily="34" charset="0"/>
              </a:rPr>
              <a:t> of </a:t>
            </a:r>
            <a:r>
              <a:rPr lang="de-DE" sz="2800" dirty="0" err="1">
                <a:latin typeface="Arial" pitchFamily="34" charset="0"/>
              </a:rPr>
              <a:t>patients</a:t>
            </a:r>
            <a:r>
              <a:rPr lang="de-DE" sz="2800" dirty="0">
                <a:latin typeface="Arial" pitchFamily="34" charset="0"/>
              </a:rPr>
              <a:t> </a:t>
            </a:r>
            <a:r>
              <a:rPr lang="de-DE" sz="2800" dirty="0" err="1">
                <a:latin typeface="Arial" pitchFamily="34" charset="0"/>
              </a:rPr>
              <a:t>with</a:t>
            </a:r>
            <a:r>
              <a:rPr lang="de-DE" sz="2800" dirty="0">
                <a:latin typeface="Arial" pitchFamily="34" charset="0"/>
              </a:rPr>
              <a:t> global </a:t>
            </a:r>
            <a:br>
              <a:rPr lang="de-DE" sz="2800" dirty="0">
                <a:latin typeface="Arial" pitchFamily="34" charset="0"/>
              </a:rPr>
            </a:br>
            <a:r>
              <a:rPr lang="de-DE" sz="2800" b="1" dirty="0" err="1">
                <a:solidFill>
                  <a:srgbClr val="0057A2"/>
                </a:solidFill>
                <a:latin typeface="Arial" pitchFamily="34" charset="0"/>
              </a:rPr>
              <a:t>functional</a:t>
            </a:r>
            <a:r>
              <a:rPr lang="de-DE" sz="2800" b="1" dirty="0">
                <a:solidFill>
                  <a:srgbClr val="0057A2"/>
                </a:solidFill>
                <a:latin typeface="Arial" pitchFamily="34" charset="0"/>
              </a:rPr>
              <a:t> </a:t>
            </a:r>
            <a:r>
              <a:rPr lang="de-DE" sz="2800" b="1" dirty="0" err="1">
                <a:solidFill>
                  <a:srgbClr val="0057A2"/>
                </a:solidFill>
                <a:latin typeface="Arial" pitchFamily="34" charset="0"/>
              </a:rPr>
              <a:t>improvement</a:t>
            </a:r>
            <a:r>
              <a:rPr lang="de-DE" sz="2800" b="1" dirty="0">
                <a:solidFill>
                  <a:srgbClr val="0057A2"/>
                </a:solidFill>
                <a:latin typeface="Arial" pitchFamily="34" charset="0"/>
              </a:rPr>
              <a:t> </a:t>
            </a:r>
            <a:r>
              <a:rPr lang="de-DE" sz="2800" b="1" dirty="0" err="1">
                <a:solidFill>
                  <a:srgbClr val="0057A2"/>
                </a:solidFill>
                <a:latin typeface="Arial" pitchFamily="34" charset="0"/>
              </a:rPr>
              <a:t>capacity</a:t>
            </a:r>
            <a:endParaRPr lang="de-DE" sz="2800" b="1" dirty="0">
              <a:solidFill>
                <a:srgbClr val="0057A2"/>
              </a:solidFill>
              <a:latin typeface="Arial" pitchFamily="34" charset="0"/>
            </a:endParaRPr>
          </a:p>
          <a:p>
            <a:pPr algn="ctr" eaLnBrk="0" hangingPunct="0">
              <a:lnSpc>
                <a:spcPct val="80000"/>
              </a:lnSpc>
              <a:defRPr/>
            </a:pPr>
            <a:endParaRPr lang="de-DE" sz="2800" dirty="0">
              <a:latin typeface="Arial" pitchFamily="34" charset="0"/>
            </a:endParaRPr>
          </a:p>
          <a:p>
            <a:pPr algn="ctr" eaLnBrk="0" hangingPunct="0">
              <a:lnSpc>
                <a:spcPct val="80000"/>
              </a:lnSpc>
              <a:defRPr/>
            </a:pPr>
            <a:endParaRPr lang="de-DE" sz="2800" dirty="0">
              <a:latin typeface="Arial" pitchFamily="34" charset="0"/>
            </a:endParaRPr>
          </a:p>
          <a:p>
            <a:pPr eaLnBrk="0" hangingPunct="0">
              <a:lnSpc>
                <a:spcPct val="80000"/>
              </a:lnSpc>
              <a:defRPr/>
            </a:pPr>
            <a:r>
              <a:rPr lang="de-DE" sz="2800" dirty="0" err="1">
                <a:latin typeface="Arial" pitchFamily="34" charset="0"/>
              </a:rPr>
              <a:t>Identification</a:t>
            </a:r>
            <a:r>
              <a:rPr lang="de-DE" sz="2800" dirty="0">
                <a:latin typeface="Arial" pitchFamily="34" charset="0"/>
              </a:rPr>
              <a:t> of </a:t>
            </a:r>
            <a:r>
              <a:rPr lang="de-DE" sz="2800" dirty="0" err="1">
                <a:latin typeface="Arial" pitchFamily="34" charset="0"/>
              </a:rPr>
              <a:t>patients</a:t>
            </a:r>
            <a:r>
              <a:rPr lang="de-DE" sz="2800" dirty="0">
                <a:latin typeface="Arial" pitchFamily="34" charset="0"/>
              </a:rPr>
              <a:t> </a:t>
            </a:r>
            <a:r>
              <a:rPr lang="de-DE" sz="2800" dirty="0" err="1">
                <a:latin typeface="Arial" pitchFamily="34" charset="0"/>
              </a:rPr>
              <a:t>with</a:t>
            </a:r>
            <a:r>
              <a:rPr lang="de-DE" sz="2800" dirty="0">
                <a:latin typeface="Arial" pitchFamily="34" charset="0"/>
              </a:rPr>
              <a:t> </a:t>
            </a:r>
            <a:r>
              <a:rPr lang="de-DE" sz="2800" b="1" dirty="0" err="1">
                <a:solidFill>
                  <a:srgbClr val="0057A2"/>
                </a:solidFill>
                <a:latin typeface="Arial" pitchFamily="34" charset="0"/>
              </a:rPr>
              <a:t>prognostic</a:t>
            </a:r>
            <a:r>
              <a:rPr lang="de-DE" sz="2800" b="1" dirty="0">
                <a:solidFill>
                  <a:srgbClr val="0057A2"/>
                </a:solidFill>
                <a:latin typeface="Arial" pitchFamily="34" charset="0"/>
              </a:rPr>
              <a:t> </a:t>
            </a:r>
            <a:r>
              <a:rPr lang="de-DE" sz="2800" b="1" dirty="0" err="1">
                <a:solidFill>
                  <a:srgbClr val="0057A2"/>
                </a:solidFill>
                <a:latin typeface="Arial" pitchFamily="34" charset="0"/>
              </a:rPr>
              <a:t>benefit</a:t>
            </a:r>
            <a:endParaRPr lang="de-DE" sz="2800" dirty="0">
              <a:latin typeface="Arial" pitchFamily="34" charset="0"/>
            </a:endParaRPr>
          </a:p>
        </p:txBody>
      </p:sp>
      <p:sp>
        <p:nvSpPr>
          <p:cNvPr id="62" name="Line 11"/>
          <p:cNvSpPr>
            <a:spLocks noChangeShapeType="1"/>
          </p:cNvSpPr>
          <p:nvPr/>
        </p:nvSpPr>
        <p:spPr bwMode="auto">
          <a:xfrm>
            <a:off x="5831780" y="1807468"/>
            <a:ext cx="0" cy="393700"/>
          </a:xfrm>
          <a:prstGeom prst="line">
            <a:avLst/>
          </a:prstGeom>
          <a:noFill/>
          <a:ln w="5715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63" name="Line 12"/>
          <p:cNvSpPr>
            <a:spLocks noChangeShapeType="1"/>
          </p:cNvSpPr>
          <p:nvPr/>
        </p:nvSpPr>
        <p:spPr bwMode="auto">
          <a:xfrm>
            <a:off x="5831780" y="3509268"/>
            <a:ext cx="0" cy="393700"/>
          </a:xfrm>
          <a:prstGeom prst="line">
            <a:avLst/>
          </a:prstGeom>
          <a:noFill/>
          <a:ln w="5715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64" name="Line 13"/>
          <p:cNvSpPr>
            <a:spLocks noChangeShapeType="1"/>
          </p:cNvSpPr>
          <p:nvPr/>
        </p:nvSpPr>
        <p:spPr bwMode="auto">
          <a:xfrm>
            <a:off x="5831780" y="4753868"/>
            <a:ext cx="0" cy="393700"/>
          </a:xfrm>
          <a:prstGeom prst="line">
            <a:avLst/>
          </a:prstGeom>
          <a:noFill/>
          <a:ln w="5715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7" name="Straight Connector 23553">
            <a:extLst>
              <a:ext uri="{FF2B5EF4-FFF2-40B4-BE49-F238E27FC236}">
                <a16:creationId xmlns:a16="http://schemas.microsoft.com/office/drawing/2014/main" id="{D55C1717-44E9-4F4D-97C4-5B8613BD34DA}"/>
              </a:ext>
            </a:extLst>
          </p:cNvPr>
          <p:cNvSpPr>
            <a:spLocks noChangeShapeType="1"/>
          </p:cNvSpPr>
          <p:nvPr/>
        </p:nvSpPr>
        <p:spPr bwMode="auto">
          <a:xfrm>
            <a:off x="0" y="748175"/>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solidFill>
                <a:prstClr val="black"/>
              </a:solidFill>
              <a:latin typeface="Calibri"/>
            </a:endParaRPr>
          </a:p>
        </p:txBody>
      </p:sp>
    </p:spTree>
    <p:extLst>
      <p:ext uri="{BB962C8B-B14F-4D97-AF65-F5344CB8AC3E}">
        <p14:creationId xmlns:p14="http://schemas.microsoft.com/office/powerpoint/2010/main" val="4741898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1725614" y="230671"/>
            <a:ext cx="8229600" cy="631825"/>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en-US" altLang="de-DE" sz="3200" b="1" kern="0" dirty="0">
                <a:solidFill>
                  <a:schemeClr val="tx1"/>
                </a:solidFill>
              </a:rPr>
              <a:t>Comparison of methods</a:t>
            </a:r>
          </a:p>
        </p:txBody>
      </p:sp>
      <p:sp>
        <p:nvSpPr>
          <p:cNvPr id="20" name="Rectangle 3"/>
          <p:cNvSpPr>
            <a:spLocks noChangeArrowheads="1"/>
          </p:cNvSpPr>
          <p:nvPr/>
        </p:nvSpPr>
        <p:spPr bwMode="auto">
          <a:xfrm>
            <a:off x="2242127" y="1315128"/>
            <a:ext cx="7583175" cy="462307"/>
          </a:xfrm>
          <a:prstGeom prst="rect">
            <a:avLst/>
          </a:prstGeom>
          <a:noFill/>
          <a:ln>
            <a:noFill/>
          </a:ln>
          <a:effectLst/>
          <a:extLst>
            <a:ext uri="{909E8E84-426E-40DD-AFC4-6F175D3DCCD1}">
              <a14:hiddenFill xmlns:a14="http://schemas.microsoft.com/office/drawing/2010/main">
                <a:gradFill rotWithShape="0">
                  <a:gsLst>
                    <a:gs pos="0">
                      <a:srgbClr val="790015">
                        <a:gamma/>
                        <a:shade val="0"/>
                        <a:invGamma/>
                      </a:srgbClr>
                    </a:gs>
                    <a:gs pos="50000">
                      <a:srgbClr val="790015"/>
                    </a:gs>
                    <a:gs pos="100000">
                      <a:srgbClr val="790015">
                        <a:gamma/>
                        <a:shade val="0"/>
                        <a:invGamma/>
                      </a:srgb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lgn="ctr" eaLnBrk="0" hangingPunct="0">
              <a:defRPr/>
            </a:pPr>
            <a:r>
              <a:rPr lang="de-DE" sz="2400" dirty="0">
                <a:latin typeface="Arial" pitchFamily="34" charset="0"/>
              </a:rPr>
              <a:t>Gold </a:t>
            </a:r>
            <a:r>
              <a:rPr lang="de-DE" sz="2400" dirty="0" err="1">
                <a:latin typeface="Arial" pitchFamily="34" charset="0"/>
              </a:rPr>
              <a:t>standard</a:t>
            </a:r>
            <a:r>
              <a:rPr lang="de-DE" sz="2400" dirty="0">
                <a:latin typeface="Arial" pitchFamily="34" charset="0"/>
              </a:rPr>
              <a:t>: </a:t>
            </a:r>
            <a:r>
              <a:rPr lang="de-DE" sz="2400" dirty="0" err="1">
                <a:latin typeface="Arial" pitchFamily="34" charset="0"/>
              </a:rPr>
              <a:t>functional</a:t>
            </a:r>
            <a:r>
              <a:rPr lang="de-DE" sz="2400" dirty="0">
                <a:latin typeface="Arial" pitchFamily="34" charset="0"/>
              </a:rPr>
              <a:t> </a:t>
            </a:r>
            <a:r>
              <a:rPr lang="de-DE" sz="2400" dirty="0" err="1">
                <a:latin typeface="Arial" pitchFamily="34" charset="0"/>
              </a:rPr>
              <a:t>recovery</a:t>
            </a:r>
            <a:endParaRPr lang="de-DE" sz="2400" dirty="0">
              <a:latin typeface="Arial" pitchFamily="34" charset="0"/>
            </a:endParaRPr>
          </a:p>
        </p:txBody>
      </p:sp>
      <p:sp>
        <p:nvSpPr>
          <p:cNvPr id="37" name="Text Box 3"/>
          <p:cNvSpPr txBox="1">
            <a:spLocks noChangeArrowheads="1"/>
          </p:cNvSpPr>
          <p:nvPr/>
        </p:nvSpPr>
        <p:spPr bwMode="auto">
          <a:xfrm>
            <a:off x="8496229" y="6473440"/>
            <a:ext cx="3429144" cy="307777"/>
          </a:xfrm>
          <a:prstGeom prst="rect">
            <a:avLst/>
          </a:prstGeom>
          <a:noFill/>
          <a:ln>
            <a:noFill/>
          </a:ln>
          <a:effectLst/>
          <a:extLst>
            <a:ext uri="{909E8E84-426E-40DD-AFC4-6F175D3DCCD1}">
              <a14:hiddenFill xmlns:a14="http://schemas.microsoft.com/office/drawing/2010/main">
                <a:gradFill rotWithShape="0">
                  <a:gsLst>
                    <a:gs pos="0">
                      <a:schemeClr val="bg1"/>
                    </a:gs>
                    <a:gs pos="100000">
                      <a:schemeClr val="bg2"/>
                    </a:gs>
                  </a:gsLst>
                  <a:lin ang="5400000" scaled="1"/>
                </a:gradFill>
              </a14:hiddenFill>
            </a:ext>
            <a:ext uri="{91240B29-F687-4F45-9708-019B960494DF}">
              <a14:hiddenLine xmlns:a14="http://schemas.microsoft.com/office/drawing/2010/main" w="5715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5000"/>
              <a:buFont typeface="Wingdings" pitchFamily="2" charset="2"/>
              <a:buChar char="n"/>
              <a:defRPr sz="3200">
                <a:solidFill>
                  <a:schemeClr val="tx1"/>
                </a:solidFill>
                <a:latin typeface="Times New Roman" pitchFamily="18" charset="0"/>
              </a:defRPr>
            </a:lvl1pPr>
            <a:lvl2pPr marL="742950" indent="-285750" eaLnBrk="0" hangingPunct="0">
              <a:spcBef>
                <a:spcPct val="20000"/>
              </a:spcBef>
              <a:buClr>
                <a:schemeClr val="folHlink"/>
              </a:buClr>
              <a:buSzPct val="60000"/>
              <a:buFont typeface="Wingdings" pitchFamily="2" charset="2"/>
              <a:buChar char="u"/>
              <a:defRPr sz="3200">
                <a:solidFill>
                  <a:schemeClr val="tx1"/>
                </a:solidFill>
                <a:latin typeface="Times New Roman" pitchFamily="18" charset="0"/>
              </a:defRPr>
            </a:lvl2pPr>
            <a:lvl3pPr marL="1143000" indent="-228600" eaLnBrk="0" hangingPunct="0">
              <a:spcBef>
                <a:spcPct val="20000"/>
              </a:spcBef>
              <a:buClr>
                <a:schemeClr val="tx2"/>
              </a:buClr>
              <a:buSzPct val="60000"/>
              <a:buFont typeface="Wingdings" pitchFamily="2" charset="2"/>
              <a:buChar char="t"/>
              <a:defRPr sz="3200">
                <a:solidFill>
                  <a:schemeClr val="tx1"/>
                </a:solidFill>
                <a:latin typeface="Times New Roman" pitchFamily="18" charset="0"/>
              </a:defRPr>
            </a:lvl3pPr>
            <a:lvl4pPr marL="1600200" indent="-228600" eaLnBrk="0" hangingPunct="0">
              <a:spcBef>
                <a:spcPct val="20000"/>
              </a:spcBef>
              <a:buClr>
                <a:schemeClr val="tx1"/>
              </a:buClr>
              <a:buSzPct val="100000"/>
              <a:buChar char="•"/>
              <a:defRPr sz="3200">
                <a:solidFill>
                  <a:schemeClr val="tx1"/>
                </a:solidFill>
                <a:latin typeface="Times New Roman" pitchFamily="18" charset="0"/>
              </a:defRPr>
            </a:lvl4pPr>
            <a:lvl5pPr marL="2057400" indent="-228600" eaLnBrk="0" hangingPunct="0">
              <a:spcBef>
                <a:spcPct val="20000"/>
              </a:spcBef>
              <a:buClr>
                <a:schemeClr val="tx1"/>
              </a:buClr>
              <a:buSzPct val="100000"/>
              <a:buChar char="–"/>
              <a:defRPr sz="32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9pPr>
          </a:lstStyle>
          <a:p>
            <a:pPr>
              <a:spcBef>
                <a:spcPct val="0"/>
              </a:spcBef>
              <a:buClrTx/>
              <a:buSzTx/>
              <a:buFontTx/>
              <a:buNone/>
            </a:pPr>
            <a:r>
              <a:rPr lang="en-US" altLang="de-DE" sz="1400" b="1" i="1" dirty="0" err="1">
                <a:latin typeface="Arial" pitchFamily="34" charset="0"/>
              </a:rPr>
              <a:t>Schinkel</a:t>
            </a:r>
            <a:r>
              <a:rPr lang="en-US" altLang="de-DE" sz="1400" b="1" i="1" dirty="0">
                <a:latin typeface="Arial" pitchFamily="34" charset="0"/>
              </a:rPr>
              <a:t> et al. </a:t>
            </a:r>
            <a:r>
              <a:rPr lang="en-US" altLang="de-DE" sz="1400" b="1" i="1" dirty="0" err="1">
                <a:latin typeface="Arial" pitchFamily="34" charset="0"/>
              </a:rPr>
              <a:t>Curr</a:t>
            </a:r>
            <a:r>
              <a:rPr lang="en-US" altLang="de-DE" sz="1400" b="1" i="1" dirty="0">
                <a:latin typeface="Arial" pitchFamily="34" charset="0"/>
              </a:rPr>
              <a:t> </a:t>
            </a:r>
            <a:r>
              <a:rPr lang="en-US" altLang="de-DE" sz="1400" b="1" i="1" dirty="0" err="1">
                <a:latin typeface="Arial" pitchFamily="34" charset="0"/>
              </a:rPr>
              <a:t>Probl</a:t>
            </a:r>
            <a:r>
              <a:rPr lang="en-US" altLang="de-DE" sz="1400" b="1" i="1" dirty="0">
                <a:latin typeface="Arial" pitchFamily="34" charset="0"/>
              </a:rPr>
              <a:t> </a:t>
            </a:r>
            <a:r>
              <a:rPr lang="en-US" altLang="de-DE" sz="1400" b="1" i="1" dirty="0" err="1">
                <a:latin typeface="Arial" pitchFamily="34" charset="0"/>
              </a:rPr>
              <a:t>Cardiol</a:t>
            </a:r>
            <a:r>
              <a:rPr lang="en-US" altLang="de-DE" sz="1400" b="1" i="1" dirty="0">
                <a:latin typeface="Arial" pitchFamily="34" charset="0"/>
              </a:rPr>
              <a:t> 2007</a:t>
            </a:r>
          </a:p>
        </p:txBody>
      </p:sp>
      <p:graphicFrame>
        <p:nvGraphicFramePr>
          <p:cNvPr id="38" name="Group 134"/>
          <p:cNvGraphicFramePr>
            <a:graphicFrameLocks noGrp="1"/>
          </p:cNvGraphicFramePr>
          <p:nvPr/>
        </p:nvGraphicFramePr>
        <p:xfrm>
          <a:off x="3284539" y="1737180"/>
          <a:ext cx="5697537" cy="4013201"/>
        </p:xfrm>
        <a:graphic>
          <a:graphicData uri="http://schemas.openxmlformats.org/drawingml/2006/table">
            <a:tbl>
              <a:tblPr/>
              <a:tblGrid>
                <a:gridCol w="1423987">
                  <a:extLst>
                    <a:ext uri="{9D8B030D-6E8A-4147-A177-3AD203B41FA5}">
                      <a16:colId xmlns:a16="http://schemas.microsoft.com/office/drawing/2014/main" val="20000"/>
                    </a:ext>
                  </a:extLst>
                </a:gridCol>
                <a:gridCol w="1435100">
                  <a:extLst>
                    <a:ext uri="{9D8B030D-6E8A-4147-A177-3AD203B41FA5}">
                      <a16:colId xmlns:a16="http://schemas.microsoft.com/office/drawing/2014/main" val="20001"/>
                    </a:ext>
                  </a:extLst>
                </a:gridCol>
                <a:gridCol w="1414463">
                  <a:extLst>
                    <a:ext uri="{9D8B030D-6E8A-4147-A177-3AD203B41FA5}">
                      <a16:colId xmlns:a16="http://schemas.microsoft.com/office/drawing/2014/main" val="20002"/>
                    </a:ext>
                  </a:extLst>
                </a:gridCol>
                <a:gridCol w="1423987">
                  <a:extLst>
                    <a:ext uri="{9D8B030D-6E8A-4147-A177-3AD203B41FA5}">
                      <a16:colId xmlns:a16="http://schemas.microsoft.com/office/drawing/2014/main" val="20003"/>
                    </a:ext>
                  </a:extLst>
                </a:gridCol>
              </a:tblGrid>
              <a:tr h="803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a:ln>
                          <a:noFill/>
                        </a:ln>
                        <a:solidFill>
                          <a:schemeClr val="tx1"/>
                        </a:solidFill>
                        <a:effectLst/>
                        <a:latin typeface="Calibri" pitchFamily="-109" charset="0"/>
                        <a:ea typeface="MS PGothic" pitchFamily="34" charset="-128"/>
                      </a:endParaRPr>
                    </a:p>
                  </a:txBody>
                  <a:tcPr horzOverflow="overflow">
                    <a:lnL w="38100" cap="flat" cmpd="sng" algn="ctr">
                      <a:solidFill>
                        <a:schemeClr val="tx1"/>
                      </a:solidFill>
                      <a:prstDash val="solid"/>
                      <a:round/>
                      <a:headEnd type="none" w="sm" len="sm"/>
                      <a:tailEnd type="none" w="sm" len="sm"/>
                    </a:lnL>
                    <a:lnR w="12700" cap="flat" cmpd="sng" algn="ctr">
                      <a:solidFill>
                        <a:schemeClr val="tx1"/>
                      </a:solidFill>
                      <a:prstDash val="sysDash"/>
                      <a:round/>
                      <a:headEnd type="none" w="sm" len="sm"/>
                      <a:tailEnd type="none" w="sm" len="sm"/>
                    </a:lnR>
                    <a:lnT w="38100" cap="flat" cmpd="sng" algn="ctr">
                      <a:solidFill>
                        <a:schemeClr val="tx1"/>
                      </a:solidFill>
                      <a:prstDash val="solid"/>
                      <a:round/>
                      <a:headEnd type="none" w="sm" len="sm"/>
                      <a:tailEnd type="none" w="sm" len="sm"/>
                    </a:lnT>
                    <a:lnB w="12700" cap="flat" cmpd="sng" algn="ctr">
                      <a:solidFill>
                        <a:schemeClr val="tx1"/>
                      </a:solidFill>
                      <a:prstDash val="sysDash"/>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a:ln>
                          <a:noFill/>
                        </a:ln>
                        <a:solidFill>
                          <a:schemeClr val="tx1"/>
                        </a:solidFill>
                        <a:effectLst/>
                        <a:latin typeface="Calibri" pitchFamily="-109" charset="0"/>
                        <a:ea typeface="MS PGothic" pitchFamily="34" charset="-128"/>
                      </a:endParaRPr>
                    </a:p>
                  </a:txBody>
                  <a:tcPr horzOverflow="overflow">
                    <a:lnL w="12700" cap="flat" cmpd="sng" algn="ctr">
                      <a:solidFill>
                        <a:schemeClr val="tx1"/>
                      </a:solidFill>
                      <a:prstDash val="sysDash"/>
                      <a:round/>
                      <a:headEnd type="none" w="sm" len="sm"/>
                      <a:tailEnd type="none" w="sm" len="sm"/>
                    </a:lnL>
                    <a:lnR w="12700" cap="flat" cmpd="sng" algn="ctr">
                      <a:solidFill>
                        <a:schemeClr val="tx1"/>
                      </a:solidFill>
                      <a:prstDash val="sysDash"/>
                      <a:round/>
                      <a:headEnd type="none" w="sm" len="sm"/>
                      <a:tailEnd type="none" w="sm" len="sm"/>
                    </a:lnR>
                    <a:lnT w="38100" cap="flat" cmpd="sng" algn="ctr">
                      <a:solidFill>
                        <a:schemeClr val="tx1"/>
                      </a:solidFill>
                      <a:prstDash val="solid"/>
                      <a:round/>
                      <a:headEnd type="none" w="sm" len="sm"/>
                      <a:tailEnd type="none" w="sm" len="sm"/>
                    </a:lnT>
                    <a:lnB w="12700" cap="flat" cmpd="sng" algn="ctr">
                      <a:solidFill>
                        <a:schemeClr val="tx1"/>
                      </a:solidFill>
                      <a:prstDash val="sysDash"/>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a:ln>
                          <a:noFill/>
                        </a:ln>
                        <a:solidFill>
                          <a:schemeClr val="tx1"/>
                        </a:solidFill>
                        <a:effectLst/>
                        <a:latin typeface="Calibri" pitchFamily="-109" charset="0"/>
                        <a:ea typeface="MS PGothic" pitchFamily="34" charset="-128"/>
                      </a:endParaRPr>
                    </a:p>
                  </a:txBody>
                  <a:tcPr horzOverflow="overflow">
                    <a:lnL w="12700" cap="flat" cmpd="sng" algn="ctr">
                      <a:solidFill>
                        <a:schemeClr val="tx1"/>
                      </a:solidFill>
                      <a:prstDash val="sysDash"/>
                      <a:round/>
                      <a:headEnd type="none" w="sm" len="sm"/>
                      <a:tailEnd type="none" w="sm" len="sm"/>
                    </a:lnL>
                    <a:lnR w="12700" cap="flat" cmpd="sng" algn="ctr">
                      <a:solidFill>
                        <a:schemeClr val="tx1"/>
                      </a:solidFill>
                      <a:prstDash val="sysDash"/>
                      <a:round/>
                      <a:headEnd type="none" w="sm" len="sm"/>
                      <a:tailEnd type="none" w="sm" len="sm"/>
                    </a:lnR>
                    <a:lnT w="38100" cap="flat" cmpd="sng" algn="ctr">
                      <a:solidFill>
                        <a:schemeClr val="tx1"/>
                      </a:solidFill>
                      <a:prstDash val="solid"/>
                      <a:round/>
                      <a:headEnd type="none" w="sm" len="sm"/>
                      <a:tailEnd type="none" w="sm" len="sm"/>
                    </a:lnT>
                    <a:lnB w="12700" cap="flat" cmpd="sng" algn="ctr">
                      <a:solidFill>
                        <a:schemeClr val="tx1"/>
                      </a:solidFill>
                      <a:prstDash val="sysDash"/>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a:ln>
                          <a:noFill/>
                        </a:ln>
                        <a:solidFill>
                          <a:schemeClr val="tx1"/>
                        </a:solidFill>
                        <a:effectLst/>
                        <a:latin typeface="Calibri" pitchFamily="-109" charset="0"/>
                        <a:ea typeface="MS PGothic" pitchFamily="34" charset="-128"/>
                      </a:endParaRPr>
                    </a:p>
                  </a:txBody>
                  <a:tcPr horzOverflow="overflow">
                    <a:lnL w="12700" cap="flat" cmpd="sng" algn="ctr">
                      <a:solidFill>
                        <a:schemeClr val="tx1"/>
                      </a:solidFill>
                      <a:prstDash val="sysDash"/>
                      <a:round/>
                      <a:headEnd type="none" w="sm" len="sm"/>
                      <a:tailEnd type="none" w="sm" len="sm"/>
                    </a:lnL>
                    <a:lnR w="38100" cap="flat" cmpd="sng" algn="ctr">
                      <a:solidFill>
                        <a:schemeClr val="tx1"/>
                      </a:solidFill>
                      <a:prstDash val="solid"/>
                      <a:round/>
                      <a:headEnd type="none" w="sm" len="sm"/>
                      <a:tailEnd type="none" w="sm" len="sm"/>
                    </a:lnR>
                    <a:lnT w="38100" cap="flat" cmpd="sng" algn="ctr">
                      <a:solidFill>
                        <a:schemeClr val="tx1"/>
                      </a:solidFill>
                      <a:prstDash val="solid"/>
                      <a:round/>
                      <a:headEnd type="none" w="sm" len="sm"/>
                      <a:tailEnd type="none" w="sm" len="sm"/>
                    </a:lnT>
                    <a:lnB w="12700" cap="flat" cmpd="sng" algn="ctr">
                      <a:solidFill>
                        <a:schemeClr val="tx1"/>
                      </a:solidFill>
                      <a:prstDash val="sysDash"/>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r h="801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a:ln>
                          <a:noFill/>
                        </a:ln>
                        <a:solidFill>
                          <a:schemeClr val="tx1"/>
                        </a:solidFill>
                        <a:effectLst/>
                        <a:latin typeface="Calibri" pitchFamily="-109" charset="0"/>
                        <a:ea typeface="MS PGothic" pitchFamily="34" charset="-128"/>
                      </a:endParaRPr>
                    </a:p>
                  </a:txBody>
                  <a:tcPr horzOverflow="overflow">
                    <a:lnL w="38100" cap="flat" cmpd="sng" algn="ctr">
                      <a:solidFill>
                        <a:schemeClr val="tx1"/>
                      </a:solidFill>
                      <a:prstDash val="solid"/>
                      <a:round/>
                      <a:headEnd type="none" w="sm" len="sm"/>
                      <a:tailEnd type="none" w="sm" len="sm"/>
                    </a:lnL>
                    <a:lnR w="12700" cap="flat" cmpd="sng" algn="ctr">
                      <a:solidFill>
                        <a:schemeClr val="tx1"/>
                      </a:solidFill>
                      <a:prstDash val="sysDash"/>
                      <a:round/>
                      <a:headEnd type="none" w="sm" len="sm"/>
                      <a:tailEnd type="none" w="sm" len="sm"/>
                    </a:lnR>
                    <a:lnT w="12700" cap="flat" cmpd="sng" algn="ctr">
                      <a:solidFill>
                        <a:schemeClr val="tx1"/>
                      </a:solidFill>
                      <a:prstDash val="sysDash"/>
                      <a:round/>
                      <a:headEnd type="none" w="sm" len="sm"/>
                      <a:tailEnd type="none" w="sm" len="sm"/>
                    </a:lnT>
                    <a:lnB w="12700" cap="flat" cmpd="sng" algn="ctr">
                      <a:solidFill>
                        <a:schemeClr val="tx1"/>
                      </a:solidFill>
                      <a:prstDash val="sysDash"/>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a:ln>
                          <a:noFill/>
                        </a:ln>
                        <a:solidFill>
                          <a:schemeClr val="tx1"/>
                        </a:solidFill>
                        <a:effectLst/>
                        <a:latin typeface="Calibri" pitchFamily="-109" charset="0"/>
                        <a:ea typeface="MS PGothic" pitchFamily="34" charset="-128"/>
                      </a:endParaRPr>
                    </a:p>
                  </a:txBody>
                  <a:tcPr horzOverflow="overflow">
                    <a:lnL w="12700" cap="flat" cmpd="sng" algn="ctr">
                      <a:solidFill>
                        <a:schemeClr val="tx1"/>
                      </a:solidFill>
                      <a:prstDash val="sysDash"/>
                      <a:round/>
                      <a:headEnd type="none" w="sm" len="sm"/>
                      <a:tailEnd type="none" w="sm" len="sm"/>
                    </a:lnL>
                    <a:lnR w="12700" cap="flat" cmpd="sng" algn="ctr">
                      <a:solidFill>
                        <a:schemeClr val="tx1"/>
                      </a:solidFill>
                      <a:prstDash val="sysDash"/>
                      <a:round/>
                      <a:headEnd type="none" w="sm" len="sm"/>
                      <a:tailEnd type="none" w="sm" len="sm"/>
                    </a:lnR>
                    <a:lnT w="12700" cap="flat" cmpd="sng" algn="ctr">
                      <a:solidFill>
                        <a:schemeClr val="tx1"/>
                      </a:solidFill>
                      <a:prstDash val="sysDash"/>
                      <a:round/>
                      <a:headEnd type="none" w="sm" len="sm"/>
                      <a:tailEnd type="none" w="sm" len="sm"/>
                    </a:lnT>
                    <a:lnB w="12700" cap="flat" cmpd="sng" algn="ctr">
                      <a:solidFill>
                        <a:schemeClr val="tx1"/>
                      </a:solidFill>
                      <a:prstDash val="sysDash"/>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a:ln>
                          <a:noFill/>
                        </a:ln>
                        <a:solidFill>
                          <a:schemeClr val="tx1"/>
                        </a:solidFill>
                        <a:effectLst/>
                        <a:latin typeface="Calibri" pitchFamily="-109" charset="0"/>
                        <a:ea typeface="MS PGothic" pitchFamily="34" charset="-128"/>
                      </a:endParaRPr>
                    </a:p>
                  </a:txBody>
                  <a:tcPr horzOverflow="overflow">
                    <a:lnL w="12700" cap="flat" cmpd="sng" algn="ctr">
                      <a:solidFill>
                        <a:schemeClr val="tx1"/>
                      </a:solidFill>
                      <a:prstDash val="sysDash"/>
                      <a:round/>
                      <a:headEnd type="none" w="sm" len="sm"/>
                      <a:tailEnd type="none" w="sm" len="sm"/>
                    </a:lnL>
                    <a:lnR w="12700" cap="flat" cmpd="sng" algn="ctr">
                      <a:solidFill>
                        <a:schemeClr val="tx1"/>
                      </a:solidFill>
                      <a:prstDash val="sysDash"/>
                      <a:round/>
                      <a:headEnd type="none" w="sm" len="sm"/>
                      <a:tailEnd type="none" w="sm" len="sm"/>
                    </a:lnR>
                    <a:lnT w="12700" cap="flat" cmpd="sng" algn="ctr">
                      <a:solidFill>
                        <a:schemeClr val="tx1"/>
                      </a:solidFill>
                      <a:prstDash val="sysDash"/>
                      <a:round/>
                      <a:headEnd type="none" w="sm" len="sm"/>
                      <a:tailEnd type="none" w="sm" len="sm"/>
                    </a:lnT>
                    <a:lnB w="12700" cap="flat" cmpd="sng" algn="ctr">
                      <a:solidFill>
                        <a:schemeClr val="tx1"/>
                      </a:solidFill>
                      <a:prstDash val="sysDash"/>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a:ln>
                          <a:noFill/>
                        </a:ln>
                        <a:solidFill>
                          <a:schemeClr val="tx1"/>
                        </a:solidFill>
                        <a:effectLst/>
                        <a:latin typeface="Calibri" pitchFamily="-109" charset="0"/>
                        <a:ea typeface="MS PGothic" pitchFamily="34" charset="-128"/>
                      </a:endParaRPr>
                    </a:p>
                  </a:txBody>
                  <a:tcPr horzOverflow="overflow">
                    <a:lnL w="12700" cap="flat" cmpd="sng" algn="ctr">
                      <a:solidFill>
                        <a:schemeClr val="tx1"/>
                      </a:solidFill>
                      <a:prstDash val="sysDash"/>
                      <a:round/>
                      <a:headEnd type="none" w="sm" len="sm"/>
                      <a:tailEnd type="none" w="sm" len="sm"/>
                    </a:lnL>
                    <a:lnR w="38100" cap="flat" cmpd="sng" algn="ctr">
                      <a:solidFill>
                        <a:schemeClr val="tx1"/>
                      </a:solidFill>
                      <a:prstDash val="solid"/>
                      <a:round/>
                      <a:headEnd type="none" w="sm" len="sm"/>
                      <a:tailEnd type="none" w="sm" len="sm"/>
                    </a:lnR>
                    <a:lnT w="12700" cap="flat" cmpd="sng" algn="ctr">
                      <a:solidFill>
                        <a:schemeClr val="tx1"/>
                      </a:solidFill>
                      <a:prstDash val="sysDash"/>
                      <a:round/>
                      <a:headEnd type="none" w="sm" len="sm"/>
                      <a:tailEnd type="none" w="sm" len="sm"/>
                    </a:lnT>
                    <a:lnB w="12700" cap="flat" cmpd="sng" algn="ctr">
                      <a:solidFill>
                        <a:schemeClr val="tx1"/>
                      </a:solidFill>
                      <a:prstDash val="sysDash"/>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803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a:ln>
                          <a:noFill/>
                        </a:ln>
                        <a:solidFill>
                          <a:schemeClr val="tx1"/>
                        </a:solidFill>
                        <a:effectLst/>
                        <a:latin typeface="Calibri" pitchFamily="-109" charset="0"/>
                        <a:ea typeface="MS PGothic" pitchFamily="34" charset="-128"/>
                      </a:endParaRPr>
                    </a:p>
                  </a:txBody>
                  <a:tcPr horzOverflow="overflow">
                    <a:lnL w="38100" cap="flat" cmpd="sng" algn="ctr">
                      <a:solidFill>
                        <a:schemeClr val="tx1"/>
                      </a:solidFill>
                      <a:prstDash val="solid"/>
                      <a:round/>
                      <a:headEnd type="none" w="sm" len="sm"/>
                      <a:tailEnd type="none" w="sm" len="sm"/>
                    </a:lnL>
                    <a:lnR w="12700" cap="flat" cmpd="sng" algn="ctr">
                      <a:solidFill>
                        <a:schemeClr val="tx1"/>
                      </a:solidFill>
                      <a:prstDash val="sysDash"/>
                      <a:round/>
                      <a:headEnd type="none" w="sm" len="sm"/>
                      <a:tailEnd type="none" w="sm" len="sm"/>
                    </a:lnR>
                    <a:lnT w="12700" cap="flat" cmpd="sng" algn="ctr">
                      <a:solidFill>
                        <a:schemeClr val="tx1"/>
                      </a:solidFill>
                      <a:prstDash val="sysDash"/>
                      <a:round/>
                      <a:headEnd type="none" w="sm" len="sm"/>
                      <a:tailEnd type="none" w="sm" len="sm"/>
                    </a:lnT>
                    <a:lnB w="12700" cap="flat" cmpd="sng" algn="ctr">
                      <a:solidFill>
                        <a:schemeClr val="tx1"/>
                      </a:solidFill>
                      <a:prstDash val="sysDash"/>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a:ln>
                          <a:noFill/>
                        </a:ln>
                        <a:solidFill>
                          <a:schemeClr val="tx1"/>
                        </a:solidFill>
                        <a:effectLst/>
                        <a:latin typeface="Calibri" pitchFamily="-109" charset="0"/>
                        <a:ea typeface="MS PGothic" pitchFamily="34" charset="-128"/>
                      </a:endParaRPr>
                    </a:p>
                  </a:txBody>
                  <a:tcPr horzOverflow="overflow">
                    <a:lnL w="12700" cap="flat" cmpd="sng" algn="ctr">
                      <a:solidFill>
                        <a:schemeClr val="tx1"/>
                      </a:solidFill>
                      <a:prstDash val="sysDash"/>
                      <a:round/>
                      <a:headEnd type="none" w="sm" len="sm"/>
                      <a:tailEnd type="none" w="sm" len="sm"/>
                    </a:lnL>
                    <a:lnR w="12700" cap="flat" cmpd="sng" algn="ctr">
                      <a:solidFill>
                        <a:schemeClr val="tx1"/>
                      </a:solidFill>
                      <a:prstDash val="sysDash"/>
                      <a:round/>
                      <a:headEnd type="none" w="sm" len="sm"/>
                      <a:tailEnd type="none" w="sm" len="sm"/>
                    </a:lnR>
                    <a:lnT w="12700" cap="flat" cmpd="sng" algn="ctr">
                      <a:solidFill>
                        <a:schemeClr val="tx1"/>
                      </a:solidFill>
                      <a:prstDash val="sysDash"/>
                      <a:round/>
                      <a:headEnd type="none" w="sm" len="sm"/>
                      <a:tailEnd type="none" w="sm" len="sm"/>
                    </a:lnT>
                    <a:lnB w="12700" cap="flat" cmpd="sng" algn="ctr">
                      <a:solidFill>
                        <a:schemeClr val="tx1"/>
                      </a:solidFill>
                      <a:prstDash val="sysDash"/>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a:ln>
                          <a:noFill/>
                        </a:ln>
                        <a:solidFill>
                          <a:schemeClr val="tx1"/>
                        </a:solidFill>
                        <a:effectLst/>
                        <a:latin typeface="Calibri" pitchFamily="-109" charset="0"/>
                        <a:ea typeface="MS PGothic" pitchFamily="34" charset="-128"/>
                      </a:endParaRPr>
                    </a:p>
                  </a:txBody>
                  <a:tcPr horzOverflow="overflow">
                    <a:lnL w="12700" cap="flat" cmpd="sng" algn="ctr">
                      <a:solidFill>
                        <a:schemeClr val="tx1"/>
                      </a:solidFill>
                      <a:prstDash val="sysDash"/>
                      <a:round/>
                      <a:headEnd type="none" w="sm" len="sm"/>
                      <a:tailEnd type="none" w="sm" len="sm"/>
                    </a:lnL>
                    <a:lnR w="12700" cap="flat" cmpd="sng" algn="ctr">
                      <a:solidFill>
                        <a:schemeClr val="tx1"/>
                      </a:solidFill>
                      <a:prstDash val="sysDash"/>
                      <a:round/>
                      <a:headEnd type="none" w="sm" len="sm"/>
                      <a:tailEnd type="none" w="sm" len="sm"/>
                    </a:lnR>
                    <a:lnT w="12700" cap="flat" cmpd="sng" algn="ctr">
                      <a:solidFill>
                        <a:schemeClr val="tx1"/>
                      </a:solidFill>
                      <a:prstDash val="sysDash"/>
                      <a:round/>
                      <a:headEnd type="none" w="sm" len="sm"/>
                      <a:tailEnd type="none" w="sm" len="sm"/>
                    </a:lnT>
                    <a:lnB w="12700" cap="flat" cmpd="sng" algn="ctr">
                      <a:solidFill>
                        <a:schemeClr val="tx1"/>
                      </a:solidFill>
                      <a:prstDash val="sysDash"/>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a:ln>
                          <a:noFill/>
                        </a:ln>
                        <a:solidFill>
                          <a:schemeClr val="tx1"/>
                        </a:solidFill>
                        <a:effectLst/>
                        <a:latin typeface="Calibri" pitchFamily="-109" charset="0"/>
                        <a:ea typeface="MS PGothic" pitchFamily="34" charset="-128"/>
                      </a:endParaRPr>
                    </a:p>
                  </a:txBody>
                  <a:tcPr horzOverflow="overflow">
                    <a:lnL w="12700" cap="flat" cmpd="sng" algn="ctr">
                      <a:solidFill>
                        <a:schemeClr val="tx1"/>
                      </a:solidFill>
                      <a:prstDash val="sysDash"/>
                      <a:round/>
                      <a:headEnd type="none" w="sm" len="sm"/>
                      <a:tailEnd type="none" w="sm" len="sm"/>
                    </a:lnL>
                    <a:lnR w="38100" cap="flat" cmpd="sng" algn="ctr">
                      <a:solidFill>
                        <a:schemeClr val="tx1"/>
                      </a:solidFill>
                      <a:prstDash val="solid"/>
                      <a:round/>
                      <a:headEnd type="none" w="sm" len="sm"/>
                      <a:tailEnd type="none" w="sm" len="sm"/>
                    </a:lnR>
                    <a:lnT w="12700" cap="flat" cmpd="sng" algn="ctr">
                      <a:solidFill>
                        <a:schemeClr val="tx1"/>
                      </a:solidFill>
                      <a:prstDash val="sysDash"/>
                      <a:round/>
                      <a:headEnd type="none" w="sm" len="sm"/>
                      <a:tailEnd type="none" w="sm" len="sm"/>
                    </a:lnT>
                    <a:lnB w="12700" cap="flat" cmpd="sng" algn="ctr">
                      <a:solidFill>
                        <a:schemeClr val="tx1"/>
                      </a:solidFill>
                      <a:prstDash val="sysDash"/>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801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a:ln>
                          <a:noFill/>
                        </a:ln>
                        <a:solidFill>
                          <a:schemeClr val="tx1"/>
                        </a:solidFill>
                        <a:effectLst/>
                        <a:latin typeface="Calibri" pitchFamily="-109" charset="0"/>
                        <a:ea typeface="MS PGothic" pitchFamily="34" charset="-128"/>
                      </a:endParaRPr>
                    </a:p>
                  </a:txBody>
                  <a:tcPr horzOverflow="overflow">
                    <a:lnL w="38100" cap="flat" cmpd="sng" algn="ctr">
                      <a:solidFill>
                        <a:schemeClr val="tx1"/>
                      </a:solidFill>
                      <a:prstDash val="solid"/>
                      <a:round/>
                      <a:headEnd type="none" w="sm" len="sm"/>
                      <a:tailEnd type="none" w="sm" len="sm"/>
                    </a:lnL>
                    <a:lnR w="12700" cap="flat" cmpd="sng" algn="ctr">
                      <a:solidFill>
                        <a:schemeClr val="tx1"/>
                      </a:solidFill>
                      <a:prstDash val="sysDash"/>
                      <a:round/>
                      <a:headEnd type="none" w="sm" len="sm"/>
                      <a:tailEnd type="none" w="sm" len="sm"/>
                    </a:lnR>
                    <a:lnT w="12700" cap="flat" cmpd="sng" algn="ctr">
                      <a:solidFill>
                        <a:schemeClr val="tx1"/>
                      </a:solidFill>
                      <a:prstDash val="sysDash"/>
                      <a:round/>
                      <a:headEnd type="none" w="sm" len="sm"/>
                      <a:tailEnd type="none" w="sm" len="sm"/>
                    </a:lnT>
                    <a:lnB w="12700" cap="flat" cmpd="sng" algn="ctr">
                      <a:solidFill>
                        <a:schemeClr val="tx1"/>
                      </a:solidFill>
                      <a:prstDash val="sysDash"/>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a:ln>
                          <a:noFill/>
                        </a:ln>
                        <a:solidFill>
                          <a:schemeClr val="tx1"/>
                        </a:solidFill>
                        <a:effectLst/>
                        <a:latin typeface="Calibri" pitchFamily="-109" charset="0"/>
                        <a:ea typeface="MS PGothic" pitchFamily="34" charset="-128"/>
                      </a:endParaRPr>
                    </a:p>
                  </a:txBody>
                  <a:tcPr horzOverflow="overflow">
                    <a:lnL w="12700" cap="flat" cmpd="sng" algn="ctr">
                      <a:solidFill>
                        <a:schemeClr val="tx1"/>
                      </a:solidFill>
                      <a:prstDash val="sysDash"/>
                      <a:round/>
                      <a:headEnd type="none" w="sm" len="sm"/>
                      <a:tailEnd type="none" w="sm" len="sm"/>
                    </a:lnL>
                    <a:lnR w="12700" cap="flat" cmpd="sng" algn="ctr">
                      <a:solidFill>
                        <a:schemeClr val="tx1"/>
                      </a:solidFill>
                      <a:prstDash val="sysDash"/>
                      <a:round/>
                      <a:headEnd type="none" w="sm" len="sm"/>
                      <a:tailEnd type="none" w="sm" len="sm"/>
                    </a:lnR>
                    <a:lnT w="12700" cap="flat" cmpd="sng" algn="ctr">
                      <a:solidFill>
                        <a:schemeClr val="tx1"/>
                      </a:solidFill>
                      <a:prstDash val="sysDash"/>
                      <a:round/>
                      <a:headEnd type="none" w="sm" len="sm"/>
                      <a:tailEnd type="none" w="sm" len="sm"/>
                    </a:lnT>
                    <a:lnB w="12700" cap="flat" cmpd="sng" algn="ctr">
                      <a:solidFill>
                        <a:schemeClr val="tx1"/>
                      </a:solidFill>
                      <a:prstDash val="sysDash"/>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a:ln>
                          <a:noFill/>
                        </a:ln>
                        <a:solidFill>
                          <a:schemeClr val="tx1"/>
                        </a:solidFill>
                        <a:effectLst/>
                        <a:latin typeface="Calibri" pitchFamily="-109" charset="0"/>
                        <a:ea typeface="MS PGothic" pitchFamily="34" charset="-128"/>
                      </a:endParaRPr>
                    </a:p>
                  </a:txBody>
                  <a:tcPr horzOverflow="overflow">
                    <a:lnL w="12700" cap="flat" cmpd="sng" algn="ctr">
                      <a:solidFill>
                        <a:schemeClr val="tx1"/>
                      </a:solidFill>
                      <a:prstDash val="sysDash"/>
                      <a:round/>
                      <a:headEnd type="none" w="sm" len="sm"/>
                      <a:tailEnd type="none" w="sm" len="sm"/>
                    </a:lnL>
                    <a:lnR w="12700" cap="flat" cmpd="sng" algn="ctr">
                      <a:solidFill>
                        <a:schemeClr val="tx1"/>
                      </a:solidFill>
                      <a:prstDash val="sysDash"/>
                      <a:round/>
                      <a:headEnd type="none" w="sm" len="sm"/>
                      <a:tailEnd type="none" w="sm" len="sm"/>
                    </a:lnR>
                    <a:lnT w="12700" cap="flat" cmpd="sng" algn="ctr">
                      <a:solidFill>
                        <a:schemeClr val="tx1"/>
                      </a:solidFill>
                      <a:prstDash val="sysDash"/>
                      <a:round/>
                      <a:headEnd type="none" w="sm" len="sm"/>
                      <a:tailEnd type="none" w="sm" len="sm"/>
                    </a:lnT>
                    <a:lnB w="12700" cap="flat" cmpd="sng" algn="ctr">
                      <a:solidFill>
                        <a:schemeClr val="tx1"/>
                      </a:solidFill>
                      <a:prstDash val="sysDash"/>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a:ln>
                          <a:noFill/>
                        </a:ln>
                        <a:solidFill>
                          <a:schemeClr val="tx1"/>
                        </a:solidFill>
                        <a:effectLst/>
                        <a:latin typeface="Calibri" pitchFamily="-109" charset="0"/>
                        <a:ea typeface="MS PGothic" pitchFamily="34" charset="-128"/>
                      </a:endParaRPr>
                    </a:p>
                  </a:txBody>
                  <a:tcPr horzOverflow="overflow">
                    <a:lnL w="12700" cap="flat" cmpd="sng" algn="ctr">
                      <a:solidFill>
                        <a:schemeClr val="tx1"/>
                      </a:solidFill>
                      <a:prstDash val="sysDash"/>
                      <a:round/>
                      <a:headEnd type="none" w="sm" len="sm"/>
                      <a:tailEnd type="none" w="sm" len="sm"/>
                    </a:lnL>
                    <a:lnR w="38100" cap="flat" cmpd="sng" algn="ctr">
                      <a:solidFill>
                        <a:schemeClr val="tx1"/>
                      </a:solidFill>
                      <a:prstDash val="solid"/>
                      <a:round/>
                      <a:headEnd type="none" w="sm" len="sm"/>
                      <a:tailEnd type="none" w="sm" len="sm"/>
                    </a:lnR>
                    <a:lnT w="12700" cap="flat" cmpd="sng" algn="ctr">
                      <a:solidFill>
                        <a:schemeClr val="tx1"/>
                      </a:solidFill>
                      <a:prstDash val="sysDash"/>
                      <a:round/>
                      <a:headEnd type="none" w="sm" len="sm"/>
                      <a:tailEnd type="none" w="sm" len="sm"/>
                    </a:lnT>
                    <a:lnB w="12700" cap="flat" cmpd="sng" algn="ctr">
                      <a:solidFill>
                        <a:schemeClr val="tx1"/>
                      </a:solidFill>
                      <a:prstDash val="sysDash"/>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803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a:ln>
                          <a:noFill/>
                        </a:ln>
                        <a:solidFill>
                          <a:schemeClr val="tx1"/>
                        </a:solidFill>
                        <a:effectLst/>
                        <a:latin typeface="Calibri" pitchFamily="-109" charset="0"/>
                        <a:ea typeface="MS PGothic" pitchFamily="34" charset="-128"/>
                      </a:endParaRPr>
                    </a:p>
                  </a:txBody>
                  <a:tcPr horzOverflow="overflow">
                    <a:lnL w="38100" cap="flat" cmpd="sng" algn="ctr">
                      <a:solidFill>
                        <a:schemeClr val="tx1"/>
                      </a:solidFill>
                      <a:prstDash val="solid"/>
                      <a:round/>
                      <a:headEnd type="none" w="sm" len="sm"/>
                      <a:tailEnd type="none" w="sm" len="sm"/>
                    </a:lnL>
                    <a:lnR w="12700" cap="flat" cmpd="sng" algn="ctr">
                      <a:solidFill>
                        <a:schemeClr val="tx1"/>
                      </a:solidFill>
                      <a:prstDash val="sysDash"/>
                      <a:round/>
                      <a:headEnd type="none" w="sm" len="sm"/>
                      <a:tailEnd type="none" w="sm" len="sm"/>
                    </a:lnR>
                    <a:lnT w="12700" cap="flat" cmpd="sng" algn="ctr">
                      <a:solidFill>
                        <a:schemeClr val="tx1"/>
                      </a:solidFill>
                      <a:prstDash val="sysDash"/>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a:ln>
                          <a:noFill/>
                        </a:ln>
                        <a:solidFill>
                          <a:schemeClr val="tx1"/>
                        </a:solidFill>
                        <a:effectLst/>
                        <a:latin typeface="Calibri" pitchFamily="-109" charset="0"/>
                        <a:ea typeface="MS PGothic" pitchFamily="34" charset="-128"/>
                      </a:endParaRPr>
                    </a:p>
                  </a:txBody>
                  <a:tcPr horzOverflow="overflow">
                    <a:lnL w="12700" cap="flat" cmpd="sng" algn="ctr">
                      <a:solidFill>
                        <a:schemeClr val="tx1"/>
                      </a:solidFill>
                      <a:prstDash val="sysDash"/>
                      <a:round/>
                      <a:headEnd type="none" w="sm" len="sm"/>
                      <a:tailEnd type="none" w="sm" len="sm"/>
                    </a:lnL>
                    <a:lnR w="12700" cap="flat" cmpd="sng" algn="ctr">
                      <a:solidFill>
                        <a:schemeClr val="tx1"/>
                      </a:solidFill>
                      <a:prstDash val="sysDash"/>
                      <a:round/>
                      <a:headEnd type="none" w="sm" len="sm"/>
                      <a:tailEnd type="none" w="sm" len="sm"/>
                    </a:lnR>
                    <a:lnT w="12700" cap="flat" cmpd="sng" algn="ctr">
                      <a:solidFill>
                        <a:schemeClr val="tx1"/>
                      </a:solidFill>
                      <a:prstDash val="sysDash"/>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a:ln>
                          <a:noFill/>
                        </a:ln>
                        <a:solidFill>
                          <a:schemeClr val="tx1"/>
                        </a:solidFill>
                        <a:effectLst/>
                        <a:latin typeface="Calibri" pitchFamily="-109" charset="0"/>
                        <a:ea typeface="MS PGothic" pitchFamily="34" charset="-128"/>
                      </a:endParaRPr>
                    </a:p>
                  </a:txBody>
                  <a:tcPr horzOverflow="overflow">
                    <a:lnL w="12700" cap="flat" cmpd="sng" algn="ctr">
                      <a:solidFill>
                        <a:schemeClr val="tx1"/>
                      </a:solidFill>
                      <a:prstDash val="sysDash"/>
                      <a:round/>
                      <a:headEnd type="none" w="sm" len="sm"/>
                      <a:tailEnd type="none" w="sm" len="sm"/>
                    </a:lnL>
                    <a:lnR w="12700" cap="flat" cmpd="sng" algn="ctr">
                      <a:solidFill>
                        <a:schemeClr val="tx1"/>
                      </a:solidFill>
                      <a:prstDash val="sysDash"/>
                      <a:round/>
                      <a:headEnd type="none" w="sm" len="sm"/>
                      <a:tailEnd type="none" w="sm" len="sm"/>
                    </a:lnR>
                    <a:lnT w="12700" cap="flat" cmpd="sng" algn="ctr">
                      <a:solidFill>
                        <a:schemeClr val="tx1"/>
                      </a:solidFill>
                      <a:prstDash val="sysDash"/>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dirty="0">
                        <a:ln>
                          <a:noFill/>
                        </a:ln>
                        <a:solidFill>
                          <a:schemeClr val="tx1"/>
                        </a:solidFill>
                        <a:effectLst/>
                        <a:latin typeface="Calibri" pitchFamily="-109" charset="0"/>
                        <a:ea typeface="MS PGothic" pitchFamily="34" charset="-128"/>
                      </a:endParaRPr>
                    </a:p>
                  </a:txBody>
                  <a:tcPr horzOverflow="overflow">
                    <a:lnL w="12700" cap="flat" cmpd="sng" algn="ctr">
                      <a:solidFill>
                        <a:schemeClr val="tx1"/>
                      </a:solidFill>
                      <a:prstDash val="sysDash"/>
                      <a:round/>
                      <a:headEnd type="none" w="sm" len="sm"/>
                      <a:tailEnd type="none" w="sm" len="sm"/>
                    </a:lnL>
                    <a:lnR w="38100" cap="flat" cmpd="sng" algn="ctr">
                      <a:solidFill>
                        <a:schemeClr val="tx1"/>
                      </a:solidFill>
                      <a:prstDash val="solid"/>
                      <a:round/>
                      <a:headEnd type="none" w="sm" len="sm"/>
                      <a:tailEnd type="none" w="sm" len="sm"/>
                    </a:lnR>
                    <a:lnT w="12700" cap="flat" cmpd="sng" algn="ctr">
                      <a:solidFill>
                        <a:schemeClr val="tx1"/>
                      </a:solidFill>
                      <a:prstDash val="sysDash"/>
                      <a:round/>
                      <a:headEnd type="none" w="sm" len="sm"/>
                      <a:tailEnd type="none" w="sm" len="sm"/>
                    </a:lnT>
                    <a:lnB w="381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bl>
          </a:graphicData>
        </a:graphic>
      </p:graphicFrame>
      <p:sp>
        <p:nvSpPr>
          <p:cNvPr id="39" name="Text Box 6"/>
          <p:cNvSpPr txBox="1">
            <a:spLocks noChangeArrowheads="1"/>
          </p:cNvSpPr>
          <p:nvPr/>
        </p:nvSpPr>
        <p:spPr bwMode="auto">
          <a:xfrm>
            <a:off x="6540501" y="5302705"/>
            <a:ext cx="5953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a:spcBef>
                <a:spcPct val="0"/>
              </a:spcBef>
              <a:buNone/>
            </a:pPr>
            <a:r>
              <a:rPr lang="en-US" altLang="de-DE" sz="1600" b="1">
                <a:latin typeface="Arial" pitchFamily="34" charset="0"/>
              </a:rPr>
              <a:t>Tl</a:t>
            </a:r>
            <a:r>
              <a:rPr lang="en-US" altLang="de-DE" sz="1600" b="1" baseline="30000">
                <a:latin typeface="Arial" pitchFamily="34" charset="0"/>
              </a:rPr>
              <a:t>201</a:t>
            </a:r>
            <a:endParaRPr lang="en-US" altLang="de-DE" sz="1600" b="1">
              <a:latin typeface="Arial" pitchFamily="34" charset="0"/>
            </a:endParaRPr>
          </a:p>
        </p:txBody>
      </p:sp>
      <p:sp>
        <p:nvSpPr>
          <p:cNvPr id="41" name="Text Box 8"/>
          <p:cNvSpPr txBox="1">
            <a:spLocks noChangeArrowheads="1"/>
          </p:cNvSpPr>
          <p:nvPr/>
        </p:nvSpPr>
        <p:spPr bwMode="auto">
          <a:xfrm>
            <a:off x="6737351" y="4423230"/>
            <a:ext cx="6842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None/>
            </a:pPr>
            <a:r>
              <a:rPr lang="en-US" altLang="de-DE" sz="1600" b="1">
                <a:latin typeface="Arial" pitchFamily="34" charset="0"/>
              </a:rPr>
              <a:t>Tc</a:t>
            </a:r>
            <a:r>
              <a:rPr lang="en-US" altLang="de-DE" sz="1600" b="1" baseline="30000">
                <a:latin typeface="Arial" pitchFamily="34" charset="0"/>
              </a:rPr>
              <a:t>99m</a:t>
            </a:r>
            <a:endParaRPr lang="en-US" altLang="de-DE" sz="1600" b="1">
              <a:latin typeface="Arial" pitchFamily="34" charset="0"/>
            </a:endParaRPr>
          </a:p>
        </p:txBody>
      </p:sp>
      <p:sp>
        <p:nvSpPr>
          <p:cNvPr id="42" name="Text Box 9"/>
          <p:cNvSpPr txBox="1">
            <a:spLocks noChangeArrowheads="1"/>
          </p:cNvSpPr>
          <p:nvPr/>
        </p:nvSpPr>
        <p:spPr bwMode="auto">
          <a:xfrm>
            <a:off x="4343401" y="3342141"/>
            <a:ext cx="17002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a:spcBef>
                <a:spcPct val="0"/>
              </a:spcBef>
              <a:buNone/>
            </a:pPr>
            <a:r>
              <a:rPr lang="en-US" altLang="de-DE" sz="1600" b="1">
                <a:latin typeface="Arial" pitchFamily="34" charset="0"/>
              </a:rPr>
              <a:t>LD Dobutamine</a:t>
            </a:r>
          </a:p>
          <a:p>
            <a:pPr algn="ctr">
              <a:spcBef>
                <a:spcPct val="0"/>
              </a:spcBef>
              <a:buNone/>
            </a:pPr>
            <a:r>
              <a:rPr lang="en-US" altLang="de-DE" sz="1600" b="1">
                <a:latin typeface="Arial" pitchFamily="34" charset="0"/>
              </a:rPr>
              <a:t>Echo</a:t>
            </a:r>
          </a:p>
        </p:txBody>
      </p:sp>
      <p:sp>
        <p:nvSpPr>
          <p:cNvPr id="43" name="Rectangle 50"/>
          <p:cNvSpPr>
            <a:spLocks noChangeArrowheads="1"/>
          </p:cNvSpPr>
          <p:nvPr/>
        </p:nvSpPr>
        <p:spPr bwMode="auto">
          <a:xfrm>
            <a:off x="7621588" y="4485142"/>
            <a:ext cx="461962" cy="493713"/>
          </a:xfrm>
          <a:prstGeom prst="rect">
            <a:avLst/>
          </a:prstGeom>
          <a:solidFill>
            <a:srgbClr val="FF6600"/>
          </a:solidFill>
          <a:ln w="19050">
            <a:noFill/>
            <a:miter lim="800000"/>
            <a:headEnd type="none" w="sm" len="sm"/>
            <a:tailEnd type="none" w="sm" len="sm"/>
          </a:ln>
          <a:effectLst>
            <a:outerShdw blurRad="63500" dist="38099" dir="2700000" algn="ctr" rotWithShape="0">
              <a:srgbClr val="000000">
                <a:alpha val="50000"/>
              </a:srgbClr>
            </a:outerShdw>
          </a:effectLst>
        </p:spPr>
        <p:txBody>
          <a:bodyPr wrap="none" anchor="ctr"/>
          <a:lstStyle/>
          <a:p>
            <a:pPr algn="ctr" eaLnBrk="0" hangingPunct="0">
              <a:defRPr/>
            </a:pPr>
            <a:endParaRPr lang="de-DE" sz="2000">
              <a:latin typeface="Arial" charset="0"/>
            </a:endParaRPr>
          </a:p>
        </p:txBody>
      </p:sp>
      <p:sp>
        <p:nvSpPr>
          <p:cNvPr id="44" name="Rectangle 51"/>
          <p:cNvSpPr>
            <a:spLocks noChangeArrowheads="1"/>
          </p:cNvSpPr>
          <p:nvPr/>
        </p:nvSpPr>
        <p:spPr bwMode="auto">
          <a:xfrm>
            <a:off x="7072313" y="5302705"/>
            <a:ext cx="336550" cy="363537"/>
          </a:xfrm>
          <a:prstGeom prst="rect">
            <a:avLst/>
          </a:prstGeom>
          <a:solidFill>
            <a:srgbClr val="FFCCFF"/>
          </a:solidFill>
          <a:ln w="19050">
            <a:noFill/>
            <a:miter lim="800000"/>
            <a:headEnd type="none" w="sm" len="sm"/>
            <a:tailEnd type="none" w="sm" len="sm"/>
          </a:ln>
          <a:effectLst>
            <a:outerShdw blurRad="63500" dist="38099" dir="2700000" algn="ctr" rotWithShape="0">
              <a:srgbClr val="000000">
                <a:alpha val="50000"/>
              </a:srgbClr>
            </a:outerShdw>
          </a:effectLst>
        </p:spPr>
        <p:txBody>
          <a:bodyPr wrap="none" anchor="ctr"/>
          <a:lstStyle/>
          <a:p>
            <a:pPr algn="ctr" eaLnBrk="0" hangingPunct="0">
              <a:defRPr/>
            </a:pPr>
            <a:endParaRPr lang="de-DE" sz="2000">
              <a:latin typeface="Arial" charset="0"/>
            </a:endParaRPr>
          </a:p>
        </p:txBody>
      </p:sp>
      <p:sp>
        <p:nvSpPr>
          <p:cNvPr id="45" name="Text Box 52"/>
          <p:cNvSpPr txBox="1">
            <a:spLocks noChangeArrowheads="1"/>
          </p:cNvSpPr>
          <p:nvPr/>
        </p:nvSpPr>
        <p:spPr bwMode="auto">
          <a:xfrm>
            <a:off x="5613109" y="6129791"/>
            <a:ext cx="13404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a:spcBef>
                <a:spcPct val="0"/>
              </a:spcBef>
              <a:buNone/>
            </a:pPr>
            <a:r>
              <a:rPr lang="en-GB" altLang="de-DE" sz="2000" dirty="0">
                <a:latin typeface="Arial" pitchFamily="34" charset="0"/>
              </a:rPr>
              <a:t>Sensitivity</a:t>
            </a:r>
            <a:endParaRPr lang="en-US" altLang="de-DE" sz="2000" dirty="0">
              <a:latin typeface="Arial" pitchFamily="34" charset="0"/>
            </a:endParaRPr>
          </a:p>
        </p:txBody>
      </p:sp>
      <p:sp>
        <p:nvSpPr>
          <p:cNvPr id="46" name="Text Box 53"/>
          <p:cNvSpPr txBox="1">
            <a:spLocks noChangeArrowheads="1"/>
          </p:cNvSpPr>
          <p:nvPr/>
        </p:nvSpPr>
        <p:spPr bwMode="auto">
          <a:xfrm rot="16200000">
            <a:off x="1788822" y="3519118"/>
            <a:ext cx="13404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gn="ctr">
              <a:spcBef>
                <a:spcPct val="0"/>
              </a:spcBef>
              <a:buNone/>
            </a:pPr>
            <a:r>
              <a:rPr lang="en-GB" altLang="de-DE" sz="2000">
                <a:latin typeface="Arial" pitchFamily="34" charset="0"/>
              </a:rPr>
              <a:t>Specificity</a:t>
            </a:r>
            <a:endParaRPr lang="en-US" altLang="de-DE" sz="2000">
              <a:latin typeface="Arial" pitchFamily="34" charset="0"/>
            </a:endParaRPr>
          </a:p>
        </p:txBody>
      </p:sp>
      <p:sp>
        <p:nvSpPr>
          <p:cNvPr id="47" name="Rectangle 54"/>
          <p:cNvSpPr>
            <a:spLocks noChangeArrowheads="1"/>
          </p:cNvSpPr>
          <p:nvPr/>
        </p:nvSpPr>
        <p:spPr bwMode="auto">
          <a:xfrm>
            <a:off x="6199188" y="4272417"/>
            <a:ext cx="538162" cy="493713"/>
          </a:xfrm>
          <a:prstGeom prst="rect">
            <a:avLst/>
          </a:prstGeom>
          <a:solidFill>
            <a:srgbClr val="99CC00"/>
          </a:solidFill>
          <a:ln w="19050">
            <a:noFill/>
            <a:miter lim="800000"/>
            <a:headEnd type="none" w="sm" len="sm"/>
            <a:tailEnd type="none" w="sm" len="sm"/>
          </a:ln>
          <a:effectLst>
            <a:outerShdw blurRad="63500" dist="38099" dir="2700000" algn="ctr" rotWithShape="0">
              <a:srgbClr val="000000">
                <a:alpha val="50000"/>
              </a:srgbClr>
            </a:outerShdw>
          </a:effectLst>
        </p:spPr>
        <p:txBody>
          <a:bodyPr wrap="none" anchor="ctr"/>
          <a:lstStyle/>
          <a:p>
            <a:pPr algn="ctr" eaLnBrk="0" hangingPunct="0">
              <a:defRPr/>
            </a:pPr>
            <a:endParaRPr lang="de-DE" sz="2000">
              <a:latin typeface="Arial" charset="0"/>
            </a:endParaRPr>
          </a:p>
        </p:txBody>
      </p:sp>
      <p:sp>
        <p:nvSpPr>
          <p:cNvPr id="48" name="Rectangle 55"/>
          <p:cNvSpPr>
            <a:spLocks noChangeArrowheads="1"/>
          </p:cNvSpPr>
          <p:nvPr/>
        </p:nvSpPr>
        <p:spPr bwMode="auto">
          <a:xfrm>
            <a:off x="6143626" y="4215266"/>
            <a:ext cx="454025" cy="376238"/>
          </a:xfrm>
          <a:prstGeom prst="rect">
            <a:avLst/>
          </a:prstGeom>
          <a:solidFill>
            <a:srgbClr val="99CCFF"/>
          </a:solidFill>
          <a:ln w="19050">
            <a:noFill/>
            <a:miter lim="800000"/>
            <a:headEnd type="none" w="sm" len="sm"/>
            <a:tailEnd type="none" w="sm" len="sm"/>
          </a:ln>
          <a:effectLst>
            <a:outerShdw blurRad="63500" dist="38099" dir="2700000" algn="ctr" rotWithShape="0">
              <a:srgbClr val="000000">
                <a:alpha val="50000"/>
              </a:srgbClr>
            </a:outerShdw>
          </a:effectLst>
        </p:spPr>
        <p:txBody>
          <a:bodyPr wrap="none" anchor="ctr"/>
          <a:lstStyle/>
          <a:p>
            <a:pPr algn="ctr" eaLnBrk="0" hangingPunct="0">
              <a:defRPr/>
            </a:pPr>
            <a:endParaRPr lang="de-DE" sz="2000">
              <a:latin typeface="Arial" charset="0"/>
            </a:endParaRPr>
          </a:p>
        </p:txBody>
      </p:sp>
      <p:sp>
        <p:nvSpPr>
          <p:cNvPr id="49" name="Text Box 8"/>
          <p:cNvSpPr txBox="1">
            <a:spLocks noChangeArrowheads="1"/>
          </p:cNvSpPr>
          <p:nvPr/>
        </p:nvSpPr>
        <p:spPr bwMode="auto">
          <a:xfrm>
            <a:off x="5648325" y="4215266"/>
            <a:ext cx="5603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None/>
            </a:pPr>
            <a:r>
              <a:rPr lang="en-US" altLang="de-DE" sz="1600" b="1">
                <a:latin typeface="Arial" pitchFamily="34" charset="0"/>
              </a:rPr>
              <a:t>MRI</a:t>
            </a:r>
          </a:p>
        </p:txBody>
      </p:sp>
      <p:sp>
        <p:nvSpPr>
          <p:cNvPr id="50" name="Rectangle 57"/>
          <p:cNvSpPr>
            <a:spLocks noChangeArrowheads="1"/>
          </p:cNvSpPr>
          <p:nvPr/>
        </p:nvSpPr>
        <p:spPr bwMode="auto">
          <a:xfrm>
            <a:off x="6024563" y="3388180"/>
            <a:ext cx="298450" cy="250825"/>
          </a:xfrm>
          <a:prstGeom prst="rect">
            <a:avLst/>
          </a:prstGeom>
          <a:solidFill>
            <a:srgbClr val="FFFF00"/>
          </a:solidFill>
          <a:ln w="19050">
            <a:noFill/>
            <a:miter lim="800000"/>
            <a:headEnd type="none" w="sm" len="sm"/>
            <a:tailEnd type="none" w="sm" len="sm"/>
          </a:ln>
          <a:effectLst>
            <a:outerShdw blurRad="63500" dist="38099" dir="2700000" algn="ctr" rotWithShape="0">
              <a:srgbClr val="000000">
                <a:alpha val="50000"/>
              </a:srgbClr>
            </a:outerShdw>
          </a:effectLst>
        </p:spPr>
        <p:txBody>
          <a:bodyPr wrap="none" anchor="ctr"/>
          <a:lstStyle/>
          <a:p>
            <a:pPr algn="ctr" eaLnBrk="0" hangingPunct="0">
              <a:defRPr/>
            </a:pPr>
            <a:endParaRPr lang="de-DE" sz="2000">
              <a:latin typeface="Arial" charset="0"/>
            </a:endParaRPr>
          </a:p>
        </p:txBody>
      </p:sp>
      <p:graphicFrame>
        <p:nvGraphicFramePr>
          <p:cNvPr id="51" name="Tabelle 50"/>
          <p:cNvGraphicFramePr>
            <a:graphicFrameLocks noGrp="1"/>
          </p:cNvGraphicFramePr>
          <p:nvPr/>
        </p:nvGraphicFramePr>
        <p:xfrm>
          <a:off x="2514600" y="1557791"/>
          <a:ext cx="769938" cy="4829178"/>
        </p:xfrm>
        <a:graphic>
          <a:graphicData uri="http://schemas.openxmlformats.org/drawingml/2006/table">
            <a:tbl>
              <a:tblPr/>
              <a:tblGrid>
                <a:gridCol w="769938">
                  <a:extLst>
                    <a:ext uri="{9D8B030D-6E8A-4147-A177-3AD203B41FA5}">
                      <a16:colId xmlns:a16="http://schemas.microsoft.com/office/drawing/2014/main" val="20000"/>
                    </a:ext>
                  </a:extLst>
                </a:gridCol>
              </a:tblGrid>
              <a:tr h="804863">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de-DE" sz="1600" b="0" i="0" u="none" strike="noStrike" cap="none" normalizeH="0" baseline="0">
                          <a:ln>
                            <a:noFill/>
                          </a:ln>
                          <a:solidFill>
                            <a:schemeClr val="tx1"/>
                          </a:solidFill>
                          <a:effectLst/>
                          <a:latin typeface="Calibri" pitchFamily="-109" charset="0"/>
                          <a:ea typeface="MS PGothic" pitchFamily="34" charset="-128"/>
                        </a:rPr>
                        <a:t>100%</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804863">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de-DE" sz="1600" b="0" i="0" u="none" strike="noStrike" cap="none" normalizeH="0" baseline="0">
                          <a:ln>
                            <a:noFill/>
                          </a:ln>
                          <a:solidFill>
                            <a:schemeClr val="tx1"/>
                          </a:solidFill>
                          <a:effectLst/>
                          <a:latin typeface="Calibri" pitchFamily="-109" charset="0"/>
                          <a:ea typeface="MS PGothic" pitchFamily="34" charset="-128"/>
                        </a:rPr>
                        <a:t>90%</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804863">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de-DE" sz="1600" b="0" i="0" u="none" strike="noStrike" cap="none" normalizeH="0" baseline="0">
                          <a:ln>
                            <a:noFill/>
                          </a:ln>
                          <a:solidFill>
                            <a:schemeClr val="tx1"/>
                          </a:solidFill>
                          <a:effectLst/>
                          <a:latin typeface="Calibri" pitchFamily="-109" charset="0"/>
                          <a:ea typeface="MS PGothic" pitchFamily="34" charset="-128"/>
                        </a:rPr>
                        <a:t>80%</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804863">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de-DE" sz="1600" b="0" i="0" u="none" strike="noStrike" cap="none" normalizeH="0" baseline="0">
                          <a:ln>
                            <a:noFill/>
                          </a:ln>
                          <a:solidFill>
                            <a:schemeClr val="tx1"/>
                          </a:solidFill>
                          <a:effectLst/>
                          <a:latin typeface="Calibri" pitchFamily="-109" charset="0"/>
                          <a:ea typeface="MS PGothic" pitchFamily="34" charset="-128"/>
                        </a:rPr>
                        <a:t>70%</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804863">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de-DE" sz="1600" b="0" i="0" u="none" strike="noStrike" cap="none" normalizeH="0" baseline="0">
                          <a:ln>
                            <a:noFill/>
                          </a:ln>
                          <a:solidFill>
                            <a:schemeClr val="tx1"/>
                          </a:solidFill>
                          <a:effectLst/>
                          <a:latin typeface="Calibri" pitchFamily="-109" charset="0"/>
                          <a:ea typeface="MS PGothic" pitchFamily="34" charset="-128"/>
                        </a:rPr>
                        <a:t>60%</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804863">
                <a:tc>
                  <a:txBody>
                    <a:body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de-DE" sz="1600" b="0" i="0" u="none" strike="noStrike" cap="none" normalizeH="0" baseline="0" dirty="0">
                          <a:ln>
                            <a:noFill/>
                          </a:ln>
                          <a:solidFill>
                            <a:schemeClr val="tx1"/>
                          </a:solidFill>
                          <a:effectLst/>
                          <a:latin typeface="Calibri" pitchFamily="-109" charset="0"/>
                          <a:ea typeface="MS PGothic" pitchFamily="34" charset="-128"/>
                        </a:rPr>
                        <a:t>50%</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bl>
          </a:graphicData>
        </a:graphic>
      </p:graphicFrame>
      <p:graphicFrame>
        <p:nvGraphicFramePr>
          <p:cNvPr id="52" name="Tabelle 51"/>
          <p:cNvGraphicFramePr>
            <a:graphicFrameLocks noGrp="1"/>
          </p:cNvGraphicFramePr>
          <p:nvPr/>
        </p:nvGraphicFramePr>
        <p:xfrm>
          <a:off x="3052764" y="5834517"/>
          <a:ext cx="7158037" cy="371475"/>
        </p:xfrm>
        <a:graphic>
          <a:graphicData uri="http://schemas.openxmlformats.org/drawingml/2006/table">
            <a:tbl>
              <a:tblPr/>
              <a:tblGrid>
                <a:gridCol w="1431925">
                  <a:extLst>
                    <a:ext uri="{9D8B030D-6E8A-4147-A177-3AD203B41FA5}">
                      <a16:colId xmlns:a16="http://schemas.microsoft.com/office/drawing/2014/main" val="20000"/>
                    </a:ext>
                  </a:extLst>
                </a:gridCol>
                <a:gridCol w="1431925">
                  <a:extLst>
                    <a:ext uri="{9D8B030D-6E8A-4147-A177-3AD203B41FA5}">
                      <a16:colId xmlns:a16="http://schemas.microsoft.com/office/drawing/2014/main" val="20001"/>
                    </a:ext>
                  </a:extLst>
                </a:gridCol>
                <a:gridCol w="1430337">
                  <a:extLst>
                    <a:ext uri="{9D8B030D-6E8A-4147-A177-3AD203B41FA5}">
                      <a16:colId xmlns:a16="http://schemas.microsoft.com/office/drawing/2014/main" val="20002"/>
                    </a:ext>
                  </a:extLst>
                </a:gridCol>
                <a:gridCol w="1431925">
                  <a:extLst>
                    <a:ext uri="{9D8B030D-6E8A-4147-A177-3AD203B41FA5}">
                      <a16:colId xmlns:a16="http://schemas.microsoft.com/office/drawing/2014/main" val="20003"/>
                    </a:ext>
                  </a:extLst>
                </a:gridCol>
                <a:gridCol w="1431925">
                  <a:extLst>
                    <a:ext uri="{9D8B030D-6E8A-4147-A177-3AD203B41FA5}">
                      <a16:colId xmlns:a16="http://schemas.microsoft.com/office/drawing/2014/main" val="20004"/>
                    </a:ext>
                  </a:extLst>
                </a:gridCol>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600" b="0" i="0" u="none" strike="noStrike" cap="none" normalizeH="0" baseline="0">
                          <a:ln>
                            <a:noFill/>
                          </a:ln>
                          <a:solidFill>
                            <a:schemeClr val="tx1"/>
                          </a:solidFill>
                          <a:effectLst/>
                          <a:latin typeface="Calibri" pitchFamily="-109" charset="0"/>
                          <a:ea typeface="MS PGothic" pitchFamily="34" charset="-128"/>
                        </a:rPr>
                        <a:t>60%</a:t>
                      </a: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600" b="0" i="0" u="none" strike="noStrike" cap="none" normalizeH="0" baseline="0">
                          <a:ln>
                            <a:noFill/>
                          </a:ln>
                          <a:solidFill>
                            <a:schemeClr val="tx1"/>
                          </a:solidFill>
                          <a:effectLst/>
                          <a:latin typeface="Calibri" pitchFamily="-109" charset="0"/>
                          <a:ea typeface="MS PGothic" pitchFamily="34" charset="-128"/>
                        </a:rPr>
                        <a:t>70%</a:t>
                      </a: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600" b="0" i="0" u="none" strike="noStrike" cap="none" normalizeH="0" baseline="0">
                          <a:ln>
                            <a:noFill/>
                          </a:ln>
                          <a:solidFill>
                            <a:schemeClr val="tx1"/>
                          </a:solidFill>
                          <a:effectLst/>
                          <a:latin typeface="Calibri" pitchFamily="-109" charset="0"/>
                          <a:ea typeface="MS PGothic" pitchFamily="34" charset="-128"/>
                        </a:rPr>
                        <a:t>80%</a:t>
                      </a: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600" b="0" i="0" u="none" strike="noStrike" cap="none" normalizeH="0" baseline="0">
                          <a:ln>
                            <a:noFill/>
                          </a:ln>
                          <a:solidFill>
                            <a:schemeClr val="tx1"/>
                          </a:solidFill>
                          <a:effectLst/>
                          <a:latin typeface="Calibri" pitchFamily="-109" charset="0"/>
                          <a:ea typeface="MS PGothic" pitchFamily="34" charset="-128"/>
                        </a:rPr>
                        <a:t>90%</a:t>
                      </a:r>
                    </a:p>
                  </a:txBody>
                  <a:tcP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sz="1600" b="0" i="0" u="none" strike="noStrike" cap="none" normalizeH="0" baseline="0" dirty="0">
                          <a:ln>
                            <a:noFill/>
                          </a:ln>
                          <a:solidFill>
                            <a:schemeClr val="tx1"/>
                          </a:solidFill>
                          <a:effectLst/>
                          <a:latin typeface="Calibri" pitchFamily="-109" charset="0"/>
                          <a:ea typeface="MS PGothic" pitchFamily="34" charset="-128"/>
                        </a:rPr>
                        <a:t>100%</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sp>
        <p:nvSpPr>
          <p:cNvPr id="40" name="Text Box 7"/>
          <p:cNvSpPr txBox="1">
            <a:spLocks noChangeArrowheads="1"/>
          </p:cNvSpPr>
          <p:nvPr/>
        </p:nvSpPr>
        <p:spPr bwMode="auto">
          <a:xfrm>
            <a:off x="7968209" y="4551816"/>
            <a:ext cx="10826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spcBef>
                <a:spcPct val="0"/>
              </a:spcBef>
              <a:buNone/>
            </a:pPr>
            <a:r>
              <a:rPr lang="en-US" altLang="de-DE" sz="1600" b="1" dirty="0">
                <a:latin typeface="Arial" pitchFamily="34" charset="0"/>
              </a:rPr>
              <a:t>FDG PET</a:t>
            </a:r>
          </a:p>
        </p:txBody>
      </p:sp>
      <p:sp>
        <p:nvSpPr>
          <p:cNvPr id="22" name="Straight Connector 23553">
            <a:extLst>
              <a:ext uri="{FF2B5EF4-FFF2-40B4-BE49-F238E27FC236}">
                <a16:creationId xmlns:a16="http://schemas.microsoft.com/office/drawing/2014/main" id="{89166D73-E5BC-425C-B186-01F827187990}"/>
              </a:ext>
            </a:extLst>
          </p:cNvPr>
          <p:cNvSpPr>
            <a:spLocks noChangeShapeType="1"/>
          </p:cNvSpPr>
          <p:nvPr/>
        </p:nvSpPr>
        <p:spPr bwMode="auto">
          <a:xfrm>
            <a:off x="37983" y="1217640"/>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solidFill>
                <a:prstClr val="black"/>
              </a:solidFill>
              <a:latin typeface="Calibri"/>
            </a:endParaRPr>
          </a:p>
        </p:txBody>
      </p:sp>
      <p:pic>
        <p:nvPicPr>
          <p:cNvPr id="23" name="Hình ảnh 8" descr="Ảnh có chứa chai&#10;&#10;Mô tả được tạo tự động">
            <a:extLst>
              <a:ext uri="{FF2B5EF4-FFF2-40B4-BE49-F238E27FC236}">
                <a16:creationId xmlns:a16="http://schemas.microsoft.com/office/drawing/2014/main" id="{F8FA99CC-89E0-47E1-B142-68C7FA89D0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24" name="Εικόνα 23">
            <a:extLst>
              <a:ext uri="{FF2B5EF4-FFF2-40B4-BE49-F238E27FC236}">
                <a16:creationId xmlns:a16="http://schemas.microsoft.com/office/drawing/2014/main" id="{2733F4CB-5BCC-4165-832D-A0D8805BD53A}"/>
              </a:ext>
            </a:extLst>
          </p:cNvPr>
          <p:cNvPicPr>
            <a:picLocks noChangeAspect="1"/>
          </p:cNvPicPr>
          <p:nvPr/>
        </p:nvPicPr>
        <p:blipFill>
          <a:blip r:embed="rId3"/>
          <a:stretch>
            <a:fillRect/>
          </a:stretch>
        </p:blipFill>
        <p:spPr>
          <a:xfrm>
            <a:off x="10511" y="0"/>
            <a:ext cx="882869" cy="1137920"/>
          </a:xfrm>
          <a:prstGeom prst="rect">
            <a:avLst/>
          </a:prstGeom>
        </p:spPr>
      </p:pic>
      <p:sp>
        <p:nvSpPr>
          <p:cNvPr id="2" name="Ορθογώνιο 1">
            <a:extLst>
              <a:ext uri="{FF2B5EF4-FFF2-40B4-BE49-F238E27FC236}">
                <a16:creationId xmlns:a16="http://schemas.microsoft.com/office/drawing/2014/main" id="{3952E84F-F229-436C-B476-F0A8E48FB1A5}"/>
              </a:ext>
            </a:extLst>
          </p:cNvPr>
          <p:cNvSpPr/>
          <p:nvPr/>
        </p:nvSpPr>
        <p:spPr>
          <a:xfrm>
            <a:off x="6597651" y="4272417"/>
            <a:ext cx="2470149" cy="15621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24468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6"/>
          <p:cNvGrpSpPr>
            <a:grpSpLocks/>
          </p:cNvGrpSpPr>
          <p:nvPr/>
        </p:nvGrpSpPr>
        <p:grpSpPr bwMode="auto">
          <a:xfrm>
            <a:off x="7951332" y="3797818"/>
            <a:ext cx="4162425" cy="2341562"/>
            <a:chOff x="2826" y="783"/>
            <a:chExt cx="3048" cy="1563"/>
          </a:xfrm>
        </p:grpSpPr>
        <p:pic>
          <p:nvPicPr>
            <p:cNvPr id="11" name="Picture 7"/>
            <p:cNvPicPr>
              <a:picLocks noChangeAspect="1" noChangeArrowheads="1"/>
            </p:cNvPicPr>
            <p:nvPr/>
          </p:nvPicPr>
          <p:blipFill>
            <a:blip r:embed="rId2">
              <a:extLst>
                <a:ext uri="{28A0092B-C50C-407E-A947-70E740481C1C}">
                  <a14:useLocalDpi xmlns:a14="http://schemas.microsoft.com/office/drawing/2010/main" val="0"/>
                </a:ext>
              </a:extLst>
            </a:blip>
            <a:srcRect l="10040" t="10040" r="13342" b="10176"/>
            <a:stretch>
              <a:fillRect/>
            </a:stretch>
          </p:blipFill>
          <p:spPr bwMode="auto">
            <a:xfrm>
              <a:off x="2826" y="783"/>
              <a:ext cx="1498" cy="1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8"/>
            <p:cNvPicPr>
              <a:picLocks noChangeAspect="1" noChangeArrowheads="1"/>
            </p:cNvPicPr>
            <p:nvPr/>
          </p:nvPicPr>
          <p:blipFill>
            <a:blip r:embed="rId3">
              <a:extLst>
                <a:ext uri="{28A0092B-C50C-407E-A947-70E740481C1C}">
                  <a14:useLocalDpi xmlns:a14="http://schemas.microsoft.com/office/drawing/2010/main" val="0"/>
                </a:ext>
              </a:extLst>
            </a:blip>
            <a:srcRect l="8556" t="11195" r="21043" b="15106"/>
            <a:stretch>
              <a:fillRect/>
            </a:stretch>
          </p:blipFill>
          <p:spPr bwMode="auto">
            <a:xfrm>
              <a:off x="4381" y="783"/>
              <a:ext cx="1493" cy="1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pic>
        <p:nvPicPr>
          <p:cNvPr id="13" name="Picture 9"/>
          <p:cNvPicPr>
            <a:picLocks noChangeAspect="1" noChangeArrowheads="1"/>
          </p:cNvPicPr>
          <p:nvPr/>
        </p:nvPicPr>
        <p:blipFill>
          <a:blip r:embed="rId4">
            <a:extLst>
              <a:ext uri="{28A0092B-C50C-407E-A947-70E740481C1C}">
                <a14:useLocalDpi xmlns:a14="http://schemas.microsoft.com/office/drawing/2010/main" val="0"/>
              </a:ext>
            </a:extLst>
          </a:blip>
          <a:srcRect l="5212" t="10402" r="14960" b="10077"/>
          <a:stretch>
            <a:fillRect/>
          </a:stretch>
        </p:blipFill>
        <p:spPr bwMode="auto">
          <a:xfrm>
            <a:off x="7954507" y="1375294"/>
            <a:ext cx="2041525" cy="2333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10"/>
          <p:cNvPicPr>
            <a:picLocks noChangeAspect="1" noChangeArrowheads="1"/>
          </p:cNvPicPr>
          <p:nvPr/>
        </p:nvPicPr>
        <p:blipFill>
          <a:blip r:embed="rId5">
            <a:extLst>
              <a:ext uri="{28A0092B-C50C-407E-A947-70E740481C1C}">
                <a14:useLocalDpi xmlns:a14="http://schemas.microsoft.com/office/drawing/2010/main" val="0"/>
              </a:ext>
            </a:extLst>
          </a:blip>
          <a:srcRect l="12827" t="14421" r="11310" b="9894"/>
          <a:stretch>
            <a:fillRect/>
          </a:stretch>
        </p:blipFill>
        <p:spPr bwMode="auto">
          <a:xfrm>
            <a:off x="10072232" y="1378468"/>
            <a:ext cx="2041525" cy="2330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Rectangle 2"/>
          <p:cNvSpPr txBox="1">
            <a:spLocks noChangeArrowheads="1"/>
          </p:cNvSpPr>
          <p:nvPr/>
        </p:nvSpPr>
        <p:spPr bwMode="auto">
          <a:xfrm>
            <a:off x="1725614" y="195946"/>
            <a:ext cx="8229600" cy="631825"/>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en-GB" altLang="de-DE" sz="3200" b="1" kern="0" dirty="0">
                <a:solidFill>
                  <a:schemeClr val="tx1"/>
                </a:solidFill>
              </a:rPr>
              <a:t>Hibernating Myocardium in PET</a:t>
            </a:r>
            <a:endParaRPr lang="en-US" altLang="de-DE" sz="3200" b="1" kern="0" dirty="0">
              <a:solidFill>
                <a:schemeClr val="tx1"/>
              </a:solidFill>
            </a:endParaRPr>
          </a:p>
        </p:txBody>
      </p:sp>
      <p:sp>
        <p:nvSpPr>
          <p:cNvPr id="15" name="Text Box 11"/>
          <p:cNvSpPr txBox="1">
            <a:spLocks noChangeArrowheads="1"/>
          </p:cNvSpPr>
          <p:nvPr/>
        </p:nvSpPr>
        <p:spPr bwMode="auto">
          <a:xfrm>
            <a:off x="6190017" y="4929920"/>
            <a:ext cx="1683474"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spcBef>
                <a:spcPct val="20000"/>
              </a:spcBef>
              <a:buClr>
                <a:schemeClr val="tx2"/>
              </a:buClr>
              <a:buSzPct val="75000"/>
              <a:buFont typeface="Wingdings" pitchFamily="2" charset="2"/>
              <a:buChar char="n"/>
              <a:defRPr sz="3200">
                <a:solidFill>
                  <a:schemeClr val="tx1"/>
                </a:solidFill>
                <a:latin typeface="Times New Roman" pitchFamily="18" charset="0"/>
              </a:defRPr>
            </a:lvl1pPr>
            <a:lvl2pPr marL="742950" indent="-285750" eaLnBrk="0" hangingPunct="0">
              <a:spcBef>
                <a:spcPct val="20000"/>
              </a:spcBef>
              <a:buClr>
                <a:schemeClr val="folHlink"/>
              </a:buClr>
              <a:buSzPct val="60000"/>
              <a:buFont typeface="Wingdings" pitchFamily="2" charset="2"/>
              <a:buChar char="u"/>
              <a:defRPr sz="3200">
                <a:solidFill>
                  <a:schemeClr val="tx1"/>
                </a:solidFill>
                <a:latin typeface="Times New Roman" pitchFamily="18" charset="0"/>
              </a:defRPr>
            </a:lvl2pPr>
            <a:lvl3pPr marL="1143000" indent="-228600" eaLnBrk="0" hangingPunct="0">
              <a:spcBef>
                <a:spcPct val="20000"/>
              </a:spcBef>
              <a:buClr>
                <a:schemeClr val="tx2"/>
              </a:buClr>
              <a:buSzPct val="60000"/>
              <a:buFont typeface="Wingdings" pitchFamily="2" charset="2"/>
              <a:buChar char="t"/>
              <a:defRPr sz="3200">
                <a:solidFill>
                  <a:schemeClr val="tx1"/>
                </a:solidFill>
                <a:latin typeface="Times New Roman" pitchFamily="18" charset="0"/>
              </a:defRPr>
            </a:lvl3pPr>
            <a:lvl4pPr marL="1600200" indent="-228600" eaLnBrk="0" hangingPunct="0">
              <a:spcBef>
                <a:spcPct val="20000"/>
              </a:spcBef>
              <a:buClr>
                <a:schemeClr val="tx1"/>
              </a:buClr>
              <a:buSzPct val="100000"/>
              <a:buChar char="•"/>
              <a:defRPr sz="3200">
                <a:solidFill>
                  <a:schemeClr val="tx1"/>
                </a:solidFill>
                <a:latin typeface="Times New Roman" pitchFamily="18" charset="0"/>
              </a:defRPr>
            </a:lvl4pPr>
            <a:lvl5pPr marL="2057400" indent="-228600" eaLnBrk="0" hangingPunct="0">
              <a:spcBef>
                <a:spcPct val="20000"/>
              </a:spcBef>
              <a:buClr>
                <a:schemeClr val="tx1"/>
              </a:buClr>
              <a:buSzPct val="100000"/>
              <a:buChar char="–"/>
              <a:defRPr sz="32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9pPr>
          </a:lstStyle>
          <a:p>
            <a:pPr algn="ctr">
              <a:spcBef>
                <a:spcPct val="0"/>
              </a:spcBef>
              <a:buClrTx/>
              <a:buSzTx/>
              <a:buFontTx/>
              <a:buNone/>
            </a:pPr>
            <a:r>
              <a:rPr lang="de-CH" altLang="de-DE" sz="2800" b="1" dirty="0">
                <a:latin typeface="Helvetica" pitchFamily="1" charset="0"/>
              </a:rPr>
              <a:t>18F-FDG</a:t>
            </a:r>
            <a:endParaRPr lang="de-DE" altLang="de-DE" sz="2800" b="1" dirty="0">
              <a:latin typeface="Helvetica" pitchFamily="1" charset="0"/>
            </a:endParaRPr>
          </a:p>
        </p:txBody>
      </p:sp>
      <p:sp>
        <p:nvSpPr>
          <p:cNvPr id="16" name="Text Box 12"/>
          <p:cNvSpPr txBox="1">
            <a:spLocks noChangeArrowheads="1"/>
          </p:cNvSpPr>
          <p:nvPr/>
        </p:nvSpPr>
        <p:spPr bwMode="auto">
          <a:xfrm>
            <a:off x="6261225" y="2407383"/>
            <a:ext cx="1685077"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spcBef>
                <a:spcPct val="20000"/>
              </a:spcBef>
              <a:buClr>
                <a:schemeClr val="tx2"/>
              </a:buClr>
              <a:buSzPct val="75000"/>
              <a:buFont typeface="Wingdings" pitchFamily="2" charset="2"/>
              <a:buChar char="n"/>
              <a:defRPr sz="3200">
                <a:solidFill>
                  <a:schemeClr val="tx1"/>
                </a:solidFill>
                <a:latin typeface="Times New Roman" pitchFamily="18" charset="0"/>
              </a:defRPr>
            </a:lvl1pPr>
            <a:lvl2pPr marL="742950" indent="-285750" eaLnBrk="0" hangingPunct="0">
              <a:spcBef>
                <a:spcPct val="20000"/>
              </a:spcBef>
              <a:buClr>
                <a:schemeClr val="folHlink"/>
              </a:buClr>
              <a:buSzPct val="60000"/>
              <a:buFont typeface="Wingdings" pitchFamily="2" charset="2"/>
              <a:buChar char="u"/>
              <a:defRPr sz="3200">
                <a:solidFill>
                  <a:schemeClr val="tx1"/>
                </a:solidFill>
                <a:latin typeface="Times New Roman" pitchFamily="18" charset="0"/>
              </a:defRPr>
            </a:lvl2pPr>
            <a:lvl3pPr marL="1143000" indent="-228600" eaLnBrk="0" hangingPunct="0">
              <a:spcBef>
                <a:spcPct val="20000"/>
              </a:spcBef>
              <a:buClr>
                <a:schemeClr val="tx2"/>
              </a:buClr>
              <a:buSzPct val="60000"/>
              <a:buFont typeface="Wingdings" pitchFamily="2" charset="2"/>
              <a:buChar char="t"/>
              <a:defRPr sz="3200">
                <a:solidFill>
                  <a:schemeClr val="tx1"/>
                </a:solidFill>
                <a:latin typeface="Times New Roman" pitchFamily="18" charset="0"/>
              </a:defRPr>
            </a:lvl3pPr>
            <a:lvl4pPr marL="1600200" indent="-228600" eaLnBrk="0" hangingPunct="0">
              <a:spcBef>
                <a:spcPct val="20000"/>
              </a:spcBef>
              <a:buClr>
                <a:schemeClr val="tx1"/>
              </a:buClr>
              <a:buSzPct val="100000"/>
              <a:buChar char="•"/>
              <a:defRPr sz="3200">
                <a:solidFill>
                  <a:schemeClr val="tx1"/>
                </a:solidFill>
                <a:latin typeface="Times New Roman" pitchFamily="18" charset="0"/>
              </a:defRPr>
            </a:lvl4pPr>
            <a:lvl5pPr marL="2057400" indent="-228600" eaLnBrk="0" hangingPunct="0">
              <a:spcBef>
                <a:spcPct val="20000"/>
              </a:spcBef>
              <a:buClr>
                <a:schemeClr val="tx1"/>
              </a:buClr>
              <a:buSzPct val="100000"/>
              <a:buChar char="–"/>
              <a:defRPr sz="32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9pPr>
          </a:lstStyle>
          <a:p>
            <a:pPr algn="ctr">
              <a:spcBef>
                <a:spcPct val="0"/>
              </a:spcBef>
              <a:buClrTx/>
              <a:buSzTx/>
              <a:buFontTx/>
              <a:buNone/>
            </a:pPr>
            <a:r>
              <a:rPr lang="de-CH" altLang="de-DE" sz="2800" b="1" dirty="0">
                <a:latin typeface="Helvetica" pitchFamily="1" charset="0"/>
              </a:rPr>
              <a:t>13N-NH3</a:t>
            </a:r>
            <a:endParaRPr lang="de-DE" altLang="de-DE" sz="2800" b="1" dirty="0">
              <a:latin typeface="Helvetica" pitchFamily="1" charset="0"/>
            </a:endParaRPr>
          </a:p>
        </p:txBody>
      </p:sp>
      <p:sp>
        <p:nvSpPr>
          <p:cNvPr id="17" name="Line 13"/>
          <p:cNvSpPr>
            <a:spLocks noChangeShapeType="1"/>
          </p:cNvSpPr>
          <p:nvPr/>
        </p:nvSpPr>
        <p:spPr bwMode="auto">
          <a:xfrm flipV="1">
            <a:off x="9480093" y="1521343"/>
            <a:ext cx="350838" cy="393700"/>
          </a:xfrm>
          <a:prstGeom prst="line">
            <a:avLst/>
          </a:prstGeom>
          <a:noFill/>
          <a:ln w="57150">
            <a:solidFill>
              <a:schemeClr val="bg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CH"/>
          </a:p>
        </p:txBody>
      </p:sp>
      <p:sp>
        <p:nvSpPr>
          <p:cNvPr id="18" name="Line 14"/>
          <p:cNvSpPr>
            <a:spLocks noChangeShapeType="1"/>
          </p:cNvSpPr>
          <p:nvPr/>
        </p:nvSpPr>
        <p:spPr bwMode="auto">
          <a:xfrm flipV="1">
            <a:off x="9448343" y="3945455"/>
            <a:ext cx="350838" cy="393700"/>
          </a:xfrm>
          <a:prstGeom prst="line">
            <a:avLst/>
          </a:prstGeom>
          <a:noFill/>
          <a:ln w="57150">
            <a:solidFill>
              <a:schemeClr val="bg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CH"/>
          </a:p>
        </p:txBody>
      </p:sp>
      <p:sp>
        <p:nvSpPr>
          <p:cNvPr id="19" name="Straight Connector 23553">
            <a:extLst>
              <a:ext uri="{FF2B5EF4-FFF2-40B4-BE49-F238E27FC236}">
                <a16:creationId xmlns:a16="http://schemas.microsoft.com/office/drawing/2014/main" id="{0134D10F-1412-694F-9B14-7FEE6CBFBC76}"/>
              </a:ext>
            </a:extLst>
          </p:cNvPr>
          <p:cNvSpPr>
            <a:spLocks noChangeShapeType="1"/>
          </p:cNvSpPr>
          <p:nvPr/>
        </p:nvSpPr>
        <p:spPr bwMode="auto">
          <a:xfrm>
            <a:off x="0" y="1250352"/>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solidFill>
                <a:prstClr val="black"/>
              </a:solidFill>
              <a:latin typeface="Calibri"/>
            </a:endParaRPr>
          </a:p>
        </p:txBody>
      </p:sp>
      <p:pic>
        <p:nvPicPr>
          <p:cNvPr id="20" name="Hình ảnh 8" descr="Ảnh có chứa chai&#10;&#10;Mô tả được tạo tự động">
            <a:extLst>
              <a:ext uri="{FF2B5EF4-FFF2-40B4-BE49-F238E27FC236}">
                <a16:creationId xmlns:a16="http://schemas.microsoft.com/office/drawing/2014/main" id="{B744E84D-2521-483F-96C7-BE1A3E84D8C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21" name="Εικόνα 20">
            <a:extLst>
              <a:ext uri="{FF2B5EF4-FFF2-40B4-BE49-F238E27FC236}">
                <a16:creationId xmlns:a16="http://schemas.microsoft.com/office/drawing/2014/main" id="{222CF24C-93A0-4E2F-9EEE-C90671CBD714}"/>
              </a:ext>
            </a:extLst>
          </p:cNvPr>
          <p:cNvPicPr>
            <a:picLocks noChangeAspect="1"/>
          </p:cNvPicPr>
          <p:nvPr/>
        </p:nvPicPr>
        <p:blipFill>
          <a:blip r:embed="rId7"/>
          <a:stretch>
            <a:fillRect/>
          </a:stretch>
        </p:blipFill>
        <p:spPr>
          <a:xfrm>
            <a:off x="10511" y="0"/>
            <a:ext cx="882869" cy="1137920"/>
          </a:xfrm>
          <a:prstGeom prst="rect">
            <a:avLst/>
          </a:prstGeom>
        </p:spPr>
      </p:pic>
      <p:pic>
        <p:nvPicPr>
          <p:cNvPr id="3" name="Εικόνα 2">
            <a:extLst>
              <a:ext uri="{FF2B5EF4-FFF2-40B4-BE49-F238E27FC236}">
                <a16:creationId xmlns:a16="http://schemas.microsoft.com/office/drawing/2014/main" id="{A92684F3-D250-4DAD-9F38-72FB14E68E5F}"/>
              </a:ext>
            </a:extLst>
          </p:cNvPr>
          <p:cNvPicPr>
            <a:picLocks noChangeAspect="1"/>
          </p:cNvPicPr>
          <p:nvPr/>
        </p:nvPicPr>
        <p:blipFill rotWithShape="1">
          <a:blip r:embed="rId8">
            <a:extLst>
              <a:ext uri="{28A0092B-C50C-407E-A947-70E740481C1C}">
                <a14:useLocalDpi xmlns:a14="http://schemas.microsoft.com/office/drawing/2010/main" val="0"/>
              </a:ext>
            </a:extLst>
          </a:blip>
          <a:srcRect t="38331" b="36430"/>
          <a:stretch/>
        </p:blipFill>
        <p:spPr>
          <a:xfrm>
            <a:off x="78243" y="2297800"/>
            <a:ext cx="5490195" cy="3000035"/>
          </a:xfrm>
          <a:prstGeom prst="rect">
            <a:avLst/>
          </a:prstGeom>
        </p:spPr>
      </p:pic>
      <p:sp>
        <p:nvSpPr>
          <p:cNvPr id="22" name="Ορθογώνιο 21">
            <a:extLst>
              <a:ext uri="{FF2B5EF4-FFF2-40B4-BE49-F238E27FC236}">
                <a16:creationId xmlns:a16="http://schemas.microsoft.com/office/drawing/2014/main" id="{70B8A1FC-9388-609B-F2CD-C4471BD1E8A5}"/>
              </a:ext>
            </a:extLst>
          </p:cNvPr>
          <p:cNvSpPr/>
          <p:nvPr/>
        </p:nvSpPr>
        <p:spPr>
          <a:xfrm>
            <a:off x="2113935" y="2733368"/>
            <a:ext cx="1170039" cy="171081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91626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Inhaltsplatzhalter 1"/>
          <p:cNvSpPr txBox="1">
            <a:spLocks/>
          </p:cNvSpPr>
          <p:nvPr/>
        </p:nvSpPr>
        <p:spPr>
          <a:xfrm>
            <a:off x="3125727" y="1637335"/>
            <a:ext cx="6318647" cy="3457571"/>
          </a:xfrm>
          <a:prstGeom prst="rect">
            <a:avLst/>
          </a:prstGeom>
        </p:spPr>
        <p:txBody>
          <a:bodyPr/>
          <a:lstStyle>
            <a:lvl1pPr algn="l" rtl="0" eaLnBrk="1" fontAlgn="base" hangingPunct="1">
              <a:lnSpc>
                <a:spcPct val="110000"/>
              </a:lnSpc>
              <a:spcBef>
                <a:spcPts val="0"/>
              </a:spcBef>
              <a:spcAft>
                <a:spcPts val="800"/>
              </a:spcAft>
              <a:buFontTx/>
              <a:buNone/>
              <a:defRPr lang="de-CH" sz="1800" noProof="0" dirty="0" smtClean="0">
                <a:solidFill>
                  <a:schemeClr val="tx1"/>
                </a:solidFill>
                <a:latin typeface="+mn-lt"/>
                <a:ea typeface="+mn-ea"/>
                <a:cs typeface="+mn-cs"/>
              </a:defRPr>
            </a:lvl1pPr>
            <a:lvl2pPr marL="203200" indent="-203200" algn="l" rtl="0" eaLnBrk="1" fontAlgn="base" hangingPunct="1">
              <a:lnSpc>
                <a:spcPct val="110000"/>
              </a:lnSpc>
              <a:spcBef>
                <a:spcPts val="0"/>
              </a:spcBef>
              <a:spcAft>
                <a:spcPts val="800"/>
              </a:spcAft>
              <a:buClr>
                <a:schemeClr val="tx2"/>
              </a:buClr>
              <a:buSzPct val="80000"/>
              <a:buFont typeface="Wingdings" pitchFamily="2" charset="2"/>
              <a:buChar char="n"/>
              <a:defRPr lang="de-CH" sz="1800" noProof="0" dirty="0" smtClean="0">
                <a:solidFill>
                  <a:schemeClr val="tx1"/>
                </a:solidFill>
                <a:latin typeface="+mn-lt"/>
              </a:defRPr>
            </a:lvl2pPr>
            <a:lvl3pPr marL="398463" indent="-180975" algn="l" rtl="0" eaLnBrk="1" fontAlgn="base" hangingPunct="1">
              <a:lnSpc>
                <a:spcPct val="110000"/>
              </a:lnSpc>
              <a:spcBef>
                <a:spcPts val="0"/>
              </a:spcBef>
              <a:spcAft>
                <a:spcPts val="800"/>
              </a:spcAft>
              <a:buClr>
                <a:srgbClr val="0057A2"/>
              </a:buClr>
              <a:buFont typeface="Arial" pitchFamily="34" charset="0"/>
              <a:buChar char="–"/>
              <a:defRPr lang="de-CH" sz="1800" noProof="0" dirty="0" smtClean="0">
                <a:solidFill>
                  <a:schemeClr val="tx1"/>
                </a:solidFill>
                <a:latin typeface="+mn-lt"/>
              </a:defRPr>
            </a:lvl3pPr>
            <a:lvl4pPr marL="581025" indent="-180975" algn="l" rtl="0" eaLnBrk="1" fontAlgn="base" hangingPunct="1">
              <a:lnSpc>
                <a:spcPct val="110000"/>
              </a:lnSpc>
              <a:spcBef>
                <a:spcPts val="0"/>
              </a:spcBef>
              <a:spcAft>
                <a:spcPts val="800"/>
              </a:spcAft>
              <a:buClr>
                <a:srgbClr val="0057A2"/>
              </a:buClr>
              <a:buFont typeface="Arial" pitchFamily="34" charset="0"/>
              <a:buChar char="&gt;"/>
              <a:tabLst/>
              <a:defRPr lang="de-CH" sz="1800" noProof="0" dirty="0" smtClean="0">
                <a:solidFill>
                  <a:schemeClr val="tx1"/>
                </a:solidFill>
                <a:latin typeface="+mn-lt"/>
              </a:defRPr>
            </a:lvl4pPr>
            <a:lvl5pPr marL="781050" indent="-190500" algn="l" rtl="0" eaLnBrk="1" fontAlgn="base" hangingPunct="1">
              <a:lnSpc>
                <a:spcPct val="110000"/>
              </a:lnSpc>
              <a:spcBef>
                <a:spcPts val="0"/>
              </a:spcBef>
              <a:spcAft>
                <a:spcPts val="800"/>
              </a:spcAft>
              <a:buClr>
                <a:srgbClr val="0057A2"/>
              </a:buClr>
              <a:buSzPct val="100000"/>
              <a:buFont typeface="Arial" pitchFamily="34" charset="0"/>
              <a:buChar char="»"/>
              <a:defRPr lang="de-CH" sz="1800" noProof="0" dirty="0" smtClean="0">
                <a:solidFill>
                  <a:schemeClr val="tx1"/>
                </a:solidFill>
                <a:latin typeface="+mn-lt"/>
              </a:defRPr>
            </a:lvl5pPr>
            <a:lvl6pPr marL="2014538" indent="-228600" algn="l" rtl="0" eaLnBrk="1" fontAlgn="base" hangingPunct="1">
              <a:spcBef>
                <a:spcPct val="20000"/>
              </a:spcBef>
              <a:spcAft>
                <a:spcPct val="0"/>
              </a:spcAft>
              <a:buChar char="»"/>
              <a:defRPr sz="1600">
                <a:solidFill>
                  <a:schemeClr val="tx1"/>
                </a:solidFill>
                <a:latin typeface="+mn-lt"/>
              </a:defRPr>
            </a:lvl6pPr>
            <a:lvl7pPr marL="2471738" indent="-228600" algn="l" rtl="0" eaLnBrk="1" fontAlgn="base" hangingPunct="1">
              <a:spcBef>
                <a:spcPct val="20000"/>
              </a:spcBef>
              <a:spcAft>
                <a:spcPct val="0"/>
              </a:spcAft>
              <a:buChar char="»"/>
              <a:defRPr sz="1600">
                <a:solidFill>
                  <a:schemeClr val="tx1"/>
                </a:solidFill>
                <a:latin typeface="+mn-lt"/>
              </a:defRPr>
            </a:lvl7pPr>
            <a:lvl8pPr marL="2928938" indent="-228600" algn="l" rtl="0" eaLnBrk="1" fontAlgn="base" hangingPunct="1">
              <a:spcBef>
                <a:spcPct val="20000"/>
              </a:spcBef>
              <a:spcAft>
                <a:spcPct val="0"/>
              </a:spcAft>
              <a:buChar char="»"/>
              <a:defRPr sz="1600">
                <a:solidFill>
                  <a:schemeClr val="tx1"/>
                </a:solidFill>
                <a:latin typeface="+mn-lt"/>
              </a:defRPr>
            </a:lvl8pPr>
            <a:lvl9pPr marL="3386138" indent="-228600" algn="l" rtl="0" eaLnBrk="1" fontAlgn="base" hangingPunct="1">
              <a:spcBef>
                <a:spcPct val="20000"/>
              </a:spcBef>
              <a:spcAft>
                <a:spcPct val="0"/>
              </a:spcAft>
              <a:buChar char="»"/>
              <a:defRPr sz="1600">
                <a:solidFill>
                  <a:schemeClr val="tx1"/>
                </a:solidFill>
                <a:latin typeface="+mn-lt"/>
              </a:defRPr>
            </a:lvl9pPr>
          </a:lstStyle>
          <a:p>
            <a:pPr marL="257175" lvl="1" indent="-257175">
              <a:buFont typeface="Wingdings" pitchFamily="2" charset="2"/>
              <a:buAutoNum type="arabicPeriod"/>
            </a:pPr>
            <a:endParaRPr lang="de-CH" sz="1350" kern="0" dirty="0"/>
          </a:p>
        </p:txBody>
      </p:sp>
      <p:pic>
        <p:nvPicPr>
          <p:cNvPr id="5" name="Grafik 4">
            <a:extLst>
              <a:ext uri="{FF2B5EF4-FFF2-40B4-BE49-F238E27FC236}">
                <a16:creationId xmlns:a16="http://schemas.microsoft.com/office/drawing/2014/main" id="{89837C35-D6D1-45AB-9A04-B85E5525A2F3}"/>
              </a:ext>
            </a:extLst>
          </p:cNvPr>
          <p:cNvPicPr>
            <a:picLocks noChangeAspect="1"/>
          </p:cNvPicPr>
          <p:nvPr/>
        </p:nvPicPr>
        <p:blipFill>
          <a:blip r:embed="rId3"/>
          <a:stretch>
            <a:fillRect/>
          </a:stretch>
        </p:blipFill>
        <p:spPr>
          <a:xfrm>
            <a:off x="2182348" y="480797"/>
            <a:ext cx="7705136" cy="5814505"/>
          </a:xfrm>
          <a:prstGeom prst="rect">
            <a:avLst/>
          </a:prstGeom>
        </p:spPr>
      </p:pic>
      <p:sp>
        <p:nvSpPr>
          <p:cNvPr id="2" name="Textfeld 1">
            <a:extLst>
              <a:ext uri="{FF2B5EF4-FFF2-40B4-BE49-F238E27FC236}">
                <a16:creationId xmlns:a16="http://schemas.microsoft.com/office/drawing/2014/main" id="{8BE3B960-3F8E-4C0C-9B38-EFF2DA69151D}"/>
              </a:ext>
            </a:extLst>
          </p:cNvPr>
          <p:cNvSpPr txBox="1"/>
          <p:nvPr/>
        </p:nvSpPr>
        <p:spPr>
          <a:xfrm>
            <a:off x="460789" y="523007"/>
            <a:ext cx="1131898" cy="646331"/>
          </a:xfrm>
          <a:prstGeom prst="rect">
            <a:avLst/>
          </a:prstGeom>
          <a:noFill/>
        </p:spPr>
        <p:txBody>
          <a:bodyPr wrap="square" rtlCol="0">
            <a:spAutoFit/>
          </a:bodyPr>
          <a:lstStyle/>
          <a:p>
            <a:pPr>
              <a:buClr>
                <a:srgbClr val="0057A2"/>
              </a:buClr>
            </a:pPr>
            <a:r>
              <a:rPr lang="de-CH" dirty="0"/>
              <a:t>NH3 Stress</a:t>
            </a:r>
          </a:p>
        </p:txBody>
      </p:sp>
      <p:sp>
        <p:nvSpPr>
          <p:cNvPr id="6" name="Textfeld 5">
            <a:extLst>
              <a:ext uri="{FF2B5EF4-FFF2-40B4-BE49-F238E27FC236}">
                <a16:creationId xmlns:a16="http://schemas.microsoft.com/office/drawing/2014/main" id="{773ED02F-8C76-428E-AAAD-54A11AB6C22C}"/>
              </a:ext>
            </a:extLst>
          </p:cNvPr>
          <p:cNvSpPr txBox="1"/>
          <p:nvPr/>
        </p:nvSpPr>
        <p:spPr>
          <a:xfrm>
            <a:off x="460789" y="1286015"/>
            <a:ext cx="1131898" cy="369332"/>
          </a:xfrm>
          <a:prstGeom prst="rect">
            <a:avLst/>
          </a:prstGeom>
          <a:noFill/>
        </p:spPr>
        <p:txBody>
          <a:bodyPr wrap="square" rtlCol="0">
            <a:spAutoFit/>
          </a:bodyPr>
          <a:lstStyle/>
          <a:p>
            <a:pPr>
              <a:buClr>
                <a:srgbClr val="0057A2"/>
              </a:buClr>
            </a:pPr>
            <a:r>
              <a:rPr lang="de-CH" dirty="0"/>
              <a:t>NH3 Rest</a:t>
            </a:r>
          </a:p>
        </p:txBody>
      </p:sp>
      <p:sp>
        <p:nvSpPr>
          <p:cNvPr id="7" name="Textfeld 6">
            <a:extLst>
              <a:ext uri="{FF2B5EF4-FFF2-40B4-BE49-F238E27FC236}">
                <a16:creationId xmlns:a16="http://schemas.microsoft.com/office/drawing/2014/main" id="{B40D5307-0338-4791-A62D-0440C19448FB}"/>
              </a:ext>
            </a:extLst>
          </p:cNvPr>
          <p:cNvSpPr txBox="1"/>
          <p:nvPr/>
        </p:nvSpPr>
        <p:spPr>
          <a:xfrm>
            <a:off x="460789" y="1903339"/>
            <a:ext cx="1131898" cy="369332"/>
          </a:xfrm>
          <a:prstGeom prst="rect">
            <a:avLst/>
          </a:prstGeom>
          <a:noFill/>
        </p:spPr>
        <p:txBody>
          <a:bodyPr wrap="square" rtlCol="0">
            <a:spAutoFit/>
          </a:bodyPr>
          <a:lstStyle/>
          <a:p>
            <a:pPr>
              <a:buClr>
                <a:srgbClr val="0057A2"/>
              </a:buClr>
            </a:pPr>
            <a:r>
              <a:rPr lang="de-CH" dirty="0"/>
              <a:t>FDG</a:t>
            </a:r>
          </a:p>
        </p:txBody>
      </p:sp>
      <p:sp>
        <p:nvSpPr>
          <p:cNvPr id="8" name="Textfeld 7">
            <a:extLst>
              <a:ext uri="{FF2B5EF4-FFF2-40B4-BE49-F238E27FC236}">
                <a16:creationId xmlns:a16="http://schemas.microsoft.com/office/drawing/2014/main" id="{77CAF223-73BE-4CF6-AB82-6720F3598DB5}"/>
              </a:ext>
            </a:extLst>
          </p:cNvPr>
          <p:cNvSpPr txBox="1"/>
          <p:nvPr/>
        </p:nvSpPr>
        <p:spPr>
          <a:xfrm>
            <a:off x="460789" y="2400264"/>
            <a:ext cx="1131898" cy="646331"/>
          </a:xfrm>
          <a:prstGeom prst="rect">
            <a:avLst/>
          </a:prstGeom>
          <a:noFill/>
        </p:spPr>
        <p:txBody>
          <a:bodyPr wrap="square" rtlCol="0">
            <a:spAutoFit/>
          </a:bodyPr>
          <a:lstStyle/>
          <a:p>
            <a:pPr>
              <a:buClr>
                <a:srgbClr val="0057A2"/>
              </a:buClr>
            </a:pPr>
            <a:r>
              <a:rPr lang="de-CH" dirty="0"/>
              <a:t>NH3 Stress</a:t>
            </a:r>
          </a:p>
        </p:txBody>
      </p:sp>
      <p:sp>
        <p:nvSpPr>
          <p:cNvPr id="10" name="Textfeld 9">
            <a:extLst>
              <a:ext uri="{FF2B5EF4-FFF2-40B4-BE49-F238E27FC236}">
                <a16:creationId xmlns:a16="http://schemas.microsoft.com/office/drawing/2014/main" id="{C18F8EC1-A91C-42F1-9E78-BA3F6E1B8CCC}"/>
              </a:ext>
            </a:extLst>
          </p:cNvPr>
          <p:cNvSpPr txBox="1"/>
          <p:nvPr/>
        </p:nvSpPr>
        <p:spPr>
          <a:xfrm>
            <a:off x="418057" y="3228908"/>
            <a:ext cx="1131898" cy="369332"/>
          </a:xfrm>
          <a:prstGeom prst="rect">
            <a:avLst/>
          </a:prstGeom>
          <a:noFill/>
        </p:spPr>
        <p:txBody>
          <a:bodyPr wrap="square" rtlCol="0">
            <a:spAutoFit/>
          </a:bodyPr>
          <a:lstStyle/>
          <a:p>
            <a:pPr>
              <a:buClr>
                <a:srgbClr val="0057A2"/>
              </a:buClr>
            </a:pPr>
            <a:r>
              <a:rPr lang="de-CH" dirty="0"/>
              <a:t>NH3 Rest</a:t>
            </a:r>
          </a:p>
        </p:txBody>
      </p:sp>
      <p:sp>
        <p:nvSpPr>
          <p:cNvPr id="11" name="Textfeld 10">
            <a:extLst>
              <a:ext uri="{FF2B5EF4-FFF2-40B4-BE49-F238E27FC236}">
                <a16:creationId xmlns:a16="http://schemas.microsoft.com/office/drawing/2014/main" id="{3E314EAE-C03F-4512-9EE8-51BADF816ECD}"/>
              </a:ext>
            </a:extLst>
          </p:cNvPr>
          <p:cNvSpPr txBox="1"/>
          <p:nvPr/>
        </p:nvSpPr>
        <p:spPr>
          <a:xfrm>
            <a:off x="460789" y="3746415"/>
            <a:ext cx="1131898" cy="369332"/>
          </a:xfrm>
          <a:prstGeom prst="rect">
            <a:avLst/>
          </a:prstGeom>
          <a:noFill/>
        </p:spPr>
        <p:txBody>
          <a:bodyPr wrap="square" rtlCol="0">
            <a:spAutoFit/>
          </a:bodyPr>
          <a:lstStyle/>
          <a:p>
            <a:pPr>
              <a:buClr>
                <a:srgbClr val="0057A2"/>
              </a:buClr>
            </a:pPr>
            <a:r>
              <a:rPr lang="de-CH" dirty="0"/>
              <a:t>FDG</a:t>
            </a:r>
          </a:p>
        </p:txBody>
      </p:sp>
      <p:sp>
        <p:nvSpPr>
          <p:cNvPr id="12" name="Textfeld 11">
            <a:extLst>
              <a:ext uri="{FF2B5EF4-FFF2-40B4-BE49-F238E27FC236}">
                <a16:creationId xmlns:a16="http://schemas.microsoft.com/office/drawing/2014/main" id="{A6C7D14D-88A7-4A0B-B0CF-5C78BAFBB560}"/>
              </a:ext>
            </a:extLst>
          </p:cNvPr>
          <p:cNvSpPr txBox="1"/>
          <p:nvPr/>
        </p:nvSpPr>
        <p:spPr>
          <a:xfrm>
            <a:off x="460789" y="4375290"/>
            <a:ext cx="1131898" cy="646331"/>
          </a:xfrm>
          <a:prstGeom prst="rect">
            <a:avLst/>
          </a:prstGeom>
          <a:noFill/>
        </p:spPr>
        <p:txBody>
          <a:bodyPr wrap="square" rtlCol="0">
            <a:spAutoFit/>
          </a:bodyPr>
          <a:lstStyle/>
          <a:p>
            <a:pPr>
              <a:buClr>
                <a:srgbClr val="0057A2"/>
              </a:buClr>
            </a:pPr>
            <a:r>
              <a:rPr lang="de-CH" dirty="0"/>
              <a:t>NH3 Stress</a:t>
            </a:r>
          </a:p>
        </p:txBody>
      </p:sp>
      <p:sp>
        <p:nvSpPr>
          <p:cNvPr id="13" name="Textfeld 12">
            <a:extLst>
              <a:ext uri="{FF2B5EF4-FFF2-40B4-BE49-F238E27FC236}">
                <a16:creationId xmlns:a16="http://schemas.microsoft.com/office/drawing/2014/main" id="{0AACC071-12C8-4DF9-A06F-5C38350986DE}"/>
              </a:ext>
            </a:extLst>
          </p:cNvPr>
          <p:cNvSpPr txBox="1"/>
          <p:nvPr/>
        </p:nvSpPr>
        <p:spPr>
          <a:xfrm>
            <a:off x="435151" y="5221024"/>
            <a:ext cx="1131898" cy="369332"/>
          </a:xfrm>
          <a:prstGeom prst="rect">
            <a:avLst/>
          </a:prstGeom>
          <a:noFill/>
        </p:spPr>
        <p:txBody>
          <a:bodyPr wrap="square" rtlCol="0">
            <a:spAutoFit/>
          </a:bodyPr>
          <a:lstStyle/>
          <a:p>
            <a:pPr>
              <a:buClr>
                <a:srgbClr val="0057A2"/>
              </a:buClr>
            </a:pPr>
            <a:r>
              <a:rPr lang="de-CH" dirty="0"/>
              <a:t>NH3 Rest</a:t>
            </a:r>
          </a:p>
        </p:txBody>
      </p:sp>
      <p:sp>
        <p:nvSpPr>
          <p:cNvPr id="14" name="Textfeld 13">
            <a:extLst>
              <a:ext uri="{FF2B5EF4-FFF2-40B4-BE49-F238E27FC236}">
                <a16:creationId xmlns:a16="http://schemas.microsoft.com/office/drawing/2014/main" id="{5E386928-F794-407D-A70D-B8D0FE987778}"/>
              </a:ext>
            </a:extLst>
          </p:cNvPr>
          <p:cNvSpPr txBox="1"/>
          <p:nvPr/>
        </p:nvSpPr>
        <p:spPr>
          <a:xfrm>
            <a:off x="469335" y="5806895"/>
            <a:ext cx="1131898" cy="369332"/>
          </a:xfrm>
          <a:prstGeom prst="rect">
            <a:avLst/>
          </a:prstGeom>
          <a:noFill/>
        </p:spPr>
        <p:txBody>
          <a:bodyPr wrap="square" rtlCol="0">
            <a:spAutoFit/>
          </a:bodyPr>
          <a:lstStyle/>
          <a:p>
            <a:pPr>
              <a:buClr>
                <a:srgbClr val="0057A2"/>
              </a:buClr>
            </a:pPr>
            <a:r>
              <a:rPr lang="de-CH" dirty="0"/>
              <a:t>FDG</a:t>
            </a:r>
          </a:p>
        </p:txBody>
      </p:sp>
      <p:sp>
        <p:nvSpPr>
          <p:cNvPr id="15" name="Titel 2">
            <a:extLst>
              <a:ext uri="{FF2B5EF4-FFF2-40B4-BE49-F238E27FC236}">
                <a16:creationId xmlns:a16="http://schemas.microsoft.com/office/drawing/2014/main" id="{2C703A59-7DE0-4DB6-8922-A1ED673BEC7E}"/>
              </a:ext>
            </a:extLst>
          </p:cNvPr>
          <p:cNvSpPr txBox="1">
            <a:spLocks/>
          </p:cNvSpPr>
          <p:nvPr/>
        </p:nvSpPr>
        <p:spPr bwMode="auto">
          <a:xfrm>
            <a:off x="1740024" y="-2069"/>
            <a:ext cx="8676456" cy="555361"/>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defTabSz="685796" rtl="0" eaLnBrk="1" latinLnBrk="0" hangingPunct="1">
              <a:lnSpc>
                <a:spcPct val="90000"/>
              </a:lnSpc>
              <a:spcBef>
                <a:spcPct val="0"/>
              </a:spcBef>
              <a:buNone/>
              <a:defRPr sz="1800" kern="1200" baseline="0">
                <a:solidFill>
                  <a:schemeClr val="accent1"/>
                </a:solidFill>
                <a:latin typeface="+mj-lt"/>
                <a:ea typeface="+mj-ea"/>
                <a:cs typeface="+mj-cs"/>
              </a:defRPr>
            </a:lvl1pPr>
          </a:lstStyle>
          <a:p>
            <a:pPr algn="ctr"/>
            <a:r>
              <a:rPr lang="de-CH" sz="2300" b="1" dirty="0"/>
              <a:t>Case 1</a:t>
            </a:r>
            <a:endParaRPr lang="en-US" altLang="de-DE" sz="2100" b="1" kern="0" dirty="0"/>
          </a:p>
        </p:txBody>
      </p:sp>
    </p:spTree>
    <p:extLst>
      <p:ext uri="{BB962C8B-B14F-4D97-AF65-F5344CB8AC3E}">
        <p14:creationId xmlns:p14="http://schemas.microsoft.com/office/powerpoint/2010/main" val="13603651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Inhaltsplatzhalter 1"/>
          <p:cNvSpPr txBox="1">
            <a:spLocks/>
          </p:cNvSpPr>
          <p:nvPr/>
        </p:nvSpPr>
        <p:spPr>
          <a:xfrm>
            <a:off x="2747630" y="1661116"/>
            <a:ext cx="6318647" cy="3457571"/>
          </a:xfrm>
          <a:prstGeom prst="rect">
            <a:avLst/>
          </a:prstGeom>
        </p:spPr>
        <p:txBody>
          <a:bodyPr/>
          <a:lstStyle>
            <a:lvl1pPr algn="l" rtl="0" eaLnBrk="1" fontAlgn="base" hangingPunct="1">
              <a:lnSpc>
                <a:spcPct val="110000"/>
              </a:lnSpc>
              <a:spcBef>
                <a:spcPts val="0"/>
              </a:spcBef>
              <a:spcAft>
                <a:spcPts val="800"/>
              </a:spcAft>
              <a:buFontTx/>
              <a:buNone/>
              <a:defRPr lang="de-CH" sz="1800" noProof="0" dirty="0" smtClean="0">
                <a:solidFill>
                  <a:schemeClr val="tx1"/>
                </a:solidFill>
                <a:latin typeface="+mn-lt"/>
                <a:ea typeface="+mn-ea"/>
                <a:cs typeface="+mn-cs"/>
              </a:defRPr>
            </a:lvl1pPr>
            <a:lvl2pPr marL="203200" indent="-203200" algn="l" rtl="0" eaLnBrk="1" fontAlgn="base" hangingPunct="1">
              <a:lnSpc>
                <a:spcPct val="110000"/>
              </a:lnSpc>
              <a:spcBef>
                <a:spcPts val="0"/>
              </a:spcBef>
              <a:spcAft>
                <a:spcPts val="800"/>
              </a:spcAft>
              <a:buClr>
                <a:schemeClr val="tx2"/>
              </a:buClr>
              <a:buSzPct val="80000"/>
              <a:buFont typeface="Wingdings" pitchFamily="2" charset="2"/>
              <a:buChar char="n"/>
              <a:defRPr lang="de-CH" sz="1800" noProof="0" dirty="0" smtClean="0">
                <a:solidFill>
                  <a:schemeClr val="tx1"/>
                </a:solidFill>
                <a:latin typeface="+mn-lt"/>
              </a:defRPr>
            </a:lvl2pPr>
            <a:lvl3pPr marL="398463" indent="-180975" algn="l" rtl="0" eaLnBrk="1" fontAlgn="base" hangingPunct="1">
              <a:lnSpc>
                <a:spcPct val="110000"/>
              </a:lnSpc>
              <a:spcBef>
                <a:spcPts val="0"/>
              </a:spcBef>
              <a:spcAft>
                <a:spcPts val="800"/>
              </a:spcAft>
              <a:buClr>
                <a:srgbClr val="0057A2"/>
              </a:buClr>
              <a:buFont typeface="Arial" pitchFamily="34" charset="0"/>
              <a:buChar char="–"/>
              <a:defRPr lang="de-CH" sz="1800" noProof="0" dirty="0" smtClean="0">
                <a:solidFill>
                  <a:schemeClr val="tx1"/>
                </a:solidFill>
                <a:latin typeface="+mn-lt"/>
              </a:defRPr>
            </a:lvl3pPr>
            <a:lvl4pPr marL="581025" indent="-180975" algn="l" rtl="0" eaLnBrk="1" fontAlgn="base" hangingPunct="1">
              <a:lnSpc>
                <a:spcPct val="110000"/>
              </a:lnSpc>
              <a:spcBef>
                <a:spcPts val="0"/>
              </a:spcBef>
              <a:spcAft>
                <a:spcPts val="800"/>
              </a:spcAft>
              <a:buClr>
                <a:srgbClr val="0057A2"/>
              </a:buClr>
              <a:buFont typeface="Arial" pitchFamily="34" charset="0"/>
              <a:buChar char="&gt;"/>
              <a:tabLst/>
              <a:defRPr lang="de-CH" sz="1800" noProof="0" dirty="0" smtClean="0">
                <a:solidFill>
                  <a:schemeClr val="tx1"/>
                </a:solidFill>
                <a:latin typeface="+mn-lt"/>
              </a:defRPr>
            </a:lvl4pPr>
            <a:lvl5pPr marL="781050" indent="-190500" algn="l" rtl="0" eaLnBrk="1" fontAlgn="base" hangingPunct="1">
              <a:lnSpc>
                <a:spcPct val="110000"/>
              </a:lnSpc>
              <a:spcBef>
                <a:spcPts val="0"/>
              </a:spcBef>
              <a:spcAft>
                <a:spcPts val="800"/>
              </a:spcAft>
              <a:buClr>
                <a:srgbClr val="0057A2"/>
              </a:buClr>
              <a:buSzPct val="100000"/>
              <a:buFont typeface="Arial" pitchFamily="34" charset="0"/>
              <a:buChar char="»"/>
              <a:defRPr lang="de-CH" sz="1800" noProof="0" dirty="0" smtClean="0">
                <a:solidFill>
                  <a:schemeClr val="tx1"/>
                </a:solidFill>
                <a:latin typeface="+mn-lt"/>
              </a:defRPr>
            </a:lvl5pPr>
            <a:lvl6pPr marL="2014538" indent="-228600" algn="l" rtl="0" eaLnBrk="1" fontAlgn="base" hangingPunct="1">
              <a:spcBef>
                <a:spcPct val="20000"/>
              </a:spcBef>
              <a:spcAft>
                <a:spcPct val="0"/>
              </a:spcAft>
              <a:buChar char="»"/>
              <a:defRPr sz="1600">
                <a:solidFill>
                  <a:schemeClr val="tx1"/>
                </a:solidFill>
                <a:latin typeface="+mn-lt"/>
              </a:defRPr>
            </a:lvl6pPr>
            <a:lvl7pPr marL="2471738" indent="-228600" algn="l" rtl="0" eaLnBrk="1" fontAlgn="base" hangingPunct="1">
              <a:spcBef>
                <a:spcPct val="20000"/>
              </a:spcBef>
              <a:spcAft>
                <a:spcPct val="0"/>
              </a:spcAft>
              <a:buChar char="»"/>
              <a:defRPr sz="1600">
                <a:solidFill>
                  <a:schemeClr val="tx1"/>
                </a:solidFill>
                <a:latin typeface="+mn-lt"/>
              </a:defRPr>
            </a:lvl7pPr>
            <a:lvl8pPr marL="2928938" indent="-228600" algn="l" rtl="0" eaLnBrk="1" fontAlgn="base" hangingPunct="1">
              <a:spcBef>
                <a:spcPct val="20000"/>
              </a:spcBef>
              <a:spcAft>
                <a:spcPct val="0"/>
              </a:spcAft>
              <a:buChar char="»"/>
              <a:defRPr sz="1600">
                <a:solidFill>
                  <a:schemeClr val="tx1"/>
                </a:solidFill>
                <a:latin typeface="+mn-lt"/>
              </a:defRPr>
            </a:lvl8pPr>
            <a:lvl9pPr marL="3386138" indent="-228600" algn="l" rtl="0" eaLnBrk="1" fontAlgn="base" hangingPunct="1">
              <a:spcBef>
                <a:spcPct val="20000"/>
              </a:spcBef>
              <a:spcAft>
                <a:spcPct val="0"/>
              </a:spcAft>
              <a:buChar char="»"/>
              <a:defRPr sz="1600">
                <a:solidFill>
                  <a:schemeClr val="tx1"/>
                </a:solidFill>
                <a:latin typeface="+mn-lt"/>
              </a:defRPr>
            </a:lvl9pPr>
          </a:lstStyle>
          <a:p>
            <a:pPr marL="257175" lvl="1" indent="-257175">
              <a:buFont typeface="Wingdings" pitchFamily="2" charset="2"/>
              <a:buAutoNum type="arabicPeriod"/>
            </a:pPr>
            <a:endParaRPr lang="de-CH" sz="1350" kern="0" dirty="0"/>
          </a:p>
        </p:txBody>
      </p:sp>
      <p:pic>
        <p:nvPicPr>
          <p:cNvPr id="10" name="Grafik 9">
            <a:extLst>
              <a:ext uri="{FF2B5EF4-FFF2-40B4-BE49-F238E27FC236}">
                <a16:creationId xmlns:a16="http://schemas.microsoft.com/office/drawing/2014/main" id="{13DA457E-D569-48DD-8B46-A70F66573B1D}"/>
              </a:ext>
            </a:extLst>
          </p:cNvPr>
          <p:cNvPicPr>
            <a:picLocks noChangeAspect="1"/>
          </p:cNvPicPr>
          <p:nvPr/>
        </p:nvPicPr>
        <p:blipFill rotWithShape="1">
          <a:blip r:embed="rId3"/>
          <a:srcRect l="6218" r="53561"/>
          <a:stretch/>
        </p:blipFill>
        <p:spPr>
          <a:xfrm>
            <a:off x="2868842" y="1430779"/>
            <a:ext cx="2066692" cy="3990167"/>
          </a:xfrm>
          <a:prstGeom prst="rect">
            <a:avLst/>
          </a:prstGeom>
        </p:spPr>
      </p:pic>
      <p:sp>
        <p:nvSpPr>
          <p:cNvPr id="8" name="Textfeld 7">
            <a:extLst>
              <a:ext uri="{FF2B5EF4-FFF2-40B4-BE49-F238E27FC236}">
                <a16:creationId xmlns:a16="http://schemas.microsoft.com/office/drawing/2014/main" id="{CCFC1F8E-7A4F-4CD5-BE91-2A1E27A3B405}"/>
              </a:ext>
            </a:extLst>
          </p:cNvPr>
          <p:cNvSpPr txBox="1"/>
          <p:nvPr/>
        </p:nvSpPr>
        <p:spPr>
          <a:xfrm>
            <a:off x="3449706" y="1637990"/>
            <a:ext cx="918102" cy="253916"/>
          </a:xfrm>
          <a:prstGeom prst="rect">
            <a:avLst/>
          </a:prstGeom>
          <a:noFill/>
        </p:spPr>
        <p:txBody>
          <a:bodyPr wrap="square" rtlCol="0">
            <a:spAutoFit/>
          </a:bodyPr>
          <a:lstStyle/>
          <a:p>
            <a:pPr>
              <a:buClr>
                <a:srgbClr val="0057A2"/>
              </a:buClr>
            </a:pPr>
            <a:r>
              <a:rPr lang="de-CH" sz="1050" b="1" dirty="0">
                <a:solidFill>
                  <a:schemeClr val="bg1">
                    <a:lumMod val="95000"/>
                  </a:schemeClr>
                </a:solidFill>
                <a:effectLst>
                  <a:outerShdw blurRad="38100" dist="38100" dir="2700000" algn="tl">
                    <a:srgbClr val="000000">
                      <a:alpha val="43137"/>
                    </a:srgbClr>
                  </a:outerShdw>
                </a:effectLst>
              </a:rPr>
              <a:t>NH3 Stress</a:t>
            </a:r>
          </a:p>
        </p:txBody>
      </p:sp>
      <p:sp>
        <p:nvSpPr>
          <p:cNvPr id="12" name="Textfeld 11">
            <a:extLst>
              <a:ext uri="{FF2B5EF4-FFF2-40B4-BE49-F238E27FC236}">
                <a16:creationId xmlns:a16="http://schemas.microsoft.com/office/drawing/2014/main" id="{B3EE8D9F-6646-470F-BAC9-9AF1A7E84BD9}"/>
              </a:ext>
            </a:extLst>
          </p:cNvPr>
          <p:cNvSpPr txBox="1"/>
          <p:nvPr/>
        </p:nvSpPr>
        <p:spPr>
          <a:xfrm>
            <a:off x="3495853" y="3653909"/>
            <a:ext cx="809515" cy="253916"/>
          </a:xfrm>
          <a:prstGeom prst="rect">
            <a:avLst/>
          </a:prstGeom>
          <a:noFill/>
        </p:spPr>
        <p:txBody>
          <a:bodyPr wrap="square" rtlCol="0">
            <a:spAutoFit/>
          </a:bodyPr>
          <a:lstStyle/>
          <a:p>
            <a:pPr>
              <a:buClr>
                <a:srgbClr val="0057A2"/>
              </a:buClr>
            </a:pPr>
            <a:r>
              <a:rPr lang="de-CH" sz="1050" b="1" dirty="0">
                <a:solidFill>
                  <a:schemeClr val="bg1">
                    <a:lumMod val="95000"/>
                  </a:schemeClr>
                </a:solidFill>
                <a:effectLst>
                  <a:outerShdw blurRad="38100" dist="38100" dir="2700000" algn="tl">
                    <a:srgbClr val="000000">
                      <a:alpha val="43137"/>
                    </a:srgbClr>
                  </a:outerShdw>
                </a:effectLst>
              </a:rPr>
              <a:t>NH3 Rest</a:t>
            </a:r>
          </a:p>
        </p:txBody>
      </p:sp>
      <p:grpSp>
        <p:nvGrpSpPr>
          <p:cNvPr id="2" name="Gruppieren 1">
            <a:extLst>
              <a:ext uri="{FF2B5EF4-FFF2-40B4-BE49-F238E27FC236}">
                <a16:creationId xmlns:a16="http://schemas.microsoft.com/office/drawing/2014/main" id="{1C18F8DF-33B3-4DCC-BB0E-258755A7EDAE}"/>
              </a:ext>
            </a:extLst>
          </p:cNvPr>
          <p:cNvGrpSpPr/>
          <p:nvPr/>
        </p:nvGrpSpPr>
        <p:grpSpPr>
          <a:xfrm>
            <a:off x="5177323" y="1430779"/>
            <a:ext cx="2147331" cy="3990167"/>
            <a:chOff x="4871096" y="764704"/>
            <a:chExt cx="2863108" cy="5320222"/>
          </a:xfrm>
        </p:grpSpPr>
        <p:pic>
          <p:nvPicPr>
            <p:cNvPr id="6" name="Grafik 5">
              <a:extLst>
                <a:ext uri="{FF2B5EF4-FFF2-40B4-BE49-F238E27FC236}">
                  <a16:creationId xmlns:a16="http://schemas.microsoft.com/office/drawing/2014/main" id="{578C38B2-3705-4E88-BE0C-6A2C8FE3A46D}"/>
                </a:ext>
              </a:extLst>
            </p:cNvPr>
            <p:cNvPicPr>
              <a:picLocks noChangeAspect="1"/>
            </p:cNvPicPr>
            <p:nvPr/>
          </p:nvPicPr>
          <p:blipFill>
            <a:blip r:embed="rId4"/>
            <a:stretch>
              <a:fillRect/>
            </a:stretch>
          </p:blipFill>
          <p:spPr>
            <a:xfrm>
              <a:off x="4871096" y="764704"/>
              <a:ext cx="2863108" cy="5320222"/>
            </a:xfrm>
            <a:prstGeom prst="rect">
              <a:avLst/>
            </a:prstGeom>
          </p:spPr>
        </p:pic>
        <p:sp>
          <p:nvSpPr>
            <p:cNvPr id="13" name="Textfeld 12">
              <a:extLst>
                <a:ext uri="{FF2B5EF4-FFF2-40B4-BE49-F238E27FC236}">
                  <a16:creationId xmlns:a16="http://schemas.microsoft.com/office/drawing/2014/main" id="{9772BB19-302A-47D0-82BE-ACFAEF5701DC}"/>
                </a:ext>
              </a:extLst>
            </p:cNvPr>
            <p:cNvSpPr txBox="1"/>
            <p:nvPr/>
          </p:nvSpPr>
          <p:spPr>
            <a:xfrm>
              <a:off x="6042091" y="3728878"/>
              <a:ext cx="1079353" cy="338555"/>
            </a:xfrm>
            <a:prstGeom prst="rect">
              <a:avLst/>
            </a:prstGeom>
            <a:noFill/>
          </p:spPr>
          <p:txBody>
            <a:bodyPr wrap="square" rtlCol="0">
              <a:spAutoFit/>
            </a:bodyPr>
            <a:lstStyle/>
            <a:p>
              <a:pPr>
                <a:buClr>
                  <a:srgbClr val="0057A2"/>
                </a:buClr>
              </a:pPr>
              <a:r>
                <a:rPr lang="de-CH" sz="1050" b="1" dirty="0">
                  <a:solidFill>
                    <a:schemeClr val="bg1">
                      <a:lumMod val="95000"/>
                    </a:schemeClr>
                  </a:solidFill>
                  <a:effectLst>
                    <a:outerShdw blurRad="38100" dist="38100" dir="2700000" algn="tl">
                      <a:srgbClr val="000000">
                        <a:alpha val="43137"/>
                      </a:srgbClr>
                    </a:outerShdw>
                  </a:effectLst>
                </a:rPr>
                <a:t>FDG</a:t>
              </a:r>
            </a:p>
          </p:txBody>
        </p:sp>
        <p:sp>
          <p:nvSpPr>
            <p:cNvPr id="14" name="Textfeld 13">
              <a:extLst>
                <a:ext uri="{FF2B5EF4-FFF2-40B4-BE49-F238E27FC236}">
                  <a16:creationId xmlns:a16="http://schemas.microsoft.com/office/drawing/2014/main" id="{A76DE2D8-702C-4C4F-9EF0-0C7B1E922005}"/>
                </a:ext>
              </a:extLst>
            </p:cNvPr>
            <p:cNvSpPr txBox="1"/>
            <p:nvPr/>
          </p:nvSpPr>
          <p:spPr>
            <a:xfrm>
              <a:off x="5766775" y="1040987"/>
              <a:ext cx="1079353" cy="338555"/>
            </a:xfrm>
            <a:prstGeom prst="rect">
              <a:avLst/>
            </a:prstGeom>
            <a:noFill/>
          </p:spPr>
          <p:txBody>
            <a:bodyPr wrap="square" rtlCol="0">
              <a:spAutoFit/>
            </a:bodyPr>
            <a:lstStyle/>
            <a:p>
              <a:pPr>
                <a:buClr>
                  <a:srgbClr val="0057A2"/>
                </a:buClr>
              </a:pPr>
              <a:r>
                <a:rPr lang="de-CH" sz="1050" b="1" dirty="0">
                  <a:solidFill>
                    <a:schemeClr val="bg1">
                      <a:lumMod val="95000"/>
                    </a:schemeClr>
                  </a:solidFill>
                  <a:effectLst>
                    <a:outerShdw blurRad="38100" dist="38100" dir="2700000" algn="tl">
                      <a:srgbClr val="000000">
                        <a:alpha val="43137"/>
                      </a:srgbClr>
                    </a:outerShdw>
                  </a:effectLst>
                </a:rPr>
                <a:t>NH3 Rest</a:t>
              </a:r>
            </a:p>
          </p:txBody>
        </p:sp>
      </p:grpSp>
      <p:pic>
        <p:nvPicPr>
          <p:cNvPr id="3" name="Grafik 2">
            <a:extLst>
              <a:ext uri="{FF2B5EF4-FFF2-40B4-BE49-F238E27FC236}">
                <a16:creationId xmlns:a16="http://schemas.microsoft.com/office/drawing/2014/main" id="{75A8B737-02BA-4B5F-B09B-D4F79322EF3D}"/>
              </a:ext>
            </a:extLst>
          </p:cNvPr>
          <p:cNvPicPr>
            <a:picLocks noChangeAspect="1"/>
          </p:cNvPicPr>
          <p:nvPr/>
        </p:nvPicPr>
        <p:blipFill>
          <a:blip r:embed="rId5"/>
          <a:stretch>
            <a:fillRect/>
          </a:stretch>
        </p:blipFill>
        <p:spPr>
          <a:xfrm>
            <a:off x="7488960" y="1431206"/>
            <a:ext cx="1955462" cy="3989741"/>
          </a:xfrm>
          <a:prstGeom prst="rect">
            <a:avLst/>
          </a:prstGeom>
        </p:spPr>
      </p:pic>
      <p:sp>
        <p:nvSpPr>
          <p:cNvPr id="11" name="Titel 2">
            <a:extLst>
              <a:ext uri="{FF2B5EF4-FFF2-40B4-BE49-F238E27FC236}">
                <a16:creationId xmlns:a16="http://schemas.microsoft.com/office/drawing/2014/main" id="{195AACE4-F99F-4544-BAED-E125CB1555E4}"/>
              </a:ext>
            </a:extLst>
          </p:cNvPr>
          <p:cNvSpPr txBox="1">
            <a:spLocks/>
          </p:cNvSpPr>
          <p:nvPr/>
        </p:nvSpPr>
        <p:spPr bwMode="auto">
          <a:xfrm>
            <a:off x="1740024" y="929425"/>
            <a:ext cx="8676456" cy="555361"/>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defTabSz="685796" rtl="0" eaLnBrk="1" latinLnBrk="0" hangingPunct="1">
              <a:lnSpc>
                <a:spcPct val="90000"/>
              </a:lnSpc>
              <a:spcBef>
                <a:spcPct val="0"/>
              </a:spcBef>
              <a:buNone/>
              <a:defRPr sz="1800" kern="1200" baseline="0">
                <a:solidFill>
                  <a:schemeClr val="accent1"/>
                </a:solidFill>
                <a:latin typeface="+mj-lt"/>
                <a:ea typeface="+mj-ea"/>
                <a:cs typeface="+mj-cs"/>
              </a:defRPr>
            </a:lvl1pPr>
          </a:lstStyle>
          <a:p>
            <a:pPr algn="ctr"/>
            <a:r>
              <a:rPr lang="de-CH" sz="2300" b="1" dirty="0"/>
              <a:t>Case 1</a:t>
            </a:r>
            <a:endParaRPr lang="en-US" altLang="de-DE" sz="2100" b="1" kern="0" dirty="0"/>
          </a:p>
        </p:txBody>
      </p:sp>
    </p:spTree>
    <p:extLst>
      <p:ext uri="{BB962C8B-B14F-4D97-AF65-F5344CB8AC3E}">
        <p14:creationId xmlns:p14="http://schemas.microsoft.com/office/powerpoint/2010/main" val="1198839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EE990C5F-D4D8-4444-9532-95AF4A6D851F}"/>
              </a:ext>
            </a:extLst>
          </p:cNvPr>
          <p:cNvSpPr txBox="1"/>
          <p:nvPr/>
        </p:nvSpPr>
        <p:spPr>
          <a:xfrm>
            <a:off x="2477598" y="1625417"/>
            <a:ext cx="1131898" cy="646331"/>
          </a:xfrm>
          <a:prstGeom prst="rect">
            <a:avLst/>
          </a:prstGeom>
          <a:noFill/>
        </p:spPr>
        <p:txBody>
          <a:bodyPr wrap="square" rtlCol="0">
            <a:spAutoFit/>
          </a:bodyPr>
          <a:lstStyle/>
          <a:p>
            <a:pPr>
              <a:buClr>
                <a:srgbClr val="0057A2"/>
              </a:buClr>
            </a:pPr>
            <a:r>
              <a:rPr lang="de-CH" dirty="0"/>
              <a:t>NH3 Stress</a:t>
            </a:r>
          </a:p>
        </p:txBody>
      </p:sp>
      <p:sp>
        <p:nvSpPr>
          <p:cNvPr id="4" name="Textfeld 3">
            <a:extLst>
              <a:ext uri="{FF2B5EF4-FFF2-40B4-BE49-F238E27FC236}">
                <a16:creationId xmlns:a16="http://schemas.microsoft.com/office/drawing/2014/main" id="{60416ACB-C97A-4D51-8851-5C7D54625E00}"/>
              </a:ext>
            </a:extLst>
          </p:cNvPr>
          <p:cNvSpPr txBox="1"/>
          <p:nvPr/>
        </p:nvSpPr>
        <p:spPr>
          <a:xfrm>
            <a:off x="2477598" y="2072230"/>
            <a:ext cx="1131898" cy="369332"/>
          </a:xfrm>
          <a:prstGeom prst="rect">
            <a:avLst/>
          </a:prstGeom>
          <a:noFill/>
        </p:spPr>
        <p:txBody>
          <a:bodyPr wrap="square" rtlCol="0">
            <a:spAutoFit/>
          </a:bodyPr>
          <a:lstStyle/>
          <a:p>
            <a:pPr>
              <a:buClr>
                <a:srgbClr val="0057A2"/>
              </a:buClr>
            </a:pPr>
            <a:r>
              <a:rPr lang="de-CH" dirty="0"/>
              <a:t>NH3 Rest</a:t>
            </a:r>
          </a:p>
        </p:txBody>
      </p:sp>
      <p:sp>
        <p:nvSpPr>
          <p:cNvPr id="5" name="Textfeld 4">
            <a:extLst>
              <a:ext uri="{FF2B5EF4-FFF2-40B4-BE49-F238E27FC236}">
                <a16:creationId xmlns:a16="http://schemas.microsoft.com/office/drawing/2014/main" id="{6F30349A-07EC-48AF-9E68-AC64B7712738}"/>
              </a:ext>
            </a:extLst>
          </p:cNvPr>
          <p:cNvSpPr txBox="1"/>
          <p:nvPr/>
        </p:nvSpPr>
        <p:spPr>
          <a:xfrm>
            <a:off x="2477598" y="2450271"/>
            <a:ext cx="1131898" cy="369332"/>
          </a:xfrm>
          <a:prstGeom prst="rect">
            <a:avLst/>
          </a:prstGeom>
          <a:noFill/>
        </p:spPr>
        <p:txBody>
          <a:bodyPr wrap="square" rtlCol="0">
            <a:spAutoFit/>
          </a:bodyPr>
          <a:lstStyle/>
          <a:p>
            <a:pPr>
              <a:buClr>
                <a:srgbClr val="0057A2"/>
              </a:buClr>
            </a:pPr>
            <a:r>
              <a:rPr lang="de-CH" dirty="0"/>
              <a:t>FDG</a:t>
            </a:r>
          </a:p>
        </p:txBody>
      </p:sp>
      <p:sp>
        <p:nvSpPr>
          <p:cNvPr id="6" name="Textfeld 5">
            <a:extLst>
              <a:ext uri="{FF2B5EF4-FFF2-40B4-BE49-F238E27FC236}">
                <a16:creationId xmlns:a16="http://schemas.microsoft.com/office/drawing/2014/main" id="{24FC7D8E-3671-4F24-9F86-3E6A1AC562D9}"/>
              </a:ext>
            </a:extLst>
          </p:cNvPr>
          <p:cNvSpPr txBox="1"/>
          <p:nvPr/>
        </p:nvSpPr>
        <p:spPr>
          <a:xfrm>
            <a:off x="2477598" y="2921561"/>
            <a:ext cx="1131898" cy="646331"/>
          </a:xfrm>
          <a:prstGeom prst="rect">
            <a:avLst/>
          </a:prstGeom>
          <a:noFill/>
        </p:spPr>
        <p:txBody>
          <a:bodyPr wrap="square" rtlCol="0">
            <a:spAutoFit/>
          </a:bodyPr>
          <a:lstStyle/>
          <a:p>
            <a:pPr>
              <a:buClr>
                <a:srgbClr val="0057A2"/>
              </a:buClr>
            </a:pPr>
            <a:r>
              <a:rPr lang="de-CH" dirty="0"/>
              <a:t>NH3 Stress</a:t>
            </a:r>
          </a:p>
        </p:txBody>
      </p:sp>
      <p:sp>
        <p:nvSpPr>
          <p:cNvPr id="7" name="Textfeld 6">
            <a:extLst>
              <a:ext uri="{FF2B5EF4-FFF2-40B4-BE49-F238E27FC236}">
                <a16:creationId xmlns:a16="http://schemas.microsoft.com/office/drawing/2014/main" id="{37BBF561-9C9F-4935-9D4B-A8A157EF6ED4}"/>
              </a:ext>
            </a:extLst>
          </p:cNvPr>
          <p:cNvSpPr txBox="1"/>
          <p:nvPr/>
        </p:nvSpPr>
        <p:spPr>
          <a:xfrm>
            <a:off x="2477598" y="3314368"/>
            <a:ext cx="1131898" cy="369332"/>
          </a:xfrm>
          <a:prstGeom prst="rect">
            <a:avLst/>
          </a:prstGeom>
          <a:noFill/>
        </p:spPr>
        <p:txBody>
          <a:bodyPr wrap="square" rtlCol="0">
            <a:spAutoFit/>
          </a:bodyPr>
          <a:lstStyle/>
          <a:p>
            <a:pPr>
              <a:buClr>
                <a:srgbClr val="0057A2"/>
              </a:buClr>
            </a:pPr>
            <a:r>
              <a:rPr lang="de-CH" dirty="0"/>
              <a:t>NH3 Rest</a:t>
            </a:r>
          </a:p>
        </p:txBody>
      </p:sp>
      <p:sp>
        <p:nvSpPr>
          <p:cNvPr id="8" name="Textfeld 7">
            <a:extLst>
              <a:ext uri="{FF2B5EF4-FFF2-40B4-BE49-F238E27FC236}">
                <a16:creationId xmlns:a16="http://schemas.microsoft.com/office/drawing/2014/main" id="{432D2DA9-B9D0-418F-B7C8-A164B81C0AD3}"/>
              </a:ext>
            </a:extLst>
          </p:cNvPr>
          <p:cNvSpPr txBox="1"/>
          <p:nvPr/>
        </p:nvSpPr>
        <p:spPr>
          <a:xfrm>
            <a:off x="2477598" y="3746415"/>
            <a:ext cx="1131898" cy="369332"/>
          </a:xfrm>
          <a:prstGeom prst="rect">
            <a:avLst/>
          </a:prstGeom>
          <a:noFill/>
        </p:spPr>
        <p:txBody>
          <a:bodyPr wrap="square" rtlCol="0">
            <a:spAutoFit/>
          </a:bodyPr>
          <a:lstStyle/>
          <a:p>
            <a:pPr>
              <a:buClr>
                <a:srgbClr val="0057A2"/>
              </a:buClr>
            </a:pPr>
            <a:r>
              <a:rPr lang="de-CH" dirty="0"/>
              <a:t>FDG</a:t>
            </a:r>
          </a:p>
        </p:txBody>
      </p:sp>
      <p:sp>
        <p:nvSpPr>
          <p:cNvPr id="9" name="Textfeld 8">
            <a:extLst>
              <a:ext uri="{FF2B5EF4-FFF2-40B4-BE49-F238E27FC236}">
                <a16:creationId xmlns:a16="http://schemas.microsoft.com/office/drawing/2014/main" id="{781E0C0F-836D-4BB5-BC00-9988C47FD376}"/>
              </a:ext>
            </a:extLst>
          </p:cNvPr>
          <p:cNvSpPr txBox="1"/>
          <p:nvPr/>
        </p:nvSpPr>
        <p:spPr>
          <a:xfrm>
            <a:off x="2477598" y="4170190"/>
            <a:ext cx="1131898" cy="646331"/>
          </a:xfrm>
          <a:prstGeom prst="rect">
            <a:avLst/>
          </a:prstGeom>
          <a:noFill/>
        </p:spPr>
        <p:txBody>
          <a:bodyPr wrap="square" rtlCol="0">
            <a:spAutoFit/>
          </a:bodyPr>
          <a:lstStyle/>
          <a:p>
            <a:pPr>
              <a:buClr>
                <a:srgbClr val="0057A2"/>
              </a:buClr>
            </a:pPr>
            <a:r>
              <a:rPr lang="de-CH" dirty="0"/>
              <a:t>NH3 Stress</a:t>
            </a:r>
          </a:p>
        </p:txBody>
      </p:sp>
      <p:sp>
        <p:nvSpPr>
          <p:cNvPr id="10" name="Textfeld 9">
            <a:extLst>
              <a:ext uri="{FF2B5EF4-FFF2-40B4-BE49-F238E27FC236}">
                <a16:creationId xmlns:a16="http://schemas.microsoft.com/office/drawing/2014/main" id="{86BFC157-170A-4124-9D16-8E0E3EFA3E53}"/>
              </a:ext>
            </a:extLst>
          </p:cNvPr>
          <p:cNvSpPr txBox="1"/>
          <p:nvPr/>
        </p:nvSpPr>
        <p:spPr>
          <a:xfrm>
            <a:off x="2477598" y="4562997"/>
            <a:ext cx="1131898" cy="369332"/>
          </a:xfrm>
          <a:prstGeom prst="rect">
            <a:avLst/>
          </a:prstGeom>
          <a:noFill/>
        </p:spPr>
        <p:txBody>
          <a:bodyPr wrap="square" rtlCol="0">
            <a:spAutoFit/>
          </a:bodyPr>
          <a:lstStyle/>
          <a:p>
            <a:pPr>
              <a:buClr>
                <a:srgbClr val="0057A2"/>
              </a:buClr>
            </a:pPr>
            <a:r>
              <a:rPr lang="de-CH" dirty="0"/>
              <a:t>NH3 Rest</a:t>
            </a:r>
          </a:p>
        </p:txBody>
      </p:sp>
      <p:sp>
        <p:nvSpPr>
          <p:cNvPr id="11" name="Textfeld 10">
            <a:extLst>
              <a:ext uri="{FF2B5EF4-FFF2-40B4-BE49-F238E27FC236}">
                <a16:creationId xmlns:a16="http://schemas.microsoft.com/office/drawing/2014/main" id="{B7A0624B-EB99-4F15-8C39-5B4C91B35DF4}"/>
              </a:ext>
            </a:extLst>
          </p:cNvPr>
          <p:cNvSpPr txBox="1"/>
          <p:nvPr/>
        </p:nvSpPr>
        <p:spPr>
          <a:xfrm>
            <a:off x="2477598" y="4995044"/>
            <a:ext cx="1131898" cy="369332"/>
          </a:xfrm>
          <a:prstGeom prst="rect">
            <a:avLst/>
          </a:prstGeom>
          <a:noFill/>
        </p:spPr>
        <p:txBody>
          <a:bodyPr wrap="square" rtlCol="0">
            <a:spAutoFit/>
          </a:bodyPr>
          <a:lstStyle/>
          <a:p>
            <a:pPr>
              <a:buClr>
                <a:srgbClr val="0057A2"/>
              </a:buClr>
            </a:pPr>
            <a:r>
              <a:rPr lang="de-CH" dirty="0"/>
              <a:t>FDG</a:t>
            </a:r>
          </a:p>
        </p:txBody>
      </p:sp>
      <p:pic>
        <p:nvPicPr>
          <p:cNvPr id="12" name="Grafik 11">
            <a:extLst>
              <a:ext uri="{FF2B5EF4-FFF2-40B4-BE49-F238E27FC236}">
                <a16:creationId xmlns:a16="http://schemas.microsoft.com/office/drawing/2014/main" id="{00BD9A61-1907-4F60-996E-3FE63416A540}"/>
              </a:ext>
            </a:extLst>
          </p:cNvPr>
          <p:cNvPicPr>
            <a:picLocks noChangeAspect="1"/>
          </p:cNvPicPr>
          <p:nvPr/>
        </p:nvPicPr>
        <p:blipFill>
          <a:blip r:embed="rId2"/>
          <a:stretch>
            <a:fillRect/>
          </a:stretch>
        </p:blipFill>
        <p:spPr>
          <a:xfrm>
            <a:off x="3677574" y="1509928"/>
            <a:ext cx="5292663" cy="3896756"/>
          </a:xfrm>
          <a:prstGeom prst="rect">
            <a:avLst/>
          </a:prstGeom>
        </p:spPr>
      </p:pic>
      <p:sp>
        <p:nvSpPr>
          <p:cNvPr id="13" name="Titel 2">
            <a:extLst>
              <a:ext uri="{FF2B5EF4-FFF2-40B4-BE49-F238E27FC236}">
                <a16:creationId xmlns:a16="http://schemas.microsoft.com/office/drawing/2014/main" id="{3119C0EC-A928-4544-AD67-A23428BA2A91}"/>
              </a:ext>
            </a:extLst>
          </p:cNvPr>
          <p:cNvSpPr txBox="1">
            <a:spLocks/>
          </p:cNvSpPr>
          <p:nvPr/>
        </p:nvSpPr>
        <p:spPr bwMode="auto">
          <a:xfrm>
            <a:off x="1740024" y="929425"/>
            <a:ext cx="8676456" cy="555361"/>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defTabSz="685796" rtl="0" eaLnBrk="1" latinLnBrk="0" hangingPunct="1">
              <a:lnSpc>
                <a:spcPct val="90000"/>
              </a:lnSpc>
              <a:spcBef>
                <a:spcPct val="0"/>
              </a:spcBef>
              <a:buNone/>
              <a:defRPr sz="1800" kern="1200" baseline="0">
                <a:solidFill>
                  <a:schemeClr val="accent1"/>
                </a:solidFill>
                <a:latin typeface="+mj-lt"/>
                <a:ea typeface="+mj-ea"/>
                <a:cs typeface="+mj-cs"/>
              </a:defRPr>
            </a:lvl1pPr>
          </a:lstStyle>
          <a:p>
            <a:pPr algn="ctr"/>
            <a:r>
              <a:rPr lang="de-CH" sz="2300" b="1" dirty="0"/>
              <a:t>Case 2</a:t>
            </a:r>
            <a:endParaRPr lang="en-US" altLang="de-DE" sz="2100" b="1" kern="0" dirty="0"/>
          </a:p>
        </p:txBody>
      </p:sp>
    </p:spTree>
    <p:extLst>
      <p:ext uri="{BB962C8B-B14F-4D97-AF65-F5344CB8AC3E}">
        <p14:creationId xmlns:p14="http://schemas.microsoft.com/office/powerpoint/2010/main" val="10469013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A17D5977-7C7F-4E15-B642-2C3F447F68DC}"/>
              </a:ext>
            </a:extLst>
          </p:cNvPr>
          <p:cNvPicPr>
            <a:picLocks noChangeAspect="1"/>
          </p:cNvPicPr>
          <p:nvPr/>
        </p:nvPicPr>
        <p:blipFill>
          <a:blip r:embed="rId2"/>
          <a:stretch>
            <a:fillRect/>
          </a:stretch>
        </p:blipFill>
        <p:spPr>
          <a:xfrm>
            <a:off x="3029777" y="1376773"/>
            <a:ext cx="1946709" cy="3988515"/>
          </a:xfrm>
          <a:prstGeom prst="rect">
            <a:avLst/>
          </a:prstGeom>
        </p:spPr>
      </p:pic>
      <p:pic>
        <p:nvPicPr>
          <p:cNvPr id="5" name="Grafik 4">
            <a:extLst>
              <a:ext uri="{FF2B5EF4-FFF2-40B4-BE49-F238E27FC236}">
                <a16:creationId xmlns:a16="http://schemas.microsoft.com/office/drawing/2014/main" id="{55F7CF19-C580-4DFD-BF45-6FFB998BF0D6}"/>
              </a:ext>
            </a:extLst>
          </p:cNvPr>
          <p:cNvPicPr>
            <a:picLocks noChangeAspect="1"/>
          </p:cNvPicPr>
          <p:nvPr/>
        </p:nvPicPr>
        <p:blipFill>
          <a:blip r:embed="rId3"/>
          <a:stretch>
            <a:fillRect/>
          </a:stretch>
        </p:blipFill>
        <p:spPr>
          <a:xfrm>
            <a:off x="7320110" y="1376773"/>
            <a:ext cx="1962245" cy="3988515"/>
          </a:xfrm>
          <a:prstGeom prst="rect">
            <a:avLst/>
          </a:prstGeom>
        </p:spPr>
      </p:pic>
      <p:sp>
        <p:nvSpPr>
          <p:cNvPr id="6" name="Textfeld 5">
            <a:extLst>
              <a:ext uri="{FF2B5EF4-FFF2-40B4-BE49-F238E27FC236}">
                <a16:creationId xmlns:a16="http://schemas.microsoft.com/office/drawing/2014/main" id="{0CA2881C-B91C-4C78-85EB-9BBF39671C2A}"/>
              </a:ext>
            </a:extLst>
          </p:cNvPr>
          <p:cNvSpPr txBox="1"/>
          <p:nvPr/>
        </p:nvSpPr>
        <p:spPr>
          <a:xfrm>
            <a:off x="3580788" y="1637990"/>
            <a:ext cx="864095" cy="253916"/>
          </a:xfrm>
          <a:prstGeom prst="rect">
            <a:avLst/>
          </a:prstGeom>
          <a:noFill/>
        </p:spPr>
        <p:txBody>
          <a:bodyPr wrap="square" rtlCol="0">
            <a:spAutoFit/>
          </a:bodyPr>
          <a:lstStyle/>
          <a:p>
            <a:pPr algn="ctr">
              <a:buClr>
                <a:srgbClr val="0057A2"/>
              </a:buClr>
            </a:pPr>
            <a:r>
              <a:rPr lang="de-CH" sz="1050" b="1" dirty="0">
                <a:solidFill>
                  <a:schemeClr val="bg1">
                    <a:lumMod val="95000"/>
                  </a:schemeClr>
                </a:solidFill>
                <a:effectLst>
                  <a:outerShdw blurRad="38100" dist="38100" dir="2700000" algn="tl">
                    <a:srgbClr val="000000">
                      <a:alpha val="43137"/>
                    </a:srgbClr>
                  </a:outerShdw>
                </a:effectLst>
              </a:rPr>
              <a:t>NH3 Stress</a:t>
            </a:r>
          </a:p>
        </p:txBody>
      </p:sp>
      <p:sp>
        <p:nvSpPr>
          <p:cNvPr id="7" name="Textfeld 6">
            <a:extLst>
              <a:ext uri="{FF2B5EF4-FFF2-40B4-BE49-F238E27FC236}">
                <a16:creationId xmlns:a16="http://schemas.microsoft.com/office/drawing/2014/main" id="{86D22B0C-9740-4C67-8007-1A54B2BA4694}"/>
              </a:ext>
            </a:extLst>
          </p:cNvPr>
          <p:cNvSpPr txBox="1"/>
          <p:nvPr/>
        </p:nvSpPr>
        <p:spPr>
          <a:xfrm>
            <a:off x="3580788" y="3591018"/>
            <a:ext cx="864095" cy="253916"/>
          </a:xfrm>
          <a:prstGeom prst="rect">
            <a:avLst/>
          </a:prstGeom>
          <a:noFill/>
        </p:spPr>
        <p:txBody>
          <a:bodyPr wrap="square" rtlCol="0">
            <a:spAutoFit/>
          </a:bodyPr>
          <a:lstStyle/>
          <a:p>
            <a:pPr algn="ctr">
              <a:buClr>
                <a:srgbClr val="0057A2"/>
              </a:buClr>
            </a:pPr>
            <a:r>
              <a:rPr lang="de-CH" sz="1050" b="1" dirty="0">
                <a:solidFill>
                  <a:schemeClr val="bg1">
                    <a:lumMod val="95000"/>
                  </a:schemeClr>
                </a:solidFill>
                <a:effectLst>
                  <a:outerShdw blurRad="38100" dist="38100" dir="2700000" algn="tl">
                    <a:srgbClr val="000000">
                      <a:alpha val="43137"/>
                    </a:srgbClr>
                  </a:outerShdw>
                </a:effectLst>
              </a:rPr>
              <a:t>NH3 Rest</a:t>
            </a:r>
          </a:p>
        </p:txBody>
      </p:sp>
      <p:grpSp>
        <p:nvGrpSpPr>
          <p:cNvPr id="4" name="Gruppieren 3">
            <a:extLst>
              <a:ext uri="{FF2B5EF4-FFF2-40B4-BE49-F238E27FC236}">
                <a16:creationId xmlns:a16="http://schemas.microsoft.com/office/drawing/2014/main" id="{0391A1AD-235C-4960-94BC-82093527A6AB}"/>
              </a:ext>
            </a:extLst>
          </p:cNvPr>
          <p:cNvGrpSpPr/>
          <p:nvPr/>
        </p:nvGrpSpPr>
        <p:grpSpPr>
          <a:xfrm>
            <a:off x="5146961" y="1376773"/>
            <a:ext cx="2002673" cy="3988515"/>
            <a:chOff x="4830614" y="692696"/>
            <a:chExt cx="2670230" cy="5318020"/>
          </a:xfrm>
        </p:grpSpPr>
        <p:pic>
          <p:nvPicPr>
            <p:cNvPr id="3" name="Grafik 2">
              <a:extLst>
                <a:ext uri="{FF2B5EF4-FFF2-40B4-BE49-F238E27FC236}">
                  <a16:creationId xmlns:a16="http://schemas.microsoft.com/office/drawing/2014/main" id="{CB6B8853-46B8-42F2-A5AE-6DFC31BF1EF5}"/>
                </a:ext>
              </a:extLst>
            </p:cNvPr>
            <p:cNvPicPr>
              <a:picLocks noChangeAspect="1"/>
            </p:cNvPicPr>
            <p:nvPr/>
          </p:nvPicPr>
          <p:blipFill>
            <a:blip r:embed="rId4"/>
            <a:stretch>
              <a:fillRect/>
            </a:stretch>
          </p:blipFill>
          <p:spPr>
            <a:xfrm>
              <a:off x="4830614" y="692696"/>
              <a:ext cx="2670230" cy="5318020"/>
            </a:xfrm>
            <a:prstGeom prst="rect">
              <a:avLst/>
            </a:prstGeom>
          </p:spPr>
        </p:pic>
        <p:sp>
          <p:nvSpPr>
            <p:cNvPr id="8" name="Textfeld 7">
              <a:extLst>
                <a:ext uri="{FF2B5EF4-FFF2-40B4-BE49-F238E27FC236}">
                  <a16:creationId xmlns:a16="http://schemas.microsoft.com/office/drawing/2014/main" id="{FD35A73F-E717-44A4-A08A-3EF8845E7F67}"/>
                </a:ext>
              </a:extLst>
            </p:cNvPr>
            <p:cNvSpPr txBox="1"/>
            <p:nvPr/>
          </p:nvSpPr>
          <p:spPr>
            <a:xfrm>
              <a:off x="5624979" y="3645024"/>
              <a:ext cx="1152126" cy="338555"/>
            </a:xfrm>
            <a:prstGeom prst="rect">
              <a:avLst/>
            </a:prstGeom>
            <a:noFill/>
          </p:spPr>
          <p:txBody>
            <a:bodyPr wrap="square" rtlCol="0">
              <a:spAutoFit/>
            </a:bodyPr>
            <a:lstStyle/>
            <a:p>
              <a:pPr algn="ctr">
                <a:buClr>
                  <a:srgbClr val="0057A2"/>
                </a:buClr>
              </a:pPr>
              <a:r>
                <a:rPr lang="de-CH" sz="1050" b="1" dirty="0">
                  <a:solidFill>
                    <a:schemeClr val="bg1">
                      <a:lumMod val="95000"/>
                    </a:schemeClr>
                  </a:solidFill>
                  <a:effectLst>
                    <a:outerShdw blurRad="38100" dist="38100" dir="2700000" algn="tl">
                      <a:srgbClr val="000000">
                        <a:alpha val="43137"/>
                      </a:srgbClr>
                    </a:outerShdw>
                  </a:effectLst>
                </a:rPr>
                <a:t>FDG</a:t>
              </a:r>
            </a:p>
          </p:txBody>
        </p:sp>
        <p:sp>
          <p:nvSpPr>
            <p:cNvPr id="9" name="Textfeld 8">
              <a:extLst>
                <a:ext uri="{FF2B5EF4-FFF2-40B4-BE49-F238E27FC236}">
                  <a16:creationId xmlns:a16="http://schemas.microsoft.com/office/drawing/2014/main" id="{6E545AD0-0944-40AA-AE49-8320E51A6AA5}"/>
                </a:ext>
              </a:extLst>
            </p:cNvPr>
            <p:cNvSpPr txBox="1"/>
            <p:nvPr/>
          </p:nvSpPr>
          <p:spPr>
            <a:xfrm>
              <a:off x="5624979" y="1032991"/>
              <a:ext cx="1152126" cy="338555"/>
            </a:xfrm>
            <a:prstGeom prst="rect">
              <a:avLst/>
            </a:prstGeom>
            <a:noFill/>
          </p:spPr>
          <p:txBody>
            <a:bodyPr wrap="square" rtlCol="0">
              <a:spAutoFit/>
            </a:bodyPr>
            <a:lstStyle/>
            <a:p>
              <a:pPr algn="ctr">
                <a:buClr>
                  <a:srgbClr val="0057A2"/>
                </a:buClr>
              </a:pPr>
              <a:r>
                <a:rPr lang="de-CH" sz="1050" b="1" dirty="0">
                  <a:solidFill>
                    <a:schemeClr val="bg1">
                      <a:lumMod val="95000"/>
                    </a:schemeClr>
                  </a:solidFill>
                  <a:effectLst>
                    <a:outerShdw blurRad="38100" dist="38100" dir="2700000" algn="tl">
                      <a:srgbClr val="000000">
                        <a:alpha val="43137"/>
                      </a:srgbClr>
                    </a:outerShdw>
                  </a:effectLst>
                </a:rPr>
                <a:t>NH3 Rest</a:t>
              </a:r>
            </a:p>
          </p:txBody>
        </p:sp>
      </p:grpSp>
      <p:sp>
        <p:nvSpPr>
          <p:cNvPr id="10" name="Titel 2">
            <a:extLst>
              <a:ext uri="{FF2B5EF4-FFF2-40B4-BE49-F238E27FC236}">
                <a16:creationId xmlns:a16="http://schemas.microsoft.com/office/drawing/2014/main" id="{BC05C245-F91D-42BB-9B28-5E3F1DBB4A60}"/>
              </a:ext>
            </a:extLst>
          </p:cNvPr>
          <p:cNvSpPr txBox="1">
            <a:spLocks/>
          </p:cNvSpPr>
          <p:nvPr/>
        </p:nvSpPr>
        <p:spPr bwMode="auto">
          <a:xfrm>
            <a:off x="1757772" y="587519"/>
            <a:ext cx="8676456" cy="555361"/>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defTabSz="685796" rtl="0" eaLnBrk="1" latinLnBrk="0" hangingPunct="1">
              <a:lnSpc>
                <a:spcPct val="90000"/>
              </a:lnSpc>
              <a:spcBef>
                <a:spcPct val="0"/>
              </a:spcBef>
              <a:buNone/>
              <a:defRPr sz="1800" kern="1200" baseline="0">
                <a:solidFill>
                  <a:schemeClr val="accent1"/>
                </a:solidFill>
                <a:latin typeface="+mj-lt"/>
                <a:ea typeface="+mj-ea"/>
                <a:cs typeface="+mj-cs"/>
              </a:defRPr>
            </a:lvl1pPr>
          </a:lstStyle>
          <a:p>
            <a:pPr algn="ctr"/>
            <a:r>
              <a:rPr lang="de-CH" sz="2300" b="1" dirty="0"/>
              <a:t>Case 2</a:t>
            </a:r>
            <a:endParaRPr lang="en-US" altLang="de-DE" sz="2100" b="1" kern="0" dirty="0"/>
          </a:p>
        </p:txBody>
      </p:sp>
    </p:spTree>
    <p:extLst>
      <p:ext uri="{BB962C8B-B14F-4D97-AF65-F5344CB8AC3E}">
        <p14:creationId xmlns:p14="http://schemas.microsoft.com/office/powerpoint/2010/main" val="22475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2">
            <a:extLst>
              <a:ext uri="{28A0092B-C50C-407E-A947-70E740481C1C}">
                <a14:useLocalDpi xmlns:a14="http://schemas.microsoft.com/office/drawing/2010/main" val="0"/>
              </a:ext>
            </a:extLst>
          </a:blip>
          <a:srcRect l="30376" r="44511"/>
          <a:stretch/>
        </p:blipFill>
        <p:spPr>
          <a:xfrm>
            <a:off x="134747" y="1237782"/>
            <a:ext cx="2213810" cy="4866874"/>
          </a:xfrm>
          <a:prstGeom prst="rect">
            <a:avLst/>
          </a:prstGeom>
        </p:spPr>
      </p:pic>
      <p:pic>
        <p:nvPicPr>
          <p:cNvPr id="5" name="Grafik 4"/>
          <p:cNvPicPr>
            <a:picLocks noChangeAspect="1"/>
          </p:cNvPicPr>
          <p:nvPr/>
        </p:nvPicPr>
        <p:blipFill rotWithShape="1">
          <a:blip r:embed="rId3">
            <a:extLst>
              <a:ext uri="{28A0092B-C50C-407E-A947-70E740481C1C}">
                <a14:useLocalDpi xmlns:a14="http://schemas.microsoft.com/office/drawing/2010/main" val="0"/>
              </a:ext>
            </a:extLst>
          </a:blip>
          <a:srcRect l="44327" r="36274"/>
          <a:stretch/>
        </p:blipFill>
        <p:spPr>
          <a:xfrm>
            <a:off x="3609466" y="1237781"/>
            <a:ext cx="1710069" cy="4866875"/>
          </a:xfrm>
          <a:prstGeom prst="rect">
            <a:avLst/>
          </a:prstGeom>
        </p:spPr>
      </p:pic>
      <p:sp>
        <p:nvSpPr>
          <p:cNvPr id="6" name="Rectangle 2"/>
          <p:cNvSpPr txBox="1">
            <a:spLocks noChangeArrowheads="1"/>
          </p:cNvSpPr>
          <p:nvPr/>
        </p:nvSpPr>
        <p:spPr bwMode="auto">
          <a:xfrm>
            <a:off x="-165653" y="152538"/>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a:solidFill>
                  <a:schemeClr val="tx1"/>
                </a:solidFill>
              </a:rPr>
              <a:t>PET-FDG </a:t>
            </a:r>
            <a:r>
              <a:rPr lang="en-US" sz="2900" b="1" kern="0" dirty="0">
                <a:solidFill>
                  <a:schemeClr val="tx1"/>
                </a:solidFill>
              </a:rPr>
              <a:t>Myocardial Viability – Case 3</a:t>
            </a:r>
          </a:p>
        </p:txBody>
      </p:sp>
      <p:pic>
        <p:nvPicPr>
          <p:cNvPr id="7" name="Grafik 6"/>
          <p:cNvPicPr>
            <a:picLocks noChangeAspect="1"/>
          </p:cNvPicPr>
          <p:nvPr/>
        </p:nvPicPr>
        <p:blipFill rotWithShape="1">
          <a:blip r:embed="rId4">
            <a:extLst>
              <a:ext uri="{28A0092B-C50C-407E-A947-70E740481C1C}">
                <a14:useLocalDpi xmlns:a14="http://schemas.microsoft.com/office/drawing/2010/main" val="0"/>
              </a:ext>
            </a:extLst>
          </a:blip>
          <a:srcRect l="20000" r="18045"/>
          <a:stretch/>
        </p:blipFill>
        <p:spPr>
          <a:xfrm>
            <a:off x="6314169" y="1282030"/>
            <a:ext cx="5411958" cy="4822626"/>
          </a:xfrm>
          <a:prstGeom prst="rect">
            <a:avLst/>
          </a:prstGeom>
        </p:spPr>
      </p:pic>
      <p:sp>
        <p:nvSpPr>
          <p:cNvPr id="2" name="TextBox 1">
            <a:extLst>
              <a:ext uri="{FF2B5EF4-FFF2-40B4-BE49-F238E27FC236}">
                <a16:creationId xmlns:a16="http://schemas.microsoft.com/office/drawing/2014/main" id="{8FF1D94B-CA98-5F4F-B17E-C810B6D35426}"/>
              </a:ext>
            </a:extLst>
          </p:cNvPr>
          <p:cNvSpPr txBox="1"/>
          <p:nvPr/>
        </p:nvSpPr>
        <p:spPr>
          <a:xfrm>
            <a:off x="2448736" y="6199322"/>
            <a:ext cx="7361695" cy="369332"/>
          </a:xfrm>
          <a:prstGeom prst="rect">
            <a:avLst/>
          </a:prstGeom>
          <a:noFill/>
        </p:spPr>
        <p:txBody>
          <a:bodyPr wrap="square" rtlCol="0">
            <a:spAutoFit/>
          </a:bodyPr>
          <a:lstStyle/>
          <a:p>
            <a:pPr algn="ctr"/>
            <a:r>
              <a:rPr lang="en-US" dirty="0"/>
              <a:t>CTO RCA and</a:t>
            </a:r>
            <a:r>
              <a:rPr lang="el-GR" dirty="0"/>
              <a:t> </a:t>
            </a:r>
            <a:r>
              <a:rPr lang="en-US" dirty="0"/>
              <a:t>EF=40%</a:t>
            </a:r>
            <a:endParaRPr lang="el-GR" dirty="0"/>
          </a:p>
        </p:txBody>
      </p:sp>
      <p:sp>
        <p:nvSpPr>
          <p:cNvPr id="8" name="TextBox 7">
            <a:extLst>
              <a:ext uri="{FF2B5EF4-FFF2-40B4-BE49-F238E27FC236}">
                <a16:creationId xmlns:a16="http://schemas.microsoft.com/office/drawing/2014/main" id="{06C51E47-6C0D-7A49-BB39-1675C51568F2}"/>
              </a:ext>
            </a:extLst>
          </p:cNvPr>
          <p:cNvSpPr txBox="1"/>
          <p:nvPr/>
        </p:nvSpPr>
        <p:spPr>
          <a:xfrm>
            <a:off x="9841425" y="6493790"/>
            <a:ext cx="2123268" cy="276999"/>
          </a:xfrm>
          <a:prstGeom prst="rect">
            <a:avLst/>
          </a:prstGeom>
          <a:noFill/>
        </p:spPr>
        <p:txBody>
          <a:bodyPr wrap="square" rtlCol="0">
            <a:spAutoFit/>
          </a:bodyPr>
          <a:lstStyle/>
          <a:p>
            <a:pPr algn="ctr"/>
            <a:r>
              <a:rPr lang="en-US" sz="1200" i="1" dirty="0"/>
              <a:t>Source</a:t>
            </a:r>
            <a:r>
              <a:rPr lang="el-GR" sz="1200" i="1" dirty="0"/>
              <a:t> </a:t>
            </a:r>
            <a:r>
              <a:rPr lang="en-US" sz="1200" i="1" dirty="0"/>
              <a:t>USZ</a:t>
            </a:r>
            <a:endParaRPr lang="el-GR" sz="1200" i="1" dirty="0"/>
          </a:p>
        </p:txBody>
      </p:sp>
      <p:sp>
        <p:nvSpPr>
          <p:cNvPr id="9" name="Straight Connector 23553">
            <a:extLst>
              <a:ext uri="{FF2B5EF4-FFF2-40B4-BE49-F238E27FC236}">
                <a16:creationId xmlns:a16="http://schemas.microsoft.com/office/drawing/2014/main" id="{6B54C561-3151-6A4F-A63F-34FF8AFC7F2E}"/>
              </a:ext>
            </a:extLst>
          </p:cNvPr>
          <p:cNvSpPr>
            <a:spLocks noChangeShapeType="1"/>
          </p:cNvSpPr>
          <p:nvPr/>
        </p:nvSpPr>
        <p:spPr bwMode="auto">
          <a:xfrm>
            <a:off x="10511" y="1209479"/>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solidFill>
                <a:prstClr val="black"/>
              </a:solidFill>
              <a:latin typeface="Calibri"/>
            </a:endParaRPr>
          </a:p>
        </p:txBody>
      </p:sp>
      <p:pic>
        <p:nvPicPr>
          <p:cNvPr id="10" name="Hình ảnh 8" descr="Ảnh có chứa chai&#10;&#10;Mô tả được tạo tự động">
            <a:extLst>
              <a:ext uri="{FF2B5EF4-FFF2-40B4-BE49-F238E27FC236}">
                <a16:creationId xmlns:a16="http://schemas.microsoft.com/office/drawing/2014/main" id="{BDBC609B-9A51-4A6D-929B-6FC64F5FC17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1" name="Εικόνα 10">
            <a:extLst>
              <a:ext uri="{FF2B5EF4-FFF2-40B4-BE49-F238E27FC236}">
                <a16:creationId xmlns:a16="http://schemas.microsoft.com/office/drawing/2014/main" id="{17A51691-5DF2-4604-A139-F821034E16E1}"/>
              </a:ext>
            </a:extLst>
          </p:cNvPr>
          <p:cNvPicPr>
            <a:picLocks noChangeAspect="1"/>
          </p:cNvPicPr>
          <p:nvPr/>
        </p:nvPicPr>
        <p:blipFill>
          <a:blip r:embed="rId6"/>
          <a:stretch>
            <a:fillRect/>
          </a:stretch>
        </p:blipFill>
        <p:spPr>
          <a:xfrm>
            <a:off x="10511" y="0"/>
            <a:ext cx="882869" cy="1137920"/>
          </a:xfrm>
          <a:prstGeom prst="rect">
            <a:avLst/>
          </a:prstGeom>
        </p:spPr>
      </p:pic>
      <p:pic>
        <p:nvPicPr>
          <p:cNvPr id="14" name="Εικόνα 13">
            <a:extLst>
              <a:ext uri="{FF2B5EF4-FFF2-40B4-BE49-F238E27FC236}">
                <a16:creationId xmlns:a16="http://schemas.microsoft.com/office/drawing/2014/main" id="{C361391C-444A-48A0-B436-5CAC8B61CE0A}"/>
              </a:ext>
            </a:extLst>
          </p:cNvPr>
          <p:cNvPicPr>
            <a:picLocks noChangeAspect="1"/>
          </p:cNvPicPr>
          <p:nvPr/>
        </p:nvPicPr>
        <p:blipFill>
          <a:blip r:embed="rId6"/>
          <a:stretch>
            <a:fillRect/>
          </a:stretch>
        </p:blipFill>
        <p:spPr>
          <a:xfrm>
            <a:off x="31530" y="55342"/>
            <a:ext cx="882869" cy="1137920"/>
          </a:xfrm>
          <a:prstGeom prst="rect">
            <a:avLst/>
          </a:prstGeom>
        </p:spPr>
      </p:pic>
    </p:spTree>
    <p:extLst>
      <p:ext uri="{BB962C8B-B14F-4D97-AF65-F5344CB8AC3E}">
        <p14:creationId xmlns:p14="http://schemas.microsoft.com/office/powerpoint/2010/main" val="598352262"/>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2">
            <a:extLst>
              <a:ext uri="{28A0092B-C50C-407E-A947-70E740481C1C}">
                <a14:useLocalDpi xmlns:a14="http://schemas.microsoft.com/office/drawing/2010/main" val="0"/>
              </a:ext>
            </a:extLst>
          </a:blip>
          <a:srcRect l="30977" r="42707"/>
          <a:stretch/>
        </p:blipFill>
        <p:spPr>
          <a:xfrm>
            <a:off x="4790933" y="1301984"/>
            <a:ext cx="2245315" cy="4714929"/>
          </a:xfrm>
          <a:prstGeom prst="rect">
            <a:avLst/>
          </a:prstGeom>
        </p:spPr>
      </p:pic>
      <p:pic>
        <p:nvPicPr>
          <p:cNvPr id="5" name="Grafik 4"/>
          <p:cNvPicPr>
            <a:picLocks noChangeAspect="1"/>
          </p:cNvPicPr>
          <p:nvPr/>
        </p:nvPicPr>
        <p:blipFill rotWithShape="1">
          <a:blip r:embed="rId3">
            <a:extLst>
              <a:ext uri="{28A0092B-C50C-407E-A947-70E740481C1C}">
                <a14:useLocalDpi xmlns:a14="http://schemas.microsoft.com/office/drawing/2010/main" val="0"/>
              </a:ext>
            </a:extLst>
          </a:blip>
          <a:srcRect l="46165" t="272" r="36993" b="-272"/>
          <a:stretch/>
        </p:blipFill>
        <p:spPr>
          <a:xfrm>
            <a:off x="8053506" y="1301984"/>
            <a:ext cx="1437003" cy="4714930"/>
          </a:xfrm>
          <a:prstGeom prst="rect">
            <a:avLst/>
          </a:prstGeom>
        </p:spPr>
      </p:pic>
      <p:pic>
        <p:nvPicPr>
          <p:cNvPr id="6" name="Grafik 5"/>
          <p:cNvPicPr>
            <a:picLocks noChangeAspect="1"/>
          </p:cNvPicPr>
          <p:nvPr/>
        </p:nvPicPr>
        <p:blipFill rotWithShape="1">
          <a:blip r:embed="rId4">
            <a:extLst>
              <a:ext uri="{28A0092B-C50C-407E-A947-70E740481C1C}">
                <a14:useLocalDpi xmlns:a14="http://schemas.microsoft.com/office/drawing/2010/main" val="0"/>
              </a:ext>
            </a:extLst>
          </a:blip>
          <a:srcRect l="30260" r="42222"/>
          <a:stretch/>
        </p:blipFill>
        <p:spPr>
          <a:xfrm>
            <a:off x="1674796" y="1301985"/>
            <a:ext cx="2347958" cy="4714929"/>
          </a:xfrm>
          <a:prstGeom prst="rect">
            <a:avLst/>
          </a:prstGeom>
        </p:spPr>
      </p:pic>
      <p:sp>
        <p:nvSpPr>
          <p:cNvPr id="8" name="TextBox 7">
            <a:extLst>
              <a:ext uri="{FF2B5EF4-FFF2-40B4-BE49-F238E27FC236}">
                <a16:creationId xmlns:a16="http://schemas.microsoft.com/office/drawing/2014/main" id="{509E0FA8-BCF3-414F-B00D-033ABBEF47AE}"/>
              </a:ext>
            </a:extLst>
          </p:cNvPr>
          <p:cNvSpPr txBox="1"/>
          <p:nvPr/>
        </p:nvSpPr>
        <p:spPr>
          <a:xfrm>
            <a:off x="9841425" y="6493790"/>
            <a:ext cx="2123268" cy="276999"/>
          </a:xfrm>
          <a:prstGeom prst="rect">
            <a:avLst/>
          </a:prstGeom>
          <a:noFill/>
        </p:spPr>
        <p:txBody>
          <a:bodyPr wrap="square" rtlCol="0">
            <a:spAutoFit/>
          </a:bodyPr>
          <a:lstStyle/>
          <a:p>
            <a:pPr algn="ctr"/>
            <a:r>
              <a:rPr lang="en-US" sz="1200" i="1" dirty="0"/>
              <a:t>Source</a:t>
            </a:r>
            <a:r>
              <a:rPr lang="el-GR" sz="1200" i="1" dirty="0"/>
              <a:t> </a:t>
            </a:r>
            <a:r>
              <a:rPr lang="en-US" sz="1200" i="1" dirty="0"/>
              <a:t>USZ</a:t>
            </a:r>
            <a:endParaRPr lang="el-GR" sz="1200" i="1" dirty="0"/>
          </a:p>
        </p:txBody>
      </p:sp>
      <p:sp>
        <p:nvSpPr>
          <p:cNvPr id="9" name="TextBox 8">
            <a:extLst>
              <a:ext uri="{FF2B5EF4-FFF2-40B4-BE49-F238E27FC236}">
                <a16:creationId xmlns:a16="http://schemas.microsoft.com/office/drawing/2014/main" id="{B06042D5-B826-C243-A18B-A14286D82462}"/>
              </a:ext>
            </a:extLst>
          </p:cNvPr>
          <p:cNvSpPr txBox="1"/>
          <p:nvPr/>
        </p:nvSpPr>
        <p:spPr>
          <a:xfrm>
            <a:off x="2448736" y="6199322"/>
            <a:ext cx="7361695" cy="369332"/>
          </a:xfrm>
          <a:prstGeom prst="rect">
            <a:avLst/>
          </a:prstGeom>
          <a:noFill/>
        </p:spPr>
        <p:txBody>
          <a:bodyPr wrap="square" rtlCol="0">
            <a:spAutoFit/>
          </a:bodyPr>
          <a:lstStyle/>
          <a:p>
            <a:pPr algn="ctr"/>
            <a:r>
              <a:rPr lang="en-US" dirty="0"/>
              <a:t>Anterior MI and CTO LAD</a:t>
            </a:r>
            <a:endParaRPr lang="el-GR" dirty="0"/>
          </a:p>
        </p:txBody>
      </p:sp>
      <p:sp>
        <p:nvSpPr>
          <p:cNvPr id="10" name="Rectangle 2">
            <a:extLst>
              <a:ext uri="{FF2B5EF4-FFF2-40B4-BE49-F238E27FC236}">
                <a16:creationId xmlns:a16="http://schemas.microsoft.com/office/drawing/2014/main" id="{3BBDAF1E-4272-4943-8630-F81D9A3C8308}"/>
              </a:ext>
            </a:extLst>
          </p:cNvPr>
          <p:cNvSpPr txBox="1">
            <a:spLocks noChangeArrowheads="1"/>
          </p:cNvSpPr>
          <p:nvPr/>
        </p:nvSpPr>
        <p:spPr bwMode="auto">
          <a:xfrm>
            <a:off x="152400" y="45257"/>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a:solidFill>
                  <a:schemeClr val="tx1"/>
                </a:solidFill>
              </a:rPr>
              <a:t>PET-FDG </a:t>
            </a:r>
            <a:r>
              <a:rPr lang="en-US" sz="2900" b="1" kern="0" dirty="0">
                <a:solidFill>
                  <a:schemeClr val="tx1"/>
                </a:solidFill>
              </a:rPr>
              <a:t>Myocardial Viability – Case 4</a:t>
            </a:r>
          </a:p>
        </p:txBody>
      </p:sp>
      <p:sp>
        <p:nvSpPr>
          <p:cNvPr id="11" name="Straight Connector 23553">
            <a:extLst>
              <a:ext uri="{FF2B5EF4-FFF2-40B4-BE49-F238E27FC236}">
                <a16:creationId xmlns:a16="http://schemas.microsoft.com/office/drawing/2014/main" id="{3269AC48-303A-6042-A9A5-51427AEDE06D}"/>
              </a:ext>
            </a:extLst>
          </p:cNvPr>
          <p:cNvSpPr>
            <a:spLocks noChangeShapeType="1"/>
          </p:cNvSpPr>
          <p:nvPr/>
        </p:nvSpPr>
        <p:spPr bwMode="auto">
          <a:xfrm>
            <a:off x="37983" y="1217640"/>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solidFill>
                <a:prstClr val="black"/>
              </a:solidFill>
              <a:latin typeface="Calibri"/>
            </a:endParaRPr>
          </a:p>
        </p:txBody>
      </p:sp>
      <p:pic>
        <p:nvPicPr>
          <p:cNvPr id="12" name="Hình ảnh 8" descr="Ảnh có chứa chai&#10;&#10;Mô tả được tạo tự động">
            <a:extLst>
              <a:ext uri="{FF2B5EF4-FFF2-40B4-BE49-F238E27FC236}">
                <a16:creationId xmlns:a16="http://schemas.microsoft.com/office/drawing/2014/main" id="{68319643-7D65-4E95-8813-6B207958575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3" name="Εικόνα 12">
            <a:extLst>
              <a:ext uri="{FF2B5EF4-FFF2-40B4-BE49-F238E27FC236}">
                <a16:creationId xmlns:a16="http://schemas.microsoft.com/office/drawing/2014/main" id="{7D50FC3C-E43E-4125-A192-8F54197238A4}"/>
              </a:ext>
            </a:extLst>
          </p:cNvPr>
          <p:cNvPicPr>
            <a:picLocks noChangeAspect="1"/>
          </p:cNvPicPr>
          <p:nvPr/>
        </p:nvPicPr>
        <p:blipFill>
          <a:blip r:embed="rId6"/>
          <a:stretch>
            <a:fillRect/>
          </a:stretch>
        </p:blipFill>
        <p:spPr>
          <a:xfrm>
            <a:off x="10511" y="0"/>
            <a:ext cx="882869" cy="1137920"/>
          </a:xfrm>
          <a:prstGeom prst="rect">
            <a:avLst/>
          </a:prstGeom>
        </p:spPr>
      </p:pic>
    </p:spTree>
    <p:extLst>
      <p:ext uri="{BB962C8B-B14F-4D97-AF65-F5344CB8AC3E}">
        <p14:creationId xmlns:p14="http://schemas.microsoft.com/office/powerpoint/2010/main" val="174876058"/>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CC66852-C66A-4F0A-F761-2F62F4A5285B}"/>
              </a:ext>
            </a:extLst>
          </p:cNvPr>
          <p:cNvSpPr>
            <a:spLocks noGrp="1"/>
          </p:cNvSpPr>
          <p:nvPr>
            <p:ph type="title"/>
          </p:nvPr>
        </p:nvSpPr>
        <p:spPr/>
        <p:txBody>
          <a:bodyPr>
            <a:normAutofit fontScale="90000"/>
          </a:bodyPr>
          <a:lstStyle/>
          <a:p>
            <a:endParaRPr lang="el-GR"/>
          </a:p>
        </p:txBody>
      </p:sp>
      <p:sp>
        <p:nvSpPr>
          <p:cNvPr id="3" name="Θέση περιεχομένου 2">
            <a:extLst>
              <a:ext uri="{FF2B5EF4-FFF2-40B4-BE49-F238E27FC236}">
                <a16:creationId xmlns:a16="http://schemas.microsoft.com/office/drawing/2014/main" id="{FFCADD64-63F2-EEAF-F1D0-8B9F8165F767}"/>
              </a:ext>
            </a:extLst>
          </p:cNvPr>
          <p:cNvSpPr>
            <a:spLocks noGrp="1"/>
          </p:cNvSpPr>
          <p:nvPr>
            <p:ph idx="1"/>
          </p:nvPr>
        </p:nvSpPr>
        <p:spPr/>
        <p:txBody>
          <a:bodyPr/>
          <a:lstStyle/>
          <a:p>
            <a:endParaRPr lang="el-GR"/>
          </a:p>
        </p:txBody>
      </p:sp>
    </p:spTree>
    <p:extLst>
      <p:ext uri="{BB962C8B-B14F-4D97-AF65-F5344CB8AC3E}">
        <p14:creationId xmlns:p14="http://schemas.microsoft.com/office/powerpoint/2010/main" val="3102856524"/>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stretch>
            <a:fillRect/>
          </a:stretch>
        </p:blipFill>
        <p:spPr>
          <a:xfrm>
            <a:off x="1529066" y="404665"/>
            <a:ext cx="3136437" cy="3182059"/>
          </a:xfrm>
          <a:prstGeom prst="rect">
            <a:avLst/>
          </a:prstGeom>
        </p:spPr>
      </p:pic>
      <p:pic>
        <p:nvPicPr>
          <p:cNvPr id="4" name="Grafik 3"/>
          <p:cNvPicPr>
            <a:picLocks noChangeAspect="1"/>
          </p:cNvPicPr>
          <p:nvPr/>
        </p:nvPicPr>
        <p:blipFill>
          <a:blip r:embed="rId3"/>
          <a:stretch>
            <a:fillRect/>
          </a:stretch>
        </p:blipFill>
        <p:spPr>
          <a:xfrm>
            <a:off x="1524000" y="3586724"/>
            <a:ext cx="3124446" cy="3139201"/>
          </a:xfrm>
          <a:prstGeom prst="rect">
            <a:avLst/>
          </a:prstGeom>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9507" y="404665"/>
            <a:ext cx="2895152" cy="3182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b="2829"/>
          <a:stretch/>
        </p:blipFill>
        <p:spPr bwMode="auto">
          <a:xfrm>
            <a:off x="4633844" y="3586723"/>
            <a:ext cx="2920816" cy="31392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4660" y="638214"/>
            <a:ext cx="3113341" cy="586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el 2">
            <a:extLst>
              <a:ext uri="{FF2B5EF4-FFF2-40B4-BE49-F238E27FC236}">
                <a16:creationId xmlns:a16="http://schemas.microsoft.com/office/drawing/2014/main" id="{56B9CE17-E18D-39C4-1735-26A5A5DE9C4C}"/>
              </a:ext>
            </a:extLst>
          </p:cNvPr>
          <p:cNvSpPr txBox="1">
            <a:spLocks/>
          </p:cNvSpPr>
          <p:nvPr/>
        </p:nvSpPr>
        <p:spPr bwMode="auto">
          <a:xfrm>
            <a:off x="5039815" y="0"/>
            <a:ext cx="6515612" cy="555361"/>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defTabSz="685796" rtl="0" eaLnBrk="1" latinLnBrk="0" hangingPunct="1">
              <a:lnSpc>
                <a:spcPct val="90000"/>
              </a:lnSpc>
              <a:spcBef>
                <a:spcPct val="0"/>
              </a:spcBef>
              <a:buNone/>
              <a:defRPr sz="1800" kern="1200" baseline="0">
                <a:solidFill>
                  <a:schemeClr val="accent1"/>
                </a:solidFill>
                <a:latin typeface="+mj-lt"/>
                <a:ea typeface="+mj-ea"/>
                <a:cs typeface="+mj-cs"/>
              </a:defRPr>
            </a:lvl1pPr>
          </a:lstStyle>
          <a:p>
            <a:pPr algn="ctr"/>
            <a:r>
              <a:rPr lang="de-CH" sz="2300" b="1" dirty="0"/>
              <a:t>Case 2</a:t>
            </a:r>
            <a:endParaRPr lang="en-US" altLang="de-DE" sz="2100" b="1" kern="0" dirty="0"/>
          </a:p>
        </p:txBody>
      </p:sp>
    </p:spTree>
    <p:extLst>
      <p:ext uri="{BB962C8B-B14F-4D97-AF65-F5344CB8AC3E}">
        <p14:creationId xmlns:p14="http://schemas.microsoft.com/office/powerpoint/2010/main" val="33833212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3429000" y="363551"/>
            <a:ext cx="7772400" cy="582613"/>
          </a:xfrm>
        </p:spPr>
        <p:txBody>
          <a:bodyPr vert="horz" lIns="90487" tIns="44450" rIns="90487" bIns="44450" rtlCol="0" anchor="ctr">
            <a:normAutofit/>
          </a:bodyPr>
          <a:lstStyle/>
          <a:p>
            <a:pPr>
              <a:defRPr/>
            </a:pPr>
            <a:r>
              <a:rPr lang="en-US" altLang="el-GR" sz="3200" dirty="0"/>
              <a:t>STICH Viability Sub-study</a:t>
            </a:r>
            <a:endParaRPr lang="en-US" altLang="el-GR" dirty="0"/>
          </a:p>
        </p:txBody>
      </p:sp>
      <p:sp>
        <p:nvSpPr>
          <p:cNvPr id="44035" name="Line 3"/>
          <p:cNvSpPr>
            <a:spLocks noChangeShapeType="1"/>
          </p:cNvSpPr>
          <p:nvPr/>
        </p:nvSpPr>
        <p:spPr bwMode="auto">
          <a:xfrm flipV="1">
            <a:off x="1981200" y="1295400"/>
            <a:ext cx="8229600"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l-GR"/>
          </a:p>
        </p:txBody>
      </p:sp>
      <p:sp>
        <p:nvSpPr>
          <p:cNvPr id="562180" name="Text Box 4"/>
          <p:cNvSpPr txBox="1">
            <a:spLocks noChangeArrowheads="1"/>
          </p:cNvSpPr>
          <p:nvPr/>
        </p:nvSpPr>
        <p:spPr bwMode="auto">
          <a:xfrm>
            <a:off x="2133600" y="1257299"/>
            <a:ext cx="8077200" cy="5878532"/>
          </a:xfrm>
          <a:prstGeom prst="rect">
            <a:avLst/>
          </a:prstGeom>
          <a:noFill/>
          <a:ln w="9525">
            <a:noFill/>
            <a:miter lim="800000"/>
            <a:headEnd/>
            <a:tailEnd/>
          </a:ln>
          <a:effectLst/>
        </p:spPr>
        <p:txBody>
          <a:bodyPr>
            <a:spAutoFit/>
          </a:bodyPr>
          <a:lstStyle/>
          <a:p>
            <a:pPr>
              <a:spcBef>
                <a:spcPts val="1200"/>
              </a:spcBef>
              <a:defRPr/>
            </a:pPr>
            <a:r>
              <a:rPr lang="en-US" sz="2800" b="1" i="1" dirty="0">
                <a:effectLst>
                  <a:outerShdw blurRad="38100" dist="38100" dir="2700000" algn="tl">
                    <a:srgbClr val="000000">
                      <a:alpha val="43137"/>
                    </a:srgbClr>
                  </a:outerShdw>
                </a:effectLst>
                <a:latin typeface="+mj-lt"/>
              </a:rPr>
              <a:t>SPECT protocols:</a:t>
            </a:r>
          </a:p>
          <a:p>
            <a:pPr>
              <a:defRPr/>
            </a:pPr>
            <a:r>
              <a:rPr lang="en-US" sz="2800" dirty="0">
                <a:effectLst>
                  <a:outerShdw blurRad="38100" dist="38100" dir="2700000" algn="tl">
                    <a:srgbClr val="000000">
                      <a:alpha val="43137"/>
                    </a:srgbClr>
                  </a:outerShdw>
                </a:effectLst>
                <a:latin typeface="+mj-lt"/>
              </a:rPr>
              <a:t>   • Thallium-201 stress-redistribution-reinjection</a:t>
            </a:r>
          </a:p>
          <a:p>
            <a:pPr>
              <a:defRPr/>
            </a:pPr>
            <a:r>
              <a:rPr lang="en-US" sz="2800" dirty="0">
                <a:effectLst>
                  <a:outerShdw blurRad="38100" dist="38100" dir="2700000" algn="tl">
                    <a:srgbClr val="000000">
                      <a:alpha val="43137"/>
                    </a:srgbClr>
                  </a:outerShdw>
                </a:effectLst>
                <a:latin typeface="+mj-lt"/>
              </a:rPr>
              <a:t>   • Thallium-201 rest-redistribution</a:t>
            </a:r>
          </a:p>
          <a:p>
            <a:pPr>
              <a:defRPr/>
            </a:pPr>
            <a:r>
              <a:rPr lang="en-US" sz="2800" dirty="0">
                <a:effectLst>
                  <a:outerShdw blurRad="38100" dist="38100" dir="2700000" algn="tl">
                    <a:srgbClr val="000000">
                      <a:alpha val="43137"/>
                    </a:srgbClr>
                  </a:outerShdw>
                </a:effectLst>
                <a:latin typeface="+mj-lt"/>
              </a:rPr>
              <a:t>   • Nitrate-enhanced Tc-99m perfusion imaging</a:t>
            </a:r>
          </a:p>
          <a:p>
            <a:pPr>
              <a:spcBef>
                <a:spcPts val="1200"/>
              </a:spcBef>
              <a:defRPr/>
            </a:pPr>
            <a:r>
              <a:rPr lang="en-US" sz="2800" b="1" i="1" dirty="0">
                <a:effectLst>
                  <a:outerShdw blurRad="38100" dist="38100" dir="2700000" algn="tl">
                    <a:srgbClr val="000000">
                      <a:alpha val="43137"/>
                    </a:srgbClr>
                  </a:outerShdw>
                </a:effectLst>
                <a:latin typeface="+mj-lt"/>
              </a:rPr>
              <a:t>Dobutamine echo protocols:</a:t>
            </a:r>
          </a:p>
          <a:p>
            <a:pPr>
              <a:defRPr/>
            </a:pPr>
            <a:r>
              <a:rPr lang="en-US" sz="2800" dirty="0">
                <a:effectLst>
                  <a:outerShdw blurRad="38100" dist="38100" dir="2700000" algn="tl">
                    <a:srgbClr val="000000">
                      <a:alpha val="43137"/>
                    </a:srgbClr>
                  </a:outerShdw>
                </a:effectLst>
              </a:rPr>
              <a:t>   • </a:t>
            </a:r>
            <a:r>
              <a:rPr lang="en-US" sz="2800" dirty="0">
                <a:effectLst>
                  <a:outerShdw blurRad="38100" dist="38100" dir="2700000" algn="tl">
                    <a:srgbClr val="000000">
                      <a:alpha val="43137"/>
                    </a:srgbClr>
                  </a:outerShdw>
                </a:effectLst>
                <a:latin typeface="+mj-lt"/>
              </a:rPr>
              <a:t>Staged increase in dobutamine starting at </a:t>
            </a:r>
          </a:p>
          <a:p>
            <a:pPr>
              <a:defRPr/>
            </a:pPr>
            <a:r>
              <a:rPr lang="en-US" sz="2800" dirty="0">
                <a:effectLst>
                  <a:outerShdw blurRad="38100" dist="38100" dir="2700000" algn="tl">
                    <a:srgbClr val="000000">
                      <a:alpha val="43137"/>
                    </a:srgbClr>
                  </a:outerShdw>
                </a:effectLst>
                <a:latin typeface="+mj-lt"/>
              </a:rPr>
              <a:t>     5 </a:t>
            </a:r>
            <a:r>
              <a:rPr lang="el-GR" sz="2800" dirty="0">
                <a:effectLst>
                  <a:outerShdw blurRad="38100" dist="38100" dir="2700000" algn="tl">
                    <a:srgbClr val="000000">
                      <a:alpha val="43137"/>
                    </a:srgbClr>
                  </a:outerShdw>
                </a:effectLst>
                <a:latin typeface="+mj-lt"/>
              </a:rPr>
              <a:t>μ</a:t>
            </a:r>
            <a:r>
              <a:rPr lang="en-US" sz="2800" dirty="0">
                <a:effectLst>
                  <a:outerShdw blurRad="38100" dist="38100" dir="2700000" algn="tl">
                    <a:srgbClr val="000000">
                      <a:alpha val="43137"/>
                    </a:srgbClr>
                  </a:outerShdw>
                </a:effectLst>
                <a:latin typeface="+mj-lt"/>
              </a:rPr>
              <a:t>g/kg/min</a:t>
            </a:r>
          </a:p>
          <a:p>
            <a:pPr>
              <a:defRPr/>
            </a:pPr>
            <a:r>
              <a:rPr lang="en-US" sz="2800" dirty="0" err="1">
                <a:effectLst>
                  <a:outerShdw blurRad="38100" dist="38100" dir="2700000" algn="tl">
                    <a:srgbClr val="000000">
                      <a:alpha val="43137"/>
                    </a:srgbClr>
                  </a:outerShdw>
                </a:effectLst>
                <a:latin typeface="+mj-lt"/>
              </a:rPr>
              <a:t>Substudy</a:t>
            </a:r>
            <a:r>
              <a:rPr lang="en-US" sz="2800" dirty="0">
                <a:effectLst>
                  <a:outerShdw blurRad="38100" dist="38100" dir="2700000" algn="tl">
                    <a:srgbClr val="000000">
                      <a:alpha val="43137"/>
                    </a:srgbClr>
                  </a:outerShdw>
                </a:effectLst>
                <a:latin typeface="+mj-lt"/>
              </a:rPr>
              <a:t> failed to show association between myocardial viability and benefit from </a:t>
            </a:r>
            <a:r>
              <a:rPr lang="en-US" sz="2800" dirty="0" err="1">
                <a:effectLst>
                  <a:outerShdw blurRad="38100" dist="38100" dir="2700000" algn="tl">
                    <a:srgbClr val="000000">
                      <a:alpha val="43137"/>
                    </a:srgbClr>
                  </a:outerShdw>
                </a:effectLst>
                <a:latin typeface="+mj-lt"/>
              </a:rPr>
              <a:t>revascvularization</a:t>
            </a:r>
            <a:endParaRPr lang="en-US" sz="2800" dirty="0">
              <a:effectLst>
                <a:outerShdw blurRad="38100" dist="38100" dir="2700000" algn="tl">
                  <a:srgbClr val="000000">
                    <a:alpha val="43137"/>
                  </a:srgbClr>
                </a:outerShdw>
              </a:effectLst>
              <a:latin typeface="+mj-lt"/>
            </a:endParaRPr>
          </a:p>
          <a:p>
            <a:pPr>
              <a:spcBef>
                <a:spcPts val="1200"/>
              </a:spcBef>
              <a:defRPr/>
            </a:pPr>
            <a:endParaRPr lang="en-US" sz="2800" dirty="0">
              <a:effectLst>
                <a:outerShdw blurRad="38100" dist="38100" dir="2700000" algn="tl">
                  <a:srgbClr val="000000"/>
                </a:outerShdw>
              </a:effectLst>
            </a:endParaRPr>
          </a:p>
          <a:p>
            <a:pPr>
              <a:spcBef>
                <a:spcPts val="1200"/>
              </a:spcBef>
              <a:defRPr/>
            </a:pPr>
            <a:endParaRPr lang="en-US" sz="2800" dirty="0">
              <a:effectLst>
                <a:outerShdw blurRad="38100" dist="38100" dir="2700000" algn="tl">
                  <a:srgbClr val="000000"/>
                </a:outerShdw>
              </a:effectLst>
              <a:latin typeface="Arial" charset="0"/>
            </a:endParaRPr>
          </a:p>
          <a:p>
            <a:pPr>
              <a:spcBef>
                <a:spcPts val="1200"/>
              </a:spcBef>
              <a:defRPr/>
            </a:pPr>
            <a:endParaRPr lang="en-US" sz="2800" dirty="0">
              <a:latin typeface="Arial" charset="0"/>
            </a:endParaRPr>
          </a:p>
        </p:txBody>
      </p:sp>
      <p:sp>
        <p:nvSpPr>
          <p:cNvPr id="44037" name="Line 5"/>
          <p:cNvSpPr>
            <a:spLocks noChangeShapeType="1"/>
          </p:cNvSpPr>
          <p:nvPr/>
        </p:nvSpPr>
        <p:spPr bwMode="auto">
          <a:xfrm flipV="1">
            <a:off x="1981200" y="5334000"/>
            <a:ext cx="8229600"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l-GR"/>
          </a:p>
        </p:txBody>
      </p:sp>
      <p:sp>
        <p:nvSpPr>
          <p:cNvPr id="7" name="Straight Connector 23553">
            <a:extLst>
              <a:ext uri="{FF2B5EF4-FFF2-40B4-BE49-F238E27FC236}">
                <a16:creationId xmlns:a16="http://schemas.microsoft.com/office/drawing/2014/main" id="{58FD431E-0CA2-0950-66A0-43055F5F5087}"/>
              </a:ext>
            </a:extLst>
          </p:cNvPr>
          <p:cNvSpPr>
            <a:spLocks noChangeShapeType="1"/>
          </p:cNvSpPr>
          <p:nvPr/>
        </p:nvSpPr>
        <p:spPr bwMode="auto">
          <a:xfrm>
            <a:off x="37983" y="1217640"/>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solidFill>
                <a:prstClr val="black"/>
              </a:solidFill>
              <a:latin typeface="Calibri"/>
            </a:endParaRPr>
          </a:p>
        </p:txBody>
      </p:sp>
      <p:pic>
        <p:nvPicPr>
          <p:cNvPr id="8" name="Hình ảnh 8" descr="Ảnh có chứa chai&#10;&#10;Mô tả được tạo tự động">
            <a:extLst>
              <a:ext uri="{FF2B5EF4-FFF2-40B4-BE49-F238E27FC236}">
                <a16:creationId xmlns:a16="http://schemas.microsoft.com/office/drawing/2014/main" id="{9339BCEA-6246-00D9-1F76-447897AB87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9" name="Εικόνα 8">
            <a:extLst>
              <a:ext uri="{FF2B5EF4-FFF2-40B4-BE49-F238E27FC236}">
                <a16:creationId xmlns:a16="http://schemas.microsoft.com/office/drawing/2014/main" id="{7734B8E0-5661-268F-915C-B8BA67DC4CEB}"/>
              </a:ext>
            </a:extLst>
          </p:cNvPr>
          <p:cNvPicPr>
            <a:picLocks noChangeAspect="1"/>
          </p:cNvPicPr>
          <p:nvPr/>
        </p:nvPicPr>
        <p:blipFill>
          <a:blip r:embed="rId4"/>
          <a:stretch>
            <a:fillRect/>
          </a:stretch>
        </p:blipFill>
        <p:spPr>
          <a:xfrm>
            <a:off x="10511" y="0"/>
            <a:ext cx="882869" cy="1137920"/>
          </a:xfrm>
          <a:prstGeom prst="rect">
            <a:avLst/>
          </a:prstGeom>
        </p:spPr>
      </p:pic>
    </p:spTree>
    <p:extLst>
      <p:ext uri="{BB962C8B-B14F-4D97-AF65-F5344CB8AC3E}">
        <p14:creationId xmlns:p14="http://schemas.microsoft.com/office/powerpoint/2010/main" val="21354630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Box 3"/>
          <p:cNvSpPr txBox="1">
            <a:spLocks noChangeArrowheads="1"/>
          </p:cNvSpPr>
          <p:nvPr/>
        </p:nvSpPr>
        <p:spPr bwMode="auto">
          <a:xfrm>
            <a:off x="7224997" y="6350302"/>
            <a:ext cx="4230132" cy="307777"/>
          </a:xfrm>
          <a:prstGeom prst="rect">
            <a:avLst/>
          </a:prstGeom>
          <a:noFill/>
          <a:ln>
            <a:noFill/>
          </a:ln>
          <a:effectLst/>
          <a:extLst>
            <a:ext uri="{909E8E84-426E-40DD-AFC4-6F175D3DCCD1}">
              <a14:hiddenFill xmlns:a14="http://schemas.microsoft.com/office/drawing/2010/main">
                <a:gradFill rotWithShape="0">
                  <a:gsLst>
                    <a:gs pos="0">
                      <a:schemeClr val="bg1"/>
                    </a:gs>
                    <a:gs pos="100000">
                      <a:schemeClr val="bg2"/>
                    </a:gs>
                  </a:gsLst>
                  <a:lin ang="5400000" scaled="1"/>
                </a:gradFill>
              </a14:hiddenFill>
            </a:ext>
            <a:ext uri="{91240B29-F687-4F45-9708-019B960494DF}">
              <a14:hiddenLine xmlns:a14="http://schemas.microsoft.com/office/drawing/2010/main" w="5715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tx2"/>
              </a:buClr>
              <a:buSzPct val="75000"/>
              <a:buFont typeface="Wingdings" pitchFamily="2" charset="2"/>
              <a:buChar char="n"/>
              <a:defRPr sz="3200">
                <a:solidFill>
                  <a:schemeClr val="tx1"/>
                </a:solidFill>
                <a:latin typeface="Times New Roman" pitchFamily="18" charset="0"/>
              </a:defRPr>
            </a:lvl1pPr>
            <a:lvl2pPr marL="742950" indent="-285750" eaLnBrk="0" hangingPunct="0">
              <a:spcBef>
                <a:spcPct val="20000"/>
              </a:spcBef>
              <a:buClr>
                <a:schemeClr val="folHlink"/>
              </a:buClr>
              <a:buSzPct val="60000"/>
              <a:buFont typeface="Wingdings" pitchFamily="2" charset="2"/>
              <a:buChar char="u"/>
              <a:defRPr sz="3200">
                <a:solidFill>
                  <a:schemeClr val="tx1"/>
                </a:solidFill>
                <a:latin typeface="Times New Roman" pitchFamily="18" charset="0"/>
              </a:defRPr>
            </a:lvl2pPr>
            <a:lvl3pPr marL="1143000" indent="-228600" eaLnBrk="0" hangingPunct="0">
              <a:spcBef>
                <a:spcPct val="20000"/>
              </a:spcBef>
              <a:buClr>
                <a:schemeClr val="tx2"/>
              </a:buClr>
              <a:buSzPct val="60000"/>
              <a:buFont typeface="Wingdings" pitchFamily="2" charset="2"/>
              <a:buChar char="t"/>
              <a:defRPr sz="3200">
                <a:solidFill>
                  <a:schemeClr val="tx1"/>
                </a:solidFill>
                <a:latin typeface="Times New Roman" pitchFamily="18" charset="0"/>
              </a:defRPr>
            </a:lvl3pPr>
            <a:lvl4pPr marL="1600200" indent="-228600" eaLnBrk="0" hangingPunct="0">
              <a:spcBef>
                <a:spcPct val="20000"/>
              </a:spcBef>
              <a:buClr>
                <a:schemeClr val="tx1"/>
              </a:buClr>
              <a:buSzPct val="100000"/>
              <a:buChar char="•"/>
              <a:defRPr sz="3200">
                <a:solidFill>
                  <a:schemeClr val="tx1"/>
                </a:solidFill>
                <a:latin typeface="Times New Roman" pitchFamily="18" charset="0"/>
              </a:defRPr>
            </a:lvl4pPr>
            <a:lvl5pPr marL="2057400" indent="-228600" eaLnBrk="0" hangingPunct="0">
              <a:spcBef>
                <a:spcPct val="20000"/>
              </a:spcBef>
              <a:buClr>
                <a:schemeClr val="tx1"/>
              </a:buClr>
              <a:buSzPct val="100000"/>
              <a:buChar char="–"/>
              <a:defRPr sz="32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9pPr>
          </a:lstStyle>
          <a:p>
            <a:pPr>
              <a:spcBef>
                <a:spcPct val="0"/>
              </a:spcBef>
              <a:buClrTx/>
              <a:buSzTx/>
              <a:buFontTx/>
              <a:buNone/>
            </a:pPr>
            <a:r>
              <a:rPr lang="da-DK" altLang="de-DE" sz="1400" b="1" i="1" dirty="0">
                <a:latin typeface="Arial" pitchFamily="34" charset="0"/>
              </a:rPr>
              <a:t>PARR-2 long-term follow up,  Circ Imaging 2016</a:t>
            </a:r>
          </a:p>
        </p:txBody>
      </p:sp>
      <p:pic>
        <p:nvPicPr>
          <p:cNvPr id="8" name="Picture 3"/>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3439777" y="1336043"/>
            <a:ext cx="4029447" cy="224444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3"/>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3030199" y="3700817"/>
            <a:ext cx="4439024" cy="235792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 name="Text Box 7"/>
          <p:cNvSpPr txBox="1">
            <a:spLocks noChangeArrowheads="1"/>
          </p:cNvSpPr>
          <p:nvPr/>
        </p:nvSpPr>
        <p:spPr bwMode="auto">
          <a:xfrm>
            <a:off x="2036427" y="2160673"/>
            <a:ext cx="755336" cy="307777"/>
          </a:xfrm>
          <a:prstGeom prst="rect">
            <a:avLst/>
          </a:prstGeom>
          <a:noFill/>
          <a:ln>
            <a:noFill/>
          </a:ln>
          <a:effectLst/>
          <a:extLst>
            <a:ext uri="{909E8E84-426E-40DD-AFC4-6F175D3DCCD1}">
              <a14:hiddenFill xmlns:a14="http://schemas.microsoft.com/office/drawing/2010/main">
                <a:solidFill>
                  <a:srgbClr val="011F6B"/>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28398" dir="3806097" algn="ctr" rotWithShape="0">
                    <a:srgbClr val="EF9100"/>
                  </a:outerShdw>
                </a:effectLst>
              </a14:hiddenEffects>
            </a:ext>
          </a:extLst>
        </p:spPr>
        <p:txBody>
          <a:bodyPr wrap="none">
            <a:spAutoFit/>
          </a:bodyPr>
          <a:lstStyle>
            <a:lvl1pPr eaLnBrk="0" hangingPunct="0">
              <a:spcBef>
                <a:spcPct val="20000"/>
              </a:spcBef>
              <a:buClr>
                <a:schemeClr val="tx2"/>
              </a:buClr>
              <a:buSzPct val="75000"/>
              <a:buFont typeface="Wingdings" pitchFamily="2" charset="2"/>
              <a:buChar char="n"/>
              <a:defRPr sz="3200">
                <a:solidFill>
                  <a:schemeClr val="tx1"/>
                </a:solidFill>
                <a:latin typeface="Times New Roman" pitchFamily="18" charset="0"/>
              </a:defRPr>
            </a:lvl1pPr>
            <a:lvl2pPr marL="742950" indent="-285750" eaLnBrk="0" hangingPunct="0">
              <a:spcBef>
                <a:spcPct val="20000"/>
              </a:spcBef>
              <a:buClr>
                <a:schemeClr val="folHlink"/>
              </a:buClr>
              <a:buSzPct val="60000"/>
              <a:buFont typeface="Wingdings" pitchFamily="2" charset="2"/>
              <a:buChar char="u"/>
              <a:defRPr sz="3200">
                <a:solidFill>
                  <a:schemeClr val="tx1"/>
                </a:solidFill>
                <a:latin typeface="Times New Roman" pitchFamily="18" charset="0"/>
              </a:defRPr>
            </a:lvl2pPr>
            <a:lvl3pPr marL="1143000" indent="-228600" eaLnBrk="0" hangingPunct="0">
              <a:spcBef>
                <a:spcPct val="20000"/>
              </a:spcBef>
              <a:buClr>
                <a:schemeClr val="tx2"/>
              </a:buClr>
              <a:buSzPct val="60000"/>
              <a:buFont typeface="Wingdings" pitchFamily="2" charset="2"/>
              <a:buChar char="t"/>
              <a:defRPr sz="3200">
                <a:solidFill>
                  <a:schemeClr val="tx1"/>
                </a:solidFill>
                <a:latin typeface="Times New Roman" pitchFamily="18" charset="0"/>
              </a:defRPr>
            </a:lvl3pPr>
            <a:lvl4pPr marL="1600200" indent="-228600" eaLnBrk="0" hangingPunct="0">
              <a:spcBef>
                <a:spcPct val="20000"/>
              </a:spcBef>
              <a:buClr>
                <a:schemeClr val="tx1"/>
              </a:buClr>
              <a:buSzPct val="100000"/>
              <a:buChar char="•"/>
              <a:defRPr sz="3200">
                <a:solidFill>
                  <a:schemeClr val="tx1"/>
                </a:solidFill>
                <a:latin typeface="Times New Roman" pitchFamily="18" charset="0"/>
              </a:defRPr>
            </a:lvl4pPr>
            <a:lvl5pPr marL="2057400" indent="-228600" eaLnBrk="0" hangingPunct="0">
              <a:spcBef>
                <a:spcPct val="20000"/>
              </a:spcBef>
              <a:buClr>
                <a:schemeClr val="tx1"/>
              </a:buClr>
              <a:buSzPct val="100000"/>
              <a:buChar char="–"/>
              <a:defRPr sz="32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9pPr>
          </a:lstStyle>
          <a:p>
            <a:pPr algn="ctr">
              <a:spcBef>
                <a:spcPct val="0"/>
              </a:spcBef>
              <a:buClrTx/>
              <a:buSzTx/>
              <a:buFontTx/>
              <a:buNone/>
            </a:pPr>
            <a:r>
              <a:rPr lang="en-US" altLang="de-DE" sz="1400" b="1" dirty="0">
                <a:solidFill>
                  <a:srgbClr val="FF0000"/>
                </a:solidFill>
                <a:latin typeface="Arial" pitchFamily="34" charset="0"/>
              </a:rPr>
              <a:t>p= n.s.</a:t>
            </a:r>
          </a:p>
        </p:txBody>
      </p:sp>
      <p:sp>
        <p:nvSpPr>
          <p:cNvPr id="12" name="Text Box 7"/>
          <p:cNvSpPr txBox="1">
            <a:spLocks noChangeArrowheads="1"/>
          </p:cNvSpPr>
          <p:nvPr/>
        </p:nvSpPr>
        <p:spPr bwMode="auto">
          <a:xfrm>
            <a:off x="1991545" y="4221089"/>
            <a:ext cx="845103" cy="307777"/>
          </a:xfrm>
          <a:prstGeom prst="rect">
            <a:avLst/>
          </a:prstGeom>
          <a:noFill/>
          <a:ln>
            <a:noFill/>
          </a:ln>
          <a:effectLst/>
          <a:extLst>
            <a:ext uri="{909E8E84-426E-40DD-AFC4-6F175D3DCCD1}">
              <a14:hiddenFill xmlns:a14="http://schemas.microsoft.com/office/drawing/2010/main">
                <a:solidFill>
                  <a:srgbClr val="011F6B"/>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28398" dir="3806097" algn="ctr" rotWithShape="0">
                    <a:srgbClr val="EF9100"/>
                  </a:outerShdw>
                </a:effectLst>
              </a14:hiddenEffects>
            </a:ext>
          </a:extLst>
        </p:spPr>
        <p:txBody>
          <a:bodyPr wrap="none">
            <a:spAutoFit/>
          </a:bodyPr>
          <a:lstStyle>
            <a:lvl1pPr eaLnBrk="0" hangingPunct="0">
              <a:spcBef>
                <a:spcPct val="20000"/>
              </a:spcBef>
              <a:buClr>
                <a:schemeClr val="tx2"/>
              </a:buClr>
              <a:buSzPct val="75000"/>
              <a:buFont typeface="Wingdings" pitchFamily="2" charset="2"/>
              <a:buChar char="n"/>
              <a:defRPr sz="3200">
                <a:solidFill>
                  <a:schemeClr val="tx1"/>
                </a:solidFill>
                <a:latin typeface="Times New Roman" pitchFamily="18" charset="0"/>
              </a:defRPr>
            </a:lvl1pPr>
            <a:lvl2pPr marL="742950" indent="-285750" eaLnBrk="0" hangingPunct="0">
              <a:spcBef>
                <a:spcPct val="20000"/>
              </a:spcBef>
              <a:buClr>
                <a:schemeClr val="folHlink"/>
              </a:buClr>
              <a:buSzPct val="60000"/>
              <a:buFont typeface="Wingdings" pitchFamily="2" charset="2"/>
              <a:buChar char="u"/>
              <a:defRPr sz="3200">
                <a:solidFill>
                  <a:schemeClr val="tx1"/>
                </a:solidFill>
                <a:latin typeface="Times New Roman" pitchFamily="18" charset="0"/>
              </a:defRPr>
            </a:lvl2pPr>
            <a:lvl3pPr marL="1143000" indent="-228600" eaLnBrk="0" hangingPunct="0">
              <a:spcBef>
                <a:spcPct val="20000"/>
              </a:spcBef>
              <a:buClr>
                <a:schemeClr val="tx2"/>
              </a:buClr>
              <a:buSzPct val="60000"/>
              <a:buFont typeface="Wingdings" pitchFamily="2" charset="2"/>
              <a:buChar char="t"/>
              <a:defRPr sz="3200">
                <a:solidFill>
                  <a:schemeClr val="tx1"/>
                </a:solidFill>
                <a:latin typeface="Times New Roman" pitchFamily="18" charset="0"/>
              </a:defRPr>
            </a:lvl3pPr>
            <a:lvl4pPr marL="1600200" indent="-228600" eaLnBrk="0" hangingPunct="0">
              <a:spcBef>
                <a:spcPct val="20000"/>
              </a:spcBef>
              <a:buClr>
                <a:schemeClr val="tx1"/>
              </a:buClr>
              <a:buSzPct val="100000"/>
              <a:buChar char="•"/>
              <a:defRPr sz="3200">
                <a:solidFill>
                  <a:schemeClr val="tx1"/>
                </a:solidFill>
                <a:latin typeface="Times New Roman" pitchFamily="18" charset="0"/>
              </a:defRPr>
            </a:lvl4pPr>
            <a:lvl5pPr marL="2057400" indent="-228600" eaLnBrk="0" hangingPunct="0">
              <a:spcBef>
                <a:spcPct val="20000"/>
              </a:spcBef>
              <a:buClr>
                <a:schemeClr val="tx1"/>
              </a:buClr>
              <a:buSzPct val="100000"/>
              <a:buChar char="–"/>
              <a:defRPr sz="32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9pPr>
          </a:lstStyle>
          <a:p>
            <a:pPr algn="ctr">
              <a:spcBef>
                <a:spcPct val="0"/>
              </a:spcBef>
              <a:buClrTx/>
              <a:buSzTx/>
              <a:buFontTx/>
              <a:buNone/>
            </a:pPr>
            <a:r>
              <a:rPr lang="en-US" altLang="de-DE" sz="1400" b="1" dirty="0">
                <a:solidFill>
                  <a:srgbClr val="FF0000"/>
                </a:solidFill>
                <a:latin typeface="Arial" pitchFamily="34" charset="0"/>
              </a:rPr>
              <a:t>p &lt; 0.05</a:t>
            </a:r>
          </a:p>
        </p:txBody>
      </p:sp>
      <p:sp>
        <p:nvSpPr>
          <p:cNvPr id="3" name="Textfeld 2"/>
          <p:cNvSpPr txBox="1"/>
          <p:nvPr/>
        </p:nvSpPr>
        <p:spPr>
          <a:xfrm>
            <a:off x="8040215" y="1556792"/>
            <a:ext cx="2115357" cy="1477328"/>
          </a:xfrm>
          <a:prstGeom prst="rect">
            <a:avLst/>
          </a:prstGeom>
          <a:noFill/>
        </p:spPr>
        <p:txBody>
          <a:bodyPr wrap="square" rtlCol="0">
            <a:spAutoFit/>
          </a:bodyPr>
          <a:lstStyle/>
          <a:p>
            <a:pPr algn="l">
              <a:buClr>
                <a:srgbClr val="0057A2"/>
              </a:buClr>
            </a:pPr>
            <a:r>
              <a:rPr lang="de-CH" b="1" dirty="0"/>
              <a:t>Follow-</a:t>
            </a:r>
            <a:r>
              <a:rPr lang="de-CH" b="1" dirty="0" err="1"/>
              <a:t>up</a:t>
            </a:r>
            <a:r>
              <a:rPr lang="de-CH" b="1" dirty="0"/>
              <a:t>: 5 </a:t>
            </a:r>
            <a:r>
              <a:rPr lang="de-CH" b="1" dirty="0" err="1"/>
              <a:t>years</a:t>
            </a:r>
            <a:endParaRPr lang="de-CH" b="1" dirty="0"/>
          </a:p>
          <a:p>
            <a:pPr algn="l">
              <a:buClr>
                <a:srgbClr val="0057A2"/>
              </a:buClr>
            </a:pPr>
            <a:endParaRPr lang="de-CH" b="1" dirty="0"/>
          </a:p>
          <a:p>
            <a:pPr>
              <a:buClr>
                <a:srgbClr val="0057A2"/>
              </a:buClr>
            </a:pPr>
            <a:r>
              <a:rPr lang="de-CH" b="1" dirty="0"/>
              <a:t>N = 195</a:t>
            </a:r>
            <a:r>
              <a:rPr lang="el-GR" b="1" dirty="0"/>
              <a:t> </a:t>
            </a:r>
            <a:r>
              <a:rPr lang="de-CH" b="1" dirty="0"/>
              <a:t>in </a:t>
            </a:r>
            <a:r>
              <a:rPr lang="de-CH" b="1" dirty="0" err="1"/>
              <a:t>each</a:t>
            </a:r>
            <a:r>
              <a:rPr lang="de-CH" b="1" dirty="0"/>
              <a:t> arm</a:t>
            </a:r>
          </a:p>
          <a:p>
            <a:pPr algn="l">
              <a:buClr>
                <a:srgbClr val="0057A2"/>
              </a:buClr>
            </a:pPr>
            <a:endParaRPr lang="de-CH" b="1" dirty="0"/>
          </a:p>
          <a:p>
            <a:pPr algn="l">
              <a:buClr>
                <a:srgbClr val="0057A2"/>
              </a:buClr>
            </a:pPr>
            <a:endParaRPr lang="de-CH" b="1" dirty="0" err="1"/>
          </a:p>
        </p:txBody>
      </p:sp>
      <p:sp>
        <p:nvSpPr>
          <p:cNvPr id="16" name="Rechteck 15"/>
          <p:cNvSpPr/>
          <p:nvPr/>
        </p:nvSpPr>
        <p:spPr>
          <a:xfrm>
            <a:off x="2642462" y="3070702"/>
            <a:ext cx="6816750" cy="646331"/>
          </a:xfrm>
          <a:prstGeom prst="rect">
            <a:avLst/>
          </a:prstGeom>
          <a:solidFill>
            <a:schemeClr val="bg1"/>
          </a:solidFill>
          <a:ln>
            <a:solidFill>
              <a:schemeClr val="tx1"/>
            </a:solidFill>
          </a:ln>
        </p:spPr>
        <p:txBody>
          <a:bodyPr wrap="square">
            <a:spAutoFit/>
          </a:bodyPr>
          <a:lstStyle/>
          <a:p>
            <a:r>
              <a:rPr lang="de-CH" altLang="de-DE" b="1" dirty="0">
                <a:solidFill>
                  <a:srgbClr val="0057A2"/>
                </a:solidFill>
                <a:latin typeface="Arial" pitchFamily="34" charset="0"/>
              </a:rPr>
              <a:t>Mission </a:t>
            </a:r>
            <a:r>
              <a:rPr lang="de-CH" altLang="de-DE" b="1" dirty="0" err="1">
                <a:solidFill>
                  <a:srgbClr val="0057A2"/>
                </a:solidFill>
                <a:latin typeface="Arial" pitchFamily="34" charset="0"/>
              </a:rPr>
              <a:t>impossible</a:t>
            </a:r>
            <a:r>
              <a:rPr lang="de-CH" altLang="de-DE" b="1" dirty="0">
                <a:solidFill>
                  <a:srgbClr val="0057A2"/>
                </a:solidFill>
                <a:latin typeface="Arial" pitchFamily="34" charset="0"/>
              </a:rPr>
              <a:t> </a:t>
            </a:r>
            <a:r>
              <a:rPr lang="de-CH" altLang="de-DE" b="1" dirty="0" err="1">
                <a:solidFill>
                  <a:srgbClr val="0057A2"/>
                </a:solidFill>
                <a:latin typeface="Arial" pitchFamily="34" charset="0"/>
              </a:rPr>
              <a:t>if</a:t>
            </a:r>
            <a:r>
              <a:rPr lang="de-CH" altLang="de-DE" b="1" dirty="0">
                <a:solidFill>
                  <a:srgbClr val="0057A2"/>
                </a:solidFill>
                <a:latin typeface="Arial" pitchFamily="34" charset="0"/>
              </a:rPr>
              <a:t> </a:t>
            </a:r>
            <a:r>
              <a:rPr lang="de-CH" altLang="de-DE" b="1" dirty="0" err="1">
                <a:solidFill>
                  <a:srgbClr val="0057A2"/>
                </a:solidFill>
                <a:latin typeface="Arial" pitchFamily="34" charset="0"/>
              </a:rPr>
              <a:t>clinicians</a:t>
            </a:r>
            <a:r>
              <a:rPr lang="de-CH" altLang="de-DE" b="1" dirty="0">
                <a:solidFill>
                  <a:srgbClr val="0057A2"/>
                </a:solidFill>
                <a:latin typeface="Arial" pitchFamily="34" charset="0"/>
              </a:rPr>
              <a:t> do not follow </a:t>
            </a:r>
            <a:r>
              <a:rPr lang="de-CH" altLang="de-DE" b="1" dirty="0" err="1">
                <a:solidFill>
                  <a:srgbClr val="0057A2"/>
                </a:solidFill>
                <a:latin typeface="Arial" pitchFamily="34" charset="0"/>
              </a:rPr>
              <a:t>recommendations</a:t>
            </a:r>
            <a:r>
              <a:rPr lang="de-CH" altLang="de-DE" b="1" dirty="0">
                <a:solidFill>
                  <a:srgbClr val="0057A2"/>
                </a:solidFill>
                <a:latin typeface="Arial" pitchFamily="34" charset="0"/>
              </a:rPr>
              <a:t> </a:t>
            </a:r>
            <a:r>
              <a:rPr lang="de-CH" altLang="de-DE" b="1" dirty="0" err="1">
                <a:solidFill>
                  <a:srgbClr val="0057A2"/>
                </a:solidFill>
                <a:latin typeface="Arial" pitchFamily="34" charset="0"/>
              </a:rPr>
              <a:t>from</a:t>
            </a:r>
            <a:r>
              <a:rPr lang="de-CH" altLang="de-DE" b="1" dirty="0">
                <a:solidFill>
                  <a:srgbClr val="0057A2"/>
                </a:solidFill>
                <a:latin typeface="Arial" pitchFamily="34" charset="0"/>
              </a:rPr>
              <a:t> </a:t>
            </a:r>
            <a:r>
              <a:rPr lang="de-CH" altLang="de-DE" b="1" dirty="0" err="1">
                <a:solidFill>
                  <a:srgbClr val="0057A2"/>
                </a:solidFill>
                <a:latin typeface="Arial" pitchFamily="34" charset="0"/>
              </a:rPr>
              <a:t>scan</a:t>
            </a:r>
            <a:r>
              <a:rPr lang="de-CH" altLang="de-DE" b="1" dirty="0">
                <a:solidFill>
                  <a:srgbClr val="0057A2"/>
                </a:solidFill>
                <a:latin typeface="Arial" pitchFamily="34" charset="0"/>
              </a:rPr>
              <a:t> </a:t>
            </a:r>
            <a:r>
              <a:rPr lang="de-CH" altLang="de-DE" b="1" dirty="0" err="1">
                <a:solidFill>
                  <a:srgbClr val="0057A2"/>
                </a:solidFill>
                <a:latin typeface="Arial" pitchFamily="34" charset="0"/>
              </a:rPr>
              <a:t>results</a:t>
            </a:r>
            <a:r>
              <a:rPr lang="de-CH" altLang="de-DE" b="1" dirty="0">
                <a:solidFill>
                  <a:srgbClr val="0057A2"/>
                </a:solidFill>
                <a:latin typeface="Arial" pitchFamily="34" charset="0"/>
              </a:rPr>
              <a:t>.</a:t>
            </a:r>
          </a:p>
        </p:txBody>
      </p:sp>
      <p:sp>
        <p:nvSpPr>
          <p:cNvPr id="13" name="Rectangle 2"/>
          <p:cNvSpPr txBox="1">
            <a:spLocks noChangeArrowheads="1"/>
          </p:cNvSpPr>
          <p:nvPr/>
        </p:nvSpPr>
        <p:spPr bwMode="auto">
          <a:xfrm>
            <a:off x="152400" y="45257"/>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a:t>PET-FDG </a:t>
            </a:r>
            <a:r>
              <a:rPr lang="el-GR" sz="2900" b="1" kern="0" dirty="0"/>
              <a:t>Μυοκαρδιακή Βιωσιμότητα</a:t>
            </a:r>
          </a:p>
          <a:p>
            <a:pPr algn="ctr"/>
            <a:r>
              <a:rPr lang="el-GR" sz="2800" b="1" i="1" kern="0" dirty="0">
                <a:solidFill>
                  <a:srgbClr val="FF0000"/>
                </a:solidFill>
              </a:rPr>
              <a:t>Προγνωστική αξία</a:t>
            </a:r>
            <a:endParaRPr lang="de-CH" sz="2800" b="1" i="1" kern="0" dirty="0">
              <a:solidFill>
                <a:srgbClr val="FF0000"/>
              </a:solidFill>
            </a:endParaRPr>
          </a:p>
        </p:txBody>
      </p:sp>
      <p:sp>
        <p:nvSpPr>
          <p:cNvPr id="14" name="Straight Connector 23553">
            <a:extLst>
              <a:ext uri="{FF2B5EF4-FFF2-40B4-BE49-F238E27FC236}">
                <a16:creationId xmlns:a16="http://schemas.microsoft.com/office/drawing/2014/main" id="{3D0C1361-1FD9-428D-9EFE-55EDA43F2493}"/>
              </a:ext>
            </a:extLst>
          </p:cNvPr>
          <p:cNvSpPr>
            <a:spLocks noChangeShapeType="1"/>
          </p:cNvSpPr>
          <p:nvPr/>
        </p:nvSpPr>
        <p:spPr bwMode="auto">
          <a:xfrm>
            <a:off x="37983" y="1217640"/>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solidFill>
                <a:prstClr val="black"/>
              </a:solidFill>
              <a:latin typeface="Calibri"/>
            </a:endParaRPr>
          </a:p>
        </p:txBody>
      </p:sp>
      <p:pic>
        <p:nvPicPr>
          <p:cNvPr id="15" name="Hình ảnh 8" descr="Ảnh có chứa chai&#10;&#10;Mô tả được tạo tự động">
            <a:extLst>
              <a:ext uri="{FF2B5EF4-FFF2-40B4-BE49-F238E27FC236}">
                <a16:creationId xmlns:a16="http://schemas.microsoft.com/office/drawing/2014/main" id="{764AE73A-0C44-4C21-A111-38E8E43A529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7" name="Εικόνα 16">
            <a:extLst>
              <a:ext uri="{FF2B5EF4-FFF2-40B4-BE49-F238E27FC236}">
                <a16:creationId xmlns:a16="http://schemas.microsoft.com/office/drawing/2014/main" id="{AE117785-D51A-454B-80F6-BE260F867F40}"/>
              </a:ext>
            </a:extLst>
          </p:cNvPr>
          <p:cNvPicPr>
            <a:picLocks noChangeAspect="1"/>
          </p:cNvPicPr>
          <p:nvPr/>
        </p:nvPicPr>
        <p:blipFill>
          <a:blip r:embed="rId6"/>
          <a:stretch>
            <a:fillRect/>
          </a:stretch>
        </p:blipFill>
        <p:spPr>
          <a:xfrm>
            <a:off x="10511" y="0"/>
            <a:ext cx="882869" cy="1137920"/>
          </a:xfrm>
          <a:prstGeom prst="rect">
            <a:avLst/>
          </a:prstGeom>
        </p:spPr>
      </p:pic>
    </p:spTree>
    <p:extLst>
      <p:ext uri="{BB962C8B-B14F-4D97-AF65-F5344CB8AC3E}">
        <p14:creationId xmlns:p14="http://schemas.microsoft.com/office/powerpoint/2010/main" val="52929867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353B165E-52ED-4ACF-8ADF-ACC8A655CB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1499"/>
            <a:ext cx="3964160" cy="3815002"/>
          </a:xfrm>
          <a:prstGeom prst="rect">
            <a:avLst/>
          </a:prstGeom>
        </p:spPr>
      </p:pic>
      <p:pic>
        <p:nvPicPr>
          <p:cNvPr id="5" name="Εικόνα 4">
            <a:extLst>
              <a:ext uri="{FF2B5EF4-FFF2-40B4-BE49-F238E27FC236}">
                <a16:creationId xmlns:a16="http://schemas.microsoft.com/office/drawing/2014/main" id="{72CD05B3-86C1-40C5-9ABD-334F29C70E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4160" y="1521499"/>
            <a:ext cx="3889247" cy="3815002"/>
          </a:xfrm>
          <a:prstGeom prst="rect">
            <a:avLst/>
          </a:prstGeom>
        </p:spPr>
      </p:pic>
      <p:pic>
        <p:nvPicPr>
          <p:cNvPr id="7" name="Εικόνα 6">
            <a:extLst>
              <a:ext uri="{FF2B5EF4-FFF2-40B4-BE49-F238E27FC236}">
                <a16:creationId xmlns:a16="http://schemas.microsoft.com/office/drawing/2014/main" id="{A3320BCC-E4B5-4AC9-A82D-2019717F3A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8320" y="1521499"/>
            <a:ext cx="3889247" cy="3831543"/>
          </a:xfrm>
          <a:prstGeom prst="rect">
            <a:avLst/>
          </a:prstGeom>
        </p:spPr>
      </p:pic>
      <p:sp>
        <p:nvSpPr>
          <p:cNvPr id="8" name="Rectangle 2">
            <a:extLst>
              <a:ext uri="{FF2B5EF4-FFF2-40B4-BE49-F238E27FC236}">
                <a16:creationId xmlns:a16="http://schemas.microsoft.com/office/drawing/2014/main" id="{5D88E664-DB84-466D-880F-648D52C8A742}"/>
              </a:ext>
            </a:extLst>
          </p:cNvPr>
          <p:cNvSpPr txBox="1">
            <a:spLocks noChangeArrowheads="1"/>
          </p:cNvSpPr>
          <p:nvPr/>
        </p:nvSpPr>
        <p:spPr bwMode="auto">
          <a:xfrm>
            <a:off x="-165653" y="152538"/>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err="1">
                <a:solidFill>
                  <a:schemeClr val="tx1"/>
                </a:solidFill>
              </a:rPr>
              <a:t>Thalium</a:t>
            </a:r>
            <a:r>
              <a:rPr lang="de-CH" sz="2900" b="1" kern="0" dirty="0">
                <a:solidFill>
                  <a:schemeClr val="tx1"/>
                </a:solidFill>
              </a:rPr>
              <a:t> –</a:t>
            </a:r>
            <a:r>
              <a:rPr lang="de-CH" sz="2900" b="1" kern="0" dirty="0" err="1">
                <a:solidFill>
                  <a:schemeClr val="tx1"/>
                </a:solidFill>
              </a:rPr>
              <a:t>Reinjection</a:t>
            </a:r>
            <a:r>
              <a:rPr lang="de-CH" sz="2900" b="1" kern="0" dirty="0">
                <a:solidFill>
                  <a:schemeClr val="tx1"/>
                </a:solidFill>
              </a:rPr>
              <a:t> </a:t>
            </a:r>
            <a:r>
              <a:rPr lang="en-US" sz="2900" b="1" kern="0" dirty="0">
                <a:solidFill>
                  <a:schemeClr val="tx1"/>
                </a:solidFill>
              </a:rPr>
              <a:t>Myocardial Viability - Case</a:t>
            </a:r>
          </a:p>
        </p:txBody>
      </p:sp>
      <p:sp>
        <p:nvSpPr>
          <p:cNvPr id="9" name="Straight Connector 23553">
            <a:extLst>
              <a:ext uri="{FF2B5EF4-FFF2-40B4-BE49-F238E27FC236}">
                <a16:creationId xmlns:a16="http://schemas.microsoft.com/office/drawing/2014/main" id="{561E2553-B11A-40B5-BB00-542FB1BBED5B}"/>
              </a:ext>
            </a:extLst>
          </p:cNvPr>
          <p:cNvSpPr>
            <a:spLocks noChangeShapeType="1"/>
          </p:cNvSpPr>
          <p:nvPr/>
        </p:nvSpPr>
        <p:spPr bwMode="auto">
          <a:xfrm>
            <a:off x="10511" y="1209479"/>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solidFill>
                <a:prstClr val="black"/>
              </a:solidFill>
              <a:latin typeface="Calibri"/>
            </a:endParaRPr>
          </a:p>
        </p:txBody>
      </p:sp>
      <p:pic>
        <p:nvPicPr>
          <p:cNvPr id="10" name="Hình ảnh 8" descr="Ảnh có chứa chai&#10;&#10;Mô tả được tạo tự động">
            <a:extLst>
              <a:ext uri="{FF2B5EF4-FFF2-40B4-BE49-F238E27FC236}">
                <a16:creationId xmlns:a16="http://schemas.microsoft.com/office/drawing/2014/main" id="{5A037657-5B71-4FDA-A6DE-48AED24322D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1" name="Εικόνα 10">
            <a:extLst>
              <a:ext uri="{FF2B5EF4-FFF2-40B4-BE49-F238E27FC236}">
                <a16:creationId xmlns:a16="http://schemas.microsoft.com/office/drawing/2014/main" id="{619794FC-3FE3-457B-80E3-354703E77523}"/>
              </a:ext>
            </a:extLst>
          </p:cNvPr>
          <p:cNvPicPr>
            <a:picLocks noChangeAspect="1"/>
          </p:cNvPicPr>
          <p:nvPr/>
        </p:nvPicPr>
        <p:blipFill>
          <a:blip r:embed="rId6"/>
          <a:stretch>
            <a:fillRect/>
          </a:stretch>
        </p:blipFill>
        <p:spPr>
          <a:xfrm>
            <a:off x="31530" y="55342"/>
            <a:ext cx="882869" cy="1137920"/>
          </a:xfrm>
          <a:prstGeom prst="rect">
            <a:avLst/>
          </a:prstGeom>
        </p:spPr>
      </p:pic>
      <p:sp>
        <p:nvSpPr>
          <p:cNvPr id="12" name="TextBox 11">
            <a:extLst>
              <a:ext uri="{FF2B5EF4-FFF2-40B4-BE49-F238E27FC236}">
                <a16:creationId xmlns:a16="http://schemas.microsoft.com/office/drawing/2014/main" id="{66185551-7A44-4CDD-B76E-1705FA833D88}"/>
              </a:ext>
            </a:extLst>
          </p:cNvPr>
          <p:cNvSpPr txBox="1"/>
          <p:nvPr/>
        </p:nvSpPr>
        <p:spPr>
          <a:xfrm>
            <a:off x="3359020" y="5648520"/>
            <a:ext cx="5896947" cy="369332"/>
          </a:xfrm>
          <a:prstGeom prst="rect">
            <a:avLst/>
          </a:prstGeom>
          <a:noFill/>
        </p:spPr>
        <p:txBody>
          <a:bodyPr wrap="square" rtlCol="0">
            <a:spAutoFit/>
          </a:bodyPr>
          <a:lstStyle/>
          <a:p>
            <a:pPr algn="ctr"/>
            <a:r>
              <a:rPr lang="en-US" dirty="0"/>
              <a:t>CTO LAD, RCA 70%, LBBB, EF~30%</a:t>
            </a:r>
          </a:p>
        </p:txBody>
      </p:sp>
    </p:spTree>
    <p:extLst>
      <p:ext uri="{BB962C8B-B14F-4D97-AF65-F5344CB8AC3E}">
        <p14:creationId xmlns:p14="http://schemas.microsoft.com/office/powerpoint/2010/main" val="21299961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6"/>
          <p:cNvGrpSpPr>
            <a:grpSpLocks/>
          </p:cNvGrpSpPr>
          <p:nvPr/>
        </p:nvGrpSpPr>
        <p:grpSpPr bwMode="auto">
          <a:xfrm>
            <a:off x="5968519" y="3691285"/>
            <a:ext cx="4162425" cy="2341562"/>
            <a:chOff x="2826" y="783"/>
            <a:chExt cx="3048" cy="1563"/>
          </a:xfrm>
        </p:grpSpPr>
        <p:pic>
          <p:nvPicPr>
            <p:cNvPr id="11" name="Picture 7"/>
            <p:cNvPicPr>
              <a:picLocks noChangeAspect="1" noChangeArrowheads="1"/>
            </p:cNvPicPr>
            <p:nvPr/>
          </p:nvPicPr>
          <p:blipFill>
            <a:blip r:embed="rId3">
              <a:extLst>
                <a:ext uri="{28A0092B-C50C-407E-A947-70E740481C1C}">
                  <a14:useLocalDpi xmlns:a14="http://schemas.microsoft.com/office/drawing/2010/main" val="0"/>
                </a:ext>
              </a:extLst>
            </a:blip>
            <a:srcRect l="10040" t="10040" r="13342" b="10176"/>
            <a:stretch>
              <a:fillRect/>
            </a:stretch>
          </p:blipFill>
          <p:spPr bwMode="auto">
            <a:xfrm>
              <a:off x="2826" y="783"/>
              <a:ext cx="1498" cy="1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8"/>
            <p:cNvPicPr>
              <a:picLocks noChangeAspect="1" noChangeArrowheads="1"/>
            </p:cNvPicPr>
            <p:nvPr/>
          </p:nvPicPr>
          <p:blipFill>
            <a:blip r:embed="rId4">
              <a:extLst>
                <a:ext uri="{28A0092B-C50C-407E-A947-70E740481C1C}">
                  <a14:useLocalDpi xmlns:a14="http://schemas.microsoft.com/office/drawing/2010/main" val="0"/>
                </a:ext>
              </a:extLst>
            </a:blip>
            <a:srcRect l="8556" t="11195" r="21043" b="15106"/>
            <a:stretch>
              <a:fillRect/>
            </a:stretch>
          </p:blipFill>
          <p:spPr bwMode="auto">
            <a:xfrm>
              <a:off x="4381" y="783"/>
              <a:ext cx="1493" cy="1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pic>
        <p:nvPicPr>
          <p:cNvPr id="13" name="Picture 9"/>
          <p:cNvPicPr>
            <a:picLocks noChangeAspect="1" noChangeArrowheads="1"/>
          </p:cNvPicPr>
          <p:nvPr/>
        </p:nvPicPr>
        <p:blipFill>
          <a:blip r:embed="rId5">
            <a:extLst>
              <a:ext uri="{28A0092B-C50C-407E-A947-70E740481C1C}">
                <a14:useLocalDpi xmlns:a14="http://schemas.microsoft.com/office/drawing/2010/main" val="0"/>
              </a:ext>
            </a:extLst>
          </a:blip>
          <a:srcRect l="5212" t="10402" r="14960" b="10077"/>
          <a:stretch>
            <a:fillRect/>
          </a:stretch>
        </p:blipFill>
        <p:spPr bwMode="auto">
          <a:xfrm>
            <a:off x="5971694" y="1268761"/>
            <a:ext cx="2041525" cy="2333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10"/>
          <p:cNvPicPr>
            <a:picLocks noChangeAspect="1" noChangeArrowheads="1"/>
          </p:cNvPicPr>
          <p:nvPr/>
        </p:nvPicPr>
        <p:blipFill>
          <a:blip r:embed="rId6">
            <a:extLst>
              <a:ext uri="{28A0092B-C50C-407E-A947-70E740481C1C}">
                <a14:useLocalDpi xmlns:a14="http://schemas.microsoft.com/office/drawing/2010/main" val="0"/>
              </a:ext>
            </a:extLst>
          </a:blip>
          <a:srcRect l="12827" t="14421" r="11310" b="9894"/>
          <a:stretch>
            <a:fillRect/>
          </a:stretch>
        </p:blipFill>
        <p:spPr bwMode="auto">
          <a:xfrm>
            <a:off x="8089419" y="1271935"/>
            <a:ext cx="2041525" cy="2330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Rectangle 2"/>
          <p:cNvSpPr txBox="1">
            <a:spLocks noChangeArrowheads="1"/>
          </p:cNvSpPr>
          <p:nvPr/>
        </p:nvSpPr>
        <p:spPr bwMode="auto">
          <a:xfrm>
            <a:off x="1725614" y="195946"/>
            <a:ext cx="8229600" cy="631825"/>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en-GB" altLang="de-DE" sz="3200" b="1" kern="0" dirty="0">
                <a:solidFill>
                  <a:schemeClr val="tx1"/>
                </a:solidFill>
              </a:rPr>
              <a:t>Hibernating Myocardium in PET</a:t>
            </a:r>
            <a:endParaRPr lang="en-US" altLang="de-DE" sz="3200" b="1" kern="0" dirty="0">
              <a:solidFill>
                <a:schemeClr val="tx1"/>
              </a:solidFill>
            </a:endParaRPr>
          </a:p>
        </p:txBody>
      </p:sp>
      <p:sp>
        <p:nvSpPr>
          <p:cNvPr id="15" name="Text Box 11"/>
          <p:cNvSpPr txBox="1">
            <a:spLocks noChangeArrowheads="1"/>
          </p:cNvSpPr>
          <p:nvPr/>
        </p:nvSpPr>
        <p:spPr bwMode="auto">
          <a:xfrm>
            <a:off x="4285045" y="4773625"/>
            <a:ext cx="1683474"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spcBef>
                <a:spcPct val="20000"/>
              </a:spcBef>
              <a:buClr>
                <a:schemeClr val="tx2"/>
              </a:buClr>
              <a:buSzPct val="75000"/>
              <a:buFont typeface="Wingdings" pitchFamily="2" charset="2"/>
              <a:buChar char="n"/>
              <a:defRPr sz="3200">
                <a:solidFill>
                  <a:schemeClr val="tx1"/>
                </a:solidFill>
                <a:latin typeface="Times New Roman" pitchFamily="18" charset="0"/>
              </a:defRPr>
            </a:lvl1pPr>
            <a:lvl2pPr marL="742950" indent="-285750" eaLnBrk="0" hangingPunct="0">
              <a:spcBef>
                <a:spcPct val="20000"/>
              </a:spcBef>
              <a:buClr>
                <a:schemeClr val="folHlink"/>
              </a:buClr>
              <a:buSzPct val="60000"/>
              <a:buFont typeface="Wingdings" pitchFamily="2" charset="2"/>
              <a:buChar char="u"/>
              <a:defRPr sz="3200">
                <a:solidFill>
                  <a:schemeClr val="tx1"/>
                </a:solidFill>
                <a:latin typeface="Times New Roman" pitchFamily="18" charset="0"/>
              </a:defRPr>
            </a:lvl2pPr>
            <a:lvl3pPr marL="1143000" indent="-228600" eaLnBrk="0" hangingPunct="0">
              <a:spcBef>
                <a:spcPct val="20000"/>
              </a:spcBef>
              <a:buClr>
                <a:schemeClr val="tx2"/>
              </a:buClr>
              <a:buSzPct val="60000"/>
              <a:buFont typeface="Wingdings" pitchFamily="2" charset="2"/>
              <a:buChar char="t"/>
              <a:defRPr sz="3200">
                <a:solidFill>
                  <a:schemeClr val="tx1"/>
                </a:solidFill>
                <a:latin typeface="Times New Roman" pitchFamily="18" charset="0"/>
              </a:defRPr>
            </a:lvl3pPr>
            <a:lvl4pPr marL="1600200" indent="-228600" eaLnBrk="0" hangingPunct="0">
              <a:spcBef>
                <a:spcPct val="20000"/>
              </a:spcBef>
              <a:buClr>
                <a:schemeClr val="tx1"/>
              </a:buClr>
              <a:buSzPct val="100000"/>
              <a:buChar char="•"/>
              <a:defRPr sz="3200">
                <a:solidFill>
                  <a:schemeClr val="tx1"/>
                </a:solidFill>
                <a:latin typeface="Times New Roman" pitchFamily="18" charset="0"/>
              </a:defRPr>
            </a:lvl4pPr>
            <a:lvl5pPr marL="2057400" indent="-228600" eaLnBrk="0" hangingPunct="0">
              <a:spcBef>
                <a:spcPct val="20000"/>
              </a:spcBef>
              <a:buClr>
                <a:schemeClr val="tx1"/>
              </a:buClr>
              <a:buSzPct val="100000"/>
              <a:buChar char="–"/>
              <a:defRPr sz="32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9pPr>
          </a:lstStyle>
          <a:p>
            <a:pPr algn="ctr">
              <a:spcBef>
                <a:spcPct val="0"/>
              </a:spcBef>
              <a:buClrTx/>
              <a:buSzTx/>
              <a:buFontTx/>
              <a:buNone/>
            </a:pPr>
            <a:r>
              <a:rPr lang="de-CH" altLang="de-DE" sz="2800" b="1" dirty="0">
                <a:latin typeface="Helvetica" pitchFamily="1" charset="0"/>
              </a:rPr>
              <a:t>18F-FDG</a:t>
            </a:r>
            <a:endParaRPr lang="de-DE" altLang="de-DE" sz="2800" b="1" dirty="0">
              <a:latin typeface="Helvetica" pitchFamily="1" charset="0"/>
            </a:endParaRPr>
          </a:p>
        </p:txBody>
      </p:sp>
      <p:sp>
        <p:nvSpPr>
          <p:cNvPr id="16" name="Text Box 12"/>
          <p:cNvSpPr txBox="1">
            <a:spLocks noChangeArrowheads="1"/>
          </p:cNvSpPr>
          <p:nvPr/>
        </p:nvSpPr>
        <p:spPr bwMode="auto">
          <a:xfrm>
            <a:off x="4283442" y="2260620"/>
            <a:ext cx="1685077"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spcBef>
                <a:spcPct val="20000"/>
              </a:spcBef>
              <a:buClr>
                <a:schemeClr val="tx2"/>
              </a:buClr>
              <a:buSzPct val="75000"/>
              <a:buFont typeface="Wingdings" pitchFamily="2" charset="2"/>
              <a:buChar char="n"/>
              <a:defRPr sz="3200">
                <a:solidFill>
                  <a:schemeClr val="tx1"/>
                </a:solidFill>
                <a:latin typeface="Times New Roman" pitchFamily="18" charset="0"/>
              </a:defRPr>
            </a:lvl1pPr>
            <a:lvl2pPr marL="742950" indent="-285750" eaLnBrk="0" hangingPunct="0">
              <a:spcBef>
                <a:spcPct val="20000"/>
              </a:spcBef>
              <a:buClr>
                <a:schemeClr val="folHlink"/>
              </a:buClr>
              <a:buSzPct val="60000"/>
              <a:buFont typeface="Wingdings" pitchFamily="2" charset="2"/>
              <a:buChar char="u"/>
              <a:defRPr sz="3200">
                <a:solidFill>
                  <a:schemeClr val="tx1"/>
                </a:solidFill>
                <a:latin typeface="Times New Roman" pitchFamily="18" charset="0"/>
              </a:defRPr>
            </a:lvl2pPr>
            <a:lvl3pPr marL="1143000" indent="-228600" eaLnBrk="0" hangingPunct="0">
              <a:spcBef>
                <a:spcPct val="20000"/>
              </a:spcBef>
              <a:buClr>
                <a:schemeClr val="tx2"/>
              </a:buClr>
              <a:buSzPct val="60000"/>
              <a:buFont typeface="Wingdings" pitchFamily="2" charset="2"/>
              <a:buChar char="t"/>
              <a:defRPr sz="3200">
                <a:solidFill>
                  <a:schemeClr val="tx1"/>
                </a:solidFill>
                <a:latin typeface="Times New Roman" pitchFamily="18" charset="0"/>
              </a:defRPr>
            </a:lvl3pPr>
            <a:lvl4pPr marL="1600200" indent="-228600" eaLnBrk="0" hangingPunct="0">
              <a:spcBef>
                <a:spcPct val="20000"/>
              </a:spcBef>
              <a:buClr>
                <a:schemeClr val="tx1"/>
              </a:buClr>
              <a:buSzPct val="100000"/>
              <a:buChar char="•"/>
              <a:defRPr sz="3200">
                <a:solidFill>
                  <a:schemeClr val="tx1"/>
                </a:solidFill>
                <a:latin typeface="Times New Roman" pitchFamily="18" charset="0"/>
              </a:defRPr>
            </a:lvl4pPr>
            <a:lvl5pPr marL="2057400" indent="-228600" eaLnBrk="0" hangingPunct="0">
              <a:spcBef>
                <a:spcPct val="20000"/>
              </a:spcBef>
              <a:buClr>
                <a:schemeClr val="tx1"/>
              </a:buClr>
              <a:buSzPct val="100000"/>
              <a:buChar char="–"/>
              <a:defRPr sz="32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9pPr>
          </a:lstStyle>
          <a:p>
            <a:pPr algn="ctr">
              <a:spcBef>
                <a:spcPct val="0"/>
              </a:spcBef>
              <a:buClrTx/>
              <a:buSzTx/>
              <a:buFontTx/>
              <a:buNone/>
            </a:pPr>
            <a:r>
              <a:rPr lang="de-CH" altLang="de-DE" sz="2800" b="1" dirty="0">
                <a:latin typeface="Helvetica" pitchFamily="1" charset="0"/>
              </a:rPr>
              <a:t>13N-NH3</a:t>
            </a:r>
            <a:endParaRPr lang="de-DE" altLang="de-DE" sz="2800" b="1" dirty="0">
              <a:latin typeface="Helvetica" pitchFamily="1" charset="0"/>
            </a:endParaRPr>
          </a:p>
        </p:txBody>
      </p:sp>
      <p:sp>
        <p:nvSpPr>
          <p:cNvPr id="17" name="Line 13"/>
          <p:cNvSpPr>
            <a:spLocks noChangeShapeType="1"/>
          </p:cNvSpPr>
          <p:nvPr/>
        </p:nvSpPr>
        <p:spPr bwMode="auto">
          <a:xfrm flipV="1">
            <a:off x="6861175" y="1414810"/>
            <a:ext cx="350838" cy="393700"/>
          </a:xfrm>
          <a:prstGeom prst="line">
            <a:avLst/>
          </a:prstGeom>
          <a:noFill/>
          <a:ln w="57150">
            <a:solidFill>
              <a:schemeClr val="bg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CH"/>
          </a:p>
        </p:txBody>
      </p:sp>
      <p:sp>
        <p:nvSpPr>
          <p:cNvPr id="18" name="Line 14"/>
          <p:cNvSpPr>
            <a:spLocks noChangeShapeType="1"/>
          </p:cNvSpPr>
          <p:nvPr/>
        </p:nvSpPr>
        <p:spPr bwMode="auto">
          <a:xfrm flipV="1">
            <a:off x="6829425" y="3838922"/>
            <a:ext cx="350838" cy="393700"/>
          </a:xfrm>
          <a:prstGeom prst="line">
            <a:avLst/>
          </a:prstGeom>
          <a:noFill/>
          <a:ln w="57150">
            <a:solidFill>
              <a:schemeClr val="bg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CH"/>
          </a:p>
        </p:txBody>
      </p:sp>
      <p:sp>
        <p:nvSpPr>
          <p:cNvPr id="19" name="Straight Connector 23553">
            <a:extLst>
              <a:ext uri="{FF2B5EF4-FFF2-40B4-BE49-F238E27FC236}">
                <a16:creationId xmlns:a16="http://schemas.microsoft.com/office/drawing/2014/main" id="{0134D10F-1412-694F-9B14-7FEE6CBFBC76}"/>
              </a:ext>
            </a:extLst>
          </p:cNvPr>
          <p:cNvSpPr>
            <a:spLocks noChangeShapeType="1"/>
          </p:cNvSpPr>
          <p:nvPr/>
        </p:nvSpPr>
        <p:spPr bwMode="auto">
          <a:xfrm>
            <a:off x="0" y="736600"/>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solidFill>
                <a:prstClr val="black"/>
              </a:solidFill>
              <a:latin typeface="Calibri"/>
            </a:endParaRPr>
          </a:p>
        </p:txBody>
      </p:sp>
      <p:sp>
        <p:nvSpPr>
          <p:cNvPr id="2" name="TextBox 1">
            <a:extLst>
              <a:ext uri="{FF2B5EF4-FFF2-40B4-BE49-F238E27FC236}">
                <a16:creationId xmlns:a16="http://schemas.microsoft.com/office/drawing/2014/main" id="{9F730CE2-24AC-47BB-27DA-CB11ED108544}"/>
              </a:ext>
            </a:extLst>
          </p:cNvPr>
          <p:cNvSpPr txBox="1"/>
          <p:nvPr/>
        </p:nvSpPr>
        <p:spPr>
          <a:xfrm>
            <a:off x="10207144" y="3602385"/>
            <a:ext cx="1653690" cy="369332"/>
          </a:xfrm>
          <a:prstGeom prst="rect">
            <a:avLst/>
          </a:prstGeom>
          <a:noFill/>
        </p:spPr>
        <p:txBody>
          <a:bodyPr wrap="square" rtlCol="0">
            <a:spAutoFit/>
          </a:bodyPr>
          <a:lstStyle/>
          <a:p>
            <a:pPr algn="ctr"/>
            <a:r>
              <a:rPr lang="en-US" dirty="0"/>
              <a:t>MISMATCH</a:t>
            </a:r>
          </a:p>
        </p:txBody>
      </p:sp>
      <p:sp>
        <p:nvSpPr>
          <p:cNvPr id="3" name="TextBox 2">
            <a:extLst>
              <a:ext uri="{FF2B5EF4-FFF2-40B4-BE49-F238E27FC236}">
                <a16:creationId xmlns:a16="http://schemas.microsoft.com/office/drawing/2014/main" id="{721493C6-7817-9056-D4D4-89A09F232252}"/>
              </a:ext>
            </a:extLst>
          </p:cNvPr>
          <p:cNvSpPr txBox="1"/>
          <p:nvPr/>
        </p:nvSpPr>
        <p:spPr>
          <a:xfrm>
            <a:off x="119782" y="2355214"/>
            <a:ext cx="4124740" cy="2967415"/>
          </a:xfrm>
          <a:prstGeom prst="rect">
            <a:avLst/>
          </a:prstGeom>
          <a:noFill/>
        </p:spPr>
        <p:txBody>
          <a:bodyPr wrap="square" rtlCol="0">
            <a:spAutoFit/>
          </a:bodyPr>
          <a:lstStyle/>
          <a:p>
            <a:pPr marL="285750" indent="-285750" algn="l">
              <a:lnSpc>
                <a:spcPct val="150000"/>
              </a:lnSpc>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Normal myocytes under fasting conditions consume fatty acids</a:t>
            </a:r>
          </a:p>
          <a:p>
            <a:pPr marL="285750" indent="-285750" algn="l">
              <a:lnSpc>
                <a:spcPct val="150000"/>
              </a:lnSpc>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Postprandial they consume glycose</a:t>
            </a:r>
          </a:p>
          <a:p>
            <a:pPr marL="285750" indent="-285750" algn="l">
              <a:lnSpc>
                <a:spcPct val="150000"/>
              </a:lnSpc>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T</a:t>
            </a:r>
            <a:r>
              <a:rPr lang="en-US" sz="1400" b="0" i="0" u="none" strike="noStrike" baseline="0" dirty="0">
                <a:latin typeface="Calibri" panose="020F0502020204030204" pitchFamily="34" charset="0"/>
                <a:ea typeface="Calibri" panose="020F0502020204030204" pitchFamily="34" charset="0"/>
                <a:cs typeface="Calibri" panose="020F0502020204030204" pitchFamily="34" charset="0"/>
              </a:rPr>
              <a:t>he chronic reduction of MBF levels that occur with myocardial hibernation leads to an overdependence on glucose metabolism by the cardiac myocyte</a:t>
            </a:r>
          </a:p>
          <a:p>
            <a:pPr marL="285750" indent="-285750" algn="l">
              <a:lnSpc>
                <a:spcPct val="150000"/>
              </a:lnSpc>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Adaptive metabolic change</a:t>
            </a:r>
            <a:endParaRPr lang="en-US" sz="1400" b="0" i="0" u="none" strike="noStrike" baseline="0" dirty="0">
              <a:latin typeface="Calibri" panose="020F0502020204030204" pitchFamily="34" charset="0"/>
              <a:ea typeface="Calibri" panose="020F0502020204030204" pitchFamily="34" charset="0"/>
              <a:cs typeface="Calibri" panose="020F0502020204030204" pitchFamily="34" charset="0"/>
            </a:endParaRPr>
          </a:p>
          <a:p>
            <a:pPr marL="285750" indent="-285750" algn="l">
              <a:lnSpc>
                <a:spcPct val="150000"/>
              </a:lnSpc>
              <a:buFont typeface="Arial" panose="020B0604020202020204" pitchFamily="34" charset="0"/>
              <a:buChar char="•"/>
            </a:pPr>
            <a:endParaRPr lang="en-US" sz="1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2422138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2F1ABCF9-24CA-EC14-3DAF-A975FEB783DB}"/>
              </a:ext>
            </a:extLst>
          </p:cNvPr>
          <p:cNvSpPr>
            <a:spLocks noGrp="1"/>
          </p:cNvSpPr>
          <p:nvPr>
            <p:ph type="title"/>
          </p:nvPr>
        </p:nvSpPr>
        <p:spPr>
          <a:xfrm>
            <a:off x="748393" y="204107"/>
            <a:ext cx="10515600" cy="1325563"/>
          </a:xfrm>
        </p:spPr>
        <p:txBody>
          <a:bodyPr>
            <a:normAutofit/>
          </a:bodyPr>
          <a:lstStyle/>
          <a:p>
            <a:pPr algn="ctr"/>
            <a:r>
              <a:rPr lang="en-US" sz="3600" dirty="0"/>
              <a:t>Case </a:t>
            </a:r>
            <a:r>
              <a:rPr lang="el-GR" sz="3600" dirty="0"/>
              <a:t>6</a:t>
            </a:r>
          </a:p>
        </p:txBody>
      </p:sp>
      <p:pic>
        <p:nvPicPr>
          <p:cNvPr id="8" name="Θέση περιεχομένου 7" descr="Εικόνα που περιέχει κείμενο, στιγμιότυπο οθόνης, τέχνη&#10;&#10;Περιγραφή που δημιουργήθηκε αυτόματα">
            <a:extLst>
              <a:ext uri="{FF2B5EF4-FFF2-40B4-BE49-F238E27FC236}">
                <a16:creationId xmlns:a16="http://schemas.microsoft.com/office/drawing/2014/main" id="{27B32111-2352-59DA-5ADE-DDC3DBE80C80}"/>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b="11057"/>
          <a:stretch/>
        </p:blipFill>
        <p:spPr>
          <a:xfrm rot="10800000">
            <a:off x="234043" y="1825622"/>
            <a:ext cx="6758626" cy="4526191"/>
          </a:xfrm>
        </p:spPr>
      </p:pic>
      <p:pic>
        <p:nvPicPr>
          <p:cNvPr id="10" name="Θέση περιεχομένου 9" descr="Εικόνα που περιέχει κείμενο, τέχνη, ζωγραφική&#10;&#10;Περιγραφή που δημιουργήθηκε αυτόματα">
            <a:extLst>
              <a:ext uri="{FF2B5EF4-FFF2-40B4-BE49-F238E27FC236}">
                <a16:creationId xmlns:a16="http://schemas.microsoft.com/office/drawing/2014/main" id="{9CE2B3ED-BC09-C9E2-94FE-D91F556015E0}"/>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2150"/>
          <a:stretch/>
        </p:blipFill>
        <p:spPr>
          <a:xfrm rot="16200000">
            <a:off x="6794957" y="2154919"/>
            <a:ext cx="4607833" cy="3949243"/>
          </a:xfrm>
        </p:spPr>
      </p:pic>
      <p:sp>
        <p:nvSpPr>
          <p:cNvPr id="11" name="Straight Connector 23553">
            <a:extLst>
              <a:ext uri="{FF2B5EF4-FFF2-40B4-BE49-F238E27FC236}">
                <a16:creationId xmlns:a16="http://schemas.microsoft.com/office/drawing/2014/main" id="{79EE64C8-7CB6-AC2A-9274-DF91313D1624}"/>
              </a:ext>
            </a:extLst>
          </p:cNvPr>
          <p:cNvSpPr>
            <a:spLocks noChangeShapeType="1"/>
          </p:cNvSpPr>
          <p:nvPr/>
        </p:nvSpPr>
        <p:spPr bwMode="auto">
          <a:xfrm>
            <a:off x="0" y="1250352"/>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solidFill>
                <a:prstClr val="black"/>
              </a:solidFill>
              <a:latin typeface="Calibri"/>
            </a:endParaRPr>
          </a:p>
        </p:txBody>
      </p:sp>
      <p:pic>
        <p:nvPicPr>
          <p:cNvPr id="12" name="Hình ảnh 8" descr="Ảnh có chứa chai&#10;&#10;Mô tả được tạo tự động">
            <a:extLst>
              <a:ext uri="{FF2B5EF4-FFF2-40B4-BE49-F238E27FC236}">
                <a16:creationId xmlns:a16="http://schemas.microsoft.com/office/drawing/2014/main" id="{AF64B306-62B5-037A-8B25-F1DF2E8B435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3" name="Εικόνα 12">
            <a:extLst>
              <a:ext uri="{FF2B5EF4-FFF2-40B4-BE49-F238E27FC236}">
                <a16:creationId xmlns:a16="http://schemas.microsoft.com/office/drawing/2014/main" id="{2D059101-C27F-9611-BAE9-9D6D238DB45F}"/>
              </a:ext>
            </a:extLst>
          </p:cNvPr>
          <p:cNvPicPr>
            <a:picLocks noChangeAspect="1"/>
          </p:cNvPicPr>
          <p:nvPr/>
        </p:nvPicPr>
        <p:blipFill>
          <a:blip r:embed="rId5"/>
          <a:stretch>
            <a:fillRect/>
          </a:stretch>
        </p:blipFill>
        <p:spPr>
          <a:xfrm>
            <a:off x="10511" y="0"/>
            <a:ext cx="882869" cy="1137920"/>
          </a:xfrm>
          <a:prstGeom prst="rect">
            <a:avLst/>
          </a:prstGeom>
        </p:spPr>
      </p:pic>
    </p:spTree>
    <p:extLst>
      <p:ext uri="{BB962C8B-B14F-4D97-AF65-F5344CB8AC3E}">
        <p14:creationId xmlns:p14="http://schemas.microsoft.com/office/powerpoint/2010/main" val="2406322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Θέση περιεχομένου 7" descr="Εικόνα που περιέχει κείμενο, ορθογώνιο παραλληλόγραμμο, τέχνη, ζωγραφική&#10;&#10;Περιγραφή που δημιουργήθηκε αυτόματα">
            <a:extLst>
              <a:ext uri="{FF2B5EF4-FFF2-40B4-BE49-F238E27FC236}">
                <a16:creationId xmlns:a16="http://schemas.microsoft.com/office/drawing/2014/main" id="{3490642F-A017-D399-85F3-A186E98D20A1}"/>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12921"/>
          <a:stretch/>
        </p:blipFill>
        <p:spPr>
          <a:xfrm>
            <a:off x="838200" y="1998482"/>
            <a:ext cx="6006515" cy="3938211"/>
          </a:xfrm>
        </p:spPr>
      </p:pic>
      <p:pic>
        <p:nvPicPr>
          <p:cNvPr id="6" name="Θέση περιεχομένου 5" descr="Εικόνα που περιέχει κείμενο, τέχνη, ζωγραφική, παιδική τέχνη&#10;&#10;Περιγραφή που δημιουργήθηκε αυτόματα">
            <a:extLst>
              <a:ext uri="{FF2B5EF4-FFF2-40B4-BE49-F238E27FC236}">
                <a16:creationId xmlns:a16="http://schemas.microsoft.com/office/drawing/2014/main" id="{5F79B27F-A8BC-6753-7C78-550A99A972D8}"/>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2653"/>
          <a:stretch/>
        </p:blipFill>
        <p:spPr>
          <a:xfrm rot="16200000">
            <a:off x="6802223" y="2147654"/>
            <a:ext cx="4667251" cy="4023192"/>
          </a:xfrm>
        </p:spPr>
      </p:pic>
      <p:sp>
        <p:nvSpPr>
          <p:cNvPr id="3" name="Τίτλος 3">
            <a:extLst>
              <a:ext uri="{FF2B5EF4-FFF2-40B4-BE49-F238E27FC236}">
                <a16:creationId xmlns:a16="http://schemas.microsoft.com/office/drawing/2014/main" id="{FC4350FE-E763-7087-E2C5-9DCA3C4EA343}"/>
              </a:ext>
            </a:extLst>
          </p:cNvPr>
          <p:cNvSpPr txBox="1">
            <a:spLocks/>
          </p:cNvSpPr>
          <p:nvPr/>
        </p:nvSpPr>
        <p:spPr>
          <a:xfrm>
            <a:off x="748393" y="20410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Case </a:t>
            </a:r>
            <a:r>
              <a:rPr lang="el-GR" sz="3600" dirty="0"/>
              <a:t>7</a:t>
            </a:r>
          </a:p>
        </p:txBody>
      </p:sp>
      <p:sp>
        <p:nvSpPr>
          <p:cNvPr id="4" name="Straight Connector 23553">
            <a:extLst>
              <a:ext uri="{FF2B5EF4-FFF2-40B4-BE49-F238E27FC236}">
                <a16:creationId xmlns:a16="http://schemas.microsoft.com/office/drawing/2014/main" id="{99D8DFA0-407E-7A16-1182-CF6580F9D528}"/>
              </a:ext>
            </a:extLst>
          </p:cNvPr>
          <p:cNvSpPr>
            <a:spLocks noChangeShapeType="1"/>
          </p:cNvSpPr>
          <p:nvPr/>
        </p:nvSpPr>
        <p:spPr bwMode="auto">
          <a:xfrm>
            <a:off x="0" y="1250352"/>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solidFill>
                <a:prstClr val="black"/>
              </a:solidFill>
              <a:latin typeface="Calibri"/>
            </a:endParaRPr>
          </a:p>
        </p:txBody>
      </p:sp>
      <p:pic>
        <p:nvPicPr>
          <p:cNvPr id="5" name="Hình ảnh 8" descr="Ảnh có chứa chai&#10;&#10;Mô tả được tạo tự động">
            <a:extLst>
              <a:ext uri="{FF2B5EF4-FFF2-40B4-BE49-F238E27FC236}">
                <a16:creationId xmlns:a16="http://schemas.microsoft.com/office/drawing/2014/main" id="{BF649400-67E4-2DBC-3634-0A170B8F4D9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7" name="Εικόνα 6">
            <a:extLst>
              <a:ext uri="{FF2B5EF4-FFF2-40B4-BE49-F238E27FC236}">
                <a16:creationId xmlns:a16="http://schemas.microsoft.com/office/drawing/2014/main" id="{BA6573A3-9FC1-7DDA-92BD-FD4845AB5A6E}"/>
              </a:ext>
            </a:extLst>
          </p:cNvPr>
          <p:cNvPicPr>
            <a:picLocks noChangeAspect="1"/>
          </p:cNvPicPr>
          <p:nvPr/>
        </p:nvPicPr>
        <p:blipFill>
          <a:blip r:embed="rId5"/>
          <a:stretch>
            <a:fillRect/>
          </a:stretch>
        </p:blipFill>
        <p:spPr>
          <a:xfrm>
            <a:off x="10511" y="0"/>
            <a:ext cx="882869" cy="1137920"/>
          </a:xfrm>
          <a:prstGeom prst="rect">
            <a:avLst/>
          </a:prstGeom>
        </p:spPr>
      </p:pic>
    </p:spTree>
    <p:extLst>
      <p:ext uri="{BB962C8B-B14F-4D97-AF65-F5344CB8AC3E}">
        <p14:creationId xmlns:p14="http://schemas.microsoft.com/office/powerpoint/2010/main" val="2508869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περιεχομένου 5" descr="Εικόνα που περιέχει τέχνη, κείμενο, ζωγραφική, ορθογώνιο παραλληλόγραμμο&#10;&#10;Περιγραφή που δημιουργήθηκε αυτόματα">
            <a:extLst>
              <a:ext uri="{FF2B5EF4-FFF2-40B4-BE49-F238E27FC236}">
                <a16:creationId xmlns:a16="http://schemas.microsoft.com/office/drawing/2014/main" id="{CE3D31FB-743E-22A8-F8DF-B500A89DA00A}"/>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6223" t="5882" r="5049"/>
          <a:stretch/>
        </p:blipFill>
        <p:spPr>
          <a:xfrm rot="5400000">
            <a:off x="1313138" y="855837"/>
            <a:ext cx="4400551" cy="6199517"/>
          </a:xfrm>
        </p:spPr>
      </p:pic>
      <p:pic>
        <p:nvPicPr>
          <p:cNvPr id="8" name="Θέση περιεχομένου 7" descr="Εικόνα που περιέχει κείμενο, ζωγραφική, τέχνη&#10;&#10;Περιγραφή που δημιουργήθηκε αυτόματα">
            <a:extLst>
              <a:ext uri="{FF2B5EF4-FFF2-40B4-BE49-F238E27FC236}">
                <a16:creationId xmlns:a16="http://schemas.microsoft.com/office/drawing/2014/main" id="{06060395-31F9-2278-9283-50FE61449C2F}"/>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0649"/>
          <a:stretch/>
        </p:blipFill>
        <p:spPr>
          <a:xfrm rot="16200000">
            <a:off x="6794074" y="2109993"/>
            <a:ext cx="4508906" cy="3799560"/>
          </a:xfrm>
        </p:spPr>
      </p:pic>
      <p:sp>
        <p:nvSpPr>
          <p:cNvPr id="9" name="Τίτλος 3">
            <a:extLst>
              <a:ext uri="{FF2B5EF4-FFF2-40B4-BE49-F238E27FC236}">
                <a16:creationId xmlns:a16="http://schemas.microsoft.com/office/drawing/2014/main" id="{7CBB8BE3-5B5B-F4E9-4E47-28D22160F9D7}"/>
              </a:ext>
            </a:extLst>
          </p:cNvPr>
          <p:cNvSpPr txBox="1">
            <a:spLocks/>
          </p:cNvSpPr>
          <p:nvPr/>
        </p:nvSpPr>
        <p:spPr>
          <a:xfrm>
            <a:off x="748393" y="20410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Case </a:t>
            </a:r>
            <a:r>
              <a:rPr lang="el-GR" sz="3600" dirty="0"/>
              <a:t>8</a:t>
            </a:r>
          </a:p>
        </p:txBody>
      </p:sp>
      <p:sp>
        <p:nvSpPr>
          <p:cNvPr id="10" name="Straight Connector 23553">
            <a:extLst>
              <a:ext uri="{FF2B5EF4-FFF2-40B4-BE49-F238E27FC236}">
                <a16:creationId xmlns:a16="http://schemas.microsoft.com/office/drawing/2014/main" id="{8C3C4008-F2DB-9211-3AC5-464E5208545F}"/>
              </a:ext>
            </a:extLst>
          </p:cNvPr>
          <p:cNvSpPr>
            <a:spLocks noChangeShapeType="1"/>
          </p:cNvSpPr>
          <p:nvPr/>
        </p:nvSpPr>
        <p:spPr bwMode="auto">
          <a:xfrm>
            <a:off x="0" y="1250352"/>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solidFill>
                <a:prstClr val="black"/>
              </a:solidFill>
              <a:latin typeface="Calibri"/>
            </a:endParaRPr>
          </a:p>
        </p:txBody>
      </p:sp>
      <p:pic>
        <p:nvPicPr>
          <p:cNvPr id="11" name="Hình ảnh 8" descr="Ảnh có chứa chai&#10;&#10;Mô tả được tạo tự động">
            <a:extLst>
              <a:ext uri="{FF2B5EF4-FFF2-40B4-BE49-F238E27FC236}">
                <a16:creationId xmlns:a16="http://schemas.microsoft.com/office/drawing/2014/main" id="{0E6E05D4-064E-DD6C-419A-85DB9DE8562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2" name="Εικόνα 11">
            <a:extLst>
              <a:ext uri="{FF2B5EF4-FFF2-40B4-BE49-F238E27FC236}">
                <a16:creationId xmlns:a16="http://schemas.microsoft.com/office/drawing/2014/main" id="{C2BE0344-0E63-779B-5242-F3F0E55504F4}"/>
              </a:ext>
            </a:extLst>
          </p:cNvPr>
          <p:cNvPicPr>
            <a:picLocks noChangeAspect="1"/>
          </p:cNvPicPr>
          <p:nvPr/>
        </p:nvPicPr>
        <p:blipFill>
          <a:blip r:embed="rId5"/>
          <a:stretch>
            <a:fillRect/>
          </a:stretch>
        </p:blipFill>
        <p:spPr>
          <a:xfrm>
            <a:off x="10511" y="0"/>
            <a:ext cx="882869" cy="1137920"/>
          </a:xfrm>
          <a:prstGeom prst="rect">
            <a:avLst/>
          </a:prstGeom>
        </p:spPr>
      </p:pic>
    </p:spTree>
    <p:extLst>
      <p:ext uri="{BB962C8B-B14F-4D97-AF65-F5344CB8AC3E}">
        <p14:creationId xmlns:p14="http://schemas.microsoft.com/office/powerpoint/2010/main" val="3588790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C74367-E604-E6D3-9098-346F165C6E14}"/>
              </a:ext>
            </a:extLst>
          </p:cNvPr>
          <p:cNvSpPr>
            <a:spLocks noGrp="1"/>
          </p:cNvSpPr>
          <p:nvPr>
            <p:ph type="title"/>
          </p:nvPr>
        </p:nvSpPr>
        <p:spPr/>
        <p:txBody>
          <a:bodyPr/>
          <a:lstStyle/>
          <a:p>
            <a:endParaRPr lang="el-GR" dirty="0"/>
          </a:p>
        </p:txBody>
      </p:sp>
      <p:pic>
        <p:nvPicPr>
          <p:cNvPr id="6" name="Θέση περιεχομένου 5" descr="Εικόνα που περιέχει τέχνη, κείμενο, ζωγραφική, ορθογώνιο παραλληλόγραμμο&#10;&#10;Περιγραφή που δημιουργήθηκε αυτόματα">
            <a:extLst>
              <a:ext uri="{FF2B5EF4-FFF2-40B4-BE49-F238E27FC236}">
                <a16:creationId xmlns:a16="http://schemas.microsoft.com/office/drawing/2014/main" id="{634EFF70-BA9F-F370-7122-DE8317997408}"/>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5886" r="7688"/>
          <a:stretch/>
        </p:blipFill>
        <p:spPr>
          <a:xfrm rot="16200000">
            <a:off x="1628775" y="1222985"/>
            <a:ext cx="3371850" cy="5181600"/>
          </a:xfrm>
        </p:spPr>
      </p:pic>
      <p:pic>
        <p:nvPicPr>
          <p:cNvPr id="8" name="Θέση περιεχομένου 7" descr="Εικόνα που περιέχει κείμενο, ζωγραφική, τέχνη&#10;&#10;Περιγραφή που δημιουργήθηκε αυτόματα">
            <a:extLst>
              <a:ext uri="{FF2B5EF4-FFF2-40B4-BE49-F238E27FC236}">
                <a16:creationId xmlns:a16="http://schemas.microsoft.com/office/drawing/2014/main" id="{BAC162F7-DDF2-D894-C891-4521AD442BDC}"/>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3838" r="5186"/>
          <a:stretch/>
        </p:blipFill>
        <p:spPr>
          <a:xfrm rot="16200000">
            <a:off x="7212852" y="2175037"/>
            <a:ext cx="3524842" cy="3277496"/>
          </a:xfrm>
        </p:spPr>
      </p:pic>
      <p:sp>
        <p:nvSpPr>
          <p:cNvPr id="9" name="Τίτλος 3">
            <a:extLst>
              <a:ext uri="{FF2B5EF4-FFF2-40B4-BE49-F238E27FC236}">
                <a16:creationId xmlns:a16="http://schemas.microsoft.com/office/drawing/2014/main" id="{5D7C5DC7-CDB3-F0BF-2D63-33F982E4FC60}"/>
              </a:ext>
            </a:extLst>
          </p:cNvPr>
          <p:cNvSpPr txBox="1">
            <a:spLocks/>
          </p:cNvSpPr>
          <p:nvPr/>
        </p:nvSpPr>
        <p:spPr>
          <a:xfrm>
            <a:off x="748393" y="20410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Case </a:t>
            </a:r>
            <a:r>
              <a:rPr lang="el-GR" sz="3600" dirty="0"/>
              <a:t>9</a:t>
            </a:r>
          </a:p>
        </p:txBody>
      </p:sp>
      <p:sp>
        <p:nvSpPr>
          <p:cNvPr id="10" name="Straight Connector 23553">
            <a:extLst>
              <a:ext uri="{FF2B5EF4-FFF2-40B4-BE49-F238E27FC236}">
                <a16:creationId xmlns:a16="http://schemas.microsoft.com/office/drawing/2014/main" id="{0C11D0F5-0727-1959-5C95-7D7CEEAB42A1}"/>
              </a:ext>
            </a:extLst>
          </p:cNvPr>
          <p:cNvSpPr>
            <a:spLocks noChangeShapeType="1"/>
          </p:cNvSpPr>
          <p:nvPr/>
        </p:nvSpPr>
        <p:spPr bwMode="auto">
          <a:xfrm>
            <a:off x="0" y="1250352"/>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solidFill>
                <a:prstClr val="black"/>
              </a:solidFill>
              <a:latin typeface="Calibri"/>
            </a:endParaRPr>
          </a:p>
        </p:txBody>
      </p:sp>
      <p:pic>
        <p:nvPicPr>
          <p:cNvPr id="11" name="Hình ảnh 8" descr="Ảnh có chứa chai&#10;&#10;Mô tả được tạo tự động">
            <a:extLst>
              <a:ext uri="{FF2B5EF4-FFF2-40B4-BE49-F238E27FC236}">
                <a16:creationId xmlns:a16="http://schemas.microsoft.com/office/drawing/2014/main" id="{8EE1F3B8-5E79-80DB-8B39-761F1102830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2" name="Εικόνα 11">
            <a:extLst>
              <a:ext uri="{FF2B5EF4-FFF2-40B4-BE49-F238E27FC236}">
                <a16:creationId xmlns:a16="http://schemas.microsoft.com/office/drawing/2014/main" id="{66BD3F14-8499-D79A-F548-212AD16DADE4}"/>
              </a:ext>
            </a:extLst>
          </p:cNvPr>
          <p:cNvPicPr>
            <a:picLocks noChangeAspect="1"/>
          </p:cNvPicPr>
          <p:nvPr/>
        </p:nvPicPr>
        <p:blipFill>
          <a:blip r:embed="rId5"/>
          <a:stretch>
            <a:fillRect/>
          </a:stretch>
        </p:blipFill>
        <p:spPr>
          <a:xfrm>
            <a:off x="10511" y="0"/>
            <a:ext cx="882869" cy="1137920"/>
          </a:xfrm>
          <a:prstGeom prst="rect">
            <a:avLst/>
          </a:prstGeom>
        </p:spPr>
      </p:pic>
    </p:spTree>
    <p:extLst>
      <p:ext uri="{BB962C8B-B14F-4D97-AF65-F5344CB8AC3E}">
        <p14:creationId xmlns:p14="http://schemas.microsoft.com/office/powerpoint/2010/main" val="27189968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3F5F357-235A-4B66-83F1-EAA93B7110CB}"/>
              </a:ext>
            </a:extLst>
          </p:cNvPr>
          <p:cNvSpPr>
            <a:spLocks noGrp="1"/>
          </p:cNvSpPr>
          <p:nvPr>
            <p:ph type="title"/>
          </p:nvPr>
        </p:nvSpPr>
        <p:spPr>
          <a:xfrm>
            <a:off x="713913" y="36650"/>
            <a:ext cx="10515600" cy="1325563"/>
          </a:xfrm>
        </p:spPr>
        <p:txBody>
          <a:bodyPr>
            <a:normAutofit/>
          </a:bodyPr>
          <a:lstStyle/>
          <a:p>
            <a:pPr algn="ctr"/>
            <a:r>
              <a:rPr lang="en-US" sz="3600" dirty="0"/>
              <a:t>Diagnostic techniques for evaluation </a:t>
            </a:r>
            <a:br>
              <a:rPr lang="en-US" sz="3600" dirty="0"/>
            </a:br>
            <a:r>
              <a:rPr lang="en-US" sz="3600" dirty="0"/>
              <a:t>of myocardial viability</a:t>
            </a:r>
          </a:p>
        </p:txBody>
      </p:sp>
      <p:pic>
        <p:nvPicPr>
          <p:cNvPr id="5" name="Θέση περιεχομένου 4" descr="Εικόνα που περιέχει κείμενο&#10;&#10;Περιγραφή που δημιουργήθηκε αυτόματα">
            <a:extLst>
              <a:ext uri="{FF2B5EF4-FFF2-40B4-BE49-F238E27FC236}">
                <a16:creationId xmlns:a16="http://schemas.microsoft.com/office/drawing/2014/main" id="{90F13ABD-D035-4F65-974C-714D55AF631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43004" b="36068"/>
          <a:stretch/>
        </p:blipFill>
        <p:spPr>
          <a:xfrm>
            <a:off x="1637699" y="1868456"/>
            <a:ext cx="8101992" cy="3671209"/>
          </a:xfrm>
        </p:spPr>
      </p:pic>
      <p:sp>
        <p:nvSpPr>
          <p:cNvPr id="6" name="Straight Connector 23553">
            <a:extLst>
              <a:ext uri="{FF2B5EF4-FFF2-40B4-BE49-F238E27FC236}">
                <a16:creationId xmlns:a16="http://schemas.microsoft.com/office/drawing/2014/main" id="{B32DD2E4-B7A8-4A87-B230-83CBC20F2068}"/>
              </a:ext>
            </a:extLst>
          </p:cNvPr>
          <p:cNvSpPr>
            <a:spLocks noChangeShapeType="1"/>
          </p:cNvSpPr>
          <p:nvPr/>
        </p:nvSpPr>
        <p:spPr bwMode="auto">
          <a:xfrm>
            <a:off x="0" y="1250352"/>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solidFill>
                <a:prstClr val="black"/>
              </a:solidFill>
              <a:latin typeface="Calibri"/>
            </a:endParaRPr>
          </a:p>
        </p:txBody>
      </p:sp>
      <p:pic>
        <p:nvPicPr>
          <p:cNvPr id="7" name="Hình ảnh 8" descr="Ảnh có chứa chai&#10;&#10;Mô tả được tạo tự động">
            <a:extLst>
              <a:ext uri="{FF2B5EF4-FFF2-40B4-BE49-F238E27FC236}">
                <a16:creationId xmlns:a16="http://schemas.microsoft.com/office/drawing/2014/main" id="{1F5EDCD4-EC9F-48E3-94BF-F28D06DEA21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8" name="Εικόνα 7">
            <a:extLst>
              <a:ext uri="{FF2B5EF4-FFF2-40B4-BE49-F238E27FC236}">
                <a16:creationId xmlns:a16="http://schemas.microsoft.com/office/drawing/2014/main" id="{1EC7CA5C-084B-459F-ABFC-775C4626D9D5}"/>
              </a:ext>
            </a:extLst>
          </p:cNvPr>
          <p:cNvPicPr>
            <a:picLocks noChangeAspect="1"/>
          </p:cNvPicPr>
          <p:nvPr/>
        </p:nvPicPr>
        <p:blipFill>
          <a:blip r:embed="rId4"/>
          <a:stretch>
            <a:fillRect/>
          </a:stretch>
        </p:blipFill>
        <p:spPr>
          <a:xfrm>
            <a:off x="10511" y="0"/>
            <a:ext cx="882869" cy="1137920"/>
          </a:xfrm>
          <a:prstGeom prst="rect">
            <a:avLst/>
          </a:prstGeom>
        </p:spPr>
      </p:pic>
      <p:sp>
        <p:nvSpPr>
          <p:cNvPr id="3" name="Ορθογώνιο 2">
            <a:extLst>
              <a:ext uri="{FF2B5EF4-FFF2-40B4-BE49-F238E27FC236}">
                <a16:creationId xmlns:a16="http://schemas.microsoft.com/office/drawing/2014/main" id="{BBF15245-24D8-4C67-8A8A-06CC3C2538BB}"/>
              </a:ext>
            </a:extLst>
          </p:cNvPr>
          <p:cNvSpPr/>
          <p:nvPr/>
        </p:nvSpPr>
        <p:spPr>
          <a:xfrm>
            <a:off x="3169328" y="3293616"/>
            <a:ext cx="6570363" cy="92327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0020381"/>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425</TotalTime>
  <Words>1453</Words>
  <Application>Microsoft Office PowerPoint</Application>
  <PresentationFormat>Ευρεία οθόνη</PresentationFormat>
  <Paragraphs>265</Paragraphs>
  <Slides>57</Slides>
  <Notes>8</Notes>
  <HiddenSlides>0</HiddenSlides>
  <MMClips>14</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57</vt:i4>
      </vt:variant>
    </vt:vector>
  </HeadingPairs>
  <TitlesOfParts>
    <vt:vector size="67" baseType="lpstr">
      <vt:lpstr>Aptos</vt:lpstr>
      <vt:lpstr>Aptos Display</vt:lpstr>
      <vt:lpstr>Arial</vt:lpstr>
      <vt:lpstr>Calibri</vt:lpstr>
      <vt:lpstr>Cambria Math</vt:lpstr>
      <vt:lpstr>Helvetica</vt:lpstr>
      <vt:lpstr>Times New Roman</vt:lpstr>
      <vt:lpstr>Wingdings</vt:lpstr>
      <vt:lpstr>XrhxrvAdvPTimes</vt:lpstr>
      <vt:lpstr>Θέμα του Office</vt:lpstr>
      <vt:lpstr> Έλεγχος ισχαιμίας-βιωσιμότητας. Παραδείγματα</vt:lpstr>
      <vt:lpstr>Παρουσίαση του PowerPoint</vt:lpstr>
      <vt:lpstr>Παρουσίαση του PowerPoint</vt:lpstr>
      <vt:lpstr>Παρουσίαση του PowerPoint</vt:lpstr>
      <vt:lpstr>Παρουσίαση του PowerPoint</vt:lpstr>
      <vt:lpstr>Semiquantification of perfusion defects in SPECT</vt:lpstr>
      <vt:lpstr>Παρουσίαση του PowerPoint</vt:lpstr>
      <vt:lpstr>Extent of ischemia and survival benefit with Revascularization</vt:lpstr>
      <vt:lpstr>Extent of ischemia and survival benefit with Revascularization</vt:lpstr>
      <vt:lpstr>Case 1</vt:lpstr>
      <vt:lpstr>Case 2</vt:lpstr>
      <vt:lpstr>Παρουσίαση του PowerPoint</vt:lpstr>
      <vt:lpstr>Παρουσίαση του PowerPoint</vt:lpstr>
      <vt:lpstr>Παρουσίαση του PowerPoint</vt:lpstr>
      <vt:lpstr>Παρουσίαση του PowerPoint</vt:lpstr>
      <vt:lpstr>Case 5 presentation</vt:lpstr>
      <vt:lpstr>CCTA (03/2022)</vt:lpstr>
      <vt:lpstr>Παρουσίαση του PowerPoint</vt:lpstr>
      <vt:lpstr>Office 1st visit</vt:lpstr>
      <vt:lpstr>Further management</vt:lpstr>
      <vt:lpstr>SPECT (05/2022)</vt:lpstr>
      <vt:lpstr>Coronary angiography 1st – 06/2022</vt:lpstr>
      <vt:lpstr>Coronary angiography 1st – 06/2022</vt:lpstr>
      <vt:lpstr>Coronary angiography 1st – 06/2022</vt:lpstr>
      <vt:lpstr>Coronary angiography 1st – 06/2022</vt:lpstr>
      <vt:lpstr>Coronary angiography 2nd – 07/2022</vt:lpstr>
      <vt:lpstr>Παρουσίαση του PowerPoint</vt:lpstr>
      <vt:lpstr>Coronary angiography 2nd – 07/2022</vt:lpstr>
      <vt:lpstr>Παρουσίαση του PowerPoint</vt:lpstr>
      <vt:lpstr>Rethink about false positive exercise test!</vt:lpstr>
      <vt:lpstr>Παρουσίαση του PowerPoint</vt:lpstr>
      <vt:lpstr>Παρουσίαση του PowerPoint</vt:lpstr>
      <vt:lpstr>PET in DM - Case</vt:lpstr>
      <vt:lpstr>Case  apical HCM</vt:lpstr>
      <vt:lpstr>Παρουσίαση του PowerPoint</vt:lpstr>
      <vt:lpstr>Case - HCM</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STICH Viability Sub-study</vt:lpstr>
      <vt:lpstr>Παρουσίαση του PowerPoint</vt:lpstr>
      <vt:lpstr>Παρουσίαση του PowerPoint</vt:lpstr>
      <vt:lpstr>Παρουσίαση του PowerPoint</vt:lpstr>
      <vt:lpstr>Case 6</vt:lpstr>
      <vt:lpstr>Παρουσίαση του PowerPoint</vt:lpstr>
      <vt:lpstr>Παρουσίαση του PowerPoint</vt:lpstr>
      <vt:lpstr>Παρουσίαση του PowerPoint</vt:lpstr>
      <vt:lpstr>Diagnostic techniques for evaluation  of myocardial viability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Έλεγχος ισχαιμίας-βιωσιμότητας. Παραδείγματα</dc:title>
  <dc:creator>George Benetos</dc:creator>
  <cp:lastModifiedBy>George Benetos</cp:lastModifiedBy>
  <cp:revision>1</cp:revision>
  <dcterms:created xsi:type="dcterms:W3CDTF">2024-05-20T14:29:52Z</dcterms:created>
  <dcterms:modified xsi:type="dcterms:W3CDTF">2025-05-24T05:14:41Z</dcterms:modified>
</cp:coreProperties>
</file>