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4"/>
  </p:notesMasterIdLst>
  <p:sldIdLst>
    <p:sldId id="257" r:id="rId2"/>
    <p:sldId id="340" r:id="rId3"/>
    <p:sldId id="259" r:id="rId4"/>
    <p:sldId id="261" r:id="rId5"/>
    <p:sldId id="262" r:id="rId6"/>
    <p:sldId id="260" r:id="rId7"/>
    <p:sldId id="331" r:id="rId8"/>
    <p:sldId id="276" r:id="rId9"/>
    <p:sldId id="341" r:id="rId10"/>
    <p:sldId id="278" r:id="rId11"/>
    <p:sldId id="332" r:id="rId12"/>
    <p:sldId id="329" r:id="rId13"/>
    <p:sldId id="280" r:id="rId14"/>
    <p:sldId id="311" r:id="rId15"/>
    <p:sldId id="333" r:id="rId16"/>
    <p:sldId id="281" r:id="rId17"/>
    <p:sldId id="283" r:id="rId18"/>
    <p:sldId id="335" r:id="rId19"/>
    <p:sldId id="336" r:id="rId20"/>
    <p:sldId id="337" r:id="rId21"/>
    <p:sldId id="338" r:id="rId22"/>
    <p:sldId id="328" r:id="rId23"/>
    <p:sldId id="286" r:id="rId24"/>
    <p:sldId id="284" r:id="rId25"/>
    <p:sldId id="287" r:id="rId26"/>
    <p:sldId id="288" r:id="rId27"/>
    <p:sldId id="290" r:id="rId28"/>
    <p:sldId id="293" r:id="rId29"/>
    <p:sldId id="289" r:id="rId30"/>
    <p:sldId id="294" r:id="rId31"/>
    <p:sldId id="295" r:id="rId32"/>
    <p:sldId id="296" r:id="rId33"/>
    <p:sldId id="297" r:id="rId34"/>
    <p:sldId id="298" r:id="rId35"/>
    <p:sldId id="299" r:id="rId36"/>
    <p:sldId id="301" r:id="rId37"/>
    <p:sldId id="302" r:id="rId38"/>
    <p:sldId id="303" r:id="rId39"/>
    <p:sldId id="304" r:id="rId40"/>
    <p:sldId id="306" r:id="rId41"/>
    <p:sldId id="310" r:id="rId42"/>
    <p:sldId id="339" r:id="rId43"/>
    <p:sldId id="308" r:id="rId44"/>
    <p:sldId id="314" r:id="rId45"/>
    <p:sldId id="342" r:id="rId46"/>
    <p:sldId id="343" r:id="rId47"/>
    <p:sldId id="334" r:id="rId48"/>
    <p:sldId id="264" r:id="rId49"/>
    <p:sldId id="267" r:id="rId50"/>
    <p:sldId id="272" r:id="rId51"/>
    <p:sldId id="312" r:id="rId52"/>
    <p:sldId id="321" r:id="rId53"/>
    <p:sldId id="327" r:id="rId54"/>
    <p:sldId id="315" r:id="rId55"/>
    <p:sldId id="316" r:id="rId56"/>
    <p:sldId id="317" r:id="rId57"/>
    <p:sldId id="318" r:id="rId58"/>
    <p:sldId id="319" r:id="rId59"/>
    <p:sldId id="320" r:id="rId60"/>
    <p:sldId id="326" r:id="rId61"/>
    <p:sldId id="322" r:id="rId62"/>
    <p:sldId id="323" r:id="rId63"/>
    <p:sldId id="324" r:id="rId64"/>
    <p:sldId id="325" r:id="rId65"/>
    <p:sldId id="313" r:id="rId66"/>
    <p:sldId id="266" r:id="rId67"/>
    <p:sldId id="270" r:id="rId68"/>
    <p:sldId id="271" r:id="rId69"/>
    <p:sldId id="300" r:id="rId70"/>
    <p:sldId id="305" r:id="rId71"/>
    <p:sldId id="307" r:id="rId72"/>
    <p:sldId id="275" r:id="rId73"/>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898"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1A777A1-D328-48C7-87C7-21D098DFA2E8}" type="datetimeFigureOut">
              <a:rPr lang="el-GR"/>
              <a:pPr>
                <a:defRPr/>
              </a:pPr>
              <a:t>30/5/2022</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l-G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DB78550-4316-4229-8A07-25897BECA46C}" type="slidenum">
              <a:rPr lang="el-GR"/>
              <a:pPr>
                <a:defRPr/>
              </a:pPr>
              <a:t>‹#›</a:t>
            </a:fld>
            <a:endParaRPr lang="el-GR"/>
          </a:p>
        </p:txBody>
      </p:sp>
    </p:spTree>
    <p:extLst>
      <p:ext uri="{BB962C8B-B14F-4D97-AF65-F5344CB8AC3E}">
        <p14:creationId xmlns:p14="http://schemas.microsoft.com/office/powerpoint/2010/main" val="40936768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Image Placeholder 1"/>
          <p:cNvSpPr>
            <a:spLocks noGrp="1" noRot="1" noChangeAspect="1"/>
          </p:cNvSpPr>
          <p:nvPr>
            <p:ph type="sldImg"/>
          </p:nvPr>
        </p:nvSpPr>
        <p:spPr bwMode="auto">
          <a:noFill/>
          <a:ln>
            <a:solidFill>
              <a:srgbClr val="000000"/>
            </a:solidFill>
            <a:miter lim="800000"/>
            <a:headEnd/>
            <a:tailEnd/>
          </a:ln>
        </p:spPr>
      </p:sp>
      <p:sp>
        <p:nvSpPr>
          <p:cNvPr id="71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l-GR"/>
          </a:p>
        </p:txBody>
      </p:sp>
      <p:sp>
        <p:nvSpPr>
          <p:cNvPr id="71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D00AC6-31A6-44CD-A5EE-1D667DB24F53}" type="slidenum">
              <a:rPr lang="el-GR">
                <a:solidFill>
                  <a:srgbClr val="000000"/>
                </a:solidFill>
              </a:rPr>
              <a:pPr fontAlgn="base">
                <a:spcBef>
                  <a:spcPct val="0"/>
                </a:spcBef>
                <a:spcAft>
                  <a:spcPct val="0"/>
                </a:spcAft>
                <a:defRPr/>
              </a:pPr>
              <a:t>1</a:t>
            </a:fld>
            <a:endParaRPr lang="el-GR">
              <a:solidFill>
                <a:srgbClr val="000000"/>
              </a:solidFill>
            </a:endParaRPr>
          </a:p>
        </p:txBody>
      </p:sp>
    </p:spTree>
    <p:extLst>
      <p:ext uri="{BB962C8B-B14F-4D97-AF65-F5344CB8AC3E}">
        <p14:creationId xmlns:p14="http://schemas.microsoft.com/office/powerpoint/2010/main" val="3010044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Διαφάνεια τίτλου">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defRPr/>
              </a:pPr>
              <a:endParaRPr lang="el-GR">
                <a:solidFill>
                  <a:srgbClr val="292929"/>
                </a:solidFill>
                <a:latin typeface="+mn-lt"/>
              </a:endParaRPr>
            </a:p>
          </p:txBody>
        </p:sp>
        <p:sp>
          <p:nvSpPr>
            <p:cNvPr id="6" name="Rectangle 8"/>
            <p:cNvSpPr>
              <a:spLocks noChangeArrowheads="1"/>
            </p:cNvSpPr>
            <p:nvPr/>
          </p:nvSpPr>
          <p:spPr bwMode="hidden">
            <a:xfrm>
              <a:off x="0" y="1056"/>
              <a:ext cx="2976" cy="720"/>
            </a:xfrm>
            <a:prstGeom prst="rect">
              <a:avLst/>
            </a:prstGeom>
            <a:solidFill>
              <a:schemeClr val="accent2"/>
            </a:solidFill>
            <a:ln>
              <a:noFill/>
            </a:ln>
            <a:effectLst/>
          </p:spPr>
          <p:txBody>
            <a:bodyPr wrap="none" anchor="ctr"/>
            <a:lstStyle/>
            <a:p>
              <a:pPr algn="ctr">
                <a:defRPr/>
              </a:pPr>
              <a:endParaRPr lang="el-GR" sz="2400">
                <a:solidFill>
                  <a:srgbClr val="292929"/>
                </a:solidFill>
                <a:latin typeface="Times New Roman" pitchFamily="18"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a:noFill/>
            </a:ln>
            <a:effectLst/>
          </p:spPr>
          <p:txBody>
            <a:bodyPr wrap="none" anchor="ctr"/>
            <a:lstStyle/>
            <a:p>
              <a:pPr algn="ctr">
                <a:defRPr/>
              </a:pPr>
              <a:endParaRPr lang="el-GR" sz="2400">
                <a:solidFill>
                  <a:srgbClr val="292929"/>
                </a:solidFill>
                <a:latin typeface="Times New Roman" pitchFamily="18" charset="0"/>
              </a:endParaRPr>
            </a:p>
          </p:txBody>
        </p:sp>
        <p:sp>
          <p:nvSpPr>
            <p:cNvPr id="8" name="Freeform 10"/>
            <p:cNvSpPr>
              <a:spLocks noChangeArrowheads="1"/>
            </p:cNvSpPr>
            <p:nvPr/>
          </p:nvSpPr>
          <p:spPr bwMode="auto">
            <a:xfrm>
              <a:off x="384" y="960"/>
              <a:ext cx="144" cy="913"/>
            </a:xfrm>
            <a:custGeom>
              <a:avLst/>
              <a:gdLst>
                <a:gd name="T0" fmla="*/ 1000 w 1000"/>
                <a:gd name="T1" fmla="*/ 1000 h 1000"/>
                <a:gd name="T2" fmla="*/ 0 w 1000"/>
                <a:gd name="T3" fmla="*/ 1000 h 1000"/>
                <a:gd name="T4" fmla="*/ 0 w 1000"/>
                <a:gd name="T5" fmla="*/ 0 h 1000"/>
                <a:gd name="T6" fmla="*/ 1000 w 1000"/>
                <a:gd name="T7" fmla="*/ 0 h 1000"/>
              </a:gdLst>
              <a:ahLst/>
              <a:cxnLst>
                <a:cxn ang="0">
                  <a:pos x="T0" y="T1"/>
                </a:cxn>
                <a:cxn ang="0">
                  <a:pos x="T2" y="T3"/>
                </a:cxn>
                <a:cxn ang="0">
                  <a:pos x="T4" y="T5"/>
                </a:cxn>
                <a:cxn ang="0">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lgn="ctr">
                <a:defRPr/>
              </a:pPr>
              <a:endParaRPr lang="el-GR" sz="2800">
                <a:solidFill>
                  <a:srgbClr val="292929"/>
                </a:solidFill>
                <a:latin typeface="Comic Sans MS" pitchFamily="66" charset="0"/>
              </a:endParaRPr>
            </a:p>
          </p:txBody>
        </p:sp>
        <p:sp>
          <p:nvSpPr>
            <p:cNvPr id="9" name="Freeform 11"/>
            <p:cNvSpPr>
              <a:spLocks noChangeArrowheads="1"/>
            </p:cNvSpPr>
            <p:nvPr/>
          </p:nvSpPr>
          <p:spPr bwMode="auto">
            <a:xfrm>
              <a:off x="4944" y="762"/>
              <a:ext cx="165" cy="864"/>
            </a:xfrm>
            <a:custGeom>
              <a:avLst/>
              <a:gdLst>
                <a:gd name="T0" fmla="*/ 0 w 1000"/>
                <a:gd name="T1" fmla="*/ 0 h 1000"/>
                <a:gd name="T2" fmla="*/ 1000 w 1000"/>
                <a:gd name="T3" fmla="*/ 0 h 1000"/>
                <a:gd name="T4" fmla="*/ 1000 w 1000"/>
                <a:gd name="T5" fmla="*/ 1000 h 1000"/>
                <a:gd name="T6" fmla="*/ 0 w 1000"/>
                <a:gd name="T7" fmla="*/ 1000 h 1000"/>
              </a:gdLst>
              <a:ahLst/>
              <a:cxnLst>
                <a:cxn ang="0">
                  <a:pos x="T0" y="T1"/>
                </a:cxn>
                <a:cxn ang="0">
                  <a:pos x="T2" y="T3"/>
                </a:cxn>
                <a:cxn ang="0">
                  <a:pos x="T4" y="T5"/>
                </a:cxn>
                <a:cxn ang="0">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lgn="ctr">
                <a:defRPr/>
              </a:pPr>
              <a:endParaRPr lang="el-GR" sz="2800">
                <a:solidFill>
                  <a:srgbClr val="292929"/>
                </a:solidFill>
                <a:latin typeface="Comic Sans MS" pitchFamily="66" charset="0"/>
              </a:endParaRPr>
            </a:p>
          </p:txBody>
        </p:sp>
      </p:grpSp>
      <p:sp>
        <p:nvSpPr>
          <p:cNvPr id="6146"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pPr lvl="0"/>
            <a:r>
              <a:rPr lang="el-GR" noProof="0"/>
              <a:t>Click to edit Master subtitle style</a:t>
            </a:r>
          </a:p>
        </p:txBody>
      </p:sp>
      <p:sp>
        <p:nvSpPr>
          <p:cNvPr id="6156" name="Rectangle 12"/>
          <p:cNvSpPr>
            <a:spLocks noGrp="1" noChangeArrowheads="1"/>
          </p:cNvSpPr>
          <p:nvPr>
            <p:ph type="ctrTitle"/>
          </p:nvPr>
        </p:nvSpPr>
        <p:spPr>
          <a:xfrm>
            <a:off x="838200" y="1443038"/>
            <a:ext cx="7086600" cy="1600200"/>
          </a:xfrm>
        </p:spPr>
        <p:txBody>
          <a:bodyPr anchor="ctr"/>
          <a:lstStyle>
            <a:lvl1pPr>
              <a:defRPr/>
            </a:lvl1pPr>
          </a:lstStyle>
          <a:p>
            <a:pPr lvl="0"/>
            <a:r>
              <a:rPr lang="el-GR" noProof="0"/>
              <a:t>Click to edit Master title style</a:t>
            </a:r>
          </a:p>
        </p:txBody>
      </p:sp>
      <p:sp>
        <p:nvSpPr>
          <p:cNvPr id="10" name="Rectangle 3"/>
          <p:cNvSpPr>
            <a:spLocks noGrp="1" noChangeArrowheads="1"/>
          </p:cNvSpPr>
          <p:nvPr>
            <p:ph type="dt" sz="half" idx="10"/>
          </p:nvPr>
        </p:nvSpPr>
        <p:spPr>
          <a:xfrm>
            <a:off x="685800" y="6248400"/>
            <a:ext cx="1905000" cy="457200"/>
          </a:xfrm>
        </p:spPr>
        <p:txBody>
          <a:bodyPr/>
          <a:lstStyle>
            <a:lvl1pPr fontAlgn="auto">
              <a:spcBef>
                <a:spcPts val="0"/>
              </a:spcBef>
              <a:spcAft>
                <a:spcPts val="0"/>
              </a:spcAft>
              <a:defRPr/>
            </a:lvl1pPr>
          </a:lstStyle>
          <a:p>
            <a:pPr>
              <a:defRPr/>
            </a:pPr>
            <a:endParaRPr lang="el-GR"/>
          </a:p>
        </p:txBody>
      </p:sp>
      <p:sp>
        <p:nvSpPr>
          <p:cNvPr id="11" name="Rectangle 4"/>
          <p:cNvSpPr>
            <a:spLocks noGrp="1" noChangeArrowheads="1"/>
          </p:cNvSpPr>
          <p:nvPr>
            <p:ph type="ftr" sz="quarter" idx="11"/>
          </p:nvPr>
        </p:nvSpPr>
        <p:spPr>
          <a:xfrm>
            <a:off x="3124200" y="6248400"/>
            <a:ext cx="2895600" cy="457200"/>
          </a:xfrm>
        </p:spPr>
        <p:txBody>
          <a:bodyPr/>
          <a:lstStyle>
            <a:lvl1pPr algn="l" fontAlgn="auto">
              <a:spcBef>
                <a:spcPts val="0"/>
              </a:spcBef>
              <a:spcAft>
                <a:spcPts val="0"/>
              </a:spcAft>
              <a:defRPr/>
            </a:lvl1pPr>
          </a:lstStyle>
          <a:p>
            <a:pPr>
              <a:defRPr/>
            </a:pPr>
            <a:endParaRPr lang="el-GR"/>
          </a:p>
        </p:txBody>
      </p:sp>
      <p:sp>
        <p:nvSpPr>
          <p:cNvPr id="12" name="Rectangle 5"/>
          <p:cNvSpPr>
            <a:spLocks noGrp="1" noChangeArrowheads="1"/>
          </p:cNvSpPr>
          <p:nvPr>
            <p:ph type="sldNum" sz="quarter" idx="12"/>
          </p:nvPr>
        </p:nvSpPr>
        <p:spPr>
          <a:xfrm>
            <a:off x="6553200" y="6248400"/>
            <a:ext cx="1905000" cy="457200"/>
          </a:xfrm>
        </p:spPr>
        <p:txBody>
          <a:bodyPr/>
          <a:lstStyle>
            <a:lvl1pPr fontAlgn="auto">
              <a:spcBef>
                <a:spcPts val="0"/>
              </a:spcBef>
              <a:spcAft>
                <a:spcPts val="0"/>
              </a:spcAft>
              <a:defRPr/>
            </a:lvl1pPr>
          </a:lstStyle>
          <a:p>
            <a:pPr>
              <a:defRPr/>
            </a:pPr>
            <a:fld id="{41EF23DE-4897-46D5-8196-5329C85851F6}" type="slidenum">
              <a:rPr lang="el-GR"/>
              <a:pPr>
                <a:defRPr/>
              </a:pPr>
              <a:t>‹#›</a:t>
            </a:fld>
            <a:endParaRPr lang="el-G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lvl1pPr fontAlgn="auto">
              <a:spcBef>
                <a:spcPts val="0"/>
              </a:spcBef>
              <a:spcAft>
                <a:spcPts val="0"/>
              </a:spcAft>
              <a:defRPr/>
            </a:lvl1pPr>
          </a:lstStyle>
          <a:p>
            <a:pPr>
              <a:defRPr/>
            </a:pPr>
            <a:endParaRPr lang="el-GR"/>
          </a:p>
        </p:txBody>
      </p:sp>
      <p:sp>
        <p:nvSpPr>
          <p:cNvPr id="5" name="Θέση υποσέλιδου 4"/>
          <p:cNvSpPr>
            <a:spLocks noGrp="1"/>
          </p:cNvSpPr>
          <p:nvPr>
            <p:ph type="ftr" sz="quarter" idx="11"/>
          </p:nvPr>
        </p:nvSpPr>
        <p:spPr/>
        <p:txBody>
          <a:bodyPr/>
          <a:lstStyle>
            <a:lvl1pPr algn="l" fontAlgn="auto">
              <a:spcBef>
                <a:spcPts val="0"/>
              </a:spcBef>
              <a:spcAft>
                <a:spcPts val="0"/>
              </a:spcAft>
              <a:defRPr/>
            </a:lvl1pPr>
          </a:lstStyle>
          <a:p>
            <a:pPr>
              <a:defRPr/>
            </a:pPr>
            <a:endParaRPr lang="el-GR"/>
          </a:p>
        </p:txBody>
      </p:sp>
      <p:sp>
        <p:nvSpPr>
          <p:cNvPr id="6" name="Θέση αριθμού διαφάνειας 5"/>
          <p:cNvSpPr>
            <a:spLocks noGrp="1"/>
          </p:cNvSpPr>
          <p:nvPr>
            <p:ph type="sldNum" sz="quarter" idx="12"/>
          </p:nvPr>
        </p:nvSpPr>
        <p:spPr/>
        <p:txBody>
          <a:bodyPr/>
          <a:lstStyle>
            <a:lvl1pPr fontAlgn="auto">
              <a:spcBef>
                <a:spcPts val="0"/>
              </a:spcBef>
              <a:spcAft>
                <a:spcPts val="0"/>
              </a:spcAft>
              <a:defRPr/>
            </a:lvl1pPr>
          </a:lstStyle>
          <a:p>
            <a:pPr>
              <a:defRPr/>
            </a:pPr>
            <a:fld id="{4482142F-DFF9-43B7-9C20-ACC9AE2A7119}" type="slidenum">
              <a:rPr lang="el-GR"/>
              <a:pPr>
                <a:defRPr/>
              </a:pPr>
              <a:t>‹#›</a:t>
            </a:fld>
            <a:endParaRPr lang="el-G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lvl1pPr fontAlgn="auto">
              <a:spcBef>
                <a:spcPts val="0"/>
              </a:spcBef>
              <a:spcAft>
                <a:spcPts val="0"/>
              </a:spcAft>
              <a:defRPr/>
            </a:lvl1pPr>
          </a:lstStyle>
          <a:p>
            <a:pPr>
              <a:defRPr/>
            </a:pPr>
            <a:endParaRPr lang="el-GR" altLang="en-US"/>
          </a:p>
        </p:txBody>
      </p:sp>
      <p:sp>
        <p:nvSpPr>
          <p:cNvPr id="3" name="2 - Θέση υποσέλιδου"/>
          <p:cNvSpPr>
            <a:spLocks noGrp="1"/>
          </p:cNvSpPr>
          <p:nvPr>
            <p:ph type="ftr" sz="quarter" idx="11"/>
          </p:nvPr>
        </p:nvSpPr>
        <p:spPr/>
        <p:txBody>
          <a:bodyPr/>
          <a:lstStyle>
            <a:lvl1pPr fontAlgn="auto">
              <a:spcBef>
                <a:spcPts val="0"/>
              </a:spcBef>
              <a:spcAft>
                <a:spcPts val="0"/>
              </a:spcAft>
              <a:defRPr/>
            </a:lvl1pPr>
          </a:lstStyle>
          <a:p>
            <a:pPr>
              <a:defRPr/>
            </a:pPr>
            <a:endParaRPr lang="el-GR" altLang="en-US"/>
          </a:p>
        </p:txBody>
      </p:sp>
      <p:sp>
        <p:nvSpPr>
          <p:cNvPr id="4" name="3 - Θέση αριθμού διαφάνειας"/>
          <p:cNvSpPr>
            <a:spLocks noGrp="1"/>
          </p:cNvSpPr>
          <p:nvPr>
            <p:ph type="sldNum" sz="quarter" idx="12"/>
          </p:nvPr>
        </p:nvSpPr>
        <p:spPr/>
        <p:txBody>
          <a:bodyPr/>
          <a:lstStyle>
            <a:lvl1pPr fontAlgn="auto">
              <a:spcBef>
                <a:spcPts val="0"/>
              </a:spcBef>
              <a:spcAft>
                <a:spcPts val="0"/>
              </a:spcAft>
              <a:defRPr/>
            </a:lvl1pPr>
          </a:lstStyle>
          <a:p>
            <a:pPr>
              <a:defRPr/>
            </a:pPr>
            <a:fld id="{9F9ED51C-025A-4740-87C5-09A9039D4C3A}" type="slidenum">
              <a:rPr lang="el-GR" altLang="en-US"/>
              <a:pPr>
                <a:defRPr/>
              </a:pPr>
              <a:t>‹#›</a:t>
            </a:fld>
            <a:endParaRPr lang="el-GR"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1377950"/>
            <a:ext cx="2133600" cy="101600"/>
          </a:xfrm>
          <a:prstGeom prst="rect">
            <a:avLst/>
          </a:prstGeom>
          <a:solidFill>
            <a:schemeClr val="accent2"/>
          </a:solidFill>
          <a:ln>
            <a:noFill/>
          </a:ln>
          <a:effectLst/>
        </p:spPr>
        <p:txBody>
          <a:bodyPr wrap="none" anchor="ctr"/>
          <a:lstStyle/>
          <a:p>
            <a:pPr algn="ctr">
              <a:defRPr/>
            </a:pPr>
            <a:endParaRPr lang="el-GR" sz="2400">
              <a:solidFill>
                <a:srgbClr val="292929"/>
              </a:solidFill>
              <a:latin typeface="Times New Roman" pitchFamily="18" charset="0"/>
            </a:endParaRPr>
          </a:p>
        </p:txBody>
      </p:sp>
      <p:sp>
        <p:nvSpPr>
          <p:cNvPr id="5123"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a:noFill/>
          </a:ln>
          <a:effectLst/>
        </p:spPr>
        <p:txBody>
          <a:bodyPr wrap="none" anchor="ctr"/>
          <a:lstStyle/>
          <a:p>
            <a:pPr algn="ctr">
              <a:defRPr/>
            </a:pPr>
            <a:endParaRPr lang="el-GR" sz="2400">
              <a:solidFill>
                <a:srgbClr val="292929"/>
              </a:solidFill>
              <a:latin typeface="Times New Roman" pitchFamily="18" charset="0"/>
            </a:endParaRPr>
          </a:p>
        </p:txBody>
      </p:sp>
      <p:sp>
        <p:nvSpPr>
          <p:cNvPr id="1028"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l-GR"/>
              <a:t>Click to edit Master title style</a:t>
            </a:r>
          </a:p>
        </p:txBody>
      </p:sp>
      <p:sp>
        <p:nvSpPr>
          <p:cNvPr id="1029"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p>
        </p:txBody>
      </p:sp>
      <p:sp>
        <p:nvSpPr>
          <p:cNvPr id="5126" name="Rectangle 6"/>
          <p:cNvSpPr>
            <a:spLocks noGrp="1" noChangeArrowheads="1"/>
          </p:cNvSpPr>
          <p:nvPr>
            <p:ph type="dt" sz="half" idx="2"/>
          </p:nvPr>
        </p:nvSpPr>
        <p:spPr bwMode="auto">
          <a:xfrm>
            <a:off x="94615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defRPr sz="1000">
                <a:solidFill>
                  <a:srgbClr val="292929"/>
                </a:solidFill>
                <a:latin typeface="+mn-lt"/>
              </a:defRPr>
            </a:lvl1pPr>
          </a:lstStyle>
          <a:p>
            <a:pPr>
              <a:defRPr/>
            </a:pPr>
            <a:endParaRPr lang="el-GR"/>
          </a:p>
        </p:txBody>
      </p:sp>
      <p:sp>
        <p:nvSpPr>
          <p:cNvPr id="5127" name="Rectangle 7"/>
          <p:cNvSpPr>
            <a:spLocks noGrp="1" noChangeArrowheads="1"/>
          </p:cNvSpPr>
          <p:nvPr>
            <p:ph type="ftr" sz="quarter" idx="3"/>
          </p:nvPr>
        </p:nvSpPr>
        <p:spPr bwMode="auto">
          <a:xfrm>
            <a:off x="33528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00">
                <a:solidFill>
                  <a:srgbClr val="292929"/>
                </a:solidFill>
                <a:latin typeface="+mn-lt"/>
              </a:defRPr>
            </a:lvl1pPr>
          </a:lstStyle>
          <a:p>
            <a:pPr>
              <a:defRPr/>
            </a:pPr>
            <a:endParaRPr lang="el-GR"/>
          </a:p>
        </p:txBody>
      </p:sp>
      <p:sp>
        <p:nvSpPr>
          <p:cNvPr id="5128" name="Rectangle 8"/>
          <p:cNvSpPr>
            <a:spLocks noGrp="1" noChangeArrowheads="1"/>
          </p:cNvSpPr>
          <p:nvPr>
            <p:ph type="sldNum" sz="quarter" idx="4"/>
          </p:nvPr>
        </p:nvSpPr>
        <p:spPr bwMode="auto">
          <a:xfrm>
            <a:off x="67056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00">
                <a:solidFill>
                  <a:srgbClr val="292929"/>
                </a:solidFill>
                <a:latin typeface="+mn-lt"/>
              </a:defRPr>
            </a:lvl1pPr>
          </a:lstStyle>
          <a:p>
            <a:pPr>
              <a:defRPr/>
            </a:pPr>
            <a:fld id="{71D11443-A3A1-4856-85D9-F0E34A933E15}" type="slidenum">
              <a:rPr lang="el-GR"/>
              <a:pPr>
                <a:defRPr/>
              </a:pPr>
              <a:t>‹#›</a:t>
            </a:fld>
            <a:endParaRPr lang="el-GR"/>
          </a:p>
        </p:txBody>
      </p:sp>
      <p:sp>
        <p:nvSpPr>
          <p:cNvPr id="5129" name="Freeform 9"/>
          <p:cNvSpPr>
            <a:spLocks noChangeArrowheads="1"/>
          </p:cNvSpPr>
          <p:nvPr/>
        </p:nvSpPr>
        <p:spPr bwMode="auto">
          <a:xfrm>
            <a:off x="838200" y="561975"/>
            <a:ext cx="152400" cy="1066800"/>
          </a:xfrm>
          <a:custGeom>
            <a:avLst/>
            <a:gdLst>
              <a:gd name="T0" fmla="*/ 1000 w 1000"/>
              <a:gd name="T1" fmla="*/ 1000 h 1000"/>
              <a:gd name="T2" fmla="*/ 0 w 1000"/>
              <a:gd name="T3" fmla="*/ 1000 h 1000"/>
              <a:gd name="T4" fmla="*/ 0 w 1000"/>
              <a:gd name="T5" fmla="*/ 0 h 1000"/>
              <a:gd name="T6" fmla="*/ 1000 w 1000"/>
              <a:gd name="T7" fmla="*/ 0 h 1000"/>
            </a:gdLst>
            <a:ahLst/>
            <a:cxnLst>
              <a:cxn ang="0">
                <a:pos x="T0" y="T1"/>
              </a:cxn>
              <a:cxn ang="0">
                <a:pos x="T2" y="T3"/>
              </a:cxn>
              <a:cxn ang="0">
                <a:pos x="T4" y="T5"/>
              </a:cxn>
              <a:cxn ang="0">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lgn="ctr">
              <a:defRPr/>
            </a:pPr>
            <a:endParaRPr lang="el-GR" sz="2800">
              <a:solidFill>
                <a:srgbClr val="292929"/>
              </a:solidFill>
              <a:latin typeface="Comic Sans MS" pitchFamily="66" charset="0"/>
            </a:endParaRPr>
          </a:p>
        </p:txBody>
      </p:sp>
      <p:sp>
        <p:nvSpPr>
          <p:cNvPr id="5130" name="Freeform 10"/>
          <p:cNvSpPr>
            <a:spLocks noChangeArrowheads="1"/>
          </p:cNvSpPr>
          <p:nvPr/>
        </p:nvSpPr>
        <p:spPr bwMode="auto">
          <a:xfrm>
            <a:off x="8262938" y="269875"/>
            <a:ext cx="152400" cy="1073150"/>
          </a:xfrm>
          <a:custGeom>
            <a:avLst/>
            <a:gdLst>
              <a:gd name="T0" fmla="*/ 0 w 1000"/>
              <a:gd name="T1" fmla="*/ 0 h 1000"/>
              <a:gd name="T2" fmla="*/ 1000 w 1000"/>
              <a:gd name="T3" fmla="*/ 0 h 1000"/>
              <a:gd name="T4" fmla="*/ 1000 w 1000"/>
              <a:gd name="T5" fmla="*/ 1000 h 1000"/>
              <a:gd name="T6" fmla="*/ 0 w 1000"/>
              <a:gd name="T7" fmla="*/ 1000 h 1000"/>
            </a:gdLst>
            <a:ahLst/>
            <a:cxnLst>
              <a:cxn ang="0">
                <a:pos x="T0" y="T1"/>
              </a:cxn>
              <a:cxn ang="0">
                <a:pos x="T2" y="T3"/>
              </a:cxn>
              <a:cxn ang="0">
                <a:pos x="T4" y="T5"/>
              </a:cxn>
              <a:cxn ang="0">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lgn="ctr">
              <a:defRPr/>
            </a:pPr>
            <a:endParaRPr lang="el-GR" sz="2800">
              <a:solidFill>
                <a:srgbClr val="292929"/>
              </a:solidFill>
              <a:latin typeface="Comic Sans MS" pitchFamily="66" charset="0"/>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transition/>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apps.who.int/gb/archive/pdf_files/WHA55/ea5515.pdf?ua=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www.ncbi.nlm.nih.gov/pubmed/21320088?dopt=Abstract" TargetMode="External"/><Relationship Id="rId2" Type="http://schemas.openxmlformats.org/officeDocument/2006/relationships/hyperlink" Target="http://www.ncbi.nlm.nih.gov/pubmed/21146977?dopt=Abstract" TargetMode="External"/><Relationship Id="rId1" Type="http://schemas.openxmlformats.org/officeDocument/2006/relationships/slideLayout" Target="../slideLayouts/slideLayout3.xml"/><Relationship Id="rId5" Type="http://schemas.openxmlformats.org/officeDocument/2006/relationships/hyperlink" Target="http://www.ncbi.nlm.nih.gov/pubmed/22624720?dopt=Abstract" TargetMode="External"/><Relationship Id="rId4" Type="http://schemas.openxmlformats.org/officeDocument/2006/relationships/hyperlink" Target="http://www.ncbi.nlm.nih.gov/pubmed/22579258?dopt=Abstract"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www.ncbi.nlm.nih.gov/pubmed/3135138?dopt=Abstract" TargetMode="External"/><Relationship Id="rId2" Type="http://schemas.openxmlformats.org/officeDocument/2006/relationships/hyperlink" Target="http://www.ncbi.nlm.nih.gov/pubmed/11966664?dopt=Abstract" TargetMode="External"/><Relationship Id="rId1" Type="http://schemas.openxmlformats.org/officeDocument/2006/relationships/slideLayout" Target="../slideLayouts/slideLayout3.xml"/><Relationship Id="rId4" Type="http://schemas.openxmlformats.org/officeDocument/2006/relationships/hyperlink" Target="http://www.ncbi.nlm.nih.gov/pubmed/4067757?dopt=Abstract" TargetMode="External"/></Relationships>
</file>

<file path=ppt/slides/_rels/slide59.xml.rels><?xml version="1.0" encoding="UTF-8" standalone="yes"?>
<Relationships xmlns="http://schemas.openxmlformats.org/package/2006/relationships"><Relationship Id="rId2" Type="http://schemas.openxmlformats.org/officeDocument/2006/relationships/hyperlink" Target="http://www.ncbi.nlm.nih.gov/pubmed/18294329?dopt=Abstract"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hyperlink" Target="http://www.breastfeedingbasics.org/cgi-bin/getcite.cgi?name=LAWRENCE2011" TargetMode="External"/><Relationship Id="rId2" Type="http://schemas.openxmlformats.org/officeDocument/2006/relationships/hyperlink" Target="http://www.breastfeedingbasics.org/cgi-bin/memcite.cgi?name=LAWRENCE2011" TargetMode="External"/><Relationship Id="rId1" Type="http://schemas.openxmlformats.org/officeDocument/2006/relationships/slideLayout" Target="../slideLayouts/slideLayout3.xml"/><Relationship Id="rId6" Type="http://schemas.openxmlformats.org/officeDocument/2006/relationships/image" Target="../media/image33.gif"/><Relationship Id="rId5" Type="http://schemas.openxmlformats.org/officeDocument/2006/relationships/hyperlink" Target="http://www.breastfeedingbasics.org/cgi-bin/getcite.cgi?name=POWERS1997" TargetMode="External"/><Relationship Id="rId4" Type="http://schemas.openxmlformats.org/officeDocument/2006/relationships/hyperlink" Target="http://www.breastfeedingbasics.org/cgi-bin/memcite.cgi?name=POWERS1997"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8" Type="http://schemas.openxmlformats.org/officeDocument/2006/relationships/hyperlink" Target="http://www.breastfeedingbasics.org/cgi-bin/getcite.cgi?name=BATEMAN2008" TargetMode="External"/><Relationship Id="rId3" Type="http://schemas.openxmlformats.org/officeDocument/2006/relationships/hyperlink" Target="http://www.breastfeedingbasics.org/cgi-bin/memcite.cgi?name=KOREN2006" TargetMode="External"/><Relationship Id="rId7" Type="http://schemas.openxmlformats.org/officeDocument/2006/relationships/hyperlink" Target="http://www.breastfeedingbasics.org/cgi-bin/memcite.cgi?name=BATEMAN2008" TargetMode="External"/><Relationship Id="rId2" Type="http://schemas.openxmlformats.org/officeDocument/2006/relationships/hyperlink" Target="http://www.breastfeedingbasics.org/cgi-bin/deliver.cgi/content/Anatomy/physiology.html" TargetMode="External"/><Relationship Id="rId1" Type="http://schemas.openxmlformats.org/officeDocument/2006/relationships/slideLayout" Target="../slideLayouts/slideLayout3.xml"/><Relationship Id="rId6" Type="http://schemas.openxmlformats.org/officeDocument/2006/relationships/hyperlink" Target="http://www.breastfeedingbasics.org/cgi-bin/getcite.cgi?name=FERNER2008" TargetMode="External"/><Relationship Id="rId11" Type="http://schemas.openxmlformats.org/officeDocument/2006/relationships/image" Target="../media/image33.gif"/><Relationship Id="rId5" Type="http://schemas.openxmlformats.org/officeDocument/2006/relationships/hyperlink" Target="http://www.breastfeedingbasics.org/cgi-bin/memcite.cgi?name=FERNER2008" TargetMode="External"/><Relationship Id="rId10" Type="http://schemas.openxmlformats.org/officeDocument/2006/relationships/hyperlink" Target="http://www.breastfeedingbasics.org/cgi-bin/getcite.cgi?name=FDA2007" TargetMode="External"/><Relationship Id="rId4" Type="http://schemas.openxmlformats.org/officeDocument/2006/relationships/hyperlink" Target="http://www.breastfeedingbasics.org/cgi-bin/getcite.cgi?name=KOREN2006" TargetMode="External"/><Relationship Id="rId9" Type="http://schemas.openxmlformats.org/officeDocument/2006/relationships/hyperlink" Target="http://www.breastfeedingbasics.org/cgi-bin/memcite.cgi?name=FDA2007"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ctrTitle"/>
          </p:nvPr>
        </p:nvSpPr>
        <p:spPr/>
        <p:txBody>
          <a:bodyPr/>
          <a:lstStyle/>
          <a:p>
            <a:pPr algn="ctr" eaLnBrk="1" hangingPunct="1"/>
            <a:r>
              <a:rPr lang="el-GR" b="1">
                <a:latin typeface="Comic Sans MS" pitchFamily="66" charset="0"/>
              </a:rPr>
              <a:t/>
            </a:r>
            <a:br>
              <a:rPr lang="el-GR" b="1">
                <a:latin typeface="Comic Sans MS" pitchFamily="66" charset="0"/>
              </a:rPr>
            </a:br>
            <a:r>
              <a:rPr lang="el-GR" b="1">
                <a:latin typeface="Comic Sans MS" pitchFamily="66" charset="0"/>
              </a:rPr>
              <a:t> </a:t>
            </a:r>
            <a:r>
              <a:rPr lang="el-GR" sz="3600" b="1">
                <a:latin typeface="Comic Sans MS" pitchFamily="66" charset="0"/>
              </a:rPr>
              <a:t>Μητρικός Θηλασμός και Αναλγησία</a:t>
            </a:r>
            <a:r>
              <a:rPr lang="en-US" sz="3600" b="1">
                <a:latin typeface="Comic Sans MS" pitchFamily="66" charset="0"/>
              </a:rPr>
              <a:t>.</a:t>
            </a:r>
            <a:br>
              <a:rPr lang="en-US" sz="3600" b="1">
                <a:latin typeface="Comic Sans MS" pitchFamily="66" charset="0"/>
              </a:rPr>
            </a:br>
            <a:r>
              <a:rPr lang="el-GR" sz="3600" b="1">
                <a:latin typeface="Comic Sans MS" pitchFamily="66" charset="0"/>
              </a:rPr>
              <a:t>Ποια είναι τα ασφαλή μονοπάτια?</a:t>
            </a:r>
          </a:p>
        </p:txBody>
      </p:sp>
      <p:sp>
        <p:nvSpPr>
          <p:cNvPr id="6146" name="Rectangle 3"/>
          <p:cNvSpPr>
            <a:spLocks noGrp="1" noChangeArrowheads="1"/>
          </p:cNvSpPr>
          <p:nvPr>
            <p:ph type="subTitle" idx="1"/>
          </p:nvPr>
        </p:nvSpPr>
        <p:spPr>
          <a:xfrm>
            <a:off x="3851275" y="4581525"/>
            <a:ext cx="5113338" cy="1905000"/>
          </a:xfrm>
        </p:spPr>
        <p:txBody>
          <a:bodyPr/>
          <a:lstStyle/>
          <a:p>
            <a:pPr algn="ctr" eaLnBrk="1" hangingPunct="1">
              <a:lnSpc>
                <a:spcPct val="90000"/>
              </a:lnSpc>
            </a:pPr>
            <a:r>
              <a:rPr lang="el-GR" sz="2400" b="1" i="1" dirty="0" err="1">
                <a:solidFill>
                  <a:schemeClr val="accent1"/>
                </a:solidFill>
                <a:latin typeface="Comic Sans MS" pitchFamily="66" charset="0"/>
              </a:rPr>
              <a:t>Ν.Τσαρουχά</a:t>
            </a:r>
            <a:r>
              <a:rPr lang="el-GR" sz="2400" b="1" i="1" dirty="0">
                <a:solidFill>
                  <a:schemeClr val="accent1"/>
                </a:solidFill>
                <a:latin typeface="Comic Sans MS" pitchFamily="66" charset="0"/>
              </a:rPr>
              <a:t> </a:t>
            </a:r>
          </a:p>
          <a:p>
            <a:pPr algn="ctr" eaLnBrk="1" hangingPunct="1">
              <a:lnSpc>
                <a:spcPct val="90000"/>
              </a:lnSpc>
            </a:pPr>
            <a:r>
              <a:rPr lang="el-GR" sz="2400" b="1" i="1" dirty="0" err="1">
                <a:solidFill>
                  <a:schemeClr val="accent1"/>
                </a:solidFill>
                <a:latin typeface="Comic Sans MS" pitchFamily="66" charset="0"/>
              </a:rPr>
              <a:t>Αναπηρώτρια</a:t>
            </a:r>
            <a:r>
              <a:rPr lang="el-GR" sz="2400" b="1" i="1" dirty="0">
                <a:solidFill>
                  <a:schemeClr val="accent1"/>
                </a:solidFill>
                <a:latin typeface="Comic Sans MS" pitchFamily="66" charset="0"/>
              </a:rPr>
              <a:t> Καθηγήτρια Αναισθησιολογίας</a:t>
            </a:r>
          </a:p>
          <a:p>
            <a:pPr algn="ctr" eaLnBrk="1" hangingPunct="1">
              <a:lnSpc>
                <a:spcPct val="90000"/>
              </a:lnSpc>
            </a:pPr>
            <a:r>
              <a:rPr lang="el-GR" sz="2400" b="1" i="1" dirty="0">
                <a:solidFill>
                  <a:schemeClr val="accent1"/>
                </a:solidFill>
                <a:latin typeface="Comic Sans MS" pitchFamily="66" charset="0"/>
              </a:rPr>
              <a:t>Αρεταίειο Νοσοκομείο</a:t>
            </a:r>
          </a:p>
          <a:p>
            <a:pPr algn="ctr" eaLnBrk="1" hangingPunct="1">
              <a:lnSpc>
                <a:spcPct val="90000"/>
              </a:lnSpc>
            </a:pPr>
            <a:endParaRPr lang="el-GR" sz="2400" i="1" dirty="0">
              <a:solidFill>
                <a:schemeClr val="accent1"/>
              </a:solidFill>
              <a:latin typeface="Comic Sans MS" pitchFamily="66" charset="0"/>
            </a:endParaRPr>
          </a:p>
        </p:txBody>
      </p:sp>
      <p:pic>
        <p:nvPicPr>
          <p:cNvPr id="2" name="Picture 1"/>
          <p:cNvPicPr>
            <a:picLocks noChangeAspect="1"/>
          </p:cNvPicPr>
          <p:nvPr/>
        </p:nvPicPr>
        <p:blipFill>
          <a:blip r:embed="rId3"/>
          <a:stretch>
            <a:fillRect/>
          </a:stretch>
        </p:blipFill>
        <p:spPr>
          <a:xfrm>
            <a:off x="296342" y="4498454"/>
            <a:ext cx="2219325" cy="2057400"/>
          </a:xfrm>
          <a:prstGeom prst="rect">
            <a:avLst/>
          </a:prstGeom>
          <a:ln w="38100">
            <a:solidFill>
              <a:schemeClr val="accent1"/>
            </a:solidFill>
          </a:ln>
          <a:effectLst>
            <a:glow rad="254000">
              <a:schemeClr val="tx1">
                <a:alpha val="40000"/>
              </a:schemeClr>
            </a:glow>
          </a:effectLst>
        </p:spPr>
      </p:pic>
      <p:pic>
        <p:nvPicPr>
          <p:cNvPr id="8" name="Picture 7"/>
          <p:cNvPicPr>
            <a:picLocks noChangeAspect="1"/>
          </p:cNvPicPr>
          <p:nvPr/>
        </p:nvPicPr>
        <p:blipFill>
          <a:blip r:embed="rId4"/>
          <a:stretch>
            <a:fillRect/>
          </a:stretch>
        </p:blipFill>
        <p:spPr>
          <a:xfrm>
            <a:off x="2120735" y="5185337"/>
            <a:ext cx="2016687" cy="1341706"/>
          </a:xfrm>
          <a:prstGeom prst="rect">
            <a:avLst/>
          </a:prstGeom>
          <a:ln w="38100" cap="sq" cmpd="sng">
            <a:solidFill>
              <a:schemeClr val="accent1"/>
            </a:solidFill>
            <a:prstDash val="solid"/>
          </a:ln>
          <a:effectLst>
            <a:glow rad="165100">
              <a:schemeClr val="tx1"/>
            </a:glow>
          </a:effec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8194" name="Content Placeholder 5"/>
          <p:cNvPicPr>
            <a:picLocks noGrp="1" noChangeAspect="1"/>
          </p:cNvPicPr>
          <p:nvPr>
            <p:ph idx="1"/>
          </p:nvPr>
        </p:nvPicPr>
        <p:blipFill>
          <a:blip r:embed="rId3"/>
          <a:srcRect/>
          <a:stretch>
            <a:fillRect/>
          </a:stretch>
        </p:blipFill>
        <p:spPr>
          <a:xfrm>
            <a:off x="4572000" y="2133600"/>
            <a:ext cx="3121025" cy="4114800"/>
          </a:xfrm>
        </p:spPr>
      </p:pic>
      <p:pic>
        <p:nvPicPr>
          <p:cNvPr id="8195" name="Picture 2" descr="http://files.wdaily.ca/2-VICTORIAN-BREASTFEEDING-PHOTOS-570.jpg"/>
          <p:cNvPicPr>
            <a:picLocks noChangeAspect="1" noChangeArrowheads="1"/>
          </p:cNvPicPr>
          <p:nvPr/>
        </p:nvPicPr>
        <p:blipFill>
          <a:blip r:embed="rId4"/>
          <a:srcRect/>
          <a:stretch>
            <a:fillRect/>
          </a:stretch>
        </p:blipFill>
        <p:spPr bwMode="auto">
          <a:xfrm>
            <a:off x="323850" y="2947988"/>
            <a:ext cx="3240088" cy="3879850"/>
          </a:xfrm>
          <a:prstGeom prst="rect">
            <a:avLst/>
          </a:prstGeom>
          <a:noFill/>
          <a:ln w="9525">
            <a:noFill/>
            <a:miter lim="800000"/>
            <a:headEnd/>
            <a:tailEnd/>
          </a:ln>
        </p:spPr>
      </p:pic>
      <p:pic>
        <p:nvPicPr>
          <p:cNvPr id="8196" name="Picture 4" descr="https://s-media-cache-ak0.pinimg.com/236x/24/03/92/2403927284a37a56c228e41e172cb6b1.jpg"/>
          <p:cNvPicPr>
            <a:picLocks noChangeAspect="1" noChangeArrowheads="1"/>
          </p:cNvPicPr>
          <p:nvPr/>
        </p:nvPicPr>
        <p:blipFill>
          <a:blip r:embed="rId5"/>
          <a:srcRect/>
          <a:stretch>
            <a:fillRect/>
          </a:stretch>
        </p:blipFill>
        <p:spPr bwMode="auto">
          <a:xfrm>
            <a:off x="971550" y="269875"/>
            <a:ext cx="2247900" cy="2657475"/>
          </a:xfrm>
          <a:prstGeom prst="rect">
            <a:avLst/>
          </a:prstGeom>
          <a:noFill/>
          <a:ln w="9525">
            <a:noFill/>
            <a:miter lim="800000"/>
            <a:headEnd/>
            <a:tailEnd/>
          </a:ln>
        </p:spPr>
      </p:pic>
      <p:sp>
        <p:nvSpPr>
          <p:cNvPr id="8197" name="TextBox 6"/>
          <p:cNvSpPr txBox="1">
            <a:spLocks noChangeArrowheads="1"/>
          </p:cNvSpPr>
          <p:nvPr/>
        </p:nvSpPr>
        <p:spPr bwMode="auto">
          <a:xfrm>
            <a:off x="3851275" y="620713"/>
            <a:ext cx="4681538" cy="646112"/>
          </a:xfrm>
          <a:prstGeom prst="rect">
            <a:avLst/>
          </a:prstGeom>
          <a:noFill/>
          <a:ln w="9525">
            <a:noFill/>
            <a:miter lim="800000"/>
            <a:headEnd/>
            <a:tailEnd/>
          </a:ln>
        </p:spPr>
        <p:txBody>
          <a:bodyPr>
            <a:spAutoFit/>
          </a:bodyPr>
          <a:lstStyle/>
          <a:p>
            <a:pPr algn="ctr"/>
            <a:r>
              <a:rPr lang="el-GR" sz="3600" b="1">
                <a:latin typeface="Comic Sans MS" pitchFamily="66" charset="0"/>
              </a:rPr>
              <a:t>Μητρικός Θηλασμός</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p:txBody>
          <a:bodyPr/>
          <a:lstStyle/>
          <a:p>
            <a:pPr algn="ctr"/>
            <a:r>
              <a:rPr lang="el-GR" sz="3600" b="1">
                <a:latin typeface="Comic Sans MS" pitchFamily="66" charset="0"/>
              </a:rPr>
              <a:t>Μητρικός Θηλασμός</a:t>
            </a:r>
          </a:p>
        </p:txBody>
      </p:sp>
      <p:pic>
        <p:nvPicPr>
          <p:cNvPr id="9218" name="Content Placeholder 3"/>
          <p:cNvPicPr>
            <a:picLocks noGrp="1" noChangeAspect="1"/>
          </p:cNvPicPr>
          <p:nvPr>
            <p:ph idx="1"/>
          </p:nvPr>
        </p:nvPicPr>
        <p:blipFill>
          <a:blip r:embed="rId2"/>
          <a:srcRect/>
          <a:stretch>
            <a:fillRect/>
          </a:stretch>
        </p:blipFill>
        <p:spPr>
          <a:xfrm>
            <a:off x="1547813" y="1601788"/>
            <a:ext cx="5656262" cy="4799012"/>
          </a:xfr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pPr algn="ctr"/>
            <a:r>
              <a:rPr lang="el-GR" b="1">
                <a:latin typeface="Comic Sans MS" pitchFamily="66" charset="0"/>
              </a:rPr>
              <a:t>Μητρικός Θηλασμός</a:t>
            </a:r>
            <a:endParaRPr lang="el-GR"/>
          </a:p>
        </p:txBody>
      </p:sp>
      <p:pic>
        <p:nvPicPr>
          <p:cNvPr id="10242" name="Content Placeholder 3"/>
          <p:cNvPicPr>
            <a:picLocks noGrp="1" noChangeAspect="1"/>
          </p:cNvPicPr>
          <p:nvPr>
            <p:ph idx="1"/>
          </p:nvPr>
        </p:nvPicPr>
        <p:blipFill>
          <a:blip r:embed="rId2"/>
          <a:srcRect/>
          <a:stretch>
            <a:fillRect/>
          </a:stretch>
        </p:blipFill>
        <p:spPr>
          <a:xfrm>
            <a:off x="1619250" y="1681163"/>
            <a:ext cx="5918200" cy="4414837"/>
          </a:xfr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pPr algn="ctr"/>
            <a:r>
              <a:rPr lang="el-GR" b="1">
                <a:latin typeface="Comic Sans MS" pitchFamily="66" charset="0"/>
              </a:rPr>
              <a:t>Μητρικός Θηλασμός</a:t>
            </a:r>
            <a:endParaRPr lang="el-GR"/>
          </a:p>
        </p:txBody>
      </p:sp>
      <p:pic>
        <p:nvPicPr>
          <p:cNvPr id="11266" name="Content Placeholder 3"/>
          <p:cNvPicPr>
            <a:picLocks noGrp="1" noChangeAspect="1"/>
          </p:cNvPicPr>
          <p:nvPr>
            <p:ph idx="1"/>
          </p:nvPr>
        </p:nvPicPr>
        <p:blipFill>
          <a:blip r:embed="rId2"/>
          <a:srcRect/>
          <a:stretch>
            <a:fillRect/>
          </a:stretch>
        </p:blipFill>
        <p:spPr>
          <a:xfrm>
            <a:off x="949325" y="2266950"/>
            <a:ext cx="7661275" cy="3543300"/>
          </a:xfr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pPr algn="ctr"/>
            <a:r>
              <a:rPr lang="en-US" b="1">
                <a:latin typeface="Comic Sans MS" pitchFamily="66" charset="0"/>
              </a:rPr>
              <a:t/>
            </a:r>
            <a:br>
              <a:rPr lang="en-US" b="1">
                <a:latin typeface="Comic Sans MS" pitchFamily="66" charset="0"/>
              </a:rPr>
            </a:br>
            <a:r>
              <a:rPr lang="en-US" sz="3200" b="1">
                <a:latin typeface="Comic Sans MS" pitchFamily="66" charset="0"/>
              </a:rPr>
              <a:t>The World Health Organization’s infant feeding recommendation</a:t>
            </a:r>
            <a:endParaRPr lang="el-GR" sz="3200"/>
          </a:p>
        </p:txBody>
      </p:sp>
      <p:sp>
        <p:nvSpPr>
          <p:cNvPr id="12290" name="Content Placeholder 2"/>
          <p:cNvSpPr>
            <a:spLocks noGrp="1"/>
          </p:cNvSpPr>
          <p:nvPr>
            <p:ph idx="1"/>
          </p:nvPr>
        </p:nvSpPr>
        <p:spPr>
          <a:xfrm>
            <a:off x="2555875" y="1700213"/>
            <a:ext cx="6588125" cy="6007100"/>
          </a:xfrm>
        </p:spPr>
        <p:txBody>
          <a:bodyPr/>
          <a:lstStyle/>
          <a:p>
            <a:r>
              <a:rPr lang="en-US" sz="1800">
                <a:latin typeface="Comic Sans MS" pitchFamily="66" charset="0"/>
              </a:rPr>
              <a:t>As stated in the </a:t>
            </a:r>
            <a:r>
              <a:rPr lang="en-US" sz="1800">
                <a:solidFill>
                  <a:schemeClr val="tx2"/>
                </a:solidFill>
                <a:latin typeface="Comic Sans MS" pitchFamily="66" charset="0"/>
                <a:hlinkClick r:id="rId2"/>
              </a:rPr>
              <a:t>Global strategy on infant and young child feeding (pdf, 192kb)</a:t>
            </a:r>
            <a:r>
              <a:rPr lang="en-US" sz="1800">
                <a:latin typeface="Comic Sans MS" pitchFamily="66" charset="0"/>
              </a:rPr>
              <a:t>(WHA55 A55/15, paragraph 10):</a:t>
            </a:r>
          </a:p>
          <a:p>
            <a:r>
              <a:rPr lang="en-US" sz="1800">
                <a:latin typeface="Comic Sans MS" pitchFamily="66" charset="0"/>
              </a:rPr>
              <a:t>Breastfeeding is an unequalled way of providing ideal food for the healthy growth and development of infants; it is also an integral part of the reproductive process with important implications for the health of mothers. </a:t>
            </a:r>
            <a:r>
              <a:rPr lang="en-US" sz="1800" b="1">
                <a:solidFill>
                  <a:schemeClr val="accent1"/>
                </a:solidFill>
                <a:latin typeface="Comic Sans MS" pitchFamily="66" charset="0"/>
              </a:rPr>
              <a:t>As a global public health recommendation, infants should be exclusively breastfed</a:t>
            </a:r>
            <a:r>
              <a:rPr lang="en-US" sz="1800" b="1" baseline="30000">
                <a:solidFill>
                  <a:schemeClr val="accent1"/>
                </a:solidFill>
                <a:latin typeface="Comic Sans MS" pitchFamily="66" charset="0"/>
              </a:rPr>
              <a:t>1</a:t>
            </a:r>
            <a:r>
              <a:rPr lang="en-US" sz="1800" b="1">
                <a:solidFill>
                  <a:schemeClr val="accent1"/>
                </a:solidFill>
                <a:latin typeface="Comic Sans MS" pitchFamily="66" charset="0"/>
              </a:rPr>
              <a:t> for the first six months of life to achieve optimal growth, development and health.</a:t>
            </a:r>
          </a:p>
          <a:p>
            <a:r>
              <a:rPr lang="en-US" sz="1800">
                <a:latin typeface="Comic Sans MS" pitchFamily="66" charset="0"/>
              </a:rPr>
              <a:t>Thereafter, to meet their evolving nutritional requirements, </a:t>
            </a:r>
            <a:r>
              <a:rPr lang="en-US" sz="1800" b="1">
                <a:solidFill>
                  <a:schemeClr val="accent1"/>
                </a:solidFill>
                <a:latin typeface="Comic Sans MS" pitchFamily="66" charset="0"/>
              </a:rPr>
              <a:t>infants should receive nutritionally adequate and safe complementary foods while breastfeeding continues for up to two years of age or beyond.</a:t>
            </a:r>
            <a:endParaRPr lang="en-US" sz="1800">
              <a:latin typeface="Comic Sans MS" pitchFamily="66" charset="0"/>
            </a:endParaRPr>
          </a:p>
          <a:p>
            <a:endParaRPr lang="el-GR"/>
          </a:p>
        </p:txBody>
      </p:sp>
      <p:pic>
        <p:nvPicPr>
          <p:cNvPr id="4" name="Content Placeholder 3"/>
          <p:cNvPicPr>
            <a:picLocks noChangeAspect="1"/>
          </p:cNvPicPr>
          <p:nvPr/>
        </p:nvPicPr>
        <p:blipFill rotWithShape="1">
          <a:blip r:embed="rId3"/>
          <a:srcRect l="345" r="58016"/>
          <a:stretch/>
        </p:blipFill>
        <p:spPr bwMode="auto">
          <a:xfrm>
            <a:off x="395536" y="3806441"/>
            <a:ext cx="2136176" cy="2872333"/>
          </a:xfrm>
          <a:prstGeom prst="rect">
            <a:avLst/>
          </a:prstGeom>
          <a:noFill/>
          <a:ln w="38100">
            <a:solidFill>
              <a:schemeClr val="accent1"/>
            </a:solidFill>
            <a:miter lim="800000"/>
            <a:headEnd/>
            <a:tailEnd/>
          </a:ln>
          <a:effectLst>
            <a:glow rad="177800">
              <a:schemeClr val="tx1">
                <a:alpha val="40000"/>
              </a:schemeClr>
            </a:glow>
          </a:effec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idx="4294967295"/>
          </p:nvPr>
        </p:nvSpPr>
        <p:spPr/>
        <p:txBody>
          <a:bodyPr/>
          <a:lstStyle/>
          <a:p>
            <a:pPr algn="ctr"/>
            <a:r>
              <a:rPr lang="el-GR" b="1">
                <a:latin typeface="Comic Sans MS" pitchFamily="66" charset="0"/>
              </a:rPr>
              <a:t>Αναλγησία και Θηλασμός</a:t>
            </a:r>
          </a:p>
        </p:txBody>
      </p:sp>
      <p:sp>
        <p:nvSpPr>
          <p:cNvPr id="13314" name="Rectangle 3"/>
          <p:cNvSpPr>
            <a:spLocks noGrp="1" noChangeArrowheads="1"/>
          </p:cNvSpPr>
          <p:nvPr>
            <p:ph type="body" idx="4294967295"/>
          </p:nvPr>
        </p:nvSpPr>
        <p:spPr>
          <a:xfrm>
            <a:off x="3492500" y="2205038"/>
            <a:ext cx="5334000" cy="4114800"/>
          </a:xfrm>
        </p:spPr>
        <p:txBody>
          <a:bodyPr/>
          <a:lstStyle/>
          <a:p>
            <a:pPr>
              <a:buFont typeface="Wingdings" pitchFamily="2" charset="2"/>
              <a:buChar char="Ø"/>
            </a:pPr>
            <a:r>
              <a:rPr lang="el-GR" sz="2800">
                <a:latin typeface="Comic Sans MS" pitchFamily="66" charset="0"/>
              </a:rPr>
              <a:t>Αναλγησία για ΦΤ</a:t>
            </a:r>
          </a:p>
          <a:p>
            <a:pPr>
              <a:buFont typeface="Wingdings" pitchFamily="2" charset="2"/>
              <a:buChar char="Ø"/>
            </a:pPr>
            <a:r>
              <a:rPr lang="el-GR" sz="2800">
                <a:latin typeface="Comic Sans MS" pitchFamily="66" charset="0"/>
              </a:rPr>
              <a:t>Αναισθησία για ΚΤ</a:t>
            </a:r>
          </a:p>
          <a:p>
            <a:pPr>
              <a:buFont typeface="Wingdings" pitchFamily="2" charset="2"/>
              <a:buChar char="Ø"/>
            </a:pPr>
            <a:r>
              <a:rPr lang="el-GR" sz="2800">
                <a:latin typeface="Comic Sans MS" pitchFamily="66" charset="0"/>
              </a:rPr>
              <a:t>Αναλγησία μετά τον τοκετό </a:t>
            </a:r>
            <a:r>
              <a:rPr lang="en-US" sz="2800">
                <a:latin typeface="Comic Sans MS" pitchFamily="66" charset="0"/>
              </a:rPr>
              <a:t>(</a:t>
            </a:r>
            <a:r>
              <a:rPr lang="el-GR" sz="2800">
                <a:latin typeface="Comic Sans MS" pitchFamily="66" charset="0"/>
              </a:rPr>
              <a:t>ΦΤ-ΚΤ)</a:t>
            </a:r>
          </a:p>
          <a:p>
            <a:pPr>
              <a:buFont typeface="Wingdings" pitchFamily="2" charset="2"/>
              <a:buChar char="Ø"/>
            </a:pPr>
            <a:r>
              <a:rPr lang="el-GR" sz="2800">
                <a:latin typeface="Comic Sans MS" pitchFamily="66" charset="0"/>
              </a:rPr>
              <a:t>Χειρουργείο σε μητέρα που θηλάζει</a:t>
            </a:r>
          </a:p>
        </p:txBody>
      </p:sp>
      <p:pic>
        <p:nvPicPr>
          <p:cNvPr id="71685" name="Picture 5" descr="26-460x345"/>
          <p:cNvPicPr>
            <a:picLocks noChangeAspect="1" noChangeArrowheads="1"/>
          </p:cNvPicPr>
          <p:nvPr/>
        </p:nvPicPr>
        <p:blipFill>
          <a:blip r:embed="rId2"/>
          <a:srcRect/>
          <a:stretch>
            <a:fillRect/>
          </a:stretch>
        </p:blipFill>
        <p:spPr bwMode="auto">
          <a:xfrm>
            <a:off x="468313" y="4508500"/>
            <a:ext cx="2735262" cy="2051050"/>
          </a:xfrm>
          <a:prstGeom prst="rect">
            <a:avLst/>
          </a:prstGeom>
          <a:noFill/>
          <a:ln w="38100">
            <a:solidFill>
              <a:schemeClr val="accent1"/>
            </a:solidFill>
            <a:miter lim="800000"/>
            <a:headEnd/>
            <a:tailEnd/>
          </a:ln>
          <a:effectLst>
            <a:glow rad="215900">
              <a:schemeClr val="tx1"/>
            </a:glow>
          </a:effec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pPr algn="ctr"/>
            <a:r>
              <a:rPr lang="el-GR" b="1">
                <a:latin typeface="Comic Sans MS" pitchFamily="66" charset="0"/>
              </a:rPr>
              <a:t>Αναλγητικά και Θηλασμός</a:t>
            </a:r>
          </a:p>
        </p:txBody>
      </p:sp>
      <p:pic>
        <p:nvPicPr>
          <p:cNvPr id="4" name="Content Placeholder 3"/>
          <p:cNvPicPr>
            <a:picLocks noGrp="1" noChangeAspect="1"/>
          </p:cNvPicPr>
          <p:nvPr>
            <p:ph idx="1"/>
          </p:nvPr>
        </p:nvPicPr>
        <p:blipFill>
          <a:blip r:embed="rId2"/>
          <a:stretch>
            <a:fillRect/>
          </a:stretch>
        </p:blipFill>
        <p:spPr>
          <a:xfrm>
            <a:off x="395536" y="4293096"/>
            <a:ext cx="2088232" cy="2262251"/>
          </a:xfrm>
          <a:ln w="38100">
            <a:solidFill>
              <a:schemeClr val="accent1"/>
            </a:solidFill>
          </a:ln>
          <a:effectLst>
            <a:glow rad="177800">
              <a:schemeClr val="tx1"/>
            </a:glow>
          </a:effectLst>
        </p:spPr>
      </p:pic>
      <p:sp>
        <p:nvSpPr>
          <p:cNvPr id="3" name="Rectangle 2"/>
          <p:cNvSpPr/>
          <p:nvPr/>
        </p:nvSpPr>
        <p:spPr>
          <a:xfrm>
            <a:off x="3059113" y="2420938"/>
            <a:ext cx="5640387" cy="3490912"/>
          </a:xfrm>
          <a:prstGeom prst="rect">
            <a:avLst/>
          </a:prstGeom>
        </p:spPr>
        <p:txBody>
          <a:bodyPr>
            <a:spAutoFit/>
          </a:bodyPr>
          <a:lstStyle/>
          <a:p>
            <a:pPr marL="447675" indent="-447675" eaLnBrk="0" hangingPunct="0">
              <a:spcBef>
                <a:spcPct val="20000"/>
              </a:spcBef>
              <a:buClr>
                <a:srgbClr val="CC9900"/>
              </a:buClr>
              <a:buSzPct val="70000"/>
              <a:buFont typeface="Wingdings" pitchFamily="2" charset="2"/>
              <a:buChar char="n"/>
              <a:defRPr/>
            </a:pPr>
            <a:r>
              <a:rPr lang="el-GR" sz="2400" kern="0" dirty="0">
                <a:solidFill>
                  <a:srgbClr val="292929"/>
                </a:solidFill>
                <a:latin typeface="Comic Sans MS" pitchFamily="66" charset="0"/>
              </a:rPr>
              <a:t>Η χρήση αναλγητικών στη διάρκεια του θηλασμού είναι κλινικά πολύ σημαντική, αλλά επίσης περίπλοκη</a:t>
            </a:r>
          </a:p>
          <a:p>
            <a:pPr marL="447675" indent="-447675" eaLnBrk="0" hangingPunct="0">
              <a:spcBef>
                <a:spcPct val="20000"/>
              </a:spcBef>
              <a:buClr>
                <a:srgbClr val="CC9900"/>
              </a:buClr>
              <a:buSzPct val="70000"/>
              <a:buFont typeface="Wingdings" pitchFamily="2" charset="2"/>
              <a:buChar char="n"/>
              <a:defRPr/>
            </a:pPr>
            <a:r>
              <a:rPr lang="el-GR" sz="2400" dirty="0">
                <a:latin typeface="Comic Sans MS" pitchFamily="66" charset="0"/>
              </a:rPr>
              <a:t>Η διαθέσιμη πληροφόρηση βασίζεται σε </a:t>
            </a:r>
          </a:p>
          <a:p>
            <a:pPr lvl="1" fontAlgn="auto">
              <a:spcBef>
                <a:spcPts val="0"/>
              </a:spcBef>
              <a:spcAft>
                <a:spcPts val="0"/>
              </a:spcAft>
              <a:buClr>
                <a:schemeClr val="accent1"/>
              </a:buClr>
              <a:buFont typeface="Wingdings" pitchFamily="2" charset="2"/>
              <a:buChar char="Ø"/>
              <a:defRPr/>
            </a:pPr>
            <a:r>
              <a:rPr lang="en-US" sz="2400" dirty="0">
                <a:latin typeface="Comic Sans MS" pitchFamily="66" charset="0"/>
              </a:rPr>
              <a:t> </a:t>
            </a:r>
            <a:r>
              <a:rPr lang="el-GR" sz="2400" dirty="0">
                <a:latin typeface="Comic Sans MS" pitchFamily="66" charset="0"/>
              </a:rPr>
              <a:t> Μελέτες όπου έχει χορηγηθεί μία δόση φαρμάκου στη μητέρα</a:t>
            </a:r>
          </a:p>
          <a:p>
            <a:pPr lvl="1" fontAlgn="auto">
              <a:spcBef>
                <a:spcPts val="0"/>
              </a:spcBef>
              <a:spcAft>
                <a:spcPts val="0"/>
              </a:spcAft>
              <a:buClr>
                <a:schemeClr val="accent1"/>
              </a:buClr>
              <a:buFont typeface="Wingdings" pitchFamily="2" charset="2"/>
              <a:buChar char="Ø"/>
              <a:defRPr/>
            </a:pPr>
            <a:r>
              <a:rPr lang="en-US" sz="2400" dirty="0">
                <a:latin typeface="Comic Sans MS" pitchFamily="66" charset="0"/>
              </a:rPr>
              <a:t> </a:t>
            </a:r>
            <a:r>
              <a:rPr lang="el-GR" sz="2400" dirty="0">
                <a:latin typeface="Comic Sans MS" pitchFamily="66" charset="0"/>
              </a:rPr>
              <a:t> Μελέτες μικρής διάρκειας</a:t>
            </a:r>
          </a:p>
          <a:p>
            <a:pPr lvl="1" fontAlgn="auto">
              <a:spcBef>
                <a:spcPts val="0"/>
              </a:spcBef>
              <a:spcAft>
                <a:spcPts val="0"/>
              </a:spcAft>
              <a:buClr>
                <a:schemeClr val="accent1"/>
              </a:buClr>
              <a:buFont typeface="Wingdings" pitchFamily="2" charset="2"/>
              <a:buChar char="Ø"/>
              <a:defRPr/>
            </a:pPr>
            <a:r>
              <a:rPr lang="en-US" sz="2400" dirty="0">
                <a:latin typeface="Comic Sans MS" pitchFamily="66" charset="0"/>
              </a:rPr>
              <a:t> </a:t>
            </a:r>
            <a:r>
              <a:rPr lang="el-GR" sz="2400" dirty="0">
                <a:latin typeface="Comic Sans MS" pitchFamily="66" charset="0"/>
              </a:rPr>
              <a:t> </a:t>
            </a:r>
            <a:r>
              <a:rPr lang="en-US" sz="2400" dirty="0">
                <a:latin typeface="Comic Sans MS" pitchFamily="66" charset="0"/>
              </a:rPr>
              <a:t>Case reports</a:t>
            </a:r>
            <a:endParaRPr lang="el-GR" sz="2400" dirty="0">
              <a:latin typeface="Comic Sans MS" pitchFamily="66"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algn="ctr"/>
            <a:r>
              <a:rPr lang="el-GR" b="1">
                <a:latin typeface="Comic Sans MS" pitchFamily="66" charset="0"/>
              </a:rPr>
              <a:t>Αναλγητικά και Θηλασμός</a:t>
            </a:r>
            <a:endParaRPr lang="el-GR"/>
          </a:p>
        </p:txBody>
      </p:sp>
      <p:sp>
        <p:nvSpPr>
          <p:cNvPr id="15362" name="Content Placeholder 2"/>
          <p:cNvSpPr>
            <a:spLocks noGrp="1"/>
          </p:cNvSpPr>
          <p:nvPr>
            <p:ph idx="1"/>
          </p:nvPr>
        </p:nvSpPr>
        <p:spPr>
          <a:xfrm>
            <a:off x="2339975" y="1981200"/>
            <a:ext cx="6270625" cy="4114800"/>
          </a:xfrm>
        </p:spPr>
        <p:txBody>
          <a:bodyPr/>
          <a:lstStyle/>
          <a:p>
            <a:r>
              <a:rPr lang="el-GR" sz="2800">
                <a:solidFill>
                  <a:srgbClr val="292929"/>
                </a:solidFill>
                <a:latin typeface="Comic Sans MS" pitchFamily="66" charset="0"/>
              </a:rPr>
              <a:t>Πολλοί παράγοντες επηρεάζουν τη συγκέντρωση του φαρμάκου στο μητρικό γάλα και την έκθεση του νεογνού</a:t>
            </a:r>
            <a:r>
              <a:rPr lang="en-US" sz="2800">
                <a:solidFill>
                  <a:srgbClr val="292929"/>
                </a:solidFill>
                <a:latin typeface="Comic Sans MS" pitchFamily="66" charset="0"/>
              </a:rPr>
              <a:t> </a:t>
            </a:r>
            <a:r>
              <a:rPr lang="el-GR" sz="2800">
                <a:solidFill>
                  <a:srgbClr val="292929"/>
                </a:solidFill>
                <a:latin typeface="Comic Sans MS" pitchFamily="66" charset="0"/>
              </a:rPr>
              <a:t>σε αυτό μέσω του θηλασμού.</a:t>
            </a:r>
          </a:p>
          <a:p>
            <a:endParaRPr lang="el-GR" sz="2800"/>
          </a:p>
        </p:txBody>
      </p:sp>
      <p:pic>
        <p:nvPicPr>
          <p:cNvPr id="2050" name="Picture 2" descr="https://encrypted-tbn3.gstatic.com/images?q=tbn:ANd9GcTR8fxDmF8y-1ju0pa8xGVGFbemeX1YRXRD5RCQrNzAWIyHvKSB5w"/>
          <p:cNvPicPr>
            <a:picLocks noChangeAspect="1" noChangeArrowheads="1"/>
          </p:cNvPicPr>
          <p:nvPr/>
        </p:nvPicPr>
        <p:blipFill>
          <a:blip r:embed="rId2"/>
          <a:srcRect/>
          <a:stretch>
            <a:fillRect/>
          </a:stretch>
        </p:blipFill>
        <p:spPr bwMode="auto">
          <a:xfrm>
            <a:off x="395536" y="4221088"/>
            <a:ext cx="2448272" cy="2373107"/>
          </a:xfrm>
          <a:prstGeom prst="rect">
            <a:avLst/>
          </a:prstGeom>
          <a:noFill/>
          <a:ln w="38100">
            <a:solidFill>
              <a:schemeClr val="accent1"/>
            </a:solidFill>
          </a:ln>
          <a:effectLst>
            <a:glow rad="127000">
              <a:schemeClr val="tx1"/>
            </a:glow>
          </a:effec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132138" y="233363"/>
            <a:ext cx="2519362" cy="5762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dirty="0">
                <a:solidFill>
                  <a:schemeClr val="tx1">
                    <a:lumMod val="90000"/>
                    <a:lumOff val="10000"/>
                  </a:schemeClr>
                </a:solidFill>
                <a:latin typeface="Comic Sans MS" pitchFamily="66" charset="0"/>
              </a:rPr>
              <a:t>Δοσολογία</a:t>
            </a:r>
          </a:p>
          <a:p>
            <a:pPr algn="ctr" fontAlgn="auto">
              <a:spcBef>
                <a:spcPts val="0"/>
              </a:spcBef>
              <a:spcAft>
                <a:spcPts val="0"/>
              </a:spcAft>
              <a:defRPr/>
            </a:pPr>
            <a:r>
              <a:rPr lang="el-GR" dirty="0">
                <a:solidFill>
                  <a:schemeClr val="tx1">
                    <a:lumMod val="90000"/>
                    <a:lumOff val="10000"/>
                  </a:schemeClr>
                </a:solidFill>
                <a:latin typeface="Comic Sans MS" pitchFamily="66" charset="0"/>
              </a:rPr>
              <a:t>Φαρμάκου στη  μητέρα</a:t>
            </a:r>
          </a:p>
        </p:txBody>
      </p:sp>
      <p:sp>
        <p:nvSpPr>
          <p:cNvPr id="3" name="Rectangle 2"/>
          <p:cNvSpPr/>
          <p:nvPr/>
        </p:nvSpPr>
        <p:spPr>
          <a:xfrm>
            <a:off x="2987675" y="1196975"/>
            <a:ext cx="2879725"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latin typeface="Comic Sans MS" pitchFamily="66" charset="0"/>
              </a:rPr>
              <a:t>Συγκέντρωση φαρμάκου </a:t>
            </a:r>
          </a:p>
          <a:p>
            <a:pPr algn="ctr" fontAlgn="auto">
              <a:spcBef>
                <a:spcPts val="0"/>
              </a:spcBef>
              <a:spcAft>
                <a:spcPts val="0"/>
              </a:spcAft>
              <a:defRPr/>
            </a:pPr>
            <a:r>
              <a:rPr lang="el-GR" b="1" dirty="0">
                <a:latin typeface="Comic Sans MS" pitchFamily="66" charset="0"/>
              </a:rPr>
              <a:t>Μητρικό αίμα</a:t>
            </a:r>
          </a:p>
        </p:txBody>
      </p:sp>
      <p:sp>
        <p:nvSpPr>
          <p:cNvPr id="4" name="Rectangle 3"/>
          <p:cNvSpPr/>
          <p:nvPr/>
        </p:nvSpPr>
        <p:spPr>
          <a:xfrm>
            <a:off x="2843213" y="2276475"/>
            <a:ext cx="3024187"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b="1">
                <a:solidFill>
                  <a:srgbClr val="FFFFFF"/>
                </a:solidFill>
                <a:latin typeface="Comic Sans MS" pitchFamily="66" charset="0"/>
              </a:rPr>
              <a:t>Συγκέντρωση φαρμάκου</a:t>
            </a:r>
          </a:p>
          <a:p>
            <a:pPr algn="ctr">
              <a:defRPr/>
            </a:pPr>
            <a:r>
              <a:rPr lang="el-GR" b="1">
                <a:solidFill>
                  <a:srgbClr val="FFFFFF"/>
                </a:solidFill>
                <a:latin typeface="Comic Sans MS" pitchFamily="66" charset="0"/>
              </a:rPr>
              <a:t>Γάλα μητέρας</a:t>
            </a:r>
          </a:p>
        </p:txBody>
      </p:sp>
      <p:sp>
        <p:nvSpPr>
          <p:cNvPr id="5" name="Rectangle 4"/>
          <p:cNvSpPr/>
          <p:nvPr/>
        </p:nvSpPr>
        <p:spPr>
          <a:xfrm>
            <a:off x="2411413" y="3357563"/>
            <a:ext cx="3889375" cy="503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latin typeface="Comic Sans MS" pitchFamily="66" charset="0"/>
              </a:rPr>
              <a:t>Συγκέντρωση φαρμάκου</a:t>
            </a:r>
          </a:p>
          <a:p>
            <a:pPr algn="ctr" fontAlgn="auto">
              <a:spcBef>
                <a:spcPts val="0"/>
              </a:spcBef>
              <a:spcAft>
                <a:spcPts val="0"/>
              </a:spcAft>
              <a:defRPr/>
            </a:pPr>
            <a:r>
              <a:rPr lang="el-GR" b="1" dirty="0">
                <a:latin typeface="Comic Sans MS" pitchFamily="66" charset="0"/>
              </a:rPr>
              <a:t>Πεπτικός σωλήνας νεοννού</a:t>
            </a:r>
          </a:p>
        </p:txBody>
      </p:sp>
      <p:sp>
        <p:nvSpPr>
          <p:cNvPr id="6" name="Rectangle 5"/>
          <p:cNvSpPr/>
          <p:nvPr/>
        </p:nvSpPr>
        <p:spPr>
          <a:xfrm>
            <a:off x="2411413" y="4365625"/>
            <a:ext cx="4248150" cy="503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latin typeface="Comic Sans MS" pitchFamily="66" charset="0"/>
              </a:rPr>
              <a:t>Συγκέντρωση φαρμάκου</a:t>
            </a:r>
          </a:p>
          <a:p>
            <a:pPr algn="ctr" fontAlgn="auto">
              <a:spcBef>
                <a:spcPts val="0"/>
              </a:spcBef>
              <a:spcAft>
                <a:spcPts val="0"/>
              </a:spcAft>
              <a:defRPr/>
            </a:pPr>
            <a:r>
              <a:rPr lang="el-GR" b="1" dirty="0">
                <a:latin typeface="Comic Sans MS" pitchFamily="66" charset="0"/>
              </a:rPr>
              <a:t>Αιμα νεογνού</a:t>
            </a:r>
          </a:p>
        </p:txBody>
      </p:sp>
      <p:sp>
        <p:nvSpPr>
          <p:cNvPr id="7" name="Rectangle 6"/>
          <p:cNvSpPr/>
          <p:nvPr/>
        </p:nvSpPr>
        <p:spPr>
          <a:xfrm>
            <a:off x="3132138" y="5445125"/>
            <a:ext cx="2735262"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dirty="0"/>
              <a:t> </a:t>
            </a:r>
            <a:r>
              <a:rPr lang="el-GR" b="1" dirty="0">
                <a:latin typeface="Comic Sans MS" pitchFamily="66" charset="0"/>
              </a:rPr>
              <a:t>Δράση  φαρμάκου</a:t>
            </a:r>
          </a:p>
          <a:p>
            <a:pPr algn="ctr" fontAlgn="auto">
              <a:spcBef>
                <a:spcPts val="0"/>
              </a:spcBef>
              <a:spcAft>
                <a:spcPts val="0"/>
              </a:spcAft>
              <a:defRPr/>
            </a:pPr>
            <a:r>
              <a:rPr lang="el-GR" b="1" dirty="0">
                <a:latin typeface="Comic Sans MS" pitchFamily="66" charset="0"/>
              </a:rPr>
              <a:t>στο νεογνό</a:t>
            </a:r>
          </a:p>
        </p:txBody>
      </p:sp>
      <p:sp>
        <p:nvSpPr>
          <p:cNvPr id="16391" name="TextBox 7"/>
          <p:cNvSpPr txBox="1">
            <a:spLocks noChangeArrowheads="1"/>
          </p:cNvSpPr>
          <p:nvPr/>
        </p:nvSpPr>
        <p:spPr bwMode="auto">
          <a:xfrm>
            <a:off x="247650" y="255588"/>
            <a:ext cx="1800225" cy="2030412"/>
          </a:xfrm>
          <a:prstGeom prst="rect">
            <a:avLst/>
          </a:prstGeom>
          <a:noFill/>
          <a:ln w="19050">
            <a:solidFill>
              <a:schemeClr val="accent1"/>
            </a:solidFill>
            <a:miter lim="800000"/>
            <a:headEnd/>
            <a:tailEnd/>
          </a:ln>
        </p:spPr>
        <p:txBody>
          <a:bodyPr>
            <a:spAutoFit/>
          </a:bodyPr>
          <a:lstStyle/>
          <a:p>
            <a:r>
              <a:rPr lang="el-GR" b="1"/>
              <a:t>Έ</a:t>
            </a:r>
            <a:r>
              <a:rPr lang="el-GR" b="1">
                <a:latin typeface="Comic Sans MS" pitchFamily="66" charset="0"/>
              </a:rPr>
              <a:t>κθεση</a:t>
            </a:r>
          </a:p>
          <a:p>
            <a:r>
              <a:rPr lang="el-GR" b="1">
                <a:latin typeface="Comic Sans MS" pitchFamily="66" charset="0"/>
              </a:rPr>
              <a:t>του νεογνού</a:t>
            </a:r>
          </a:p>
          <a:p>
            <a:r>
              <a:rPr lang="el-GR" b="1">
                <a:latin typeface="Comic Sans MS" pitchFamily="66" charset="0"/>
              </a:rPr>
              <a:t>στα ΑΝΑΛΓΗΤΙΚΑ</a:t>
            </a:r>
          </a:p>
          <a:p>
            <a:r>
              <a:rPr lang="el-GR" b="1">
                <a:latin typeface="Comic Sans MS" pitchFamily="66" charset="0"/>
              </a:rPr>
              <a:t>μέσω του μητρικού θηλασμού</a:t>
            </a:r>
          </a:p>
        </p:txBody>
      </p:sp>
      <p:sp>
        <p:nvSpPr>
          <p:cNvPr id="20" name="Down Arrow 19"/>
          <p:cNvSpPr/>
          <p:nvPr/>
        </p:nvSpPr>
        <p:spPr>
          <a:xfrm>
            <a:off x="4140200" y="836613"/>
            <a:ext cx="215900" cy="288925"/>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1" name="Down Arrow 20"/>
          <p:cNvSpPr/>
          <p:nvPr/>
        </p:nvSpPr>
        <p:spPr>
          <a:xfrm>
            <a:off x="3995738" y="1844675"/>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3" name="Down Arrow 22"/>
          <p:cNvSpPr/>
          <p:nvPr/>
        </p:nvSpPr>
        <p:spPr>
          <a:xfrm flipV="1">
            <a:off x="4427538" y="1773238"/>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4" name="Down Arrow 23"/>
          <p:cNvSpPr/>
          <p:nvPr/>
        </p:nvSpPr>
        <p:spPr>
          <a:xfrm>
            <a:off x="4010025" y="2898775"/>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5" name="Down Arrow 24"/>
          <p:cNvSpPr/>
          <p:nvPr/>
        </p:nvSpPr>
        <p:spPr>
          <a:xfrm>
            <a:off x="3995738" y="3933825"/>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6" name="Down Arrow 25"/>
          <p:cNvSpPr/>
          <p:nvPr/>
        </p:nvSpPr>
        <p:spPr>
          <a:xfrm>
            <a:off x="4248150" y="4941888"/>
            <a:ext cx="287338"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27" name="TextBox 26"/>
          <p:cNvSpPr txBox="1"/>
          <p:nvPr/>
        </p:nvSpPr>
        <p:spPr>
          <a:xfrm>
            <a:off x="6804025" y="333375"/>
            <a:ext cx="2089150" cy="95408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400" dirty="0">
                <a:latin typeface="Comic Sans MS" pitchFamily="66" charset="0"/>
              </a:rPr>
              <a:t>Βιοδιαθεσιμότητα</a:t>
            </a:r>
          </a:p>
          <a:p>
            <a:pPr fontAlgn="auto">
              <a:spcBef>
                <a:spcPts val="0"/>
              </a:spcBef>
              <a:spcAft>
                <a:spcPts val="0"/>
              </a:spcAft>
              <a:defRPr/>
            </a:pPr>
            <a:r>
              <a:rPr lang="el-GR" sz="1400" dirty="0">
                <a:latin typeface="Comic Sans MS" pitchFamily="66" charset="0"/>
              </a:rPr>
              <a:t>Κατανομή</a:t>
            </a:r>
          </a:p>
          <a:p>
            <a:pPr fontAlgn="auto">
              <a:spcBef>
                <a:spcPts val="0"/>
              </a:spcBef>
              <a:spcAft>
                <a:spcPts val="0"/>
              </a:spcAft>
              <a:defRPr/>
            </a:pPr>
            <a:r>
              <a:rPr lang="el-GR" sz="1400" dirty="0">
                <a:latin typeface="Comic Sans MS" pitchFamily="66" charset="0"/>
              </a:rPr>
              <a:t>Μεταβολισμός</a:t>
            </a:r>
          </a:p>
          <a:p>
            <a:pPr fontAlgn="auto">
              <a:spcBef>
                <a:spcPts val="0"/>
              </a:spcBef>
              <a:spcAft>
                <a:spcPts val="0"/>
              </a:spcAft>
              <a:defRPr/>
            </a:pPr>
            <a:r>
              <a:rPr lang="el-GR" sz="1400" dirty="0">
                <a:latin typeface="Comic Sans MS" pitchFamily="66" charset="0"/>
              </a:rPr>
              <a:t>Απέκκριση</a:t>
            </a:r>
          </a:p>
        </p:txBody>
      </p:sp>
      <p:cxnSp>
        <p:nvCxnSpPr>
          <p:cNvPr id="29" name="Straight Arrow Connector 28"/>
          <p:cNvCxnSpPr/>
          <p:nvPr/>
        </p:nvCxnSpPr>
        <p:spPr>
          <a:xfrm flipH="1">
            <a:off x="4427538" y="981075"/>
            <a:ext cx="223202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804025" y="1412875"/>
            <a:ext cx="2016125" cy="122713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400" dirty="0">
                <a:latin typeface="Comic Sans MS" pitchFamily="66" charset="0"/>
              </a:rPr>
              <a:t>ΜΒ</a:t>
            </a:r>
          </a:p>
          <a:p>
            <a:pPr fontAlgn="auto">
              <a:spcBef>
                <a:spcPts val="0"/>
              </a:spcBef>
              <a:spcAft>
                <a:spcPts val="0"/>
              </a:spcAft>
              <a:defRPr/>
            </a:pPr>
            <a:r>
              <a:rPr lang="el-GR" sz="1400" dirty="0">
                <a:latin typeface="Comic Sans MS" pitchFamily="66" charset="0"/>
              </a:rPr>
              <a:t>Συνδεση με πρωτείνες</a:t>
            </a:r>
          </a:p>
          <a:p>
            <a:pPr fontAlgn="auto">
              <a:spcBef>
                <a:spcPts val="0"/>
              </a:spcBef>
              <a:spcAft>
                <a:spcPts val="0"/>
              </a:spcAft>
              <a:defRPr/>
            </a:pPr>
            <a:r>
              <a:rPr lang="el-GR" sz="1400" dirty="0">
                <a:latin typeface="Comic Sans MS" pitchFamily="66" charset="0"/>
              </a:rPr>
              <a:t>Λιποδιαλυτότητα</a:t>
            </a:r>
          </a:p>
          <a:p>
            <a:pPr fontAlgn="auto">
              <a:spcBef>
                <a:spcPts val="0"/>
              </a:spcBef>
              <a:spcAft>
                <a:spcPts val="0"/>
              </a:spcAft>
              <a:defRPr/>
            </a:pPr>
            <a:r>
              <a:rPr lang="el-GR" sz="1400" dirty="0">
                <a:latin typeface="Comic Sans MS" pitchFamily="66" charset="0"/>
              </a:rPr>
              <a:t>Οξεοβασική ισορροπία</a:t>
            </a:r>
          </a:p>
          <a:p>
            <a:pPr fontAlgn="auto">
              <a:spcBef>
                <a:spcPts val="0"/>
              </a:spcBef>
              <a:spcAft>
                <a:spcPts val="0"/>
              </a:spcAft>
              <a:defRPr/>
            </a:pPr>
            <a:endParaRPr lang="el-GR" dirty="0">
              <a:latin typeface="+mn-lt"/>
            </a:endParaRPr>
          </a:p>
        </p:txBody>
      </p:sp>
      <p:cxnSp>
        <p:nvCxnSpPr>
          <p:cNvPr id="36" name="Straight Arrow Connector 35"/>
          <p:cNvCxnSpPr/>
          <p:nvPr/>
        </p:nvCxnSpPr>
        <p:spPr>
          <a:xfrm flipH="1">
            <a:off x="4859338" y="1989138"/>
            <a:ext cx="19446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588125" y="2708275"/>
            <a:ext cx="2305050" cy="58578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600" dirty="0">
                <a:latin typeface="Comic Sans MS" pitchFamily="66" charset="0"/>
              </a:rPr>
              <a:t>Όγκος γάλακτος</a:t>
            </a:r>
          </a:p>
          <a:p>
            <a:pPr fontAlgn="auto">
              <a:spcBef>
                <a:spcPts val="0"/>
              </a:spcBef>
              <a:spcAft>
                <a:spcPts val="0"/>
              </a:spcAft>
              <a:defRPr/>
            </a:pPr>
            <a:r>
              <a:rPr lang="el-GR" sz="1600" dirty="0">
                <a:latin typeface="Comic Sans MS" pitchFamily="66" charset="0"/>
              </a:rPr>
              <a:t>που θήλασε το νεογνό</a:t>
            </a:r>
          </a:p>
        </p:txBody>
      </p:sp>
      <p:cxnSp>
        <p:nvCxnSpPr>
          <p:cNvPr id="39" name="Straight Arrow Connector 38"/>
          <p:cNvCxnSpPr>
            <a:stCxn id="37" idx="1"/>
          </p:cNvCxnSpPr>
          <p:nvPr/>
        </p:nvCxnSpPr>
        <p:spPr>
          <a:xfrm flipH="1" flipV="1">
            <a:off x="4427538" y="2997200"/>
            <a:ext cx="2160587" cy="47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804025" y="3429000"/>
            <a:ext cx="2089150" cy="95408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400" dirty="0">
                <a:latin typeface="Comic Sans MS" pitchFamily="66" charset="0"/>
              </a:rPr>
              <a:t>Βιοδιαθεσιμότητα</a:t>
            </a:r>
          </a:p>
          <a:p>
            <a:pPr fontAlgn="auto">
              <a:spcBef>
                <a:spcPts val="0"/>
              </a:spcBef>
              <a:spcAft>
                <a:spcPts val="0"/>
              </a:spcAft>
              <a:defRPr/>
            </a:pPr>
            <a:r>
              <a:rPr lang="el-GR" sz="1400" dirty="0">
                <a:latin typeface="Comic Sans MS" pitchFamily="66" charset="0"/>
              </a:rPr>
              <a:t>Κατανομή</a:t>
            </a:r>
          </a:p>
          <a:p>
            <a:pPr fontAlgn="auto">
              <a:spcBef>
                <a:spcPts val="0"/>
              </a:spcBef>
              <a:spcAft>
                <a:spcPts val="0"/>
              </a:spcAft>
              <a:defRPr/>
            </a:pPr>
            <a:r>
              <a:rPr lang="el-GR" sz="1400" dirty="0">
                <a:latin typeface="Comic Sans MS" pitchFamily="66" charset="0"/>
              </a:rPr>
              <a:t>Μεταβολισμός</a:t>
            </a:r>
          </a:p>
          <a:p>
            <a:pPr fontAlgn="auto">
              <a:spcBef>
                <a:spcPts val="0"/>
              </a:spcBef>
              <a:spcAft>
                <a:spcPts val="0"/>
              </a:spcAft>
              <a:defRPr/>
            </a:pPr>
            <a:r>
              <a:rPr lang="el-GR" sz="1400" dirty="0">
                <a:latin typeface="Comic Sans MS" pitchFamily="66" charset="0"/>
              </a:rPr>
              <a:t>Απέκκριση</a:t>
            </a:r>
          </a:p>
        </p:txBody>
      </p:sp>
      <p:cxnSp>
        <p:nvCxnSpPr>
          <p:cNvPr id="43" name="Straight Arrow Connector 42"/>
          <p:cNvCxnSpPr/>
          <p:nvPr/>
        </p:nvCxnSpPr>
        <p:spPr>
          <a:xfrm flipH="1">
            <a:off x="4427538" y="4076700"/>
            <a:ext cx="23764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732588" y="4724400"/>
            <a:ext cx="2160587" cy="1355725"/>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600" dirty="0">
                <a:latin typeface="Comic Sans MS" pitchFamily="66" charset="0"/>
              </a:rPr>
              <a:t>Κατάσταση υγείας</a:t>
            </a:r>
          </a:p>
          <a:p>
            <a:pPr fontAlgn="auto">
              <a:spcBef>
                <a:spcPts val="0"/>
              </a:spcBef>
              <a:spcAft>
                <a:spcPts val="0"/>
              </a:spcAft>
              <a:defRPr/>
            </a:pPr>
            <a:r>
              <a:rPr lang="el-GR" sz="1600" dirty="0">
                <a:latin typeface="Comic Sans MS" pitchFamily="66" charset="0"/>
              </a:rPr>
              <a:t>νεογνού</a:t>
            </a:r>
          </a:p>
          <a:p>
            <a:pPr fontAlgn="auto">
              <a:spcBef>
                <a:spcPts val="0"/>
              </a:spcBef>
              <a:spcAft>
                <a:spcPts val="0"/>
              </a:spcAft>
              <a:defRPr/>
            </a:pPr>
            <a:r>
              <a:rPr lang="el-GR" sz="1600" dirty="0">
                <a:latin typeface="Comic Sans MS" pitchFamily="66" charset="0"/>
              </a:rPr>
              <a:t>Φαρμακοδυναμικοί</a:t>
            </a:r>
          </a:p>
          <a:p>
            <a:pPr fontAlgn="auto">
              <a:spcBef>
                <a:spcPts val="0"/>
              </a:spcBef>
              <a:spcAft>
                <a:spcPts val="0"/>
              </a:spcAft>
              <a:defRPr/>
            </a:pPr>
            <a:r>
              <a:rPr lang="el-GR" sz="1600" dirty="0">
                <a:latin typeface="Comic Sans MS" pitchFamily="66" charset="0"/>
              </a:rPr>
              <a:t>παράγοντες</a:t>
            </a:r>
          </a:p>
          <a:p>
            <a:pPr fontAlgn="auto">
              <a:spcBef>
                <a:spcPts val="0"/>
              </a:spcBef>
              <a:spcAft>
                <a:spcPts val="0"/>
              </a:spcAft>
              <a:defRPr/>
            </a:pPr>
            <a:endParaRPr lang="el-GR" dirty="0">
              <a:latin typeface="+mn-lt"/>
            </a:endParaRPr>
          </a:p>
        </p:txBody>
      </p:sp>
      <p:cxnSp>
        <p:nvCxnSpPr>
          <p:cNvPr id="48" name="Straight Arrow Connector 47"/>
          <p:cNvCxnSpPr/>
          <p:nvPr/>
        </p:nvCxnSpPr>
        <p:spPr>
          <a:xfrm flipH="1">
            <a:off x="4572000" y="5157788"/>
            <a:ext cx="208756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408" name="TextBox 48"/>
          <p:cNvSpPr txBox="1">
            <a:spLocks noChangeArrowheads="1"/>
          </p:cNvSpPr>
          <p:nvPr/>
        </p:nvSpPr>
        <p:spPr bwMode="auto">
          <a:xfrm>
            <a:off x="3900488" y="6381750"/>
            <a:ext cx="4968875" cy="338138"/>
          </a:xfrm>
          <a:prstGeom prst="rect">
            <a:avLst/>
          </a:prstGeom>
          <a:noFill/>
          <a:ln w="9525">
            <a:noFill/>
            <a:miter lim="800000"/>
            <a:headEnd/>
            <a:tailEnd/>
          </a:ln>
        </p:spPr>
        <p:txBody>
          <a:bodyPr>
            <a:spAutoFit/>
          </a:bodyPr>
          <a:lstStyle/>
          <a:p>
            <a:r>
              <a:rPr lang="nb-NO" sz="1600" i="1">
                <a:solidFill>
                  <a:schemeClr val="accent1"/>
                </a:solidFill>
                <a:latin typeface="Comic Sans MS" pitchFamily="66" charset="0"/>
              </a:rPr>
              <a:t>Tidsskr Nor Legeforen 2012; 132: 1089-93</a:t>
            </a:r>
          </a:p>
        </p:txBody>
      </p:sp>
      <p:sp>
        <p:nvSpPr>
          <p:cNvPr id="16409" name="TextBox 49"/>
          <p:cNvSpPr txBox="1">
            <a:spLocks noChangeArrowheads="1"/>
          </p:cNvSpPr>
          <p:nvPr/>
        </p:nvSpPr>
        <p:spPr bwMode="auto">
          <a:xfrm>
            <a:off x="2339975" y="836613"/>
            <a:ext cx="1109663" cy="369887"/>
          </a:xfrm>
          <a:prstGeom prst="rect">
            <a:avLst/>
          </a:prstGeom>
          <a:noFill/>
          <a:ln w="9525">
            <a:noFill/>
            <a:miter lim="800000"/>
            <a:headEnd/>
            <a:tailEnd/>
          </a:ln>
        </p:spPr>
        <p:txBody>
          <a:bodyPr>
            <a:spAutoFit/>
          </a:bodyPr>
          <a:lstStyle/>
          <a:p>
            <a:r>
              <a:rPr lang="el-GR">
                <a:latin typeface="Comic Sans MS" pitchFamily="66" charset="0"/>
              </a:rPr>
              <a:t>Στάδιο 1</a:t>
            </a:r>
          </a:p>
        </p:txBody>
      </p:sp>
      <p:sp>
        <p:nvSpPr>
          <p:cNvPr id="16410" name="TextBox 51"/>
          <p:cNvSpPr txBox="1">
            <a:spLocks noChangeArrowheads="1"/>
          </p:cNvSpPr>
          <p:nvPr/>
        </p:nvSpPr>
        <p:spPr bwMode="auto">
          <a:xfrm>
            <a:off x="2268538" y="1916113"/>
            <a:ext cx="1181100" cy="369887"/>
          </a:xfrm>
          <a:prstGeom prst="rect">
            <a:avLst/>
          </a:prstGeom>
          <a:noFill/>
          <a:ln w="9525">
            <a:noFill/>
            <a:miter lim="800000"/>
            <a:headEnd/>
            <a:tailEnd/>
          </a:ln>
        </p:spPr>
        <p:txBody>
          <a:bodyPr>
            <a:spAutoFit/>
          </a:bodyPr>
          <a:lstStyle/>
          <a:p>
            <a:r>
              <a:rPr lang="el-GR">
                <a:latin typeface="Comic Sans MS" pitchFamily="66" charset="0"/>
              </a:rPr>
              <a:t>Στάδιο 2</a:t>
            </a:r>
          </a:p>
        </p:txBody>
      </p:sp>
      <p:sp>
        <p:nvSpPr>
          <p:cNvPr id="16411" name="TextBox 52"/>
          <p:cNvSpPr txBox="1">
            <a:spLocks noChangeArrowheads="1"/>
          </p:cNvSpPr>
          <p:nvPr/>
        </p:nvSpPr>
        <p:spPr bwMode="auto">
          <a:xfrm>
            <a:off x="1403350" y="2781300"/>
            <a:ext cx="1296988" cy="368300"/>
          </a:xfrm>
          <a:prstGeom prst="rect">
            <a:avLst/>
          </a:prstGeom>
          <a:noFill/>
          <a:ln w="9525">
            <a:noFill/>
            <a:miter lim="800000"/>
            <a:headEnd/>
            <a:tailEnd/>
          </a:ln>
        </p:spPr>
        <p:txBody>
          <a:bodyPr>
            <a:spAutoFit/>
          </a:bodyPr>
          <a:lstStyle/>
          <a:p>
            <a:r>
              <a:rPr lang="el-GR">
                <a:latin typeface="Comic Sans MS" pitchFamily="66" charset="0"/>
              </a:rPr>
              <a:t>Στάδιο 3</a:t>
            </a:r>
          </a:p>
        </p:txBody>
      </p:sp>
      <p:sp>
        <p:nvSpPr>
          <p:cNvPr id="16412" name="TextBox 53"/>
          <p:cNvSpPr txBox="1">
            <a:spLocks noChangeArrowheads="1"/>
          </p:cNvSpPr>
          <p:nvPr/>
        </p:nvSpPr>
        <p:spPr bwMode="auto">
          <a:xfrm>
            <a:off x="1042988" y="3933825"/>
            <a:ext cx="1296987" cy="368300"/>
          </a:xfrm>
          <a:prstGeom prst="rect">
            <a:avLst/>
          </a:prstGeom>
          <a:noFill/>
          <a:ln w="9525">
            <a:noFill/>
            <a:miter lim="800000"/>
            <a:headEnd/>
            <a:tailEnd/>
          </a:ln>
        </p:spPr>
        <p:txBody>
          <a:bodyPr>
            <a:spAutoFit/>
          </a:bodyPr>
          <a:lstStyle/>
          <a:p>
            <a:r>
              <a:rPr lang="el-GR">
                <a:latin typeface="Comic Sans MS" pitchFamily="66" charset="0"/>
              </a:rPr>
              <a:t>Στάδιο 4</a:t>
            </a:r>
          </a:p>
        </p:txBody>
      </p:sp>
      <p:sp>
        <p:nvSpPr>
          <p:cNvPr id="16413" name="TextBox 54"/>
          <p:cNvSpPr txBox="1">
            <a:spLocks noChangeArrowheads="1"/>
          </p:cNvSpPr>
          <p:nvPr/>
        </p:nvSpPr>
        <p:spPr bwMode="auto">
          <a:xfrm>
            <a:off x="1403350" y="5229225"/>
            <a:ext cx="1223963" cy="369888"/>
          </a:xfrm>
          <a:prstGeom prst="rect">
            <a:avLst/>
          </a:prstGeom>
          <a:noFill/>
          <a:ln w="9525">
            <a:noFill/>
            <a:miter lim="800000"/>
            <a:headEnd/>
            <a:tailEnd/>
          </a:ln>
        </p:spPr>
        <p:txBody>
          <a:bodyPr>
            <a:spAutoFit/>
          </a:bodyPr>
          <a:lstStyle/>
          <a:p>
            <a:r>
              <a:rPr lang="el-GR">
                <a:latin typeface="Comic Sans MS" pitchFamily="66" charset="0"/>
              </a:rPr>
              <a:t>Στάδιο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idx="4294967295"/>
          </p:nvPr>
        </p:nvSpPr>
        <p:spPr/>
        <p:txBody>
          <a:bodyPr/>
          <a:lstStyle/>
          <a:p>
            <a:pPr algn="ctr"/>
            <a:r>
              <a:rPr lang="el-GR" sz="3800" b="1">
                <a:latin typeface="Comic Sans MS" pitchFamily="66" charset="0"/>
              </a:rPr>
              <a:t>Φαρμακοκινητικοί Παράγοντες</a:t>
            </a:r>
          </a:p>
        </p:txBody>
      </p:sp>
      <p:sp>
        <p:nvSpPr>
          <p:cNvPr id="17410" name="Rectangle 3"/>
          <p:cNvSpPr>
            <a:spLocks noGrp="1" noChangeArrowheads="1"/>
          </p:cNvSpPr>
          <p:nvPr>
            <p:ph type="body" idx="4294967295"/>
          </p:nvPr>
        </p:nvSpPr>
        <p:spPr>
          <a:xfrm>
            <a:off x="900113" y="1844675"/>
            <a:ext cx="7661275" cy="4114800"/>
          </a:xfrm>
        </p:spPr>
        <p:txBody>
          <a:bodyPr/>
          <a:lstStyle/>
          <a:p>
            <a:r>
              <a:rPr lang="el-GR" sz="2400">
                <a:latin typeface="Comic Sans MS" pitchFamily="66" charset="0"/>
              </a:rPr>
              <a:t>Συμβατά με θηλασμό</a:t>
            </a:r>
            <a:r>
              <a:rPr lang="en-US" sz="2400">
                <a:latin typeface="Comic Sans MS" pitchFamily="66" charset="0"/>
              </a:rPr>
              <a:t>:</a:t>
            </a:r>
            <a:endParaRPr lang="el-GR" sz="2400">
              <a:latin typeface="Comic Sans MS" pitchFamily="66" charset="0"/>
            </a:endParaRPr>
          </a:p>
          <a:p>
            <a:pPr lvl="1">
              <a:buClr>
                <a:schemeClr val="accent1"/>
              </a:buClr>
              <a:buFont typeface="Wingdings" pitchFamily="2" charset="2"/>
              <a:buChar char="Ø"/>
            </a:pPr>
            <a:r>
              <a:rPr lang="en-US" sz="2400">
                <a:latin typeface="Comic Sans MS" pitchFamily="66" charset="0"/>
              </a:rPr>
              <a:t>Vd: </a:t>
            </a:r>
            <a:r>
              <a:rPr lang="el-GR" sz="2400">
                <a:latin typeface="Comic Sans MS" pitchFamily="66" charset="0"/>
              </a:rPr>
              <a:t>Φάρμακα με </a:t>
            </a:r>
            <a:r>
              <a:rPr lang="en-US" sz="2400">
                <a:latin typeface="Comic Sans MS" pitchFamily="66" charset="0"/>
              </a:rPr>
              <a:t>Vd=1-20L/kg </a:t>
            </a:r>
            <a:endParaRPr lang="el-GR" sz="2400">
              <a:latin typeface="Comic Sans MS" pitchFamily="66" charset="0"/>
            </a:endParaRPr>
          </a:p>
          <a:p>
            <a:pPr lvl="1">
              <a:buClr>
                <a:schemeClr val="accent1"/>
              </a:buClr>
              <a:buFont typeface="Wingdings" pitchFamily="2" charset="2"/>
              <a:buChar char="Ø"/>
            </a:pPr>
            <a:r>
              <a:rPr lang="en-US" sz="2400">
                <a:latin typeface="Comic Sans MS" pitchFamily="66" charset="0"/>
              </a:rPr>
              <a:t>Pb:</a:t>
            </a:r>
            <a:r>
              <a:rPr lang="el-GR" sz="2400">
                <a:latin typeface="Comic Sans MS" pitchFamily="66" charset="0"/>
              </a:rPr>
              <a:t> Φάρμακα</a:t>
            </a:r>
            <a:r>
              <a:rPr lang="en-US" sz="2400">
                <a:latin typeface="Comic Sans MS" pitchFamily="66" charset="0"/>
              </a:rPr>
              <a:t> </a:t>
            </a:r>
            <a:r>
              <a:rPr lang="el-GR" sz="2400">
                <a:latin typeface="Comic Sans MS" pitchFamily="66" charset="0"/>
              </a:rPr>
              <a:t>με υψηλή σύνδεση με πρωτεΐνες </a:t>
            </a:r>
            <a:r>
              <a:rPr lang="en-US" sz="2400">
                <a:latin typeface="Comic Sans MS" pitchFamily="66" charset="0"/>
              </a:rPr>
              <a:t>&gt;</a:t>
            </a:r>
            <a:r>
              <a:rPr lang="el-GR" sz="2400">
                <a:latin typeface="Comic Sans MS" pitchFamily="66" charset="0"/>
              </a:rPr>
              <a:t>90% </a:t>
            </a:r>
            <a:endParaRPr lang="en-US" sz="2400">
              <a:latin typeface="Comic Sans MS" pitchFamily="66" charset="0"/>
            </a:endParaRPr>
          </a:p>
          <a:p>
            <a:pPr lvl="1">
              <a:buClr>
                <a:schemeClr val="accent1"/>
              </a:buClr>
              <a:buFont typeface="Wingdings" pitchFamily="2" charset="2"/>
              <a:buChar char="Ø"/>
            </a:pPr>
            <a:r>
              <a:rPr lang="en-US" sz="2400">
                <a:latin typeface="Comic Sans MS" pitchFamily="66" charset="0"/>
              </a:rPr>
              <a:t>MW: &gt;800 Da</a:t>
            </a:r>
          </a:p>
          <a:p>
            <a:pPr lvl="1">
              <a:buClr>
                <a:schemeClr val="accent1"/>
              </a:buClr>
              <a:buFont typeface="Wingdings" pitchFamily="2" charset="2"/>
              <a:buChar char="Ø"/>
            </a:pPr>
            <a:r>
              <a:rPr lang="en-US" sz="2400">
                <a:latin typeface="Comic Sans MS" pitchFamily="66" charset="0"/>
              </a:rPr>
              <a:t>&lt; pH</a:t>
            </a:r>
            <a:endParaRPr lang="el-GR" sz="2400">
              <a:latin typeface="Comic Sans MS" pitchFamily="66" charset="0"/>
            </a:endParaRPr>
          </a:p>
          <a:p>
            <a:pPr lvl="1">
              <a:buClr>
                <a:schemeClr val="accent1"/>
              </a:buClr>
              <a:buFont typeface="Wingdings" pitchFamily="2" charset="2"/>
              <a:buChar char="Ø"/>
            </a:pPr>
            <a:r>
              <a:rPr lang="en-US" sz="2400">
                <a:latin typeface="Comic Sans MS" pitchFamily="66" charset="0"/>
              </a:rPr>
              <a:t>T</a:t>
            </a:r>
            <a:r>
              <a:rPr lang="en-US" sz="2400" baseline="-25000">
                <a:latin typeface="Comic Sans MS" pitchFamily="66" charset="0"/>
              </a:rPr>
              <a:t>1/2 </a:t>
            </a:r>
            <a:r>
              <a:rPr lang="en-US" sz="2400">
                <a:latin typeface="Comic Sans MS" pitchFamily="66" charset="0"/>
              </a:rPr>
              <a:t>: </a:t>
            </a:r>
            <a:r>
              <a:rPr lang="el-GR" sz="2400">
                <a:latin typeface="Comic Sans MS" pitchFamily="66" charset="0"/>
              </a:rPr>
              <a:t>Φάρμακα με μικρό χρόνο ημίσειας ζωής. Μετά από 5 χρόνους ημίσειας ζωής περίπου το 97% του φαρμάκου έχει απομακρυνθεί από το γάλα</a:t>
            </a:r>
            <a:endParaRPr lang="el-GR" sz="2400" baseline="-25000">
              <a:latin typeface="Comic Sans MS" pitchFamily="66" charset="0"/>
            </a:endParaRPr>
          </a:p>
          <a:p>
            <a:pPr lvl="1">
              <a:buClr>
                <a:schemeClr val="accent1"/>
              </a:buClr>
              <a:buFont typeface="Wingdings" pitchFamily="2" charset="2"/>
              <a:buChar char="Ø"/>
            </a:pPr>
            <a:r>
              <a:rPr lang="en-US" sz="2400">
                <a:latin typeface="Comic Sans MS" pitchFamily="66" charset="0"/>
              </a:rPr>
              <a:t>Milk to plasma ratio (M/P &lt; 1)</a:t>
            </a:r>
          </a:p>
          <a:p>
            <a:pPr lvl="1">
              <a:buClr>
                <a:schemeClr val="accent1"/>
              </a:buClr>
              <a:buFont typeface="Wingdings" pitchFamily="2" charset="2"/>
              <a:buChar char="Ø"/>
            </a:pPr>
            <a:endParaRPr lang="en-US" sz="2400">
              <a:latin typeface="Comic Sans MS" pitchFamily="66"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algn="ctr"/>
            <a:r>
              <a:rPr lang="el-GR" sz="3600" b="1">
                <a:solidFill>
                  <a:srgbClr val="000000"/>
                </a:solidFill>
                <a:latin typeface="Comic Sans MS" pitchFamily="66" charset="0"/>
              </a:rPr>
              <a:t>Αναλγητικά και Θηλασμός</a:t>
            </a:r>
            <a:endParaRPr lang="el-GR"/>
          </a:p>
        </p:txBody>
      </p:sp>
      <p:sp>
        <p:nvSpPr>
          <p:cNvPr id="18434" name="Content Placeholder 2"/>
          <p:cNvSpPr>
            <a:spLocks noGrp="1"/>
          </p:cNvSpPr>
          <p:nvPr>
            <p:ph idx="1"/>
          </p:nvPr>
        </p:nvSpPr>
        <p:spPr/>
        <p:txBody>
          <a:bodyPr/>
          <a:lstStyle/>
          <a:p>
            <a:r>
              <a:rPr lang="el-GR" sz="2400">
                <a:latin typeface="Comic Sans MS" pitchFamily="66" charset="0"/>
              </a:rPr>
              <a:t>Φάρμακα που διαχέονται </a:t>
            </a:r>
            <a:r>
              <a:rPr lang="el-GR" sz="2400" b="1">
                <a:solidFill>
                  <a:schemeClr val="accent1"/>
                </a:solidFill>
                <a:latin typeface="Comic Sans MS" pitchFamily="66" charset="0"/>
              </a:rPr>
              <a:t>εύκολα </a:t>
            </a:r>
            <a:r>
              <a:rPr lang="el-GR" sz="2400">
                <a:latin typeface="Comic Sans MS" pitchFamily="66" charset="0"/>
              </a:rPr>
              <a:t>στο μητρικό γάλα:</a:t>
            </a:r>
          </a:p>
          <a:p>
            <a:pPr lvl="1">
              <a:buClr>
                <a:schemeClr val="accent1"/>
              </a:buClr>
              <a:buFont typeface="Wingdings" pitchFamily="2" charset="2"/>
              <a:buChar char="Ø"/>
            </a:pPr>
            <a:r>
              <a:rPr lang="el-GR" sz="2400">
                <a:cs typeface="Arial" charset="0"/>
              </a:rPr>
              <a:t>↑ ↑ ↑ </a:t>
            </a:r>
            <a:r>
              <a:rPr lang="el-GR" sz="2400">
                <a:latin typeface="Comic Sans MS" pitchFamily="66" charset="0"/>
              </a:rPr>
              <a:t>Συγκέντρωση στο πλάσμα της μητέρας</a:t>
            </a:r>
          </a:p>
          <a:p>
            <a:pPr lvl="1">
              <a:buClr>
                <a:schemeClr val="accent1"/>
              </a:buClr>
              <a:buFont typeface="Wingdings" pitchFamily="2" charset="2"/>
              <a:buChar char="Ø"/>
            </a:pPr>
            <a:r>
              <a:rPr lang="el-GR" sz="2400">
                <a:latin typeface="Comic Sans MS" pitchFamily="66" charset="0"/>
              </a:rPr>
              <a:t>Υψηλή λιποδιαλυτότητα</a:t>
            </a:r>
          </a:p>
          <a:p>
            <a:pPr lvl="1">
              <a:buClr>
                <a:schemeClr val="accent1"/>
              </a:buClr>
              <a:buFont typeface="Wingdings" pitchFamily="2" charset="2"/>
              <a:buChar char="Ø"/>
            </a:pPr>
            <a:r>
              <a:rPr lang="el-GR" sz="2400">
                <a:latin typeface="Comic Sans MS" pitchFamily="66" charset="0"/>
              </a:rPr>
              <a:t>Μικρό ΜΒ</a:t>
            </a:r>
          </a:p>
          <a:p>
            <a:pPr lvl="1">
              <a:buClr>
                <a:schemeClr val="accent1"/>
              </a:buClr>
              <a:buFont typeface="Wingdings" pitchFamily="2" charset="2"/>
              <a:buChar char="Ø"/>
            </a:pPr>
            <a:r>
              <a:rPr lang="el-GR" sz="2400">
                <a:latin typeface="Comic Sans MS" pitchFamily="66" charset="0"/>
              </a:rPr>
              <a:t>Χαμηλή συνδεσιμότητα με πρωτεΐνες </a:t>
            </a:r>
          </a:p>
          <a:p>
            <a:pPr lvl="1">
              <a:buClr>
                <a:schemeClr val="accent1"/>
              </a:buClr>
              <a:buFont typeface="Wingdings" pitchFamily="2" charset="2"/>
              <a:buChar char="Ø"/>
            </a:pPr>
            <a:r>
              <a:rPr lang="el-GR" sz="2400">
                <a:latin typeface="Comic Sans MS" pitchFamily="66" charset="0"/>
              </a:rPr>
              <a:t>Μη ιονισμένα</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algn="ctr"/>
            <a:r>
              <a:rPr lang="el-GR" sz="3600" b="1">
                <a:latin typeface="Comic Sans MS" pitchFamily="66" charset="0"/>
              </a:rPr>
              <a:t>Αναλγητικά και Θηλασμός</a:t>
            </a:r>
            <a:endParaRPr lang="el-GR" sz="3600"/>
          </a:p>
        </p:txBody>
      </p:sp>
      <p:sp>
        <p:nvSpPr>
          <p:cNvPr id="19458" name="Content Placeholder 2"/>
          <p:cNvSpPr>
            <a:spLocks noGrp="1"/>
          </p:cNvSpPr>
          <p:nvPr>
            <p:ph idx="1"/>
          </p:nvPr>
        </p:nvSpPr>
        <p:spPr>
          <a:xfrm>
            <a:off x="3059113" y="1981200"/>
            <a:ext cx="5551487" cy="4114800"/>
          </a:xfrm>
        </p:spPr>
        <p:txBody>
          <a:bodyPr/>
          <a:lstStyle/>
          <a:p>
            <a:r>
              <a:rPr lang="el-GR" sz="2400">
                <a:latin typeface="Comic Sans MS" pitchFamily="66" charset="0"/>
              </a:rPr>
              <a:t>Ιδανικό Αναλγητικό για τη μητέρα που θηλάζει</a:t>
            </a:r>
          </a:p>
          <a:p>
            <a:pPr lvl="1">
              <a:buClr>
                <a:schemeClr val="accent1"/>
              </a:buClr>
              <a:buFont typeface="Wingdings" pitchFamily="2" charset="2"/>
              <a:buChar char="Ø"/>
            </a:pPr>
            <a:r>
              <a:rPr lang="el-GR" sz="2400">
                <a:latin typeface="Comic Sans MS" pitchFamily="66" charset="0"/>
              </a:rPr>
              <a:t>Μικρή διάρκεια δράσης  </a:t>
            </a:r>
          </a:p>
          <a:p>
            <a:pPr lvl="1">
              <a:buClr>
                <a:schemeClr val="accent1"/>
              </a:buClr>
              <a:buFont typeface="Wingdings" pitchFamily="2" charset="2"/>
              <a:buChar char="Ø"/>
            </a:pPr>
            <a:r>
              <a:rPr lang="el-GR" sz="2400">
                <a:latin typeface="Comic Sans MS" pitchFamily="66" charset="0"/>
              </a:rPr>
              <a:t>Υψηλή πρωτεϊνική σύνδεση στη μητέρα</a:t>
            </a:r>
          </a:p>
          <a:p>
            <a:pPr lvl="1">
              <a:buClr>
                <a:schemeClr val="accent1"/>
              </a:buClr>
              <a:buFont typeface="Wingdings" pitchFamily="2" charset="2"/>
              <a:buChar char="Ø"/>
            </a:pPr>
            <a:r>
              <a:rPr lang="el-GR" sz="2400">
                <a:latin typeface="Comic Sans MS" pitchFamily="66" charset="0"/>
              </a:rPr>
              <a:t>Μικρή λιποδιαλυτότητα</a:t>
            </a:r>
          </a:p>
          <a:p>
            <a:pPr lvl="1">
              <a:buClr>
                <a:schemeClr val="accent1"/>
              </a:buClr>
              <a:buFont typeface="Wingdings" pitchFamily="2" charset="2"/>
              <a:buChar char="Ø"/>
            </a:pPr>
            <a:r>
              <a:rPr lang="el-GR" sz="2400">
                <a:latin typeface="Comic Sans MS" pitchFamily="66" charset="0"/>
              </a:rPr>
              <a:t>Υψηλό βαθμό ιονισμού</a:t>
            </a:r>
          </a:p>
          <a:p>
            <a:pPr lvl="1">
              <a:buClr>
                <a:schemeClr val="accent1"/>
              </a:buClr>
              <a:buFont typeface="Wingdings" pitchFamily="2" charset="2"/>
              <a:buChar char="Ø"/>
            </a:pPr>
            <a:r>
              <a:rPr lang="el-GR" sz="2400">
                <a:latin typeface="Comic Sans MS" pitchFamily="66" charset="0"/>
              </a:rPr>
              <a:t>Μεγάλο ΜΒ</a:t>
            </a:r>
          </a:p>
          <a:p>
            <a:pPr lvl="1">
              <a:buClr>
                <a:schemeClr val="accent1"/>
              </a:buClr>
              <a:buFont typeface="Wingdings" pitchFamily="2" charset="2"/>
              <a:buChar char="Ø"/>
            </a:pPr>
            <a:r>
              <a:rPr lang="el-GR" sz="2400">
                <a:latin typeface="Comic Sans MS" pitchFamily="66" charset="0"/>
              </a:rPr>
              <a:t>Χωρίς ενεργούς μεταβολίτες</a:t>
            </a:r>
          </a:p>
          <a:p>
            <a:pPr lvl="1">
              <a:buClr>
                <a:schemeClr val="accent1"/>
              </a:buClr>
              <a:buFont typeface="Wingdings" pitchFamily="2" charset="2"/>
              <a:buChar char="Ø"/>
            </a:pPr>
            <a:r>
              <a:rPr lang="el-GR" sz="2400">
                <a:latin typeface="Comic Sans MS" pitchFamily="66" charset="0"/>
              </a:rPr>
              <a:t>Μικρή βιοδιαθεσιμότητα</a:t>
            </a:r>
          </a:p>
          <a:p>
            <a:endParaRPr lang="el-GR" sz="2400">
              <a:latin typeface="Comic Sans MS" pitchFamily="66" charset="0"/>
            </a:endParaRPr>
          </a:p>
        </p:txBody>
      </p:sp>
      <p:pic>
        <p:nvPicPr>
          <p:cNvPr id="4" name="Picture 3"/>
          <p:cNvPicPr>
            <a:picLocks noChangeAspect="1"/>
          </p:cNvPicPr>
          <p:nvPr/>
        </p:nvPicPr>
        <p:blipFill>
          <a:blip r:embed="rId2"/>
          <a:stretch>
            <a:fillRect/>
          </a:stretch>
        </p:blipFill>
        <p:spPr>
          <a:xfrm>
            <a:off x="640490" y="4725144"/>
            <a:ext cx="2619375" cy="1743075"/>
          </a:xfrm>
          <a:prstGeom prst="rect">
            <a:avLst/>
          </a:prstGeom>
          <a:ln w="38100">
            <a:solidFill>
              <a:schemeClr val="accent1"/>
            </a:solidFill>
          </a:ln>
          <a:effectLst>
            <a:glow rad="215900">
              <a:schemeClr val="tx1"/>
            </a:glow>
          </a:effec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132138" y="233363"/>
            <a:ext cx="2519362" cy="5762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dirty="0">
                <a:solidFill>
                  <a:srgbClr val="292929">
                    <a:lumMod val="90000"/>
                    <a:lumOff val="10000"/>
                  </a:srgbClr>
                </a:solidFill>
                <a:latin typeface="Comic Sans MS" pitchFamily="66" charset="0"/>
              </a:rPr>
              <a:t>Δοσολογία</a:t>
            </a:r>
          </a:p>
          <a:p>
            <a:pPr algn="ctr" fontAlgn="auto">
              <a:spcBef>
                <a:spcPts val="0"/>
              </a:spcBef>
              <a:spcAft>
                <a:spcPts val="0"/>
              </a:spcAft>
              <a:defRPr/>
            </a:pPr>
            <a:r>
              <a:rPr lang="el-GR" dirty="0">
                <a:solidFill>
                  <a:srgbClr val="292929">
                    <a:lumMod val="90000"/>
                    <a:lumOff val="10000"/>
                  </a:srgbClr>
                </a:solidFill>
                <a:latin typeface="Comic Sans MS" pitchFamily="66" charset="0"/>
              </a:rPr>
              <a:t>Φαρμάκου στη  μητέρα</a:t>
            </a:r>
          </a:p>
        </p:txBody>
      </p:sp>
      <p:sp>
        <p:nvSpPr>
          <p:cNvPr id="3" name="Rectangle 2"/>
          <p:cNvSpPr/>
          <p:nvPr/>
        </p:nvSpPr>
        <p:spPr>
          <a:xfrm>
            <a:off x="2987675" y="1196975"/>
            <a:ext cx="2879725"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solidFill>
                  <a:srgbClr val="FFFFFF"/>
                </a:solidFill>
                <a:latin typeface="Comic Sans MS" pitchFamily="66" charset="0"/>
              </a:rPr>
              <a:t>Συγκέντρωση φαρμάκου </a:t>
            </a:r>
          </a:p>
          <a:p>
            <a:pPr algn="ctr" fontAlgn="auto">
              <a:spcBef>
                <a:spcPts val="0"/>
              </a:spcBef>
              <a:spcAft>
                <a:spcPts val="0"/>
              </a:spcAft>
              <a:defRPr/>
            </a:pPr>
            <a:r>
              <a:rPr lang="el-GR" b="1" dirty="0">
                <a:solidFill>
                  <a:srgbClr val="FFFFFF"/>
                </a:solidFill>
                <a:latin typeface="Comic Sans MS" pitchFamily="66" charset="0"/>
              </a:rPr>
              <a:t>Μητρικό αίμα</a:t>
            </a:r>
          </a:p>
        </p:txBody>
      </p:sp>
      <p:sp>
        <p:nvSpPr>
          <p:cNvPr id="4" name="Rectangle 3"/>
          <p:cNvSpPr/>
          <p:nvPr/>
        </p:nvSpPr>
        <p:spPr>
          <a:xfrm>
            <a:off x="2843213" y="2276475"/>
            <a:ext cx="3024187"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solidFill>
                  <a:srgbClr val="FFFFFF"/>
                </a:solidFill>
                <a:latin typeface="Comic Sans MS" pitchFamily="66" charset="0"/>
              </a:rPr>
              <a:t>Συγκεντρωση φαρμάκου</a:t>
            </a:r>
          </a:p>
          <a:p>
            <a:pPr algn="ctr" fontAlgn="auto">
              <a:spcBef>
                <a:spcPts val="0"/>
              </a:spcBef>
              <a:spcAft>
                <a:spcPts val="0"/>
              </a:spcAft>
              <a:defRPr/>
            </a:pPr>
            <a:r>
              <a:rPr lang="el-GR" b="1" dirty="0">
                <a:solidFill>
                  <a:srgbClr val="FFFFFF"/>
                </a:solidFill>
                <a:latin typeface="Comic Sans MS" pitchFamily="66" charset="0"/>
              </a:rPr>
              <a:t>Γάλα μητέρας</a:t>
            </a:r>
          </a:p>
        </p:txBody>
      </p:sp>
      <p:sp>
        <p:nvSpPr>
          <p:cNvPr id="5" name="Rectangle 4"/>
          <p:cNvSpPr/>
          <p:nvPr/>
        </p:nvSpPr>
        <p:spPr>
          <a:xfrm>
            <a:off x="2411413" y="3357563"/>
            <a:ext cx="3889375" cy="503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solidFill>
                  <a:srgbClr val="FFFFFF"/>
                </a:solidFill>
                <a:latin typeface="Comic Sans MS" pitchFamily="66" charset="0"/>
              </a:rPr>
              <a:t>Συγκέντρωση φαρμάκου</a:t>
            </a:r>
          </a:p>
          <a:p>
            <a:pPr algn="ctr" fontAlgn="auto">
              <a:spcBef>
                <a:spcPts val="0"/>
              </a:spcBef>
              <a:spcAft>
                <a:spcPts val="0"/>
              </a:spcAft>
              <a:defRPr/>
            </a:pPr>
            <a:r>
              <a:rPr lang="el-GR" b="1" dirty="0">
                <a:solidFill>
                  <a:srgbClr val="FFFFFF"/>
                </a:solidFill>
                <a:latin typeface="Comic Sans MS" pitchFamily="66" charset="0"/>
              </a:rPr>
              <a:t>Πεπτικός σωλήνας νεοννού</a:t>
            </a:r>
          </a:p>
        </p:txBody>
      </p:sp>
      <p:sp>
        <p:nvSpPr>
          <p:cNvPr id="6" name="Rectangle 5"/>
          <p:cNvSpPr/>
          <p:nvPr/>
        </p:nvSpPr>
        <p:spPr>
          <a:xfrm>
            <a:off x="2411413" y="4365625"/>
            <a:ext cx="4248150" cy="503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b="1" dirty="0">
                <a:solidFill>
                  <a:srgbClr val="FFFFFF"/>
                </a:solidFill>
                <a:latin typeface="Comic Sans MS" pitchFamily="66" charset="0"/>
              </a:rPr>
              <a:t>Συγκέντρωση φαρμάκου</a:t>
            </a:r>
          </a:p>
          <a:p>
            <a:pPr algn="ctr" fontAlgn="auto">
              <a:spcBef>
                <a:spcPts val="0"/>
              </a:spcBef>
              <a:spcAft>
                <a:spcPts val="0"/>
              </a:spcAft>
              <a:defRPr/>
            </a:pPr>
            <a:r>
              <a:rPr lang="el-GR" b="1" dirty="0">
                <a:solidFill>
                  <a:srgbClr val="FFFFFF"/>
                </a:solidFill>
                <a:latin typeface="Comic Sans MS" pitchFamily="66" charset="0"/>
              </a:rPr>
              <a:t>Αιμα νεογνού</a:t>
            </a:r>
          </a:p>
        </p:txBody>
      </p:sp>
      <p:sp>
        <p:nvSpPr>
          <p:cNvPr id="7" name="Rectangle 6"/>
          <p:cNvSpPr/>
          <p:nvPr/>
        </p:nvSpPr>
        <p:spPr>
          <a:xfrm>
            <a:off x="3132138" y="5445125"/>
            <a:ext cx="2735262" cy="5762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l-GR" dirty="0">
                <a:solidFill>
                  <a:srgbClr val="FFFFFF"/>
                </a:solidFill>
              </a:rPr>
              <a:t> </a:t>
            </a:r>
            <a:r>
              <a:rPr lang="el-GR" b="1" dirty="0">
                <a:solidFill>
                  <a:srgbClr val="FFFFFF"/>
                </a:solidFill>
                <a:latin typeface="Comic Sans MS" pitchFamily="66" charset="0"/>
              </a:rPr>
              <a:t>Δράση  φαρμάκου</a:t>
            </a:r>
          </a:p>
          <a:p>
            <a:pPr algn="ctr" fontAlgn="auto">
              <a:spcBef>
                <a:spcPts val="0"/>
              </a:spcBef>
              <a:spcAft>
                <a:spcPts val="0"/>
              </a:spcAft>
              <a:defRPr/>
            </a:pPr>
            <a:r>
              <a:rPr lang="el-GR" b="1" dirty="0">
                <a:solidFill>
                  <a:srgbClr val="FFFFFF"/>
                </a:solidFill>
                <a:latin typeface="Comic Sans MS" pitchFamily="66" charset="0"/>
              </a:rPr>
              <a:t>στο νεογνό</a:t>
            </a:r>
          </a:p>
        </p:txBody>
      </p:sp>
      <p:sp>
        <p:nvSpPr>
          <p:cNvPr id="20487" name="TextBox 7"/>
          <p:cNvSpPr txBox="1">
            <a:spLocks noChangeArrowheads="1"/>
          </p:cNvSpPr>
          <p:nvPr/>
        </p:nvSpPr>
        <p:spPr bwMode="auto">
          <a:xfrm>
            <a:off x="247650" y="255588"/>
            <a:ext cx="1800225" cy="2030412"/>
          </a:xfrm>
          <a:prstGeom prst="rect">
            <a:avLst/>
          </a:prstGeom>
          <a:noFill/>
          <a:ln w="19050">
            <a:solidFill>
              <a:schemeClr val="accent1"/>
            </a:solidFill>
            <a:miter lim="800000"/>
            <a:headEnd/>
            <a:tailEnd/>
          </a:ln>
        </p:spPr>
        <p:txBody>
          <a:bodyPr>
            <a:spAutoFit/>
          </a:bodyPr>
          <a:lstStyle/>
          <a:p>
            <a:r>
              <a:rPr lang="el-GR" b="1">
                <a:solidFill>
                  <a:srgbClr val="292929"/>
                </a:solidFill>
              </a:rPr>
              <a:t>Έ</a:t>
            </a:r>
            <a:r>
              <a:rPr lang="el-GR" b="1">
                <a:solidFill>
                  <a:srgbClr val="292929"/>
                </a:solidFill>
                <a:latin typeface="Comic Sans MS" pitchFamily="66" charset="0"/>
              </a:rPr>
              <a:t>κθεση</a:t>
            </a:r>
          </a:p>
          <a:p>
            <a:r>
              <a:rPr lang="el-GR" b="1">
                <a:solidFill>
                  <a:srgbClr val="292929"/>
                </a:solidFill>
                <a:latin typeface="Comic Sans MS" pitchFamily="66" charset="0"/>
              </a:rPr>
              <a:t>του νεογνού</a:t>
            </a:r>
          </a:p>
          <a:p>
            <a:r>
              <a:rPr lang="el-GR" b="1">
                <a:solidFill>
                  <a:srgbClr val="292929"/>
                </a:solidFill>
                <a:latin typeface="Comic Sans MS" pitchFamily="66" charset="0"/>
              </a:rPr>
              <a:t>στα ΑΝΑΛΓΗΤΙΚΑ</a:t>
            </a:r>
          </a:p>
          <a:p>
            <a:r>
              <a:rPr lang="el-GR" b="1">
                <a:solidFill>
                  <a:srgbClr val="292929"/>
                </a:solidFill>
                <a:latin typeface="Comic Sans MS" pitchFamily="66" charset="0"/>
              </a:rPr>
              <a:t>μέσω του μητρικού θηλασμού</a:t>
            </a:r>
          </a:p>
        </p:txBody>
      </p:sp>
      <p:sp>
        <p:nvSpPr>
          <p:cNvPr id="20" name="Down Arrow 19"/>
          <p:cNvSpPr/>
          <p:nvPr/>
        </p:nvSpPr>
        <p:spPr>
          <a:xfrm>
            <a:off x="4140200" y="836613"/>
            <a:ext cx="215900" cy="288925"/>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rgbClr val="FFFFFF"/>
              </a:solidFill>
            </a:endParaRPr>
          </a:p>
        </p:txBody>
      </p:sp>
      <p:sp>
        <p:nvSpPr>
          <p:cNvPr id="21" name="Down Arrow 20"/>
          <p:cNvSpPr/>
          <p:nvPr/>
        </p:nvSpPr>
        <p:spPr>
          <a:xfrm>
            <a:off x="3995738" y="1844675"/>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rgbClr val="FFFFFF"/>
              </a:solidFill>
            </a:endParaRPr>
          </a:p>
        </p:txBody>
      </p:sp>
      <p:sp>
        <p:nvSpPr>
          <p:cNvPr id="23" name="Down Arrow 22"/>
          <p:cNvSpPr/>
          <p:nvPr/>
        </p:nvSpPr>
        <p:spPr>
          <a:xfrm flipV="1">
            <a:off x="4427538" y="1773238"/>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rgbClr val="FFFFFF"/>
              </a:solidFill>
            </a:endParaRPr>
          </a:p>
        </p:txBody>
      </p:sp>
      <p:sp>
        <p:nvSpPr>
          <p:cNvPr id="24" name="Down Arrow 23"/>
          <p:cNvSpPr/>
          <p:nvPr/>
        </p:nvSpPr>
        <p:spPr>
          <a:xfrm>
            <a:off x="4010025" y="2898775"/>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rgbClr val="FFFFFF"/>
              </a:solidFill>
            </a:endParaRPr>
          </a:p>
        </p:txBody>
      </p:sp>
      <p:sp>
        <p:nvSpPr>
          <p:cNvPr id="25" name="Down Arrow 24"/>
          <p:cNvSpPr/>
          <p:nvPr/>
        </p:nvSpPr>
        <p:spPr>
          <a:xfrm>
            <a:off x="3995738" y="3933825"/>
            <a:ext cx="288925"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rgbClr val="FFFFFF"/>
              </a:solidFill>
            </a:endParaRPr>
          </a:p>
        </p:txBody>
      </p:sp>
      <p:sp>
        <p:nvSpPr>
          <p:cNvPr id="26" name="Down Arrow 25"/>
          <p:cNvSpPr/>
          <p:nvPr/>
        </p:nvSpPr>
        <p:spPr>
          <a:xfrm>
            <a:off x="4248150" y="4941888"/>
            <a:ext cx="287338" cy="4318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solidFill>
                <a:srgbClr val="FFFFFF"/>
              </a:solidFill>
            </a:endParaRPr>
          </a:p>
        </p:txBody>
      </p:sp>
      <p:sp>
        <p:nvSpPr>
          <p:cNvPr id="27" name="TextBox 26"/>
          <p:cNvSpPr txBox="1"/>
          <p:nvPr/>
        </p:nvSpPr>
        <p:spPr>
          <a:xfrm>
            <a:off x="6804025" y="333375"/>
            <a:ext cx="2089150" cy="95408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400" dirty="0">
                <a:solidFill>
                  <a:srgbClr val="292929"/>
                </a:solidFill>
                <a:latin typeface="Comic Sans MS" pitchFamily="66" charset="0"/>
              </a:rPr>
              <a:t>Βιοδιαθεσιμότητα</a:t>
            </a:r>
          </a:p>
          <a:p>
            <a:pPr fontAlgn="auto">
              <a:spcBef>
                <a:spcPts val="0"/>
              </a:spcBef>
              <a:spcAft>
                <a:spcPts val="0"/>
              </a:spcAft>
              <a:defRPr/>
            </a:pPr>
            <a:r>
              <a:rPr lang="el-GR" sz="1400" dirty="0">
                <a:solidFill>
                  <a:srgbClr val="292929"/>
                </a:solidFill>
                <a:latin typeface="Comic Sans MS" pitchFamily="66" charset="0"/>
              </a:rPr>
              <a:t>Κατανομή</a:t>
            </a:r>
          </a:p>
          <a:p>
            <a:pPr fontAlgn="auto">
              <a:spcBef>
                <a:spcPts val="0"/>
              </a:spcBef>
              <a:spcAft>
                <a:spcPts val="0"/>
              </a:spcAft>
              <a:defRPr/>
            </a:pPr>
            <a:r>
              <a:rPr lang="el-GR" sz="1400" dirty="0">
                <a:solidFill>
                  <a:srgbClr val="292929"/>
                </a:solidFill>
                <a:latin typeface="Comic Sans MS" pitchFamily="66" charset="0"/>
              </a:rPr>
              <a:t>Μεταβολισμός</a:t>
            </a:r>
          </a:p>
          <a:p>
            <a:pPr fontAlgn="auto">
              <a:spcBef>
                <a:spcPts val="0"/>
              </a:spcBef>
              <a:spcAft>
                <a:spcPts val="0"/>
              </a:spcAft>
              <a:defRPr/>
            </a:pPr>
            <a:r>
              <a:rPr lang="el-GR" sz="1400" dirty="0">
                <a:solidFill>
                  <a:srgbClr val="292929"/>
                </a:solidFill>
                <a:latin typeface="Comic Sans MS" pitchFamily="66" charset="0"/>
              </a:rPr>
              <a:t>Απέκκριση</a:t>
            </a:r>
          </a:p>
        </p:txBody>
      </p:sp>
      <p:cxnSp>
        <p:nvCxnSpPr>
          <p:cNvPr id="29" name="Straight Arrow Connector 28"/>
          <p:cNvCxnSpPr/>
          <p:nvPr/>
        </p:nvCxnSpPr>
        <p:spPr>
          <a:xfrm flipH="1">
            <a:off x="4427538" y="981075"/>
            <a:ext cx="223202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804025" y="1412875"/>
            <a:ext cx="2016125" cy="122713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400" dirty="0">
                <a:solidFill>
                  <a:srgbClr val="292929"/>
                </a:solidFill>
                <a:latin typeface="Comic Sans MS" pitchFamily="66" charset="0"/>
              </a:rPr>
              <a:t>ΜΒ</a:t>
            </a:r>
          </a:p>
          <a:p>
            <a:pPr fontAlgn="auto">
              <a:spcBef>
                <a:spcPts val="0"/>
              </a:spcBef>
              <a:spcAft>
                <a:spcPts val="0"/>
              </a:spcAft>
              <a:defRPr/>
            </a:pPr>
            <a:r>
              <a:rPr lang="el-GR" sz="1400" dirty="0">
                <a:solidFill>
                  <a:srgbClr val="292929"/>
                </a:solidFill>
                <a:latin typeface="Comic Sans MS" pitchFamily="66" charset="0"/>
              </a:rPr>
              <a:t>Συνδεση με πρωτείνες</a:t>
            </a:r>
          </a:p>
          <a:p>
            <a:pPr fontAlgn="auto">
              <a:spcBef>
                <a:spcPts val="0"/>
              </a:spcBef>
              <a:spcAft>
                <a:spcPts val="0"/>
              </a:spcAft>
              <a:defRPr/>
            </a:pPr>
            <a:r>
              <a:rPr lang="el-GR" sz="1400" dirty="0">
                <a:solidFill>
                  <a:srgbClr val="292929"/>
                </a:solidFill>
                <a:latin typeface="Comic Sans MS" pitchFamily="66" charset="0"/>
              </a:rPr>
              <a:t>Λιποδιαλυτότητα</a:t>
            </a:r>
          </a:p>
          <a:p>
            <a:pPr fontAlgn="auto">
              <a:spcBef>
                <a:spcPts val="0"/>
              </a:spcBef>
              <a:spcAft>
                <a:spcPts val="0"/>
              </a:spcAft>
              <a:defRPr/>
            </a:pPr>
            <a:r>
              <a:rPr lang="el-GR" sz="1400" dirty="0">
                <a:solidFill>
                  <a:srgbClr val="292929"/>
                </a:solidFill>
                <a:latin typeface="Comic Sans MS" pitchFamily="66" charset="0"/>
              </a:rPr>
              <a:t>Οξεοβασική ισορροπία</a:t>
            </a:r>
          </a:p>
          <a:p>
            <a:pPr fontAlgn="auto">
              <a:spcBef>
                <a:spcPts val="0"/>
              </a:spcBef>
              <a:spcAft>
                <a:spcPts val="0"/>
              </a:spcAft>
              <a:defRPr/>
            </a:pPr>
            <a:endParaRPr lang="el-GR" dirty="0">
              <a:solidFill>
                <a:srgbClr val="292929"/>
              </a:solidFill>
              <a:latin typeface="+mn-lt"/>
            </a:endParaRPr>
          </a:p>
        </p:txBody>
      </p:sp>
      <p:cxnSp>
        <p:nvCxnSpPr>
          <p:cNvPr id="36" name="Straight Arrow Connector 35"/>
          <p:cNvCxnSpPr/>
          <p:nvPr/>
        </p:nvCxnSpPr>
        <p:spPr>
          <a:xfrm flipH="1">
            <a:off x="4859338" y="1989138"/>
            <a:ext cx="19446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588125" y="2708275"/>
            <a:ext cx="2305050" cy="58578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600" dirty="0">
                <a:solidFill>
                  <a:srgbClr val="292929"/>
                </a:solidFill>
                <a:latin typeface="Comic Sans MS" pitchFamily="66" charset="0"/>
              </a:rPr>
              <a:t>Όγκος γάλακτος</a:t>
            </a:r>
          </a:p>
          <a:p>
            <a:pPr fontAlgn="auto">
              <a:spcBef>
                <a:spcPts val="0"/>
              </a:spcBef>
              <a:spcAft>
                <a:spcPts val="0"/>
              </a:spcAft>
              <a:defRPr/>
            </a:pPr>
            <a:r>
              <a:rPr lang="el-GR" sz="1600" dirty="0">
                <a:solidFill>
                  <a:srgbClr val="292929"/>
                </a:solidFill>
                <a:latin typeface="Comic Sans MS" pitchFamily="66" charset="0"/>
              </a:rPr>
              <a:t>που θήλασε το νεογνό</a:t>
            </a:r>
          </a:p>
        </p:txBody>
      </p:sp>
      <p:cxnSp>
        <p:nvCxnSpPr>
          <p:cNvPr id="39" name="Straight Arrow Connector 38"/>
          <p:cNvCxnSpPr>
            <a:stCxn id="37" idx="1"/>
          </p:cNvCxnSpPr>
          <p:nvPr/>
        </p:nvCxnSpPr>
        <p:spPr>
          <a:xfrm flipH="1" flipV="1">
            <a:off x="4427538" y="2997200"/>
            <a:ext cx="2160587" cy="47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804025" y="3429000"/>
            <a:ext cx="2089150" cy="954088"/>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400" dirty="0">
                <a:solidFill>
                  <a:srgbClr val="292929"/>
                </a:solidFill>
                <a:latin typeface="Comic Sans MS" pitchFamily="66" charset="0"/>
              </a:rPr>
              <a:t>Βιοδιαθεσιμότητα</a:t>
            </a:r>
          </a:p>
          <a:p>
            <a:pPr fontAlgn="auto">
              <a:spcBef>
                <a:spcPts val="0"/>
              </a:spcBef>
              <a:spcAft>
                <a:spcPts val="0"/>
              </a:spcAft>
              <a:defRPr/>
            </a:pPr>
            <a:r>
              <a:rPr lang="el-GR" sz="1400" dirty="0">
                <a:solidFill>
                  <a:srgbClr val="292929"/>
                </a:solidFill>
                <a:latin typeface="Comic Sans MS" pitchFamily="66" charset="0"/>
              </a:rPr>
              <a:t>Κατανομή</a:t>
            </a:r>
          </a:p>
          <a:p>
            <a:pPr fontAlgn="auto">
              <a:spcBef>
                <a:spcPts val="0"/>
              </a:spcBef>
              <a:spcAft>
                <a:spcPts val="0"/>
              </a:spcAft>
              <a:defRPr/>
            </a:pPr>
            <a:r>
              <a:rPr lang="el-GR" sz="1400" dirty="0">
                <a:solidFill>
                  <a:srgbClr val="292929"/>
                </a:solidFill>
                <a:latin typeface="Comic Sans MS" pitchFamily="66" charset="0"/>
              </a:rPr>
              <a:t>Μεταβολισμός</a:t>
            </a:r>
          </a:p>
          <a:p>
            <a:pPr fontAlgn="auto">
              <a:spcBef>
                <a:spcPts val="0"/>
              </a:spcBef>
              <a:spcAft>
                <a:spcPts val="0"/>
              </a:spcAft>
              <a:defRPr/>
            </a:pPr>
            <a:r>
              <a:rPr lang="el-GR" sz="1400" dirty="0">
                <a:solidFill>
                  <a:srgbClr val="292929"/>
                </a:solidFill>
                <a:latin typeface="Comic Sans MS" pitchFamily="66" charset="0"/>
              </a:rPr>
              <a:t>Απέκκριση</a:t>
            </a:r>
          </a:p>
        </p:txBody>
      </p:sp>
      <p:cxnSp>
        <p:nvCxnSpPr>
          <p:cNvPr id="43" name="Straight Arrow Connector 42"/>
          <p:cNvCxnSpPr/>
          <p:nvPr/>
        </p:nvCxnSpPr>
        <p:spPr>
          <a:xfrm flipH="1">
            <a:off x="4427538" y="4076700"/>
            <a:ext cx="2376487"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732588" y="4724400"/>
            <a:ext cx="2160587" cy="1355725"/>
          </a:xfrm>
          <a:prstGeom prst="rect">
            <a:avLst/>
          </a:prstGeom>
          <a:noFill/>
          <a:ln>
            <a:solidFill>
              <a:schemeClr val="accent5">
                <a:lumMod val="50000"/>
              </a:schemeClr>
            </a:solidFill>
          </a:ln>
        </p:spPr>
        <p:txBody>
          <a:bodyPr>
            <a:spAutoFit/>
          </a:bodyPr>
          <a:lstStyle/>
          <a:p>
            <a:pPr fontAlgn="auto">
              <a:spcBef>
                <a:spcPts val="0"/>
              </a:spcBef>
              <a:spcAft>
                <a:spcPts val="0"/>
              </a:spcAft>
              <a:defRPr/>
            </a:pPr>
            <a:r>
              <a:rPr lang="el-GR" sz="1600" dirty="0">
                <a:solidFill>
                  <a:srgbClr val="292929"/>
                </a:solidFill>
                <a:latin typeface="Comic Sans MS" pitchFamily="66" charset="0"/>
              </a:rPr>
              <a:t>Κατάσταση υγείας</a:t>
            </a:r>
          </a:p>
          <a:p>
            <a:pPr fontAlgn="auto">
              <a:spcBef>
                <a:spcPts val="0"/>
              </a:spcBef>
              <a:spcAft>
                <a:spcPts val="0"/>
              </a:spcAft>
              <a:defRPr/>
            </a:pPr>
            <a:r>
              <a:rPr lang="el-GR" sz="1600" dirty="0">
                <a:solidFill>
                  <a:srgbClr val="292929"/>
                </a:solidFill>
                <a:latin typeface="Comic Sans MS" pitchFamily="66" charset="0"/>
              </a:rPr>
              <a:t>νεογνού</a:t>
            </a:r>
          </a:p>
          <a:p>
            <a:pPr fontAlgn="auto">
              <a:spcBef>
                <a:spcPts val="0"/>
              </a:spcBef>
              <a:spcAft>
                <a:spcPts val="0"/>
              </a:spcAft>
              <a:defRPr/>
            </a:pPr>
            <a:r>
              <a:rPr lang="el-GR" sz="1600" dirty="0">
                <a:solidFill>
                  <a:srgbClr val="292929"/>
                </a:solidFill>
                <a:latin typeface="Comic Sans MS" pitchFamily="66" charset="0"/>
              </a:rPr>
              <a:t>Φαρμακοδυναμικοί</a:t>
            </a:r>
          </a:p>
          <a:p>
            <a:pPr fontAlgn="auto">
              <a:spcBef>
                <a:spcPts val="0"/>
              </a:spcBef>
              <a:spcAft>
                <a:spcPts val="0"/>
              </a:spcAft>
              <a:defRPr/>
            </a:pPr>
            <a:r>
              <a:rPr lang="el-GR" sz="1600" dirty="0">
                <a:solidFill>
                  <a:srgbClr val="292929"/>
                </a:solidFill>
                <a:latin typeface="Comic Sans MS" pitchFamily="66" charset="0"/>
              </a:rPr>
              <a:t>παράγοντες</a:t>
            </a:r>
          </a:p>
          <a:p>
            <a:pPr fontAlgn="auto">
              <a:spcBef>
                <a:spcPts val="0"/>
              </a:spcBef>
              <a:spcAft>
                <a:spcPts val="0"/>
              </a:spcAft>
              <a:defRPr/>
            </a:pPr>
            <a:endParaRPr lang="el-GR" dirty="0">
              <a:solidFill>
                <a:srgbClr val="292929"/>
              </a:solidFill>
              <a:latin typeface="+mn-lt"/>
            </a:endParaRPr>
          </a:p>
        </p:txBody>
      </p:sp>
      <p:cxnSp>
        <p:nvCxnSpPr>
          <p:cNvPr id="48" name="Straight Arrow Connector 47"/>
          <p:cNvCxnSpPr/>
          <p:nvPr/>
        </p:nvCxnSpPr>
        <p:spPr>
          <a:xfrm flipH="1">
            <a:off x="4572000" y="5157788"/>
            <a:ext cx="208756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504" name="TextBox 48"/>
          <p:cNvSpPr txBox="1">
            <a:spLocks noChangeArrowheads="1"/>
          </p:cNvSpPr>
          <p:nvPr/>
        </p:nvSpPr>
        <p:spPr bwMode="auto">
          <a:xfrm>
            <a:off x="3900488" y="6381750"/>
            <a:ext cx="4968875" cy="338138"/>
          </a:xfrm>
          <a:prstGeom prst="rect">
            <a:avLst/>
          </a:prstGeom>
          <a:noFill/>
          <a:ln w="9525">
            <a:noFill/>
            <a:miter lim="800000"/>
            <a:headEnd/>
            <a:tailEnd/>
          </a:ln>
        </p:spPr>
        <p:txBody>
          <a:bodyPr>
            <a:spAutoFit/>
          </a:bodyPr>
          <a:lstStyle/>
          <a:p>
            <a:r>
              <a:rPr lang="nb-NO" sz="1600" i="1">
                <a:solidFill>
                  <a:srgbClr val="CC9900"/>
                </a:solidFill>
                <a:latin typeface="Comic Sans MS" pitchFamily="66" charset="0"/>
              </a:rPr>
              <a:t>Tidsskr Nor Legeforen 2012; 132: 1089-93</a:t>
            </a:r>
          </a:p>
        </p:txBody>
      </p:sp>
      <p:sp>
        <p:nvSpPr>
          <p:cNvPr id="20505" name="TextBox 49"/>
          <p:cNvSpPr txBox="1">
            <a:spLocks noChangeArrowheads="1"/>
          </p:cNvSpPr>
          <p:nvPr/>
        </p:nvSpPr>
        <p:spPr bwMode="auto">
          <a:xfrm>
            <a:off x="2339975" y="836613"/>
            <a:ext cx="1109663" cy="369887"/>
          </a:xfrm>
          <a:prstGeom prst="rect">
            <a:avLst/>
          </a:prstGeom>
          <a:noFill/>
          <a:ln w="9525">
            <a:noFill/>
            <a:miter lim="800000"/>
            <a:headEnd/>
            <a:tailEnd/>
          </a:ln>
        </p:spPr>
        <p:txBody>
          <a:bodyPr>
            <a:spAutoFit/>
          </a:bodyPr>
          <a:lstStyle/>
          <a:p>
            <a:r>
              <a:rPr lang="el-GR">
                <a:solidFill>
                  <a:srgbClr val="292929"/>
                </a:solidFill>
                <a:latin typeface="Comic Sans MS" pitchFamily="66" charset="0"/>
              </a:rPr>
              <a:t>Στάδιο 1</a:t>
            </a:r>
          </a:p>
        </p:txBody>
      </p:sp>
      <p:sp>
        <p:nvSpPr>
          <p:cNvPr id="20506" name="TextBox 51"/>
          <p:cNvSpPr txBox="1">
            <a:spLocks noChangeArrowheads="1"/>
          </p:cNvSpPr>
          <p:nvPr/>
        </p:nvSpPr>
        <p:spPr bwMode="auto">
          <a:xfrm>
            <a:off x="2268538" y="1916113"/>
            <a:ext cx="1181100" cy="369887"/>
          </a:xfrm>
          <a:prstGeom prst="rect">
            <a:avLst/>
          </a:prstGeom>
          <a:noFill/>
          <a:ln w="9525">
            <a:noFill/>
            <a:miter lim="800000"/>
            <a:headEnd/>
            <a:tailEnd/>
          </a:ln>
        </p:spPr>
        <p:txBody>
          <a:bodyPr>
            <a:spAutoFit/>
          </a:bodyPr>
          <a:lstStyle/>
          <a:p>
            <a:r>
              <a:rPr lang="el-GR">
                <a:solidFill>
                  <a:srgbClr val="292929"/>
                </a:solidFill>
                <a:latin typeface="Comic Sans MS" pitchFamily="66" charset="0"/>
              </a:rPr>
              <a:t>Στάδιο 2</a:t>
            </a:r>
          </a:p>
        </p:txBody>
      </p:sp>
      <p:sp>
        <p:nvSpPr>
          <p:cNvPr id="20507" name="TextBox 52"/>
          <p:cNvSpPr txBox="1">
            <a:spLocks noChangeArrowheads="1"/>
          </p:cNvSpPr>
          <p:nvPr/>
        </p:nvSpPr>
        <p:spPr bwMode="auto">
          <a:xfrm>
            <a:off x="1403350" y="2781300"/>
            <a:ext cx="1296988" cy="368300"/>
          </a:xfrm>
          <a:prstGeom prst="rect">
            <a:avLst/>
          </a:prstGeom>
          <a:noFill/>
          <a:ln w="9525">
            <a:noFill/>
            <a:miter lim="800000"/>
            <a:headEnd/>
            <a:tailEnd/>
          </a:ln>
        </p:spPr>
        <p:txBody>
          <a:bodyPr>
            <a:spAutoFit/>
          </a:bodyPr>
          <a:lstStyle/>
          <a:p>
            <a:r>
              <a:rPr lang="el-GR">
                <a:solidFill>
                  <a:srgbClr val="292929"/>
                </a:solidFill>
                <a:latin typeface="Comic Sans MS" pitchFamily="66" charset="0"/>
              </a:rPr>
              <a:t>Στάδιο 3</a:t>
            </a:r>
          </a:p>
        </p:txBody>
      </p:sp>
      <p:sp>
        <p:nvSpPr>
          <p:cNvPr id="20508" name="TextBox 53"/>
          <p:cNvSpPr txBox="1">
            <a:spLocks noChangeArrowheads="1"/>
          </p:cNvSpPr>
          <p:nvPr/>
        </p:nvSpPr>
        <p:spPr bwMode="auto">
          <a:xfrm>
            <a:off x="1042988" y="3933825"/>
            <a:ext cx="1296987" cy="368300"/>
          </a:xfrm>
          <a:prstGeom prst="rect">
            <a:avLst/>
          </a:prstGeom>
          <a:noFill/>
          <a:ln w="9525">
            <a:noFill/>
            <a:miter lim="800000"/>
            <a:headEnd/>
            <a:tailEnd/>
          </a:ln>
        </p:spPr>
        <p:txBody>
          <a:bodyPr>
            <a:spAutoFit/>
          </a:bodyPr>
          <a:lstStyle/>
          <a:p>
            <a:r>
              <a:rPr lang="el-GR">
                <a:solidFill>
                  <a:srgbClr val="292929"/>
                </a:solidFill>
                <a:latin typeface="Comic Sans MS" pitchFamily="66" charset="0"/>
              </a:rPr>
              <a:t>Στάδιο 4</a:t>
            </a:r>
          </a:p>
        </p:txBody>
      </p:sp>
      <p:sp>
        <p:nvSpPr>
          <p:cNvPr id="20509" name="TextBox 54"/>
          <p:cNvSpPr txBox="1">
            <a:spLocks noChangeArrowheads="1"/>
          </p:cNvSpPr>
          <p:nvPr/>
        </p:nvSpPr>
        <p:spPr bwMode="auto">
          <a:xfrm>
            <a:off x="1403350" y="5229225"/>
            <a:ext cx="1223963" cy="369888"/>
          </a:xfrm>
          <a:prstGeom prst="rect">
            <a:avLst/>
          </a:prstGeom>
          <a:noFill/>
          <a:ln w="9525">
            <a:noFill/>
            <a:miter lim="800000"/>
            <a:headEnd/>
            <a:tailEnd/>
          </a:ln>
        </p:spPr>
        <p:txBody>
          <a:bodyPr>
            <a:spAutoFit/>
          </a:bodyPr>
          <a:lstStyle/>
          <a:p>
            <a:r>
              <a:rPr lang="el-GR">
                <a:solidFill>
                  <a:srgbClr val="292929"/>
                </a:solidFill>
                <a:latin typeface="Comic Sans MS" pitchFamily="66" charset="0"/>
              </a:rPr>
              <a:t>Στάδιο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idx="4294967295"/>
          </p:nvPr>
        </p:nvSpPr>
        <p:spPr/>
        <p:txBody>
          <a:bodyPr/>
          <a:lstStyle/>
          <a:p>
            <a:pPr algn="ctr"/>
            <a:r>
              <a:rPr lang="el-GR" b="1">
                <a:solidFill>
                  <a:srgbClr val="000000"/>
                </a:solidFill>
                <a:latin typeface="Comic Sans MS" pitchFamily="66" charset="0"/>
              </a:rPr>
              <a:t>Αναλγητικά και Θηλασμός</a:t>
            </a:r>
          </a:p>
        </p:txBody>
      </p:sp>
      <p:sp>
        <p:nvSpPr>
          <p:cNvPr id="21506" name="Rectangle 3"/>
          <p:cNvSpPr>
            <a:spLocks noGrp="1" noChangeArrowheads="1"/>
          </p:cNvSpPr>
          <p:nvPr>
            <p:ph type="body" idx="4294967295"/>
          </p:nvPr>
        </p:nvSpPr>
        <p:spPr/>
        <p:txBody>
          <a:bodyPr/>
          <a:lstStyle/>
          <a:p>
            <a:r>
              <a:rPr lang="el-GR" sz="2800">
                <a:latin typeface="Comic Sans MS" pitchFamily="66" charset="0"/>
              </a:rPr>
              <a:t>Το στήθος δεν είναι ρεζερβουάρ όπου το γάλα παραμένει. Υπάρχει δυναμική ισορροπία μεταξύ πλάσματος και γάλακτος</a:t>
            </a:r>
          </a:p>
          <a:p>
            <a:r>
              <a:rPr lang="el-GR" sz="2800">
                <a:latin typeface="Comic Sans MS" pitchFamily="66" charset="0"/>
              </a:rPr>
              <a:t>Σημαντική παράμετρος αποτελεί ο χρόνος θηλασμού σε σχέση με τον χρόνο πρόσληψης φαρμάκου (συγκέντρωση φαρμάκου </a:t>
            </a:r>
            <a:r>
              <a:rPr lang="el-GR" sz="2800" b="1">
                <a:latin typeface="Comic Sans MS" pitchFamily="66" charset="0"/>
              </a:rPr>
              <a:t>max</a:t>
            </a:r>
            <a:r>
              <a:rPr lang="el-GR" sz="2800">
                <a:latin typeface="Comic Sans MS" pitchFamily="66" charset="0"/>
              </a:rPr>
              <a:t> στο μητρικό πλάσμα σε λίγο χρόνο θα φθάσει στο </a:t>
            </a:r>
            <a:r>
              <a:rPr lang="el-GR" sz="2800" b="1">
                <a:latin typeface="Comic Sans MS" pitchFamily="66" charset="0"/>
              </a:rPr>
              <a:t>max</a:t>
            </a:r>
            <a:r>
              <a:rPr lang="el-GR" sz="2800">
                <a:latin typeface="Comic Sans MS" pitchFamily="66" charset="0"/>
              </a:rPr>
              <a:t> και στο μητρικό γάλα)</a:t>
            </a:r>
          </a:p>
          <a:p>
            <a:endParaRPr lang="el-GR" sz="2800">
              <a:latin typeface="Comic Sans MS" pitchFamily="66"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algn="ctr"/>
            <a:r>
              <a:rPr lang="el-GR" sz="3600" b="1">
                <a:latin typeface="Comic Sans MS" pitchFamily="66" charset="0"/>
              </a:rPr>
              <a:t>Αναλγητικά και Θηλασμός</a:t>
            </a:r>
            <a:endParaRPr lang="el-GR" sz="3600"/>
          </a:p>
        </p:txBody>
      </p:sp>
      <p:sp>
        <p:nvSpPr>
          <p:cNvPr id="22530" name="Content Placeholder 2"/>
          <p:cNvSpPr>
            <a:spLocks noGrp="1"/>
          </p:cNvSpPr>
          <p:nvPr>
            <p:ph idx="1"/>
          </p:nvPr>
        </p:nvSpPr>
        <p:spPr/>
        <p:txBody>
          <a:bodyPr/>
          <a:lstStyle/>
          <a:p>
            <a:r>
              <a:rPr lang="el-GR" sz="2800" b="1">
                <a:solidFill>
                  <a:schemeClr val="accent1"/>
                </a:solidFill>
                <a:latin typeface="Comic Sans MS" pitchFamily="66" charset="0"/>
              </a:rPr>
              <a:t>Όλα</a:t>
            </a:r>
            <a:r>
              <a:rPr lang="el-GR" sz="2800">
                <a:latin typeface="Comic Sans MS" pitchFamily="66" charset="0"/>
              </a:rPr>
              <a:t> τα αναισθητικά και αναλγητικά φάρμακα μεταφέρονται  στο μητρικό γάλα</a:t>
            </a:r>
          </a:p>
          <a:p>
            <a:r>
              <a:rPr lang="el-GR" sz="2800">
                <a:latin typeface="Comic Sans MS" pitchFamily="66" charset="0"/>
              </a:rPr>
              <a:t>Οι ποσότητες που μεταφέρονται είναι σχεδόν πάντα </a:t>
            </a:r>
            <a:r>
              <a:rPr lang="el-GR" sz="2800" b="1">
                <a:solidFill>
                  <a:schemeClr val="accent1"/>
                </a:solidFill>
                <a:latin typeface="Comic Sans MS" pitchFamily="66" charset="0"/>
              </a:rPr>
              <a:t>κλινικά μη σημαντικές</a:t>
            </a:r>
          </a:p>
          <a:p>
            <a:r>
              <a:rPr lang="el-GR" sz="2800">
                <a:latin typeface="Comic Sans MS" pitchFamily="66" charset="0"/>
              </a:rPr>
              <a:t>Ο </a:t>
            </a:r>
            <a:r>
              <a:rPr lang="el-GR" sz="2800" b="1">
                <a:solidFill>
                  <a:schemeClr val="accent1"/>
                </a:solidFill>
                <a:latin typeface="Comic Sans MS" pitchFamily="66" charset="0"/>
              </a:rPr>
              <a:t>κίνδυνος έκθεσης του νεογνού </a:t>
            </a:r>
            <a:r>
              <a:rPr lang="el-GR" sz="2800">
                <a:latin typeface="Comic Sans MS" pitchFamily="66" charset="0"/>
              </a:rPr>
              <a:t>που θηλάζει στις ανεπιθύμητες δράσεις των αναλγητικών</a:t>
            </a:r>
            <a:r>
              <a:rPr lang="en-US" sz="2800">
                <a:latin typeface="Comic Sans MS" pitchFamily="66" charset="0"/>
              </a:rPr>
              <a:t> </a:t>
            </a:r>
            <a:r>
              <a:rPr lang="el-GR" sz="2800">
                <a:latin typeface="Comic Sans MS" pitchFamily="66" charset="0"/>
              </a:rPr>
              <a:t>είναι από </a:t>
            </a:r>
            <a:r>
              <a:rPr lang="el-GR" sz="2800" b="1">
                <a:solidFill>
                  <a:schemeClr val="accent1"/>
                </a:solidFill>
                <a:latin typeface="Comic Sans MS" pitchFamily="66" charset="0"/>
              </a:rPr>
              <a:t>μικρός ως ανύπαρκτος</a:t>
            </a:r>
          </a:p>
          <a:p>
            <a:endParaRPr lang="el-GR" sz="2400">
              <a:latin typeface="Comic Sans MS" pitchFamily="66" charset="0"/>
            </a:endParaRPr>
          </a:p>
        </p:txBody>
      </p:sp>
      <p:sp>
        <p:nvSpPr>
          <p:cNvPr id="22531" name="TextBox 3"/>
          <p:cNvSpPr txBox="1">
            <a:spLocks noChangeArrowheads="1"/>
          </p:cNvSpPr>
          <p:nvPr/>
        </p:nvSpPr>
        <p:spPr bwMode="auto">
          <a:xfrm>
            <a:off x="1763713" y="5949950"/>
            <a:ext cx="6911975" cy="400050"/>
          </a:xfrm>
          <a:prstGeom prst="rect">
            <a:avLst/>
          </a:prstGeom>
          <a:noFill/>
          <a:ln w="9525">
            <a:noFill/>
            <a:miter lim="800000"/>
            <a:headEnd/>
            <a:tailEnd/>
          </a:ln>
        </p:spPr>
        <p:txBody>
          <a:bodyPr>
            <a:spAutoFit/>
          </a:bodyPr>
          <a:lstStyle/>
          <a:p>
            <a:r>
              <a:rPr lang="en-US" sz="2000" i="1">
                <a:solidFill>
                  <a:schemeClr val="accent1"/>
                </a:solidFill>
                <a:latin typeface="Comic Sans MS" pitchFamily="66" charset="0"/>
              </a:rPr>
              <a:t>Dalal PG et al. Pediatric Anesthesia 2014;24:359-371</a:t>
            </a:r>
            <a:endParaRPr lang="el-GR" sz="2000" i="1">
              <a:solidFill>
                <a:schemeClr val="accent1"/>
              </a:solidFill>
              <a:latin typeface="Comic Sans MS" pitchFamily="66"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algn="ctr"/>
            <a:r>
              <a:rPr lang="el-GR" sz="3000" b="1">
                <a:latin typeface="Comic Sans MS" pitchFamily="66" charset="0"/>
              </a:rPr>
              <a:t>Συστάσεις χρήσης αναλγητικών στη μητέρα που θηλάζει</a:t>
            </a:r>
          </a:p>
        </p:txBody>
      </p:sp>
      <p:sp>
        <p:nvSpPr>
          <p:cNvPr id="23554" name="Content Placeholder 2"/>
          <p:cNvSpPr>
            <a:spLocks noGrp="1"/>
          </p:cNvSpPr>
          <p:nvPr>
            <p:ph idx="1"/>
          </p:nvPr>
        </p:nvSpPr>
        <p:spPr/>
        <p:txBody>
          <a:bodyPr/>
          <a:lstStyle/>
          <a:p>
            <a:endParaRPr lang="en-US"/>
          </a:p>
          <a:p>
            <a:endParaRPr lang="el-GR"/>
          </a:p>
        </p:txBody>
      </p:sp>
      <p:pic>
        <p:nvPicPr>
          <p:cNvPr id="23555" name="Picture 2"/>
          <p:cNvPicPr>
            <a:picLocks noChangeAspect="1" noChangeArrowheads="1"/>
          </p:cNvPicPr>
          <p:nvPr/>
        </p:nvPicPr>
        <p:blipFill>
          <a:blip r:embed="rId2"/>
          <a:srcRect/>
          <a:stretch>
            <a:fillRect/>
          </a:stretch>
        </p:blipFill>
        <p:spPr bwMode="auto">
          <a:xfrm>
            <a:off x="1071563" y="1412875"/>
            <a:ext cx="6627812" cy="2808288"/>
          </a:xfrm>
          <a:prstGeom prst="rect">
            <a:avLst/>
          </a:prstGeom>
          <a:noFill/>
          <a:ln w="9525">
            <a:noFill/>
            <a:miter lim="800000"/>
            <a:headEnd/>
            <a:tailEnd/>
          </a:ln>
        </p:spPr>
      </p:pic>
      <p:pic>
        <p:nvPicPr>
          <p:cNvPr id="23556" name="Picture 3"/>
          <p:cNvPicPr>
            <a:picLocks noChangeAspect="1" noChangeArrowheads="1"/>
          </p:cNvPicPr>
          <p:nvPr/>
        </p:nvPicPr>
        <p:blipFill>
          <a:blip r:embed="rId3"/>
          <a:srcRect/>
          <a:stretch>
            <a:fillRect/>
          </a:stretch>
        </p:blipFill>
        <p:spPr bwMode="auto">
          <a:xfrm>
            <a:off x="1619250" y="4329113"/>
            <a:ext cx="6192838" cy="2132012"/>
          </a:xfrm>
          <a:prstGeom prst="rect">
            <a:avLst/>
          </a:prstGeom>
          <a:solidFill>
            <a:schemeClr val="accent1"/>
          </a:solidFill>
          <a:ln w="9525">
            <a:noFill/>
            <a:miter lim="800000"/>
            <a:headEnd/>
            <a:tailEnd/>
          </a:ln>
        </p:spPr>
      </p:pic>
      <p:sp>
        <p:nvSpPr>
          <p:cNvPr id="23557" name="Right Arrow 3"/>
          <p:cNvSpPr>
            <a:spLocks noChangeArrowheads="1"/>
          </p:cNvSpPr>
          <p:nvPr/>
        </p:nvSpPr>
        <p:spPr bwMode="auto">
          <a:xfrm>
            <a:off x="644525" y="2438400"/>
            <a:ext cx="1008063" cy="323850"/>
          </a:xfrm>
          <a:prstGeom prst="rightArrow">
            <a:avLst>
              <a:gd name="adj1" fmla="val 50000"/>
              <a:gd name="adj2" fmla="val 50020"/>
            </a:avLst>
          </a:prstGeom>
          <a:solidFill>
            <a:schemeClr val="accent1"/>
          </a:solidFill>
          <a:ln w="9525" algn="ctr">
            <a:solidFill>
              <a:schemeClr val="tx1"/>
            </a:solidFill>
            <a:round/>
            <a:headEnd/>
            <a:tailEnd/>
          </a:ln>
        </p:spPr>
        <p:txBody>
          <a:bodyPr/>
          <a:lstStyle/>
          <a:p>
            <a:pPr algn="ctr"/>
            <a:endParaRPr lang="el-GR" sz="2800">
              <a:latin typeface="Comic Sans MS" pitchFamily="66" charset="0"/>
            </a:endParaRPr>
          </a:p>
        </p:txBody>
      </p:sp>
      <p:sp>
        <p:nvSpPr>
          <p:cNvPr id="23558" name="Right Arrow 6"/>
          <p:cNvSpPr>
            <a:spLocks noChangeArrowheads="1"/>
          </p:cNvSpPr>
          <p:nvPr/>
        </p:nvSpPr>
        <p:spPr bwMode="auto">
          <a:xfrm>
            <a:off x="614363" y="4437063"/>
            <a:ext cx="1008062" cy="323850"/>
          </a:xfrm>
          <a:prstGeom prst="rightArrow">
            <a:avLst>
              <a:gd name="adj1" fmla="val 50000"/>
              <a:gd name="adj2" fmla="val 50020"/>
            </a:avLst>
          </a:prstGeom>
          <a:solidFill>
            <a:schemeClr val="accent1"/>
          </a:solidFill>
          <a:ln w="9525" algn="ctr">
            <a:solidFill>
              <a:schemeClr val="tx1"/>
            </a:solidFill>
            <a:round/>
            <a:headEnd/>
            <a:tailEnd/>
          </a:ln>
        </p:spPr>
        <p:txBody>
          <a:bodyPr/>
          <a:lstStyle/>
          <a:p>
            <a:pPr algn="ctr"/>
            <a:endParaRPr lang="el-GR" sz="2800">
              <a:latin typeface="Comic Sans MS" pitchFamily="66"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idx="4294967295"/>
          </p:nvPr>
        </p:nvSpPr>
        <p:spPr/>
        <p:txBody>
          <a:bodyPr/>
          <a:lstStyle/>
          <a:p>
            <a:pPr algn="ctr"/>
            <a:r>
              <a:rPr lang="el-GR" sz="3600" b="1">
                <a:latin typeface="Comic Sans MS" pitchFamily="66" charset="0"/>
              </a:rPr>
              <a:t>Αναλγησία για ΦΤ</a:t>
            </a:r>
          </a:p>
        </p:txBody>
      </p:sp>
      <p:sp>
        <p:nvSpPr>
          <p:cNvPr id="24578" name="Rectangle 3"/>
          <p:cNvSpPr>
            <a:spLocks noGrp="1" noChangeArrowheads="1"/>
          </p:cNvSpPr>
          <p:nvPr>
            <p:ph type="body" idx="4294967295"/>
          </p:nvPr>
        </p:nvSpPr>
        <p:spPr/>
        <p:txBody>
          <a:bodyPr/>
          <a:lstStyle/>
          <a:p>
            <a:r>
              <a:rPr lang="el-GR" sz="2000">
                <a:latin typeface="Comic Sans MS" pitchFamily="66" charset="0"/>
              </a:rPr>
              <a:t>Φυσιολογικός αυτόματος τοκετός χωρίς φάρμακα με άμεση επαφή δέρμα-δέρμα της μητέρας με το νεογνό οδηγεί σε αυξημένο ποσοστό επιτυχούς θηλασμού.</a:t>
            </a:r>
          </a:p>
          <a:p>
            <a:r>
              <a:rPr lang="el-GR" sz="2000">
                <a:latin typeface="Comic Sans MS" pitchFamily="66" charset="0"/>
              </a:rPr>
              <a:t>Παρατεταμένος τοκετός ή τοκετός με εμβρυουλκία, ΚΤ και αποχωρισμός της μητέρας από το νεογνό μπορεί να δημιουργήσει προβλήματα στο θηλασμό.</a:t>
            </a:r>
          </a:p>
          <a:p>
            <a:r>
              <a:rPr lang="el-GR" sz="2000">
                <a:latin typeface="Comic Sans MS" pitchFamily="66" charset="0"/>
              </a:rPr>
              <a:t>Ο πόνος όμως του τοκετού μπορεί να οδηγήσει σε δυσλειτουργικό τοκετό, ψυχολογική δυσαρμονία στην επίτοκο, αυξημένο ποσοστό επιλόχειας κατάθλιψης που οδηγούν επίσης σε προβληματικό θηλασμό.</a:t>
            </a:r>
          </a:p>
          <a:p>
            <a:r>
              <a:rPr lang="el-GR" sz="2000">
                <a:latin typeface="Comic Sans MS" pitchFamily="66" charset="0"/>
              </a:rPr>
              <a:t>Μη φαρμακολογικές τεχνικές αναλγησίας για ΦΤ (ύπνωση, μέθοδος </a:t>
            </a:r>
            <a:r>
              <a:rPr lang="en-US" sz="2000">
                <a:latin typeface="Comic Sans MS" pitchFamily="66" charset="0"/>
              </a:rPr>
              <a:t>Lamaze, </a:t>
            </a:r>
            <a:r>
              <a:rPr lang="el-GR" sz="2000">
                <a:latin typeface="Comic Sans MS" pitchFamily="66" charset="0"/>
              </a:rPr>
              <a:t>βελονισμός) μπορεί να βοηθήσουν στον πόνο και φαίνονται ασφαλείς για τα νεογνά. Απαιτείται, όμως μελέτη για την επίδραση τους στο θηλασμό</a:t>
            </a:r>
          </a:p>
          <a:p>
            <a:endParaRPr lang="el-GR" sz="2000">
              <a:latin typeface="Comic Sans MS" pitchFamily="66"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p:txBody>
          <a:bodyPr/>
          <a:lstStyle/>
          <a:p>
            <a:pPr algn="ctr"/>
            <a:r>
              <a:rPr lang="el-GR" sz="3200" b="1">
                <a:latin typeface="Comic Sans MS" pitchFamily="66" charset="0"/>
              </a:rPr>
              <a:t>Αναλγησία για ΦΤ/ Παρεντερικά οπιοειδή</a:t>
            </a:r>
          </a:p>
        </p:txBody>
      </p:sp>
      <p:sp>
        <p:nvSpPr>
          <p:cNvPr id="77827" name="Rectangle 3"/>
          <p:cNvSpPr>
            <a:spLocks noGrp="1" noChangeArrowheads="1"/>
          </p:cNvSpPr>
          <p:nvPr>
            <p:ph type="body" idx="4294967295"/>
          </p:nvPr>
        </p:nvSpPr>
        <p:spPr/>
        <p:txBody>
          <a:bodyPr/>
          <a:lstStyle/>
          <a:p>
            <a:r>
              <a:rPr lang="el-GR" sz="2000">
                <a:latin typeface="Comic Sans MS" pitchFamily="66" charset="0"/>
              </a:rPr>
              <a:t>Παρεντερική χορήγηση οπιοειδών μπορεί να επηρεάσει το φυσιολογικό αντανακλαστικό θηλασμού στο νεογνό την πρώτη ώρα μετά τον τοκετό.</a:t>
            </a:r>
          </a:p>
          <a:p>
            <a:r>
              <a:rPr lang="el-GR" sz="2000">
                <a:latin typeface="Comic Sans MS" pitchFamily="66" charset="0"/>
              </a:rPr>
              <a:t>Προτιμάται η χορήγηση </a:t>
            </a:r>
            <a:r>
              <a:rPr lang="el-GR" sz="2000" b="1">
                <a:solidFill>
                  <a:schemeClr val="accent1"/>
                </a:solidFill>
                <a:latin typeface="Comic Sans MS" pitchFamily="66" charset="0"/>
              </a:rPr>
              <a:t>φεντανύλης </a:t>
            </a:r>
            <a:r>
              <a:rPr lang="el-GR" sz="2000">
                <a:latin typeface="Comic Sans MS" pitchFamily="66" charset="0"/>
              </a:rPr>
              <a:t>και</a:t>
            </a:r>
            <a:r>
              <a:rPr lang="el-GR" sz="2000" b="1">
                <a:solidFill>
                  <a:schemeClr val="accent1"/>
                </a:solidFill>
                <a:latin typeface="Comic Sans MS" pitchFamily="66" charset="0"/>
              </a:rPr>
              <a:t> σουφεντανίλης</a:t>
            </a:r>
            <a:r>
              <a:rPr lang="el-GR" sz="2000">
                <a:latin typeface="Comic Sans MS" pitchFamily="66" charset="0"/>
              </a:rPr>
              <a:t> (ταχεία διάρκεια δράσης)</a:t>
            </a:r>
          </a:p>
          <a:p>
            <a:r>
              <a:rPr lang="el-GR" sz="2000">
                <a:latin typeface="Comic Sans MS" pitchFamily="66" charset="0"/>
              </a:rPr>
              <a:t>Η </a:t>
            </a:r>
            <a:r>
              <a:rPr lang="el-GR" sz="2000" b="1">
                <a:solidFill>
                  <a:schemeClr val="accent1"/>
                </a:solidFill>
                <a:latin typeface="Comic Sans MS" pitchFamily="66" charset="0"/>
              </a:rPr>
              <a:t>ρεμιφεντανίλη</a:t>
            </a:r>
            <a:r>
              <a:rPr lang="el-GR" sz="2000">
                <a:latin typeface="Comic Sans MS" pitchFamily="66" charset="0"/>
              </a:rPr>
              <a:t> μπορεί να προκαλέσει άπνοια στη μητέρα και απαιτεί </a:t>
            </a:r>
            <a:r>
              <a:rPr lang="en-US" sz="2000">
                <a:latin typeface="Comic Sans MS" pitchFamily="66" charset="0"/>
              </a:rPr>
              <a:t>monitoring </a:t>
            </a:r>
            <a:r>
              <a:rPr lang="el-GR" sz="2000">
                <a:latin typeface="Comic Sans MS" pitchFamily="66" charset="0"/>
              </a:rPr>
              <a:t>αλλά ασφαλής για το νεογνό.</a:t>
            </a:r>
          </a:p>
          <a:p>
            <a:r>
              <a:rPr lang="el-GR" sz="2000" b="1">
                <a:solidFill>
                  <a:schemeClr val="accent1"/>
                </a:solidFill>
                <a:latin typeface="Comic Sans MS" pitchFamily="66" charset="0"/>
              </a:rPr>
              <a:t>Μεπεριδίνη</a:t>
            </a:r>
            <a:r>
              <a:rPr lang="el-GR" sz="2000">
                <a:latin typeface="Comic Sans MS" pitchFamily="66" charset="0"/>
              </a:rPr>
              <a:t> – </a:t>
            </a:r>
            <a:r>
              <a:rPr lang="el-GR" sz="2000" b="1">
                <a:solidFill>
                  <a:schemeClr val="accent1"/>
                </a:solidFill>
                <a:latin typeface="Comic Sans MS" pitchFamily="66" charset="0"/>
              </a:rPr>
              <a:t>Μορφίνη </a:t>
            </a:r>
            <a:r>
              <a:rPr lang="el-GR" sz="2000">
                <a:latin typeface="Comic Sans MS" pitchFamily="66" charset="0"/>
              </a:rPr>
              <a:t>δεν πρέπει να χορηγούνται παρά μόνο σε μικρές δόσεις και σε χρονικό διάστημα&lt;1</a:t>
            </a:r>
            <a:r>
              <a:rPr lang="en-US" sz="2000">
                <a:latin typeface="Comic Sans MS" pitchFamily="66" charset="0"/>
              </a:rPr>
              <a:t>h </a:t>
            </a:r>
            <a:r>
              <a:rPr lang="el-GR" sz="2000">
                <a:latin typeface="Comic Sans MS" pitchFamily="66" charset="0"/>
              </a:rPr>
              <a:t>ή &gt;4</a:t>
            </a:r>
            <a:r>
              <a:rPr lang="en-US" sz="2000">
                <a:latin typeface="Comic Sans MS" pitchFamily="66" charset="0"/>
              </a:rPr>
              <a:t>h </a:t>
            </a:r>
            <a:r>
              <a:rPr lang="el-GR" sz="2000">
                <a:latin typeface="Comic Sans MS" pitchFamily="66" charset="0"/>
              </a:rPr>
              <a:t>από τον αναμενόμενο τοκετό.</a:t>
            </a:r>
          </a:p>
        </p:txBody>
      </p:sp>
      <p:sp>
        <p:nvSpPr>
          <p:cNvPr id="77828" name="Text Box 4"/>
          <p:cNvSpPr txBox="1">
            <a:spLocks noChangeArrowheads="1"/>
          </p:cNvSpPr>
          <p:nvPr/>
        </p:nvSpPr>
        <p:spPr bwMode="auto">
          <a:xfrm>
            <a:off x="1258888" y="2565400"/>
            <a:ext cx="6913562" cy="2740025"/>
          </a:xfrm>
          <a:prstGeom prst="rect">
            <a:avLst/>
          </a:prstGeom>
          <a:noFill/>
          <a:ln w="9525">
            <a:noFill/>
            <a:miter lim="800000"/>
            <a:headEnd/>
            <a:tailEnd/>
          </a:ln>
        </p:spPr>
        <p:txBody>
          <a:bodyPr>
            <a:spAutoFit/>
          </a:bodyPr>
          <a:lstStyle/>
          <a:p>
            <a:pPr eaLnBrk="0" hangingPunct="0">
              <a:lnSpc>
                <a:spcPct val="90000"/>
              </a:lnSpc>
              <a:spcBef>
                <a:spcPct val="20000"/>
              </a:spcBef>
              <a:buClr>
                <a:schemeClr val="accent1"/>
              </a:buClr>
              <a:buSzPct val="70000"/>
              <a:buFont typeface="Wingdings" pitchFamily="2" charset="2"/>
              <a:buChar char="n"/>
            </a:pPr>
            <a:r>
              <a:rPr lang="el-GR" sz="2800">
                <a:latin typeface="Comic Sans MS" pitchFamily="66" charset="0"/>
              </a:rPr>
              <a:t>Προσοχή στην δοσολογία και τον χρόνο χορήγησης σε σχέση με τον αναμενόμενο τοκετό.</a:t>
            </a:r>
          </a:p>
          <a:p>
            <a:pPr eaLnBrk="0" hangingPunct="0">
              <a:lnSpc>
                <a:spcPct val="90000"/>
              </a:lnSpc>
              <a:spcBef>
                <a:spcPct val="20000"/>
              </a:spcBef>
              <a:buClr>
                <a:schemeClr val="accent1"/>
              </a:buClr>
              <a:buSzPct val="70000"/>
              <a:buFont typeface="Wingdings" pitchFamily="2" charset="2"/>
              <a:buChar char="n"/>
            </a:pPr>
            <a:r>
              <a:rPr lang="el-GR" sz="2800">
                <a:latin typeface="Comic Sans MS" pitchFamily="66" charset="0"/>
              </a:rPr>
              <a:t>Αν χορηγηθούν περισσότερος χρόνος για επαφή δέρμα-δέρμα.</a:t>
            </a:r>
          </a:p>
          <a:p>
            <a:pPr>
              <a:spcBef>
                <a:spcPct val="50000"/>
              </a:spcBef>
            </a:pPr>
            <a:endParaRPr lang="el-GR" sz="2800">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7827">
                                            <p:txEl>
                                              <p:pRg st="1" end="1"/>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77827">
                                            <p:txEl>
                                              <p:pRg st="2" end="2"/>
                                            </p:txEl>
                                          </p:spTgt>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77827">
                                            <p:txEl>
                                              <p:pRg st="3" end="3"/>
                                            </p:txEl>
                                          </p:spTgt>
                                        </p:tgtEl>
                                        <p:attrNameLst>
                                          <p:attrName>style.visibility</p:attrName>
                                        </p:attrNameLst>
                                      </p:cBhvr>
                                      <p:to>
                                        <p:strVal val="hidden"/>
                                      </p:to>
                                    </p:set>
                                  </p:childTnLst>
                                </p:cTn>
                              </p:par>
                              <p:par>
                                <p:cTn id="13" presetID="2" presetClass="entr" presetSubtype="8" fill="hold" grpId="0" nodeType="withEffect">
                                  <p:stCondLst>
                                    <p:cond delay="0"/>
                                  </p:stCondLst>
                                  <p:childTnLst>
                                    <p:set>
                                      <p:cBhvr>
                                        <p:cTn id="14" dur="1" fill="hold">
                                          <p:stCondLst>
                                            <p:cond delay="0"/>
                                          </p:stCondLst>
                                        </p:cTn>
                                        <p:tgtEl>
                                          <p:spTgt spid="77828"/>
                                        </p:tgtEl>
                                        <p:attrNameLst>
                                          <p:attrName>style.visibility</p:attrName>
                                        </p:attrNameLst>
                                      </p:cBhvr>
                                      <p:to>
                                        <p:strVal val="visible"/>
                                      </p:to>
                                    </p:set>
                                    <p:anim calcmode="lin" valueType="num">
                                      <p:cBhvr additive="base">
                                        <p:cTn id="15" dur="500" fill="hold"/>
                                        <p:tgtEl>
                                          <p:spTgt spid="77828"/>
                                        </p:tgtEl>
                                        <p:attrNameLst>
                                          <p:attrName>ppt_x</p:attrName>
                                        </p:attrNameLst>
                                      </p:cBhvr>
                                      <p:tavLst>
                                        <p:tav tm="0">
                                          <p:val>
                                            <p:strVal val="0-#ppt_w/2"/>
                                          </p:val>
                                        </p:tav>
                                        <p:tav tm="100000">
                                          <p:val>
                                            <p:strVal val="#ppt_x"/>
                                          </p:val>
                                        </p:tav>
                                      </p:tavLst>
                                    </p:anim>
                                    <p:anim calcmode="lin" valueType="num">
                                      <p:cBhvr additive="base">
                                        <p:cTn id="16" dur="500" fill="hold"/>
                                        <p:tgtEl>
                                          <p:spTgt spid="778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idx="4294967295"/>
          </p:nvPr>
        </p:nvSpPr>
        <p:spPr/>
        <p:txBody>
          <a:bodyPr/>
          <a:lstStyle/>
          <a:p>
            <a:pPr algn="ctr"/>
            <a:r>
              <a:rPr lang="el-GR" sz="3200" b="1">
                <a:latin typeface="Comic Sans MS" pitchFamily="66" charset="0"/>
              </a:rPr>
              <a:t>Επισκληρίδιος Αναλγησία για ΦΤ</a:t>
            </a:r>
          </a:p>
        </p:txBody>
      </p:sp>
      <p:sp>
        <p:nvSpPr>
          <p:cNvPr id="26626" name="Rectangle 3"/>
          <p:cNvSpPr>
            <a:spLocks noGrp="1" noChangeArrowheads="1"/>
          </p:cNvSpPr>
          <p:nvPr>
            <p:ph type="body" idx="4294967295"/>
          </p:nvPr>
        </p:nvSpPr>
        <p:spPr/>
        <p:txBody>
          <a:bodyPr/>
          <a:lstStyle/>
          <a:p>
            <a:r>
              <a:rPr lang="el-GR" sz="2400">
                <a:latin typeface="Comic Sans MS" pitchFamily="66" charset="0"/>
              </a:rPr>
              <a:t>Η επισκληρίδιος αναλγησία παραμένει σημείο διχογνωμίας σε σχέση με την επίδραση της στο νεογνό.</a:t>
            </a:r>
          </a:p>
          <a:p>
            <a:r>
              <a:rPr lang="el-GR" sz="2400">
                <a:latin typeface="Comic Sans MS" pitchFamily="66" charset="0"/>
              </a:rPr>
              <a:t>Ελαχιστοποίηση των δόσεων και του κινητικού αποκλεισμού.</a:t>
            </a:r>
          </a:p>
          <a:p>
            <a:r>
              <a:rPr lang="el-GR" sz="2400">
                <a:latin typeface="Comic Sans MS" pitchFamily="66" charset="0"/>
              </a:rPr>
              <a:t>Δόσεις </a:t>
            </a:r>
            <a:r>
              <a:rPr lang="el-GR" sz="2400" b="1">
                <a:solidFill>
                  <a:schemeClr val="accent1"/>
                </a:solidFill>
                <a:latin typeface="Comic Sans MS" pitchFamily="66" charset="0"/>
              </a:rPr>
              <a:t>Φεντανύλης &gt;150γ </a:t>
            </a:r>
            <a:r>
              <a:rPr lang="el-GR" sz="2400">
                <a:latin typeface="Comic Sans MS" pitchFamily="66" charset="0"/>
              </a:rPr>
              <a:t>πρέπει να αποφεύγονται</a:t>
            </a:r>
          </a:p>
          <a:p>
            <a:r>
              <a:rPr lang="en-US" sz="2400">
                <a:latin typeface="Comic Sans MS" pitchFamily="66" charset="0"/>
              </a:rPr>
              <a:t>Combined spinal-epidural </a:t>
            </a:r>
            <a:r>
              <a:rPr lang="en-US" sz="2400">
                <a:latin typeface="Arial Unicode MS" pitchFamily="34" charset="-128"/>
                <a:ea typeface="Arial Unicode MS" pitchFamily="34" charset="-128"/>
                <a:cs typeface="Arial Unicode MS" pitchFamily="34" charset="-128"/>
              </a:rPr>
              <a:t>→</a:t>
            </a:r>
            <a:r>
              <a:rPr lang="el-GR" sz="2400">
                <a:latin typeface="Comic Sans MS" pitchFamily="66" charset="0"/>
              </a:rPr>
              <a:t>προτιμώμενη</a:t>
            </a:r>
          </a:p>
          <a:p>
            <a:endParaRPr lang="el-GR" sz="2400">
              <a:latin typeface="Comic Sans MS" pitchFamily="66"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idx="4294967295"/>
          </p:nvPr>
        </p:nvSpPr>
        <p:spPr/>
        <p:txBody>
          <a:bodyPr/>
          <a:lstStyle/>
          <a:p>
            <a:pPr algn="ctr"/>
            <a:r>
              <a:rPr lang="el-GR" sz="3600" b="1">
                <a:latin typeface="Comic Sans MS" pitchFamily="66" charset="0"/>
              </a:rPr>
              <a:t>Αναισθησία για ΚΤ</a:t>
            </a:r>
          </a:p>
        </p:txBody>
      </p:sp>
      <p:sp>
        <p:nvSpPr>
          <p:cNvPr id="27650" name="Rectangle 3"/>
          <p:cNvSpPr>
            <a:spLocks noGrp="1" noChangeArrowheads="1"/>
          </p:cNvSpPr>
          <p:nvPr>
            <p:ph type="body" idx="4294967295"/>
          </p:nvPr>
        </p:nvSpPr>
        <p:spPr>
          <a:xfrm>
            <a:off x="2987675" y="1981200"/>
            <a:ext cx="5622925" cy="4114800"/>
          </a:xfrm>
        </p:spPr>
        <p:txBody>
          <a:bodyPr/>
          <a:lstStyle/>
          <a:p>
            <a:r>
              <a:rPr lang="el-GR" sz="2400">
                <a:latin typeface="Comic Sans MS" pitchFamily="66" charset="0"/>
              </a:rPr>
              <a:t>Προτιμάται η περιοχική από τη γενική αναισθησία.</a:t>
            </a:r>
          </a:p>
          <a:p>
            <a:r>
              <a:rPr lang="el-GR" sz="2400">
                <a:latin typeface="Comic Sans MS" pitchFamily="66" charset="0"/>
              </a:rPr>
              <a:t>Άμεση επαφή δέρμα-δέρμα νεογνού και μητέρας</a:t>
            </a:r>
          </a:p>
          <a:p>
            <a:r>
              <a:rPr lang="el-GR" sz="2400">
                <a:latin typeface="Comic Sans MS" pitchFamily="66" charset="0"/>
              </a:rPr>
              <a:t>Μετά από γενική αναισθησία η μητέρα μπορεί να θηλάσει μόλις είναι αρκετά «ξύπνια» ώστε να μπορεί να κρατήσει το μωρό της με ασφάλεια.</a:t>
            </a:r>
          </a:p>
        </p:txBody>
      </p:sp>
      <p:pic>
        <p:nvPicPr>
          <p:cNvPr id="5" name="Picture 4"/>
          <p:cNvPicPr>
            <a:picLocks noChangeAspect="1"/>
          </p:cNvPicPr>
          <p:nvPr/>
        </p:nvPicPr>
        <p:blipFill>
          <a:blip r:embed="rId2"/>
          <a:stretch>
            <a:fillRect/>
          </a:stretch>
        </p:blipFill>
        <p:spPr>
          <a:xfrm>
            <a:off x="251520" y="4725144"/>
            <a:ext cx="2736304" cy="1838454"/>
          </a:xfrm>
          <a:prstGeom prst="rect">
            <a:avLst/>
          </a:prstGeom>
          <a:ln w="38100">
            <a:solidFill>
              <a:schemeClr val="accent1"/>
            </a:solidFill>
          </a:ln>
          <a:effectLst>
            <a:glow rad="215900">
              <a:schemeClr val="tx1"/>
            </a:glow>
          </a:effec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algn="ctr"/>
            <a:r>
              <a:rPr lang="el-GR" sz="3600" b="1">
                <a:latin typeface="Comic Sans MS" pitchFamily="66" charset="0"/>
              </a:rPr>
              <a:t>Αναλγησία μετά από καισαρική τομή</a:t>
            </a:r>
          </a:p>
        </p:txBody>
      </p:sp>
      <p:sp>
        <p:nvSpPr>
          <p:cNvPr id="28674" name="Content Placeholder 2"/>
          <p:cNvSpPr>
            <a:spLocks noGrp="1"/>
          </p:cNvSpPr>
          <p:nvPr>
            <p:ph idx="1"/>
          </p:nvPr>
        </p:nvSpPr>
        <p:spPr>
          <a:xfrm>
            <a:off x="3635375" y="1981200"/>
            <a:ext cx="4975225" cy="4114800"/>
          </a:xfrm>
        </p:spPr>
        <p:txBody>
          <a:bodyPr/>
          <a:lstStyle/>
          <a:p>
            <a:pPr>
              <a:buSzPct val="90000"/>
              <a:buFont typeface="Wingdings" pitchFamily="2" charset="2"/>
              <a:buChar char="v"/>
            </a:pPr>
            <a:r>
              <a:rPr lang="el-GR" sz="2200">
                <a:latin typeface="Comic Sans MS" pitchFamily="66" charset="0"/>
              </a:rPr>
              <a:t>Η έγκαιρη και αποτελεσματική αντιμετώπιση του όξεος μτχ πόνου μετά από ΚΤ είναι ζωτικής σημασίας ώστε η νέα μητέρα να μπορεί να ανταποκριθεί άμεσα στις αυξημένες απαιτήσεις του νεογέννητου μωρού.</a:t>
            </a:r>
          </a:p>
        </p:txBody>
      </p:sp>
      <p:pic>
        <p:nvPicPr>
          <p:cNvPr id="5" name="Picture 4"/>
          <p:cNvPicPr>
            <a:picLocks noChangeAspect="1"/>
          </p:cNvPicPr>
          <p:nvPr/>
        </p:nvPicPr>
        <p:blipFill>
          <a:blip r:embed="rId2"/>
          <a:stretch>
            <a:fillRect/>
          </a:stretch>
        </p:blipFill>
        <p:spPr>
          <a:xfrm>
            <a:off x="395536" y="4797152"/>
            <a:ext cx="3888892" cy="1779662"/>
          </a:xfrm>
          <a:prstGeom prst="rect">
            <a:avLst/>
          </a:prstGeom>
          <a:ln w="38100">
            <a:solidFill>
              <a:schemeClr val="accent1"/>
            </a:solidFill>
          </a:ln>
          <a:effectLst>
            <a:glow rad="304800">
              <a:schemeClr val="tx1">
                <a:alpha val="93000"/>
              </a:schemeClr>
            </a:glow>
          </a:effec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ChangeAspect="1"/>
          </p:cNvPicPr>
          <p:nvPr/>
        </p:nvPicPr>
        <p:blipFill>
          <a:blip r:embed="rId2"/>
          <a:stretch>
            <a:fillRect/>
          </a:stretch>
        </p:blipFill>
        <p:spPr bwMode="auto">
          <a:xfrm>
            <a:off x="709848" y="3644148"/>
            <a:ext cx="4654240" cy="2881196"/>
          </a:xfrm>
          <a:prstGeom prst="rect">
            <a:avLst/>
          </a:prstGeom>
          <a:noFill/>
          <a:ln w="38100">
            <a:solidFill>
              <a:schemeClr val="accent1"/>
            </a:solidFill>
            <a:miter lim="800000"/>
            <a:headEnd/>
            <a:tailEnd/>
          </a:ln>
          <a:effectLst>
            <a:glow rad="190500">
              <a:schemeClr val="tx1"/>
            </a:glow>
          </a:effectLst>
        </p:spPr>
      </p:pic>
      <p:pic>
        <p:nvPicPr>
          <p:cNvPr id="5" name="Picture 4"/>
          <p:cNvPicPr>
            <a:picLocks noChangeAspect="1"/>
          </p:cNvPicPr>
          <p:nvPr/>
        </p:nvPicPr>
        <p:blipFill>
          <a:blip r:embed="rId3"/>
          <a:stretch>
            <a:fillRect/>
          </a:stretch>
        </p:blipFill>
        <p:spPr>
          <a:xfrm>
            <a:off x="1622505" y="1772816"/>
            <a:ext cx="2828925" cy="1619250"/>
          </a:xfrm>
          <a:prstGeom prst="rect">
            <a:avLst/>
          </a:prstGeom>
          <a:ln w="38100">
            <a:solidFill>
              <a:schemeClr val="accent1"/>
            </a:solidFill>
          </a:ln>
          <a:effectLst>
            <a:glow rad="254000">
              <a:schemeClr val="tx1"/>
            </a:glow>
          </a:effectLst>
        </p:spPr>
      </p:pic>
      <p:sp>
        <p:nvSpPr>
          <p:cNvPr id="7" name="TextBox 6"/>
          <p:cNvSpPr txBox="1">
            <a:spLocks noChangeArrowheads="1"/>
          </p:cNvSpPr>
          <p:nvPr/>
        </p:nvSpPr>
        <p:spPr bwMode="auto">
          <a:xfrm>
            <a:off x="3276600" y="333375"/>
            <a:ext cx="5616575" cy="1200150"/>
          </a:xfrm>
          <a:prstGeom prst="rect">
            <a:avLst/>
          </a:prstGeom>
          <a:solidFill>
            <a:schemeClr val="bg2"/>
          </a:solidFill>
          <a:ln w="9525">
            <a:noFill/>
            <a:miter lim="800000"/>
            <a:headEnd/>
            <a:tailEnd/>
          </a:ln>
        </p:spPr>
        <p:txBody>
          <a:bodyPr>
            <a:spAutoFit/>
          </a:bodyPr>
          <a:lstStyle/>
          <a:p>
            <a:pPr algn="ctr"/>
            <a:r>
              <a:rPr lang="el-GR" sz="3600" b="1">
                <a:solidFill>
                  <a:schemeClr val="bg1"/>
                </a:solidFill>
                <a:latin typeface="Comic Sans MS" pitchFamily="66" charset="0"/>
              </a:rPr>
              <a:t>Μη Οπιοειδή Αναλγητικά και Θηλασμός</a:t>
            </a:r>
            <a:endParaRPr lang="el-GR" sz="360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7">
                                            <p:txEl>
                                              <p:pRg st="0" end="0"/>
                                            </p:txEl>
                                          </p:spTgt>
                                        </p:tgtEl>
                                      </p:cBhvr>
                                    </p:animEffect>
                                    <p:animScale>
                                      <p:cBhvr>
                                        <p:cTn id="7" dur="250" autoRev="1" fill="hold"/>
                                        <p:tgtEl>
                                          <p:spTgt spid="7">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algn="ctr"/>
            <a:r>
              <a:rPr lang="el-GR" sz="3600" b="1">
                <a:latin typeface="Comic Sans MS" pitchFamily="66" charset="0"/>
              </a:rPr>
              <a:t>Μη Οπιοειδή Αναλγητικά και Θηλασμός</a:t>
            </a:r>
          </a:p>
        </p:txBody>
      </p:sp>
      <p:sp>
        <p:nvSpPr>
          <p:cNvPr id="30722" name="Content Placeholder 2"/>
          <p:cNvSpPr>
            <a:spLocks noGrp="1"/>
          </p:cNvSpPr>
          <p:nvPr>
            <p:ph idx="1"/>
          </p:nvPr>
        </p:nvSpPr>
        <p:spPr>
          <a:xfrm>
            <a:off x="2051050" y="1981200"/>
            <a:ext cx="6559550" cy="4114800"/>
          </a:xfrm>
        </p:spPr>
        <p:txBody>
          <a:bodyPr/>
          <a:lstStyle/>
          <a:p>
            <a:r>
              <a:rPr lang="el-GR" sz="2400">
                <a:latin typeface="Comic Sans MS" pitchFamily="66" charset="0"/>
              </a:rPr>
              <a:t>Τα μη οπιοειδή αναλγητικά θα πρέπει να είναι η πρώτη επιλογή για τη μητέρα που θηλάζει, επειδή δεν επηρεάζουν την εγρήγορση της μητέρας και του νεογνού (επίπεδο αξιοπιστίας</a:t>
            </a:r>
            <a:r>
              <a:rPr lang="en-US" sz="2400">
                <a:latin typeface="Comic Sans MS" pitchFamily="66" charset="0"/>
              </a:rPr>
              <a:t> III)</a:t>
            </a:r>
          </a:p>
          <a:p>
            <a:r>
              <a:rPr lang="en-US" sz="2400">
                <a:latin typeface="Comic Sans MS" pitchFamily="66" charset="0"/>
              </a:rPr>
              <a:t> H </a:t>
            </a:r>
            <a:r>
              <a:rPr lang="el-GR" sz="2400" b="1">
                <a:latin typeface="Comic Sans MS" pitchFamily="66" charset="0"/>
              </a:rPr>
              <a:t>παρακεταμόλη </a:t>
            </a:r>
            <a:r>
              <a:rPr lang="el-GR" sz="2400">
                <a:latin typeface="Comic Sans MS" pitchFamily="66" charset="0"/>
              </a:rPr>
              <a:t>και </a:t>
            </a:r>
            <a:r>
              <a:rPr lang="el-GR" sz="2400" b="1">
                <a:latin typeface="Comic Sans MS" pitchFamily="66" charset="0"/>
              </a:rPr>
              <a:t>η ιμπουπροφένη </a:t>
            </a:r>
            <a:r>
              <a:rPr lang="el-GR" sz="2400">
                <a:latin typeface="Comic Sans MS" pitchFamily="66" charset="0"/>
              </a:rPr>
              <a:t>αποτελούν ασφαλή και αποτελεσματικά φάρμακα για αναλγησία μετά  ΚΤ</a:t>
            </a:r>
          </a:p>
          <a:p>
            <a:endParaRPr lang="el-GR"/>
          </a:p>
        </p:txBody>
      </p:sp>
      <p:pic>
        <p:nvPicPr>
          <p:cNvPr id="6" name="Picture 5"/>
          <p:cNvPicPr>
            <a:picLocks noChangeAspect="1"/>
          </p:cNvPicPr>
          <p:nvPr/>
        </p:nvPicPr>
        <p:blipFill>
          <a:blip r:embed="rId2" cstate="print"/>
          <a:stretch>
            <a:fillRect/>
          </a:stretch>
        </p:blipFill>
        <p:spPr>
          <a:xfrm>
            <a:off x="467544" y="4581128"/>
            <a:ext cx="1872208" cy="1872208"/>
          </a:xfrm>
          <a:prstGeom prst="rect">
            <a:avLst/>
          </a:prstGeom>
          <a:ln w="38100">
            <a:solidFill>
              <a:schemeClr val="accent1"/>
            </a:solidFill>
          </a:ln>
          <a:effectLst>
            <a:glow rad="152400">
              <a:schemeClr val="tx1"/>
            </a:glow>
          </a:effec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algn="ctr"/>
            <a:r>
              <a:rPr lang="el-GR" sz="3600" b="1">
                <a:latin typeface="Comic Sans MS" pitchFamily="66" charset="0"/>
              </a:rPr>
              <a:t>Μη Οπιοειδή Αναλγητικά και Θηλασμός</a:t>
            </a:r>
            <a:endParaRPr lang="el-GR" sz="3600"/>
          </a:p>
        </p:txBody>
      </p:sp>
      <p:sp>
        <p:nvSpPr>
          <p:cNvPr id="31746" name="Content Placeholder 2"/>
          <p:cNvSpPr>
            <a:spLocks noGrp="1"/>
          </p:cNvSpPr>
          <p:nvPr>
            <p:ph idx="1"/>
          </p:nvPr>
        </p:nvSpPr>
        <p:spPr/>
        <p:txBody>
          <a:bodyPr/>
          <a:lstStyle/>
          <a:p>
            <a:r>
              <a:rPr lang="el-GR" sz="2400">
                <a:latin typeface="Comic Sans MS" pitchFamily="66" charset="0"/>
              </a:rPr>
              <a:t>Υπόθετα </a:t>
            </a:r>
            <a:r>
              <a:rPr lang="el-GR" sz="2400" b="1">
                <a:latin typeface="Comic Sans MS" pitchFamily="66" charset="0"/>
              </a:rPr>
              <a:t>δικλοφενάκης </a:t>
            </a:r>
            <a:r>
              <a:rPr lang="el-GR" sz="2400">
                <a:latin typeface="Comic Sans MS" pitchFamily="66" charset="0"/>
              </a:rPr>
              <a:t>χρησιμοποιούνται συνήθως, γιατί τα επίπεδα στο γάλα είναι πολύ χαμηλά</a:t>
            </a:r>
          </a:p>
          <a:p>
            <a:r>
              <a:rPr lang="el-GR" sz="2400">
                <a:latin typeface="Comic Sans MS" pitchFamily="66" charset="0"/>
              </a:rPr>
              <a:t>Μεταφορά </a:t>
            </a:r>
            <a:r>
              <a:rPr lang="el-GR" sz="2400" b="1">
                <a:latin typeface="Comic Sans MS" pitchFamily="66" charset="0"/>
              </a:rPr>
              <a:t>ναπροξένης</a:t>
            </a:r>
            <a:r>
              <a:rPr lang="el-GR" sz="2400">
                <a:latin typeface="Comic Sans MS" pitchFamily="66" charset="0"/>
              </a:rPr>
              <a:t> στο γάλα είναι μικρή</a:t>
            </a:r>
          </a:p>
          <a:p>
            <a:r>
              <a:rPr lang="el-GR" sz="2400">
                <a:latin typeface="Comic Sans MS" pitchFamily="66" charset="0"/>
              </a:rPr>
              <a:t>Οι αναστολείς </a:t>
            </a:r>
            <a:r>
              <a:rPr lang="en-US" sz="2400">
                <a:latin typeface="Comic Sans MS" pitchFamily="66" charset="0"/>
              </a:rPr>
              <a:t>COX</a:t>
            </a:r>
            <a:r>
              <a:rPr lang="en-US" sz="2400" baseline="-25000">
                <a:latin typeface="Comic Sans MS" pitchFamily="66" charset="0"/>
              </a:rPr>
              <a:t>2</a:t>
            </a:r>
            <a:r>
              <a:rPr lang="en-US" sz="2400">
                <a:latin typeface="Comic Sans MS" pitchFamily="66" charset="0"/>
              </a:rPr>
              <a:t> </a:t>
            </a:r>
            <a:r>
              <a:rPr lang="el-GR" sz="2400">
                <a:latin typeface="Comic Sans MS" pitchFamily="66" charset="0"/>
              </a:rPr>
              <a:t>μπορεί να έχουν κάποια πλεονεκτήματα, ιδίως εάν υπάρχει φόβος αιμορραγίας (&gt;0,3%της μητρικής δόσης</a:t>
            </a:r>
            <a:r>
              <a:rPr lang="en-US" sz="2400">
                <a:latin typeface="Comic Sans MS" pitchFamily="66" charset="0"/>
              </a:rPr>
              <a:t> </a:t>
            </a:r>
            <a:r>
              <a:rPr lang="en-US" sz="2400" b="1">
                <a:latin typeface="Comic Sans MS" pitchFamily="66" charset="0"/>
              </a:rPr>
              <a:t>celecoxib</a:t>
            </a:r>
            <a:endParaRPr lang="el-GR" sz="2400" b="1">
              <a:latin typeface="Comic Sans MS" pitchFamily="66" charset="0"/>
            </a:endParaRPr>
          </a:p>
          <a:p>
            <a:pPr>
              <a:buFont typeface="Wingdings" pitchFamily="2" charset="2"/>
              <a:buNone/>
            </a:pPr>
            <a:r>
              <a:rPr lang="el-GR" sz="2400">
                <a:latin typeface="Comic Sans MS" pitchFamily="66" charset="0"/>
              </a:rPr>
              <a:t>     μεταφέρεται στο γάλα)</a:t>
            </a:r>
          </a:p>
          <a:p>
            <a:endParaRPr lang="el-G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algn="ctr"/>
            <a:r>
              <a:rPr lang="el-GR" sz="3600" b="1">
                <a:latin typeface="Comic Sans MS" pitchFamily="66" charset="0"/>
              </a:rPr>
              <a:t>ΜΣΑΦ</a:t>
            </a:r>
          </a:p>
        </p:txBody>
      </p:sp>
      <p:sp>
        <p:nvSpPr>
          <p:cNvPr id="32770" name="Content Placeholder 2"/>
          <p:cNvSpPr>
            <a:spLocks noGrp="1"/>
          </p:cNvSpPr>
          <p:nvPr>
            <p:ph idx="1"/>
          </p:nvPr>
        </p:nvSpPr>
        <p:spPr>
          <a:xfrm>
            <a:off x="971550" y="1773238"/>
            <a:ext cx="7661275" cy="4114800"/>
          </a:xfrm>
        </p:spPr>
        <p:txBody>
          <a:bodyPr/>
          <a:lstStyle/>
          <a:p>
            <a:r>
              <a:rPr lang="el-GR" sz="2300"/>
              <a:t> </a:t>
            </a:r>
            <a:r>
              <a:rPr lang="el-GR" sz="2400">
                <a:latin typeface="Comic Sans MS" pitchFamily="66" charset="0"/>
              </a:rPr>
              <a:t>Χρήση των ΜΣΑΦ  οδηγεί σε ελλάτωση των οπιοειδών </a:t>
            </a:r>
          </a:p>
          <a:p>
            <a:pPr lvl="1">
              <a:buClr>
                <a:schemeClr val="accent1"/>
              </a:buClr>
              <a:buFont typeface="Wingdings" pitchFamily="2" charset="2"/>
              <a:buChar char="Ø"/>
            </a:pPr>
            <a:r>
              <a:rPr lang="el-GR" sz="2400">
                <a:latin typeface="Comic Sans MS" pitchFamily="66" charset="0"/>
              </a:rPr>
              <a:t>αποτελεσματικά στον πόνο μετά ΚΤ </a:t>
            </a:r>
          </a:p>
          <a:p>
            <a:pPr lvl="1">
              <a:buClr>
                <a:schemeClr val="accent1"/>
              </a:buClr>
              <a:buFont typeface="Wingdings" pitchFamily="2" charset="2"/>
              <a:buChar char="Ø"/>
            </a:pPr>
            <a:r>
              <a:rPr lang="el-GR" sz="2400">
                <a:latin typeface="Comic Sans MS" pitchFamily="66" charset="0"/>
              </a:rPr>
              <a:t>ενισχύουν την αναλγησία των οποειδών</a:t>
            </a:r>
          </a:p>
          <a:p>
            <a:pPr lvl="1">
              <a:buClr>
                <a:schemeClr val="accent1"/>
              </a:buClr>
              <a:buFont typeface="Wingdings" pitchFamily="2" charset="2"/>
              <a:buChar char="Ø"/>
            </a:pPr>
            <a:r>
              <a:rPr lang="el-GR" sz="2400">
                <a:latin typeface="Comic Sans MS" pitchFamily="66" charset="0"/>
              </a:rPr>
              <a:t>ελλατώνουν τις ΑΕ των οπιοειδών</a:t>
            </a:r>
          </a:p>
          <a:p>
            <a:r>
              <a:rPr lang="el-GR" sz="2400">
                <a:latin typeface="Comic Sans MS" pitchFamily="66" charset="0"/>
              </a:rPr>
              <a:t>Η American  Academy of Pediatrics  αναφέρει </a:t>
            </a:r>
            <a:r>
              <a:rPr lang="el-GR" sz="2400" b="1">
                <a:solidFill>
                  <a:schemeClr val="accent1"/>
                </a:solidFill>
                <a:latin typeface="Comic Sans MS" pitchFamily="66" charset="0"/>
              </a:rPr>
              <a:t>ασφαλή χρήση των ΜΣΑΦ </a:t>
            </a:r>
            <a:r>
              <a:rPr lang="el-GR" sz="2400">
                <a:latin typeface="Comic Sans MS" pitchFamily="66" charset="0"/>
              </a:rPr>
              <a:t> στις μητέρες που θηλάζουν </a:t>
            </a:r>
          </a:p>
          <a:p>
            <a:r>
              <a:rPr lang="el-GR" sz="2400">
                <a:latin typeface="Comic Sans MS" pitchFamily="66" charset="0"/>
              </a:rPr>
              <a:t>Τυπική Δόση  για αναλγησία μετά ΚΤ σε υγιείς γυναίκες</a:t>
            </a:r>
          </a:p>
          <a:p>
            <a:pPr lvl="1">
              <a:buClr>
                <a:schemeClr val="accent1"/>
              </a:buClr>
              <a:buFont typeface="Wingdings" pitchFamily="2" charset="2"/>
              <a:buChar char="Ø"/>
            </a:pPr>
            <a:r>
              <a:rPr lang="el-GR" sz="2400" b="1">
                <a:solidFill>
                  <a:schemeClr val="accent1"/>
                </a:solidFill>
                <a:latin typeface="Comic Sans MS" pitchFamily="66" charset="0"/>
              </a:rPr>
              <a:t>ιμπουπροφένη 600-800</a:t>
            </a:r>
            <a:r>
              <a:rPr lang="en-US" sz="2400" b="1">
                <a:solidFill>
                  <a:schemeClr val="accent1"/>
                </a:solidFill>
                <a:latin typeface="Comic Sans MS" pitchFamily="66" charset="0"/>
              </a:rPr>
              <a:t>mg</a:t>
            </a:r>
            <a:r>
              <a:rPr lang="el-GR" sz="2400" b="1">
                <a:solidFill>
                  <a:schemeClr val="accent1"/>
                </a:solidFill>
                <a:latin typeface="Comic Sans MS" pitchFamily="66" charset="0"/>
              </a:rPr>
              <a:t> </a:t>
            </a:r>
            <a:r>
              <a:rPr lang="el-GR" sz="2400">
                <a:latin typeface="Comic Sans MS" pitchFamily="66" charset="0"/>
              </a:rPr>
              <a:t>από του στόματος κάθε 8 ώρες</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22148" y="2852936"/>
            <a:ext cx="2325716" cy="1331218"/>
          </a:xfrm>
          <a:prstGeom prst="rect">
            <a:avLst/>
          </a:prstGeom>
          <a:ln w="38100">
            <a:solidFill>
              <a:schemeClr val="accent1"/>
            </a:solidFill>
          </a:ln>
          <a:effectLst>
            <a:glow rad="254000">
              <a:schemeClr val="tx1"/>
            </a:glow>
          </a:effectLst>
        </p:spPr>
      </p:pic>
      <p:sp>
        <p:nvSpPr>
          <p:cNvPr id="7" name="TextBox 6"/>
          <p:cNvSpPr txBox="1">
            <a:spLocks noChangeArrowheads="1"/>
          </p:cNvSpPr>
          <p:nvPr/>
        </p:nvSpPr>
        <p:spPr bwMode="auto">
          <a:xfrm>
            <a:off x="3276600" y="333375"/>
            <a:ext cx="5616575" cy="1200150"/>
          </a:xfrm>
          <a:prstGeom prst="rect">
            <a:avLst/>
          </a:prstGeom>
          <a:solidFill>
            <a:schemeClr val="bg2"/>
          </a:solidFill>
          <a:ln w="9525">
            <a:noFill/>
            <a:miter lim="800000"/>
            <a:headEnd/>
            <a:tailEnd/>
          </a:ln>
        </p:spPr>
        <p:txBody>
          <a:bodyPr>
            <a:spAutoFit/>
          </a:bodyPr>
          <a:lstStyle/>
          <a:p>
            <a:pPr algn="ctr"/>
            <a:r>
              <a:rPr lang="el-GR" sz="3600" b="1">
                <a:solidFill>
                  <a:schemeClr val="bg1"/>
                </a:solidFill>
                <a:latin typeface="Comic Sans MS" pitchFamily="66" charset="0"/>
              </a:rPr>
              <a:t>Οπιοειδή Αναλγητικά και Θηλασμός</a:t>
            </a:r>
            <a:endParaRPr lang="el-GR" sz="3600">
              <a:solidFill>
                <a:schemeClr val="bg1"/>
              </a:solidFill>
            </a:endParaRPr>
          </a:p>
        </p:txBody>
      </p:sp>
      <p:pic>
        <p:nvPicPr>
          <p:cNvPr id="2" name="Picture 1"/>
          <p:cNvPicPr>
            <a:picLocks noChangeAspect="1"/>
          </p:cNvPicPr>
          <p:nvPr/>
        </p:nvPicPr>
        <p:blipFill>
          <a:blip r:embed="rId3"/>
          <a:stretch>
            <a:fillRect/>
          </a:stretch>
        </p:blipFill>
        <p:spPr>
          <a:xfrm>
            <a:off x="323528" y="4509120"/>
            <a:ext cx="3601555" cy="2088232"/>
          </a:xfrm>
          <a:prstGeom prst="rect">
            <a:avLst/>
          </a:prstGeom>
          <a:ln w="38100">
            <a:solidFill>
              <a:schemeClr val="accent1"/>
            </a:solidFill>
          </a:ln>
          <a:effectLst>
            <a:glow rad="241300">
              <a:schemeClr val="tx1"/>
            </a:glow>
          </a:effectLst>
        </p:spPr>
      </p:pic>
      <p:sp>
        <p:nvSpPr>
          <p:cNvPr id="6" name="TextBox 5"/>
          <p:cNvSpPr txBox="1"/>
          <p:nvPr/>
        </p:nvSpPr>
        <p:spPr>
          <a:xfrm>
            <a:off x="4787900" y="2708275"/>
            <a:ext cx="3744913" cy="1939925"/>
          </a:xfrm>
          <a:prstGeom prst="rect">
            <a:avLst/>
          </a:prstGeom>
          <a:noFill/>
          <a:ln w="28575">
            <a:solidFill>
              <a:schemeClr val="accent5">
                <a:lumMod val="50000"/>
              </a:schemeClr>
            </a:solidFill>
          </a:ln>
        </p:spPr>
        <p:txBody>
          <a:bodyPr>
            <a:spAutoFit/>
          </a:bodyPr>
          <a:lstStyle/>
          <a:p>
            <a:pPr marL="342900" indent="-342900" fontAlgn="auto">
              <a:spcBef>
                <a:spcPts val="0"/>
              </a:spcBef>
              <a:spcAft>
                <a:spcPts val="0"/>
              </a:spcAft>
              <a:buClr>
                <a:schemeClr val="accent1"/>
              </a:buClr>
              <a:buFont typeface="Wingdings" pitchFamily="2" charset="2"/>
              <a:buChar char="v"/>
              <a:defRPr/>
            </a:pPr>
            <a:r>
              <a:rPr lang="el-GR" sz="2400" b="1" dirty="0">
                <a:latin typeface="Comic Sans MS" pitchFamily="66" charset="0"/>
              </a:rPr>
              <a:t>Πόνος και</a:t>
            </a:r>
            <a:r>
              <a:rPr lang="en-US" sz="2400" b="1" dirty="0">
                <a:latin typeface="Comic Sans MS" pitchFamily="66" charset="0"/>
              </a:rPr>
              <a:t> </a:t>
            </a:r>
            <a:r>
              <a:rPr lang="el-GR" sz="2400" b="1" dirty="0">
                <a:latin typeface="Comic Sans MS" pitchFamily="66" charset="0"/>
              </a:rPr>
              <a:t>Οπιοειδή </a:t>
            </a:r>
            <a:r>
              <a:rPr lang="el-GR" sz="2400" dirty="0">
                <a:latin typeface="Comic Sans MS" pitchFamily="66" charset="0"/>
              </a:rPr>
              <a:t>μπορεί να έχουν </a:t>
            </a:r>
            <a:r>
              <a:rPr lang="el-GR" sz="2400" b="1" dirty="0">
                <a:latin typeface="Comic Sans MS" pitchFamily="66" charset="0"/>
              </a:rPr>
              <a:t>αρνητική</a:t>
            </a:r>
            <a:r>
              <a:rPr lang="el-GR" sz="2400" dirty="0">
                <a:latin typeface="Comic Sans MS" pitchFamily="66" charset="0"/>
              </a:rPr>
              <a:t> επίπτωση στην έκβαση του θηλασμού</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7">
                                            <p:txEl>
                                              <p:pRg st="0" end="0"/>
                                            </p:txEl>
                                          </p:spTgt>
                                        </p:tgtEl>
                                      </p:cBhvr>
                                    </p:animEffect>
                                    <p:animScale>
                                      <p:cBhvr>
                                        <p:cTn id="7" dur="250" autoRev="1" fill="hold"/>
                                        <p:tgtEl>
                                          <p:spTgt spid="7">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pPr algn="ctr"/>
            <a:r>
              <a:rPr lang="el-GR" sz="3200" b="1">
                <a:latin typeface="Comic Sans MS" pitchFamily="66" charset="0"/>
              </a:rPr>
              <a:t>Κωδε</a:t>
            </a:r>
            <a:r>
              <a:rPr lang="el-GR" sz="3200" b="1">
                <a:cs typeface="Arial" charset="0"/>
              </a:rPr>
              <a:t>ῒ</a:t>
            </a:r>
            <a:r>
              <a:rPr lang="el-GR" sz="3200" b="1">
                <a:latin typeface="Comic Sans MS" pitchFamily="66" charset="0"/>
              </a:rPr>
              <a:t>νη και Θηλασμός</a:t>
            </a:r>
            <a:endParaRPr lang="el-GR" sz="3200"/>
          </a:p>
        </p:txBody>
      </p:sp>
      <p:sp>
        <p:nvSpPr>
          <p:cNvPr id="34818" name="Content Placeholder 2"/>
          <p:cNvSpPr>
            <a:spLocks noGrp="1"/>
          </p:cNvSpPr>
          <p:nvPr>
            <p:ph idx="1"/>
          </p:nvPr>
        </p:nvSpPr>
        <p:spPr/>
        <p:txBody>
          <a:bodyPr/>
          <a:lstStyle/>
          <a:p>
            <a:r>
              <a:rPr lang="el-GR" sz="2400">
                <a:latin typeface="Comic Sans MS" pitchFamily="66" charset="0"/>
              </a:rPr>
              <a:t>Μέχρι πρόσφατα, η κωδε</a:t>
            </a:r>
            <a:r>
              <a:rPr lang="el-GR" sz="2400">
                <a:latin typeface="Comic Sans MS" pitchFamily="66" charset="0"/>
                <a:cs typeface="Arial" charset="0"/>
              </a:rPr>
              <a:t>ῒ</a:t>
            </a:r>
            <a:r>
              <a:rPr lang="el-GR" sz="2400">
                <a:latin typeface="Comic Sans MS" pitchFamily="66" charset="0"/>
              </a:rPr>
              <a:t>νη αποτελούσε το προτιμούμενο οπιοειδές, για αναλγησία στις μητέρες που θηλάζουν</a:t>
            </a:r>
          </a:p>
          <a:p>
            <a:r>
              <a:rPr lang="el-GR" sz="2400">
                <a:latin typeface="Comic Sans MS" pitchFamily="66" charset="0"/>
              </a:rPr>
              <a:t>Αναφέρθηκε ένα περιστατικό θανάτου παιδιού, που θήλαζε και η μητέρα του ελάμβανε κωδε</a:t>
            </a:r>
            <a:r>
              <a:rPr lang="el-GR" sz="2400">
                <a:latin typeface="Comic Sans MS" pitchFamily="66" charset="0"/>
                <a:cs typeface="Arial" charset="0"/>
              </a:rPr>
              <a:t>ῒ</a:t>
            </a:r>
            <a:r>
              <a:rPr lang="el-GR" sz="2400">
                <a:latin typeface="Comic Sans MS" pitchFamily="66" charset="0"/>
              </a:rPr>
              <a:t>νη.</a:t>
            </a:r>
          </a:p>
          <a:p>
            <a:r>
              <a:rPr lang="el-GR" sz="2400">
                <a:latin typeface="Comic Sans MS" pitchFamily="66" charset="0"/>
              </a:rPr>
              <a:t>Ο θανάτος προήλθε από υπερβολική ποσότητα  παραγωγής μορφίνης, επειδή η μητέρα είχε ταχύ μεταβολισμό της κωδε</a:t>
            </a:r>
            <a:r>
              <a:rPr lang="el-GR" sz="2400">
                <a:latin typeface="Comic Sans MS" pitchFamily="66" charset="0"/>
                <a:cs typeface="Arial" charset="0"/>
              </a:rPr>
              <a:t>ῒ</a:t>
            </a:r>
            <a:r>
              <a:rPr lang="el-GR" sz="2400">
                <a:latin typeface="Comic Sans MS" pitchFamily="66" charset="0"/>
              </a:rPr>
              <a:t>νης.</a:t>
            </a:r>
          </a:p>
          <a:p>
            <a:endParaRPr lang="el-GR" sz="2000">
              <a:latin typeface="Comic Sans MS" pitchFamily="66" charset="0"/>
            </a:endParaRPr>
          </a:p>
          <a:p>
            <a:endParaRPr lang="el-GR" sz="2000">
              <a:latin typeface="Comic Sans MS" pitchFamily="66" charset="0"/>
            </a:endParaRPr>
          </a:p>
          <a:p>
            <a:endParaRPr lang="el-GR" sz="2000">
              <a:latin typeface="Comic Sans MS" pitchFamily="66" charset="0"/>
            </a:endParaRPr>
          </a:p>
          <a:p>
            <a:endParaRPr lang="el-GR" sz="2000">
              <a:latin typeface="Comic Sans MS" pitchFamily="66" charset="0"/>
            </a:endParaRPr>
          </a:p>
          <a:p>
            <a:endParaRPr lang="el-GR" sz="2000">
              <a:latin typeface="Comic Sans MS" pitchFamily="66" charset="0"/>
            </a:endParaRPr>
          </a:p>
          <a:p>
            <a:endParaRPr lang="el-GR" sz="2000">
              <a:latin typeface="Comic Sans MS" pitchFamily="66"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algn="ctr"/>
            <a:r>
              <a:rPr lang="el-GR" sz="2800" b="1">
                <a:latin typeface="Comic Sans MS" pitchFamily="66" charset="0"/>
              </a:rPr>
              <a:t>Μεταβολισμός Κωδε</a:t>
            </a:r>
            <a:r>
              <a:rPr lang="el-GR" sz="2800" b="1">
                <a:cs typeface="Arial" charset="0"/>
              </a:rPr>
              <a:t>ῒ</a:t>
            </a:r>
            <a:r>
              <a:rPr lang="el-GR" sz="2800" b="1">
                <a:latin typeface="Comic Sans MS" pitchFamily="66" charset="0"/>
              </a:rPr>
              <a:t>νης</a:t>
            </a:r>
          </a:p>
        </p:txBody>
      </p:sp>
      <p:pic>
        <p:nvPicPr>
          <p:cNvPr id="35842" name="Picture 2"/>
          <p:cNvPicPr>
            <a:picLocks noChangeAspect="1" noChangeArrowheads="1"/>
          </p:cNvPicPr>
          <p:nvPr/>
        </p:nvPicPr>
        <p:blipFill>
          <a:blip r:embed="rId2"/>
          <a:srcRect/>
          <a:stretch>
            <a:fillRect/>
          </a:stretch>
        </p:blipFill>
        <p:spPr bwMode="auto">
          <a:xfrm>
            <a:off x="611188" y="1900238"/>
            <a:ext cx="3384550" cy="4765675"/>
          </a:xfrm>
          <a:prstGeom prst="rect">
            <a:avLst/>
          </a:prstGeom>
          <a:solidFill>
            <a:schemeClr val="accent1"/>
          </a:solidFill>
          <a:ln w="38100">
            <a:solidFill>
              <a:schemeClr val="accent1"/>
            </a:solidFill>
            <a:miter lim="800000"/>
            <a:headEnd/>
            <a:tailEnd/>
          </a:ln>
        </p:spPr>
      </p:pic>
      <p:sp>
        <p:nvSpPr>
          <p:cNvPr id="35843" name="Content Placeholder 6"/>
          <p:cNvSpPr>
            <a:spLocks noGrp="1"/>
          </p:cNvSpPr>
          <p:nvPr>
            <p:ph idx="1"/>
          </p:nvPr>
        </p:nvSpPr>
        <p:spPr>
          <a:xfrm>
            <a:off x="4140200" y="1981200"/>
            <a:ext cx="4470400" cy="4114800"/>
          </a:xfrm>
        </p:spPr>
        <p:txBody>
          <a:bodyPr/>
          <a:lstStyle/>
          <a:p>
            <a:r>
              <a:rPr lang="el-GR" sz="2000">
                <a:latin typeface="Comic Sans MS" pitchFamily="66" charset="0"/>
              </a:rPr>
              <a:t>Η κωδε</a:t>
            </a:r>
            <a:r>
              <a:rPr lang="el-GR" sz="2000">
                <a:latin typeface="Comic Sans MS" pitchFamily="66" charset="0"/>
                <a:cs typeface="Arial" charset="0"/>
              </a:rPr>
              <a:t>ῒ</a:t>
            </a:r>
            <a:r>
              <a:rPr lang="el-GR" sz="2000">
                <a:latin typeface="Comic Sans MS" pitchFamily="66" charset="0"/>
              </a:rPr>
              <a:t>νη έχει ασθενή αναλγητική δράση Η δράση της οφείλεται στον μεταβολίτη της, </a:t>
            </a:r>
            <a:r>
              <a:rPr lang="el-GR" sz="2000" b="1">
                <a:latin typeface="Comic Sans MS" pitchFamily="66" charset="0"/>
              </a:rPr>
              <a:t>μορφίνη</a:t>
            </a:r>
          </a:p>
          <a:p>
            <a:r>
              <a:rPr lang="el-GR" sz="2000">
                <a:latin typeface="Comic Sans MS" pitchFamily="66" charset="0"/>
              </a:rPr>
              <a:t>Γενετικές αλλαγές στο ενζυμικό σύστημα </a:t>
            </a:r>
            <a:r>
              <a:rPr lang="el-GR" sz="2000" b="1">
                <a:solidFill>
                  <a:schemeClr val="accent1"/>
                </a:solidFill>
                <a:latin typeface="Comic Sans MS" pitchFamily="66" charset="0"/>
              </a:rPr>
              <a:t>CYP2D6</a:t>
            </a:r>
            <a:r>
              <a:rPr lang="el-GR" sz="2000">
                <a:latin typeface="Comic Sans MS" pitchFamily="66" charset="0"/>
              </a:rPr>
              <a:t> μπορεί να μεταβάλλουν την ποσότητα της μορφίνης, που εκκρίνεται στο γάλα</a:t>
            </a:r>
          </a:p>
          <a:p>
            <a:r>
              <a:rPr lang="el-GR" sz="2000">
                <a:latin typeface="Comic Sans MS" pitchFamily="66" charset="0"/>
              </a:rPr>
              <a:t> Η κάθαρση της μορφίνης παρατείνεται στα νεογνά, συγκριτικά με τα βρέφη και τα παιδιά</a:t>
            </a:r>
          </a:p>
          <a:p>
            <a:endParaRPr lang="el-GR" sz="2000">
              <a:latin typeface="Comic Sans MS" pitchFamily="66" charset="0"/>
            </a:endParaRPr>
          </a:p>
          <a:p>
            <a:endParaRPr lang="el-GR" sz="180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TextBox 6"/>
          <p:cNvSpPr txBox="1">
            <a:spLocks noChangeArrowheads="1"/>
          </p:cNvSpPr>
          <p:nvPr/>
        </p:nvSpPr>
        <p:spPr bwMode="auto">
          <a:xfrm>
            <a:off x="1331913" y="2205038"/>
            <a:ext cx="6985000" cy="1200150"/>
          </a:xfrm>
          <a:prstGeom prst="rect">
            <a:avLst/>
          </a:prstGeom>
          <a:noFill/>
          <a:ln w="60325">
            <a:solidFill>
              <a:schemeClr val="accent1"/>
            </a:solidFill>
            <a:miter lim="800000"/>
            <a:headEnd/>
            <a:tailEnd/>
          </a:ln>
        </p:spPr>
        <p:txBody>
          <a:bodyPr>
            <a:spAutoFit/>
          </a:bodyPr>
          <a:lstStyle/>
          <a:p>
            <a:pPr algn="ctr"/>
            <a:r>
              <a:rPr lang="el-GR" sz="2400" b="1">
                <a:latin typeface="Comic Sans MS" pitchFamily="66" charset="0"/>
              </a:rPr>
              <a:t>ΑΝΤΕΝΔΕΙΞΗ</a:t>
            </a:r>
            <a:r>
              <a:rPr lang="en-US" sz="2400" b="1">
                <a:latin typeface="Comic Sans MS" pitchFamily="66" charset="0"/>
              </a:rPr>
              <a:t> </a:t>
            </a:r>
            <a:r>
              <a:rPr lang="el-GR" sz="2400" b="1">
                <a:latin typeface="Comic Sans MS" pitchFamily="66" charset="0"/>
              </a:rPr>
              <a:t>ΤΗ ΧΡΗΣΗ ΚΩΔΕΙΝΗΣ ΣΤΙΣ ΓΥΝΑΙΚΕΣ ΠΟΥ ΘΗΛΑΖΟΥΝ</a:t>
            </a:r>
          </a:p>
          <a:p>
            <a:pPr algn="ctr"/>
            <a:endParaRPr lang="el-GR" sz="2400" b="1">
              <a:latin typeface="Comic Sans MS" pitchFamily="66" charset="0"/>
            </a:endParaRPr>
          </a:p>
        </p:txBody>
      </p:sp>
      <p:pic>
        <p:nvPicPr>
          <p:cNvPr id="8" name="Picture 2" descr="http://www.mhra.gov.uk/home/images/MHRALook/img/MHRA_website_logo.jpg"/>
          <p:cNvPicPr>
            <a:picLocks noChangeAspect="1" noChangeArrowheads="1"/>
          </p:cNvPicPr>
          <p:nvPr/>
        </p:nvPicPr>
        <p:blipFill>
          <a:blip r:embed="rId2"/>
          <a:srcRect/>
          <a:stretch>
            <a:fillRect/>
          </a:stretch>
        </p:blipFill>
        <p:spPr bwMode="auto">
          <a:xfrm>
            <a:off x="4643438" y="4221163"/>
            <a:ext cx="3889375" cy="936625"/>
          </a:xfrm>
          <a:prstGeom prst="rect">
            <a:avLst/>
          </a:prstGeom>
          <a:noFill/>
          <a:ln>
            <a:solidFill>
              <a:schemeClr val="accent5">
                <a:lumMod val="75000"/>
              </a:schemeClr>
            </a:solidFill>
          </a:ln>
        </p:spPr>
      </p:pic>
      <p:pic>
        <p:nvPicPr>
          <p:cNvPr id="9" name="Picture 6" descr="http://www.ema.europa.eu/ema/images/Logo_standard.jpg"/>
          <p:cNvPicPr>
            <a:picLocks noChangeAspect="1" noChangeArrowheads="1"/>
          </p:cNvPicPr>
          <p:nvPr/>
        </p:nvPicPr>
        <p:blipFill>
          <a:blip r:embed="rId3"/>
          <a:srcRect/>
          <a:stretch>
            <a:fillRect/>
          </a:stretch>
        </p:blipFill>
        <p:spPr bwMode="auto">
          <a:xfrm>
            <a:off x="468313" y="4221163"/>
            <a:ext cx="3743325" cy="936625"/>
          </a:xfrm>
          <a:prstGeom prst="rect">
            <a:avLst/>
          </a:prstGeom>
          <a:noFill/>
          <a:ln>
            <a:solidFill>
              <a:schemeClr val="accent5">
                <a:lumMod val="75000"/>
              </a:schemeClr>
            </a:solidFill>
          </a:ln>
        </p:spPr>
      </p:pic>
      <p:sp>
        <p:nvSpPr>
          <p:cNvPr id="10" name="TextBox 9"/>
          <p:cNvSpPr txBox="1"/>
          <p:nvPr/>
        </p:nvSpPr>
        <p:spPr>
          <a:xfrm flipH="1">
            <a:off x="2987675" y="5516563"/>
            <a:ext cx="3168650" cy="400050"/>
          </a:xfrm>
          <a:prstGeom prst="rect">
            <a:avLst/>
          </a:prstGeom>
          <a:noFill/>
          <a:ln>
            <a:solidFill>
              <a:schemeClr val="accent5">
                <a:lumMod val="75000"/>
              </a:schemeClr>
            </a:solidFill>
          </a:ln>
        </p:spPr>
        <p:txBody>
          <a:bodyPr>
            <a:spAutoFit/>
          </a:bodyPr>
          <a:lstStyle/>
          <a:p>
            <a:pPr fontAlgn="auto">
              <a:spcBef>
                <a:spcPts val="0"/>
              </a:spcBef>
              <a:spcAft>
                <a:spcPts val="0"/>
              </a:spcAft>
              <a:defRPr/>
            </a:pPr>
            <a:r>
              <a:rPr lang="el-GR" dirty="0">
                <a:latin typeface="+mn-lt"/>
              </a:rPr>
              <a:t> </a:t>
            </a:r>
            <a:r>
              <a:rPr lang="en-US" dirty="0">
                <a:latin typeface="+mn-lt"/>
              </a:rPr>
              <a:t>              </a:t>
            </a:r>
            <a:r>
              <a:rPr lang="en-US" sz="2000" dirty="0">
                <a:latin typeface="+mn-lt"/>
              </a:rPr>
              <a:t>Aug 2013</a:t>
            </a:r>
            <a:endParaRPr lang="el-GR" sz="2000" dirty="0">
              <a:latin typeface="+mn-lt"/>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95288" y="3716338"/>
            <a:ext cx="8208962" cy="2308225"/>
          </a:xfrm>
          <a:prstGeom prst="rect">
            <a:avLst/>
          </a:prstGeom>
          <a:noFill/>
          <a:ln w="50800">
            <a:solidFill>
              <a:schemeClr val="accent1"/>
            </a:solidFill>
            <a:miter lim="800000"/>
            <a:headEnd/>
            <a:tailEnd/>
          </a:ln>
        </p:spPr>
        <p:txBody>
          <a:bodyPr>
            <a:spAutoFit/>
          </a:bodyPr>
          <a:lstStyle/>
          <a:p>
            <a:pPr algn="ctr"/>
            <a:r>
              <a:rPr lang="en-US" sz="3600" b="1">
                <a:latin typeface="Comic Sans MS" pitchFamily="66" charset="0"/>
              </a:rPr>
              <a:t>Codeine should not be routinely prescribed for breast feeding mothers </a:t>
            </a:r>
          </a:p>
          <a:p>
            <a:pPr algn="ctr"/>
            <a:r>
              <a:rPr lang="en-US" sz="3600" b="1">
                <a:latin typeface="Comic Sans MS" pitchFamily="66" charset="0"/>
              </a:rPr>
              <a:t>Update July 2013</a:t>
            </a:r>
            <a:r>
              <a:rPr lang="en-US" sz="3600"/>
              <a:t> </a:t>
            </a:r>
            <a:endParaRPr lang="el-GR" sz="3600"/>
          </a:p>
        </p:txBody>
      </p:sp>
      <p:pic>
        <p:nvPicPr>
          <p:cNvPr id="37890" name="Picture 2" descr="http://www.breastfeedingmanifesto.org.uk/img/coalition_logo/1173051173.jpg"/>
          <p:cNvPicPr>
            <a:picLocks noChangeAspect="1" noChangeArrowheads="1"/>
          </p:cNvPicPr>
          <p:nvPr/>
        </p:nvPicPr>
        <p:blipFill>
          <a:blip r:embed="rId2"/>
          <a:srcRect/>
          <a:stretch>
            <a:fillRect/>
          </a:stretch>
        </p:blipFill>
        <p:spPr bwMode="auto">
          <a:xfrm>
            <a:off x="468313" y="1196975"/>
            <a:ext cx="8135937" cy="14668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algn="ctr"/>
            <a:r>
              <a:rPr lang="el-GR" sz="3200" b="1">
                <a:solidFill>
                  <a:schemeClr val="tx1"/>
                </a:solidFill>
                <a:latin typeface="Comic Sans MS" pitchFamily="66" charset="0"/>
              </a:rPr>
              <a:t>Μορφίνη και Θηλασμός</a:t>
            </a:r>
          </a:p>
        </p:txBody>
      </p:sp>
      <p:sp>
        <p:nvSpPr>
          <p:cNvPr id="3" name="Content Placeholder 2"/>
          <p:cNvSpPr>
            <a:spLocks noGrp="1"/>
          </p:cNvSpPr>
          <p:nvPr>
            <p:ph idx="1"/>
          </p:nvPr>
        </p:nvSpPr>
        <p:spPr>
          <a:xfrm>
            <a:off x="539750" y="1700213"/>
            <a:ext cx="8070850" cy="4114800"/>
          </a:xfrm>
        </p:spPr>
        <p:txBody>
          <a:bodyPr/>
          <a:lstStyle/>
          <a:p>
            <a:pPr>
              <a:defRPr/>
            </a:pPr>
            <a:r>
              <a:rPr lang="el-GR" sz="2100" dirty="0">
                <a:latin typeface="Comic Sans MS" pitchFamily="66" charset="0"/>
              </a:rPr>
              <a:t>Η Μορφίνη έχει βιοδιαθεσιμότητα 30% σε ενήλικες (per os)</a:t>
            </a:r>
          </a:p>
          <a:p>
            <a:pPr>
              <a:defRPr/>
            </a:pPr>
            <a:r>
              <a:rPr lang="el-GR" sz="2100" dirty="0">
                <a:latin typeface="Comic Sans MS" pitchFamily="66" charset="0"/>
              </a:rPr>
              <a:t>Η Μορφίνη μεταβολίζεται σε ανενεργό μορφίνη-3-glucuronide  (60%) και σε ενεργό μορφίνη-6-glucuronide (10%).</a:t>
            </a:r>
          </a:p>
          <a:p>
            <a:pPr>
              <a:defRPr/>
            </a:pPr>
            <a:r>
              <a:rPr lang="el-GR" sz="2100" dirty="0">
                <a:latin typeface="Comic Sans MS" pitchFamily="66" charset="0"/>
              </a:rPr>
              <a:t>H  Mορφίνη-6-glucuronide εχει βιοδιαθεσιμότητα 4%, αλλά μετατρέπεται σε μορφίνη στο πεπτικό του βρέφους</a:t>
            </a:r>
          </a:p>
          <a:p>
            <a:pPr>
              <a:defRPr/>
            </a:pPr>
            <a:r>
              <a:rPr lang="el-GR" sz="2100" dirty="0">
                <a:latin typeface="Comic Sans MS" pitchFamily="66" charset="0"/>
              </a:rPr>
              <a:t> Η κάθαρση της μορφίνης είναι παρατεταμένη στα βρέφη, συγκριτικά με τα παιδιά</a:t>
            </a:r>
          </a:p>
          <a:p>
            <a:pPr>
              <a:defRPr/>
            </a:pPr>
            <a:r>
              <a:rPr lang="el-GR" sz="2100" dirty="0">
                <a:latin typeface="Comic Sans MS" pitchFamily="66" charset="0"/>
              </a:rPr>
              <a:t>Θεραπευτικές δόσεις στα παιδιά:</a:t>
            </a:r>
          </a:p>
          <a:p>
            <a:pPr lvl="1">
              <a:buClr>
                <a:schemeClr val="accent1"/>
              </a:buClr>
              <a:buFont typeface="Wingdings" pitchFamily="2" charset="2"/>
              <a:buChar char="Ø"/>
              <a:defRPr/>
            </a:pPr>
            <a:r>
              <a:rPr lang="el-GR" sz="2100" dirty="0">
                <a:latin typeface="Comic Sans MS" pitchFamily="66" charset="0"/>
              </a:rPr>
              <a:t>Μορφίνη από του στόματος     100 to 500 mcg/kg</a:t>
            </a:r>
          </a:p>
          <a:p>
            <a:pPr lvl="1">
              <a:buClr>
                <a:schemeClr val="accent1"/>
              </a:buClr>
              <a:buFont typeface="Wingdings" pitchFamily="2" charset="2"/>
              <a:buChar char="Ø"/>
              <a:defRPr/>
            </a:pPr>
            <a:r>
              <a:rPr lang="el-GR" sz="2100" dirty="0">
                <a:latin typeface="Comic Sans MS" pitchFamily="66" charset="0"/>
              </a:rPr>
              <a:t>Μορφίνη ενδοφλέβια               10 </a:t>
            </a:r>
            <a:r>
              <a:rPr lang="en-US" sz="2100" dirty="0">
                <a:latin typeface="Comic Sans MS" pitchFamily="66" charset="0"/>
              </a:rPr>
              <a:t>mcg/kg/hour </a:t>
            </a:r>
          </a:p>
          <a:p>
            <a:pPr marL="0" indent="0">
              <a:buFont typeface="Wingdings" pitchFamily="2" charset="2"/>
              <a:buNone/>
              <a:defRPr/>
            </a:pPr>
            <a:r>
              <a:rPr lang="en-US" sz="2100" dirty="0">
                <a:latin typeface="Comic Sans MS" pitchFamily="66" charset="0"/>
              </a:rPr>
              <a:t>                                                  </a:t>
            </a:r>
            <a:r>
              <a:rPr lang="el-GR" sz="2100" dirty="0">
                <a:latin typeface="Comic Sans MS" pitchFamily="66" charset="0"/>
              </a:rPr>
              <a:t>       </a:t>
            </a:r>
            <a:r>
              <a:rPr lang="en-US" sz="2100" dirty="0">
                <a:latin typeface="Comic Sans MS" pitchFamily="66" charset="0"/>
              </a:rPr>
              <a:t>50 to 100 mcg/kg </a:t>
            </a:r>
            <a:r>
              <a:rPr lang="el-GR" sz="2100" dirty="0">
                <a:latin typeface="Comic Sans MS" pitchFamily="66" charset="0"/>
              </a:rPr>
              <a:t>εφ άπαξ</a:t>
            </a:r>
          </a:p>
          <a:p>
            <a:pPr>
              <a:buFont typeface="Wingdings" pitchFamily="2" charset="2"/>
              <a:buChar char="Ø"/>
              <a:defRPr/>
            </a:pPr>
            <a:endParaRPr lang="el-GR" sz="2000" dirty="0">
              <a:latin typeface="Comic Sans MS" pitchFamily="66" charset="0"/>
            </a:endParaRPr>
          </a:p>
          <a:p>
            <a:pPr>
              <a:defRPr/>
            </a:pPr>
            <a:endParaRPr lang="el-GR" sz="2000" dirty="0">
              <a:latin typeface="Comic Sans MS" pitchFamily="66" charset="0"/>
            </a:endParaRPr>
          </a:p>
          <a:p>
            <a:pPr>
              <a:defRPr/>
            </a:pPr>
            <a:endParaRPr lang="el-GR" dirty="0"/>
          </a:p>
        </p:txBody>
      </p:sp>
      <p:sp>
        <p:nvSpPr>
          <p:cNvPr id="38915" name="TextBox 3"/>
          <p:cNvSpPr txBox="1">
            <a:spLocks noChangeArrowheads="1"/>
          </p:cNvSpPr>
          <p:nvPr/>
        </p:nvSpPr>
        <p:spPr bwMode="auto">
          <a:xfrm>
            <a:off x="1763713" y="5838825"/>
            <a:ext cx="6048375" cy="830263"/>
          </a:xfrm>
          <a:prstGeom prst="rect">
            <a:avLst/>
          </a:prstGeom>
          <a:noFill/>
          <a:ln w="9525">
            <a:noFill/>
            <a:miter lim="800000"/>
            <a:headEnd/>
            <a:tailEnd/>
          </a:ln>
        </p:spPr>
        <p:txBody>
          <a:bodyPr>
            <a:spAutoFit/>
          </a:bodyPr>
          <a:lstStyle/>
          <a:p>
            <a:r>
              <a:rPr lang="en-US" sz="1600" i="1">
                <a:solidFill>
                  <a:schemeClr val="accent1"/>
                </a:solidFill>
                <a:latin typeface="Comic Sans MS" pitchFamily="66" charset="0"/>
              </a:rPr>
              <a:t>Penson RT, et al. Br J Clin Pharmacol. 2002;53:347-54</a:t>
            </a:r>
          </a:p>
          <a:p>
            <a:r>
              <a:rPr lang="en-US" sz="1600" i="1">
                <a:solidFill>
                  <a:schemeClr val="accent1"/>
                </a:solidFill>
                <a:latin typeface="Comic Sans MS" pitchFamily="66" charset="0"/>
              </a:rPr>
              <a:t>Olkkola KT, et al. . Clin Pharmacol Ther. 1988;44:128-36</a:t>
            </a:r>
          </a:p>
          <a:p>
            <a:r>
              <a:rPr lang="en-US" sz="1600" i="1">
                <a:solidFill>
                  <a:schemeClr val="accent1"/>
                </a:solidFill>
                <a:latin typeface="Comic Sans MS" pitchFamily="66" charset="0"/>
              </a:rPr>
              <a:t>Koren G et al. J Pediatr. 1985;107:963-7.</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pPr algn="ctr"/>
            <a:r>
              <a:rPr lang="el-GR" sz="3200" b="1">
                <a:solidFill>
                  <a:schemeClr val="tx1"/>
                </a:solidFill>
                <a:latin typeface="Comic Sans MS" pitchFamily="66" charset="0"/>
              </a:rPr>
              <a:t>Μορφίνη και Θηλασμός</a:t>
            </a:r>
            <a:endParaRPr lang="el-GR" sz="3200"/>
          </a:p>
        </p:txBody>
      </p:sp>
      <p:sp>
        <p:nvSpPr>
          <p:cNvPr id="39938" name="Content Placeholder 2"/>
          <p:cNvSpPr>
            <a:spLocks noGrp="1"/>
          </p:cNvSpPr>
          <p:nvPr>
            <p:ph idx="1"/>
          </p:nvPr>
        </p:nvSpPr>
        <p:spPr>
          <a:xfrm>
            <a:off x="900113" y="1557338"/>
            <a:ext cx="7661275" cy="719137"/>
          </a:xfrm>
        </p:spPr>
        <p:txBody>
          <a:bodyPr/>
          <a:lstStyle/>
          <a:p>
            <a:r>
              <a:rPr lang="el-GR" sz="2000">
                <a:latin typeface="Comic Sans MS" pitchFamily="66" charset="0"/>
              </a:rPr>
              <a:t>Χορήγηση μιας δόσης μορφίνης στη μητέρα, δεν αναμένεται να έχει καταστροφικές συνέπειες στο νεογνό που θηλαζει</a:t>
            </a:r>
          </a:p>
          <a:p>
            <a:endParaRPr lang="el-GR" sz="2000">
              <a:latin typeface="Comic Sans MS" pitchFamily="66" charset="0"/>
            </a:endParaRPr>
          </a:p>
        </p:txBody>
      </p:sp>
      <p:graphicFrame>
        <p:nvGraphicFramePr>
          <p:cNvPr id="5" name="Table 4"/>
          <p:cNvGraphicFramePr>
            <a:graphicFrameLocks noGrp="1"/>
          </p:cNvGraphicFramePr>
          <p:nvPr/>
        </p:nvGraphicFramePr>
        <p:xfrm>
          <a:off x="323850" y="2349500"/>
          <a:ext cx="8640960" cy="3852832"/>
        </p:xfrm>
        <a:graphic>
          <a:graphicData uri="http://schemas.openxmlformats.org/drawingml/2006/table">
            <a:tbl>
              <a:tblPr firstRow="1" bandRow="1">
                <a:tableStyleId>{5C22544A-7EE6-4342-B048-85BDC9FD1C3A}</a:tableStyleId>
              </a:tblPr>
              <a:tblGrid>
                <a:gridCol w="4427599">
                  <a:extLst>
                    <a:ext uri="{9D8B030D-6E8A-4147-A177-3AD203B41FA5}">
                      <a16:colId xmlns:a16="http://schemas.microsoft.com/office/drawing/2014/main" xmlns="" val="20000"/>
                    </a:ext>
                  </a:extLst>
                </a:gridCol>
                <a:gridCol w="4213361">
                  <a:extLst>
                    <a:ext uri="{9D8B030D-6E8A-4147-A177-3AD203B41FA5}">
                      <a16:colId xmlns:a16="http://schemas.microsoft.com/office/drawing/2014/main" xmlns="" val="20001"/>
                    </a:ext>
                  </a:extLst>
                </a:gridCol>
              </a:tblGrid>
              <a:tr h="145763">
                <a:tc>
                  <a:txBody>
                    <a:bodyPr/>
                    <a:lstStyle/>
                    <a:p>
                      <a:r>
                        <a:rPr lang="el-GR" sz="1400" dirty="0">
                          <a:latin typeface="Comic Sans MS" pitchFamily="66" charset="0"/>
                        </a:rPr>
                        <a:t> Μορφίνη στη μητέρα</a:t>
                      </a:r>
                    </a:p>
                  </a:txBody>
                  <a:tcPr/>
                </a:tc>
                <a:tc>
                  <a:txBody>
                    <a:bodyPr/>
                    <a:lstStyle/>
                    <a:p>
                      <a:r>
                        <a:rPr lang="el-GR" sz="1400" dirty="0">
                          <a:latin typeface="Comic Sans MS" pitchFamily="66" charset="0"/>
                        </a:rPr>
                        <a:t>  Συγκέντρωση στο γάλα</a:t>
                      </a:r>
                    </a:p>
                  </a:txBody>
                  <a:tcPr/>
                </a:tc>
                <a:extLst>
                  <a:ext uri="{0D108BD9-81ED-4DB2-BD59-A6C34878D82A}">
                    <a16:rowId xmlns:a16="http://schemas.microsoft.com/office/drawing/2014/main" xmlns="" val="10000"/>
                  </a:ext>
                </a:extLst>
              </a:tr>
              <a:tr h="710133">
                <a:tc>
                  <a:txBody>
                    <a:bodyPr/>
                    <a:lstStyle/>
                    <a:p>
                      <a:r>
                        <a:rPr lang="el-GR" sz="1400" baseline="0" dirty="0">
                          <a:latin typeface="Comic Sans MS" pitchFamily="66" charset="0"/>
                        </a:rPr>
                        <a:t> Από του στόματος</a:t>
                      </a:r>
                      <a:endParaRPr lang="el-GR" sz="1400" dirty="0">
                        <a:latin typeface="Comic Sans MS" pitchFamily="66" charset="0"/>
                      </a:endParaRPr>
                    </a:p>
                  </a:txBody>
                  <a:tcPr/>
                </a:tc>
                <a:tc>
                  <a:txBody>
                    <a:bodyPr/>
                    <a:lstStyle/>
                    <a:p>
                      <a:pPr algn="l"/>
                      <a:r>
                        <a:rPr lang="el-GR" sz="1400" dirty="0">
                          <a:latin typeface="Comic Sans MS" pitchFamily="66" charset="0"/>
                        </a:rPr>
                        <a:t>100</a:t>
                      </a:r>
                      <a:r>
                        <a:rPr lang="en-US" sz="1400" dirty="0">
                          <a:latin typeface="Comic Sans MS" pitchFamily="66" charset="0"/>
                        </a:rPr>
                        <a:t> </a:t>
                      </a:r>
                      <a:r>
                        <a:rPr lang="en-US" sz="1400" dirty="0" err="1">
                          <a:latin typeface="Comic Sans MS" pitchFamily="66" charset="0"/>
                        </a:rPr>
                        <a:t>ng</a:t>
                      </a:r>
                      <a:r>
                        <a:rPr lang="en-US" sz="1400" dirty="0">
                          <a:latin typeface="Comic Sans MS" pitchFamily="66" charset="0"/>
                        </a:rPr>
                        <a:t>/ml</a:t>
                      </a:r>
                      <a:r>
                        <a:rPr lang="el-GR" sz="1400" dirty="0">
                          <a:latin typeface="Comic Sans MS" pitchFamily="66" charset="0"/>
                        </a:rPr>
                        <a:t> πρωτόγαλα</a:t>
                      </a:r>
                    </a:p>
                    <a:p>
                      <a:pPr algn="l"/>
                      <a:r>
                        <a:rPr lang="en-US" sz="1400" dirty="0">
                          <a:latin typeface="Comic Sans MS" pitchFamily="66" charset="0"/>
                        </a:rPr>
                        <a:t>10 </a:t>
                      </a:r>
                      <a:r>
                        <a:rPr lang="en-US" sz="1400" dirty="0" err="1">
                          <a:latin typeface="Comic Sans MS" pitchFamily="66" charset="0"/>
                        </a:rPr>
                        <a:t>ng</a:t>
                      </a:r>
                      <a:r>
                        <a:rPr lang="en-US" sz="1400" dirty="0">
                          <a:latin typeface="Comic Sans MS" pitchFamily="66" charset="0"/>
                        </a:rPr>
                        <a:t>/ml</a:t>
                      </a:r>
                      <a:r>
                        <a:rPr lang="el-GR" sz="1400" dirty="0">
                          <a:latin typeface="Comic Sans MS" pitchFamily="66" charset="0"/>
                        </a:rPr>
                        <a:t> μεταβάτικο</a:t>
                      </a:r>
                      <a:r>
                        <a:rPr lang="el-GR" sz="1400" baseline="0" dirty="0">
                          <a:latin typeface="Comic Sans MS" pitchFamily="66" charset="0"/>
                        </a:rPr>
                        <a:t> </a:t>
                      </a:r>
                      <a:r>
                        <a:rPr lang="el-GR" sz="1400" dirty="0">
                          <a:latin typeface="Comic Sans MS" pitchFamily="66" charset="0"/>
                        </a:rPr>
                        <a:t>γάλα</a:t>
                      </a:r>
                    </a:p>
                  </a:txBody>
                  <a:tcPr/>
                </a:tc>
                <a:extLst>
                  <a:ext uri="{0D108BD9-81ED-4DB2-BD59-A6C34878D82A}">
                    <a16:rowId xmlns:a16="http://schemas.microsoft.com/office/drawing/2014/main" xmlns="" val="10001"/>
                  </a:ext>
                </a:extLst>
              </a:tr>
              <a:tr h="710133">
                <a:tc>
                  <a:txBody>
                    <a:bodyPr/>
                    <a:lstStyle/>
                    <a:p>
                      <a:r>
                        <a:rPr lang="el-GR" sz="1400" baseline="0" dirty="0">
                          <a:latin typeface="Comic Sans MS" pitchFamily="66" charset="0"/>
                        </a:rPr>
                        <a:t> Ενδοφλέβια</a:t>
                      </a:r>
                    </a:p>
                    <a:p>
                      <a:endParaRPr lang="el-GR" sz="1400" baseline="0" dirty="0">
                        <a:latin typeface="Comic Sans MS" pitchFamily="66" charset="0"/>
                      </a:endParaRPr>
                    </a:p>
                    <a:p>
                      <a:r>
                        <a:rPr lang="el-GR" sz="1400" baseline="0" dirty="0">
                          <a:latin typeface="Comic Sans MS" pitchFamily="66" charset="0"/>
                        </a:rPr>
                        <a:t> Ενδομυικά</a:t>
                      </a:r>
                      <a:endParaRPr lang="el-GR" sz="1400" dirty="0">
                        <a:latin typeface="Comic Sans MS" pitchFamily="66" charset="0"/>
                      </a:endParaRPr>
                    </a:p>
                  </a:txBody>
                  <a:tcPr/>
                </a:tc>
                <a:tc>
                  <a:txBody>
                    <a:bodyPr/>
                    <a:lstStyle/>
                    <a:p>
                      <a:pPr algn="l"/>
                      <a:r>
                        <a:rPr lang="el-GR" sz="1400" dirty="0">
                          <a:latin typeface="Comic Sans MS" pitchFamily="66" charset="0"/>
                        </a:rPr>
                        <a:t>500 </a:t>
                      </a:r>
                      <a:r>
                        <a:rPr lang="en-US" sz="1400" dirty="0" err="1">
                          <a:latin typeface="Comic Sans MS" pitchFamily="66" charset="0"/>
                        </a:rPr>
                        <a:t>ng</a:t>
                      </a:r>
                      <a:r>
                        <a:rPr lang="en-US" sz="1400" dirty="0">
                          <a:latin typeface="Comic Sans MS" pitchFamily="66" charset="0"/>
                        </a:rPr>
                        <a:t>/ml( 500mcg/l)</a:t>
                      </a:r>
                      <a:endParaRPr lang="el-GR" sz="1400" dirty="0">
                        <a:latin typeface="Comic Sans MS" pitchFamily="66" charset="0"/>
                      </a:endParaRPr>
                    </a:p>
                  </a:txBody>
                  <a:tcPr/>
                </a:tc>
                <a:extLst>
                  <a:ext uri="{0D108BD9-81ED-4DB2-BD59-A6C34878D82A}">
                    <a16:rowId xmlns:a16="http://schemas.microsoft.com/office/drawing/2014/main" xmlns="" val="10002"/>
                  </a:ext>
                </a:extLst>
              </a:tr>
              <a:tr h="490722">
                <a:tc>
                  <a:txBody>
                    <a:bodyPr/>
                    <a:lstStyle/>
                    <a:p>
                      <a:r>
                        <a:rPr lang="en-US" sz="1400" dirty="0">
                          <a:latin typeface="Comic Sans MS" pitchFamily="66" charset="0"/>
                        </a:rPr>
                        <a:t> </a:t>
                      </a:r>
                      <a:r>
                        <a:rPr lang="el-GR" sz="1400" baseline="0" dirty="0">
                          <a:latin typeface="Comic Sans MS" pitchFamily="66" charset="0"/>
                        </a:rPr>
                        <a:t> Επισκληρίδια  4 </a:t>
                      </a:r>
                      <a:r>
                        <a:rPr lang="en-US" sz="1400" baseline="0" dirty="0">
                          <a:latin typeface="Comic Sans MS" pitchFamily="66" charset="0"/>
                        </a:rPr>
                        <a:t>mg                                </a:t>
                      </a:r>
                      <a:endParaRPr lang="el-GR" sz="1400" dirty="0">
                        <a:latin typeface="Comic Sans MS" pitchFamily="66" charset="0"/>
                      </a:endParaRPr>
                    </a:p>
                  </a:txBody>
                  <a:tcPr/>
                </a:tc>
                <a:tc>
                  <a:txBody>
                    <a:bodyPr/>
                    <a:lstStyle/>
                    <a:p>
                      <a:pPr algn="l"/>
                      <a:r>
                        <a:rPr lang="en-US" sz="1400" dirty="0">
                          <a:latin typeface="Comic Sans MS" pitchFamily="66" charset="0"/>
                        </a:rPr>
                        <a:t>82 </a:t>
                      </a:r>
                      <a:r>
                        <a:rPr lang="en-US" sz="1400" dirty="0" err="1">
                          <a:latin typeface="Comic Sans MS" pitchFamily="66" charset="0"/>
                        </a:rPr>
                        <a:t>ng</a:t>
                      </a:r>
                      <a:r>
                        <a:rPr lang="en-US" sz="1400" dirty="0">
                          <a:latin typeface="Comic Sans MS" pitchFamily="66" charset="0"/>
                        </a:rPr>
                        <a:t>/ml( 82mcg/l)</a:t>
                      </a:r>
                      <a:r>
                        <a:rPr lang="el-GR" sz="1400" dirty="0">
                          <a:latin typeface="Comic Sans MS" pitchFamily="66" charset="0"/>
                        </a:rPr>
                        <a:t> </a:t>
                      </a:r>
                      <a:r>
                        <a:rPr lang="el-GR" sz="1400" dirty="0">
                          <a:latin typeface="Arial"/>
                          <a:cs typeface="Arial"/>
                        </a:rPr>
                        <a:t>→</a:t>
                      </a:r>
                      <a:r>
                        <a:rPr lang="en-US" sz="1400" dirty="0">
                          <a:latin typeface="Arial"/>
                          <a:cs typeface="Arial"/>
                        </a:rPr>
                        <a:t> </a:t>
                      </a:r>
                      <a:r>
                        <a:rPr lang="el-GR" sz="1400" dirty="0">
                          <a:latin typeface="Comic Sans MS" pitchFamily="66" charset="0"/>
                        </a:rPr>
                        <a:t>30</a:t>
                      </a:r>
                      <a:r>
                        <a:rPr lang="en-US" sz="1400" dirty="0">
                          <a:latin typeface="Comic Sans MS" pitchFamily="66" charset="0"/>
                        </a:rPr>
                        <a:t>min</a:t>
                      </a:r>
                      <a:endParaRPr lang="el-GR" sz="1400" dirty="0">
                        <a:latin typeface="Comic Sans MS" pitchFamily="66" charset="0"/>
                      </a:endParaRPr>
                    </a:p>
                  </a:txBody>
                  <a:tcPr/>
                </a:tc>
                <a:extLst>
                  <a:ext uri="{0D108BD9-81ED-4DB2-BD59-A6C34878D82A}">
                    <a16:rowId xmlns:a16="http://schemas.microsoft.com/office/drawing/2014/main" xmlns="" val="10003"/>
                  </a:ext>
                </a:extLst>
              </a:tr>
              <a:tr h="883821">
                <a:tc>
                  <a:txBody>
                    <a:bodyPr/>
                    <a:lstStyle/>
                    <a:p>
                      <a:r>
                        <a:rPr lang="en-US" sz="1400" dirty="0">
                          <a:latin typeface="Comic Sans MS" pitchFamily="66" charset="0"/>
                        </a:rPr>
                        <a:t>  PCA</a:t>
                      </a:r>
                      <a:endParaRPr lang="el-GR" sz="1400" dirty="0">
                        <a:latin typeface="Comic Sans MS" pitchFamily="66" charset="0"/>
                      </a:endParaRPr>
                    </a:p>
                  </a:txBody>
                  <a:tcPr/>
                </a:tc>
                <a:tc>
                  <a:txBody>
                    <a:bodyPr/>
                    <a:lstStyle/>
                    <a:p>
                      <a:pPr algn="l"/>
                      <a:r>
                        <a:rPr lang="en-US" sz="1400" dirty="0">
                          <a:latin typeface="Comic Sans MS" pitchFamily="66" charset="0"/>
                        </a:rPr>
                        <a:t>1-48</a:t>
                      </a:r>
                      <a:r>
                        <a:rPr lang="en-US" sz="1400" baseline="0" dirty="0">
                          <a:latin typeface="Comic Sans MS" pitchFamily="66" charset="0"/>
                        </a:rPr>
                        <a:t> </a:t>
                      </a:r>
                      <a:r>
                        <a:rPr lang="en-US" sz="1400" baseline="0" dirty="0" err="1">
                          <a:latin typeface="Comic Sans MS" pitchFamily="66" charset="0"/>
                        </a:rPr>
                        <a:t>ng</a:t>
                      </a:r>
                      <a:r>
                        <a:rPr lang="en-US" sz="1400" baseline="0" dirty="0">
                          <a:latin typeface="Comic Sans MS" pitchFamily="66" charset="0"/>
                        </a:rPr>
                        <a:t>/ml    </a:t>
                      </a:r>
                      <a:r>
                        <a:rPr lang="el-GR" sz="1400" baseline="0" dirty="0">
                          <a:latin typeface="Comic Sans MS" pitchFamily="66" charset="0"/>
                        </a:rPr>
                        <a:t>μορφίνη </a:t>
                      </a:r>
                      <a:r>
                        <a:rPr lang="en-US" sz="1400" baseline="0" dirty="0">
                          <a:latin typeface="Comic Sans MS" pitchFamily="66" charset="0"/>
                        </a:rPr>
                        <a:t> </a:t>
                      </a:r>
                      <a:r>
                        <a:rPr lang="el-GR" sz="1400" baseline="0" dirty="0">
                          <a:latin typeface="Comic Sans MS" pitchFamily="66" charset="0"/>
                        </a:rPr>
                        <a:t>πρωτόγαλα</a:t>
                      </a:r>
                    </a:p>
                    <a:p>
                      <a:pPr algn="l"/>
                      <a:r>
                        <a:rPr lang="el-GR" sz="1400" baseline="0" dirty="0">
                          <a:latin typeface="Comic Sans MS" pitchFamily="66" charset="0"/>
                        </a:rPr>
                        <a:t>5-1084</a:t>
                      </a:r>
                      <a:r>
                        <a:rPr lang="en-US" sz="1400" baseline="0" dirty="0">
                          <a:latin typeface="Comic Sans MS" pitchFamily="66" charset="0"/>
                        </a:rPr>
                        <a:t> </a:t>
                      </a:r>
                      <a:r>
                        <a:rPr lang="en-US" sz="1400" baseline="0" dirty="0" err="1">
                          <a:latin typeface="Comic Sans MS" pitchFamily="66" charset="0"/>
                        </a:rPr>
                        <a:t>ng</a:t>
                      </a:r>
                      <a:r>
                        <a:rPr lang="en-US" sz="1400" baseline="0" dirty="0">
                          <a:latin typeface="Comic Sans MS" pitchFamily="66" charset="0"/>
                        </a:rPr>
                        <a:t>/ml </a:t>
                      </a:r>
                      <a:r>
                        <a:rPr lang="el-GR" sz="1400" b="0" dirty="0">
                          <a:latin typeface="Comic Sans MS" pitchFamily="66" charset="0"/>
                        </a:rPr>
                        <a:t>μορφίνη</a:t>
                      </a:r>
                      <a:r>
                        <a:rPr lang="en-US" sz="1400" b="0" dirty="0">
                          <a:latin typeface="Comic Sans MS" pitchFamily="66" charset="0"/>
                        </a:rPr>
                        <a:t>-6-glucuronide </a:t>
                      </a:r>
                      <a:endParaRPr lang="el-GR" sz="1400" b="0" dirty="0">
                        <a:latin typeface="Comic Sans MS" pitchFamily="66" charset="0"/>
                      </a:endParaRPr>
                    </a:p>
                  </a:txBody>
                  <a:tcPr/>
                </a:tc>
                <a:extLst>
                  <a:ext uri="{0D108BD9-81ED-4DB2-BD59-A6C34878D82A}">
                    <a16:rowId xmlns:a16="http://schemas.microsoft.com/office/drawing/2014/main" xmlns="" val="10004"/>
                  </a:ext>
                </a:extLst>
              </a:tr>
              <a:tr h="731836">
                <a:tc>
                  <a:txBody>
                    <a:bodyPr/>
                    <a:lstStyle/>
                    <a:p>
                      <a:r>
                        <a:rPr lang="el-GR" sz="1400" dirty="0">
                          <a:latin typeface="Comic Sans MS" pitchFamily="66" charset="0"/>
                        </a:rPr>
                        <a:t> Η ασφάλεια της   ενδοφλεβιας μορφίνης      </a:t>
                      </a:r>
                    </a:p>
                  </a:txBody>
                  <a:tcPr/>
                </a:tc>
                <a:tc>
                  <a:txBody>
                    <a:bodyPr/>
                    <a:lstStyle/>
                    <a:p>
                      <a:pPr algn="l"/>
                      <a:r>
                        <a:rPr lang="en-US" sz="1400" baseline="0" dirty="0">
                          <a:latin typeface="Comic Sans MS" pitchFamily="66" charset="0"/>
                        </a:rPr>
                        <a:t> PCA </a:t>
                      </a:r>
                      <a:r>
                        <a:rPr lang="el-GR" sz="1400" baseline="0" dirty="0">
                          <a:latin typeface="Comic Sans MS" pitchFamily="66" charset="0"/>
                        </a:rPr>
                        <a:t> είναι αμφιλεγόμενη</a:t>
                      </a:r>
                      <a:endParaRPr lang="en-US" sz="1400" baseline="0" dirty="0">
                        <a:latin typeface="Comic Sans MS" pitchFamily="66" charset="0"/>
                      </a:endParaRPr>
                    </a:p>
                    <a:p>
                      <a:pPr algn="l"/>
                      <a:r>
                        <a:rPr lang="el-GR" sz="1400" dirty="0">
                          <a:latin typeface="Comic Sans MS" pitchFamily="66" charset="0"/>
                        </a:rPr>
                        <a:t>(επίπεδο αξιοπιστιας </a:t>
                      </a:r>
                      <a:r>
                        <a:rPr lang="en-US" sz="1400" dirty="0">
                          <a:latin typeface="Comic Sans MS" pitchFamily="66" charset="0"/>
                        </a:rPr>
                        <a:t>2</a:t>
                      </a:r>
                      <a:r>
                        <a:rPr lang="el-GR" sz="1400" dirty="0">
                          <a:latin typeface="Comic Sans MS" pitchFamily="66" charset="0"/>
                        </a:rPr>
                        <a:t>)</a:t>
                      </a:r>
                    </a:p>
                  </a:txBody>
                  <a:tcPr/>
                </a:tc>
                <a:extLst>
                  <a:ext uri="{0D108BD9-81ED-4DB2-BD59-A6C34878D82A}">
                    <a16:rowId xmlns:a16="http://schemas.microsoft.com/office/drawing/2014/main" xmlns="" val="10005"/>
                  </a:ext>
                </a:extLst>
              </a:tr>
            </a:tbl>
          </a:graphicData>
        </a:graphic>
      </p:graphicFrame>
      <p:sp>
        <p:nvSpPr>
          <p:cNvPr id="6" name="TextBox 5"/>
          <p:cNvSpPr txBox="1"/>
          <p:nvPr/>
        </p:nvSpPr>
        <p:spPr>
          <a:xfrm>
            <a:off x="323850" y="5516563"/>
            <a:ext cx="8640763" cy="923925"/>
          </a:xfrm>
          <a:prstGeom prst="rect">
            <a:avLst/>
          </a:prstGeom>
          <a:solidFill>
            <a:schemeClr val="accent5">
              <a:lumMod val="75000"/>
            </a:schemeClr>
          </a:solidFill>
        </p:spPr>
        <p:txBody>
          <a:bodyPr>
            <a:spAutoFit/>
          </a:bodyPr>
          <a:lstStyle/>
          <a:p>
            <a:pPr fontAlgn="auto">
              <a:spcBef>
                <a:spcPts val="0"/>
              </a:spcBef>
              <a:spcAft>
                <a:spcPts val="0"/>
              </a:spcAft>
              <a:defRPr/>
            </a:pPr>
            <a:r>
              <a:rPr lang="el-GR" dirty="0">
                <a:latin typeface="+mn-lt"/>
              </a:rPr>
              <a:t> Η ποσότητα της μορφίνης που λαμβάνει το νεογνό ποικίλλει:</a:t>
            </a:r>
          </a:p>
          <a:p>
            <a:pPr fontAlgn="auto">
              <a:spcBef>
                <a:spcPts val="0"/>
              </a:spcBef>
              <a:spcAft>
                <a:spcPts val="0"/>
              </a:spcAft>
              <a:defRPr/>
            </a:pPr>
            <a:r>
              <a:rPr lang="el-GR" dirty="0">
                <a:latin typeface="+mn-lt"/>
              </a:rPr>
              <a:t>  </a:t>
            </a:r>
            <a:r>
              <a:rPr lang="el-GR" b="1" dirty="0">
                <a:latin typeface="+mn-lt"/>
              </a:rPr>
              <a:t>0,8-12% της Μητρικής δόσης </a:t>
            </a:r>
            <a:r>
              <a:rPr lang="el-GR" dirty="0">
                <a:latin typeface="+mn-lt"/>
              </a:rPr>
              <a:t>(επίπεδο αξιοπιστίας 4)</a:t>
            </a:r>
          </a:p>
          <a:p>
            <a:pPr fontAlgn="auto">
              <a:spcBef>
                <a:spcPts val="0"/>
              </a:spcBef>
              <a:spcAft>
                <a:spcPts val="0"/>
              </a:spcAft>
              <a:defRPr/>
            </a:pPr>
            <a:r>
              <a:rPr lang="el-GR" dirty="0">
                <a:latin typeface="+mn-lt"/>
              </a:rPr>
              <a:t>  </a:t>
            </a:r>
          </a:p>
        </p:txBody>
      </p:sp>
      <p:sp>
        <p:nvSpPr>
          <p:cNvPr id="39963" name="TextBox 7"/>
          <p:cNvSpPr txBox="1">
            <a:spLocks noChangeArrowheads="1"/>
          </p:cNvSpPr>
          <p:nvPr/>
        </p:nvSpPr>
        <p:spPr bwMode="auto">
          <a:xfrm>
            <a:off x="611188" y="6475413"/>
            <a:ext cx="8064500" cy="338137"/>
          </a:xfrm>
          <a:prstGeom prst="rect">
            <a:avLst/>
          </a:prstGeom>
          <a:noFill/>
          <a:ln w="9525">
            <a:noFill/>
            <a:miter lim="800000"/>
            <a:headEnd/>
            <a:tailEnd/>
          </a:ln>
        </p:spPr>
        <p:txBody>
          <a:bodyPr>
            <a:spAutoFit/>
          </a:bodyPr>
          <a:lstStyle/>
          <a:p>
            <a:r>
              <a:rPr lang="en-US" sz="1600" i="1">
                <a:solidFill>
                  <a:schemeClr val="accent1"/>
                </a:solidFill>
                <a:latin typeface="Comic Sans MS" pitchFamily="66" charset="0"/>
              </a:rPr>
              <a:t>Robieux I et al. J  ClinToxicol 1990,</a:t>
            </a:r>
            <a:r>
              <a:rPr lang="el-GR" sz="1600" i="1">
                <a:solidFill>
                  <a:schemeClr val="accent1"/>
                </a:solidFill>
                <a:latin typeface="Comic Sans MS" pitchFamily="66" charset="0"/>
              </a:rPr>
              <a:t> </a:t>
            </a:r>
            <a:r>
              <a:rPr lang="en-US" sz="1600" i="1">
                <a:solidFill>
                  <a:schemeClr val="accent1"/>
                </a:solidFill>
                <a:latin typeface="Comic Sans MS" pitchFamily="66" charset="0"/>
              </a:rPr>
              <a:t>Baka NE et al. Anesth Analg 2002</a:t>
            </a:r>
            <a:endParaRPr lang="el-GR" sz="1600" i="1">
              <a:solidFill>
                <a:schemeClr val="accent1"/>
              </a:solidFill>
              <a:latin typeface="Comic Sans MS" pitchFamily="66" charset="0"/>
            </a:endParaRPr>
          </a:p>
        </p:txBody>
      </p:sp>
      <p:sp>
        <p:nvSpPr>
          <p:cNvPr id="39964" name="Right Brace 3"/>
          <p:cNvSpPr>
            <a:spLocks/>
          </p:cNvSpPr>
          <p:nvPr/>
        </p:nvSpPr>
        <p:spPr bwMode="auto">
          <a:xfrm>
            <a:off x="1403350" y="3429000"/>
            <a:ext cx="144463" cy="504825"/>
          </a:xfrm>
          <a:prstGeom prst="rightBrace">
            <a:avLst>
              <a:gd name="adj1" fmla="val 8316"/>
              <a:gd name="adj2" fmla="val 50000"/>
            </a:avLst>
          </a:prstGeom>
          <a:noFill/>
          <a:ln w="9525" algn="ctr">
            <a:solidFill>
              <a:schemeClr val="tx1"/>
            </a:solidFill>
            <a:round/>
            <a:headEnd/>
            <a:tailEnd/>
          </a:ln>
        </p:spPr>
        <p:txBody>
          <a:bodyPr/>
          <a:lstStyle/>
          <a:p>
            <a:pPr algn="ctr"/>
            <a:endParaRPr lang="el-GR" sz="2800">
              <a:latin typeface="Comic Sans MS" pitchFamily="66" charset="0"/>
            </a:endParaRPr>
          </a:p>
        </p:txBody>
      </p:sp>
      <p:sp>
        <p:nvSpPr>
          <p:cNvPr id="39965" name="TextBox 6"/>
          <p:cNvSpPr txBox="1">
            <a:spLocks noChangeArrowheads="1"/>
          </p:cNvSpPr>
          <p:nvPr/>
        </p:nvSpPr>
        <p:spPr bwMode="auto">
          <a:xfrm>
            <a:off x="1763713" y="3527425"/>
            <a:ext cx="1800225" cy="307975"/>
          </a:xfrm>
          <a:prstGeom prst="rect">
            <a:avLst/>
          </a:prstGeom>
          <a:noFill/>
          <a:ln w="9525">
            <a:noFill/>
            <a:miter lim="800000"/>
            <a:headEnd/>
            <a:tailEnd/>
          </a:ln>
        </p:spPr>
        <p:txBody>
          <a:bodyPr>
            <a:spAutoFit/>
          </a:bodyPr>
          <a:lstStyle/>
          <a:p>
            <a:r>
              <a:rPr lang="el-GR" sz="1400">
                <a:solidFill>
                  <a:srgbClr val="292929"/>
                </a:solidFill>
                <a:latin typeface="Comic Sans MS" pitchFamily="66" charset="0"/>
              </a:rPr>
              <a:t>5-15</a:t>
            </a:r>
            <a:r>
              <a:rPr lang="en-US" sz="1400">
                <a:solidFill>
                  <a:srgbClr val="292929"/>
                </a:solidFill>
                <a:latin typeface="Comic Sans MS" pitchFamily="66" charset="0"/>
              </a:rPr>
              <a:t> mg/4-6</a:t>
            </a:r>
            <a:r>
              <a:rPr lang="el-GR" sz="1400">
                <a:solidFill>
                  <a:srgbClr val="292929"/>
                </a:solidFill>
                <a:latin typeface="Comic Sans MS" pitchFamily="66" charset="0"/>
              </a:rPr>
              <a:t> ωρες</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algn="ctr"/>
            <a:r>
              <a:rPr lang="el-GR" sz="3200" b="1">
                <a:latin typeface="Comic Sans MS" pitchFamily="66" charset="0"/>
              </a:rPr>
              <a:t>Νωτιαία χορήγηση μορφίνης</a:t>
            </a:r>
          </a:p>
        </p:txBody>
      </p:sp>
      <p:sp>
        <p:nvSpPr>
          <p:cNvPr id="40962" name="Content Placeholder 2"/>
          <p:cNvSpPr>
            <a:spLocks noGrp="1"/>
          </p:cNvSpPr>
          <p:nvPr>
            <p:ph idx="1"/>
          </p:nvPr>
        </p:nvSpPr>
        <p:spPr/>
        <p:txBody>
          <a:bodyPr/>
          <a:lstStyle/>
          <a:p>
            <a:r>
              <a:rPr lang="el-GR" sz="2400">
                <a:latin typeface="Comic Sans MS" pitchFamily="66" charset="0"/>
              </a:rPr>
              <a:t>Είναι η  προτιμόμενη οδός για αναλγησία μετά ΚΤ σύμφωνα με τις κατευθυντήριες οδηγίες της ASA</a:t>
            </a:r>
          </a:p>
          <a:p>
            <a:r>
              <a:rPr lang="el-GR" sz="2000">
                <a:latin typeface="Comic Sans MS" pitchFamily="66" charset="0"/>
              </a:rPr>
              <a:t>Υπαραχνοειδής μορφίνη  50-200 μg</a:t>
            </a:r>
          </a:p>
          <a:p>
            <a:r>
              <a:rPr lang="el-GR" sz="2000">
                <a:latin typeface="Comic Sans MS" pitchFamily="66" charset="0"/>
              </a:rPr>
              <a:t> Επισκληρίδια μορφίνη  2-4  mg </a:t>
            </a:r>
          </a:p>
          <a:p>
            <a:r>
              <a:rPr lang="el-GR" sz="2400">
                <a:latin typeface="Comic Sans MS" pitchFamily="66" charset="0"/>
              </a:rPr>
              <a:t>Χορήγηση μιας δόσης μορφίνης νωτιαία, έχει ελάχιστη  επίδραση στο θηλασμό, γιατί τα επίπεδα στο μητρικό αίμα είναι ασήμαντα</a:t>
            </a:r>
          </a:p>
          <a:p>
            <a:endParaRPr lang="el-GR" sz="2000">
              <a:latin typeface="Comic Sans MS" pitchFamily="66" charset="0"/>
            </a:endParaRPr>
          </a:p>
          <a:p>
            <a:endParaRPr lang="el-GR" sz="2000">
              <a:latin typeface="Comic Sans MS" pitchFamily="66" charset="0"/>
            </a:endParaRPr>
          </a:p>
        </p:txBody>
      </p:sp>
      <p:sp>
        <p:nvSpPr>
          <p:cNvPr id="40963" name="TextBox 3"/>
          <p:cNvSpPr txBox="1">
            <a:spLocks noChangeArrowheads="1"/>
          </p:cNvSpPr>
          <p:nvPr/>
        </p:nvSpPr>
        <p:spPr bwMode="auto">
          <a:xfrm>
            <a:off x="5830888" y="2884488"/>
            <a:ext cx="3313112" cy="677862"/>
          </a:xfrm>
          <a:prstGeom prst="rect">
            <a:avLst/>
          </a:prstGeom>
          <a:noFill/>
          <a:ln w="9525">
            <a:noFill/>
            <a:miter lim="800000"/>
            <a:headEnd/>
            <a:tailEnd/>
          </a:ln>
        </p:spPr>
        <p:txBody>
          <a:bodyPr>
            <a:spAutoFit/>
          </a:bodyPr>
          <a:lstStyle/>
          <a:p>
            <a:r>
              <a:rPr lang="el-GR" sz="2000" b="1">
                <a:solidFill>
                  <a:schemeClr val="accent1"/>
                </a:solidFill>
                <a:latin typeface="Comic Sans MS" pitchFamily="66" charset="0"/>
              </a:rPr>
              <a:t>Αναλγησία μέχρι 36 ώρες</a:t>
            </a:r>
          </a:p>
          <a:p>
            <a:endParaRPr lang="el-GR"/>
          </a:p>
        </p:txBody>
      </p:sp>
      <p:sp>
        <p:nvSpPr>
          <p:cNvPr id="40964" name="Right Brace 4"/>
          <p:cNvSpPr>
            <a:spLocks/>
          </p:cNvSpPr>
          <p:nvPr/>
        </p:nvSpPr>
        <p:spPr bwMode="auto">
          <a:xfrm>
            <a:off x="5580063" y="2781300"/>
            <a:ext cx="215900" cy="646113"/>
          </a:xfrm>
          <a:prstGeom prst="rightBrace">
            <a:avLst>
              <a:gd name="adj1" fmla="val 8341"/>
              <a:gd name="adj2" fmla="val 50000"/>
            </a:avLst>
          </a:prstGeom>
          <a:noFill/>
          <a:ln w="9525" algn="ctr">
            <a:solidFill>
              <a:schemeClr val="tx1"/>
            </a:solidFill>
            <a:round/>
            <a:headEnd/>
            <a:tailEnd/>
          </a:ln>
        </p:spPr>
        <p:txBody>
          <a:bodyPr/>
          <a:lstStyle/>
          <a:p>
            <a:pPr algn="ctr"/>
            <a:endParaRPr lang="el-GR" sz="2800">
              <a:latin typeface="Comic Sans MS" pitchFamily="66"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85" name="Picture 2"/>
          <p:cNvPicPr>
            <a:picLocks noChangeAspect="1" noChangeArrowheads="1"/>
          </p:cNvPicPr>
          <p:nvPr/>
        </p:nvPicPr>
        <p:blipFill>
          <a:blip r:embed="rId2"/>
          <a:srcRect/>
          <a:stretch>
            <a:fillRect/>
          </a:stretch>
        </p:blipFill>
        <p:spPr bwMode="auto">
          <a:xfrm>
            <a:off x="100013" y="246063"/>
            <a:ext cx="8936037" cy="2535237"/>
          </a:xfrm>
          <a:prstGeom prst="rect">
            <a:avLst/>
          </a:prstGeom>
          <a:noFill/>
          <a:ln w="9525">
            <a:noFill/>
            <a:miter lim="800000"/>
            <a:headEnd/>
            <a:tailEnd/>
          </a:ln>
        </p:spPr>
      </p:pic>
      <p:sp>
        <p:nvSpPr>
          <p:cNvPr id="41986" name="TextBox 3"/>
          <p:cNvSpPr txBox="1">
            <a:spLocks noChangeArrowheads="1"/>
          </p:cNvSpPr>
          <p:nvPr/>
        </p:nvSpPr>
        <p:spPr bwMode="auto">
          <a:xfrm>
            <a:off x="611188" y="3213100"/>
            <a:ext cx="8137525" cy="2954338"/>
          </a:xfrm>
          <a:prstGeom prst="rect">
            <a:avLst/>
          </a:prstGeom>
          <a:noFill/>
          <a:ln w="9525">
            <a:noFill/>
            <a:miter lim="800000"/>
            <a:headEnd/>
            <a:tailEnd/>
          </a:ln>
        </p:spPr>
        <p:txBody>
          <a:bodyPr>
            <a:spAutoFit/>
          </a:bodyPr>
          <a:lstStyle/>
          <a:p>
            <a:pPr marL="285750" indent="-285750">
              <a:buClr>
                <a:schemeClr val="accent1"/>
              </a:buClr>
              <a:buFont typeface="Wingdings" pitchFamily="2" charset="2"/>
              <a:buChar char="Ø"/>
            </a:pPr>
            <a:r>
              <a:rPr lang="el-GR" sz="2400">
                <a:latin typeface="Comic Sans MS" pitchFamily="66" charset="0"/>
              </a:rPr>
              <a:t>Θεραπεία  χρόνιου πόνου σε γυναίκα, με συνεχή ενδοραχιαία έγχυση μορφίνης μέσω αντλίας στη διάρκεια της κύησης και μετά τον τοκετό</a:t>
            </a:r>
          </a:p>
          <a:p>
            <a:pPr marL="285750" indent="-285750">
              <a:buClr>
                <a:schemeClr val="accent1"/>
              </a:buClr>
              <a:buFont typeface="Wingdings" pitchFamily="2" charset="2"/>
              <a:buChar char="Ø"/>
            </a:pPr>
            <a:r>
              <a:rPr lang="el-GR" sz="2400">
                <a:latin typeface="Comic Sans MS" pitchFamily="66" charset="0"/>
              </a:rPr>
              <a:t>Ελάχιστη συγκέντρωση μορφίνης στο αίμα και στο γάλα της μητέρας τις πρώτες 7 ημέρες</a:t>
            </a:r>
          </a:p>
          <a:p>
            <a:pPr marL="285750" indent="-285750">
              <a:buClr>
                <a:schemeClr val="accent1"/>
              </a:buClr>
              <a:buFont typeface="Wingdings" pitchFamily="2" charset="2"/>
              <a:buChar char="Ø"/>
            </a:pPr>
            <a:r>
              <a:rPr lang="el-GR" sz="2400">
                <a:latin typeface="Comic Sans MS" pitchFamily="66" charset="0"/>
              </a:rPr>
              <a:t>Συμπεριφορά  ύπνου, εγρήγορσης και η γενική ανάπτυξη του βρέφους τον 2ο και 7ο μήνα ήταν φυσιολογική</a:t>
            </a:r>
          </a:p>
          <a:p>
            <a:pPr marL="285750" indent="-285750">
              <a:buClr>
                <a:schemeClr val="accent1"/>
              </a:buClr>
              <a:buFont typeface="Wingdings" pitchFamily="2" charset="2"/>
              <a:buChar char="Ø"/>
            </a:pPr>
            <a:endParaRPr lang="el-GR">
              <a:latin typeface="Comic Sans MS" pitchFamily="66"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algn="ctr"/>
            <a:r>
              <a:rPr lang="el-GR" sz="3600" b="1">
                <a:solidFill>
                  <a:schemeClr val="tx1"/>
                </a:solidFill>
                <a:latin typeface="Comic Sans MS" pitchFamily="66" charset="0"/>
              </a:rPr>
              <a:t>Φεντανύλη και Θηλασμός</a:t>
            </a:r>
            <a:endParaRPr lang="el-GR" sz="3600"/>
          </a:p>
        </p:txBody>
      </p:sp>
      <p:sp>
        <p:nvSpPr>
          <p:cNvPr id="3" name="Content Placeholder 2"/>
          <p:cNvSpPr>
            <a:spLocks noGrp="1"/>
          </p:cNvSpPr>
          <p:nvPr>
            <p:ph idx="1"/>
          </p:nvPr>
        </p:nvSpPr>
        <p:spPr>
          <a:xfrm>
            <a:off x="949325" y="1700213"/>
            <a:ext cx="7661275" cy="4681537"/>
          </a:xfrm>
          <a:ln w="25400">
            <a:solidFill>
              <a:schemeClr val="accent1"/>
            </a:solidFill>
          </a:ln>
        </p:spPr>
        <p:txBody>
          <a:bodyPr/>
          <a:lstStyle/>
          <a:p>
            <a:pPr>
              <a:defRPr/>
            </a:pPr>
            <a:r>
              <a:rPr lang="el-GR" sz="2000" b="1" dirty="0">
                <a:latin typeface="Comic Sans MS" pitchFamily="66" charset="0"/>
              </a:rPr>
              <a:t>Δεν</a:t>
            </a:r>
            <a:r>
              <a:rPr lang="el-GR" sz="2000" dirty="0">
                <a:latin typeface="Comic Sans MS" pitchFamily="66" charset="0"/>
              </a:rPr>
              <a:t> πρέπει να χορηγείται  ενδοφλέβια </a:t>
            </a:r>
            <a:r>
              <a:rPr lang="el-GR" sz="2000" b="1" dirty="0">
                <a:latin typeface="Comic Sans MS" pitchFamily="66" charset="0"/>
              </a:rPr>
              <a:t>σε επαναληπτικές δόσεις </a:t>
            </a:r>
            <a:r>
              <a:rPr lang="el-GR" sz="2000" dirty="0">
                <a:latin typeface="Comic Sans MS" pitchFamily="66" charset="0"/>
              </a:rPr>
              <a:t>για μετεγχειρητική αναλγησία, στις μητέρες που θηλάζουν (δεν υπάρχει τεκμηριωμένη εμπειρία)</a:t>
            </a:r>
            <a:r>
              <a:rPr lang="en-US" sz="2000" dirty="0">
                <a:latin typeface="Comic Sans MS" pitchFamily="66" charset="0"/>
              </a:rPr>
              <a:t>, </a:t>
            </a:r>
            <a:r>
              <a:rPr lang="el-GR" sz="2000" dirty="0">
                <a:latin typeface="Comic Sans MS" pitchFamily="66" charset="0"/>
              </a:rPr>
              <a:t>ενώ η </a:t>
            </a:r>
            <a:r>
              <a:rPr lang="el-GR" sz="2000" b="1" dirty="0">
                <a:solidFill>
                  <a:schemeClr val="accent1"/>
                </a:solidFill>
                <a:latin typeface="Comic Sans MS" pitchFamily="66" charset="0"/>
              </a:rPr>
              <a:t>εφάπαξ χορήγηση είναι αποδεκτή</a:t>
            </a:r>
            <a:r>
              <a:rPr lang="el-GR" sz="2000" dirty="0">
                <a:latin typeface="Comic Sans MS" pitchFamily="66" charset="0"/>
              </a:rPr>
              <a:t>.</a:t>
            </a:r>
          </a:p>
          <a:p>
            <a:pPr>
              <a:defRPr/>
            </a:pPr>
            <a:r>
              <a:rPr lang="el-GR" sz="2000" dirty="0">
                <a:latin typeface="Comic Sans MS" pitchFamily="66" charset="0"/>
                <a:cs typeface="Arial"/>
              </a:rPr>
              <a:t>Επισκληρίδια χορήγηση φεντανύλης μαζι με βουπιβακαίνη έχει μικρή ως καθόλου επίδραση στον θηλασμό</a:t>
            </a:r>
          </a:p>
          <a:p>
            <a:pPr>
              <a:defRPr/>
            </a:pPr>
            <a:r>
              <a:rPr lang="el-GR" sz="2000" dirty="0">
                <a:latin typeface="Comic Sans MS" pitchFamily="66" charset="0"/>
                <a:cs typeface="Arial"/>
              </a:rPr>
              <a:t>100 mcg φεντανύλης IV                         100mcgεπισκληρίδια</a:t>
            </a:r>
          </a:p>
          <a:p>
            <a:pPr>
              <a:defRPr/>
            </a:pPr>
            <a:endParaRPr lang="el-GR" sz="2000" dirty="0">
              <a:latin typeface="Comic Sans MS" pitchFamily="66" charset="0"/>
              <a:cs typeface="Arial"/>
            </a:endParaRPr>
          </a:p>
          <a:p>
            <a:pPr marL="0" indent="0">
              <a:buFont typeface="Wingdings" pitchFamily="2" charset="2"/>
              <a:buNone/>
              <a:defRPr/>
            </a:pPr>
            <a:r>
              <a:rPr lang="el-GR" sz="2000" b="1" dirty="0">
                <a:solidFill>
                  <a:schemeClr val="accent1"/>
                </a:solidFill>
                <a:latin typeface="Comic Sans MS" pitchFamily="66" charset="0"/>
                <a:cs typeface="Arial"/>
              </a:rPr>
              <a:t>        0,033% </a:t>
            </a:r>
            <a:r>
              <a:rPr lang="el-GR" sz="2000" dirty="0">
                <a:latin typeface="Comic Sans MS" pitchFamily="66" charset="0"/>
                <a:cs typeface="Arial"/>
              </a:rPr>
              <a:t>της μητρικής δόσης στο γάλα    μη ανιχνεύσιμη        </a:t>
            </a:r>
          </a:p>
          <a:p>
            <a:pPr>
              <a:defRPr/>
            </a:pPr>
            <a:endParaRPr lang="el-GR" sz="2000" dirty="0">
              <a:latin typeface="Comic Sans MS" pitchFamily="66" charset="0"/>
              <a:cs typeface="Arial"/>
            </a:endParaRPr>
          </a:p>
          <a:p>
            <a:pPr>
              <a:defRPr/>
            </a:pPr>
            <a:r>
              <a:rPr lang="el-GR" sz="2000" dirty="0">
                <a:latin typeface="Comic Sans MS" pitchFamily="66" charset="0"/>
                <a:cs typeface="Arial"/>
              </a:rPr>
              <a:t>TTS Φεντανύλη 100mcg/h στη μητέρα </a:t>
            </a:r>
            <a:r>
              <a:rPr lang="en-US" sz="2000" dirty="0">
                <a:cs typeface="Arial"/>
              </a:rPr>
              <a:t>→ </a:t>
            </a:r>
            <a:r>
              <a:rPr lang="el-GR" sz="2000" dirty="0">
                <a:cs typeface="Arial"/>
              </a:rPr>
              <a:t>γάλα </a:t>
            </a:r>
            <a:r>
              <a:rPr lang="el-GR" sz="2000" dirty="0">
                <a:latin typeface="Comic Sans MS" pitchFamily="66" charset="0"/>
                <a:cs typeface="Arial"/>
              </a:rPr>
              <a:t>6,4</a:t>
            </a:r>
            <a:r>
              <a:rPr lang="en-US" sz="2000" dirty="0" err="1">
                <a:latin typeface="Comic Sans MS" pitchFamily="66" charset="0"/>
                <a:cs typeface="Arial"/>
              </a:rPr>
              <a:t>ng</a:t>
            </a:r>
            <a:r>
              <a:rPr lang="en-US" sz="2000" dirty="0">
                <a:latin typeface="Comic Sans MS" pitchFamily="66" charset="0"/>
                <a:cs typeface="Arial"/>
              </a:rPr>
              <a:t>/ml</a:t>
            </a:r>
            <a:endParaRPr lang="el-GR" sz="2000" dirty="0">
              <a:latin typeface="Comic Sans MS" pitchFamily="66" charset="0"/>
              <a:cs typeface="Arial"/>
            </a:endParaRPr>
          </a:p>
          <a:p>
            <a:pPr marL="0" indent="0">
              <a:buFont typeface="Wingdings" pitchFamily="2" charset="2"/>
              <a:buNone/>
              <a:defRPr/>
            </a:pPr>
            <a:r>
              <a:rPr lang="el-GR" sz="2000" dirty="0">
                <a:latin typeface="Comic Sans MS" pitchFamily="66" charset="0"/>
                <a:cs typeface="Arial"/>
              </a:rPr>
              <a:t>      </a:t>
            </a:r>
          </a:p>
          <a:p>
            <a:pPr marL="0" indent="0">
              <a:buFont typeface="Wingdings" pitchFamily="2" charset="2"/>
              <a:buNone/>
              <a:defRPr/>
            </a:pPr>
            <a:r>
              <a:rPr lang="el-GR" sz="2000" dirty="0">
                <a:latin typeface="Comic Sans MS" pitchFamily="66" charset="0"/>
                <a:cs typeface="Arial"/>
              </a:rPr>
              <a:t>       Μη ανιχνεύσιμη συγκέντρωση στο νεογνό</a:t>
            </a:r>
          </a:p>
          <a:p>
            <a:pPr>
              <a:defRPr/>
            </a:pPr>
            <a:endParaRPr lang="el-GR" sz="2000" dirty="0">
              <a:latin typeface="Comic Sans MS" pitchFamily="66" charset="0"/>
              <a:cs typeface="Arial"/>
            </a:endParaRPr>
          </a:p>
          <a:p>
            <a:pPr>
              <a:defRPr/>
            </a:pPr>
            <a:endParaRPr lang="el-GR" dirty="0"/>
          </a:p>
        </p:txBody>
      </p:sp>
      <p:sp>
        <p:nvSpPr>
          <p:cNvPr id="43011" name="Down Arrow 4"/>
          <p:cNvSpPr>
            <a:spLocks noChangeArrowheads="1"/>
          </p:cNvSpPr>
          <p:nvPr/>
        </p:nvSpPr>
        <p:spPr bwMode="auto">
          <a:xfrm>
            <a:off x="2484438" y="4032250"/>
            <a:ext cx="107950" cy="317500"/>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algn="ctr"/>
            <a:endParaRPr lang="el-GR" sz="2800">
              <a:latin typeface="Comic Sans MS" pitchFamily="66" charset="0"/>
            </a:endParaRPr>
          </a:p>
        </p:txBody>
      </p:sp>
      <p:sp>
        <p:nvSpPr>
          <p:cNvPr id="43012" name="Down Arrow 5"/>
          <p:cNvSpPr>
            <a:spLocks noChangeArrowheads="1"/>
          </p:cNvSpPr>
          <p:nvPr/>
        </p:nvSpPr>
        <p:spPr bwMode="auto">
          <a:xfrm>
            <a:off x="6943725" y="4032250"/>
            <a:ext cx="107950" cy="317500"/>
          </a:xfrm>
          <a:prstGeom prst="downArrow">
            <a:avLst>
              <a:gd name="adj1" fmla="val 50000"/>
              <a:gd name="adj2" fmla="val 50000"/>
            </a:avLst>
          </a:prstGeom>
          <a:solidFill>
            <a:schemeClr val="accent1"/>
          </a:solidFill>
          <a:ln w="9525" algn="ctr">
            <a:solidFill>
              <a:schemeClr val="tx1"/>
            </a:solidFill>
            <a:round/>
            <a:headEnd/>
            <a:tailEnd/>
          </a:ln>
        </p:spPr>
        <p:txBody>
          <a:bodyPr/>
          <a:lstStyle/>
          <a:p>
            <a:pPr algn="ctr"/>
            <a:endParaRPr lang="el-GR" sz="2800">
              <a:latin typeface="Comic Sans MS" pitchFamily="66" charset="0"/>
            </a:endParaRPr>
          </a:p>
        </p:txBody>
      </p:sp>
      <p:sp>
        <p:nvSpPr>
          <p:cNvPr id="43013" name="Rectangle 6"/>
          <p:cNvSpPr>
            <a:spLocks noChangeArrowheads="1"/>
          </p:cNvSpPr>
          <p:nvPr/>
        </p:nvSpPr>
        <p:spPr bwMode="auto">
          <a:xfrm>
            <a:off x="1406525" y="3716338"/>
            <a:ext cx="7056438" cy="1266825"/>
          </a:xfrm>
          <a:prstGeom prst="rect">
            <a:avLst/>
          </a:prstGeom>
          <a:noFill/>
          <a:ln w="22225" algn="ctr">
            <a:solidFill>
              <a:schemeClr val="accent1"/>
            </a:solidFill>
            <a:round/>
            <a:headEnd/>
            <a:tailEnd/>
          </a:ln>
        </p:spPr>
        <p:txBody>
          <a:bodyPr/>
          <a:lstStyle/>
          <a:p>
            <a:pPr algn="ctr"/>
            <a:endParaRPr lang="el-GR" sz="2800">
              <a:latin typeface="Comic Sans MS" pitchFamily="66" charset="0"/>
            </a:endParaRPr>
          </a:p>
        </p:txBody>
      </p:sp>
      <p:sp>
        <p:nvSpPr>
          <p:cNvPr id="43014" name="Down Arrow 7"/>
          <p:cNvSpPr>
            <a:spLocks noChangeArrowheads="1"/>
          </p:cNvSpPr>
          <p:nvPr/>
        </p:nvSpPr>
        <p:spPr bwMode="auto">
          <a:xfrm>
            <a:off x="3059113" y="5516563"/>
            <a:ext cx="107950" cy="319087"/>
          </a:xfrm>
          <a:prstGeom prst="downArrow">
            <a:avLst>
              <a:gd name="adj1" fmla="val 50000"/>
              <a:gd name="adj2" fmla="val 50250"/>
            </a:avLst>
          </a:prstGeom>
          <a:solidFill>
            <a:schemeClr val="accent1"/>
          </a:solidFill>
          <a:ln w="9525" algn="ctr">
            <a:solidFill>
              <a:schemeClr val="tx1"/>
            </a:solidFill>
            <a:round/>
            <a:headEnd/>
            <a:tailEnd/>
          </a:ln>
        </p:spPr>
        <p:txBody>
          <a:bodyPr/>
          <a:lstStyle/>
          <a:p>
            <a:pPr algn="ctr"/>
            <a:endParaRPr lang="el-GR" sz="2800">
              <a:latin typeface="Comic Sans MS" pitchFamily="66" charset="0"/>
            </a:endParaRPr>
          </a:p>
        </p:txBody>
      </p:sp>
      <p:sp>
        <p:nvSpPr>
          <p:cNvPr id="43015" name="TextBox 8"/>
          <p:cNvSpPr txBox="1">
            <a:spLocks noChangeArrowheads="1"/>
          </p:cNvSpPr>
          <p:nvPr/>
        </p:nvSpPr>
        <p:spPr bwMode="auto">
          <a:xfrm>
            <a:off x="3171825" y="6300788"/>
            <a:ext cx="5616575" cy="584200"/>
          </a:xfrm>
          <a:prstGeom prst="rect">
            <a:avLst/>
          </a:prstGeom>
          <a:noFill/>
          <a:ln w="9525">
            <a:noFill/>
            <a:miter lim="800000"/>
            <a:headEnd/>
            <a:tailEnd/>
          </a:ln>
        </p:spPr>
        <p:txBody>
          <a:bodyPr>
            <a:spAutoFit/>
          </a:bodyPr>
          <a:lstStyle/>
          <a:p>
            <a:r>
              <a:rPr lang="en-US" sz="1600" i="1">
                <a:solidFill>
                  <a:schemeClr val="accent1"/>
                </a:solidFill>
                <a:latin typeface="Comic Sans MS" pitchFamily="66" charset="0"/>
              </a:rPr>
              <a:t>Reynolds </a:t>
            </a:r>
            <a:r>
              <a:rPr lang="el-GR" sz="1600" i="1">
                <a:solidFill>
                  <a:schemeClr val="accent1"/>
                </a:solidFill>
                <a:latin typeface="Comic Sans MS" pitchFamily="66" charset="0"/>
              </a:rPr>
              <a:t> </a:t>
            </a:r>
            <a:r>
              <a:rPr lang="en-US" sz="1600" i="1">
                <a:solidFill>
                  <a:schemeClr val="accent1"/>
                </a:solidFill>
                <a:latin typeface="Comic Sans MS" pitchFamily="66" charset="0"/>
              </a:rPr>
              <a:t>F. Int J Obstet Anesth. 2011;20:38-50 </a:t>
            </a:r>
          </a:p>
          <a:p>
            <a:r>
              <a:rPr lang="en-US" sz="1600" i="1">
                <a:solidFill>
                  <a:schemeClr val="accent1"/>
                </a:solidFill>
                <a:latin typeface="Comic Sans MS" pitchFamily="66" charset="0"/>
              </a:rPr>
              <a:t>Loubert C et al.</a:t>
            </a:r>
            <a:r>
              <a:rPr lang="el-GR" sz="1600" i="1">
                <a:solidFill>
                  <a:schemeClr val="accent1"/>
                </a:solidFill>
                <a:latin typeface="Comic Sans MS" pitchFamily="66" charset="0"/>
              </a:rPr>
              <a:t> </a:t>
            </a:r>
            <a:r>
              <a:rPr lang="en-US" sz="1600" i="1">
                <a:solidFill>
                  <a:schemeClr val="accent1"/>
                </a:solidFill>
                <a:latin typeface="Comic Sans MS" pitchFamily="66" charset="0"/>
              </a:rPr>
              <a:t>Anaesthesia. 2011;66:191-212</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algn="ctr"/>
            <a:r>
              <a:rPr lang="el-GR" sz="3600" b="1">
                <a:solidFill>
                  <a:srgbClr val="292929"/>
                </a:solidFill>
                <a:latin typeface="Comic Sans MS" pitchFamily="66" charset="0"/>
              </a:rPr>
              <a:t>Ρεμιφεντανίλη και Θηλασμός</a:t>
            </a:r>
            <a:endParaRPr lang="el-GR" sz="3600"/>
          </a:p>
        </p:txBody>
      </p:sp>
      <p:sp>
        <p:nvSpPr>
          <p:cNvPr id="44034" name="Content Placeholder 2"/>
          <p:cNvSpPr>
            <a:spLocks noGrp="1"/>
          </p:cNvSpPr>
          <p:nvPr>
            <p:ph idx="1"/>
          </p:nvPr>
        </p:nvSpPr>
        <p:spPr/>
        <p:txBody>
          <a:bodyPr/>
          <a:lstStyle/>
          <a:p>
            <a:r>
              <a:rPr lang="el-GR" sz="2400">
                <a:latin typeface="Comic Sans MS" pitchFamily="66" charset="0"/>
              </a:rPr>
              <a:t>Δεν υπάρχουν δεδομένα για τη δράση της στο νεογνό που θηλάζει</a:t>
            </a:r>
          </a:p>
          <a:p>
            <a:r>
              <a:rPr lang="el-GR" sz="2400">
                <a:latin typeface="Comic Sans MS" pitchFamily="66" charset="0"/>
              </a:rPr>
              <a:t>H Ρεμιφεντανίλη εχει χρόνο μισής ζωής&lt; 10 λεπτά</a:t>
            </a:r>
          </a:p>
          <a:p>
            <a:r>
              <a:rPr lang="el-GR" sz="2400">
                <a:latin typeface="Comic Sans MS" pitchFamily="66" charset="0"/>
              </a:rPr>
              <a:t>Θα μπορούσε να είναι ασφαλής για τις μητέρες που θηλάζουν</a:t>
            </a:r>
          </a:p>
          <a:p>
            <a:r>
              <a:rPr lang="el-GR" sz="2400">
                <a:latin typeface="Comic Sans MS" pitchFamily="66" charset="0"/>
              </a:rPr>
              <a:t>Λόγω της μικρής διάρκειας δράσης, δεν είναι κατάλληλη για οξύ μετεγχειρητικό πόνο</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algn="ctr"/>
            <a:r>
              <a:rPr lang="el-GR" sz="3600" b="1">
                <a:solidFill>
                  <a:srgbClr val="292929"/>
                </a:solidFill>
                <a:latin typeface="Comic Sans MS" pitchFamily="66" charset="0"/>
              </a:rPr>
              <a:t>Πεθιδίνη και Θηλασμός</a:t>
            </a:r>
            <a:endParaRPr lang="el-GR"/>
          </a:p>
        </p:txBody>
      </p:sp>
      <p:sp>
        <p:nvSpPr>
          <p:cNvPr id="45058" name="Content Placeholder 2"/>
          <p:cNvSpPr>
            <a:spLocks noGrp="1"/>
          </p:cNvSpPr>
          <p:nvPr>
            <p:ph idx="1"/>
          </p:nvPr>
        </p:nvSpPr>
        <p:spPr/>
        <p:txBody>
          <a:bodyPr/>
          <a:lstStyle/>
          <a:p>
            <a:r>
              <a:rPr lang="el-GR" sz="2400">
                <a:latin typeface="Comic Sans MS" pitchFamily="66" charset="0"/>
              </a:rPr>
              <a:t>Η πεθιδίνη έχει ενεργό μεταβολίτη (νορπεθιδίνη) με αναλγητική και νευροτοξική δράση</a:t>
            </a:r>
          </a:p>
          <a:p>
            <a:r>
              <a:rPr lang="el-GR" sz="2400">
                <a:latin typeface="Comic Sans MS" pitchFamily="66" charset="0"/>
              </a:rPr>
              <a:t>Η νορπεθιδίνη προκαλεί μεγαλύτερη καταστολή του  ΚΝΣ στα νεογνά όταν χορηγείται πεθιδινη με </a:t>
            </a:r>
            <a:r>
              <a:rPr lang="en-US" sz="2400">
                <a:latin typeface="Comic Sans MS" pitchFamily="66" charset="0"/>
              </a:rPr>
              <a:t>PCA </a:t>
            </a:r>
            <a:r>
              <a:rPr lang="el-GR" sz="2400">
                <a:latin typeface="Comic Sans MS" pitchFamily="66" charset="0"/>
              </a:rPr>
              <a:t>στη μητέρα συγκρινόμενη με μορφίνη</a:t>
            </a:r>
          </a:p>
          <a:p>
            <a:r>
              <a:rPr lang="el-GR" sz="2400">
                <a:latin typeface="Comic Sans MS" pitchFamily="66" charset="0"/>
              </a:rPr>
              <a:t>Η </a:t>
            </a:r>
            <a:r>
              <a:rPr lang="en-US" sz="2400">
                <a:latin typeface="Comic Sans MS" pitchFamily="66" charset="0"/>
              </a:rPr>
              <a:t>iv </a:t>
            </a:r>
            <a:r>
              <a:rPr lang="el-GR" sz="2400">
                <a:latin typeface="Comic Sans MS" pitchFamily="66" charset="0"/>
              </a:rPr>
              <a:t>πεθιδίνη θα πρέπει να αποφεύγεται στις μητέρες που θηλάζουν</a:t>
            </a:r>
            <a:r>
              <a:rPr lang="en-US" sz="2400">
                <a:latin typeface="Comic Sans MS" pitchFamily="66" charset="0"/>
              </a:rPr>
              <a:t> </a:t>
            </a:r>
            <a:r>
              <a:rPr lang="el-GR" sz="2400">
                <a:latin typeface="Comic Sans MS" pitchFamily="66" charset="0"/>
              </a:rPr>
              <a:t>ενώ η νωτιαία χορήγηση της είναι πιο ασφαλής.</a:t>
            </a:r>
          </a:p>
          <a:p>
            <a:r>
              <a:rPr lang="el-GR" sz="2400">
                <a:latin typeface="Comic Sans MS" pitchFamily="66" charset="0"/>
              </a:rPr>
              <a:t>Μπορεί να προκαλέσει κυάνωση, βραδυκαρδία και άπνοια στο νεογνό που θηλάζει</a:t>
            </a:r>
          </a:p>
          <a:p>
            <a:endParaRPr lang="el-GR" sz="2000">
              <a:latin typeface="Comic Sans MS" pitchFamily="66" charset="0"/>
            </a:endParaRPr>
          </a:p>
        </p:txBody>
      </p:sp>
      <p:sp>
        <p:nvSpPr>
          <p:cNvPr id="45059" name="TextBox 3"/>
          <p:cNvSpPr txBox="1">
            <a:spLocks noChangeArrowheads="1"/>
          </p:cNvSpPr>
          <p:nvPr/>
        </p:nvSpPr>
        <p:spPr bwMode="auto">
          <a:xfrm>
            <a:off x="2843213" y="6308725"/>
            <a:ext cx="5761037" cy="369888"/>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Montgomery A.et al. Breastfeeding medicine 2012</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algn="ctr"/>
            <a:r>
              <a:rPr lang="el-GR" sz="3600" b="1">
                <a:solidFill>
                  <a:srgbClr val="292929"/>
                </a:solidFill>
                <a:latin typeface="Comic Sans MS" pitchFamily="66" charset="0"/>
              </a:rPr>
              <a:t>Τραμαδόλη και Θηλασμός</a:t>
            </a:r>
            <a:endParaRPr lang="el-GR"/>
          </a:p>
        </p:txBody>
      </p:sp>
      <p:sp>
        <p:nvSpPr>
          <p:cNvPr id="46082" name="Content Placeholder 2"/>
          <p:cNvSpPr>
            <a:spLocks noGrp="1"/>
          </p:cNvSpPr>
          <p:nvPr>
            <p:ph idx="1"/>
          </p:nvPr>
        </p:nvSpPr>
        <p:spPr>
          <a:xfrm>
            <a:off x="949325" y="1981200"/>
            <a:ext cx="7661275" cy="4400550"/>
          </a:xfrm>
        </p:spPr>
        <p:txBody>
          <a:bodyPr/>
          <a:lstStyle/>
          <a:p>
            <a:r>
              <a:rPr lang="el-GR" sz="2400">
                <a:latin typeface="Comic Sans MS" pitchFamily="66" charset="0"/>
              </a:rPr>
              <a:t>Η έκκριση της τραμαδόλης στο μητρικό γάλα είναι μικρή και ακόμη μικρότερη του ενεργού της μεταβολίτη (</a:t>
            </a:r>
            <a:r>
              <a:rPr lang="en-US" sz="2400">
                <a:latin typeface="Comic Sans MS" pitchFamily="66" charset="0"/>
              </a:rPr>
              <a:t>O-desmethyltramadol)</a:t>
            </a:r>
            <a:endParaRPr lang="el-GR" sz="2400">
              <a:latin typeface="Comic Sans MS" pitchFamily="66" charset="0"/>
            </a:endParaRPr>
          </a:p>
          <a:p>
            <a:r>
              <a:rPr lang="el-GR" sz="2400">
                <a:latin typeface="Comic Sans MS" pitchFamily="66" charset="0"/>
              </a:rPr>
              <a:t>Η τραμαδόλη χορηγούμενη σε συνήθεις δόσεις για  αναλγησία είναι απίθανο να προκαλέσει ανεπιθύμητες ενέργειες στο νεογνό</a:t>
            </a:r>
          </a:p>
          <a:p>
            <a:r>
              <a:rPr lang="el-GR" sz="2400">
                <a:latin typeface="Comic Sans MS" pitchFamily="66" charset="0"/>
              </a:rPr>
              <a:t>Είναι αποδεκτή στις μητέρες που θηλάζουν</a:t>
            </a:r>
            <a:r>
              <a:rPr lang="en-US" sz="2400">
                <a:latin typeface="Comic Sans MS" pitchFamily="66" charset="0"/>
              </a:rPr>
              <a:t> </a:t>
            </a:r>
            <a:r>
              <a:rPr lang="el-GR" sz="2400">
                <a:latin typeface="Comic Sans MS" pitchFamily="66" charset="0"/>
              </a:rPr>
              <a:t>αλλά όπως ισχύει για όλα τα νεογνά που οι μητέρες τους λαμβάνουν οπιοειδή πρέπει να παρακολουθούνται για εμφάνιση υπνηλίας, δυσκολίας στην αναπνοή και στη σίτιση και νωθρότητας</a:t>
            </a:r>
          </a:p>
          <a:p>
            <a:endParaRPr lang="el-GR" sz="2400">
              <a:latin typeface="Comic Sans MS" pitchFamily="66"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algn="ctr"/>
            <a:r>
              <a:rPr lang="el-GR" sz="3600" b="1">
                <a:solidFill>
                  <a:srgbClr val="292929"/>
                </a:solidFill>
                <a:latin typeface="Comic Sans MS" pitchFamily="66" charset="0"/>
              </a:rPr>
              <a:t>Τοπικά Αναισθητικά και Θηλασμός</a:t>
            </a:r>
            <a:endParaRPr lang="el-GR"/>
          </a:p>
        </p:txBody>
      </p:sp>
      <p:sp>
        <p:nvSpPr>
          <p:cNvPr id="47106" name="Content Placeholder 2"/>
          <p:cNvSpPr>
            <a:spLocks noGrp="1"/>
          </p:cNvSpPr>
          <p:nvPr>
            <p:ph idx="1"/>
          </p:nvPr>
        </p:nvSpPr>
        <p:spPr>
          <a:xfrm>
            <a:off x="3492500" y="1981200"/>
            <a:ext cx="5118100" cy="4114800"/>
          </a:xfrm>
        </p:spPr>
        <p:txBody>
          <a:bodyPr/>
          <a:lstStyle/>
          <a:p>
            <a:pPr>
              <a:buSzPct val="96000"/>
              <a:buFont typeface="Wingdings" pitchFamily="2" charset="2"/>
              <a:buChar char="v"/>
            </a:pPr>
            <a:r>
              <a:rPr lang="el-GR" sz="2800">
                <a:latin typeface="Comic Sans MS" pitchFamily="66" charset="0"/>
              </a:rPr>
              <a:t>Τα τοπικά αναισθητικά </a:t>
            </a:r>
            <a:r>
              <a:rPr lang="el-GR" sz="2800">
                <a:solidFill>
                  <a:schemeClr val="accent1"/>
                </a:solidFill>
                <a:latin typeface="Comic Sans MS" pitchFamily="66" charset="0"/>
              </a:rPr>
              <a:t>(</a:t>
            </a:r>
            <a:r>
              <a:rPr lang="el-GR" sz="2800" b="1">
                <a:solidFill>
                  <a:schemeClr val="accent1"/>
                </a:solidFill>
                <a:latin typeface="Comic Sans MS" pitchFamily="66" charset="0"/>
              </a:rPr>
              <a:t>ξυλοκα</a:t>
            </a:r>
            <a:r>
              <a:rPr lang="el-GR" sz="2800" b="1">
                <a:solidFill>
                  <a:schemeClr val="accent1"/>
                </a:solidFill>
                <a:cs typeface="Arial" charset="0"/>
              </a:rPr>
              <a:t>ῒ</a:t>
            </a:r>
            <a:r>
              <a:rPr lang="el-GR" sz="2800" b="1">
                <a:solidFill>
                  <a:schemeClr val="accent1"/>
                </a:solidFill>
                <a:latin typeface="Comic Sans MS" pitchFamily="66" charset="0"/>
              </a:rPr>
              <a:t>νη, βουπιβακα</a:t>
            </a:r>
            <a:r>
              <a:rPr lang="el-GR" sz="2800" b="1">
                <a:solidFill>
                  <a:schemeClr val="accent1"/>
                </a:solidFill>
                <a:cs typeface="Arial" charset="0"/>
              </a:rPr>
              <a:t>ῒ</a:t>
            </a:r>
            <a:r>
              <a:rPr lang="el-GR" sz="2800" b="1">
                <a:solidFill>
                  <a:schemeClr val="accent1"/>
                </a:solidFill>
                <a:latin typeface="Comic Sans MS" pitchFamily="66" charset="0"/>
              </a:rPr>
              <a:t>νη, ροπιβακα</a:t>
            </a:r>
            <a:r>
              <a:rPr lang="el-GR" sz="2800" b="1">
                <a:solidFill>
                  <a:schemeClr val="accent1"/>
                </a:solidFill>
                <a:cs typeface="Arial" charset="0"/>
              </a:rPr>
              <a:t>ῒ</a:t>
            </a:r>
            <a:r>
              <a:rPr lang="el-GR" sz="2800" b="1">
                <a:solidFill>
                  <a:schemeClr val="accent1"/>
                </a:solidFill>
                <a:latin typeface="Comic Sans MS" pitchFamily="66" charset="0"/>
              </a:rPr>
              <a:t>νη</a:t>
            </a:r>
            <a:r>
              <a:rPr lang="el-GR" sz="2800">
                <a:solidFill>
                  <a:schemeClr val="accent1"/>
                </a:solidFill>
                <a:latin typeface="Comic Sans MS" pitchFamily="66" charset="0"/>
              </a:rPr>
              <a:t>) </a:t>
            </a:r>
            <a:r>
              <a:rPr lang="el-GR" sz="2800">
                <a:latin typeface="Comic Sans MS" pitchFamily="66" charset="0"/>
              </a:rPr>
              <a:t>μπορεί να χορηγηθούν με ασφάλεια στις γυναίκες που θηλάζουν</a:t>
            </a:r>
          </a:p>
        </p:txBody>
      </p:sp>
      <p:pic>
        <p:nvPicPr>
          <p:cNvPr id="5" name="Picture 4"/>
          <p:cNvPicPr>
            <a:picLocks noChangeAspect="1"/>
          </p:cNvPicPr>
          <p:nvPr/>
        </p:nvPicPr>
        <p:blipFill>
          <a:blip r:embed="rId2"/>
          <a:stretch>
            <a:fillRect/>
          </a:stretch>
        </p:blipFill>
        <p:spPr>
          <a:xfrm>
            <a:off x="395536" y="2996952"/>
            <a:ext cx="2991854" cy="3645024"/>
          </a:xfrm>
          <a:prstGeom prst="rect">
            <a:avLst/>
          </a:prstGeom>
          <a:ln w="38100">
            <a:solidFill>
              <a:schemeClr val="accent1"/>
            </a:solidFill>
          </a:ln>
          <a:effectLst>
            <a:glow rad="177800">
              <a:schemeClr val="tx1"/>
            </a:glow>
          </a:effec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algn="ctr"/>
            <a:r>
              <a:rPr lang="el-GR" sz="3200" b="1">
                <a:latin typeface="Comic Sans MS" pitchFamily="66" charset="0"/>
              </a:rPr>
              <a:t>Σχέδιο Πολυπαραγοντικής Αναλγησίας</a:t>
            </a:r>
          </a:p>
        </p:txBody>
      </p:sp>
      <p:sp>
        <p:nvSpPr>
          <p:cNvPr id="4" name="Content Placeholder 3"/>
          <p:cNvSpPr>
            <a:spLocks noGrp="1"/>
          </p:cNvSpPr>
          <p:nvPr>
            <p:ph idx="1"/>
          </p:nvPr>
        </p:nvSpPr>
        <p:spPr>
          <a:xfrm>
            <a:off x="107950" y="2205038"/>
            <a:ext cx="4319588" cy="4176712"/>
          </a:xfrm>
          <a:solidFill>
            <a:schemeClr val="bg2"/>
          </a:solidFill>
          <a:ln>
            <a:solidFill>
              <a:schemeClr val="accent1"/>
            </a:solidFill>
          </a:ln>
        </p:spPr>
        <p:txBody>
          <a:bodyPr/>
          <a:lstStyle/>
          <a:p>
            <a:pPr>
              <a:buClrTx/>
              <a:buFont typeface="Wingdings" pitchFamily="2" charset="2"/>
              <a:buChar char="Ø"/>
              <a:defRPr/>
            </a:pPr>
            <a:r>
              <a:rPr lang="el-GR" sz="2400" b="1" dirty="0">
                <a:solidFill>
                  <a:schemeClr val="bg1"/>
                </a:solidFill>
                <a:latin typeface="Comic Sans MS" pitchFamily="66" charset="0"/>
              </a:rPr>
              <a:t>Μορφίνη  100 μ</a:t>
            </a:r>
            <a:r>
              <a:rPr lang="en-US" sz="2400" b="1" dirty="0">
                <a:solidFill>
                  <a:schemeClr val="bg1"/>
                </a:solidFill>
                <a:latin typeface="Comic Sans MS" pitchFamily="66" charset="0"/>
              </a:rPr>
              <a:t>g</a:t>
            </a:r>
            <a:r>
              <a:rPr lang="el-GR" sz="2400" b="1" dirty="0">
                <a:solidFill>
                  <a:schemeClr val="bg1"/>
                </a:solidFill>
                <a:latin typeface="Comic Sans MS" pitchFamily="66" charset="0"/>
              </a:rPr>
              <a:t> υπαραχνοειδώς </a:t>
            </a:r>
          </a:p>
          <a:p>
            <a:pPr marL="0" indent="0">
              <a:buClrTx/>
              <a:buFont typeface="Wingdings" pitchFamily="2" charset="2"/>
              <a:buNone/>
              <a:defRPr/>
            </a:pPr>
            <a:r>
              <a:rPr lang="en-US" sz="2400" dirty="0">
                <a:solidFill>
                  <a:schemeClr val="bg1"/>
                </a:solidFill>
                <a:latin typeface="Comic Sans MS" pitchFamily="66" charset="0"/>
              </a:rPr>
              <a:t>            </a:t>
            </a:r>
            <a:r>
              <a:rPr lang="el-GR" sz="2400" dirty="0">
                <a:solidFill>
                  <a:schemeClr val="bg1"/>
                </a:solidFill>
                <a:latin typeface="Comic Sans MS" pitchFamily="66" charset="0"/>
              </a:rPr>
              <a:t>  </a:t>
            </a:r>
            <a:r>
              <a:rPr lang="en-US" sz="2400" dirty="0">
                <a:solidFill>
                  <a:schemeClr val="bg1"/>
                </a:solidFill>
                <a:latin typeface="Comic Sans MS" pitchFamily="66" charset="0"/>
              </a:rPr>
              <a:t> +</a:t>
            </a:r>
            <a:endParaRPr lang="el-GR" sz="2400" dirty="0">
              <a:solidFill>
                <a:schemeClr val="bg1"/>
              </a:solidFill>
              <a:latin typeface="Comic Sans MS" pitchFamily="66" charset="0"/>
            </a:endParaRPr>
          </a:p>
          <a:p>
            <a:pPr>
              <a:buClrTx/>
              <a:buFont typeface="Wingdings" pitchFamily="2" charset="2"/>
              <a:buChar char="Ø"/>
              <a:defRPr/>
            </a:pPr>
            <a:r>
              <a:rPr lang="el-GR" sz="2400" b="1" dirty="0">
                <a:solidFill>
                  <a:schemeClr val="bg1"/>
                </a:solidFill>
                <a:latin typeface="Comic Sans MS" pitchFamily="66" charset="0"/>
              </a:rPr>
              <a:t>Ιμπουπροφένη</a:t>
            </a:r>
            <a:r>
              <a:rPr lang="en-US" sz="2400" b="1" dirty="0">
                <a:solidFill>
                  <a:schemeClr val="bg1"/>
                </a:solidFill>
                <a:latin typeface="Comic Sans MS" pitchFamily="66" charset="0"/>
              </a:rPr>
              <a:t> </a:t>
            </a:r>
            <a:r>
              <a:rPr lang="el-GR" sz="2400" b="1" dirty="0">
                <a:solidFill>
                  <a:schemeClr val="bg1"/>
                </a:solidFill>
                <a:latin typeface="Comic Sans MS" pitchFamily="66" charset="0"/>
              </a:rPr>
              <a:t> 600</a:t>
            </a:r>
            <a:r>
              <a:rPr lang="en-US" sz="2400" b="1" dirty="0">
                <a:solidFill>
                  <a:schemeClr val="bg1"/>
                </a:solidFill>
                <a:latin typeface="Comic Sans MS" pitchFamily="66" charset="0"/>
              </a:rPr>
              <a:t>mg</a:t>
            </a:r>
            <a:r>
              <a:rPr lang="el-GR" sz="2400" b="1" dirty="0">
                <a:solidFill>
                  <a:schemeClr val="bg1"/>
                </a:solidFill>
                <a:latin typeface="Comic Sans MS" pitchFamily="66" charset="0"/>
              </a:rPr>
              <a:t>χ4</a:t>
            </a:r>
          </a:p>
          <a:p>
            <a:pPr marL="0" indent="0">
              <a:buClrTx/>
              <a:buFont typeface="Wingdings" pitchFamily="2" charset="2"/>
              <a:buNone/>
              <a:defRPr/>
            </a:pPr>
            <a:r>
              <a:rPr lang="en-US" sz="2400" dirty="0">
                <a:solidFill>
                  <a:schemeClr val="bg1"/>
                </a:solidFill>
                <a:latin typeface="Comic Sans MS" pitchFamily="66" charset="0"/>
              </a:rPr>
              <a:t>              +</a:t>
            </a:r>
            <a:endParaRPr lang="el-GR" sz="2400" dirty="0">
              <a:solidFill>
                <a:schemeClr val="bg1"/>
              </a:solidFill>
              <a:latin typeface="Comic Sans MS" pitchFamily="66" charset="0"/>
            </a:endParaRPr>
          </a:p>
          <a:p>
            <a:pPr>
              <a:buClrTx/>
              <a:buFont typeface="Wingdings" pitchFamily="2" charset="2"/>
              <a:buChar char="Ø"/>
              <a:defRPr/>
            </a:pPr>
            <a:r>
              <a:rPr lang="el-GR" sz="2400" b="1" dirty="0">
                <a:solidFill>
                  <a:schemeClr val="bg1"/>
                </a:solidFill>
                <a:latin typeface="Comic Sans MS" pitchFamily="66" charset="0"/>
              </a:rPr>
              <a:t>Παρακεταμόλη 650</a:t>
            </a:r>
            <a:r>
              <a:rPr lang="en-US" sz="2400" b="1" dirty="0">
                <a:solidFill>
                  <a:schemeClr val="bg1"/>
                </a:solidFill>
                <a:latin typeface="Comic Sans MS" pitchFamily="66" charset="0"/>
              </a:rPr>
              <a:t>mgx4</a:t>
            </a:r>
            <a:endParaRPr lang="el-GR" sz="2400" b="1" dirty="0">
              <a:solidFill>
                <a:schemeClr val="bg1"/>
              </a:solidFill>
              <a:latin typeface="Comic Sans MS" pitchFamily="66" charset="0"/>
            </a:endParaRPr>
          </a:p>
        </p:txBody>
      </p:sp>
      <p:sp>
        <p:nvSpPr>
          <p:cNvPr id="48131" name="Content Placeholder 4"/>
          <p:cNvSpPr txBox="1">
            <a:spLocks/>
          </p:cNvSpPr>
          <p:nvPr/>
        </p:nvSpPr>
        <p:spPr bwMode="auto">
          <a:xfrm>
            <a:off x="4572000" y="1600200"/>
            <a:ext cx="4114800" cy="1973263"/>
          </a:xfrm>
          <a:prstGeom prst="rect">
            <a:avLst/>
          </a:prstGeom>
          <a:solidFill>
            <a:schemeClr val="accent2"/>
          </a:solidFill>
          <a:ln w="9525">
            <a:noFill/>
            <a:miter lim="800000"/>
            <a:headEnd/>
            <a:tailEnd/>
          </a:ln>
        </p:spPr>
        <p:txBody>
          <a:bodyPr/>
          <a:lstStyle/>
          <a:p>
            <a:pPr marL="447675" indent="-447675" algn="ctr" eaLnBrk="0" hangingPunct="0">
              <a:spcBef>
                <a:spcPct val="20000"/>
              </a:spcBef>
              <a:buClr>
                <a:schemeClr val="accent1"/>
              </a:buClr>
              <a:buSzPct val="70000"/>
              <a:buFont typeface="Wingdings" pitchFamily="2" charset="2"/>
              <a:buNone/>
            </a:pPr>
            <a:r>
              <a:rPr lang="el-GR" sz="3200"/>
              <a:t>  </a:t>
            </a:r>
            <a:r>
              <a:rPr lang="el-GR" sz="3200" b="1">
                <a:solidFill>
                  <a:schemeClr val="bg1"/>
                </a:solidFill>
                <a:latin typeface="Comic Sans MS" pitchFamily="66" charset="0"/>
              </a:rPr>
              <a:t>Παροξυσμικός Πόνος</a:t>
            </a:r>
          </a:p>
          <a:p>
            <a:pPr marL="447675" indent="-447675" algn="ctr" eaLnBrk="0" hangingPunct="0">
              <a:spcBef>
                <a:spcPct val="20000"/>
              </a:spcBef>
              <a:buSzPct val="70000"/>
              <a:buFont typeface="Wingdings" pitchFamily="2" charset="2"/>
              <a:buChar char="n"/>
            </a:pPr>
            <a:r>
              <a:rPr lang="el-GR" sz="2400" b="1">
                <a:solidFill>
                  <a:schemeClr val="bg1"/>
                </a:solidFill>
                <a:latin typeface="Comic Sans MS" pitchFamily="66" charset="0"/>
              </a:rPr>
              <a:t>Τραμαδόλη</a:t>
            </a:r>
          </a:p>
          <a:p>
            <a:pPr marL="447675" indent="-447675" algn="ctr" eaLnBrk="0" hangingPunct="0">
              <a:spcBef>
                <a:spcPct val="20000"/>
              </a:spcBef>
              <a:buSzPct val="70000"/>
              <a:buFont typeface="Wingdings" pitchFamily="2" charset="2"/>
              <a:buChar char="n"/>
            </a:pPr>
            <a:r>
              <a:rPr lang="el-GR" sz="2400" b="1">
                <a:solidFill>
                  <a:schemeClr val="bg1"/>
                </a:solidFill>
                <a:latin typeface="Comic Sans MS" pitchFamily="66" charset="0"/>
              </a:rPr>
              <a:t>Οξυκοδόνη</a:t>
            </a:r>
          </a:p>
        </p:txBody>
      </p:sp>
      <p:sp>
        <p:nvSpPr>
          <p:cNvPr id="48132" name="TextBox 5"/>
          <p:cNvSpPr txBox="1">
            <a:spLocks noChangeArrowheads="1"/>
          </p:cNvSpPr>
          <p:nvPr/>
        </p:nvSpPr>
        <p:spPr bwMode="auto">
          <a:xfrm>
            <a:off x="4643438" y="3716338"/>
            <a:ext cx="4176712" cy="400050"/>
          </a:xfrm>
          <a:prstGeom prst="rect">
            <a:avLst/>
          </a:prstGeom>
          <a:noFill/>
          <a:ln w="38100">
            <a:solidFill>
              <a:schemeClr val="bg2"/>
            </a:solidFill>
            <a:miter lim="800000"/>
            <a:headEnd/>
            <a:tailEnd/>
          </a:ln>
        </p:spPr>
        <p:txBody>
          <a:bodyPr>
            <a:spAutoFit/>
          </a:bodyPr>
          <a:lstStyle/>
          <a:p>
            <a:r>
              <a:rPr lang="el-GR" sz="2000" b="1">
                <a:solidFill>
                  <a:schemeClr val="accent1"/>
                </a:solidFill>
                <a:latin typeface="Comic Sans MS" pitchFamily="66" charset="0"/>
              </a:rPr>
              <a:t>90% των γυναικών θα καλυφθεί</a:t>
            </a:r>
          </a:p>
        </p:txBody>
      </p:sp>
      <p:sp>
        <p:nvSpPr>
          <p:cNvPr id="48133" name="TextBox 6"/>
          <p:cNvSpPr txBox="1">
            <a:spLocks noChangeArrowheads="1"/>
          </p:cNvSpPr>
          <p:nvPr/>
        </p:nvSpPr>
        <p:spPr bwMode="auto">
          <a:xfrm>
            <a:off x="4568825" y="4279900"/>
            <a:ext cx="4392613" cy="708025"/>
          </a:xfrm>
          <a:prstGeom prst="rect">
            <a:avLst/>
          </a:prstGeom>
          <a:noFill/>
          <a:ln w="38100">
            <a:solidFill>
              <a:schemeClr val="bg2"/>
            </a:solidFill>
            <a:miter lim="800000"/>
            <a:headEnd/>
            <a:tailEnd/>
          </a:ln>
        </p:spPr>
        <p:txBody>
          <a:bodyPr>
            <a:spAutoFit/>
          </a:bodyPr>
          <a:lstStyle/>
          <a:p>
            <a:pPr algn="ctr"/>
            <a:r>
              <a:rPr lang="el-GR" sz="2000" b="1">
                <a:solidFill>
                  <a:schemeClr val="accent1"/>
                </a:solidFill>
                <a:latin typeface="Comic Sans MS" pitchFamily="66" charset="0"/>
              </a:rPr>
              <a:t>5-10% Ανθεκτικός Επίμονος Πόνος</a:t>
            </a:r>
          </a:p>
        </p:txBody>
      </p:sp>
      <p:sp>
        <p:nvSpPr>
          <p:cNvPr id="8" name="Rectangle 7"/>
          <p:cNvSpPr/>
          <p:nvPr/>
        </p:nvSpPr>
        <p:spPr>
          <a:xfrm>
            <a:off x="4713288" y="5229225"/>
            <a:ext cx="4248150" cy="12954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rgbClr val="002060"/>
                </a:solidFill>
              </a:rPr>
              <a:t> </a:t>
            </a:r>
            <a:r>
              <a:rPr lang="en-US" sz="2400" b="1" dirty="0">
                <a:solidFill>
                  <a:schemeClr val="bg1"/>
                </a:solidFill>
                <a:latin typeface="Comic Sans MS" pitchFamily="66" charset="0"/>
              </a:rPr>
              <a:t>IV </a:t>
            </a:r>
            <a:r>
              <a:rPr lang="el-GR" sz="2400" b="1" dirty="0">
                <a:solidFill>
                  <a:schemeClr val="bg1"/>
                </a:solidFill>
                <a:latin typeface="Comic Sans MS" pitchFamily="66" charset="0"/>
              </a:rPr>
              <a:t>Οπιοειδή</a:t>
            </a:r>
          </a:p>
          <a:p>
            <a:pPr algn="ctr" fontAlgn="auto">
              <a:spcBef>
                <a:spcPts val="0"/>
              </a:spcBef>
              <a:spcAft>
                <a:spcPts val="0"/>
              </a:spcAft>
              <a:defRPr/>
            </a:pPr>
            <a:r>
              <a:rPr lang="en-US" sz="2400" b="1" dirty="0">
                <a:solidFill>
                  <a:schemeClr val="bg1"/>
                </a:solidFill>
                <a:latin typeface="Comic Sans MS" pitchFamily="66" charset="0"/>
              </a:rPr>
              <a:t> TAP BLOCK</a:t>
            </a:r>
            <a:endParaRPr lang="el-GR" sz="2400" b="1" dirty="0">
              <a:solidFill>
                <a:schemeClr val="bg1"/>
              </a:solidFill>
              <a:latin typeface="Comic Sans MS" pitchFamily="66"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idx="4294967295"/>
          </p:nvPr>
        </p:nvSpPr>
        <p:spPr/>
        <p:txBody>
          <a:bodyPr/>
          <a:lstStyle/>
          <a:p>
            <a:pPr algn="ctr"/>
            <a:r>
              <a:rPr lang="el-GR" sz="3600" b="1">
                <a:latin typeface="Comic Sans MS" pitchFamily="66" charset="0"/>
              </a:rPr>
              <a:t>Αναλγησία για χο και θηλασμός</a:t>
            </a:r>
          </a:p>
        </p:txBody>
      </p:sp>
      <p:sp>
        <p:nvSpPr>
          <p:cNvPr id="49154" name="Rectangle 3"/>
          <p:cNvSpPr>
            <a:spLocks noGrp="1" noChangeArrowheads="1"/>
          </p:cNvSpPr>
          <p:nvPr>
            <p:ph type="body" idx="4294967295"/>
          </p:nvPr>
        </p:nvSpPr>
        <p:spPr/>
        <p:txBody>
          <a:bodyPr/>
          <a:lstStyle/>
          <a:p>
            <a:r>
              <a:rPr lang="el-GR" sz="2000">
                <a:latin typeface="Comic Sans MS" pitchFamily="66" charset="0"/>
              </a:rPr>
              <a:t>Η επίδραση των αναισθητικών και αναλγητικών φαρμάκων φαρμάκων εξαρτώνται από πλήθος παραγόντων όπως η ηλικία του μωρού, η κατάσταση της υγείας του, η διάρκεια θηλασμού, το είδος του χ/ο…</a:t>
            </a:r>
          </a:p>
          <a:p>
            <a:r>
              <a:rPr lang="el-GR" sz="2000">
                <a:latin typeface="Comic Sans MS" pitchFamily="66" charset="0"/>
              </a:rPr>
              <a:t>Γενικά μητέρες με τελειόμηνα νεογνά η μωρά μεγαλύτερης ηλικίας μπορούν να θηλάσουν αμέσως μόλις είναι ξύπνιες, αιμοδυναμικά σταθερές και σε εγρήγορση.</a:t>
            </a:r>
          </a:p>
          <a:p>
            <a:r>
              <a:rPr lang="el-GR" sz="2000">
                <a:latin typeface="Comic Sans MS" pitchFamily="66" charset="0"/>
              </a:rPr>
              <a:t>Προτιμάται η περιοχική αναισθησία.</a:t>
            </a:r>
          </a:p>
          <a:p>
            <a:r>
              <a:rPr lang="el-GR" sz="2000">
                <a:latin typeface="Comic Sans MS" pitchFamily="66" charset="0"/>
              </a:rPr>
              <a:t>Αν λιποαναρρόφηση που έχουν χορηγηθεί μεγάλες δόσεις τοπικών αναισθητικών (λιδοκαίνη), ίσως πρέπει να αντλήσουν και να πετάξουν το γάλα τους για 12</a:t>
            </a:r>
            <a:r>
              <a:rPr lang="en-US" sz="2000">
                <a:latin typeface="Comic Sans MS" pitchFamily="66" charset="0"/>
              </a:rPr>
              <a:t>h </a:t>
            </a:r>
            <a:r>
              <a:rPr lang="el-GR" sz="2000">
                <a:latin typeface="Comic Sans MS" pitchFamily="66" charset="0"/>
              </a:rPr>
              <a:t>πριν το θηλασμό</a:t>
            </a:r>
          </a:p>
          <a:p>
            <a:pPr>
              <a:buFont typeface="Wingdings" pitchFamily="2" charset="2"/>
              <a:buNone/>
            </a:pPr>
            <a:endParaRPr lang="el-GR" sz="2000">
              <a:latin typeface="Comic Sans MS" pitchFamily="66"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algn="ctr"/>
            <a:r>
              <a:rPr lang="el-GR" sz="3600" b="1">
                <a:latin typeface="Comic Sans MS" pitchFamily="66" charset="0"/>
              </a:rPr>
              <a:t>Συμπέρασματα</a:t>
            </a:r>
          </a:p>
        </p:txBody>
      </p:sp>
      <p:sp>
        <p:nvSpPr>
          <p:cNvPr id="50178" name="Content Placeholder 2"/>
          <p:cNvSpPr>
            <a:spLocks noGrp="1"/>
          </p:cNvSpPr>
          <p:nvPr>
            <p:ph idx="1"/>
          </p:nvPr>
        </p:nvSpPr>
        <p:spPr>
          <a:xfrm>
            <a:off x="4211638" y="1981200"/>
            <a:ext cx="4398962" cy="4114800"/>
          </a:xfrm>
        </p:spPr>
        <p:txBody>
          <a:bodyPr/>
          <a:lstStyle/>
          <a:p>
            <a:r>
              <a:rPr lang="el-GR" sz="2400">
                <a:latin typeface="Comic Sans MS" pitchFamily="66" charset="0"/>
              </a:rPr>
              <a:t>Μεγαλύτερη έρευνα</a:t>
            </a:r>
          </a:p>
          <a:p>
            <a:r>
              <a:rPr lang="el-GR" sz="2400">
                <a:latin typeface="Comic Sans MS" pitchFamily="66" charset="0"/>
              </a:rPr>
              <a:t>Προσέγγιση από ομάδα</a:t>
            </a:r>
          </a:p>
          <a:p>
            <a:pPr lvl="1">
              <a:buClr>
                <a:schemeClr val="accent1"/>
              </a:buClr>
              <a:buFont typeface="Wingdings" pitchFamily="2" charset="2"/>
              <a:buChar char="Ø"/>
            </a:pPr>
            <a:r>
              <a:rPr lang="el-GR" sz="2400">
                <a:latin typeface="Comic Sans MS" pitchFamily="66" charset="0"/>
              </a:rPr>
              <a:t>Αναισθησιολόγου</a:t>
            </a:r>
          </a:p>
          <a:p>
            <a:pPr lvl="1">
              <a:buClr>
                <a:schemeClr val="accent1"/>
              </a:buClr>
              <a:buFont typeface="Wingdings" pitchFamily="2" charset="2"/>
              <a:buChar char="Ø"/>
            </a:pPr>
            <a:r>
              <a:rPr lang="el-GR" sz="2400">
                <a:latin typeface="Comic Sans MS" pitchFamily="66" charset="0"/>
              </a:rPr>
              <a:t>Παιδίατρου </a:t>
            </a:r>
          </a:p>
          <a:p>
            <a:pPr lvl="1">
              <a:buClr>
                <a:schemeClr val="accent1"/>
              </a:buClr>
              <a:buFont typeface="Wingdings" pitchFamily="2" charset="2"/>
              <a:buChar char="Ø"/>
            </a:pPr>
            <a:r>
              <a:rPr lang="el-GR" sz="2400">
                <a:latin typeface="Comic Sans MS" pitchFamily="66" charset="0"/>
              </a:rPr>
              <a:t>Μαιευτήρα</a:t>
            </a:r>
          </a:p>
          <a:p>
            <a:pPr lvl="1">
              <a:buClr>
                <a:schemeClr val="accent1"/>
              </a:buClr>
              <a:buFont typeface="Wingdings" pitchFamily="2" charset="2"/>
              <a:buChar char="Ø"/>
            </a:pPr>
            <a:r>
              <a:rPr lang="el-GR" sz="2400">
                <a:latin typeface="Comic Sans MS" pitchFamily="66" charset="0"/>
              </a:rPr>
              <a:t>Μαίας</a:t>
            </a:r>
          </a:p>
          <a:p>
            <a:r>
              <a:rPr lang="el-GR" sz="2400">
                <a:latin typeface="Comic Sans MS" pitchFamily="66" charset="0"/>
              </a:rPr>
              <a:t>Καλή επικοινωνία</a:t>
            </a:r>
          </a:p>
          <a:p>
            <a:r>
              <a:rPr lang="el-GR" sz="2400">
                <a:latin typeface="Comic Sans MS" pitchFamily="66" charset="0"/>
              </a:rPr>
              <a:t>Καταγραφή Πόνου</a:t>
            </a:r>
          </a:p>
          <a:p>
            <a:r>
              <a:rPr lang="el-GR" sz="2400">
                <a:latin typeface="Comic Sans MS" pitchFamily="66" charset="0"/>
              </a:rPr>
              <a:t>Εξατομίκευση  Αναλγησίας</a:t>
            </a:r>
          </a:p>
          <a:p>
            <a:endParaRPr lang="el-GR" sz="2000">
              <a:latin typeface="Comic Sans MS" pitchFamily="66" charset="0"/>
            </a:endParaRPr>
          </a:p>
        </p:txBody>
      </p:sp>
      <p:pic>
        <p:nvPicPr>
          <p:cNvPr id="4" name="Picture 2" descr="http://mommymilkandmeinc.com/blog/wp-content/uploads/2013/03/97195610.jpg"/>
          <p:cNvPicPr>
            <a:picLocks noChangeAspect="1" noChangeArrowheads="1"/>
          </p:cNvPicPr>
          <p:nvPr/>
        </p:nvPicPr>
        <p:blipFill>
          <a:blip r:embed="rId2" cstate="print"/>
          <a:srcRect/>
          <a:stretch>
            <a:fillRect/>
          </a:stretch>
        </p:blipFill>
        <p:spPr bwMode="auto">
          <a:xfrm>
            <a:off x="395536" y="3829479"/>
            <a:ext cx="2880320" cy="2806453"/>
          </a:xfrm>
          <a:prstGeom prst="rect">
            <a:avLst/>
          </a:prstGeom>
          <a:noFill/>
          <a:ln w="38100">
            <a:solidFill>
              <a:schemeClr val="accent1"/>
            </a:solidFill>
          </a:ln>
          <a:effectLst>
            <a:glow rad="215900">
              <a:schemeClr val="tx1"/>
            </a:glow>
          </a:effectLst>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55576" y="332656"/>
            <a:ext cx="7776864" cy="6221491"/>
          </a:xfrm>
          <a:prstGeom prst="rect">
            <a:avLst/>
          </a:prstGeom>
          <a:ln w="50800">
            <a:solidFill>
              <a:schemeClr val="accent1"/>
            </a:solidFill>
          </a:ln>
          <a:effectLst>
            <a:glow rad="241300">
              <a:schemeClr val="tx1">
                <a:alpha val="40000"/>
              </a:schemeClr>
            </a:glow>
          </a:effectLst>
          <a:scene3d>
            <a:camera prst="orthographicFront">
              <a:rot lat="0" lon="0" rev="0"/>
            </a:camera>
            <a:lightRig rig="threePt" dir="t"/>
          </a:scene3d>
          <a:sp3d z="50800"/>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algn="ctr"/>
            <a:r>
              <a:rPr lang="en-US" b="1">
                <a:latin typeface="Comic Sans MS" pitchFamily="66" charset="0"/>
              </a:rPr>
              <a:t>Relative infant dose</a:t>
            </a:r>
            <a:endParaRPr lang="el-GR" b="1">
              <a:latin typeface="Comic Sans MS" pitchFamily="66" charset="0"/>
            </a:endParaRPr>
          </a:p>
        </p:txBody>
      </p:sp>
      <p:sp>
        <p:nvSpPr>
          <p:cNvPr id="52226" name="Content Placeholder 2"/>
          <p:cNvSpPr>
            <a:spLocks noGrp="1"/>
          </p:cNvSpPr>
          <p:nvPr>
            <p:ph idx="1"/>
          </p:nvPr>
        </p:nvSpPr>
        <p:spPr/>
        <p:txBody>
          <a:bodyPr/>
          <a:lstStyle/>
          <a:p>
            <a:r>
              <a:rPr lang="en-US" sz="2400">
                <a:latin typeface="Comic Sans MS" pitchFamily="66" charset="0"/>
              </a:rPr>
              <a:t>RID: </a:t>
            </a:r>
            <a:r>
              <a:rPr lang="el-GR" sz="2400">
                <a:latin typeface="Comic Sans MS" pitchFamily="66" charset="0"/>
              </a:rPr>
              <a:t>Προσαρμοσμένη στο βάρος σχετική δόση του παιδιού που αντιστοιχεί στη δόση που παίρνει το μωρό ανα </a:t>
            </a:r>
            <a:r>
              <a:rPr lang="en-US" sz="2400">
                <a:latin typeface="Comic Sans MS" pitchFamily="66" charset="0"/>
              </a:rPr>
              <a:t>kg</a:t>
            </a:r>
            <a:r>
              <a:rPr lang="el-GR" sz="2400">
                <a:latin typeface="Comic Sans MS" pitchFamily="66" charset="0"/>
              </a:rPr>
              <a:t> σωματικού βάρους σε σχέση με τη δόση της μητέρας του ανα </a:t>
            </a:r>
            <a:r>
              <a:rPr lang="en-US" sz="2400">
                <a:latin typeface="Comic Sans MS" pitchFamily="66" charset="0"/>
              </a:rPr>
              <a:t>kg</a:t>
            </a:r>
            <a:r>
              <a:rPr lang="el-GR" sz="2400">
                <a:latin typeface="Comic Sans MS" pitchFamily="66" charset="0"/>
              </a:rPr>
              <a:t> σωματικού βάρους </a:t>
            </a:r>
          </a:p>
          <a:p>
            <a:r>
              <a:rPr lang="el-GR" sz="2400">
                <a:latin typeface="Comic Sans MS" pitchFamily="66" charset="0"/>
              </a:rPr>
              <a:t>Αν </a:t>
            </a:r>
            <a:r>
              <a:rPr lang="en-US" sz="2400">
                <a:latin typeface="Comic Sans MS" pitchFamily="66" charset="0"/>
              </a:rPr>
              <a:t>RID&lt;2% </a:t>
            </a:r>
            <a:r>
              <a:rPr lang="el-GR" sz="2400">
                <a:latin typeface="Comic Sans MS" pitchFamily="66" charset="0"/>
              </a:rPr>
              <a:t>ελάχιστη, αν 2-5% μικρή, αν 5-10% μεσαία, αν &gt;10% υψηλή</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algn="ctr"/>
            <a:r>
              <a:rPr lang="en-US" b="1">
                <a:latin typeface="Comic Sans MS" pitchFamily="66" charset="0"/>
              </a:rPr>
              <a:t>Pharmacokinetics Factors</a:t>
            </a:r>
            <a:endParaRPr lang="el-GR"/>
          </a:p>
        </p:txBody>
      </p:sp>
      <p:sp>
        <p:nvSpPr>
          <p:cNvPr id="53250" name="Content Placeholder 2"/>
          <p:cNvSpPr>
            <a:spLocks noGrp="1"/>
          </p:cNvSpPr>
          <p:nvPr>
            <p:ph idx="1"/>
          </p:nvPr>
        </p:nvSpPr>
        <p:spPr>
          <a:xfrm>
            <a:off x="900113" y="1773238"/>
            <a:ext cx="7661275" cy="4114800"/>
          </a:xfrm>
        </p:spPr>
        <p:txBody>
          <a:bodyPr/>
          <a:lstStyle/>
          <a:p>
            <a:pPr>
              <a:lnSpc>
                <a:spcPct val="80000"/>
              </a:lnSpc>
            </a:pPr>
            <a:r>
              <a:rPr lang="en-US" sz="2000" b="1">
                <a:latin typeface="Comic Sans MS" pitchFamily="66" charset="0"/>
              </a:rPr>
              <a:t>Relative infant dose (RID):</a:t>
            </a:r>
            <a:r>
              <a:rPr lang="en-US" sz="2000">
                <a:latin typeface="Comic Sans MS" pitchFamily="66" charset="0"/>
              </a:rPr>
              <a:t> is calculated by dividing the theoretical infant weight-adjusted dose supplied via breast milk by the maternal weight-adjusted dose. </a:t>
            </a:r>
          </a:p>
          <a:p>
            <a:pPr>
              <a:lnSpc>
                <a:spcPct val="80000"/>
              </a:lnSpc>
            </a:pPr>
            <a:r>
              <a:rPr lang="el-GR" sz="2000">
                <a:latin typeface="Comic Sans MS" pitchFamily="66" charset="0"/>
              </a:rPr>
              <a:t>A 50-kg mother is </a:t>
            </a:r>
            <a:r>
              <a:rPr lang="en-US" sz="2000">
                <a:latin typeface="Comic Sans MS" pitchFamily="66" charset="0"/>
              </a:rPr>
              <a:t>r</a:t>
            </a:r>
            <a:r>
              <a:rPr lang="el-GR" sz="2000">
                <a:latin typeface="Comic Sans MS" pitchFamily="66" charset="0"/>
              </a:rPr>
              <a:t>eceiving 500 mg of a drug q.i.d. while </a:t>
            </a:r>
            <a:r>
              <a:rPr lang="en-US" sz="2000">
                <a:latin typeface="Comic Sans MS" pitchFamily="66" charset="0"/>
              </a:rPr>
              <a:t>br</a:t>
            </a:r>
            <a:r>
              <a:rPr lang="el-GR" sz="2000">
                <a:latin typeface="Comic Sans MS" pitchFamily="66" charset="0"/>
              </a:rPr>
              <a:t>east-feeding her 5-kg infant. </a:t>
            </a:r>
            <a:endParaRPr lang="en-US" sz="2000">
              <a:latin typeface="Comic Sans MS" pitchFamily="66" charset="0"/>
            </a:endParaRPr>
          </a:p>
          <a:p>
            <a:pPr>
              <a:lnSpc>
                <a:spcPct val="80000"/>
              </a:lnSpc>
              <a:buFont typeface="Wingdings" pitchFamily="2" charset="2"/>
              <a:buChar char="Ø"/>
            </a:pPr>
            <a:r>
              <a:rPr lang="el-GR" sz="2000">
                <a:latin typeface="Comic Sans MS" pitchFamily="66" charset="0"/>
              </a:rPr>
              <a:t>The </a:t>
            </a:r>
            <a:r>
              <a:rPr lang="el-GR" sz="2000" b="1">
                <a:latin typeface="Comic Sans MS" pitchFamily="66" charset="0"/>
              </a:rPr>
              <a:t>theoretical infant dose</a:t>
            </a:r>
            <a:r>
              <a:rPr lang="el-GR" sz="2000">
                <a:latin typeface="Comic Sans MS" pitchFamily="66" charset="0"/>
              </a:rPr>
              <a:t> of this particular drug is 10 mg/day. This measurement must be obtained from literature providing drug concentrations in breast milk and the estimation that infant intake is </a:t>
            </a:r>
            <a:r>
              <a:rPr lang="el-GR" sz="2000" b="1">
                <a:latin typeface="Comic Sans MS" pitchFamily="66" charset="0"/>
              </a:rPr>
              <a:t>150 mL milk/kg/day</a:t>
            </a:r>
            <a:r>
              <a:rPr lang="el-GR" sz="2000">
                <a:latin typeface="Comic Sans MS" pitchFamily="66" charset="0"/>
              </a:rPr>
              <a:t>. </a:t>
            </a:r>
            <a:endParaRPr lang="en-US" sz="2000">
              <a:latin typeface="Comic Sans MS" pitchFamily="66" charset="0"/>
            </a:endParaRPr>
          </a:p>
          <a:p>
            <a:pPr>
              <a:lnSpc>
                <a:spcPct val="80000"/>
              </a:lnSpc>
              <a:buFont typeface="Wingdings" pitchFamily="2" charset="2"/>
              <a:buChar char="Ø"/>
            </a:pPr>
            <a:r>
              <a:rPr lang="el-GR" sz="2000">
                <a:latin typeface="Comic Sans MS" pitchFamily="66" charset="0"/>
              </a:rPr>
              <a:t>The first step in calculating</a:t>
            </a:r>
            <a:r>
              <a:rPr lang="el-GR" sz="2000" b="1">
                <a:latin typeface="Comic Sans MS" pitchFamily="66" charset="0"/>
              </a:rPr>
              <a:t> RID </a:t>
            </a:r>
            <a:r>
              <a:rPr lang="el-GR" sz="2000">
                <a:latin typeface="Comic Sans MS" pitchFamily="66" charset="0"/>
              </a:rPr>
              <a:t>is to weight adjust</a:t>
            </a:r>
            <a:r>
              <a:rPr lang="en-US" sz="2000">
                <a:latin typeface="Comic Sans MS" pitchFamily="66" charset="0"/>
              </a:rPr>
              <a:t> </a:t>
            </a:r>
            <a:r>
              <a:rPr lang="el-GR" sz="2000">
                <a:latin typeface="Comic Sans MS" pitchFamily="66" charset="0"/>
              </a:rPr>
              <a:t>the maternal and infant dose. The mother is taking the medication four times a day and therefore is receiving a total dose of 2,000 mg/day. Therefore, (1) maternal weight–adjusted dose s 2,000 mg/50 kg/day = 40 mg/kg/day and (2) infant weight–adjusted dose is 10 mg/5 kg/day = 2 mg/kg/day. </a:t>
            </a:r>
            <a:endParaRPr lang="en-US" sz="2000">
              <a:latin typeface="Comic Sans MS" pitchFamily="66" charset="0"/>
            </a:endParaRPr>
          </a:p>
          <a:p>
            <a:pPr>
              <a:lnSpc>
                <a:spcPct val="80000"/>
              </a:lnSpc>
              <a:buFont typeface="Wingdings" pitchFamily="2" charset="2"/>
              <a:buChar char="Ø"/>
            </a:pPr>
            <a:r>
              <a:rPr lang="el-GR" sz="2000" b="1">
                <a:latin typeface="Comic Sans MS" pitchFamily="66" charset="0"/>
              </a:rPr>
              <a:t>RID</a:t>
            </a:r>
            <a:r>
              <a:rPr lang="el-GR" sz="2000">
                <a:latin typeface="Comic Sans MS" pitchFamily="66" charset="0"/>
              </a:rPr>
              <a:t> can be o</a:t>
            </a:r>
            <a:r>
              <a:rPr lang="en-US" sz="2000">
                <a:latin typeface="Comic Sans MS" pitchFamily="66" charset="0"/>
              </a:rPr>
              <a:t>b</a:t>
            </a:r>
            <a:r>
              <a:rPr lang="el-GR" sz="2000">
                <a:latin typeface="Comic Sans MS" pitchFamily="66" charset="0"/>
              </a:rPr>
              <a:t>tained by dividing (2 mg/kg/day)/(40 mg/kg/day) = 1/20 = </a:t>
            </a:r>
            <a:r>
              <a:rPr lang="el-GR" sz="2000" b="1">
                <a:latin typeface="Comic Sans MS" pitchFamily="66" charset="0"/>
              </a:rPr>
              <a:t>5</a:t>
            </a:r>
            <a:r>
              <a:rPr lang="el-GR" sz="1800" b="1">
                <a:latin typeface="Comic Sans MS" pitchFamily="66" charset="0"/>
              </a:rPr>
              <a:t>%. </a:t>
            </a:r>
            <a:endParaRPr lang="en-US" sz="1800" b="1">
              <a:latin typeface="Comic Sans MS" pitchFamily="66" charset="0"/>
            </a:endParaRPr>
          </a:p>
          <a:p>
            <a:endParaRPr lang="el-GR" sz="180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idx="4294967295"/>
          </p:nvPr>
        </p:nvSpPr>
        <p:spPr/>
        <p:txBody>
          <a:bodyPr/>
          <a:lstStyle/>
          <a:p>
            <a:pPr algn="ctr"/>
            <a:r>
              <a:rPr lang="en-US" sz="3600" b="1">
                <a:latin typeface="Comic Sans MS" pitchFamily="66" charset="0"/>
              </a:rPr>
              <a:t>Pharmacokinetics Factors</a:t>
            </a:r>
            <a:endParaRPr lang="el-GR" sz="3600" b="1">
              <a:latin typeface="Comic Sans MS" pitchFamily="66" charset="0"/>
            </a:endParaRPr>
          </a:p>
        </p:txBody>
      </p:sp>
      <p:sp>
        <p:nvSpPr>
          <p:cNvPr id="74755" name="Rectangle 3"/>
          <p:cNvSpPr>
            <a:spLocks noGrp="1" noChangeArrowheads="1"/>
          </p:cNvSpPr>
          <p:nvPr>
            <p:ph type="body" idx="4294967295"/>
          </p:nvPr>
        </p:nvSpPr>
        <p:spPr>
          <a:xfrm>
            <a:off x="755650" y="1773238"/>
            <a:ext cx="7661275" cy="4114800"/>
          </a:xfrm>
        </p:spPr>
        <p:txBody>
          <a:bodyPr/>
          <a:lstStyle/>
          <a:p>
            <a:pPr>
              <a:lnSpc>
                <a:spcPct val="80000"/>
              </a:lnSpc>
            </a:pPr>
            <a:r>
              <a:rPr lang="en-US" sz="1800" b="1">
                <a:latin typeface="Comic Sans MS" pitchFamily="66" charset="0"/>
              </a:rPr>
              <a:t>Relative infant dose (RID):</a:t>
            </a:r>
            <a:r>
              <a:rPr lang="en-US" sz="1800">
                <a:latin typeface="Comic Sans MS" pitchFamily="66" charset="0"/>
              </a:rPr>
              <a:t> is calculated by dividing the theoretical infant weight-adjusted dose supplied via breast milk by the maternal weight-adjusted dose. </a:t>
            </a:r>
          </a:p>
          <a:p>
            <a:pPr>
              <a:lnSpc>
                <a:spcPct val="80000"/>
              </a:lnSpc>
            </a:pPr>
            <a:r>
              <a:rPr lang="el-GR" sz="1800">
                <a:latin typeface="Comic Sans MS" pitchFamily="66" charset="0"/>
              </a:rPr>
              <a:t>A 50-kg mother is </a:t>
            </a:r>
            <a:r>
              <a:rPr lang="en-US" sz="1800">
                <a:latin typeface="Comic Sans MS" pitchFamily="66" charset="0"/>
              </a:rPr>
              <a:t>r</a:t>
            </a:r>
            <a:r>
              <a:rPr lang="el-GR" sz="1800">
                <a:latin typeface="Comic Sans MS" pitchFamily="66" charset="0"/>
              </a:rPr>
              <a:t>eceiving 500 mg of a drug q.i.d. while </a:t>
            </a:r>
            <a:r>
              <a:rPr lang="en-US" sz="1800">
                <a:latin typeface="Comic Sans MS" pitchFamily="66" charset="0"/>
              </a:rPr>
              <a:t>br</a:t>
            </a:r>
            <a:r>
              <a:rPr lang="el-GR" sz="1800">
                <a:latin typeface="Comic Sans MS" pitchFamily="66" charset="0"/>
              </a:rPr>
              <a:t>east-feeding her 5-kg infant. </a:t>
            </a:r>
            <a:endParaRPr lang="en-US" sz="1800">
              <a:latin typeface="Comic Sans MS" pitchFamily="66" charset="0"/>
            </a:endParaRPr>
          </a:p>
          <a:p>
            <a:pPr>
              <a:lnSpc>
                <a:spcPct val="80000"/>
              </a:lnSpc>
              <a:buFont typeface="Wingdings" pitchFamily="2" charset="2"/>
              <a:buChar char="Ø"/>
            </a:pPr>
            <a:r>
              <a:rPr lang="el-GR" sz="1800">
                <a:latin typeface="Comic Sans MS" pitchFamily="66" charset="0"/>
              </a:rPr>
              <a:t>The </a:t>
            </a:r>
            <a:r>
              <a:rPr lang="el-GR" sz="1800" b="1">
                <a:latin typeface="Comic Sans MS" pitchFamily="66" charset="0"/>
              </a:rPr>
              <a:t>theoretical infant dose</a:t>
            </a:r>
            <a:r>
              <a:rPr lang="el-GR" sz="1800">
                <a:latin typeface="Comic Sans MS" pitchFamily="66" charset="0"/>
              </a:rPr>
              <a:t> of this particular drug is 10 mg/day. This measurement must be obtained from literature providing drug concentrations in breast milk and the estimation that infant intake is </a:t>
            </a:r>
            <a:r>
              <a:rPr lang="el-GR" sz="1800" b="1">
                <a:latin typeface="Comic Sans MS" pitchFamily="66" charset="0"/>
              </a:rPr>
              <a:t>150 mL milk/kg/day</a:t>
            </a:r>
            <a:r>
              <a:rPr lang="el-GR" sz="1800">
                <a:latin typeface="Comic Sans MS" pitchFamily="66" charset="0"/>
              </a:rPr>
              <a:t>. </a:t>
            </a:r>
            <a:endParaRPr lang="en-US" sz="1800">
              <a:latin typeface="Comic Sans MS" pitchFamily="66" charset="0"/>
            </a:endParaRPr>
          </a:p>
          <a:p>
            <a:pPr>
              <a:lnSpc>
                <a:spcPct val="80000"/>
              </a:lnSpc>
              <a:buFont typeface="Wingdings" pitchFamily="2" charset="2"/>
              <a:buChar char="Ø"/>
            </a:pPr>
            <a:r>
              <a:rPr lang="el-GR" sz="1800">
                <a:latin typeface="Comic Sans MS" pitchFamily="66" charset="0"/>
              </a:rPr>
              <a:t>The first step in calculating</a:t>
            </a:r>
            <a:r>
              <a:rPr lang="el-GR" sz="1800" b="1">
                <a:latin typeface="Comic Sans MS" pitchFamily="66" charset="0"/>
              </a:rPr>
              <a:t> RID </a:t>
            </a:r>
            <a:r>
              <a:rPr lang="el-GR" sz="1800">
                <a:latin typeface="Comic Sans MS" pitchFamily="66" charset="0"/>
              </a:rPr>
              <a:t>is to weight adjust</a:t>
            </a:r>
            <a:r>
              <a:rPr lang="en-US" sz="1800">
                <a:latin typeface="Comic Sans MS" pitchFamily="66" charset="0"/>
              </a:rPr>
              <a:t> </a:t>
            </a:r>
            <a:r>
              <a:rPr lang="el-GR" sz="1800">
                <a:latin typeface="Comic Sans MS" pitchFamily="66" charset="0"/>
              </a:rPr>
              <a:t>the maternal and infant dose. The mother is taking the medication four times a day and therefore is receiving a total dose of 2,000 mg/day. Therefore, (1) maternal weight–adjusted dose s 2,000 mg/50 kg/day = 40 mg/kg/day and (2) infant weight–adjusted dose is 10 mg/5 kg/day = 2 mg/kg/day. </a:t>
            </a:r>
            <a:endParaRPr lang="en-US" sz="1800">
              <a:latin typeface="Comic Sans MS" pitchFamily="66" charset="0"/>
            </a:endParaRPr>
          </a:p>
          <a:p>
            <a:pPr>
              <a:lnSpc>
                <a:spcPct val="80000"/>
              </a:lnSpc>
              <a:buFont typeface="Wingdings" pitchFamily="2" charset="2"/>
              <a:buChar char="Ø"/>
            </a:pPr>
            <a:r>
              <a:rPr lang="el-GR" sz="1800" b="1">
                <a:latin typeface="Comic Sans MS" pitchFamily="66" charset="0"/>
              </a:rPr>
              <a:t>RID</a:t>
            </a:r>
            <a:r>
              <a:rPr lang="el-GR" sz="1800">
                <a:latin typeface="Comic Sans MS" pitchFamily="66" charset="0"/>
              </a:rPr>
              <a:t> can be o</a:t>
            </a:r>
            <a:r>
              <a:rPr lang="en-US" sz="1800">
                <a:latin typeface="Comic Sans MS" pitchFamily="66" charset="0"/>
              </a:rPr>
              <a:t>b</a:t>
            </a:r>
            <a:r>
              <a:rPr lang="el-GR" sz="1800">
                <a:latin typeface="Comic Sans MS" pitchFamily="66" charset="0"/>
              </a:rPr>
              <a:t>tained by dividing (2 mg/kg/day)/(40 mg/kg/day) = 1/20 = </a:t>
            </a:r>
            <a:r>
              <a:rPr lang="el-GR" sz="1800" b="1">
                <a:latin typeface="Comic Sans MS" pitchFamily="66" charset="0"/>
              </a:rPr>
              <a:t>5%. </a:t>
            </a:r>
            <a:endParaRPr lang="en-US" sz="1800" b="1">
              <a:latin typeface="Comic Sans MS" pitchFamily="66" charset="0"/>
            </a:endParaRPr>
          </a:p>
          <a:p>
            <a:pPr>
              <a:lnSpc>
                <a:spcPct val="80000"/>
              </a:lnSpc>
            </a:pPr>
            <a:endParaRPr lang="en-US" sz="1800" b="1">
              <a:solidFill>
                <a:schemeClr val="accent1"/>
              </a:solidFill>
              <a:latin typeface="Comic Sans MS" pitchFamily="66" charset="0"/>
            </a:endParaRPr>
          </a:p>
          <a:p>
            <a:pPr>
              <a:lnSpc>
                <a:spcPct val="80000"/>
              </a:lnSpc>
            </a:pPr>
            <a:endParaRPr lang="en-US" sz="1800">
              <a:latin typeface="Comic Sans MS" pitchFamily="66" charset="0"/>
            </a:endParaRPr>
          </a:p>
        </p:txBody>
      </p:sp>
      <p:sp>
        <p:nvSpPr>
          <p:cNvPr id="74756" name="Text Box 4"/>
          <p:cNvSpPr txBox="1">
            <a:spLocks noChangeArrowheads="1"/>
          </p:cNvSpPr>
          <p:nvPr/>
        </p:nvSpPr>
        <p:spPr bwMode="auto">
          <a:xfrm>
            <a:off x="2051050" y="2565400"/>
            <a:ext cx="4824413" cy="1373188"/>
          </a:xfrm>
          <a:prstGeom prst="rect">
            <a:avLst/>
          </a:prstGeom>
          <a:noFill/>
          <a:ln w="9525">
            <a:noFill/>
            <a:miter lim="800000"/>
            <a:headEnd/>
            <a:tailEnd/>
          </a:ln>
        </p:spPr>
        <p:txBody>
          <a:bodyPr>
            <a:spAutoFit/>
          </a:bodyPr>
          <a:lstStyle/>
          <a:p>
            <a:pPr>
              <a:spcBef>
                <a:spcPct val="50000"/>
              </a:spcBef>
            </a:pPr>
            <a:r>
              <a:rPr lang="en-US" sz="2800" b="1">
                <a:solidFill>
                  <a:schemeClr val="accent1"/>
                </a:solidFill>
                <a:latin typeface="Comic Sans MS" pitchFamily="66" charset="0"/>
              </a:rPr>
              <a:t>RID&lt;10% maternal dose the medication is safe for breast feeding</a:t>
            </a:r>
            <a:endParaRPr lang="el-GR" sz="2800" b="1">
              <a:solidFill>
                <a:schemeClr val="accent1"/>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anim calcmode="lin" valueType="num">
                                      <p:cBhvr additive="base">
                                        <p:cTn id="7" dur="500" fill="hold"/>
                                        <p:tgtEl>
                                          <p:spTgt spid="74755">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47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4755">
                                            <p:txEl>
                                              <p:pRg st="2" end="2"/>
                                            </p:txEl>
                                          </p:spTgt>
                                        </p:tgtEl>
                                        <p:attrNameLst>
                                          <p:attrName>style.visibility</p:attrName>
                                        </p:attrNameLst>
                                      </p:cBhvr>
                                      <p:to>
                                        <p:strVal val="visible"/>
                                      </p:to>
                                    </p:set>
                                    <p:anim calcmode="lin" valueType="num">
                                      <p:cBhvr additive="base">
                                        <p:cTn id="13" dur="500" fill="hold"/>
                                        <p:tgtEl>
                                          <p:spTgt spid="7475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47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4755">
                                            <p:txEl>
                                              <p:pRg st="3" end="3"/>
                                            </p:txEl>
                                          </p:spTgt>
                                        </p:tgtEl>
                                        <p:attrNameLst>
                                          <p:attrName>style.visibility</p:attrName>
                                        </p:attrNameLst>
                                      </p:cBhvr>
                                      <p:to>
                                        <p:strVal val="visible"/>
                                      </p:to>
                                    </p:set>
                                    <p:anim calcmode="lin" valueType="num">
                                      <p:cBhvr additive="base">
                                        <p:cTn id="19" dur="500" fill="hold"/>
                                        <p:tgtEl>
                                          <p:spTgt spid="747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47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4755">
                                            <p:txEl>
                                              <p:pRg st="4" end="4"/>
                                            </p:txEl>
                                          </p:spTgt>
                                        </p:tgtEl>
                                        <p:attrNameLst>
                                          <p:attrName>style.visibility</p:attrName>
                                        </p:attrNameLst>
                                      </p:cBhvr>
                                      <p:to>
                                        <p:strVal val="visible"/>
                                      </p:to>
                                    </p:set>
                                    <p:anim calcmode="lin" valueType="num">
                                      <p:cBhvr additive="base">
                                        <p:cTn id="25" dur="500" fill="hold"/>
                                        <p:tgtEl>
                                          <p:spTgt spid="74755">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47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xit" presetSubtype="10" fill="hold" nodeType="clickEffect">
                                  <p:stCondLst>
                                    <p:cond delay="0"/>
                                  </p:stCondLst>
                                  <p:childTnLst>
                                    <p:animEffect transition="out" filter="blinds(horizontal)">
                                      <p:cBhvr>
                                        <p:cTn id="30" dur="500"/>
                                        <p:tgtEl>
                                          <p:spTgt spid="74755">
                                            <p:txEl>
                                              <p:pRg st="0" end="0"/>
                                            </p:txEl>
                                          </p:spTgt>
                                        </p:tgtEl>
                                      </p:cBhvr>
                                    </p:animEffect>
                                    <p:set>
                                      <p:cBhvr>
                                        <p:cTn id="31" dur="1" fill="hold">
                                          <p:stCondLst>
                                            <p:cond delay="499"/>
                                          </p:stCondLst>
                                        </p:cTn>
                                        <p:tgtEl>
                                          <p:spTgt spid="74755">
                                            <p:txEl>
                                              <p:pRg st="0" end="0"/>
                                            </p:txEl>
                                          </p:spTgt>
                                        </p:tgtEl>
                                        <p:attrNameLst>
                                          <p:attrName>style.visibility</p:attrName>
                                        </p:attrNameLst>
                                      </p:cBhvr>
                                      <p:to>
                                        <p:strVal val="hidden"/>
                                      </p:to>
                                    </p:set>
                                  </p:childTnLst>
                                </p:cTn>
                              </p:par>
                              <p:par>
                                <p:cTn id="32" presetID="3" presetClass="exit" presetSubtype="10" fill="hold" nodeType="withEffect">
                                  <p:stCondLst>
                                    <p:cond delay="0"/>
                                  </p:stCondLst>
                                  <p:childTnLst>
                                    <p:animEffect transition="out" filter="blinds(horizontal)">
                                      <p:cBhvr>
                                        <p:cTn id="33" dur="500"/>
                                        <p:tgtEl>
                                          <p:spTgt spid="74755">
                                            <p:txEl>
                                              <p:pRg st="1" end="1"/>
                                            </p:txEl>
                                          </p:spTgt>
                                        </p:tgtEl>
                                      </p:cBhvr>
                                    </p:animEffect>
                                    <p:set>
                                      <p:cBhvr>
                                        <p:cTn id="34" dur="1" fill="hold">
                                          <p:stCondLst>
                                            <p:cond delay="499"/>
                                          </p:stCondLst>
                                        </p:cTn>
                                        <p:tgtEl>
                                          <p:spTgt spid="74755">
                                            <p:txEl>
                                              <p:pRg st="1" end="1"/>
                                            </p:txEl>
                                          </p:spTgt>
                                        </p:tgtEl>
                                        <p:attrNameLst>
                                          <p:attrName>style.visibility</p:attrName>
                                        </p:attrNameLst>
                                      </p:cBhvr>
                                      <p:to>
                                        <p:strVal val="hidden"/>
                                      </p:to>
                                    </p:set>
                                  </p:childTnLst>
                                </p:cTn>
                              </p:par>
                              <p:par>
                                <p:cTn id="35" presetID="3" presetClass="exit" presetSubtype="10" fill="hold" nodeType="withEffect">
                                  <p:stCondLst>
                                    <p:cond delay="0"/>
                                  </p:stCondLst>
                                  <p:childTnLst>
                                    <p:animEffect transition="out" filter="blinds(horizontal)">
                                      <p:cBhvr>
                                        <p:cTn id="36" dur="500"/>
                                        <p:tgtEl>
                                          <p:spTgt spid="74755">
                                            <p:txEl>
                                              <p:pRg st="2" end="2"/>
                                            </p:txEl>
                                          </p:spTgt>
                                        </p:tgtEl>
                                      </p:cBhvr>
                                    </p:animEffect>
                                    <p:set>
                                      <p:cBhvr>
                                        <p:cTn id="37" dur="1" fill="hold">
                                          <p:stCondLst>
                                            <p:cond delay="499"/>
                                          </p:stCondLst>
                                        </p:cTn>
                                        <p:tgtEl>
                                          <p:spTgt spid="74755">
                                            <p:txEl>
                                              <p:pRg st="2" end="2"/>
                                            </p:txEl>
                                          </p:spTgt>
                                        </p:tgtEl>
                                        <p:attrNameLst>
                                          <p:attrName>style.visibility</p:attrName>
                                        </p:attrNameLst>
                                      </p:cBhvr>
                                      <p:to>
                                        <p:strVal val="hidden"/>
                                      </p:to>
                                    </p:set>
                                  </p:childTnLst>
                                </p:cTn>
                              </p:par>
                              <p:par>
                                <p:cTn id="38" presetID="3" presetClass="exit" presetSubtype="10" fill="hold" nodeType="withEffect">
                                  <p:stCondLst>
                                    <p:cond delay="0"/>
                                  </p:stCondLst>
                                  <p:childTnLst>
                                    <p:animEffect transition="out" filter="blinds(horizontal)">
                                      <p:cBhvr>
                                        <p:cTn id="39" dur="500"/>
                                        <p:tgtEl>
                                          <p:spTgt spid="74755">
                                            <p:txEl>
                                              <p:pRg st="3" end="3"/>
                                            </p:txEl>
                                          </p:spTgt>
                                        </p:tgtEl>
                                      </p:cBhvr>
                                    </p:animEffect>
                                    <p:set>
                                      <p:cBhvr>
                                        <p:cTn id="40" dur="1" fill="hold">
                                          <p:stCondLst>
                                            <p:cond delay="499"/>
                                          </p:stCondLst>
                                        </p:cTn>
                                        <p:tgtEl>
                                          <p:spTgt spid="74755">
                                            <p:txEl>
                                              <p:pRg st="3" end="3"/>
                                            </p:txEl>
                                          </p:spTgt>
                                        </p:tgtEl>
                                        <p:attrNameLst>
                                          <p:attrName>style.visibility</p:attrName>
                                        </p:attrNameLst>
                                      </p:cBhvr>
                                      <p:to>
                                        <p:strVal val="hidden"/>
                                      </p:to>
                                    </p:set>
                                  </p:childTnLst>
                                </p:cTn>
                              </p:par>
                              <p:par>
                                <p:cTn id="41" presetID="3" presetClass="exit" presetSubtype="10" fill="hold" nodeType="withEffect">
                                  <p:stCondLst>
                                    <p:cond delay="0"/>
                                  </p:stCondLst>
                                  <p:childTnLst>
                                    <p:animEffect transition="out" filter="blinds(horizontal)">
                                      <p:cBhvr>
                                        <p:cTn id="42" dur="500"/>
                                        <p:tgtEl>
                                          <p:spTgt spid="74755">
                                            <p:txEl>
                                              <p:pRg st="4" end="4"/>
                                            </p:txEl>
                                          </p:spTgt>
                                        </p:tgtEl>
                                      </p:cBhvr>
                                    </p:animEffect>
                                    <p:set>
                                      <p:cBhvr>
                                        <p:cTn id="43" dur="1" fill="hold">
                                          <p:stCondLst>
                                            <p:cond delay="499"/>
                                          </p:stCondLst>
                                        </p:cTn>
                                        <p:tgtEl>
                                          <p:spTgt spid="74755">
                                            <p:txEl>
                                              <p:pRg st="4" end="4"/>
                                            </p:txEl>
                                          </p:spTgt>
                                        </p:tgtEl>
                                        <p:attrNameLst>
                                          <p:attrName>style.visibility</p:attrName>
                                        </p:attrNameLst>
                                      </p:cBhvr>
                                      <p:to>
                                        <p:strVal val="hidden"/>
                                      </p:to>
                                    </p:set>
                                  </p:childTnLst>
                                </p:cTn>
                              </p:par>
                              <p:par>
                                <p:cTn id="44" presetID="2" presetClass="entr" presetSubtype="8" fill="hold" grpId="0" nodeType="withEffect">
                                  <p:stCondLst>
                                    <p:cond delay="0"/>
                                  </p:stCondLst>
                                  <p:childTnLst>
                                    <p:set>
                                      <p:cBhvr>
                                        <p:cTn id="45" dur="1" fill="hold">
                                          <p:stCondLst>
                                            <p:cond delay="0"/>
                                          </p:stCondLst>
                                        </p:cTn>
                                        <p:tgtEl>
                                          <p:spTgt spid="74756"/>
                                        </p:tgtEl>
                                        <p:attrNameLst>
                                          <p:attrName>style.visibility</p:attrName>
                                        </p:attrNameLst>
                                      </p:cBhvr>
                                      <p:to>
                                        <p:strVal val="visible"/>
                                      </p:to>
                                    </p:set>
                                    <p:anim calcmode="lin" valueType="num">
                                      <p:cBhvr additive="base">
                                        <p:cTn id="46" dur="500" fill="hold"/>
                                        <p:tgtEl>
                                          <p:spTgt spid="74756"/>
                                        </p:tgtEl>
                                        <p:attrNameLst>
                                          <p:attrName>ppt_x</p:attrName>
                                        </p:attrNameLst>
                                      </p:cBhvr>
                                      <p:tavLst>
                                        <p:tav tm="0">
                                          <p:val>
                                            <p:strVal val="0-#ppt_w/2"/>
                                          </p:val>
                                        </p:tav>
                                        <p:tav tm="100000">
                                          <p:val>
                                            <p:strVal val="#ppt_x"/>
                                          </p:val>
                                        </p:tav>
                                      </p:tavLst>
                                    </p:anim>
                                    <p:anim calcmode="lin" valueType="num">
                                      <p:cBhvr additive="base">
                                        <p:cTn id="47" dur="500" fill="hold"/>
                                        <p:tgtEl>
                                          <p:spTgt spid="747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55297" name="Picture 2"/>
          <p:cNvPicPr>
            <a:picLocks noChangeAspect="1" noChangeArrowheads="1"/>
          </p:cNvPicPr>
          <p:nvPr/>
        </p:nvPicPr>
        <p:blipFill>
          <a:blip r:embed="rId2"/>
          <a:srcRect/>
          <a:stretch>
            <a:fillRect/>
          </a:stretch>
        </p:blipFill>
        <p:spPr bwMode="auto">
          <a:xfrm>
            <a:off x="468313" y="981075"/>
            <a:ext cx="7991475" cy="4824413"/>
          </a:xfrm>
          <a:prstGeom prst="rect">
            <a:avLst/>
          </a:prstGeom>
          <a:solidFill>
            <a:srgbClr val="FF0000"/>
          </a:solidFill>
          <a:ln w="9525">
            <a:noFill/>
            <a:miter lim="800000"/>
            <a:headEnd/>
            <a:tailEnd/>
          </a:ln>
        </p:spPr>
      </p:pic>
      <p:sp>
        <p:nvSpPr>
          <p:cNvPr id="3" name="Rectangle 2"/>
          <p:cNvSpPr/>
          <p:nvPr/>
        </p:nvSpPr>
        <p:spPr>
          <a:xfrm>
            <a:off x="5867400" y="1484313"/>
            <a:ext cx="433388" cy="1444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4" name="Rectangle 3"/>
          <p:cNvSpPr/>
          <p:nvPr/>
        </p:nvSpPr>
        <p:spPr>
          <a:xfrm>
            <a:off x="1908175" y="5229225"/>
            <a:ext cx="215900" cy="28733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5" name="Rectangle 4"/>
          <p:cNvSpPr/>
          <p:nvPr/>
        </p:nvSpPr>
        <p:spPr>
          <a:xfrm>
            <a:off x="2484438" y="4724400"/>
            <a:ext cx="215900" cy="79216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6" name="Rectangle 5"/>
          <p:cNvSpPr/>
          <p:nvPr/>
        </p:nvSpPr>
        <p:spPr>
          <a:xfrm>
            <a:off x="3059113" y="3789363"/>
            <a:ext cx="217487" cy="1727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8" name="Rectangle 7"/>
          <p:cNvSpPr/>
          <p:nvPr/>
        </p:nvSpPr>
        <p:spPr>
          <a:xfrm>
            <a:off x="3635375" y="2276475"/>
            <a:ext cx="215900" cy="324008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0" name="Rectangle 9"/>
          <p:cNvSpPr/>
          <p:nvPr/>
        </p:nvSpPr>
        <p:spPr>
          <a:xfrm>
            <a:off x="4211638" y="2924175"/>
            <a:ext cx="215900" cy="259238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1" name="Rectangle 10"/>
          <p:cNvSpPr/>
          <p:nvPr/>
        </p:nvSpPr>
        <p:spPr>
          <a:xfrm>
            <a:off x="4716463" y="1628775"/>
            <a:ext cx="215900" cy="388778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2" name="Rectangle 11"/>
          <p:cNvSpPr/>
          <p:nvPr/>
        </p:nvSpPr>
        <p:spPr>
          <a:xfrm>
            <a:off x="5292725" y="2708275"/>
            <a:ext cx="215900" cy="280828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4" name="Rectangle 13"/>
          <p:cNvSpPr/>
          <p:nvPr/>
        </p:nvSpPr>
        <p:spPr>
          <a:xfrm>
            <a:off x="5867400" y="3789363"/>
            <a:ext cx="217488" cy="17272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6" name="Rectangle 15"/>
          <p:cNvSpPr/>
          <p:nvPr/>
        </p:nvSpPr>
        <p:spPr>
          <a:xfrm>
            <a:off x="6443663" y="4076700"/>
            <a:ext cx="215900" cy="143986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7" name="Rectangle 16"/>
          <p:cNvSpPr/>
          <p:nvPr/>
        </p:nvSpPr>
        <p:spPr>
          <a:xfrm>
            <a:off x="7019925" y="5300663"/>
            <a:ext cx="215900" cy="2159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18" name="Rectangle 17"/>
          <p:cNvSpPr/>
          <p:nvPr/>
        </p:nvSpPr>
        <p:spPr>
          <a:xfrm>
            <a:off x="7596188" y="5300663"/>
            <a:ext cx="215900" cy="2159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l-GR"/>
          </a:p>
        </p:txBody>
      </p:sp>
      <p:sp>
        <p:nvSpPr>
          <p:cNvPr id="55310" name="TextBox 18"/>
          <p:cNvSpPr txBox="1">
            <a:spLocks noChangeArrowheads="1"/>
          </p:cNvSpPr>
          <p:nvPr/>
        </p:nvSpPr>
        <p:spPr bwMode="auto">
          <a:xfrm>
            <a:off x="611188" y="260350"/>
            <a:ext cx="7848600" cy="923925"/>
          </a:xfrm>
          <a:prstGeom prst="rect">
            <a:avLst/>
          </a:prstGeom>
          <a:noFill/>
          <a:ln w="9525">
            <a:noFill/>
            <a:miter lim="800000"/>
            <a:headEnd/>
            <a:tailEnd/>
          </a:ln>
        </p:spPr>
        <p:txBody>
          <a:bodyPr>
            <a:spAutoFit/>
          </a:bodyPr>
          <a:lstStyle/>
          <a:p>
            <a:r>
              <a:rPr lang="en-US" sz="3600"/>
              <a:t>     </a:t>
            </a:r>
            <a:r>
              <a:rPr lang="el-GR" sz="3600"/>
              <a:t> </a:t>
            </a:r>
            <a:r>
              <a:rPr lang="el-GR" sz="3200" b="1">
                <a:latin typeface="Comic Sans MS" pitchFamily="66" charset="0"/>
              </a:rPr>
              <a:t>‘Ενταση</a:t>
            </a:r>
            <a:r>
              <a:rPr lang="en-US" sz="3200" b="1">
                <a:latin typeface="Comic Sans MS" pitchFamily="66" charset="0"/>
              </a:rPr>
              <a:t> </a:t>
            </a:r>
            <a:r>
              <a:rPr lang="el-GR" sz="3200" b="1">
                <a:latin typeface="Comic Sans MS" pitchFamily="66" charset="0"/>
              </a:rPr>
              <a:t>Πόνου μετά τον  Τοκετό</a:t>
            </a:r>
          </a:p>
          <a:p>
            <a:r>
              <a:rPr lang="el-GR"/>
              <a:t> </a:t>
            </a:r>
            <a:r>
              <a:rPr lang="en-US"/>
              <a:t> </a:t>
            </a:r>
            <a:r>
              <a:rPr lang="el-GR"/>
              <a:t> </a:t>
            </a:r>
            <a:r>
              <a:rPr lang="en-US"/>
              <a:t>                                                           </a:t>
            </a:r>
            <a:endParaRPr lang="el-GR"/>
          </a:p>
        </p:txBody>
      </p:sp>
      <p:sp>
        <p:nvSpPr>
          <p:cNvPr id="55311" name="TextBox 20"/>
          <p:cNvSpPr txBox="1">
            <a:spLocks noChangeArrowheads="1"/>
          </p:cNvSpPr>
          <p:nvPr/>
        </p:nvSpPr>
        <p:spPr bwMode="auto">
          <a:xfrm>
            <a:off x="1692275" y="5732463"/>
            <a:ext cx="6696075" cy="523875"/>
          </a:xfrm>
          <a:prstGeom prst="rect">
            <a:avLst/>
          </a:prstGeom>
          <a:noFill/>
          <a:ln w="9525">
            <a:noFill/>
            <a:miter lim="800000"/>
            <a:headEnd/>
            <a:tailEnd/>
          </a:ln>
        </p:spPr>
        <p:txBody>
          <a:bodyPr>
            <a:spAutoFit/>
          </a:bodyPr>
          <a:lstStyle/>
          <a:p>
            <a:r>
              <a:rPr lang="en-US" sz="2800"/>
              <a:t> </a:t>
            </a:r>
            <a:r>
              <a:rPr lang="el-GR" sz="2800"/>
              <a:t>      </a:t>
            </a:r>
            <a:r>
              <a:rPr lang="en-US" sz="2800"/>
              <a:t>VAS score 0-10 /</a:t>
            </a:r>
            <a:r>
              <a:rPr lang="el-GR" sz="2800"/>
              <a:t> 24 ωρου</a:t>
            </a:r>
          </a:p>
        </p:txBody>
      </p:sp>
      <p:sp>
        <p:nvSpPr>
          <p:cNvPr id="55312" name="TextBox 21"/>
          <p:cNvSpPr txBox="1">
            <a:spLocks noChangeArrowheads="1"/>
          </p:cNvSpPr>
          <p:nvPr/>
        </p:nvSpPr>
        <p:spPr bwMode="auto">
          <a:xfrm>
            <a:off x="3959225" y="6288088"/>
            <a:ext cx="5184775" cy="369887"/>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Eisenach   J.C et al. Pain 2008;140:87-94</a:t>
            </a:r>
            <a:endParaRPr lang="el-GR" i="1">
              <a:solidFill>
                <a:schemeClr val="accent1"/>
              </a:solidFill>
              <a:latin typeface="Comic Sans MS" pitchFamily="66" charset="0"/>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79388" y="1822450"/>
          <a:ext cx="8640762" cy="4111625"/>
        </p:xfrm>
        <a:graphic>
          <a:graphicData uri="http://schemas.openxmlformats.org/drawingml/2006/table">
            <a:tbl>
              <a:tblPr firstRow="1" bandRow="1">
                <a:tableStyleId>{5C22544A-7EE6-4342-B048-85BDC9FD1C3A}</a:tableStyleId>
              </a:tblPr>
              <a:tblGrid>
                <a:gridCol w="3600400">
                  <a:extLst>
                    <a:ext uri="{9D8B030D-6E8A-4147-A177-3AD203B41FA5}">
                      <a16:colId xmlns:a16="http://schemas.microsoft.com/office/drawing/2014/main" xmlns="" val="20000"/>
                    </a:ext>
                  </a:extLst>
                </a:gridCol>
                <a:gridCol w="2520280">
                  <a:extLst>
                    <a:ext uri="{9D8B030D-6E8A-4147-A177-3AD203B41FA5}">
                      <a16:colId xmlns:a16="http://schemas.microsoft.com/office/drawing/2014/main" xmlns="" val="20001"/>
                    </a:ext>
                  </a:extLst>
                </a:gridCol>
                <a:gridCol w="2520279">
                  <a:extLst>
                    <a:ext uri="{9D8B030D-6E8A-4147-A177-3AD203B41FA5}">
                      <a16:colId xmlns:a16="http://schemas.microsoft.com/office/drawing/2014/main" xmlns="" val="20002"/>
                    </a:ext>
                  </a:extLst>
                </a:gridCol>
              </a:tblGrid>
              <a:tr h="524563">
                <a:tc>
                  <a:txBody>
                    <a:bodyPr/>
                    <a:lstStyle/>
                    <a:p>
                      <a:pPr algn="ctr"/>
                      <a:r>
                        <a:rPr lang="el-GR" sz="1800" dirty="0">
                          <a:latin typeface="Comic Sans MS" pitchFamily="66" charset="0"/>
                        </a:rPr>
                        <a:t>Δραστηριότητα</a:t>
                      </a:r>
                    </a:p>
                  </a:txBody>
                  <a:tcPr/>
                </a:tc>
                <a:tc>
                  <a:txBody>
                    <a:bodyPr/>
                    <a:lstStyle/>
                    <a:p>
                      <a:pPr algn="ctr"/>
                      <a:r>
                        <a:rPr lang="el-GR" dirty="0"/>
                        <a:t> </a:t>
                      </a:r>
                      <a:r>
                        <a:rPr lang="el-GR" dirty="0">
                          <a:latin typeface="Comic Sans MS" pitchFamily="66" charset="0"/>
                        </a:rPr>
                        <a:t>ΚΟΛΠΙΚΟΣ</a:t>
                      </a:r>
                      <a:r>
                        <a:rPr lang="el-GR" baseline="0" dirty="0">
                          <a:latin typeface="Comic Sans MS" pitchFamily="66" charset="0"/>
                        </a:rPr>
                        <a:t> ΤΟΚΕΤΟΣ</a:t>
                      </a:r>
                      <a:endParaRPr lang="el-GR" dirty="0">
                        <a:latin typeface="Comic Sans MS" pitchFamily="66" charset="0"/>
                      </a:endParaRPr>
                    </a:p>
                  </a:txBody>
                  <a:tcPr/>
                </a:tc>
                <a:tc>
                  <a:txBody>
                    <a:bodyPr/>
                    <a:lstStyle/>
                    <a:p>
                      <a:pPr algn="ctr"/>
                      <a:r>
                        <a:rPr lang="el-GR" dirty="0">
                          <a:latin typeface="Comic Sans MS" pitchFamily="66" charset="0"/>
                        </a:rPr>
                        <a:t>ΚΑΙΣΑΡΙΚΗ ΤΟΜΗ</a:t>
                      </a:r>
                    </a:p>
                  </a:txBody>
                  <a:tcPr/>
                </a:tc>
                <a:extLst>
                  <a:ext uri="{0D108BD9-81ED-4DB2-BD59-A6C34878D82A}">
                    <a16:rowId xmlns:a16="http://schemas.microsoft.com/office/drawing/2014/main" xmlns="" val="10000"/>
                  </a:ext>
                </a:extLst>
              </a:tr>
              <a:tr h="495845">
                <a:tc>
                  <a:txBody>
                    <a:bodyPr/>
                    <a:lstStyle/>
                    <a:p>
                      <a:r>
                        <a:rPr lang="el-GR" sz="1800" b="1" dirty="0">
                          <a:latin typeface="Comic Sans MS" pitchFamily="66" charset="0"/>
                        </a:rPr>
                        <a:t> Βάδιση</a:t>
                      </a:r>
                    </a:p>
                  </a:txBody>
                  <a:tcPr/>
                </a:tc>
                <a:tc>
                  <a:txBody>
                    <a:bodyPr/>
                    <a:lstStyle/>
                    <a:p>
                      <a:pPr algn="ctr"/>
                      <a:r>
                        <a:rPr lang="el-GR" sz="2000" b="0" dirty="0">
                          <a:solidFill>
                            <a:srgbClr val="002060"/>
                          </a:solidFill>
                          <a:latin typeface="Comic Sans MS" pitchFamily="66" charset="0"/>
                        </a:rPr>
                        <a:t>40%     </a:t>
                      </a:r>
                    </a:p>
                  </a:txBody>
                  <a:tcPr/>
                </a:tc>
                <a:tc>
                  <a:txBody>
                    <a:bodyPr/>
                    <a:lstStyle/>
                    <a:p>
                      <a:pPr algn="ctr"/>
                      <a:r>
                        <a:rPr lang="el-GR" dirty="0">
                          <a:solidFill>
                            <a:schemeClr val="tx1"/>
                          </a:solidFill>
                          <a:latin typeface="Comic Sans MS" pitchFamily="66" charset="0"/>
                        </a:rPr>
                        <a:t>72%</a:t>
                      </a:r>
                    </a:p>
                  </a:txBody>
                  <a:tcPr/>
                </a:tc>
                <a:extLst>
                  <a:ext uri="{0D108BD9-81ED-4DB2-BD59-A6C34878D82A}">
                    <a16:rowId xmlns:a16="http://schemas.microsoft.com/office/drawing/2014/main" xmlns="" val="10001"/>
                  </a:ext>
                </a:extLst>
              </a:tr>
              <a:tr h="495845">
                <a:tc>
                  <a:txBody>
                    <a:bodyPr/>
                    <a:lstStyle/>
                    <a:p>
                      <a:r>
                        <a:rPr lang="el-GR" sz="1800" b="1" dirty="0">
                          <a:latin typeface="Comic Sans MS" pitchFamily="66" charset="0"/>
                        </a:rPr>
                        <a:t> Διάθεση</a:t>
                      </a:r>
                    </a:p>
                  </a:txBody>
                  <a:tcPr/>
                </a:tc>
                <a:tc>
                  <a:txBody>
                    <a:bodyPr/>
                    <a:lstStyle/>
                    <a:p>
                      <a:pPr algn="ctr"/>
                      <a:r>
                        <a:rPr lang="el-GR" sz="2000" b="0" dirty="0">
                          <a:solidFill>
                            <a:srgbClr val="002060"/>
                          </a:solidFill>
                          <a:latin typeface="Comic Sans MS" pitchFamily="66" charset="0"/>
                        </a:rPr>
                        <a:t>19%      </a:t>
                      </a:r>
                    </a:p>
                  </a:txBody>
                  <a:tcPr/>
                </a:tc>
                <a:tc>
                  <a:txBody>
                    <a:bodyPr/>
                    <a:lstStyle/>
                    <a:p>
                      <a:pPr algn="ctr"/>
                      <a:r>
                        <a:rPr lang="el-GR" dirty="0">
                          <a:latin typeface="Comic Sans MS" pitchFamily="66" charset="0"/>
                        </a:rPr>
                        <a:t>40%</a:t>
                      </a:r>
                    </a:p>
                  </a:txBody>
                  <a:tcPr/>
                </a:tc>
                <a:extLst>
                  <a:ext uri="{0D108BD9-81ED-4DB2-BD59-A6C34878D82A}">
                    <a16:rowId xmlns:a16="http://schemas.microsoft.com/office/drawing/2014/main" xmlns="" val="10002"/>
                  </a:ext>
                </a:extLst>
              </a:tr>
              <a:tr h="495845">
                <a:tc>
                  <a:txBody>
                    <a:bodyPr/>
                    <a:lstStyle/>
                    <a:p>
                      <a:r>
                        <a:rPr lang="el-GR" sz="1800" b="1" dirty="0">
                          <a:latin typeface="Comic Sans MS" pitchFamily="66" charset="0"/>
                        </a:rPr>
                        <a:t> Ύπνος</a:t>
                      </a:r>
                    </a:p>
                  </a:txBody>
                  <a:tcPr/>
                </a:tc>
                <a:tc>
                  <a:txBody>
                    <a:bodyPr/>
                    <a:lstStyle/>
                    <a:p>
                      <a:pPr algn="ctr"/>
                      <a:r>
                        <a:rPr lang="el-GR" sz="2000" b="0" dirty="0">
                          <a:solidFill>
                            <a:srgbClr val="002060"/>
                          </a:solidFill>
                          <a:latin typeface="Comic Sans MS" pitchFamily="66" charset="0"/>
                        </a:rPr>
                        <a:t>36%       </a:t>
                      </a:r>
                    </a:p>
                  </a:txBody>
                  <a:tcPr/>
                </a:tc>
                <a:tc>
                  <a:txBody>
                    <a:bodyPr/>
                    <a:lstStyle/>
                    <a:p>
                      <a:pPr algn="ctr"/>
                      <a:r>
                        <a:rPr lang="el-GR" dirty="0">
                          <a:latin typeface="Comic Sans MS" pitchFamily="66" charset="0"/>
                        </a:rPr>
                        <a:t>57%</a:t>
                      </a:r>
                    </a:p>
                  </a:txBody>
                  <a:tcPr/>
                </a:tc>
                <a:extLst>
                  <a:ext uri="{0D108BD9-81ED-4DB2-BD59-A6C34878D82A}">
                    <a16:rowId xmlns:a16="http://schemas.microsoft.com/office/drawing/2014/main" xmlns="" val="10003"/>
                  </a:ext>
                </a:extLst>
              </a:tr>
              <a:tr h="495845">
                <a:tc>
                  <a:txBody>
                    <a:bodyPr/>
                    <a:lstStyle/>
                    <a:p>
                      <a:r>
                        <a:rPr lang="el-GR" sz="1800" b="1" dirty="0">
                          <a:latin typeface="Comic Sans MS" pitchFamily="66" charset="0"/>
                        </a:rPr>
                        <a:t> Σχέσεις  </a:t>
                      </a:r>
                      <a:r>
                        <a:rPr lang="el-GR" sz="1800" b="1" baseline="0" dirty="0">
                          <a:latin typeface="Comic Sans MS" pitchFamily="66" charset="0"/>
                        </a:rPr>
                        <a:t> με αλλους</a:t>
                      </a:r>
                      <a:endParaRPr lang="el-GR" sz="1800" b="1" dirty="0">
                        <a:latin typeface="Comic Sans MS" pitchFamily="66" charset="0"/>
                      </a:endParaRPr>
                    </a:p>
                  </a:txBody>
                  <a:tcPr/>
                </a:tc>
                <a:tc>
                  <a:txBody>
                    <a:bodyPr/>
                    <a:lstStyle/>
                    <a:p>
                      <a:pPr algn="ctr"/>
                      <a:r>
                        <a:rPr lang="el-GR" sz="2000" b="0" dirty="0">
                          <a:solidFill>
                            <a:srgbClr val="002060"/>
                          </a:solidFill>
                          <a:latin typeface="Comic Sans MS" pitchFamily="66" charset="0"/>
                        </a:rPr>
                        <a:t>8%     </a:t>
                      </a:r>
                    </a:p>
                  </a:txBody>
                  <a:tcPr/>
                </a:tc>
                <a:tc>
                  <a:txBody>
                    <a:bodyPr/>
                    <a:lstStyle/>
                    <a:p>
                      <a:pPr algn="ctr"/>
                      <a:r>
                        <a:rPr lang="el-GR" dirty="0">
                          <a:latin typeface="Comic Sans MS" pitchFamily="66" charset="0"/>
                        </a:rPr>
                        <a:t>20%</a:t>
                      </a:r>
                    </a:p>
                  </a:txBody>
                  <a:tcPr/>
                </a:tc>
                <a:extLst>
                  <a:ext uri="{0D108BD9-81ED-4DB2-BD59-A6C34878D82A}">
                    <a16:rowId xmlns:a16="http://schemas.microsoft.com/office/drawing/2014/main" xmlns="" val="10004"/>
                  </a:ext>
                </a:extLst>
              </a:tr>
              <a:tr h="495845">
                <a:tc>
                  <a:txBody>
                    <a:bodyPr/>
                    <a:lstStyle/>
                    <a:p>
                      <a:r>
                        <a:rPr lang="el-GR" sz="1800" b="1" dirty="0">
                          <a:latin typeface="Comic Sans MS" pitchFamily="66" charset="0"/>
                        </a:rPr>
                        <a:t> Ικανότητα συγκέντρωσης</a:t>
                      </a:r>
                    </a:p>
                  </a:txBody>
                  <a:tcPr/>
                </a:tc>
                <a:tc>
                  <a:txBody>
                    <a:bodyPr/>
                    <a:lstStyle/>
                    <a:p>
                      <a:pPr algn="ctr"/>
                      <a:r>
                        <a:rPr lang="el-GR" sz="2000" b="0" dirty="0">
                          <a:solidFill>
                            <a:srgbClr val="002060"/>
                          </a:solidFill>
                          <a:latin typeface="Comic Sans MS" pitchFamily="66" charset="0"/>
                        </a:rPr>
                        <a:t>13%</a:t>
                      </a:r>
                    </a:p>
                  </a:txBody>
                  <a:tcPr/>
                </a:tc>
                <a:tc>
                  <a:txBody>
                    <a:bodyPr/>
                    <a:lstStyle/>
                    <a:p>
                      <a:pPr algn="ctr"/>
                      <a:r>
                        <a:rPr lang="el-GR" dirty="0">
                          <a:latin typeface="Comic Sans MS" pitchFamily="66" charset="0"/>
                        </a:rPr>
                        <a:t>31%</a:t>
                      </a:r>
                    </a:p>
                  </a:txBody>
                  <a:tcPr/>
                </a:tc>
                <a:extLst>
                  <a:ext uri="{0D108BD9-81ED-4DB2-BD59-A6C34878D82A}">
                    <a16:rowId xmlns:a16="http://schemas.microsoft.com/office/drawing/2014/main" xmlns="" val="10005"/>
                  </a:ext>
                </a:extLst>
              </a:tr>
              <a:tr h="495845">
                <a:tc>
                  <a:txBody>
                    <a:bodyPr/>
                    <a:lstStyle/>
                    <a:p>
                      <a:r>
                        <a:rPr lang="el-GR" sz="1800" b="1" dirty="0">
                          <a:solidFill>
                            <a:schemeClr val="accent1"/>
                          </a:solidFill>
                          <a:latin typeface="Comic Sans MS" pitchFamily="66" charset="0"/>
                        </a:rPr>
                        <a:t> Πόνος (8-εβδομάδες)</a:t>
                      </a:r>
                    </a:p>
                  </a:txBody>
                  <a:tcPr/>
                </a:tc>
                <a:tc>
                  <a:txBody>
                    <a:bodyPr/>
                    <a:lstStyle/>
                    <a:p>
                      <a:pPr algn="ctr"/>
                      <a:r>
                        <a:rPr lang="el-GR" sz="2000" b="1" dirty="0">
                          <a:solidFill>
                            <a:schemeClr val="accent1"/>
                          </a:solidFill>
                          <a:latin typeface="Comic Sans MS" pitchFamily="66" charset="0"/>
                        </a:rPr>
                        <a:t>10%     </a:t>
                      </a:r>
                    </a:p>
                  </a:txBody>
                  <a:tcPr/>
                </a:tc>
                <a:tc>
                  <a:txBody>
                    <a:bodyPr/>
                    <a:lstStyle/>
                    <a:p>
                      <a:pPr algn="ctr"/>
                      <a:r>
                        <a:rPr lang="el-GR" b="1" dirty="0">
                          <a:solidFill>
                            <a:schemeClr val="accent1"/>
                          </a:solidFill>
                          <a:latin typeface="Comic Sans MS" pitchFamily="66" charset="0"/>
                        </a:rPr>
                        <a:t>9%</a:t>
                      </a:r>
                    </a:p>
                  </a:txBody>
                  <a:tcPr/>
                </a:tc>
                <a:extLst>
                  <a:ext uri="{0D108BD9-81ED-4DB2-BD59-A6C34878D82A}">
                    <a16:rowId xmlns:a16="http://schemas.microsoft.com/office/drawing/2014/main" xmlns="" val="10006"/>
                  </a:ext>
                </a:extLst>
              </a:tr>
              <a:tr h="495845">
                <a:tc>
                  <a:txBody>
                    <a:bodyPr/>
                    <a:lstStyle/>
                    <a:p>
                      <a:r>
                        <a:rPr lang="el-GR" sz="1800" b="1" dirty="0">
                          <a:solidFill>
                            <a:schemeClr val="accent1"/>
                          </a:solidFill>
                          <a:latin typeface="Comic Sans MS" pitchFamily="66" charset="0"/>
                        </a:rPr>
                        <a:t> Κατάθλιψη (8-εβδομάδες)</a:t>
                      </a:r>
                    </a:p>
                  </a:txBody>
                  <a:tcPr/>
                </a:tc>
                <a:tc>
                  <a:txBody>
                    <a:bodyPr/>
                    <a:lstStyle/>
                    <a:p>
                      <a:pPr algn="ctr"/>
                      <a:r>
                        <a:rPr lang="el-GR" sz="2000" b="1" dirty="0">
                          <a:solidFill>
                            <a:schemeClr val="accent1"/>
                          </a:solidFill>
                          <a:latin typeface="Comic Sans MS" pitchFamily="66" charset="0"/>
                        </a:rPr>
                        <a:t>11%     </a:t>
                      </a:r>
                    </a:p>
                  </a:txBody>
                  <a:tcPr/>
                </a:tc>
                <a:tc>
                  <a:txBody>
                    <a:bodyPr/>
                    <a:lstStyle/>
                    <a:p>
                      <a:pPr algn="ctr"/>
                      <a:r>
                        <a:rPr lang="el-GR" b="1" dirty="0">
                          <a:solidFill>
                            <a:schemeClr val="accent1"/>
                          </a:solidFill>
                          <a:latin typeface="Comic Sans MS" pitchFamily="66" charset="0"/>
                        </a:rPr>
                        <a:t>11%</a:t>
                      </a:r>
                    </a:p>
                  </a:txBody>
                  <a:tcPr/>
                </a:tc>
                <a:extLst>
                  <a:ext uri="{0D108BD9-81ED-4DB2-BD59-A6C34878D82A}">
                    <a16:rowId xmlns:a16="http://schemas.microsoft.com/office/drawing/2014/main" xmlns="" val="10007"/>
                  </a:ext>
                </a:extLst>
              </a:tr>
            </a:tbl>
          </a:graphicData>
        </a:graphic>
      </p:graphicFrame>
      <p:sp>
        <p:nvSpPr>
          <p:cNvPr id="56359" name="Title 4"/>
          <p:cNvSpPr>
            <a:spLocks noGrp="1"/>
          </p:cNvSpPr>
          <p:nvPr>
            <p:ph type="title"/>
          </p:nvPr>
        </p:nvSpPr>
        <p:spPr/>
        <p:txBody>
          <a:bodyPr/>
          <a:lstStyle/>
          <a:p>
            <a:pPr algn="ctr"/>
            <a:r>
              <a:rPr lang="el-GR" sz="3200" b="1">
                <a:latin typeface="Comic Sans MS" pitchFamily="66" charset="0"/>
              </a:rPr>
              <a:t>Πόνος μετά τον τοκετό-Επίδραση στις καθημερινές δραστηριότητες</a:t>
            </a:r>
          </a:p>
        </p:txBody>
      </p:sp>
      <p:sp>
        <p:nvSpPr>
          <p:cNvPr id="56360" name="TextBox 6"/>
          <p:cNvSpPr txBox="1">
            <a:spLocks noChangeArrowheads="1"/>
          </p:cNvSpPr>
          <p:nvPr/>
        </p:nvSpPr>
        <p:spPr bwMode="auto">
          <a:xfrm>
            <a:off x="3959225" y="6288088"/>
            <a:ext cx="5184775" cy="369887"/>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Eisenach</a:t>
            </a:r>
            <a:r>
              <a:rPr lang="el-GR" i="1">
                <a:solidFill>
                  <a:schemeClr val="accent1"/>
                </a:solidFill>
                <a:latin typeface="Comic Sans MS" pitchFamily="66" charset="0"/>
              </a:rPr>
              <a:t> </a:t>
            </a:r>
            <a:r>
              <a:rPr lang="en-US" i="1">
                <a:solidFill>
                  <a:schemeClr val="accent1"/>
                </a:solidFill>
                <a:latin typeface="Comic Sans MS" pitchFamily="66" charset="0"/>
              </a:rPr>
              <a:t>J.C et al. Pain 2008;140:87-94</a:t>
            </a:r>
            <a:endParaRPr lang="el-GR" i="1">
              <a:solidFill>
                <a:schemeClr val="accent1"/>
              </a:solidFill>
              <a:latin typeface="Comic Sans MS" pitchFamily="66" charset="0"/>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Content Placeholder 2"/>
          <p:cNvSpPr>
            <a:spLocks noGrp="1"/>
          </p:cNvSpPr>
          <p:nvPr>
            <p:ph idx="1"/>
          </p:nvPr>
        </p:nvSpPr>
        <p:spPr>
          <a:xfrm>
            <a:off x="3203575" y="1804988"/>
            <a:ext cx="5694363" cy="2312987"/>
          </a:xfrm>
        </p:spPr>
        <p:txBody>
          <a:bodyPr/>
          <a:lstStyle/>
          <a:p>
            <a:pPr>
              <a:buSzPct val="100000"/>
              <a:buFont typeface="Wingdings" pitchFamily="2" charset="2"/>
              <a:buChar char="v"/>
            </a:pPr>
            <a:r>
              <a:rPr lang="el-GR" sz="2800" b="1">
                <a:latin typeface="Comic Sans MS" pitchFamily="66" charset="0"/>
              </a:rPr>
              <a:t>Παρά την πρόοδο της έρευνας</a:t>
            </a:r>
            <a:r>
              <a:rPr lang="en-US" sz="2800" b="1">
                <a:latin typeface="Comic Sans MS" pitchFamily="66" charset="0"/>
              </a:rPr>
              <a:t> </a:t>
            </a:r>
            <a:r>
              <a:rPr lang="el-GR" sz="2800" b="1">
                <a:latin typeface="Comic Sans MS" pitchFamily="66" charset="0"/>
              </a:rPr>
              <a:t>δεν υπάρχει ‘gold standard’  για την αντιμετώπιση του πόνου μετά την Καισαρική  Τομή</a:t>
            </a:r>
          </a:p>
          <a:p>
            <a:endParaRPr lang="el-GR" b="1"/>
          </a:p>
        </p:txBody>
      </p:sp>
      <p:pic>
        <p:nvPicPr>
          <p:cNvPr id="4" name="Picture 3"/>
          <p:cNvPicPr>
            <a:picLocks noChangeAspect="1"/>
          </p:cNvPicPr>
          <p:nvPr/>
        </p:nvPicPr>
        <p:blipFill>
          <a:blip r:embed="rId2"/>
          <a:stretch>
            <a:fillRect/>
          </a:stretch>
        </p:blipFill>
        <p:spPr>
          <a:xfrm>
            <a:off x="683568" y="4509120"/>
            <a:ext cx="2581275" cy="1771650"/>
          </a:xfrm>
          <a:prstGeom prst="rect">
            <a:avLst/>
          </a:prstGeom>
          <a:ln w="38100">
            <a:solidFill>
              <a:schemeClr val="accent1"/>
            </a:solidFill>
          </a:ln>
          <a:effectLst>
            <a:glow rad="215900">
              <a:schemeClr val="tx1"/>
            </a:glow>
          </a:effectLst>
        </p:spPr>
      </p:pic>
      <p:cxnSp>
        <p:nvCxnSpPr>
          <p:cNvPr id="57347" name="Straight Connector 5"/>
          <p:cNvCxnSpPr>
            <a:cxnSpLocks noChangeShapeType="1"/>
          </p:cNvCxnSpPr>
          <p:nvPr/>
        </p:nvCxnSpPr>
        <p:spPr bwMode="auto">
          <a:xfrm>
            <a:off x="250825" y="4149725"/>
            <a:ext cx="3384550" cy="2447925"/>
          </a:xfrm>
          <a:prstGeom prst="line">
            <a:avLst/>
          </a:prstGeom>
          <a:noFill/>
          <a:ln w="66675" algn="ctr">
            <a:solidFill>
              <a:srgbClr val="FF0000"/>
            </a:solidFill>
            <a:round/>
            <a:headEnd/>
            <a:tailEnd/>
          </a:ln>
        </p:spPr>
      </p:cxnSp>
      <p:cxnSp>
        <p:nvCxnSpPr>
          <p:cNvPr id="57348" name="Straight Connector 8"/>
          <p:cNvCxnSpPr>
            <a:cxnSpLocks noChangeShapeType="1"/>
          </p:cNvCxnSpPr>
          <p:nvPr/>
        </p:nvCxnSpPr>
        <p:spPr bwMode="auto">
          <a:xfrm flipV="1">
            <a:off x="395288" y="4170363"/>
            <a:ext cx="3240087" cy="2447925"/>
          </a:xfrm>
          <a:prstGeom prst="line">
            <a:avLst/>
          </a:prstGeom>
          <a:noFill/>
          <a:ln w="66675" algn="ctr">
            <a:solidFill>
              <a:srgbClr val="FF0000"/>
            </a:solidFill>
            <a:round/>
            <a:headEnd/>
            <a:tailEnd/>
          </a:ln>
        </p:spPr>
      </p:cxn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333375"/>
            <a:ext cx="8013700" cy="774700"/>
          </a:xfrm>
          <a:ln>
            <a:solidFill>
              <a:schemeClr val="accent5">
                <a:lumMod val="50000"/>
              </a:schemeClr>
            </a:solidFill>
          </a:ln>
        </p:spPr>
        <p:txBody>
          <a:bodyPr/>
          <a:lstStyle/>
          <a:p>
            <a:pPr>
              <a:defRPr/>
            </a:pPr>
            <a:r>
              <a:rPr lang="el-GR" sz="2400" dirty="0">
                <a:latin typeface="+mn-lt"/>
              </a:rPr>
              <a:t>Βαθμός  Αξιοπιστίας</a:t>
            </a:r>
          </a:p>
        </p:txBody>
      </p:sp>
      <p:sp>
        <p:nvSpPr>
          <p:cNvPr id="58370" name="Content Placeholder 2"/>
          <p:cNvSpPr>
            <a:spLocks noGrp="1"/>
          </p:cNvSpPr>
          <p:nvPr>
            <p:ph idx="1"/>
          </p:nvPr>
        </p:nvSpPr>
        <p:spPr>
          <a:xfrm>
            <a:off x="457200" y="4149725"/>
            <a:ext cx="8686800" cy="1981200"/>
          </a:xfrm>
        </p:spPr>
        <p:txBody>
          <a:bodyPr/>
          <a:lstStyle/>
          <a:p>
            <a:r>
              <a:rPr lang="el-GR" sz="2800"/>
              <a:t>Επίπεδο Α= καλή τεκμηρίωση</a:t>
            </a:r>
          </a:p>
          <a:p>
            <a:r>
              <a:rPr lang="el-GR" sz="2800"/>
              <a:t>Επίπεδο  Β= μέτρια τεκμηρίωση</a:t>
            </a:r>
          </a:p>
          <a:p>
            <a:r>
              <a:rPr lang="el-GR" sz="2800"/>
              <a:t>Επίπεδο </a:t>
            </a:r>
            <a:r>
              <a:rPr lang="en-US" sz="2800"/>
              <a:t>  C=</a:t>
            </a:r>
            <a:r>
              <a:rPr lang="el-GR" sz="2800"/>
              <a:t> πτωχή τεκμηρίωση</a:t>
            </a:r>
          </a:p>
          <a:p>
            <a:r>
              <a:rPr lang="el-GR" sz="2800"/>
              <a:t>Επίπεδο </a:t>
            </a:r>
            <a:r>
              <a:rPr lang="en-US" sz="2800"/>
              <a:t>  D= </a:t>
            </a:r>
            <a:r>
              <a:rPr lang="el-GR" sz="2800"/>
              <a:t> μη συμπερασματική τεκμηρίωση</a:t>
            </a:r>
            <a:endParaRPr lang="en-US" sz="2800"/>
          </a:p>
          <a:p>
            <a:pPr>
              <a:buFont typeface="Wingdings" pitchFamily="2" charset="2"/>
              <a:buNone/>
            </a:pPr>
            <a:endParaRPr lang="el-GR"/>
          </a:p>
        </p:txBody>
      </p:sp>
      <p:sp>
        <p:nvSpPr>
          <p:cNvPr id="5" name="Title 1"/>
          <p:cNvSpPr txBox="1">
            <a:spLocks/>
          </p:cNvSpPr>
          <p:nvPr/>
        </p:nvSpPr>
        <p:spPr bwMode="auto">
          <a:xfrm>
            <a:off x="395288" y="3357563"/>
            <a:ext cx="8229600" cy="774700"/>
          </a:xfrm>
          <a:prstGeom prst="rect">
            <a:avLst/>
          </a:prstGeom>
          <a:noFill/>
          <a:ln w="9525">
            <a:solidFill>
              <a:schemeClr val="accent5">
                <a:lumMod val="50000"/>
              </a:schemeClr>
            </a:solidFill>
            <a:miter lim="800000"/>
            <a:headEnd/>
            <a:tailEnd/>
          </a:ln>
        </p:spPr>
        <p:txBody>
          <a:bodyPr/>
          <a:lstStyle/>
          <a:p>
            <a:pPr>
              <a:defRPr/>
            </a:pPr>
            <a:r>
              <a:rPr lang="el-GR" sz="2400" kern="0">
                <a:solidFill>
                  <a:schemeClr val="tx2"/>
                </a:solidFill>
                <a:latin typeface="+mn-lt"/>
                <a:ea typeface="+mj-ea"/>
                <a:cs typeface="+mj-cs"/>
              </a:rPr>
              <a:t>Ισχύς Συστάσεων  με βάση τη διαθέσιμη πληροφόρηση</a:t>
            </a:r>
            <a:endParaRPr lang="el-GR" sz="2400" kern="0" dirty="0">
              <a:solidFill>
                <a:schemeClr val="tx2"/>
              </a:solidFill>
              <a:latin typeface="+mn-lt"/>
              <a:ea typeface="+mj-ea"/>
              <a:cs typeface="+mj-cs"/>
            </a:endParaRPr>
          </a:p>
        </p:txBody>
      </p:sp>
      <p:sp>
        <p:nvSpPr>
          <p:cNvPr id="58372" name="TextBox 5"/>
          <p:cNvSpPr txBox="1">
            <a:spLocks noChangeArrowheads="1"/>
          </p:cNvSpPr>
          <p:nvPr/>
        </p:nvSpPr>
        <p:spPr bwMode="auto">
          <a:xfrm>
            <a:off x="971550" y="1412875"/>
            <a:ext cx="4968875" cy="1816100"/>
          </a:xfrm>
          <a:prstGeom prst="rect">
            <a:avLst/>
          </a:prstGeom>
          <a:noFill/>
          <a:ln w="9525">
            <a:noFill/>
            <a:miter lim="800000"/>
            <a:headEnd/>
            <a:tailEnd/>
          </a:ln>
        </p:spPr>
        <p:txBody>
          <a:bodyPr>
            <a:spAutoFit/>
          </a:bodyPr>
          <a:lstStyle/>
          <a:p>
            <a:pPr>
              <a:buFont typeface="Wingdings" pitchFamily="2" charset="2"/>
              <a:buChar char="§"/>
            </a:pPr>
            <a:r>
              <a:rPr lang="el-GR" sz="2800"/>
              <a:t>  </a:t>
            </a:r>
            <a:r>
              <a:rPr lang="en-US" sz="2800"/>
              <a:t>     I</a:t>
            </a:r>
          </a:p>
          <a:p>
            <a:pPr>
              <a:buFont typeface="Wingdings" pitchFamily="2" charset="2"/>
              <a:buChar char="§"/>
            </a:pPr>
            <a:r>
              <a:rPr lang="en-US" sz="2800"/>
              <a:t>       II-1</a:t>
            </a:r>
          </a:p>
          <a:p>
            <a:pPr>
              <a:buFont typeface="Wingdings" pitchFamily="2" charset="2"/>
              <a:buChar char="§"/>
            </a:pPr>
            <a:r>
              <a:rPr lang="en-US" sz="2800"/>
              <a:t>       II-2</a:t>
            </a:r>
          </a:p>
          <a:p>
            <a:pPr>
              <a:buFont typeface="Wingdings" pitchFamily="2" charset="2"/>
              <a:buChar char="§"/>
            </a:pPr>
            <a:r>
              <a:rPr lang="en-US" sz="2800"/>
              <a:t>      III</a:t>
            </a:r>
            <a:endParaRPr lang="el-GR" sz="280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984250" y="549275"/>
            <a:ext cx="7704138" cy="5262563"/>
          </a:xfrm>
          <a:prstGeom prst="rect">
            <a:avLst/>
          </a:prstGeom>
          <a:noFill/>
          <a:ln w="9525">
            <a:noFill/>
            <a:miter lim="800000"/>
            <a:headEnd/>
            <a:tailEnd/>
          </a:ln>
        </p:spPr>
        <p:txBody>
          <a:bodyPr>
            <a:spAutoFit/>
          </a:bodyPr>
          <a:lstStyle/>
          <a:p>
            <a:r>
              <a:rPr lang="en-US" sz="2400"/>
              <a:t>Estimation of the infant’s theoretical</a:t>
            </a:r>
          </a:p>
          <a:p>
            <a:r>
              <a:rPr lang="en-US" sz="2400"/>
              <a:t>dose and the infant’s weight</a:t>
            </a:r>
            <a:r>
              <a:rPr lang="el-GR" sz="2400"/>
              <a:t> </a:t>
            </a:r>
            <a:r>
              <a:rPr lang="en-US" sz="2400"/>
              <a:t>adjusted</a:t>
            </a:r>
          </a:p>
          <a:p>
            <a:r>
              <a:rPr lang="en-US" sz="2400"/>
              <a:t>relative dose</a:t>
            </a:r>
          </a:p>
          <a:p>
            <a:r>
              <a:rPr lang="en-US" sz="2400"/>
              <a:t>■ The infant’s theoretical dose (in mg/</a:t>
            </a:r>
          </a:p>
          <a:p>
            <a:r>
              <a:rPr lang="en-US" sz="2400"/>
              <a:t>day) = the concentration in mother’s</a:t>
            </a:r>
          </a:p>
          <a:p>
            <a:r>
              <a:rPr lang="en-US" sz="2400"/>
              <a:t>milk (in mg/l) × 0.15 l/kg/day1 × the</a:t>
            </a:r>
          </a:p>
          <a:p>
            <a:r>
              <a:rPr lang="en-US" sz="2400"/>
              <a:t>infant’s bodyweight (in kg).</a:t>
            </a:r>
          </a:p>
          <a:p>
            <a:r>
              <a:rPr lang="en-US" sz="2400"/>
              <a:t>■ The infant’s weight-adjusted relative</a:t>
            </a:r>
          </a:p>
          <a:p>
            <a:r>
              <a:rPr lang="en-US" sz="2400"/>
              <a:t>dose (in per cent) = (the infant’s dose</a:t>
            </a:r>
          </a:p>
          <a:p>
            <a:r>
              <a:rPr lang="en-US" sz="2400"/>
              <a:t>(mg/kg bodyweight)/the mother’s dose</a:t>
            </a:r>
          </a:p>
          <a:p>
            <a:r>
              <a:rPr lang="en-US" sz="2400"/>
              <a:t>(mg/kg bodyweight)) × 100 %</a:t>
            </a:r>
          </a:p>
          <a:p>
            <a:r>
              <a:rPr lang="en-US" sz="2400"/>
              <a:t>A fully breast-fed infant in general ingests</a:t>
            </a:r>
          </a:p>
          <a:p>
            <a:r>
              <a:rPr lang="en-US" sz="2400"/>
              <a:t>approximately 150 ml of mother’s milk per</a:t>
            </a:r>
          </a:p>
          <a:p>
            <a:r>
              <a:rPr lang="en-US" sz="2400"/>
              <a:t>kilogram bodyweight per day.</a:t>
            </a:r>
            <a:endParaRPr lang="el-GR" sz="2400"/>
          </a:p>
        </p:txBody>
      </p:sp>
      <p:sp>
        <p:nvSpPr>
          <p:cNvPr id="59394" name="TextBox 2"/>
          <p:cNvSpPr txBox="1">
            <a:spLocks noChangeArrowheads="1"/>
          </p:cNvSpPr>
          <p:nvPr/>
        </p:nvSpPr>
        <p:spPr bwMode="auto">
          <a:xfrm>
            <a:off x="971550" y="6308725"/>
            <a:ext cx="4752975" cy="369888"/>
          </a:xfrm>
          <a:prstGeom prst="rect">
            <a:avLst/>
          </a:prstGeom>
          <a:noFill/>
          <a:ln w="9525">
            <a:noFill/>
            <a:miter lim="800000"/>
            <a:headEnd/>
            <a:tailEnd/>
          </a:ln>
        </p:spPr>
        <p:txBody>
          <a:bodyPr>
            <a:spAutoFit/>
          </a:bodyPr>
          <a:lstStyle/>
          <a:p>
            <a:r>
              <a:rPr lang="nb-NO"/>
              <a:t>Tidsskr Nor Legeforen 2012; 132: 1089-93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TextBox 1"/>
          <p:cNvSpPr txBox="1">
            <a:spLocks noChangeArrowheads="1"/>
          </p:cNvSpPr>
          <p:nvPr/>
        </p:nvSpPr>
        <p:spPr bwMode="auto">
          <a:xfrm>
            <a:off x="1042988" y="1052513"/>
            <a:ext cx="6842125" cy="5324475"/>
          </a:xfrm>
          <a:prstGeom prst="rect">
            <a:avLst/>
          </a:prstGeom>
          <a:noFill/>
          <a:ln w="9525">
            <a:noFill/>
            <a:miter lim="800000"/>
            <a:headEnd/>
            <a:tailEnd/>
          </a:ln>
        </p:spPr>
        <p:txBody>
          <a:bodyPr>
            <a:spAutoFit/>
          </a:bodyPr>
          <a:lstStyle/>
          <a:p>
            <a:r>
              <a:rPr lang="en-US" sz="2000"/>
              <a:t>In the literature, it is also common to</a:t>
            </a:r>
          </a:p>
          <a:p>
            <a:r>
              <a:rPr lang="en-US" sz="2000"/>
              <a:t>report the infant’s weight-adjusted relative</a:t>
            </a:r>
          </a:p>
          <a:p>
            <a:r>
              <a:rPr lang="en-US" sz="2000"/>
              <a:t>dose, i.e. the dose that the infant ingests per</a:t>
            </a:r>
          </a:p>
          <a:p>
            <a:r>
              <a:rPr lang="en-US" sz="2000"/>
              <a:t>kilogram bodyweight in relation to the</a:t>
            </a:r>
          </a:p>
          <a:p>
            <a:r>
              <a:rPr lang="en-US" sz="2000"/>
              <a:t>mother’s dose per kilogram bodyweight</a:t>
            </a:r>
          </a:p>
          <a:p>
            <a:r>
              <a:rPr lang="en-US" sz="2000"/>
              <a:t>(Box 1). The transfer to mother’s milk is</a:t>
            </a:r>
          </a:p>
          <a:p>
            <a:r>
              <a:rPr lang="en-US" sz="2000"/>
              <a:t>regarded </a:t>
            </a:r>
            <a:r>
              <a:rPr lang="en-US" sz="2000" b="1"/>
              <a:t>as minimal </a:t>
            </a:r>
            <a:r>
              <a:rPr lang="en-US" sz="2000"/>
              <a:t>when the relative dose</a:t>
            </a:r>
          </a:p>
          <a:p>
            <a:r>
              <a:rPr lang="en-US" sz="2000" b="1"/>
              <a:t>is below 2 per cent, small </a:t>
            </a:r>
            <a:r>
              <a:rPr lang="en-US" sz="2000"/>
              <a:t>when the relative</a:t>
            </a:r>
          </a:p>
          <a:p>
            <a:r>
              <a:rPr lang="en-US" sz="2000"/>
              <a:t>dose is 2 – 5 per cent, moderate when the</a:t>
            </a:r>
          </a:p>
          <a:p>
            <a:r>
              <a:rPr lang="en-US" sz="2000"/>
              <a:t>relative dose is </a:t>
            </a:r>
            <a:r>
              <a:rPr lang="en-US" sz="2000" b="1"/>
              <a:t>5 – 10 per cent </a:t>
            </a:r>
            <a:r>
              <a:rPr lang="en-US" sz="2000"/>
              <a:t>and </a:t>
            </a:r>
            <a:r>
              <a:rPr lang="en-US" sz="2000" b="1"/>
              <a:t>high</a:t>
            </a:r>
            <a:r>
              <a:rPr lang="en-US" sz="2000"/>
              <a:t> when</a:t>
            </a:r>
          </a:p>
          <a:p>
            <a:r>
              <a:rPr lang="en-US" sz="2000"/>
              <a:t>the relative dose </a:t>
            </a:r>
            <a:r>
              <a:rPr lang="en-US" sz="2000" b="1"/>
              <a:t>is more than 10 per cent</a:t>
            </a:r>
            <a:r>
              <a:rPr lang="en-US" sz="2000"/>
              <a:t>.</a:t>
            </a:r>
          </a:p>
          <a:p>
            <a:r>
              <a:rPr lang="en-US" sz="2000"/>
              <a:t>With relative doses above 10 per cent it is</a:t>
            </a:r>
          </a:p>
          <a:p>
            <a:r>
              <a:rPr lang="en-US" sz="2000"/>
              <a:t>generally considered that a risk of pharmacological</a:t>
            </a:r>
          </a:p>
          <a:p>
            <a:r>
              <a:rPr lang="en-US" sz="2000"/>
              <a:t>effects in the infant does exist (1,</a:t>
            </a:r>
          </a:p>
          <a:p>
            <a:r>
              <a:rPr lang="en-US" sz="2000"/>
              <a:t>2, 4). With lower doses, breastfeeding is in</a:t>
            </a:r>
          </a:p>
          <a:p>
            <a:r>
              <a:rPr lang="en-US" sz="2000"/>
              <a:t>principle assumed to be safe – unless very</a:t>
            </a:r>
          </a:p>
          <a:p>
            <a:r>
              <a:rPr lang="en-US" sz="2000"/>
              <a:t>toxic drugs such as cytostatics are involved.</a:t>
            </a:r>
            <a:endParaRPr lang="el-GR" sz="20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endParaRPr lang="el-GR"/>
          </a:p>
        </p:txBody>
      </p:sp>
      <p:sp>
        <p:nvSpPr>
          <p:cNvPr id="61442" name="Content Placeholder 2"/>
          <p:cNvSpPr>
            <a:spLocks noGrp="1"/>
          </p:cNvSpPr>
          <p:nvPr>
            <p:ph idx="1"/>
          </p:nvPr>
        </p:nvSpPr>
        <p:spPr/>
        <p:txBody>
          <a:bodyPr/>
          <a:lstStyle/>
          <a:p>
            <a:r>
              <a:rPr lang="en-US" sz="2000"/>
              <a:t>The excretion of tramadol into milk is low and even lower amounts of the active metabolite, O-desmethyltramadol, are excreted. With usual maternal dosage, the amount excreted into breastmilk is much less than the dose given to newborn infants for analgesia. A study in breastfed newborn infants found no adverse effects attributable to tramadol. Tramadol is unlikely to adversely affect nursing infant and is acceptable to use during breastfeeding. However, monitor infants for increased sleepiness (more than usual), difficulty breastfeeding, breathing difficulties or limpness, and contact a physician immediately if any of these occur.</a:t>
            </a:r>
            <a:endParaRPr lang="el-GR" sz="200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684213" y="260350"/>
            <a:ext cx="7632700" cy="2862263"/>
          </a:xfrm>
          <a:prstGeom prst="rect">
            <a:avLst/>
          </a:prstGeom>
          <a:noFill/>
          <a:ln w="9525">
            <a:noFill/>
            <a:miter lim="800000"/>
            <a:headEnd/>
            <a:tailEnd/>
          </a:ln>
        </p:spPr>
        <p:txBody>
          <a:bodyPr>
            <a:spAutoFit/>
          </a:bodyPr>
          <a:lstStyle/>
          <a:p>
            <a:r>
              <a:rPr lang="en-US"/>
              <a:t>Meperidine is metabolized to the inactive meperidinic acid and to the active metabolite normeperidine which has half the analgesic activity and at least twice the central nervous system excitatory activity of meperidine. The oral bioavailability of meperidine is about 50% in adults. Newborns have impaired meperidine metabolism and possibly a higher oral bioavailability than adults.[4] Newborns may also experience more central nervous system depression from normeperidine than adults. The usual infant oral meperidine dose is 1 to 2 mg/kg while the usual intravenous dose is 1 mg/kg which results in neonatal plasma levels of about 200 to 500 mcg/L.[5]</a:t>
            </a:r>
            <a:endParaRPr lang="el-GR"/>
          </a:p>
        </p:txBody>
      </p:sp>
      <p:sp>
        <p:nvSpPr>
          <p:cNvPr id="62466" name="Rectangle 2"/>
          <p:cNvSpPr>
            <a:spLocks noChangeArrowheads="1"/>
          </p:cNvSpPr>
          <p:nvPr/>
        </p:nvSpPr>
        <p:spPr bwMode="auto">
          <a:xfrm>
            <a:off x="0" y="3141663"/>
            <a:ext cx="8316913" cy="3416300"/>
          </a:xfrm>
          <a:prstGeom prst="rect">
            <a:avLst/>
          </a:prstGeom>
          <a:noFill/>
          <a:ln w="9525">
            <a:noFill/>
            <a:miter lim="800000"/>
            <a:headEnd/>
            <a:tailEnd/>
          </a:ln>
        </p:spPr>
        <p:txBody>
          <a:bodyPr>
            <a:spAutoFit/>
          </a:bodyPr>
          <a:lstStyle/>
          <a:p>
            <a:r>
              <a:rPr lang="en-US"/>
              <a:t>Intravenous meperidine during labor can interfere with nursing and maternal use of meperidine during breastfeeding can sedate the infants. Patient-controlled epidural analgesia postpartum appears to be free from these effects. However, other agents, such as fentanyl, are preferred for intravenous or intramuscular use, especially while nursing a newborn or preterm infant.[1] A single dose for anesthesia or conscious sedation usually does not cause problems in older breastfed infants.[2][3] When a combination of anesthetic agents is used for a procedure, follow the recommendations for the most problematic medication used during the procedure. Oral use of meperidine is not recommended during breastfeeding. If the baby shows signs of increased sleepiness (more than usual), difficulty breastfeeding, breathing difficulties, or limpness, a physician should be contacted immediately.</a:t>
            </a:r>
            <a:endParaRPr lang="el-G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539750" y="620713"/>
            <a:ext cx="8424863" cy="5048250"/>
          </a:xfrm>
          <a:prstGeom prst="rect">
            <a:avLst/>
          </a:prstGeom>
          <a:noFill/>
          <a:ln w="9525">
            <a:noFill/>
            <a:miter lim="800000"/>
            <a:headEnd/>
            <a:tailEnd/>
          </a:ln>
        </p:spPr>
        <p:txBody>
          <a:bodyPr>
            <a:spAutoFit/>
          </a:bodyPr>
          <a:lstStyle/>
          <a:p>
            <a:r>
              <a:rPr lang="en-US" sz="1400"/>
              <a:t>When used epidurally or intravenously during labor or for a short time immediately postpartum, amounts </a:t>
            </a:r>
            <a:r>
              <a:rPr lang="en-US" sz="1400" b="1">
                <a:solidFill>
                  <a:srgbClr val="FF0000"/>
                </a:solidFill>
              </a:rPr>
              <a:t>of fentanyl ingested </a:t>
            </a:r>
            <a:r>
              <a:rPr lang="en-US" sz="1400"/>
              <a:t>by the neonate are small and are not expected to cause any adverse effects in breastfed infants. The results of studies on the effect of epidural fentanyl on breastfeeding initiation and duration are mixed and controversial, because of the many different combinations of drugs, dosages and patient populations studied as well as the variety of techniques used and deficient design of many of the studies. However, it appears that with good breastfeeding support epidural fentanyl plus bupivacaine has little or no effect on breastfeeding success.[1][2]</a:t>
            </a:r>
            <a:br>
              <a:rPr lang="en-US" sz="1400"/>
            </a:br>
            <a:r>
              <a:rPr lang="en-US" sz="1400"/>
              <a:t/>
            </a:r>
            <a:br>
              <a:rPr lang="en-US" sz="1400"/>
            </a:br>
            <a:r>
              <a:rPr lang="en-US" sz="1400"/>
              <a:t>Because there is no published experience with repeated doses of intravenous fentanyl during established lactation, other agents may be preferred, especially while nursing a newborn or preterm infant. Monitor the infant for drowsiness, adequate weight gain, and developmental milestones, especially in younger, exclusively breastfed infants. Once the mother's milk comes in, it is best to limit maternal intake of fentanyl and to supplement analgesia with a nonnarcotic analgesic if necessary. If the baby shows signs of increased sleepiness (more than usual), difficulty breastfeeding, breathing difficulties, or limpness, a physician should be contacted immediately.</a:t>
            </a:r>
            <a:br>
              <a:rPr lang="en-US" sz="1400"/>
            </a:br>
            <a:r>
              <a:rPr lang="en-US" sz="1400"/>
              <a:t/>
            </a:r>
            <a:br>
              <a:rPr lang="en-US" sz="1400"/>
            </a:br>
            <a:r>
              <a:rPr lang="en-US" sz="1400"/>
              <a:t>No waiting period or discarding of milk is required before resuming breastfeeding after fentanyl is used for short procedures (e.g., for endoscopy).[3][4] After general anesthesia, breastfeeding can be resumed as soon as the mother has recovered sufficiently from anesthesia to nurse. When a combination of anesthetic agents is used for a procedure, follow the recommendations for the most problematic medication used during the procedure. Limited information indicates that transdermal fentanyl in a dosage of 100 mcg/hour results in undetectable fentanyl concentrations in breastmilk.</a:t>
            </a:r>
            <a:br>
              <a:rPr lang="en-US" sz="1400"/>
            </a:br>
            <a:endParaRPr lang="el-GR" sz="1400"/>
          </a:p>
        </p:txBody>
      </p:sp>
      <p:sp>
        <p:nvSpPr>
          <p:cNvPr id="63490" name="TextBox 2"/>
          <p:cNvSpPr txBox="1">
            <a:spLocks noChangeArrowheads="1"/>
          </p:cNvSpPr>
          <p:nvPr/>
        </p:nvSpPr>
        <p:spPr bwMode="auto">
          <a:xfrm>
            <a:off x="0" y="5445125"/>
            <a:ext cx="9144000" cy="2586038"/>
          </a:xfrm>
          <a:prstGeom prst="rect">
            <a:avLst/>
          </a:prstGeom>
          <a:noFill/>
          <a:ln w="9525">
            <a:noFill/>
            <a:miter lim="800000"/>
            <a:headEnd/>
            <a:tailEnd/>
          </a:ln>
        </p:spPr>
        <p:txBody>
          <a:bodyPr>
            <a:spAutoFit/>
          </a:bodyPr>
          <a:lstStyle/>
          <a:p>
            <a:r>
              <a:rPr lang="en-US"/>
              <a:t>. Reynolds F. Labour analgesia and the baby: good news is no news. Int J Obstet Anesth. 2011;20:38-50. PMID:</a:t>
            </a:r>
            <a:r>
              <a:rPr lang="en-US">
                <a:hlinkClick r:id="rId2"/>
              </a:rPr>
              <a:t>21146977</a:t>
            </a:r>
            <a:r>
              <a:rPr lang="en-US"/>
              <a:t/>
            </a:r>
            <a:br>
              <a:rPr lang="en-US"/>
            </a:br>
            <a:r>
              <a:rPr lang="en-US"/>
              <a:t>2. Loubert C, Hinova A, Fernando R. Update on modern neuraxial analgesia in labour: a review of the literature of the last 5 years. Anaesthesia. 2011;66:191-212. PMID:</a:t>
            </a:r>
            <a:r>
              <a:rPr lang="en-US">
                <a:hlinkClick r:id="rId3"/>
              </a:rPr>
              <a:t>21320088</a:t>
            </a:r>
            <a:r>
              <a:rPr lang="en-US"/>
              <a:t/>
            </a:r>
            <a:br>
              <a:rPr lang="en-US"/>
            </a:br>
            <a:r>
              <a:rPr lang="en-US"/>
              <a:t>3. Shergill AK, Ben-Menachem T, Chandrasekhara V et al. Guidelines for endoscopy in pregnant and lactating women. Gastrointest Endosc. 2012;76:18-24. PMID:</a:t>
            </a:r>
            <a:r>
              <a:rPr lang="en-US">
                <a:hlinkClick r:id="rId4"/>
              </a:rPr>
              <a:t>22579258</a:t>
            </a:r>
            <a:r>
              <a:rPr lang="en-US"/>
              <a:t/>
            </a:r>
            <a:br>
              <a:rPr lang="en-US"/>
            </a:br>
            <a:r>
              <a:rPr lang="en-US"/>
              <a:t>4. Vargo JJ, Delegge MH, Feld AD et al. Multisociety sedation curriculum for gastrointestinal endoscopy. Gastroenterology. 2012;143:e18-41. PMID:</a:t>
            </a:r>
            <a:r>
              <a:rPr lang="en-US">
                <a:hlinkClick r:id="rId5"/>
              </a:rPr>
              <a:t>22624720</a:t>
            </a:r>
            <a:endParaRPr 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755650" y="612775"/>
            <a:ext cx="7272338" cy="3416300"/>
          </a:xfrm>
          <a:prstGeom prst="rect">
            <a:avLst/>
          </a:prstGeom>
          <a:noFill/>
          <a:ln w="9525">
            <a:noFill/>
            <a:miter lim="800000"/>
            <a:headEnd/>
            <a:tailEnd/>
          </a:ln>
        </p:spPr>
        <p:txBody>
          <a:bodyPr>
            <a:spAutoFit/>
          </a:bodyPr>
          <a:lstStyle/>
          <a:p>
            <a:r>
              <a:rPr lang="en-US"/>
              <a:t>Epidural morphine given to mothers for postcesarean section analgesia results in </a:t>
            </a:r>
            <a:r>
              <a:rPr lang="el-GR"/>
              <a:t>ασήμαντες</a:t>
            </a:r>
            <a:r>
              <a:rPr lang="en-US"/>
              <a:t> amounts of morphine in their colostrum and milk. Intravenous or oral doses of maternal morphine in the immediate postpartum period result in higher milk levels than with epidural morphine; however, the levels are still quite low. Monitor the infant for drowsiness, adequate weight gain, and developmental milestones, especially in younger, exclusively breastfed infants. Once the mother's milk comes in, it is best to limit maternal parenteral morphine dosage and to supplement analgesia with a nonnarcotic analgesic if necessary. If the baby shows signs of increased sleepiness (more than usual), difficulty breastfeeding, breathing difficulties, or limpness, a physician should be contacted immediately.</a:t>
            </a:r>
            <a:endParaRPr lang="el-G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539750" y="260350"/>
            <a:ext cx="6318250" cy="3694113"/>
          </a:xfrm>
          <a:prstGeom prst="rect">
            <a:avLst/>
          </a:prstGeom>
          <a:noFill/>
          <a:ln w="9525">
            <a:noFill/>
            <a:miter lim="800000"/>
            <a:headEnd/>
            <a:tailEnd/>
          </a:ln>
        </p:spPr>
        <p:txBody>
          <a:bodyPr>
            <a:spAutoFit/>
          </a:bodyPr>
          <a:lstStyle/>
          <a:p>
            <a:r>
              <a:rPr lang="en-US"/>
              <a:t>Morphine is metabolized to inactive morphine-3-glucuronide (60%) and to active morphine-6-glucuronide (10%). Morphine has an oral bioavailability of about 30% in adults. Morphine-6-glucuronide has an oral bioavailability of about 4%,[1] but is probably converted back to morphine in the infant's gut and absorbed as morphine. The plasma clearance of morphine is prolonged in very young infants compared to older infants and children.[2][3] Usual therapeutic intravenous doses of morphine in infants are 10 mcg/kg/hour or 50 to 100 mcg/kg as a single dose. Usual single oral doses of morphine in infants are 100 to 500 mcg/kg.</a:t>
            </a:r>
            <a:br>
              <a:rPr lang="en-US"/>
            </a:br>
            <a:endParaRPr lang="el-GR"/>
          </a:p>
        </p:txBody>
      </p:sp>
      <p:sp>
        <p:nvSpPr>
          <p:cNvPr id="65538" name="TextBox 2"/>
          <p:cNvSpPr txBox="1">
            <a:spLocks noChangeArrowheads="1"/>
          </p:cNvSpPr>
          <p:nvPr/>
        </p:nvSpPr>
        <p:spPr bwMode="auto">
          <a:xfrm>
            <a:off x="755650" y="3716338"/>
            <a:ext cx="7704138" cy="2586037"/>
          </a:xfrm>
          <a:prstGeom prst="rect">
            <a:avLst/>
          </a:prstGeom>
          <a:noFill/>
          <a:ln w="9525">
            <a:noFill/>
            <a:miter lim="800000"/>
            <a:headEnd/>
            <a:tailEnd/>
          </a:ln>
        </p:spPr>
        <p:txBody>
          <a:bodyPr>
            <a:spAutoFit/>
          </a:bodyPr>
          <a:lstStyle/>
          <a:p>
            <a:r>
              <a:rPr lang="en-US"/>
              <a:t>1. Penson RT, Joel SP, Roberts M et al. The bioavailability and pharmacokinetics of subcutaneous, nebulized and oral morphine-6-glucuronide. Br J Clin Pharmacol. 2002;53:347-54. PMID:</a:t>
            </a:r>
            <a:r>
              <a:rPr lang="en-US">
                <a:hlinkClick r:id="rId2"/>
              </a:rPr>
              <a:t>11966664</a:t>
            </a:r>
            <a:r>
              <a:rPr lang="en-US"/>
              <a:t/>
            </a:r>
            <a:br>
              <a:rPr lang="en-US"/>
            </a:br>
            <a:r>
              <a:rPr lang="en-US"/>
              <a:t>2. Olkkola KT, Maunuksela EL, Korpela R et al. Kinetics and dynamics of postoperative intravenous morphine in children. Clin Pharmacol Ther. 1988;44:128-36. PMID:</a:t>
            </a:r>
            <a:r>
              <a:rPr lang="en-US">
                <a:hlinkClick r:id="rId3"/>
              </a:rPr>
              <a:t>3135138</a:t>
            </a:r>
            <a:r>
              <a:rPr lang="en-US"/>
              <a:t/>
            </a:r>
            <a:br>
              <a:rPr lang="en-US"/>
            </a:br>
            <a:r>
              <a:rPr lang="en-US"/>
              <a:t>3. Koren G, Butt W, Chinyanga H et al. Postoperative morphine infusion in newborn infants: assessment of disposition characteristics and safety. J Pediatr. 1985;107:963-7. PMID:</a:t>
            </a:r>
            <a:r>
              <a:rPr lang="en-US">
                <a:hlinkClick r:id="rId4"/>
              </a:rPr>
              <a:t>4067757</a:t>
            </a:r>
            <a:endParaRPr lang="el-G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Content Placeholder 2"/>
          <p:cNvSpPr>
            <a:spLocks noGrp="1"/>
          </p:cNvSpPr>
          <p:nvPr>
            <p:ph idx="4294967295"/>
          </p:nvPr>
        </p:nvSpPr>
        <p:spPr>
          <a:xfrm>
            <a:off x="0" y="549275"/>
            <a:ext cx="8229600" cy="5581650"/>
          </a:xfrm>
        </p:spPr>
        <p:txBody>
          <a:bodyPr/>
          <a:lstStyle/>
          <a:p>
            <a:r>
              <a:rPr lang="en-US"/>
              <a:t>Effects in Breastfed Infants:</a:t>
            </a:r>
          </a:p>
          <a:p>
            <a:r>
              <a:rPr lang="en-US"/>
              <a:t/>
            </a:r>
            <a:br>
              <a:rPr lang="en-US"/>
            </a:br>
            <a:r>
              <a:rPr lang="en-US" sz="1600"/>
              <a:t>Seventy-five breastfed infants whose mothers were breastfeeding and taking tramadol 100 mg every 6 hours following a cesarean section were compared to 75 matched infants at 2 to 4 days of age. Forty-nine percent of the mothers taking tramadol and all of the control mothers were taking other opiates (primarily oxycodone) and 61% of and 58%, respectively, also were taking a nonsteroidal antiinflammatory agent (primarily diclofenac). Examination by a pediatrician revealed no difference between the groups using the Neurologic and Adaptive Capacity Score.[4]</a:t>
            </a:r>
            <a:br>
              <a:rPr lang="en-US" sz="1600"/>
            </a:br>
            <a:endParaRPr lang="el-GR" sz="1600"/>
          </a:p>
        </p:txBody>
      </p:sp>
      <p:sp>
        <p:nvSpPr>
          <p:cNvPr id="66562" name="Rectangle 3"/>
          <p:cNvSpPr>
            <a:spLocks noChangeArrowheads="1"/>
          </p:cNvSpPr>
          <p:nvPr/>
        </p:nvSpPr>
        <p:spPr bwMode="auto">
          <a:xfrm>
            <a:off x="1331913" y="3860800"/>
            <a:ext cx="5526087" cy="1477963"/>
          </a:xfrm>
          <a:prstGeom prst="rect">
            <a:avLst/>
          </a:prstGeom>
          <a:noFill/>
          <a:ln w="9525">
            <a:noFill/>
            <a:miter lim="800000"/>
            <a:headEnd/>
            <a:tailEnd/>
          </a:ln>
        </p:spPr>
        <p:txBody>
          <a:bodyPr>
            <a:spAutoFit/>
          </a:bodyPr>
          <a:lstStyle/>
          <a:p>
            <a:r>
              <a:rPr lang="en-US"/>
              <a:t>4. Ilett KF, Paech MJ, Page-Sharp M et al. Use of a sparse sampling study design to assess transfer of tramadol and its o-desmethyl metabolite into transitional breast milk. Br J Clin Pharmacol. 2008;65:661-6. PMID:</a:t>
            </a:r>
            <a:r>
              <a:rPr lang="en-US">
                <a:hlinkClick r:id="rId2"/>
              </a:rPr>
              <a:t>18294329</a:t>
            </a:r>
            <a:endParaRPr lang="el-G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827088" y="0"/>
            <a:ext cx="7273925" cy="6462713"/>
          </a:xfrm>
          <a:prstGeom prst="rect">
            <a:avLst/>
          </a:prstGeom>
          <a:noFill/>
          <a:ln w="9525">
            <a:noFill/>
            <a:miter lim="800000"/>
            <a:headEnd/>
            <a:tailEnd/>
          </a:ln>
        </p:spPr>
        <p:txBody>
          <a:bodyPr>
            <a:spAutoFit/>
          </a:bodyPr>
          <a:lstStyle/>
          <a:p>
            <a:r>
              <a:rPr lang="en-US" b="1"/>
              <a:t>Relative Infant Dose:</a:t>
            </a:r>
            <a:r>
              <a:rPr lang="en-US"/>
              <a:t> The relative infant dose (RID) is calculated by dividing the theoretical infant weight–adjusted dose supplied via breast milk by the maternal weight–adjusted dose. </a:t>
            </a:r>
            <a:r>
              <a:rPr lang="en-US" b="1"/>
              <a:t>When RID is less than 10% of maternal dose, the medication is considered generally safe for breast-feeding. RID gives a good estimate of the amount of maternal dose received by the infant. </a:t>
            </a:r>
            <a:r>
              <a:rPr lang="en-US"/>
              <a:t>This concept is explained by the following example:</a:t>
            </a:r>
          </a:p>
          <a:p>
            <a:r>
              <a:rPr lang="en-US"/>
              <a:t>A 50-kg mother is receiving 500 mg of a drug q.i.d. while breast-feeding her 5-kg infant. The theoretical infant dose of this particular drug is 10 mg/day. (This measurement must be obtained from literature providing drug concentrations in breast milk and the estimation that infant intake is 150 mL milk/kg/day.) The first step in calculating RID is to normalize (or weight adjust) the maternal and infant dose. The preferred unit for calculation is mg/kg/day. The mother is taking the medication four times a day and therefore is receiving a total dose of 2,000 mg/day. Therefore, (1) maternal weight–adjusted dose is 2,000 mg/50 kg/day = 40 mg/kg/day and (2) infant weight– adjusted dose is 10 mg/5 kg/day = 2 mg/kg/day. RID can be obtained by dividing (2) by (1): (2 mg/kg/day)/(40 mg/kg/day) = 1/20 = 5%.</a:t>
            </a:r>
          </a:p>
          <a:p>
            <a:r>
              <a:rPr lang="en-US"/>
              <a:t>Generally, if the RID of a certain drug is less than 10% of the maternal dose, the drug is safe to use during breast-feeding. The drug in the example has an RID of 5% and therefore should be considered safe.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827088" y="476250"/>
            <a:ext cx="4572000" cy="923925"/>
          </a:xfrm>
          <a:prstGeom prst="rect">
            <a:avLst/>
          </a:prstGeom>
          <a:noFill/>
          <a:ln w="9525">
            <a:noFill/>
            <a:miter lim="800000"/>
            <a:headEnd/>
            <a:tailEnd/>
          </a:ln>
        </p:spPr>
        <p:txBody>
          <a:bodyPr>
            <a:spAutoFit/>
          </a:bodyPr>
          <a:lstStyle/>
          <a:p>
            <a:r>
              <a:rPr lang="en-US"/>
              <a:t>Remifentanil is administered intravenously and has a half-life of about 3 minutes in adults. Its oral bioavailability is unknown.</a:t>
            </a:r>
            <a:endParaRPr lang="el-GR"/>
          </a:p>
        </p:txBody>
      </p:sp>
      <p:sp>
        <p:nvSpPr>
          <p:cNvPr id="68610" name="Rectangle 2"/>
          <p:cNvSpPr>
            <a:spLocks noChangeArrowheads="1"/>
          </p:cNvSpPr>
          <p:nvPr/>
        </p:nvSpPr>
        <p:spPr bwMode="auto">
          <a:xfrm>
            <a:off x="250825" y="1916113"/>
            <a:ext cx="6607175" cy="3416300"/>
          </a:xfrm>
          <a:prstGeom prst="rect">
            <a:avLst/>
          </a:prstGeom>
          <a:noFill/>
          <a:ln w="9525">
            <a:noFill/>
            <a:miter lim="800000"/>
            <a:headEnd/>
            <a:tailEnd/>
          </a:ln>
        </p:spPr>
        <p:txBody>
          <a:bodyPr>
            <a:spAutoFit/>
          </a:bodyPr>
          <a:lstStyle/>
          <a:p>
            <a:r>
              <a:rPr lang="en-US"/>
              <a:t/>
            </a:r>
            <a:br>
              <a:rPr lang="en-US"/>
            </a:br>
            <a:r>
              <a:rPr lang="en-US"/>
              <a:t>Because the half-life of remifentanil is extremely short, it is unlikely to cause any adverse effects in the breastfed newborn if it is given to the mother for labor analgesia or asurgicalprocedure. However, because no information is available on the use of remifentanil during breastfeeding, an alternate drug may be preferred if the mother requires prolonged administration of remifentanil during the early postpartum period. If the baby shows signs of increased sleepiness (more than usual), difficulty breastfeeding, breathing difficulties, or limpness, a physician should be contacted immediately</a:t>
            </a:r>
            <a:endParaRPr lang="el-G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0" y="512763"/>
            <a:ext cx="9144000" cy="5786437"/>
          </a:xfrm>
          <a:prstGeom prst="rect">
            <a:avLst/>
          </a:prstGeom>
          <a:noFill/>
          <a:ln w="9525">
            <a:noFill/>
            <a:miter lim="800000"/>
            <a:headEnd/>
            <a:tailEnd/>
          </a:ln>
        </p:spPr>
        <p:txBody>
          <a:bodyPr anchor="ctr">
            <a:spAutoFit/>
          </a:bodyPr>
          <a:lstStyle/>
          <a:p>
            <a:endParaRPr lang="el-GR">
              <a:cs typeface="Arial" charset="0"/>
            </a:endParaRPr>
          </a:p>
          <a:p>
            <a:pPr>
              <a:buFontTx/>
              <a:buChar char="•"/>
            </a:pPr>
            <a:r>
              <a:rPr lang="el-GR" sz="1600">
                <a:cs typeface="Arial" charset="0"/>
              </a:rPr>
              <a:t>The epithelium of the breast milk alveolar cells is most permeable to drugs during the first week post-partum, so drug transfer to milk may be greater during the first week of an infant's life. </a:t>
            </a:r>
          </a:p>
          <a:p>
            <a:pPr eaLnBrk="0" hangingPunct="0">
              <a:buFontTx/>
              <a:buChar char="•"/>
            </a:pPr>
            <a:r>
              <a:rPr lang="el-GR" sz="1600">
                <a:cs typeface="Arial" charset="0"/>
              </a:rPr>
              <a:t>Drug excretion into the milk depends on a number of factors related to the drug including (</a:t>
            </a:r>
            <a:r>
              <a:rPr lang="el-GR" sz="1600">
                <a:cs typeface="Arial" charset="0"/>
                <a:hlinkClick r:id="rId2"/>
              </a:rPr>
              <a:t>  </a:t>
            </a:r>
            <a:r>
              <a:rPr lang="el-GR" sz="1600">
                <a:cs typeface="Arial" charset="0"/>
                <a:hlinkClick r:id="rId3"/>
              </a:rPr>
              <a:t>Lawrence, 2011</a:t>
            </a:r>
            <a:r>
              <a:rPr lang="el-GR" sz="1600">
                <a:cs typeface="Arial" charset="0"/>
              </a:rPr>
              <a:t> p. 365-369): </a:t>
            </a:r>
          </a:p>
          <a:p>
            <a:pPr eaLnBrk="0" hangingPunct="0">
              <a:buFontTx/>
              <a:buAutoNum type="alphaLcPeriod"/>
            </a:pPr>
            <a:r>
              <a:rPr lang="el-GR" sz="1600">
                <a:cs typeface="Arial" charset="0"/>
              </a:rPr>
              <a:t>Ionization of the drug - Drugs that are not protein bound and nonionized are more likely to be transferred into breast milk. </a:t>
            </a:r>
          </a:p>
          <a:p>
            <a:pPr eaLnBrk="0" hangingPunct="0">
              <a:buFontTx/>
              <a:buAutoNum type="alphaLcPeriod" startAt="2"/>
            </a:pPr>
            <a:r>
              <a:rPr lang="el-GR" sz="1600">
                <a:cs typeface="Arial" charset="0"/>
              </a:rPr>
              <a:t>Molecular weight of the drug - Lower molecular weight drugs are more likely to be transferred to the breast milk than higher molecular weight drugs. </a:t>
            </a:r>
          </a:p>
          <a:p>
            <a:pPr eaLnBrk="0" hangingPunct="0">
              <a:buFontTx/>
              <a:buAutoNum type="alphaLcPeriod" startAt="3"/>
            </a:pPr>
            <a:r>
              <a:rPr lang="el-GR" sz="1600">
                <a:cs typeface="Arial" charset="0"/>
              </a:rPr>
              <a:t>Solubility of the drug in lipids and waters - Lipid soluble drugs pass more freely into breast milk than water soluble drugs. </a:t>
            </a:r>
          </a:p>
          <a:p>
            <a:pPr eaLnBrk="0" hangingPunct="0">
              <a:buFontTx/>
              <a:buAutoNum type="alphaLcPeriod" startAt="4"/>
            </a:pPr>
            <a:r>
              <a:rPr lang="el-GR" sz="1600">
                <a:cs typeface="Arial" charset="0"/>
              </a:rPr>
              <a:t>The pH of the plasma and the milk - Weakly alkaline drugs have higher breast milk levels than weak acids. </a:t>
            </a:r>
          </a:p>
          <a:p>
            <a:pPr eaLnBrk="0" hangingPunct="0">
              <a:buFontTx/>
              <a:buChar char="•"/>
            </a:pPr>
            <a:r>
              <a:rPr lang="el-GR" sz="1600">
                <a:cs typeface="Arial" charset="0"/>
              </a:rPr>
              <a:t>Once the drugs have reached the alveolar cells of the breast they may then be transferred into the milk by: </a:t>
            </a:r>
          </a:p>
          <a:p>
            <a:pPr eaLnBrk="0" hangingPunct="0">
              <a:buFontTx/>
              <a:buAutoNum type="alphaLcPeriod"/>
            </a:pPr>
            <a:r>
              <a:rPr lang="el-GR" sz="1600" b="1">
                <a:cs typeface="Arial" charset="0"/>
              </a:rPr>
              <a:t>Diffusion</a:t>
            </a:r>
            <a:r>
              <a:rPr lang="el-GR" sz="1600">
                <a:cs typeface="Arial" charset="0"/>
              </a:rPr>
              <a:t>: the movement of the drug from a high concentration area (blood) to a low concentration area (breast milk). </a:t>
            </a:r>
          </a:p>
          <a:p>
            <a:pPr eaLnBrk="0" hangingPunct="0">
              <a:buFontTx/>
              <a:buAutoNum type="alphaLcPeriod" startAt="2"/>
            </a:pPr>
            <a:r>
              <a:rPr lang="el-GR" sz="1600" b="1">
                <a:cs typeface="Arial" charset="0"/>
              </a:rPr>
              <a:t>Active transport</a:t>
            </a:r>
            <a:r>
              <a:rPr lang="el-GR" sz="1600">
                <a:cs typeface="Arial" charset="0"/>
              </a:rPr>
              <a:t>: the movement of the drug from blood with a low concentration to breast milk with a high concentration. This mechanism concentrates the drug in the breast milk. </a:t>
            </a:r>
          </a:p>
          <a:p>
            <a:pPr eaLnBrk="0" hangingPunct="0"/>
            <a:r>
              <a:rPr lang="el-GR" sz="1600">
                <a:cs typeface="Arial" charset="0"/>
              </a:rPr>
              <a:t>After diffusion or active transport, drugs pass through spaces between alveolar cells into the milk (</a:t>
            </a:r>
            <a:r>
              <a:rPr lang="el-GR" sz="1600">
                <a:cs typeface="Arial" charset="0"/>
                <a:hlinkClick r:id="rId2"/>
              </a:rPr>
              <a:t>  </a:t>
            </a:r>
            <a:r>
              <a:rPr lang="el-GR" sz="1600">
                <a:cs typeface="Arial" charset="0"/>
                <a:hlinkClick r:id="rId3"/>
              </a:rPr>
              <a:t>Lawrence, 2011</a:t>
            </a:r>
            <a:r>
              <a:rPr lang="el-GR" sz="1600">
                <a:cs typeface="Arial" charset="0"/>
              </a:rPr>
              <a:t> p. 369). </a:t>
            </a:r>
          </a:p>
          <a:p>
            <a:pPr eaLnBrk="0" hangingPunct="0">
              <a:buFontTx/>
              <a:buChar char="•"/>
            </a:pPr>
            <a:r>
              <a:rPr lang="el-GR" sz="1600">
                <a:cs typeface="Arial" charset="0"/>
              </a:rPr>
              <a:t>Most ingested drugs that appear in the milk do not exceed 2% of the ingested dose and the binding of the drug to milk proteins is less than the binding to plasma proteins (</a:t>
            </a:r>
            <a:r>
              <a:rPr lang="el-GR" sz="1600">
                <a:cs typeface="Arial" charset="0"/>
                <a:hlinkClick r:id="rId4"/>
              </a:rPr>
              <a:t>  </a:t>
            </a:r>
            <a:r>
              <a:rPr lang="el-GR" sz="1600">
                <a:cs typeface="Arial" charset="0"/>
                <a:hlinkClick r:id="rId5"/>
              </a:rPr>
              <a:t>Powers, 1997</a:t>
            </a:r>
            <a:r>
              <a:rPr lang="el-GR" sz="1600">
                <a:cs typeface="Arial" charset="0"/>
              </a:rPr>
              <a:t>). </a:t>
            </a:r>
          </a:p>
        </p:txBody>
      </p:sp>
      <p:pic>
        <p:nvPicPr>
          <p:cNvPr id="69634" name="Picture 2" descr="Memorize">
            <a:hlinkClick r:id="rId2"/>
          </p:cNvPr>
          <p:cNvPicPr>
            <a:picLocks noChangeAspect="1" noChangeArrowheads="1" noCrop="1"/>
          </p:cNvPicPr>
          <p:nvPr/>
        </p:nvPicPr>
        <p:blipFill>
          <a:blip r:embed="rId6"/>
          <a:srcRect/>
          <a:stretch>
            <a:fillRect/>
          </a:stretch>
        </p:blipFill>
        <p:spPr bwMode="auto">
          <a:xfrm>
            <a:off x="9223375" y="-1098550"/>
            <a:ext cx="123825" cy="123825"/>
          </a:xfrm>
          <a:prstGeom prst="rect">
            <a:avLst/>
          </a:prstGeom>
          <a:noFill/>
          <a:ln w="9525">
            <a:noFill/>
            <a:miter lim="800000"/>
            <a:headEnd/>
            <a:tailEnd/>
          </a:ln>
        </p:spPr>
      </p:pic>
      <p:pic>
        <p:nvPicPr>
          <p:cNvPr id="69635" name="Picture 3" descr="Memorize">
            <a:hlinkClick r:id="rId2"/>
          </p:cNvPr>
          <p:cNvPicPr>
            <a:picLocks noChangeAspect="1" noChangeArrowheads="1" noCrop="1"/>
          </p:cNvPicPr>
          <p:nvPr/>
        </p:nvPicPr>
        <p:blipFill>
          <a:blip r:embed="rId6"/>
          <a:srcRect/>
          <a:stretch>
            <a:fillRect/>
          </a:stretch>
        </p:blipFill>
        <p:spPr bwMode="auto">
          <a:xfrm>
            <a:off x="9956800" y="1098550"/>
            <a:ext cx="123825" cy="123825"/>
          </a:xfrm>
          <a:prstGeom prst="rect">
            <a:avLst/>
          </a:prstGeom>
          <a:noFill/>
          <a:ln w="9525">
            <a:noFill/>
            <a:miter lim="800000"/>
            <a:headEnd/>
            <a:tailEnd/>
          </a:ln>
        </p:spPr>
      </p:pic>
      <p:pic>
        <p:nvPicPr>
          <p:cNvPr id="69636" name="Picture 4" descr="Memorize">
            <a:hlinkClick r:id="rId4"/>
          </p:cNvPr>
          <p:cNvPicPr>
            <a:picLocks noChangeAspect="1" noChangeArrowheads="1" noCrop="1"/>
          </p:cNvPicPr>
          <p:nvPr/>
        </p:nvPicPr>
        <p:blipFill>
          <a:blip r:embed="rId6"/>
          <a:srcRect/>
          <a:stretch>
            <a:fillRect/>
          </a:stretch>
        </p:blipFill>
        <p:spPr bwMode="auto">
          <a:xfrm>
            <a:off x="17364075" y="1373188"/>
            <a:ext cx="123825" cy="123825"/>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539750" y="196850"/>
            <a:ext cx="7416800" cy="4248150"/>
          </a:xfrm>
          <a:prstGeom prst="rect">
            <a:avLst/>
          </a:prstGeom>
          <a:noFill/>
          <a:ln w="9525">
            <a:noFill/>
            <a:miter lim="800000"/>
            <a:headEnd/>
            <a:tailEnd/>
          </a:ln>
        </p:spPr>
        <p:txBody>
          <a:bodyPr>
            <a:spAutoFit/>
          </a:bodyPr>
          <a:lstStyle/>
          <a:p>
            <a:r>
              <a:rPr lang="en-US"/>
              <a:t>Mechanisms of Drug Entry into Human Milk</a:t>
            </a:r>
          </a:p>
          <a:p>
            <a:r>
              <a:rPr lang="en-US"/>
              <a:t>The amount of drug excreted into milk depends on a number of kinetic factors:</a:t>
            </a:r>
          </a:p>
          <a:p>
            <a:r>
              <a:rPr lang="en-US"/>
              <a:t>1) the lipid solubility of the drug,</a:t>
            </a:r>
          </a:p>
          <a:p>
            <a:r>
              <a:rPr lang="en-US"/>
              <a:t>2) the molecular size of the drug,</a:t>
            </a:r>
          </a:p>
          <a:p>
            <a:r>
              <a:rPr lang="en-US"/>
              <a:t>3) the blood level attained in the maternal circulation,</a:t>
            </a:r>
          </a:p>
          <a:p>
            <a:r>
              <a:rPr lang="en-US"/>
              <a:t>4) protein binding in the maternal circulation,</a:t>
            </a:r>
          </a:p>
          <a:p>
            <a:r>
              <a:rPr lang="en-US"/>
              <a:t>5) oral bioavailability in the infant, and the mother, and</a:t>
            </a:r>
          </a:p>
          <a:p>
            <a:r>
              <a:rPr lang="en-US"/>
              <a:t>6) the half-life in the maternal and infant's plasma compartments.</a:t>
            </a:r>
          </a:p>
          <a:p>
            <a:r>
              <a:rPr lang="en-US"/>
              <a:t>Using these kinetic terms, one can frequently estimate the probability that a medications will enter will. But the only true test is the research studies published in the literature. With these in hand, we can frequently estimate the absolute dosage an infant will receive from his/her mother's milk. But remember, all patients are unique, and wide variations can exist.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0" y="525463"/>
            <a:ext cx="9144000" cy="5262562"/>
          </a:xfrm>
          <a:prstGeom prst="rect">
            <a:avLst/>
          </a:prstGeom>
          <a:noFill/>
          <a:ln w="9525">
            <a:noFill/>
            <a:miter lim="800000"/>
            <a:headEnd/>
            <a:tailEnd/>
          </a:ln>
        </p:spPr>
        <p:txBody>
          <a:bodyPr anchor="ctr">
            <a:spAutoFit/>
          </a:bodyPr>
          <a:lstStyle/>
          <a:p>
            <a:r>
              <a:rPr lang="el-GR" sz="1400">
                <a:cs typeface="Arial" charset="0"/>
              </a:rPr>
              <a:t>Women who are breastfeeding can have pain due to many different causes: post-partum pain after episiotomy or Cesarean section, nipple pain from early breastfeeding, headaches, pain from injuries or other causes. Maternal pain causes stress and may cause problems with decreased oxytocin release and subsequent milk letdown. See also: </a:t>
            </a:r>
            <a:r>
              <a:rPr lang="el-GR" sz="1400">
                <a:cs typeface="Arial" charset="0"/>
                <a:hlinkClick r:id="rId2"/>
              </a:rPr>
              <a:t>Hormones involved in breast development and breastfeeding</a:t>
            </a:r>
            <a:r>
              <a:rPr lang="el-GR" sz="1400">
                <a:cs typeface="Arial" charset="0"/>
              </a:rPr>
              <a:t>. Consequently pain in breastfeeding mothers should be treated. Non-pharmacologic methods such relaxation techniques can be used. Use of acetaminophen and ibuprofen are safe and effective in breastfeeding women.</a:t>
            </a:r>
          </a:p>
          <a:p>
            <a:pPr eaLnBrk="0" hangingPunct="0"/>
            <a:r>
              <a:rPr lang="el-GR" sz="1400">
                <a:cs typeface="Arial" charset="0"/>
              </a:rPr>
              <a:t>When pain does not respond to routine measures listed above, oral codeine and hydroxycodone have been used in many many breastfeeding mothers around the world without infant problems. Occasional cases of infant sedation have been reported but appear to be dose related. In 2006, an infant death at age 13 days was reported. The mother was taking a codeine preparation for episiotomy pain. The infant was reported to have decreased breastfeeding and periods of lethargy starting at 7 days of age. The post-mortem blood concentration of morphine in the infant's blood was very high and thought to be responsible for the death. The mother had reported sleepiness and constipation on the oiginal dose of codeine and had decreased her dose in half. Evaluation of the mother showed that she had a variant of the gene CYP2D6 that caused her to be an ultra-rapid metabolizer of codeine to morphine. There has been debate in the medical literature about this case and whether codeine was the cause of the infant's death(</a:t>
            </a:r>
            <a:r>
              <a:rPr lang="el-GR" sz="1400">
                <a:cs typeface="Arial" charset="0"/>
                <a:hlinkClick r:id="rId3"/>
              </a:rPr>
              <a:t>  </a:t>
            </a:r>
            <a:r>
              <a:rPr lang="el-GR" sz="1400">
                <a:cs typeface="Arial" charset="0"/>
                <a:hlinkClick r:id="rId4"/>
              </a:rPr>
              <a:t>Koren, 2006</a:t>
            </a:r>
            <a:r>
              <a:rPr lang="el-GR" sz="1400">
                <a:cs typeface="Arial" charset="0"/>
              </a:rPr>
              <a:t>, </a:t>
            </a:r>
            <a:r>
              <a:rPr lang="el-GR" sz="1400">
                <a:cs typeface="Arial" charset="0"/>
                <a:hlinkClick r:id="rId5"/>
              </a:rPr>
              <a:t>  </a:t>
            </a:r>
            <a:r>
              <a:rPr lang="el-GR" sz="1400">
                <a:cs typeface="Arial" charset="0"/>
                <a:hlinkClick r:id="rId6"/>
              </a:rPr>
              <a:t>Ferner, 2008</a:t>
            </a:r>
            <a:r>
              <a:rPr lang="el-GR" sz="1400">
                <a:cs typeface="Arial" charset="0"/>
              </a:rPr>
              <a:t>, </a:t>
            </a:r>
            <a:r>
              <a:rPr lang="el-GR" sz="1400">
                <a:cs typeface="Arial" charset="0"/>
                <a:hlinkClick r:id="rId7"/>
              </a:rPr>
              <a:t>  </a:t>
            </a:r>
            <a:r>
              <a:rPr lang="el-GR" sz="1400">
                <a:cs typeface="Arial" charset="0"/>
                <a:hlinkClick r:id="rId8"/>
              </a:rPr>
              <a:t>Bateman, 2008</a:t>
            </a:r>
            <a:r>
              <a:rPr lang="el-GR" sz="1400">
                <a:cs typeface="Arial" charset="0"/>
              </a:rPr>
              <a:t>.</a:t>
            </a:r>
          </a:p>
          <a:p>
            <a:pPr eaLnBrk="0" hangingPunct="0"/>
            <a:r>
              <a:rPr lang="el-GR" sz="1400">
                <a:cs typeface="Arial" charset="0"/>
              </a:rPr>
              <a:t>The FDA recently published a Public Health Advisory on the use of codeine by breastfeeding mothers. Because people don't know how they metabolize codeine, the FDA urged physicians to use the lowest dose of codeine that is effective and use it for the shortest period of time necessary. The FDA recommends that breastfeeding mothers monitor themselves and their infant while taking codeine. If the mother or infant becomes sleepy while taking codeine or the infant has decreased feeding, they need to contact their physician for urgent assessment (</a:t>
            </a:r>
            <a:r>
              <a:rPr lang="el-GR" sz="1400">
                <a:cs typeface="Arial" charset="0"/>
                <a:hlinkClick r:id="rId9"/>
              </a:rPr>
              <a:t>  </a:t>
            </a:r>
            <a:r>
              <a:rPr lang="el-GR" sz="1400">
                <a:cs typeface="Arial" charset="0"/>
                <a:hlinkClick r:id="rId10"/>
              </a:rPr>
              <a:t>FDA, 2007</a:t>
            </a:r>
            <a:r>
              <a:rPr lang="el-GR" sz="1400">
                <a:cs typeface="Arial" charset="0"/>
              </a:rPr>
              <a:t>).</a:t>
            </a:r>
          </a:p>
          <a:p>
            <a:pPr eaLnBrk="0" hangingPunct="0"/>
            <a:r>
              <a:rPr lang="el-GR" sz="1400">
                <a:cs typeface="Arial" charset="0"/>
              </a:rPr>
              <a:t>Further study on the issue of codeine metabolism, maternal and infant toxicity, and the genetic varient of ultra-rapid metabolizer is underway</a:t>
            </a:r>
          </a:p>
        </p:txBody>
      </p:sp>
      <p:pic>
        <p:nvPicPr>
          <p:cNvPr id="71682" name="Picture 2" descr="Memorize">
            <a:hlinkClick r:id="rId3"/>
          </p:cNvPr>
          <p:cNvPicPr>
            <a:picLocks noChangeAspect="1" noChangeArrowheads="1" noCrop="1"/>
          </p:cNvPicPr>
          <p:nvPr/>
        </p:nvPicPr>
        <p:blipFill>
          <a:blip r:embed="rId11"/>
          <a:srcRect/>
          <a:stretch>
            <a:fillRect/>
          </a:stretch>
        </p:blipFill>
        <p:spPr bwMode="auto">
          <a:xfrm>
            <a:off x="14574838" y="503238"/>
            <a:ext cx="123825" cy="123825"/>
          </a:xfrm>
          <a:prstGeom prst="rect">
            <a:avLst/>
          </a:prstGeom>
          <a:noFill/>
          <a:ln w="9525">
            <a:noFill/>
            <a:miter lim="800000"/>
            <a:headEnd/>
            <a:tailEnd/>
          </a:ln>
        </p:spPr>
      </p:pic>
      <p:pic>
        <p:nvPicPr>
          <p:cNvPr id="71683" name="Picture 3" descr="Memorize">
            <a:hlinkClick r:id="rId5"/>
          </p:cNvPr>
          <p:cNvPicPr>
            <a:picLocks noChangeAspect="1" noChangeArrowheads="1" noCrop="1"/>
          </p:cNvPicPr>
          <p:nvPr/>
        </p:nvPicPr>
        <p:blipFill>
          <a:blip r:embed="rId11"/>
          <a:srcRect/>
          <a:stretch>
            <a:fillRect/>
          </a:stretch>
        </p:blipFill>
        <p:spPr bwMode="auto">
          <a:xfrm>
            <a:off x="15979775" y="503238"/>
            <a:ext cx="123825" cy="123825"/>
          </a:xfrm>
          <a:prstGeom prst="rect">
            <a:avLst/>
          </a:prstGeom>
          <a:noFill/>
          <a:ln w="9525">
            <a:noFill/>
            <a:miter lim="800000"/>
            <a:headEnd/>
            <a:tailEnd/>
          </a:ln>
        </p:spPr>
      </p:pic>
      <p:pic>
        <p:nvPicPr>
          <p:cNvPr id="71684" name="Picture 4" descr="Memorize">
            <a:hlinkClick r:id="rId7"/>
          </p:cNvPr>
          <p:cNvPicPr>
            <a:picLocks noChangeAspect="1" noChangeArrowheads="1" noCrop="1"/>
          </p:cNvPicPr>
          <p:nvPr/>
        </p:nvPicPr>
        <p:blipFill>
          <a:blip r:embed="rId11"/>
          <a:srcRect/>
          <a:stretch>
            <a:fillRect/>
          </a:stretch>
        </p:blipFill>
        <p:spPr bwMode="auto">
          <a:xfrm>
            <a:off x="17456150" y="503238"/>
            <a:ext cx="123825" cy="123825"/>
          </a:xfrm>
          <a:prstGeom prst="rect">
            <a:avLst/>
          </a:prstGeom>
          <a:noFill/>
          <a:ln w="9525">
            <a:noFill/>
            <a:miter lim="800000"/>
            <a:headEnd/>
            <a:tailEnd/>
          </a:ln>
        </p:spPr>
      </p:pic>
      <p:pic>
        <p:nvPicPr>
          <p:cNvPr id="71685" name="Picture 5" descr="Memorize">
            <a:hlinkClick r:id="rId9"/>
          </p:cNvPr>
          <p:cNvPicPr>
            <a:picLocks noChangeAspect="1" noChangeArrowheads="1" noCrop="1"/>
          </p:cNvPicPr>
          <p:nvPr/>
        </p:nvPicPr>
        <p:blipFill>
          <a:blip r:embed="rId11"/>
          <a:srcRect/>
          <a:stretch>
            <a:fillRect/>
          </a:stretch>
        </p:blipFill>
        <p:spPr bwMode="auto">
          <a:xfrm>
            <a:off x="3571875" y="1876425"/>
            <a:ext cx="123825" cy="123825"/>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algn="ctr"/>
            <a:r>
              <a:rPr lang="el-GR" sz="3200" b="1">
                <a:latin typeface="Comic Sans MS" pitchFamily="66" charset="0"/>
              </a:rPr>
              <a:t>Αναλγησία μετά από καισαρική τομή </a:t>
            </a:r>
            <a:br>
              <a:rPr lang="el-GR" sz="3200" b="1">
                <a:latin typeface="Comic Sans MS" pitchFamily="66" charset="0"/>
              </a:rPr>
            </a:br>
            <a:r>
              <a:rPr lang="el-GR" sz="3200" b="1">
                <a:latin typeface="Comic Sans MS" pitchFamily="66" charset="0"/>
              </a:rPr>
              <a:t>και μητρικός θηλασμός</a:t>
            </a:r>
            <a:endParaRPr lang="el-GR" sz="3200"/>
          </a:p>
        </p:txBody>
      </p:sp>
      <p:pic>
        <p:nvPicPr>
          <p:cNvPr id="5" name="Picture 4"/>
          <p:cNvPicPr>
            <a:picLocks noChangeAspect="1"/>
          </p:cNvPicPr>
          <p:nvPr/>
        </p:nvPicPr>
        <p:blipFill>
          <a:blip r:embed="rId2"/>
          <a:stretch>
            <a:fillRect/>
          </a:stretch>
        </p:blipFill>
        <p:spPr>
          <a:xfrm>
            <a:off x="251520" y="4725144"/>
            <a:ext cx="2736304" cy="1838454"/>
          </a:xfrm>
          <a:prstGeom prst="rect">
            <a:avLst/>
          </a:prstGeom>
          <a:ln w="38100">
            <a:solidFill>
              <a:schemeClr val="accent1"/>
            </a:solidFill>
          </a:ln>
          <a:effectLst>
            <a:glow rad="215900">
              <a:schemeClr val="tx1"/>
            </a:glow>
          </a:effectLst>
        </p:spPr>
      </p:pic>
      <p:sp>
        <p:nvSpPr>
          <p:cNvPr id="6" name="Content Placeholder 5"/>
          <p:cNvSpPr>
            <a:spLocks noGrp="1"/>
          </p:cNvSpPr>
          <p:nvPr>
            <p:ph idx="1"/>
          </p:nvPr>
        </p:nvSpPr>
        <p:spPr>
          <a:xfrm>
            <a:off x="3419475" y="3452813"/>
            <a:ext cx="5616575" cy="1951037"/>
          </a:xfrm>
        </p:spPr>
        <p:txBody>
          <a:bodyPr/>
          <a:lstStyle/>
          <a:p>
            <a:r>
              <a:rPr lang="el-GR" sz="2400">
                <a:latin typeface="Comic Sans MS" pitchFamily="66" charset="0"/>
              </a:rPr>
              <a:t>Διεθνώς </a:t>
            </a:r>
            <a:r>
              <a:rPr lang="el-GR" sz="2400">
                <a:latin typeface="Comic Sans MS" pitchFamily="66" charset="0"/>
                <a:cs typeface="Arial" charset="0"/>
              </a:rPr>
              <a:t>→</a:t>
            </a:r>
            <a:r>
              <a:rPr lang="el-GR" sz="2400" b="1">
                <a:solidFill>
                  <a:schemeClr val="accent1"/>
                </a:solidFill>
                <a:latin typeface="Comic Sans MS" pitchFamily="66" charset="0"/>
              </a:rPr>
              <a:t>15%</a:t>
            </a:r>
            <a:r>
              <a:rPr lang="el-GR" sz="2400">
                <a:latin typeface="Comic Sans MS" pitchFamily="66" charset="0"/>
              </a:rPr>
              <a:t> συνόλου γεννήσεων</a:t>
            </a:r>
          </a:p>
          <a:p>
            <a:r>
              <a:rPr lang="el-GR" sz="2400">
                <a:latin typeface="Comic Sans MS" pitchFamily="66" charset="0"/>
              </a:rPr>
              <a:t>Δύση </a:t>
            </a:r>
            <a:r>
              <a:rPr lang="el-GR" sz="2400">
                <a:latin typeface="Comic Sans MS" pitchFamily="66" charset="0"/>
                <a:cs typeface="Arial" charset="0"/>
              </a:rPr>
              <a:t>→ </a:t>
            </a:r>
            <a:r>
              <a:rPr lang="el-GR" sz="2400" b="1">
                <a:solidFill>
                  <a:schemeClr val="accent1"/>
                </a:solidFill>
                <a:latin typeface="Comic Sans MS" pitchFamily="66" charset="0"/>
              </a:rPr>
              <a:t>21,1%</a:t>
            </a:r>
            <a:endParaRPr lang="en-US" sz="2400" b="1">
              <a:solidFill>
                <a:schemeClr val="accent1"/>
              </a:solidFill>
              <a:latin typeface="Comic Sans MS" pitchFamily="66" charset="0"/>
            </a:endParaRPr>
          </a:p>
          <a:p>
            <a:r>
              <a:rPr lang="el-GR" sz="2400">
                <a:latin typeface="Comic Sans MS" pitchFamily="66" charset="0"/>
              </a:rPr>
              <a:t>Ελλάδα</a:t>
            </a:r>
            <a:r>
              <a:rPr lang="el-GR" sz="2400">
                <a:latin typeface="Comic Sans MS" pitchFamily="66" charset="0"/>
                <a:cs typeface="Arial" charset="0"/>
              </a:rPr>
              <a:t> → </a:t>
            </a:r>
            <a:r>
              <a:rPr lang="el-GR" sz="2400" b="1">
                <a:solidFill>
                  <a:schemeClr val="accent1"/>
                </a:solidFill>
                <a:latin typeface="Comic Sans MS" pitchFamily="66" charset="0"/>
                <a:cs typeface="Arial" charset="0"/>
              </a:rPr>
              <a:t>47,3%</a:t>
            </a:r>
            <a:endParaRPr lang="el-GR" sz="2400" b="1">
              <a:solidFill>
                <a:schemeClr val="accent1"/>
              </a:solidFill>
              <a:latin typeface="Comic Sans MS" pitchFamily="66" charset="0"/>
            </a:endParaRPr>
          </a:p>
        </p:txBody>
      </p:sp>
      <p:sp>
        <p:nvSpPr>
          <p:cNvPr id="72708" name="TextBox 2"/>
          <p:cNvSpPr txBox="1">
            <a:spLocks noChangeArrowheads="1"/>
          </p:cNvSpPr>
          <p:nvPr/>
        </p:nvSpPr>
        <p:spPr bwMode="auto">
          <a:xfrm>
            <a:off x="2051050" y="2312988"/>
            <a:ext cx="5329238" cy="461962"/>
          </a:xfrm>
          <a:prstGeom prst="rect">
            <a:avLst/>
          </a:prstGeom>
          <a:solidFill>
            <a:schemeClr val="bg2"/>
          </a:solidFill>
          <a:ln w="9525">
            <a:noFill/>
            <a:miter lim="800000"/>
            <a:headEnd/>
            <a:tailEnd/>
          </a:ln>
        </p:spPr>
        <p:txBody>
          <a:bodyPr>
            <a:spAutoFit/>
          </a:bodyPr>
          <a:lstStyle/>
          <a:p>
            <a:pPr algn="ctr"/>
            <a:r>
              <a:rPr lang="el-GR" sz="2400" b="1">
                <a:solidFill>
                  <a:schemeClr val="bg1"/>
                </a:solidFill>
                <a:latin typeface="Comic Sans MS" pitchFamily="66" charset="0"/>
              </a:rPr>
              <a:t>Συχνότητα Καισαρικής Τομής</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6">
                                            <p:txEl>
                                              <p:pRg st="2" end="2"/>
                                            </p:txEl>
                                          </p:spTgt>
                                        </p:tgtEl>
                                        <p:attrNameLst>
                                          <p:attrName>style.color</p:attrName>
                                        </p:attrNameLst>
                                      </p:cBhvr>
                                      <p:to>
                                        <a:schemeClr val="bg1"/>
                                      </p:to>
                                    </p:animClr>
                                    <p:animClr clrSpc="rgb" dir="cw">
                                      <p:cBhvr>
                                        <p:cTn id="7" dur="250" autoRev="1" fill="remove"/>
                                        <p:tgtEl>
                                          <p:spTgt spid="6">
                                            <p:txEl>
                                              <p:pRg st="2" end="2"/>
                                            </p:txEl>
                                          </p:spTgt>
                                        </p:tgtEl>
                                        <p:attrNameLst>
                                          <p:attrName>fillcolor</p:attrName>
                                        </p:attrNameLst>
                                      </p:cBhvr>
                                      <p:to>
                                        <a:schemeClr val="bg1"/>
                                      </p:to>
                                    </p:animClr>
                                    <p:set>
                                      <p:cBhvr>
                                        <p:cTn id="8" dur="250" autoRev="1" fill="remove"/>
                                        <p:tgtEl>
                                          <p:spTgt spid="6">
                                            <p:txEl>
                                              <p:pRg st="2" end="2"/>
                                            </p:txEl>
                                          </p:spTgt>
                                        </p:tgtEl>
                                        <p:attrNameLst>
                                          <p:attrName>fill.type</p:attrName>
                                        </p:attrNameLst>
                                      </p:cBhvr>
                                      <p:to>
                                        <p:strVal val="solid"/>
                                      </p:to>
                                    </p:set>
                                    <p:set>
                                      <p:cBhvr>
                                        <p:cTn id="9" dur="250" autoRev="1" fill="remove"/>
                                        <p:tgtEl>
                                          <p:spTgt spid="6">
                                            <p:txEl>
                                              <p:pRg st="2" end="2"/>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algn="ctr"/>
            <a:r>
              <a:rPr lang="el-GR" sz="3200" b="1">
                <a:latin typeface="Comic Sans MS" pitchFamily="66" charset="0"/>
              </a:rPr>
              <a:t>Επιπτώσεις αθεράπευτου οξέος πόνου</a:t>
            </a:r>
          </a:p>
        </p:txBody>
      </p:sp>
      <p:sp>
        <p:nvSpPr>
          <p:cNvPr id="73730" name="Content Placeholder 2"/>
          <p:cNvSpPr>
            <a:spLocks noGrp="1"/>
          </p:cNvSpPr>
          <p:nvPr>
            <p:ph idx="1"/>
          </p:nvPr>
        </p:nvSpPr>
        <p:spPr/>
        <p:txBody>
          <a:bodyPr/>
          <a:lstStyle/>
          <a:p>
            <a:r>
              <a:rPr lang="el-GR" sz="2000" b="1">
                <a:solidFill>
                  <a:schemeClr val="accent1"/>
                </a:solidFill>
                <a:latin typeface="Comic Sans MS" pitchFamily="66" charset="0"/>
              </a:rPr>
              <a:t>Σοβαρές παθοφυσιολογικές μεταβολές</a:t>
            </a:r>
          </a:p>
          <a:p>
            <a:r>
              <a:rPr lang="el-GR" sz="2000" b="1">
                <a:solidFill>
                  <a:schemeClr val="accent1"/>
                </a:solidFill>
                <a:latin typeface="Comic Sans MS" pitchFamily="66" charset="0"/>
              </a:rPr>
              <a:t>Συναισθηματικές βλαβερές επιδράσεις</a:t>
            </a:r>
          </a:p>
          <a:p>
            <a:r>
              <a:rPr lang="el-GR" sz="2000" b="1">
                <a:solidFill>
                  <a:schemeClr val="accent1"/>
                </a:solidFill>
                <a:latin typeface="Comic Sans MS" pitchFamily="66" charset="0"/>
              </a:rPr>
              <a:t>Κοινωνικές – oικονομικές επιδράσεις</a:t>
            </a:r>
          </a:p>
          <a:p>
            <a:endParaRPr lang="el-GR" sz="2000">
              <a:latin typeface="Comic Sans MS" pitchFamily="66" charset="0"/>
            </a:endParaRPr>
          </a:p>
        </p:txBody>
      </p:sp>
      <p:sp>
        <p:nvSpPr>
          <p:cNvPr id="73731" name="TextBox 4"/>
          <p:cNvSpPr txBox="1">
            <a:spLocks noChangeArrowheads="1"/>
          </p:cNvSpPr>
          <p:nvPr/>
        </p:nvSpPr>
        <p:spPr bwMode="auto">
          <a:xfrm>
            <a:off x="1403350" y="3429000"/>
            <a:ext cx="5976938" cy="873125"/>
          </a:xfrm>
          <a:prstGeom prst="rect">
            <a:avLst/>
          </a:prstGeom>
          <a:noFill/>
          <a:ln w="50800">
            <a:solidFill>
              <a:schemeClr val="accent1"/>
            </a:solidFill>
            <a:miter lim="800000"/>
            <a:headEnd/>
            <a:tailEnd/>
          </a:ln>
        </p:spPr>
        <p:txBody>
          <a:bodyPr>
            <a:spAutoFit/>
          </a:bodyPr>
          <a:lstStyle/>
          <a:p>
            <a:r>
              <a:rPr lang="el-GR" sz="2400">
                <a:latin typeface="Comic Sans MS" pitchFamily="66" charset="0"/>
              </a:rPr>
              <a:t>Ανάπτυξη Χρόνιων Επώδυνων Συνδρόμων μετά  ΚΤ </a:t>
            </a:r>
            <a:r>
              <a:rPr lang="el-GR" sz="2400" b="1">
                <a:solidFill>
                  <a:schemeClr val="accent1"/>
                </a:solidFill>
                <a:latin typeface="Comic Sans MS" pitchFamily="66" charset="0"/>
              </a:rPr>
              <a:t>10%- 15% </a:t>
            </a:r>
          </a:p>
        </p:txBody>
      </p:sp>
      <p:sp>
        <p:nvSpPr>
          <p:cNvPr id="73732" name="TextBox 6"/>
          <p:cNvSpPr txBox="1">
            <a:spLocks noChangeArrowheads="1"/>
          </p:cNvSpPr>
          <p:nvPr/>
        </p:nvSpPr>
        <p:spPr bwMode="auto">
          <a:xfrm>
            <a:off x="2843213" y="6453188"/>
            <a:ext cx="3024187" cy="369887"/>
          </a:xfrm>
          <a:prstGeom prst="rect">
            <a:avLst/>
          </a:prstGeom>
          <a:noFill/>
          <a:ln w="9525">
            <a:noFill/>
            <a:miter lim="800000"/>
            <a:headEnd/>
            <a:tailEnd/>
          </a:ln>
        </p:spPr>
        <p:txBody>
          <a:bodyPr>
            <a:spAutoFit/>
          </a:bodyPr>
          <a:lstStyle/>
          <a:p>
            <a:endParaRPr lang="el-GR"/>
          </a:p>
        </p:txBody>
      </p:sp>
      <p:sp>
        <p:nvSpPr>
          <p:cNvPr id="73733" name="TextBox 7"/>
          <p:cNvSpPr txBox="1">
            <a:spLocks noChangeArrowheads="1"/>
          </p:cNvSpPr>
          <p:nvPr/>
        </p:nvSpPr>
        <p:spPr bwMode="auto">
          <a:xfrm>
            <a:off x="3203575" y="4437063"/>
            <a:ext cx="5329238" cy="369887"/>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Pan P et al. Anesthesiology 2007;107:A767</a:t>
            </a:r>
            <a:endParaRPr lang="el-GR" i="1">
              <a:solidFill>
                <a:schemeClr val="accent1"/>
              </a:solidFill>
              <a:latin typeface="Comic Sans MS" pitchFamily="66" charset="0"/>
            </a:endParaRPr>
          </a:p>
        </p:txBody>
      </p:sp>
      <p:pic>
        <p:nvPicPr>
          <p:cNvPr id="73734" name="Picture 2" descr="S44"/>
          <p:cNvPicPr>
            <a:picLocks noChangeAspect="1" noChangeArrowheads="1"/>
          </p:cNvPicPr>
          <p:nvPr/>
        </p:nvPicPr>
        <p:blipFill>
          <a:blip r:embed="rId2"/>
          <a:srcRect/>
          <a:stretch>
            <a:fillRect/>
          </a:stretch>
        </p:blipFill>
        <p:spPr bwMode="auto">
          <a:xfrm>
            <a:off x="184150" y="4645025"/>
            <a:ext cx="2438400" cy="1808163"/>
          </a:xfrm>
          <a:prstGeom prst="rect">
            <a:avLst/>
          </a:prstGeom>
          <a:noFill/>
          <a:ln w="9525">
            <a:noFill/>
            <a:miter lim="800000"/>
            <a:headEnd/>
            <a:tailEnd/>
          </a:ln>
        </p:spPr>
      </p:pic>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3" name="Content Placeholder 2"/>
          <p:cNvSpPr>
            <a:spLocks noGrp="1"/>
          </p:cNvSpPr>
          <p:nvPr>
            <p:ph idx="1"/>
          </p:nvPr>
        </p:nvSpPr>
        <p:spPr>
          <a:xfrm>
            <a:off x="3071813" y="1700213"/>
            <a:ext cx="5407025" cy="4114800"/>
          </a:xfrm>
        </p:spPr>
        <p:txBody>
          <a:bodyPr/>
          <a:lstStyle/>
          <a:p>
            <a:pPr>
              <a:buSzPct val="100000"/>
              <a:buFont typeface="Wingdings" pitchFamily="2" charset="2"/>
              <a:buChar char="v"/>
            </a:pPr>
            <a:r>
              <a:rPr lang="el-GR" sz="2400">
                <a:latin typeface="Comic Sans MS" pitchFamily="66" charset="0"/>
              </a:rPr>
              <a:t>Γυναίκες με σοβαρό οξύ πόνο μετά τον τοκετό έχουν </a:t>
            </a:r>
            <a:r>
              <a:rPr lang="el-GR" sz="2400" b="1">
                <a:solidFill>
                  <a:schemeClr val="accent1"/>
                </a:solidFill>
                <a:latin typeface="Comic Sans MS" pitchFamily="66" charset="0"/>
              </a:rPr>
              <a:t>2,5 φορές </a:t>
            </a:r>
            <a:r>
              <a:rPr lang="el-GR" sz="2400">
                <a:latin typeface="Comic Sans MS" pitchFamily="66" charset="0"/>
              </a:rPr>
              <a:t>αυξημένο κίνδυνο για </a:t>
            </a:r>
            <a:r>
              <a:rPr lang="el-GR" sz="2400" b="1">
                <a:solidFill>
                  <a:schemeClr val="accent1"/>
                </a:solidFill>
                <a:latin typeface="Comic Sans MS" pitchFamily="66" charset="0"/>
              </a:rPr>
              <a:t>χρόνιο επίμονο πόνο</a:t>
            </a:r>
            <a:r>
              <a:rPr lang="el-GR" sz="2400">
                <a:solidFill>
                  <a:schemeClr val="accent1"/>
                </a:solidFill>
                <a:latin typeface="Comic Sans MS" pitchFamily="66" charset="0"/>
              </a:rPr>
              <a:t> </a:t>
            </a:r>
            <a:r>
              <a:rPr lang="el-GR" sz="2400">
                <a:latin typeface="Comic Sans MS" pitchFamily="66" charset="0"/>
              </a:rPr>
              <a:t>και </a:t>
            </a:r>
            <a:r>
              <a:rPr lang="el-GR" sz="2400" b="1">
                <a:solidFill>
                  <a:schemeClr val="accent1"/>
                </a:solidFill>
                <a:latin typeface="Comic Sans MS" pitchFamily="66" charset="0"/>
              </a:rPr>
              <a:t>3 φορές </a:t>
            </a:r>
            <a:r>
              <a:rPr lang="el-GR" sz="2400">
                <a:latin typeface="Comic Sans MS" pitchFamily="66" charset="0"/>
              </a:rPr>
              <a:t>αυξημένο κίνδυνο για </a:t>
            </a:r>
            <a:r>
              <a:rPr lang="el-GR" sz="2400" b="1">
                <a:solidFill>
                  <a:schemeClr val="accent1"/>
                </a:solidFill>
                <a:latin typeface="Comic Sans MS" pitchFamily="66" charset="0"/>
              </a:rPr>
              <a:t>κατάθλιψη λοχείας</a:t>
            </a:r>
            <a:r>
              <a:rPr lang="el-GR" sz="2400">
                <a:solidFill>
                  <a:schemeClr val="accent1"/>
                </a:solidFill>
                <a:latin typeface="Comic Sans MS" pitchFamily="66" charset="0"/>
              </a:rPr>
              <a:t> </a:t>
            </a:r>
            <a:r>
              <a:rPr lang="el-GR" sz="2400">
                <a:latin typeface="Comic Sans MS" pitchFamily="66" charset="0"/>
              </a:rPr>
              <a:t>συγκριτικά με αυτές που έχουν ήπιο πόνο μετά τον τοκετό</a:t>
            </a:r>
          </a:p>
          <a:p>
            <a:pPr>
              <a:buSzPct val="100000"/>
              <a:buFont typeface="Wingdings" pitchFamily="2" charset="2"/>
              <a:buChar char="v"/>
            </a:pPr>
            <a:endParaRPr lang="el-GR"/>
          </a:p>
        </p:txBody>
      </p:sp>
      <p:pic>
        <p:nvPicPr>
          <p:cNvPr id="3074" name="Picture 2"/>
          <p:cNvPicPr>
            <a:picLocks noChangeAspect="1" noChangeArrowheads="1"/>
          </p:cNvPicPr>
          <p:nvPr/>
        </p:nvPicPr>
        <p:blipFill>
          <a:blip r:embed="rId2"/>
          <a:srcRect/>
          <a:stretch>
            <a:fillRect/>
          </a:stretch>
        </p:blipFill>
        <p:spPr bwMode="auto">
          <a:xfrm>
            <a:off x="755576" y="3477172"/>
            <a:ext cx="2304256" cy="2917658"/>
          </a:xfrm>
          <a:prstGeom prst="rect">
            <a:avLst/>
          </a:prstGeom>
          <a:noFill/>
          <a:ln w="38100">
            <a:solidFill>
              <a:schemeClr val="accent1"/>
            </a:solidFill>
            <a:miter lim="800000"/>
            <a:headEnd/>
            <a:tailEnd/>
          </a:ln>
          <a:effectLst>
            <a:glow rad="177800">
              <a:schemeClr val="tx1">
                <a:alpha val="40000"/>
              </a:schemeClr>
            </a:glow>
            <a:outerShdw dist="35921" dir="2700000" algn="ctr" rotWithShape="0">
              <a:schemeClr val="bg2"/>
            </a:outerShdw>
          </a:effectLst>
        </p:spPr>
      </p:pic>
      <p:sp>
        <p:nvSpPr>
          <p:cNvPr id="74755" name="TextBox 4"/>
          <p:cNvSpPr txBox="1">
            <a:spLocks noChangeArrowheads="1"/>
          </p:cNvSpPr>
          <p:nvPr/>
        </p:nvSpPr>
        <p:spPr bwMode="auto">
          <a:xfrm>
            <a:off x="3779838" y="5300663"/>
            <a:ext cx="5184775" cy="369887"/>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Eisenach</a:t>
            </a:r>
            <a:r>
              <a:rPr lang="el-GR" i="1">
                <a:solidFill>
                  <a:schemeClr val="accent1"/>
                </a:solidFill>
                <a:latin typeface="Comic Sans MS" pitchFamily="66" charset="0"/>
              </a:rPr>
              <a:t> </a:t>
            </a:r>
            <a:r>
              <a:rPr lang="en-US" i="1">
                <a:solidFill>
                  <a:schemeClr val="accent1"/>
                </a:solidFill>
                <a:latin typeface="Comic Sans MS" pitchFamily="66" charset="0"/>
              </a:rPr>
              <a:t>J.C et al. Pain 2008;140:87-94</a:t>
            </a:r>
            <a:endParaRPr lang="el-GR" i="1">
              <a:solidFill>
                <a:schemeClr val="accent1"/>
              </a:solidFill>
              <a:latin typeface="Comic Sans MS" pitchFamily="66" charset="0"/>
            </a:endParaRP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algn="ctr"/>
            <a:r>
              <a:rPr lang="el-GR" sz="3200" b="1">
                <a:latin typeface="Comic Sans MS" pitchFamily="66" charset="0"/>
              </a:rPr>
              <a:t>Πρακτική Αναλγησίας μετά ΚΤ</a:t>
            </a:r>
          </a:p>
        </p:txBody>
      </p:sp>
      <p:graphicFrame>
        <p:nvGraphicFramePr>
          <p:cNvPr id="4" name="Content Placeholder 3"/>
          <p:cNvGraphicFramePr>
            <a:graphicFrameLocks noGrp="1"/>
          </p:cNvGraphicFramePr>
          <p:nvPr>
            <p:ph idx="1"/>
          </p:nvPr>
        </p:nvGraphicFramePr>
        <p:xfrm>
          <a:off x="755650" y="1628775"/>
          <a:ext cx="7345363" cy="4321175"/>
        </p:xfrm>
        <a:graphic>
          <a:graphicData uri="http://schemas.openxmlformats.org/drawingml/2006/table">
            <a:tbl>
              <a:tblPr firstRow="1" bandRow="1">
                <a:tableStyleId>{5C22544A-7EE6-4342-B048-85BDC9FD1C3A}</a:tableStyleId>
              </a:tblPr>
              <a:tblGrid>
                <a:gridCol w="3672409">
                  <a:extLst>
                    <a:ext uri="{9D8B030D-6E8A-4147-A177-3AD203B41FA5}">
                      <a16:colId xmlns:a16="http://schemas.microsoft.com/office/drawing/2014/main" xmlns="" val="20000"/>
                    </a:ext>
                  </a:extLst>
                </a:gridCol>
                <a:gridCol w="3672409">
                  <a:extLst>
                    <a:ext uri="{9D8B030D-6E8A-4147-A177-3AD203B41FA5}">
                      <a16:colId xmlns:a16="http://schemas.microsoft.com/office/drawing/2014/main" xmlns="" val="20001"/>
                    </a:ext>
                  </a:extLst>
                </a:gridCol>
              </a:tblGrid>
              <a:tr h="1228572">
                <a:tc>
                  <a:txBody>
                    <a:bodyPr/>
                    <a:lstStyle/>
                    <a:p>
                      <a:pPr algn="ctr"/>
                      <a:r>
                        <a:rPr lang="el-GR" dirty="0">
                          <a:latin typeface="Comic Sans MS" pitchFamily="66" charset="0"/>
                        </a:rPr>
                        <a:t>Μορφίνη  υπαραχνοειδώς</a:t>
                      </a:r>
                    </a:p>
                    <a:p>
                      <a:pPr algn="ctr"/>
                      <a:endParaRPr lang="el-GR" dirty="0"/>
                    </a:p>
                    <a:p>
                      <a:pPr algn="ctr"/>
                      <a:endParaRPr lang="el-GR" dirty="0"/>
                    </a:p>
                  </a:txBody>
                  <a:tcPr/>
                </a:tc>
                <a:tc>
                  <a:txBody>
                    <a:bodyPr/>
                    <a:lstStyle/>
                    <a:p>
                      <a:pPr algn="ctr"/>
                      <a:r>
                        <a:rPr lang="el-GR" b="0" dirty="0">
                          <a:latin typeface="Comic Sans MS" pitchFamily="66" charset="0"/>
                        </a:rPr>
                        <a:t>77%</a:t>
                      </a:r>
                    </a:p>
                  </a:txBody>
                  <a:tcPr/>
                </a:tc>
                <a:extLst>
                  <a:ext uri="{0D108BD9-81ED-4DB2-BD59-A6C34878D82A}">
                    <a16:rowId xmlns:a16="http://schemas.microsoft.com/office/drawing/2014/main" xmlns="" val="10000"/>
                  </a:ext>
                </a:extLst>
              </a:tr>
              <a:tr h="498254">
                <a:tc>
                  <a:txBody>
                    <a:bodyPr/>
                    <a:lstStyle/>
                    <a:p>
                      <a:pPr algn="l"/>
                      <a:r>
                        <a:rPr lang="el-GR" b="1" dirty="0">
                          <a:latin typeface="Comic Sans MS" pitchFamily="66" charset="0"/>
                        </a:rPr>
                        <a:t>Επισκληρίδια  αναλγησία</a:t>
                      </a:r>
                    </a:p>
                  </a:txBody>
                  <a:tcPr/>
                </a:tc>
                <a:tc>
                  <a:txBody>
                    <a:bodyPr/>
                    <a:lstStyle/>
                    <a:p>
                      <a:pPr algn="ctr"/>
                      <a:r>
                        <a:rPr lang="el-GR" dirty="0">
                          <a:latin typeface="Comic Sans MS" pitchFamily="66" charset="0"/>
                        </a:rPr>
                        <a:t>21%</a:t>
                      </a:r>
                    </a:p>
                  </a:txBody>
                  <a:tcPr/>
                </a:tc>
                <a:extLst>
                  <a:ext uri="{0D108BD9-81ED-4DB2-BD59-A6C34878D82A}">
                    <a16:rowId xmlns:a16="http://schemas.microsoft.com/office/drawing/2014/main" xmlns="" val="10001"/>
                  </a:ext>
                </a:extLst>
              </a:tr>
              <a:tr h="498254">
                <a:tc>
                  <a:txBody>
                    <a:bodyPr/>
                    <a:lstStyle/>
                    <a:p>
                      <a:pPr algn="l"/>
                      <a:r>
                        <a:rPr lang="en-US" b="1" dirty="0">
                          <a:latin typeface="Comic Sans MS" pitchFamily="66" charset="0"/>
                        </a:rPr>
                        <a:t>PCA  </a:t>
                      </a:r>
                      <a:r>
                        <a:rPr lang="el-GR" b="1" dirty="0">
                          <a:latin typeface="Comic Sans MS" pitchFamily="66" charset="0"/>
                        </a:rPr>
                        <a:t>οπιοειδή</a:t>
                      </a:r>
                    </a:p>
                  </a:txBody>
                  <a:tcPr/>
                </a:tc>
                <a:tc>
                  <a:txBody>
                    <a:bodyPr/>
                    <a:lstStyle/>
                    <a:p>
                      <a:pPr algn="ctr"/>
                      <a:r>
                        <a:rPr lang="el-GR" dirty="0">
                          <a:latin typeface="Comic Sans MS" pitchFamily="66" charset="0"/>
                        </a:rPr>
                        <a:t>12%</a:t>
                      </a:r>
                    </a:p>
                  </a:txBody>
                  <a:tcPr/>
                </a:tc>
                <a:extLst>
                  <a:ext uri="{0D108BD9-81ED-4DB2-BD59-A6C34878D82A}">
                    <a16:rowId xmlns:a16="http://schemas.microsoft.com/office/drawing/2014/main" xmlns="" val="10002"/>
                  </a:ext>
                </a:extLst>
              </a:tr>
              <a:tr h="1597145">
                <a:tc>
                  <a:txBody>
                    <a:bodyPr/>
                    <a:lstStyle/>
                    <a:p>
                      <a:pPr algn="l"/>
                      <a:r>
                        <a:rPr lang="el-GR" b="1" dirty="0">
                          <a:latin typeface="Comic Sans MS" pitchFamily="66" charset="0"/>
                        </a:rPr>
                        <a:t>ΜΣΑΦ </a:t>
                      </a:r>
                    </a:p>
                    <a:p>
                      <a:pPr marL="285750" indent="-285750" algn="l">
                        <a:buFont typeface="Wingdings" pitchFamily="2" charset="2"/>
                        <a:buChar char="Ø"/>
                      </a:pPr>
                      <a:r>
                        <a:rPr lang="el-GR" dirty="0">
                          <a:latin typeface="Comic Sans MS" pitchFamily="66" charset="0"/>
                        </a:rPr>
                        <a:t>Σε τακτική βάση</a:t>
                      </a:r>
                    </a:p>
                    <a:p>
                      <a:pPr marL="285750" indent="-285750" algn="l">
                        <a:buFont typeface="Wingdings" pitchFamily="2" charset="2"/>
                        <a:buChar char="Ø"/>
                      </a:pPr>
                      <a:r>
                        <a:rPr lang="el-GR" dirty="0">
                          <a:latin typeface="Comic Sans MS" pitchFamily="66" charset="0"/>
                        </a:rPr>
                        <a:t>Εαν ζητηθεί</a:t>
                      </a:r>
                    </a:p>
                    <a:p>
                      <a:pPr marL="285750" indent="-285750" algn="l">
                        <a:buFont typeface="Wingdings" pitchFamily="2" charset="2"/>
                        <a:buChar char="Ø"/>
                      </a:pPr>
                      <a:r>
                        <a:rPr lang="el-GR" dirty="0">
                          <a:latin typeface="Comic Sans MS" pitchFamily="66" charset="0"/>
                        </a:rPr>
                        <a:t>Μία</a:t>
                      </a:r>
                      <a:r>
                        <a:rPr lang="el-GR" baseline="0" dirty="0">
                          <a:latin typeface="Comic Sans MS" pitchFamily="66" charset="0"/>
                        </a:rPr>
                        <a:t> δόση</a:t>
                      </a:r>
                      <a:endParaRPr lang="el-GR" dirty="0">
                        <a:latin typeface="Comic Sans MS" pitchFamily="66" charset="0"/>
                      </a:endParaRPr>
                    </a:p>
                  </a:txBody>
                  <a:tcPr/>
                </a:tc>
                <a:tc>
                  <a:txBody>
                    <a:bodyPr/>
                    <a:lstStyle/>
                    <a:p>
                      <a:pPr algn="ctr"/>
                      <a:r>
                        <a:rPr lang="el-GR" dirty="0">
                          <a:latin typeface="Comic Sans MS" pitchFamily="66" charset="0"/>
                        </a:rPr>
                        <a:t>81%</a:t>
                      </a:r>
                    </a:p>
                    <a:p>
                      <a:pPr algn="ctr"/>
                      <a:r>
                        <a:rPr lang="el-GR" dirty="0">
                          <a:latin typeface="Comic Sans MS" pitchFamily="66" charset="0"/>
                        </a:rPr>
                        <a:t>42%</a:t>
                      </a:r>
                    </a:p>
                    <a:p>
                      <a:pPr algn="ctr"/>
                      <a:r>
                        <a:rPr lang="el-GR" dirty="0">
                          <a:latin typeface="Comic Sans MS" pitchFamily="66" charset="0"/>
                        </a:rPr>
                        <a:t>51%</a:t>
                      </a:r>
                    </a:p>
                    <a:p>
                      <a:pPr algn="ctr"/>
                      <a:r>
                        <a:rPr lang="el-GR" dirty="0">
                          <a:latin typeface="Comic Sans MS" pitchFamily="66" charset="0"/>
                        </a:rPr>
                        <a:t>7%</a:t>
                      </a:r>
                    </a:p>
                  </a:txBody>
                  <a:tcPr/>
                </a:tc>
                <a:extLst>
                  <a:ext uri="{0D108BD9-81ED-4DB2-BD59-A6C34878D82A}">
                    <a16:rowId xmlns:a16="http://schemas.microsoft.com/office/drawing/2014/main" xmlns="" val="10003"/>
                  </a:ext>
                </a:extLst>
              </a:tr>
              <a:tr h="498254">
                <a:tc>
                  <a:txBody>
                    <a:bodyPr/>
                    <a:lstStyle/>
                    <a:p>
                      <a:pPr algn="l"/>
                      <a:r>
                        <a:rPr lang="el-GR" b="1" dirty="0"/>
                        <a:t>Παρακεταμόλη  </a:t>
                      </a:r>
                      <a:r>
                        <a:rPr lang="el-GR" dirty="0"/>
                        <a:t>  </a:t>
                      </a:r>
                    </a:p>
                  </a:txBody>
                  <a:tcPr/>
                </a:tc>
                <a:tc>
                  <a:txBody>
                    <a:bodyPr/>
                    <a:lstStyle/>
                    <a:p>
                      <a:pPr algn="ctr"/>
                      <a:r>
                        <a:rPr lang="el-GR" dirty="0">
                          <a:latin typeface="Comic Sans MS" pitchFamily="66" charset="0"/>
                        </a:rPr>
                        <a:t>45%</a:t>
                      </a:r>
                    </a:p>
                  </a:txBody>
                  <a:tcPr/>
                </a:tc>
                <a:extLst>
                  <a:ext uri="{0D108BD9-81ED-4DB2-BD59-A6C34878D82A}">
                    <a16:rowId xmlns:a16="http://schemas.microsoft.com/office/drawing/2014/main" xmlns="" val="10004"/>
                  </a:ext>
                </a:extLst>
              </a:tr>
            </a:tbl>
          </a:graphicData>
        </a:graphic>
      </p:graphicFrame>
      <p:sp>
        <p:nvSpPr>
          <p:cNvPr id="75798" name="TextBox 4"/>
          <p:cNvSpPr txBox="1">
            <a:spLocks noChangeArrowheads="1"/>
          </p:cNvSpPr>
          <p:nvPr/>
        </p:nvSpPr>
        <p:spPr bwMode="auto">
          <a:xfrm>
            <a:off x="827088" y="6021388"/>
            <a:ext cx="7561262" cy="646112"/>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Leinani Aiona-Le Tagaloa et al. Anesthesiology Research and Practice Volume 2009</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50825" y="260350"/>
          <a:ext cx="8893175" cy="6327775"/>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xmlns="" val="20000"/>
                    </a:ext>
                  </a:extLst>
                </a:gridCol>
                <a:gridCol w="2520280">
                  <a:extLst>
                    <a:ext uri="{9D8B030D-6E8A-4147-A177-3AD203B41FA5}">
                      <a16:colId xmlns:a16="http://schemas.microsoft.com/office/drawing/2014/main" xmlns="" val="20001"/>
                    </a:ext>
                  </a:extLst>
                </a:gridCol>
                <a:gridCol w="2520280">
                  <a:extLst>
                    <a:ext uri="{9D8B030D-6E8A-4147-A177-3AD203B41FA5}">
                      <a16:colId xmlns:a16="http://schemas.microsoft.com/office/drawing/2014/main" xmlns="" val="20002"/>
                    </a:ext>
                  </a:extLst>
                </a:gridCol>
                <a:gridCol w="2339752">
                  <a:extLst>
                    <a:ext uri="{9D8B030D-6E8A-4147-A177-3AD203B41FA5}">
                      <a16:colId xmlns:a16="http://schemas.microsoft.com/office/drawing/2014/main" xmlns="" val="20003"/>
                    </a:ext>
                  </a:extLst>
                </a:gridCol>
              </a:tblGrid>
              <a:tr h="492055">
                <a:tc>
                  <a:txBody>
                    <a:bodyPr/>
                    <a:lstStyle/>
                    <a:p>
                      <a:pPr algn="ctr"/>
                      <a:r>
                        <a:rPr lang="el-GR" dirty="0">
                          <a:latin typeface="Comic Sans MS" pitchFamily="66" charset="0"/>
                        </a:rPr>
                        <a:t>Εβδομάδα</a:t>
                      </a:r>
                    </a:p>
                    <a:p>
                      <a:pPr algn="ctr"/>
                      <a:r>
                        <a:rPr lang="el-GR" dirty="0">
                          <a:latin typeface="Comic Sans MS" pitchFamily="66" charset="0"/>
                        </a:rPr>
                        <a:t>Μετά Τοκετό</a:t>
                      </a:r>
                    </a:p>
                  </a:txBody>
                  <a:tcPr/>
                </a:tc>
                <a:tc>
                  <a:txBody>
                    <a:bodyPr/>
                    <a:lstStyle/>
                    <a:p>
                      <a:pPr algn="ctr"/>
                      <a:r>
                        <a:rPr lang="el-GR" dirty="0"/>
                        <a:t> </a:t>
                      </a:r>
                      <a:r>
                        <a:rPr lang="el-GR" dirty="0">
                          <a:latin typeface="Comic Sans MS" pitchFamily="66" charset="0"/>
                        </a:rPr>
                        <a:t>Δόση εδοραχιαίας</a:t>
                      </a:r>
                    </a:p>
                    <a:p>
                      <a:pPr algn="ctr"/>
                      <a:r>
                        <a:rPr lang="el-GR" dirty="0">
                          <a:latin typeface="Comic Sans MS" pitchFamily="66" charset="0"/>
                        </a:rPr>
                        <a:t>  μορφίνης</a:t>
                      </a:r>
                      <a:r>
                        <a:rPr lang="en-US" dirty="0">
                          <a:latin typeface="Comic Sans MS" pitchFamily="66" charset="0"/>
                        </a:rPr>
                        <a:t> mg/</a:t>
                      </a:r>
                      <a:r>
                        <a:rPr lang="el-GR" dirty="0">
                          <a:latin typeface="Comic Sans MS" pitchFamily="66" charset="0"/>
                        </a:rPr>
                        <a:t>εβδ</a:t>
                      </a:r>
                    </a:p>
                  </a:txBody>
                  <a:tcPr/>
                </a:tc>
                <a:tc>
                  <a:txBody>
                    <a:bodyPr/>
                    <a:lstStyle/>
                    <a:p>
                      <a:pPr algn="ctr"/>
                      <a:r>
                        <a:rPr lang="el-GR" dirty="0">
                          <a:latin typeface="Comic Sans MS" pitchFamily="66" charset="0"/>
                        </a:rPr>
                        <a:t>Συγκέντρωση</a:t>
                      </a:r>
                    </a:p>
                    <a:p>
                      <a:pPr algn="ctr"/>
                      <a:r>
                        <a:rPr lang="el-GR" dirty="0">
                          <a:latin typeface="Comic Sans MS" pitchFamily="66" charset="0"/>
                        </a:rPr>
                        <a:t>μορφίνης</a:t>
                      </a:r>
                      <a:r>
                        <a:rPr lang="el-GR" baseline="0" dirty="0">
                          <a:latin typeface="Comic Sans MS" pitchFamily="66" charset="0"/>
                        </a:rPr>
                        <a:t> στο γάλα</a:t>
                      </a:r>
                      <a:endParaRPr lang="el-GR" dirty="0">
                        <a:latin typeface="Comic Sans MS" pitchFamily="66" charset="0"/>
                      </a:endParaRPr>
                    </a:p>
                  </a:txBody>
                  <a:tcPr/>
                </a:tc>
                <a:tc>
                  <a:txBody>
                    <a:bodyPr/>
                    <a:lstStyle/>
                    <a:p>
                      <a:pPr algn="ctr"/>
                      <a:r>
                        <a:rPr lang="el-GR" dirty="0"/>
                        <a:t> </a:t>
                      </a:r>
                      <a:r>
                        <a:rPr lang="el-GR" dirty="0">
                          <a:latin typeface="Comic Sans MS" pitchFamily="66" charset="0"/>
                        </a:rPr>
                        <a:t>Συγκέντρωση</a:t>
                      </a:r>
                    </a:p>
                    <a:p>
                      <a:pPr algn="ctr"/>
                      <a:r>
                        <a:rPr lang="el-GR" dirty="0">
                          <a:latin typeface="Comic Sans MS" pitchFamily="66" charset="0"/>
                        </a:rPr>
                        <a:t>μορφίνης στο αίμα μητέρας</a:t>
                      </a:r>
                      <a:r>
                        <a:rPr lang="en-US" dirty="0">
                          <a:latin typeface="Comic Sans MS" pitchFamily="66" charset="0"/>
                        </a:rPr>
                        <a:t> mg/l</a:t>
                      </a:r>
                      <a:endParaRPr lang="el-GR" dirty="0">
                        <a:latin typeface="Comic Sans MS" pitchFamily="66" charset="0"/>
                      </a:endParaRPr>
                    </a:p>
                  </a:txBody>
                  <a:tcPr/>
                </a:tc>
                <a:extLst>
                  <a:ext uri="{0D108BD9-81ED-4DB2-BD59-A6C34878D82A}">
                    <a16:rowId xmlns:a16="http://schemas.microsoft.com/office/drawing/2014/main" xmlns="" val="10000"/>
                  </a:ext>
                </a:extLst>
              </a:tr>
              <a:tr h="492055">
                <a:tc>
                  <a:txBody>
                    <a:bodyPr/>
                    <a:lstStyle/>
                    <a:p>
                      <a:pPr algn="ctr"/>
                      <a:r>
                        <a:rPr lang="el-GR" dirty="0">
                          <a:latin typeface="Comic Sans MS" pitchFamily="66" charset="0"/>
                        </a:rPr>
                        <a:t> -</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μετρήσιμη</a:t>
                      </a:r>
                    </a:p>
                  </a:txBody>
                  <a:tcPr/>
                </a:tc>
                <a:tc>
                  <a:txBody>
                    <a:bodyPr/>
                    <a:lstStyle/>
                    <a:p>
                      <a:pPr algn="ctr"/>
                      <a:r>
                        <a:rPr lang="el-GR" dirty="0">
                          <a:latin typeface="Comic Sans MS" pitchFamily="66" charset="0"/>
                        </a:rPr>
                        <a:t>-</a:t>
                      </a:r>
                    </a:p>
                  </a:txBody>
                  <a:tcPr/>
                </a:tc>
                <a:extLst>
                  <a:ext uri="{0D108BD9-81ED-4DB2-BD59-A6C34878D82A}">
                    <a16:rowId xmlns:a16="http://schemas.microsoft.com/office/drawing/2014/main" xmlns="" val="10001"/>
                  </a:ext>
                </a:extLst>
              </a:tr>
              <a:tr h="492055">
                <a:tc>
                  <a:txBody>
                    <a:bodyPr/>
                    <a:lstStyle/>
                    <a:p>
                      <a:pPr algn="ctr"/>
                      <a:r>
                        <a:rPr lang="el-GR" dirty="0">
                          <a:latin typeface="Comic Sans MS" pitchFamily="66" charset="0"/>
                        </a:rPr>
                        <a:t>1</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μετρήσιμη</a:t>
                      </a:r>
                    </a:p>
                  </a:txBody>
                  <a:tcPr/>
                </a:tc>
                <a:tc>
                  <a:txBody>
                    <a:bodyPr/>
                    <a:lstStyle/>
                    <a:p>
                      <a:pPr algn="ctr"/>
                      <a:r>
                        <a:rPr lang="el-GR" dirty="0">
                          <a:latin typeface="Comic Sans MS" pitchFamily="66" charset="0"/>
                        </a:rPr>
                        <a:t>0,025</a:t>
                      </a:r>
                    </a:p>
                  </a:txBody>
                  <a:tcPr/>
                </a:tc>
                <a:extLst>
                  <a:ext uri="{0D108BD9-81ED-4DB2-BD59-A6C34878D82A}">
                    <a16:rowId xmlns:a16="http://schemas.microsoft.com/office/drawing/2014/main" xmlns="" val="10002"/>
                  </a:ext>
                </a:extLst>
              </a:tr>
              <a:tr h="492055">
                <a:tc>
                  <a:txBody>
                    <a:bodyPr/>
                    <a:lstStyle/>
                    <a:p>
                      <a:pPr algn="ctr"/>
                      <a:r>
                        <a:rPr lang="el-GR" dirty="0">
                          <a:latin typeface="Comic Sans MS" pitchFamily="66" charset="0"/>
                        </a:rPr>
                        <a:t>3</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ανιχνεύσιμη</a:t>
                      </a:r>
                    </a:p>
                  </a:txBody>
                  <a:tcPr/>
                </a:tc>
                <a:tc>
                  <a:txBody>
                    <a:bodyPr/>
                    <a:lstStyle/>
                    <a:p>
                      <a:pPr algn="ctr"/>
                      <a:r>
                        <a:rPr lang="en-US" dirty="0">
                          <a:latin typeface="Comic Sans MS" pitchFamily="66" charset="0"/>
                        </a:rPr>
                        <a:t>0,06</a:t>
                      </a:r>
                      <a:endParaRPr lang="el-GR" dirty="0">
                        <a:latin typeface="Comic Sans MS" pitchFamily="66" charset="0"/>
                      </a:endParaRPr>
                    </a:p>
                  </a:txBody>
                  <a:tcPr/>
                </a:tc>
                <a:extLst>
                  <a:ext uri="{0D108BD9-81ED-4DB2-BD59-A6C34878D82A}">
                    <a16:rowId xmlns:a16="http://schemas.microsoft.com/office/drawing/2014/main" xmlns="" val="10003"/>
                  </a:ext>
                </a:extLst>
              </a:tr>
              <a:tr h="492055">
                <a:tc>
                  <a:txBody>
                    <a:bodyPr/>
                    <a:lstStyle/>
                    <a:p>
                      <a:pPr algn="ctr"/>
                      <a:r>
                        <a:rPr lang="el-GR" dirty="0">
                          <a:latin typeface="Comic Sans MS" pitchFamily="66" charset="0"/>
                        </a:rPr>
                        <a:t>3</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ανιχνεύσιμη</a:t>
                      </a:r>
                    </a:p>
                  </a:txBody>
                  <a:tcPr/>
                </a:tc>
                <a:tc>
                  <a:txBody>
                    <a:bodyPr/>
                    <a:lstStyle/>
                    <a:p>
                      <a:pPr algn="ctr"/>
                      <a:r>
                        <a:rPr lang="el-GR" dirty="0">
                          <a:latin typeface="Comic Sans MS" pitchFamily="66" charset="0"/>
                        </a:rPr>
                        <a:t>μη ανιχνεύσιμη</a:t>
                      </a:r>
                    </a:p>
                  </a:txBody>
                  <a:tcPr/>
                </a:tc>
                <a:extLst>
                  <a:ext uri="{0D108BD9-81ED-4DB2-BD59-A6C34878D82A}">
                    <a16:rowId xmlns:a16="http://schemas.microsoft.com/office/drawing/2014/main" xmlns="" val="10004"/>
                  </a:ext>
                </a:extLst>
              </a:tr>
              <a:tr h="492055">
                <a:tc>
                  <a:txBody>
                    <a:bodyPr/>
                    <a:lstStyle/>
                    <a:p>
                      <a:pPr algn="ctr"/>
                      <a:r>
                        <a:rPr lang="el-GR" dirty="0">
                          <a:latin typeface="Comic Sans MS" pitchFamily="66" charset="0"/>
                        </a:rPr>
                        <a:t>4</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ανιχνεύσιμη</a:t>
                      </a:r>
                    </a:p>
                  </a:txBody>
                  <a:tcPr/>
                </a:tc>
                <a:tc>
                  <a:txBody>
                    <a:bodyPr/>
                    <a:lstStyle/>
                    <a:p>
                      <a:pPr algn="ctr"/>
                      <a:r>
                        <a:rPr lang="el-GR" dirty="0">
                          <a:latin typeface="Comic Sans MS" pitchFamily="66" charset="0"/>
                        </a:rPr>
                        <a:t>μη ανιχνεύσιμη</a:t>
                      </a:r>
                    </a:p>
                  </a:txBody>
                  <a:tcPr/>
                </a:tc>
                <a:extLst>
                  <a:ext uri="{0D108BD9-81ED-4DB2-BD59-A6C34878D82A}">
                    <a16:rowId xmlns:a16="http://schemas.microsoft.com/office/drawing/2014/main" xmlns="" val="10005"/>
                  </a:ext>
                </a:extLst>
              </a:tr>
              <a:tr h="492055">
                <a:tc>
                  <a:txBody>
                    <a:bodyPr/>
                    <a:lstStyle/>
                    <a:p>
                      <a:pPr algn="ctr"/>
                      <a:r>
                        <a:rPr lang="el-GR" dirty="0">
                          <a:latin typeface="Comic Sans MS" pitchFamily="66" charset="0"/>
                        </a:rPr>
                        <a:t>4</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ανιχνεύσιμη</a:t>
                      </a:r>
                    </a:p>
                  </a:txBody>
                  <a:tcPr/>
                </a:tc>
                <a:tc>
                  <a:txBody>
                    <a:bodyPr/>
                    <a:lstStyle/>
                    <a:p>
                      <a:pPr algn="ctr"/>
                      <a:r>
                        <a:rPr lang="el-GR" baseline="0" dirty="0">
                          <a:latin typeface="Comic Sans MS" pitchFamily="66" charset="0"/>
                        </a:rPr>
                        <a:t>μη μετρήσιμη</a:t>
                      </a:r>
                      <a:endParaRPr lang="el-GR" dirty="0">
                        <a:latin typeface="Comic Sans MS" pitchFamily="66" charset="0"/>
                      </a:endParaRPr>
                    </a:p>
                  </a:txBody>
                  <a:tcPr/>
                </a:tc>
                <a:extLst>
                  <a:ext uri="{0D108BD9-81ED-4DB2-BD59-A6C34878D82A}">
                    <a16:rowId xmlns:a16="http://schemas.microsoft.com/office/drawing/2014/main" xmlns="" val="10006"/>
                  </a:ext>
                </a:extLst>
              </a:tr>
              <a:tr h="492055">
                <a:tc>
                  <a:txBody>
                    <a:bodyPr/>
                    <a:lstStyle/>
                    <a:p>
                      <a:pPr algn="ctr"/>
                      <a:r>
                        <a:rPr lang="el-GR" dirty="0">
                          <a:latin typeface="Comic Sans MS" pitchFamily="66" charset="0"/>
                        </a:rPr>
                        <a:t>5</a:t>
                      </a:r>
                    </a:p>
                  </a:txBody>
                  <a:tcPr/>
                </a:tc>
                <a:tc>
                  <a:txBody>
                    <a:bodyPr/>
                    <a:lstStyle/>
                    <a:p>
                      <a:pPr algn="ctr"/>
                      <a:r>
                        <a:rPr lang="el-GR" dirty="0">
                          <a:latin typeface="Comic Sans MS" pitchFamily="66" charset="0"/>
                        </a:rPr>
                        <a:t>59,9</a:t>
                      </a:r>
                    </a:p>
                  </a:txBody>
                  <a:tcPr/>
                </a:tc>
                <a:tc>
                  <a:txBody>
                    <a:bodyPr/>
                    <a:lstStyle/>
                    <a:p>
                      <a:pPr algn="ctr"/>
                      <a:r>
                        <a:rPr lang="el-GR" dirty="0">
                          <a:latin typeface="Comic Sans MS" pitchFamily="66" charset="0"/>
                        </a:rPr>
                        <a:t>μη ανιχνεύσιμη</a:t>
                      </a:r>
                    </a:p>
                  </a:txBody>
                  <a:tcPr/>
                </a:tc>
                <a:tc>
                  <a:txBody>
                    <a:bodyPr/>
                    <a:lstStyle/>
                    <a:p>
                      <a:pPr algn="ctr"/>
                      <a:r>
                        <a:rPr lang="el-GR" dirty="0">
                          <a:latin typeface="Comic Sans MS" pitchFamily="66" charset="0"/>
                        </a:rPr>
                        <a:t>μη ανιχνεύσιμη</a:t>
                      </a:r>
                    </a:p>
                  </a:txBody>
                  <a:tcPr/>
                </a:tc>
                <a:extLst>
                  <a:ext uri="{0D108BD9-81ED-4DB2-BD59-A6C34878D82A}">
                    <a16:rowId xmlns:a16="http://schemas.microsoft.com/office/drawing/2014/main" xmlns="" val="10007"/>
                  </a:ext>
                </a:extLst>
              </a:tr>
              <a:tr h="492055">
                <a:tc>
                  <a:txBody>
                    <a:bodyPr/>
                    <a:lstStyle/>
                    <a:p>
                      <a:pPr algn="ctr"/>
                      <a:r>
                        <a:rPr lang="el-GR" dirty="0">
                          <a:latin typeface="Comic Sans MS" pitchFamily="66" charset="0"/>
                        </a:rPr>
                        <a:t>5</a:t>
                      </a:r>
                    </a:p>
                  </a:txBody>
                  <a:tcPr/>
                </a:tc>
                <a:tc>
                  <a:txBody>
                    <a:bodyPr/>
                    <a:lstStyle/>
                    <a:p>
                      <a:pPr algn="ctr"/>
                      <a:r>
                        <a:rPr lang="el-GR" dirty="0">
                          <a:latin typeface="Comic Sans MS" pitchFamily="66" charset="0"/>
                        </a:rPr>
                        <a:t>28,6</a:t>
                      </a:r>
                    </a:p>
                  </a:txBody>
                  <a:tcPr/>
                </a:tc>
                <a:tc>
                  <a:txBody>
                    <a:bodyPr/>
                    <a:lstStyle/>
                    <a:p>
                      <a:pPr algn="ctr"/>
                      <a:r>
                        <a:rPr lang="el-GR" dirty="0">
                          <a:latin typeface="Comic Sans MS" pitchFamily="66" charset="0"/>
                        </a:rPr>
                        <a:t>μη ανιχνεύσιμη</a:t>
                      </a:r>
                    </a:p>
                  </a:txBody>
                  <a:tcPr/>
                </a:tc>
                <a:tc>
                  <a:txBody>
                    <a:bodyPr/>
                    <a:lstStyle/>
                    <a:p>
                      <a:pPr algn="ctr"/>
                      <a:r>
                        <a:rPr lang="el-GR" dirty="0">
                          <a:latin typeface="Comic Sans MS" pitchFamily="66" charset="0"/>
                        </a:rPr>
                        <a:t>μη ανιχνεύσιμη</a:t>
                      </a:r>
                      <a:r>
                        <a:rPr lang="en-US" dirty="0">
                          <a:latin typeface="Comic Sans MS" pitchFamily="66" charset="0"/>
                        </a:rPr>
                        <a:t> </a:t>
                      </a:r>
                      <a:endParaRPr lang="el-GR" dirty="0">
                        <a:latin typeface="Comic Sans MS" pitchFamily="66" charset="0"/>
                      </a:endParaRPr>
                    </a:p>
                  </a:txBody>
                  <a:tcPr/>
                </a:tc>
                <a:extLst>
                  <a:ext uri="{0D108BD9-81ED-4DB2-BD59-A6C34878D82A}">
                    <a16:rowId xmlns:a16="http://schemas.microsoft.com/office/drawing/2014/main" xmlns="" val="10008"/>
                  </a:ext>
                </a:extLst>
              </a:tr>
              <a:tr h="492055">
                <a:tc>
                  <a:txBody>
                    <a:bodyPr/>
                    <a:lstStyle/>
                    <a:p>
                      <a:pPr algn="ctr"/>
                      <a:r>
                        <a:rPr lang="el-GR" dirty="0">
                          <a:latin typeface="Comic Sans MS" pitchFamily="66" charset="0"/>
                        </a:rPr>
                        <a:t>6</a:t>
                      </a:r>
                    </a:p>
                  </a:txBody>
                  <a:tcPr/>
                </a:tc>
                <a:tc>
                  <a:txBody>
                    <a:bodyPr/>
                    <a:lstStyle/>
                    <a:p>
                      <a:pPr algn="ctr"/>
                      <a:r>
                        <a:rPr lang="el-GR" dirty="0">
                          <a:latin typeface="Comic Sans MS" pitchFamily="66" charset="0"/>
                        </a:rPr>
                        <a:t>28,6</a:t>
                      </a:r>
                    </a:p>
                  </a:txBody>
                  <a:tcPr/>
                </a:tc>
                <a:tc>
                  <a:txBody>
                    <a:bodyPr/>
                    <a:lstStyle/>
                    <a:p>
                      <a:pPr algn="ctr"/>
                      <a:r>
                        <a:rPr lang="el-GR" dirty="0">
                          <a:latin typeface="Comic Sans MS" pitchFamily="66" charset="0"/>
                        </a:rPr>
                        <a:t>μη μετρήσιμη</a:t>
                      </a:r>
                    </a:p>
                  </a:txBody>
                  <a:tcPr/>
                </a:tc>
                <a:tc>
                  <a:txBody>
                    <a:bodyPr/>
                    <a:lstStyle/>
                    <a:p>
                      <a:pPr algn="ctr"/>
                      <a:r>
                        <a:rPr lang="el-GR" dirty="0">
                          <a:latin typeface="Comic Sans MS" pitchFamily="66" charset="0"/>
                        </a:rPr>
                        <a:t>μη ανιχνεύσιμη</a:t>
                      </a:r>
                    </a:p>
                  </a:txBody>
                  <a:tcPr/>
                </a:tc>
                <a:extLst>
                  <a:ext uri="{0D108BD9-81ED-4DB2-BD59-A6C34878D82A}">
                    <a16:rowId xmlns:a16="http://schemas.microsoft.com/office/drawing/2014/main" xmlns="" val="10009"/>
                  </a:ext>
                </a:extLst>
              </a:tr>
              <a:tr h="492055">
                <a:tc>
                  <a:txBody>
                    <a:bodyPr/>
                    <a:lstStyle/>
                    <a:p>
                      <a:pPr algn="ctr"/>
                      <a:r>
                        <a:rPr lang="el-GR" dirty="0">
                          <a:latin typeface="Comic Sans MS" pitchFamily="66" charset="0"/>
                        </a:rPr>
                        <a:t>6,7</a:t>
                      </a:r>
                    </a:p>
                  </a:txBody>
                  <a:tcPr/>
                </a:tc>
                <a:tc>
                  <a:txBody>
                    <a:bodyPr/>
                    <a:lstStyle/>
                    <a:p>
                      <a:pPr algn="ctr"/>
                      <a:r>
                        <a:rPr lang="el-GR" dirty="0">
                          <a:latin typeface="Comic Sans MS" pitchFamily="66" charset="0"/>
                        </a:rPr>
                        <a:t>28,6</a:t>
                      </a:r>
                    </a:p>
                  </a:txBody>
                  <a:tcPr/>
                </a:tc>
                <a:tc>
                  <a:txBody>
                    <a:bodyPr/>
                    <a:lstStyle/>
                    <a:p>
                      <a:pPr algn="ctr"/>
                      <a:r>
                        <a:rPr lang="el-GR" dirty="0">
                          <a:latin typeface="Comic Sans MS" pitchFamily="66" charset="0"/>
                        </a:rPr>
                        <a:t>μη ανιχνεύσιμη</a:t>
                      </a:r>
                    </a:p>
                  </a:txBody>
                  <a:tcPr/>
                </a:tc>
                <a:tc>
                  <a:txBody>
                    <a:bodyPr/>
                    <a:lstStyle/>
                    <a:p>
                      <a:pPr algn="ctr"/>
                      <a:r>
                        <a:rPr lang="el-GR" dirty="0">
                          <a:latin typeface="Comic Sans MS" pitchFamily="66" charset="0"/>
                        </a:rPr>
                        <a:t>μη ανιχνεύσιμη</a:t>
                      </a:r>
                    </a:p>
                  </a:txBody>
                  <a:tcPr/>
                </a:tc>
                <a:extLst>
                  <a:ext uri="{0D108BD9-81ED-4DB2-BD59-A6C34878D82A}">
                    <a16:rowId xmlns:a16="http://schemas.microsoft.com/office/drawing/2014/main" xmlns="" val="10010"/>
                  </a:ext>
                </a:extLst>
              </a:tr>
              <a:tr h="492055">
                <a:tc>
                  <a:txBody>
                    <a:bodyPr/>
                    <a:lstStyle/>
                    <a:p>
                      <a:pPr algn="ctr"/>
                      <a:r>
                        <a:rPr lang="el-GR" dirty="0">
                          <a:latin typeface="Comic Sans MS" pitchFamily="66" charset="0"/>
                        </a:rPr>
                        <a:t>7</a:t>
                      </a:r>
                    </a:p>
                  </a:txBody>
                  <a:tcPr/>
                </a:tc>
                <a:tc>
                  <a:txBody>
                    <a:bodyPr/>
                    <a:lstStyle/>
                    <a:p>
                      <a:pPr algn="ctr"/>
                      <a:r>
                        <a:rPr lang="el-GR" dirty="0">
                          <a:latin typeface="Comic Sans MS" pitchFamily="66" charset="0"/>
                        </a:rPr>
                        <a:t>28,6</a:t>
                      </a:r>
                    </a:p>
                  </a:txBody>
                  <a:tcPr/>
                </a:tc>
                <a:tc>
                  <a:txBody>
                    <a:bodyPr/>
                    <a:lstStyle/>
                    <a:p>
                      <a:pPr algn="ctr"/>
                      <a:r>
                        <a:rPr lang="el-GR" dirty="0">
                          <a:latin typeface="Comic Sans MS" pitchFamily="66" charset="0"/>
                        </a:rPr>
                        <a:t>μη ανιχνεύσιμη</a:t>
                      </a:r>
                    </a:p>
                  </a:txBody>
                  <a:tcPr/>
                </a:tc>
                <a:tc>
                  <a:txBody>
                    <a:bodyPr/>
                    <a:lstStyle/>
                    <a:p>
                      <a:pPr algn="ctr"/>
                      <a:r>
                        <a:rPr lang="en-US" dirty="0">
                          <a:latin typeface="Comic Sans MS" pitchFamily="66" charset="0"/>
                        </a:rPr>
                        <a:t>0,03</a:t>
                      </a:r>
                      <a:endParaRPr lang="el-GR" dirty="0">
                        <a:latin typeface="Comic Sans MS" pitchFamily="66" charset="0"/>
                      </a:endParaRPr>
                    </a:p>
                  </a:txBody>
                  <a:tcPr/>
                </a:tc>
                <a:extLst>
                  <a:ext uri="{0D108BD9-81ED-4DB2-BD59-A6C34878D82A}">
                    <a16:rowId xmlns:a16="http://schemas.microsoft.com/office/drawing/2014/main" xmlns="" val="10011"/>
                  </a:ext>
                </a:extLst>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algn="ctr"/>
            <a:r>
              <a:rPr lang="el-GR" sz="3600" b="1">
                <a:solidFill>
                  <a:srgbClr val="292929"/>
                </a:solidFill>
                <a:latin typeface="Comic Sans MS" pitchFamily="66" charset="0"/>
              </a:rPr>
              <a:t>Οξυκωδόνη και Θηλασμός</a:t>
            </a:r>
            <a:endParaRPr lang="el-GR"/>
          </a:p>
        </p:txBody>
      </p:sp>
      <p:sp>
        <p:nvSpPr>
          <p:cNvPr id="77826" name="Content Placeholder 2"/>
          <p:cNvSpPr>
            <a:spLocks noGrp="1"/>
          </p:cNvSpPr>
          <p:nvPr>
            <p:ph idx="1"/>
          </p:nvPr>
        </p:nvSpPr>
        <p:spPr/>
        <p:txBody>
          <a:bodyPr/>
          <a:lstStyle/>
          <a:p>
            <a:r>
              <a:rPr lang="el-GR" sz="2400">
                <a:latin typeface="Comic Sans MS" pitchFamily="66" charset="0"/>
              </a:rPr>
              <a:t>Η οξυκωδόνη μπορεί να είναι χρήσιμη σε κάποιες γυναίκες μετά τον τοκετό</a:t>
            </a:r>
          </a:p>
          <a:p>
            <a:r>
              <a:rPr lang="el-GR" sz="2400">
                <a:latin typeface="Comic Sans MS" pitchFamily="66" charset="0"/>
              </a:rPr>
              <a:t>3,5% της μητρικής δόσης μεταφέρεται στο μητρικό γάλα</a:t>
            </a:r>
          </a:p>
          <a:p>
            <a:r>
              <a:rPr lang="el-GR" sz="2400">
                <a:latin typeface="Comic Sans MS" pitchFamily="66" charset="0"/>
              </a:rPr>
              <a:t>Παρατεταμένη και συχνή χορήγηση της οξυκωδόνης μπορεί να προκαλέσει υπνηλία στο νεογνό</a:t>
            </a:r>
          </a:p>
          <a:p>
            <a:endParaRPr lang="el-GR" sz="2400">
              <a:latin typeface="Comic Sans MS" pitchFamily="66" charset="0"/>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algn="ctr"/>
            <a:r>
              <a:rPr lang="en-US" sz="3200" b="1">
                <a:latin typeface="Comic Sans MS" pitchFamily="66" charset="0"/>
              </a:rPr>
              <a:t>Transversus Abdominis Plane Block</a:t>
            </a:r>
            <a:r>
              <a:rPr lang="el-GR" sz="3200" b="1">
                <a:latin typeface="Comic Sans MS" pitchFamily="66" charset="0"/>
              </a:rPr>
              <a:t> </a:t>
            </a:r>
          </a:p>
        </p:txBody>
      </p:sp>
      <p:sp>
        <p:nvSpPr>
          <p:cNvPr id="78850" name="Content Placeholder 2"/>
          <p:cNvSpPr>
            <a:spLocks noGrp="1"/>
          </p:cNvSpPr>
          <p:nvPr>
            <p:ph idx="1"/>
          </p:nvPr>
        </p:nvSpPr>
        <p:spPr>
          <a:xfrm>
            <a:off x="4154488" y="2060575"/>
            <a:ext cx="4541837" cy="4114800"/>
          </a:xfrm>
        </p:spPr>
        <p:txBody>
          <a:bodyPr/>
          <a:lstStyle/>
          <a:p>
            <a:r>
              <a:rPr lang="el-GR" sz="2200">
                <a:latin typeface="Comic Sans MS" pitchFamily="66" charset="0"/>
              </a:rPr>
              <a:t>Μπορεί να χρησιμοποιηθεί μετά από γενική αναισθησία σε  ΚΤ</a:t>
            </a:r>
          </a:p>
          <a:p>
            <a:r>
              <a:rPr lang="el-GR" sz="2200">
                <a:latin typeface="Comic Sans MS" pitchFamily="66" charset="0"/>
              </a:rPr>
              <a:t>Ελαττώνει την κατανάλωση iv μορφίνης/24ωρο μετά από ΚΤ</a:t>
            </a:r>
          </a:p>
          <a:p>
            <a:r>
              <a:rPr lang="el-GR" sz="2200">
                <a:latin typeface="Comic Sans MS" pitchFamily="66" charset="0"/>
              </a:rPr>
              <a:t>Σαν θεραπεία διάσωσης,όταν η νωτιαία μορφίνη μαζί με την πολυπαραγοντική αναλγησία δεν προσφέρει επαρκή αναλγησία</a:t>
            </a:r>
          </a:p>
          <a:p>
            <a:endParaRPr lang="el-GR" sz="2000">
              <a:latin typeface="Comic Sans MS" pitchFamily="66" charset="0"/>
            </a:endParaRPr>
          </a:p>
          <a:p>
            <a:endParaRPr lang="el-GR" sz="2000">
              <a:latin typeface="Comic Sans MS" pitchFamily="66" charset="0"/>
            </a:endParaRPr>
          </a:p>
        </p:txBody>
      </p:sp>
      <p:pic>
        <p:nvPicPr>
          <p:cNvPr id="5" name="Picture 5" descr="http://usra.ca/images/tap5.jpg"/>
          <p:cNvPicPr>
            <a:picLocks noChangeAspect="1" noChangeArrowheads="1"/>
          </p:cNvPicPr>
          <p:nvPr/>
        </p:nvPicPr>
        <p:blipFill>
          <a:blip r:embed="rId2" cstate="print"/>
          <a:srcRect/>
          <a:stretch>
            <a:fillRect/>
          </a:stretch>
        </p:blipFill>
        <p:spPr bwMode="auto">
          <a:xfrm>
            <a:off x="652035" y="2233322"/>
            <a:ext cx="3456384" cy="4052309"/>
          </a:xfrm>
          <a:prstGeom prst="rect">
            <a:avLst/>
          </a:prstGeom>
          <a:noFill/>
          <a:ln w="38100">
            <a:solidFill>
              <a:schemeClr val="accent1"/>
            </a:solidFill>
          </a:ln>
          <a:effectLst>
            <a:glow rad="127000">
              <a:schemeClr val="tx1"/>
            </a:glow>
          </a:effectLst>
        </p:spPr>
      </p:pic>
      <p:sp>
        <p:nvSpPr>
          <p:cNvPr id="78852" name="TextBox 5"/>
          <p:cNvSpPr txBox="1">
            <a:spLocks noChangeArrowheads="1"/>
          </p:cNvSpPr>
          <p:nvPr/>
        </p:nvSpPr>
        <p:spPr bwMode="auto">
          <a:xfrm>
            <a:off x="4427538" y="5668963"/>
            <a:ext cx="4537075" cy="646112"/>
          </a:xfrm>
          <a:prstGeom prst="rect">
            <a:avLst/>
          </a:prstGeom>
          <a:noFill/>
          <a:ln w="9525">
            <a:noFill/>
            <a:miter lim="800000"/>
            <a:headEnd/>
            <a:tailEnd/>
          </a:ln>
        </p:spPr>
        <p:txBody>
          <a:bodyPr>
            <a:spAutoFit/>
          </a:bodyPr>
          <a:lstStyle/>
          <a:p>
            <a:r>
              <a:rPr lang="en-US" i="1">
                <a:solidFill>
                  <a:schemeClr val="accent1"/>
                </a:solidFill>
                <a:latin typeface="Comic Sans MS" pitchFamily="66" charset="0"/>
              </a:rPr>
              <a:t>Loane H</a:t>
            </a:r>
            <a:r>
              <a:rPr lang="el-GR" i="1">
                <a:solidFill>
                  <a:schemeClr val="accent1"/>
                </a:solidFill>
                <a:latin typeface="Comic Sans MS" pitchFamily="66" charset="0"/>
              </a:rPr>
              <a:t> </a:t>
            </a:r>
            <a:r>
              <a:rPr lang="en-US" i="1">
                <a:solidFill>
                  <a:schemeClr val="accent1"/>
                </a:solidFill>
                <a:latin typeface="Comic Sans MS" pitchFamily="66" charset="0"/>
              </a:rPr>
              <a:t>et al. IJOA</a:t>
            </a:r>
            <a:r>
              <a:rPr lang="el-GR" i="1">
                <a:solidFill>
                  <a:schemeClr val="accent1"/>
                </a:solidFill>
                <a:latin typeface="Comic Sans MS" pitchFamily="66" charset="0"/>
              </a:rPr>
              <a:t> </a:t>
            </a:r>
            <a:r>
              <a:rPr lang="en-US" i="1">
                <a:solidFill>
                  <a:schemeClr val="accent1"/>
                </a:solidFill>
                <a:latin typeface="Comic Sans MS" pitchFamily="66" charset="0"/>
              </a:rPr>
              <a:t>2012</a:t>
            </a:r>
          </a:p>
          <a:p>
            <a:r>
              <a:rPr lang="en-US" i="1">
                <a:solidFill>
                  <a:schemeClr val="accent1"/>
                </a:solidFill>
                <a:latin typeface="Comic Sans MS" pitchFamily="66" charset="0"/>
              </a:rPr>
              <a:t>Onishi Y et al. Obst gynaecol</a:t>
            </a:r>
            <a:r>
              <a:rPr lang="el-GR" i="1">
                <a:solidFill>
                  <a:schemeClr val="accent1"/>
                </a:solidFill>
                <a:latin typeface="Comic Sans MS" pitchFamily="66" charset="0"/>
              </a:rPr>
              <a:t> </a:t>
            </a:r>
            <a:r>
              <a:rPr lang="en-US" i="1">
                <a:solidFill>
                  <a:schemeClr val="accent1"/>
                </a:solidFill>
                <a:latin typeface="Comic Sans MS" pitchFamily="66" charset="0"/>
              </a:rPr>
              <a:t>Res 2013</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algn="ctr"/>
            <a:r>
              <a:rPr lang="el-GR" sz="3200" b="1">
                <a:solidFill>
                  <a:schemeClr val="tx1"/>
                </a:solidFill>
                <a:latin typeface="Comic Sans MS" pitchFamily="66" charset="0"/>
              </a:rPr>
              <a:t>Περιορισμοί στην  αναλγησία μετά  από  ΚΤ</a:t>
            </a:r>
            <a:endParaRPr lang="el-GR" sz="3200" b="1">
              <a:solidFill>
                <a:schemeClr val="tx1"/>
              </a:solidFill>
            </a:endParaRPr>
          </a:p>
        </p:txBody>
      </p:sp>
      <p:sp>
        <p:nvSpPr>
          <p:cNvPr id="79874" name="Content Placeholder 2"/>
          <p:cNvSpPr>
            <a:spLocks noGrp="1"/>
          </p:cNvSpPr>
          <p:nvPr>
            <p:ph idx="1"/>
          </p:nvPr>
        </p:nvSpPr>
        <p:spPr/>
        <p:txBody>
          <a:bodyPr/>
          <a:lstStyle/>
          <a:p>
            <a:r>
              <a:rPr lang="el-GR" sz="2000">
                <a:latin typeface="Comic Sans MS" pitchFamily="66" charset="0"/>
              </a:rPr>
              <a:t>Σήμερα η  θεραπεία του πόνου μετά ΚΤ είναι μη αποτελεσματική</a:t>
            </a:r>
          </a:p>
          <a:p>
            <a:r>
              <a:rPr lang="el-GR" sz="2000">
                <a:latin typeface="Comic Sans MS" pitchFamily="66" charset="0"/>
              </a:rPr>
              <a:t>Δύσκολο να διατηρήσουμε</a:t>
            </a:r>
            <a:r>
              <a:rPr lang="en-US" sz="2000">
                <a:latin typeface="Comic Sans MS" pitchFamily="66" charset="0"/>
              </a:rPr>
              <a:t> </a:t>
            </a:r>
            <a:r>
              <a:rPr lang="el-GR" sz="2000">
                <a:latin typeface="Comic Sans MS" pitchFamily="66" charset="0"/>
              </a:rPr>
              <a:t>ισορροπία μεταξύ               μητρικής αναλγησίας και ανεπιθύμητων ενεργειών στο νεογνό που θηλάζει</a:t>
            </a:r>
          </a:p>
          <a:p>
            <a:endParaRPr lang="el-GR" sz="2000">
              <a:latin typeface="Comic Sans MS" pitchFamily="66" charset="0"/>
            </a:endParaRPr>
          </a:p>
        </p:txBody>
      </p:sp>
      <p:pic>
        <p:nvPicPr>
          <p:cNvPr id="79875" name="Picture 6"/>
          <p:cNvPicPr>
            <a:picLocks noChangeAspect="1"/>
          </p:cNvPicPr>
          <p:nvPr/>
        </p:nvPicPr>
        <p:blipFill>
          <a:blip r:embed="rId2"/>
          <a:srcRect/>
          <a:stretch>
            <a:fillRect/>
          </a:stretch>
        </p:blipFill>
        <p:spPr bwMode="auto">
          <a:xfrm>
            <a:off x="1555750" y="4452938"/>
            <a:ext cx="5164138" cy="2071687"/>
          </a:xfrm>
          <a:prstGeom prst="rect">
            <a:avLst/>
          </a:prstGeom>
          <a:noFill/>
          <a:ln w="9525">
            <a:noFill/>
            <a:miter lim="800000"/>
            <a:headEnd/>
            <a:tailEnd/>
          </a:ln>
        </p:spPr>
      </p:pic>
      <p:sp>
        <p:nvSpPr>
          <p:cNvPr id="79876" name="TextBox 7"/>
          <p:cNvSpPr txBox="1">
            <a:spLocks noChangeArrowheads="1"/>
          </p:cNvSpPr>
          <p:nvPr/>
        </p:nvSpPr>
        <p:spPr bwMode="auto">
          <a:xfrm>
            <a:off x="1692275" y="4921250"/>
            <a:ext cx="1008063" cy="307975"/>
          </a:xfrm>
          <a:prstGeom prst="rect">
            <a:avLst/>
          </a:prstGeom>
          <a:solidFill>
            <a:schemeClr val="accent1"/>
          </a:solidFill>
          <a:ln w="9525">
            <a:noFill/>
            <a:miter lim="800000"/>
            <a:headEnd/>
            <a:tailEnd/>
          </a:ln>
        </p:spPr>
        <p:txBody>
          <a:bodyPr>
            <a:spAutoFit/>
          </a:bodyPr>
          <a:lstStyle/>
          <a:p>
            <a:r>
              <a:rPr lang="el-GR" sz="1400">
                <a:latin typeface="Comic Sans MS" pitchFamily="66" charset="0"/>
              </a:rPr>
              <a:t>Αναλγησία</a:t>
            </a:r>
          </a:p>
        </p:txBody>
      </p:sp>
      <p:sp>
        <p:nvSpPr>
          <p:cNvPr id="79877" name="TextBox 8"/>
          <p:cNvSpPr txBox="1">
            <a:spLocks noChangeArrowheads="1"/>
          </p:cNvSpPr>
          <p:nvPr/>
        </p:nvSpPr>
        <p:spPr bwMode="auto">
          <a:xfrm>
            <a:off x="5219700" y="4873625"/>
            <a:ext cx="1073150" cy="307975"/>
          </a:xfrm>
          <a:prstGeom prst="rect">
            <a:avLst/>
          </a:prstGeom>
          <a:solidFill>
            <a:schemeClr val="accent1"/>
          </a:solidFill>
          <a:ln w="9525">
            <a:noFill/>
            <a:miter lim="800000"/>
            <a:headEnd/>
            <a:tailEnd/>
          </a:ln>
        </p:spPr>
        <p:txBody>
          <a:bodyPr>
            <a:spAutoFit/>
          </a:bodyPr>
          <a:lstStyle/>
          <a:p>
            <a:r>
              <a:rPr lang="el-GR" sz="1400">
                <a:latin typeface="Comic Sans MS" pitchFamily="66" charset="0"/>
              </a:rPr>
              <a:t>Α.Ε νεογνό</a:t>
            </a:r>
          </a:p>
        </p:txBody>
      </p:sp>
      <p:sp>
        <p:nvSpPr>
          <p:cNvPr id="79878" name="TextBox 9"/>
          <p:cNvSpPr txBox="1">
            <a:spLocks noChangeArrowheads="1"/>
          </p:cNvSpPr>
          <p:nvPr/>
        </p:nvSpPr>
        <p:spPr bwMode="auto">
          <a:xfrm>
            <a:off x="1619250" y="4149725"/>
            <a:ext cx="1439863" cy="306388"/>
          </a:xfrm>
          <a:prstGeom prst="rect">
            <a:avLst/>
          </a:prstGeom>
          <a:noFill/>
          <a:ln w="9525">
            <a:noFill/>
            <a:miter lim="800000"/>
            <a:headEnd/>
            <a:tailEnd/>
          </a:ln>
        </p:spPr>
        <p:txBody>
          <a:bodyPr>
            <a:spAutoFit/>
          </a:bodyPr>
          <a:lstStyle/>
          <a:p>
            <a:r>
              <a:rPr lang="el-GR" sz="1400">
                <a:latin typeface="Comic Sans MS" pitchFamily="66" charset="0"/>
              </a:rPr>
              <a:t>Επαρκής</a:t>
            </a:r>
          </a:p>
        </p:txBody>
      </p:sp>
      <p:sp>
        <p:nvSpPr>
          <p:cNvPr id="79879" name="TextBox 10"/>
          <p:cNvSpPr txBox="1">
            <a:spLocks noChangeArrowheads="1"/>
          </p:cNvSpPr>
          <p:nvPr/>
        </p:nvSpPr>
        <p:spPr bwMode="auto">
          <a:xfrm>
            <a:off x="5435600" y="4149725"/>
            <a:ext cx="1657350" cy="306388"/>
          </a:xfrm>
          <a:prstGeom prst="rect">
            <a:avLst/>
          </a:prstGeom>
          <a:noFill/>
          <a:ln w="9525">
            <a:noFill/>
            <a:miter lim="800000"/>
            <a:headEnd/>
            <a:tailEnd/>
          </a:ln>
        </p:spPr>
        <p:txBody>
          <a:bodyPr>
            <a:spAutoFit/>
          </a:bodyPr>
          <a:lstStyle/>
          <a:p>
            <a:r>
              <a:rPr lang="el-GR" sz="1400">
                <a:latin typeface="Comic Sans MS" pitchFamily="66" charset="0"/>
              </a:rPr>
              <a:t>Αποδεκτές</a:t>
            </a:r>
          </a:p>
        </p:txBody>
      </p:sp>
      <p:sp>
        <p:nvSpPr>
          <p:cNvPr id="79880" name="TextBox 11"/>
          <p:cNvSpPr txBox="1">
            <a:spLocks noChangeArrowheads="1"/>
          </p:cNvSpPr>
          <p:nvPr/>
        </p:nvSpPr>
        <p:spPr bwMode="auto">
          <a:xfrm>
            <a:off x="1557338" y="5661025"/>
            <a:ext cx="1152525" cy="307975"/>
          </a:xfrm>
          <a:prstGeom prst="rect">
            <a:avLst/>
          </a:prstGeom>
          <a:noFill/>
          <a:ln w="9525">
            <a:noFill/>
            <a:miter lim="800000"/>
            <a:headEnd/>
            <a:tailEnd/>
          </a:ln>
        </p:spPr>
        <p:txBody>
          <a:bodyPr>
            <a:spAutoFit/>
          </a:bodyPr>
          <a:lstStyle/>
          <a:p>
            <a:r>
              <a:rPr lang="el-GR" sz="1400">
                <a:latin typeface="Comic Sans MS" pitchFamily="66" charset="0"/>
              </a:rPr>
              <a:t>Ανεπαρκής</a:t>
            </a:r>
          </a:p>
        </p:txBody>
      </p:sp>
      <p:sp>
        <p:nvSpPr>
          <p:cNvPr id="79881" name="TextBox 12"/>
          <p:cNvSpPr txBox="1">
            <a:spLocks noChangeArrowheads="1"/>
          </p:cNvSpPr>
          <p:nvPr/>
        </p:nvSpPr>
        <p:spPr bwMode="auto">
          <a:xfrm>
            <a:off x="5435600" y="5703888"/>
            <a:ext cx="1944688" cy="307975"/>
          </a:xfrm>
          <a:prstGeom prst="rect">
            <a:avLst/>
          </a:prstGeom>
          <a:noFill/>
          <a:ln w="9525">
            <a:noFill/>
            <a:miter lim="800000"/>
            <a:headEnd/>
            <a:tailEnd/>
          </a:ln>
        </p:spPr>
        <p:txBody>
          <a:bodyPr>
            <a:spAutoFit/>
          </a:bodyPr>
          <a:lstStyle/>
          <a:p>
            <a:r>
              <a:rPr lang="el-GR" sz="1400">
                <a:latin typeface="Comic Sans MS" pitchFamily="66" charset="0"/>
              </a:rPr>
              <a:t>Μη αποδεκτές</a:t>
            </a:r>
          </a:p>
        </p:txBody>
      </p:sp>
      <p:sp>
        <p:nvSpPr>
          <p:cNvPr id="79882" name="TextBox 13"/>
          <p:cNvSpPr txBox="1">
            <a:spLocks noChangeArrowheads="1"/>
          </p:cNvSpPr>
          <p:nvPr/>
        </p:nvSpPr>
        <p:spPr bwMode="auto">
          <a:xfrm>
            <a:off x="2700338" y="3716338"/>
            <a:ext cx="3024187" cy="339725"/>
          </a:xfrm>
          <a:prstGeom prst="rect">
            <a:avLst/>
          </a:prstGeom>
          <a:solidFill>
            <a:schemeClr val="bg2"/>
          </a:solidFill>
          <a:ln w="9525">
            <a:noFill/>
            <a:miter lim="800000"/>
            <a:headEnd/>
            <a:tailEnd/>
          </a:ln>
        </p:spPr>
        <p:txBody>
          <a:bodyPr>
            <a:spAutoFit/>
          </a:bodyPr>
          <a:lstStyle/>
          <a:p>
            <a:pPr algn="ctr"/>
            <a:r>
              <a:rPr lang="el-GR" sz="1600" b="1">
                <a:latin typeface="Comic Sans MS" pitchFamily="66" charset="0"/>
              </a:rPr>
              <a:t>Μετεγχειρητική Αναλγησία</a:t>
            </a:r>
          </a:p>
        </p:txBody>
      </p:sp>
    </p:spTree>
  </p:cSld>
  <p:clrMapOvr>
    <a:masterClrMapping/>
  </p:clrMapOvr>
  <p:transition/>
</p:sld>
</file>

<file path=ppt/theme/theme1.xml><?xml version="1.0" encoding="utf-8"?>
<a:theme xmlns:a="http://schemas.openxmlformats.org/drawingml/2006/main" name="1_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l-GR" sz="2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l-GR" sz="2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1580</TotalTime>
  <Words>4792</Words>
  <Application>Microsoft Office PowerPoint</Application>
  <PresentationFormat>On-screen Show (4:3)</PresentationFormat>
  <Paragraphs>533</Paragraphs>
  <Slides>72</Slides>
  <Notes>1</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 Unicode MS</vt:lpstr>
      <vt:lpstr>Arial</vt:lpstr>
      <vt:lpstr>Calibri</vt:lpstr>
      <vt:lpstr>Comic Sans MS</vt:lpstr>
      <vt:lpstr>Times New Roman</vt:lpstr>
      <vt:lpstr>Wingdings</vt:lpstr>
      <vt:lpstr>1_Axis</vt:lpstr>
      <vt:lpstr>  Μητρικός Θηλασμός και Αναλγησία. Ποια είναι τα ασφαλή μονοπάτια?</vt:lpstr>
      <vt:lpstr>PowerPoint Presentation</vt:lpstr>
      <vt:lpstr>Μητρικός Θηλασμός</vt:lpstr>
      <vt:lpstr>Μητρικός Θηλασμός</vt:lpstr>
      <vt:lpstr>Μητρικός Θηλασμός</vt:lpstr>
      <vt:lpstr> The World Health Organization’s infant feeding recommendation</vt:lpstr>
      <vt:lpstr>Αναλγησία και Θηλασμός</vt:lpstr>
      <vt:lpstr>Αναλγητικά και Θηλασμός</vt:lpstr>
      <vt:lpstr>Αναλγητικά και Θηλασμός</vt:lpstr>
      <vt:lpstr>PowerPoint Presentation</vt:lpstr>
      <vt:lpstr>Φαρμακοκινητικοί Παράγοντες</vt:lpstr>
      <vt:lpstr>Αναλγητικά και Θηλασμός</vt:lpstr>
      <vt:lpstr>Αναλγητικά και Θηλασμός</vt:lpstr>
      <vt:lpstr>PowerPoint Presentation</vt:lpstr>
      <vt:lpstr>Αναλγητικά και Θηλασμός</vt:lpstr>
      <vt:lpstr>Αναλγητικά και Θηλασμός</vt:lpstr>
      <vt:lpstr>Συστάσεις χρήσης αναλγητικών στη μητέρα που θηλάζει</vt:lpstr>
      <vt:lpstr>Αναλγησία για ΦΤ</vt:lpstr>
      <vt:lpstr>Αναλγησία για ΦΤ/ Παρεντερικά οπιοειδή</vt:lpstr>
      <vt:lpstr>Επισκληρίδιος Αναλγησία για ΦΤ</vt:lpstr>
      <vt:lpstr>Αναισθησία για ΚΤ</vt:lpstr>
      <vt:lpstr>Αναλγησία μετά από καισαρική τομή</vt:lpstr>
      <vt:lpstr>PowerPoint Presentation</vt:lpstr>
      <vt:lpstr>Μη Οπιοειδή Αναλγητικά και Θηλασμός</vt:lpstr>
      <vt:lpstr>Μη Οπιοειδή Αναλγητικά και Θηλασμός</vt:lpstr>
      <vt:lpstr>ΜΣΑΦ</vt:lpstr>
      <vt:lpstr>PowerPoint Presentation</vt:lpstr>
      <vt:lpstr>Κωδεῒνη και Θηλασμός</vt:lpstr>
      <vt:lpstr>Μεταβολισμός Κωδεῒνης</vt:lpstr>
      <vt:lpstr>PowerPoint Presentation</vt:lpstr>
      <vt:lpstr>PowerPoint Presentation</vt:lpstr>
      <vt:lpstr>Μορφίνη και Θηλασμός</vt:lpstr>
      <vt:lpstr>Μορφίνη και Θηλασμός</vt:lpstr>
      <vt:lpstr>Νωτιαία χορήγηση μορφίνης</vt:lpstr>
      <vt:lpstr>PowerPoint Presentation</vt:lpstr>
      <vt:lpstr>Φεντανύλη και Θηλασμός</vt:lpstr>
      <vt:lpstr>Ρεμιφεντανίλη και Θηλασμός</vt:lpstr>
      <vt:lpstr>Πεθιδίνη και Θηλασμός</vt:lpstr>
      <vt:lpstr>Τραμαδόλη και Θηλασμός</vt:lpstr>
      <vt:lpstr>Τοπικά Αναισθητικά και Θηλασμός</vt:lpstr>
      <vt:lpstr>Σχέδιο Πολυπαραγοντικής Αναλγησίας</vt:lpstr>
      <vt:lpstr>Αναλγησία για χο και θηλασμός</vt:lpstr>
      <vt:lpstr>Συμπέρασματα</vt:lpstr>
      <vt:lpstr>PowerPoint Presentation</vt:lpstr>
      <vt:lpstr>Relative infant dose</vt:lpstr>
      <vt:lpstr>Pharmacokinetics Factors</vt:lpstr>
      <vt:lpstr>Pharmacokinetics Factors</vt:lpstr>
      <vt:lpstr>PowerPoint Presentation</vt:lpstr>
      <vt:lpstr>Πόνος μετά τον τοκετό-Επίδραση στις καθημερινές δραστηριότητες</vt:lpstr>
      <vt:lpstr>PowerPoint Presentation</vt:lpstr>
      <vt:lpstr>Βαθμός  Αξιοπιστίας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Αναλγησία μετά από καισαρική τομή  και μητρικός θηλασμός</vt:lpstr>
      <vt:lpstr>Επιπτώσεις αθεράπευτου οξέος πόνου</vt:lpstr>
      <vt:lpstr>PowerPoint Presentation</vt:lpstr>
      <vt:lpstr>Πρακτική Αναλγησίας μετά ΚΤ</vt:lpstr>
      <vt:lpstr>PowerPoint Presentation</vt:lpstr>
      <vt:lpstr>Οξυκωδόνη και Θηλασμός</vt:lpstr>
      <vt:lpstr>Transversus Abdominis Plane Block </vt:lpstr>
      <vt:lpstr>Περιορισμοί στην  αναλγησία μετά  από  ΚΤ</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Αναλγησία  μετά από  Καισαρική Τομή  και Μητρικός Θηλασμός</dc:title>
  <dc:creator>Nancy</dc:creator>
  <cp:lastModifiedBy>Microsoft account</cp:lastModifiedBy>
  <cp:revision>113</cp:revision>
  <dcterms:created xsi:type="dcterms:W3CDTF">2014-09-26T10:43:41Z</dcterms:created>
  <dcterms:modified xsi:type="dcterms:W3CDTF">2022-05-30T12:27:14Z</dcterms:modified>
</cp:coreProperties>
</file>