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70" r:id="rId16"/>
    <p:sldId id="371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49" r:id="rId28"/>
    <p:sldId id="282" r:id="rId29"/>
    <p:sldId id="283" r:id="rId30"/>
    <p:sldId id="382" r:id="rId31"/>
    <p:sldId id="378" r:id="rId32"/>
    <p:sldId id="284" r:id="rId33"/>
    <p:sldId id="285" r:id="rId34"/>
    <p:sldId id="286" r:id="rId35"/>
    <p:sldId id="287" r:id="rId36"/>
    <p:sldId id="288" r:id="rId37"/>
    <p:sldId id="289" r:id="rId38"/>
    <p:sldId id="345" r:id="rId39"/>
    <p:sldId id="346" r:id="rId40"/>
    <p:sldId id="347" r:id="rId41"/>
    <p:sldId id="348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372" r:id="rId51"/>
    <p:sldId id="299" r:id="rId52"/>
    <p:sldId id="350" r:id="rId53"/>
    <p:sldId id="300" r:id="rId54"/>
    <p:sldId id="301" r:id="rId55"/>
    <p:sldId id="302" r:id="rId56"/>
    <p:sldId id="303" r:id="rId57"/>
    <p:sldId id="304" r:id="rId58"/>
    <p:sldId id="444" r:id="rId59"/>
    <p:sldId id="305" r:id="rId60"/>
    <p:sldId id="306" r:id="rId61"/>
    <p:sldId id="307" r:id="rId62"/>
    <p:sldId id="308" r:id="rId63"/>
    <p:sldId id="309" r:id="rId64"/>
    <p:sldId id="351" r:id="rId65"/>
    <p:sldId id="310" r:id="rId66"/>
    <p:sldId id="414" r:id="rId67"/>
    <p:sldId id="311" r:id="rId68"/>
    <p:sldId id="312" r:id="rId69"/>
    <p:sldId id="313" r:id="rId70"/>
    <p:sldId id="373" r:id="rId71"/>
    <p:sldId id="374" r:id="rId72"/>
    <p:sldId id="376" r:id="rId73"/>
    <p:sldId id="375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22" r:id="rId82"/>
    <p:sldId id="323" r:id="rId83"/>
    <p:sldId id="445" r:id="rId84"/>
    <p:sldId id="324" r:id="rId85"/>
    <p:sldId id="327" r:id="rId86"/>
    <p:sldId id="328" r:id="rId87"/>
    <p:sldId id="329" r:id="rId88"/>
    <p:sldId id="330" r:id="rId89"/>
    <p:sldId id="331" r:id="rId90"/>
    <p:sldId id="358" r:id="rId91"/>
    <p:sldId id="448" r:id="rId92"/>
    <p:sldId id="333" r:id="rId93"/>
    <p:sldId id="334" r:id="rId94"/>
    <p:sldId id="335" r:id="rId95"/>
    <p:sldId id="449" r:id="rId96"/>
    <p:sldId id="361" r:id="rId97"/>
    <p:sldId id="362" r:id="rId98"/>
    <p:sldId id="450" r:id="rId99"/>
    <p:sldId id="337" r:id="rId100"/>
    <p:sldId id="338" r:id="rId101"/>
    <p:sldId id="339" r:id="rId102"/>
    <p:sldId id="340" r:id="rId103"/>
    <p:sldId id="341" r:id="rId104"/>
    <p:sldId id="365" r:id="rId105"/>
    <p:sldId id="366" r:id="rId106"/>
    <p:sldId id="342" r:id="rId107"/>
    <p:sldId id="368" r:id="rId108"/>
    <p:sldId id="369" r:id="rId109"/>
    <p:sldId id="343" r:id="rId110"/>
    <p:sldId id="344" r:id="rId11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B5653-5A46-4CB9-926C-5A51722331F8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AE746FB8-93D2-4068-B6A0-8F496144B2C4}">
      <dgm:prSet phldrT="[Κείμενο]" custT="1"/>
      <dgm:spPr/>
      <dgm:t>
        <a:bodyPr/>
        <a:lstStyle/>
        <a:p>
          <a:r>
            <a:rPr lang="en-US" sz="2400" dirty="0"/>
            <a:t>Types of problems in morphogenesis</a:t>
          </a:r>
          <a:endParaRPr lang="el-GR" sz="2400" dirty="0"/>
        </a:p>
      </dgm:t>
    </dgm:pt>
    <dgm:pt modelId="{CE952106-7A0C-410C-AD0B-221F3F863D99}" type="parTrans" cxnId="{F8151C96-B453-4E44-B9D1-4A442629B368}">
      <dgm:prSet/>
      <dgm:spPr/>
      <dgm:t>
        <a:bodyPr/>
        <a:lstStyle/>
        <a:p>
          <a:endParaRPr lang="el-GR"/>
        </a:p>
      </dgm:t>
    </dgm:pt>
    <dgm:pt modelId="{90889D9F-8D74-4C31-821D-2E553D2002B1}" type="sibTrans" cxnId="{F8151C96-B453-4E44-B9D1-4A442629B368}">
      <dgm:prSet/>
      <dgm:spPr/>
      <dgm:t>
        <a:bodyPr/>
        <a:lstStyle/>
        <a:p>
          <a:endParaRPr lang="el-GR"/>
        </a:p>
      </dgm:t>
    </dgm:pt>
    <dgm:pt modelId="{E5EFFDD8-166F-42C2-B3CF-6FC923D9D1B6}">
      <dgm:prSet phldrT="[Κείμενο]"/>
      <dgm:spPr/>
      <dgm:t>
        <a:bodyPr/>
        <a:lstStyle/>
        <a:p>
          <a:r>
            <a:rPr lang="en-US" dirty="0"/>
            <a:t>Poor formation of tissue</a:t>
          </a:r>
          <a:endParaRPr lang="el-GR" dirty="0"/>
        </a:p>
      </dgm:t>
    </dgm:pt>
    <dgm:pt modelId="{C262ED53-D838-4B2F-95D5-BA8BCAD09E5C}" type="parTrans" cxnId="{500D6AAC-59F2-4E05-899E-91AEDAB69792}">
      <dgm:prSet/>
      <dgm:spPr/>
      <dgm:t>
        <a:bodyPr/>
        <a:lstStyle/>
        <a:p>
          <a:endParaRPr lang="el-GR"/>
        </a:p>
      </dgm:t>
    </dgm:pt>
    <dgm:pt modelId="{C04D0A5B-31CC-4CE8-8546-39723E4BE655}" type="sibTrans" cxnId="{500D6AAC-59F2-4E05-899E-91AEDAB69792}">
      <dgm:prSet/>
      <dgm:spPr/>
      <dgm:t>
        <a:bodyPr/>
        <a:lstStyle/>
        <a:p>
          <a:endParaRPr lang="el-GR"/>
        </a:p>
      </dgm:t>
    </dgm:pt>
    <dgm:pt modelId="{540D7083-1E33-4F82-9C8A-69A50A73742B}">
      <dgm:prSet phldrT="[Κείμενο]"/>
      <dgm:spPr/>
      <dgm:t>
        <a:bodyPr/>
        <a:lstStyle/>
        <a:p>
          <a:r>
            <a:rPr lang="en-US" dirty="0"/>
            <a:t>Unusual forces on normal tissue</a:t>
          </a:r>
          <a:endParaRPr lang="el-GR" dirty="0"/>
        </a:p>
      </dgm:t>
    </dgm:pt>
    <dgm:pt modelId="{813DB2F0-E4FF-4DA7-BF94-068B81EBE53E}" type="parTrans" cxnId="{F93559B4-FB2E-48AF-9794-7CD3ACA325C0}">
      <dgm:prSet/>
      <dgm:spPr/>
      <dgm:t>
        <a:bodyPr/>
        <a:lstStyle/>
        <a:p>
          <a:endParaRPr lang="el-GR"/>
        </a:p>
      </dgm:t>
    </dgm:pt>
    <dgm:pt modelId="{A3B3DD1B-AF18-43CB-8F61-D77D1250FB30}" type="sibTrans" cxnId="{F93559B4-FB2E-48AF-9794-7CD3ACA325C0}">
      <dgm:prSet/>
      <dgm:spPr/>
      <dgm:t>
        <a:bodyPr/>
        <a:lstStyle/>
        <a:p>
          <a:endParaRPr lang="el-GR"/>
        </a:p>
      </dgm:t>
    </dgm:pt>
    <dgm:pt modelId="{03076E66-CBE1-47DA-B633-0F2E2DF3462E}">
      <dgm:prSet phldrT="[Κείμενο]"/>
      <dgm:spPr/>
      <dgm:t>
        <a:bodyPr/>
        <a:lstStyle/>
        <a:p>
          <a:r>
            <a:rPr lang="en-US" dirty="0"/>
            <a:t>Breakdown of normal tissue</a:t>
          </a:r>
          <a:endParaRPr lang="el-GR" dirty="0"/>
        </a:p>
      </dgm:t>
    </dgm:pt>
    <dgm:pt modelId="{66BE7599-A755-4644-9A06-3F39EA5C8503}" type="parTrans" cxnId="{A9919EC7-25E3-4F6B-82F0-80977934C4EB}">
      <dgm:prSet/>
      <dgm:spPr/>
      <dgm:t>
        <a:bodyPr/>
        <a:lstStyle/>
        <a:p>
          <a:endParaRPr lang="el-GR"/>
        </a:p>
      </dgm:t>
    </dgm:pt>
    <dgm:pt modelId="{EF7808F2-AC3E-42E4-AF37-BE56548E4A98}" type="sibTrans" cxnId="{A9919EC7-25E3-4F6B-82F0-80977934C4EB}">
      <dgm:prSet/>
      <dgm:spPr/>
      <dgm:t>
        <a:bodyPr/>
        <a:lstStyle/>
        <a:p>
          <a:endParaRPr lang="el-GR"/>
        </a:p>
      </dgm:t>
    </dgm:pt>
    <dgm:pt modelId="{92F19D40-924F-4798-8DFB-41BD8659B5C7}">
      <dgm:prSet/>
      <dgm:spPr/>
      <dgm:t>
        <a:bodyPr/>
        <a:lstStyle/>
        <a:p>
          <a:r>
            <a:rPr lang="en-US" dirty="0"/>
            <a:t>Abnormal organization of cells in tissue</a:t>
          </a:r>
          <a:endParaRPr lang="el-GR" dirty="0"/>
        </a:p>
      </dgm:t>
    </dgm:pt>
    <dgm:pt modelId="{B20A153B-CF62-4F7C-B3BC-FA30F083ABC9}" type="parTrans" cxnId="{D6AB9282-6710-4CD2-82EB-74A6C1D2DAA7}">
      <dgm:prSet/>
      <dgm:spPr/>
      <dgm:t>
        <a:bodyPr/>
        <a:lstStyle/>
        <a:p>
          <a:endParaRPr lang="el-GR"/>
        </a:p>
      </dgm:t>
    </dgm:pt>
    <dgm:pt modelId="{EE8E76CD-09B6-4B4F-86B7-1890155BF8A6}" type="sibTrans" cxnId="{D6AB9282-6710-4CD2-82EB-74A6C1D2DAA7}">
      <dgm:prSet/>
      <dgm:spPr/>
      <dgm:t>
        <a:bodyPr/>
        <a:lstStyle/>
        <a:p>
          <a:endParaRPr lang="el-GR"/>
        </a:p>
      </dgm:t>
    </dgm:pt>
    <dgm:pt modelId="{F62E322B-5064-42E2-BBFA-99DF895B4B06}">
      <dgm:prSet/>
      <dgm:spPr/>
      <dgm:t>
        <a:bodyPr/>
        <a:lstStyle/>
        <a:p>
          <a:r>
            <a:rPr lang="en-US" b="1" dirty="0"/>
            <a:t>Malformation</a:t>
          </a:r>
          <a:r>
            <a:rPr lang="en-US" dirty="0"/>
            <a:t> or </a:t>
          </a:r>
        </a:p>
        <a:p>
          <a:r>
            <a:rPr lang="en-US" dirty="0"/>
            <a:t>malformation sequence</a:t>
          </a:r>
          <a:endParaRPr lang="el-GR" dirty="0"/>
        </a:p>
      </dgm:t>
    </dgm:pt>
    <dgm:pt modelId="{A9E75920-FF2F-4763-9411-7FD24BE341F2}" type="parTrans" cxnId="{15A5632F-294C-4130-8A3D-0111106C8487}">
      <dgm:prSet/>
      <dgm:spPr/>
      <dgm:t>
        <a:bodyPr/>
        <a:lstStyle/>
        <a:p>
          <a:endParaRPr lang="el-GR"/>
        </a:p>
      </dgm:t>
    </dgm:pt>
    <dgm:pt modelId="{E993D546-76F9-495C-B7FC-8C9CAA01A269}" type="sibTrans" cxnId="{15A5632F-294C-4130-8A3D-0111106C8487}">
      <dgm:prSet/>
      <dgm:spPr/>
      <dgm:t>
        <a:bodyPr/>
        <a:lstStyle/>
        <a:p>
          <a:endParaRPr lang="el-GR"/>
        </a:p>
      </dgm:t>
    </dgm:pt>
    <dgm:pt modelId="{A64027BB-290F-4091-9FBC-48DAF6452C73}">
      <dgm:prSet/>
      <dgm:spPr/>
      <dgm:t>
        <a:bodyPr/>
        <a:lstStyle/>
        <a:p>
          <a:r>
            <a:rPr lang="en-US" dirty="0"/>
            <a:t>Deformation or deformation sequence</a:t>
          </a:r>
          <a:endParaRPr lang="el-GR" dirty="0"/>
        </a:p>
      </dgm:t>
    </dgm:pt>
    <dgm:pt modelId="{67BF396C-21E4-4A64-A0F7-CF7235DB544E}" type="parTrans" cxnId="{F5813EB5-EFB3-4D4A-B4EC-EE115C6BC303}">
      <dgm:prSet/>
      <dgm:spPr/>
      <dgm:t>
        <a:bodyPr/>
        <a:lstStyle/>
        <a:p>
          <a:endParaRPr lang="el-GR"/>
        </a:p>
      </dgm:t>
    </dgm:pt>
    <dgm:pt modelId="{2235670A-4B6E-4A5B-95AF-181F07885A35}" type="sibTrans" cxnId="{F5813EB5-EFB3-4D4A-B4EC-EE115C6BC303}">
      <dgm:prSet/>
      <dgm:spPr/>
      <dgm:t>
        <a:bodyPr/>
        <a:lstStyle/>
        <a:p>
          <a:endParaRPr lang="el-GR"/>
        </a:p>
      </dgm:t>
    </dgm:pt>
    <dgm:pt modelId="{247EABEC-4BC9-4095-A078-BCA326933C53}">
      <dgm:prSet/>
      <dgm:spPr/>
      <dgm:t>
        <a:bodyPr/>
        <a:lstStyle/>
        <a:p>
          <a:r>
            <a:rPr lang="en-US" dirty="0"/>
            <a:t>Disruption or Disruption sequence</a:t>
          </a:r>
          <a:endParaRPr lang="el-GR" dirty="0"/>
        </a:p>
      </dgm:t>
    </dgm:pt>
    <dgm:pt modelId="{6EBD48D0-48EE-4473-B879-E868A518025A}" type="parTrans" cxnId="{8B235DEC-1ADC-44CA-A744-B2CCB2526B20}">
      <dgm:prSet/>
      <dgm:spPr/>
      <dgm:t>
        <a:bodyPr/>
        <a:lstStyle/>
        <a:p>
          <a:endParaRPr lang="el-GR"/>
        </a:p>
      </dgm:t>
    </dgm:pt>
    <dgm:pt modelId="{CE18CBEB-843F-4256-955E-E46D0B96B00F}" type="sibTrans" cxnId="{8B235DEC-1ADC-44CA-A744-B2CCB2526B20}">
      <dgm:prSet/>
      <dgm:spPr/>
      <dgm:t>
        <a:bodyPr/>
        <a:lstStyle/>
        <a:p>
          <a:endParaRPr lang="el-GR"/>
        </a:p>
      </dgm:t>
    </dgm:pt>
    <dgm:pt modelId="{9AE45C6C-582B-4256-B327-B35D001C1E90}">
      <dgm:prSet/>
      <dgm:spPr/>
      <dgm:t>
        <a:bodyPr/>
        <a:lstStyle/>
        <a:p>
          <a:r>
            <a:rPr lang="en-US" dirty="0"/>
            <a:t>Dysplasia or dysplasia sequence</a:t>
          </a:r>
          <a:endParaRPr lang="el-GR" dirty="0"/>
        </a:p>
      </dgm:t>
    </dgm:pt>
    <dgm:pt modelId="{930E7B19-2313-4EEF-82B2-3836867DB76E}" type="parTrans" cxnId="{18E2FD94-52E2-42DA-85FD-FF38A858BB92}">
      <dgm:prSet/>
      <dgm:spPr/>
      <dgm:t>
        <a:bodyPr/>
        <a:lstStyle/>
        <a:p>
          <a:endParaRPr lang="el-GR"/>
        </a:p>
      </dgm:t>
    </dgm:pt>
    <dgm:pt modelId="{664622AE-2CD6-4603-9DE6-C6B1D6C7AE7B}" type="sibTrans" cxnId="{18E2FD94-52E2-42DA-85FD-FF38A858BB92}">
      <dgm:prSet/>
      <dgm:spPr/>
      <dgm:t>
        <a:bodyPr/>
        <a:lstStyle/>
        <a:p>
          <a:endParaRPr lang="el-GR"/>
        </a:p>
      </dgm:t>
    </dgm:pt>
    <dgm:pt modelId="{E96B7F78-25EA-4923-BD46-574BA3B684DB}" type="pres">
      <dgm:prSet presAssocID="{ED1B5653-5A46-4CB9-926C-5A51722331F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F76B747A-6C83-4E98-A17C-D3C3E2FA04F3}" type="pres">
      <dgm:prSet presAssocID="{AE746FB8-93D2-4068-B6A0-8F496144B2C4}" presName="hierRoot1" presStyleCnt="0">
        <dgm:presLayoutVars>
          <dgm:hierBranch val="init"/>
        </dgm:presLayoutVars>
      </dgm:prSet>
      <dgm:spPr/>
    </dgm:pt>
    <dgm:pt modelId="{2E2E3CF5-6E75-4A9C-8C6A-3E4D8B2F34B2}" type="pres">
      <dgm:prSet presAssocID="{AE746FB8-93D2-4068-B6A0-8F496144B2C4}" presName="rootComposite1" presStyleCnt="0"/>
      <dgm:spPr/>
    </dgm:pt>
    <dgm:pt modelId="{193DDDEB-D0B6-4EE1-8F7A-7C579C630F76}" type="pres">
      <dgm:prSet presAssocID="{AE746FB8-93D2-4068-B6A0-8F496144B2C4}" presName="rootText1" presStyleLbl="node0" presStyleIdx="0" presStyleCnt="1" custScaleX="281382" custLinFactNeighborY="-206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29B292D-F8E4-40B2-B2DA-E93E9DA1656E}" type="pres">
      <dgm:prSet presAssocID="{AE746FB8-93D2-4068-B6A0-8F496144B2C4}" presName="rootConnector1" presStyleLbl="node1" presStyleIdx="0" presStyleCnt="0"/>
      <dgm:spPr/>
      <dgm:t>
        <a:bodyPr/>
        <a:lstStyle/>
        <a:p>
          <a:endParaRPr lang="el-GR"/>
        </a:p>
      </dgm:t>
    </dgm:pt>
    <dgm:pt modelId="{F7AD727B-F6B4-4A74-8649-2DA6F55B8D13}" type="pres">
      <dgm:prSet presAssocID="{AE746FB8-93D2-4068-B6A0-8F496144B2C4}" presName="hierChild2" presStyleCnt="0"/>
      <dgm:spPr/>
    </dgm:pt>
    <dgm:pt modelId="{5E6AF92B-CA6B-4BAE-A20A-D1764102D87F}" type="pres">
      <dgm:prSet presAssocID="{C262ED53-D838-4B2F-95D5-BA8BCAD09E5C}" presName="Name37" presStyleLbl="parChTrans1D2" presStyleIdx="0" presStyleCnt="4"/>
      <dgm:spPr/>
      <dgm:t>
        <a:bodyPr/>
        <a:lstStyle/>
        <a:p>
          <a:endParaRPr lang="el-GR"/>
        </a:p>
      </dgm:t>
    </dgm:pt>
    <dgm:pt modelId="{8AEBED79-F2D3-4275-AB45-8F92F5EE9255}" type="pres">
      <dgm:prSet presAssocID="{E5EFFDD8-166F-42C2-B3CF-6FC923D9D1B6}" presName="hierRoot2" presStyleCnt="0">
        <dgm:presLayoutVars>
          <dgm:hierBranch val="init"/>
        </dgm:presLayoutVars>
      </dgm:prSet>
      <dgm:spPr/>
    </dgm:pt>
    <dgm:pt modelId="{1706F962-D4F9-4AFD-BA85-D514C2291465}" type="pres">
      <dgm:prSet presAssocID="{E5EFFDD8-166F-42C2-B3CF-6FC923D9D1B6}" presName="rootComposite" presStyleCnt="0"/>
      <dgm:spPr/>
    </dgm:pt>
    <dgm:pt modelId="{BFCBDE34-962B-4A02-ACED-8A263D22D892}" type="pres">
      <dgm:prSet presAssocID="{E5EFFDD8-166F-42C2-B3CF-6FC923D9D1B6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2E68A98-9491-4D57-B7B0-DEEFFE01D156}" type="pres">
      <dgm:prSet presAssocID="{E5EFFDD8-166F-42C2-B3CF-6FC923D9D1B6}" presName="rootConnector" presStyleLbl="node2" presStyleIdx="0" presStyleCnt="4"/>
      <dgm:spPr/>
      <dgm:t>
        <a:bodyPr/>
        <a:lstStyle/>
        <a:p>
          <a:endParaRPr lang="el-GR"/>
        </a:p>
      </dgm:t>
    </dgm:pt>
    <dgm:pt modelId="{E31A8058-92FF-426B-908C-D422E300B674}" type="pres">
      <dgm:prSet presAssocID="{E5EFFDD8-166F-42C2-B3CF-6FC923D9D1B6}" presName="hierChild4" presStyleCnt="0"/>
      <dgm:spPr/>
    </dgm:pt>
    <dgm:pt modelId="{3DF12203-488A-4DAE-8C4F-D72045A3A7BE}" type="pres">
      <dgm:prSet presAssocID="{A9E75920-FF2F-4763-9411-7FD24BE341F2}" presName="Name37" presStyleLbl="parChTrans1D3" presStyleIdx="0" presStyleCnt="4"/>
      <dgm:spPr/>
      <dgm:t>
        <a:bodyPr/>
        <a:lstStyle/>
        <a:p>
          <a:endParaRPr lang="el-GR"/>
        </a:p>
      </dgm:t>
    </dgm:pt>
    <dgm:pt modelId="{4650CE92-6D45-48E6-977D-A14AE49C994C}" type="pres">
      <dgm:prSet presAssocID="{F62E322B-5064-42E2-BBFA-99DF895B4B06}" presName="hierRoot2" presStyleCnt="0">
        <dgm:presLayoutVars>
          <dgm:hierBranch val="init"/>
        </dgm:presLayoutVars>
      </dgm:prSet>
      <dgm:spPr/>
    </dgm:pt>
    <dgm:pt modelId="{33B96CEB-4CD0-42DE-B1C7-E648E92D154D}" type="pres">
      <dgm:prSet presAssocID="{F62E322B-5064-42E2-BBFA-99DF895B4B06}" presName="rootComposite" presStyleCnt="0"/>
      <dgm:spPr/>
    </dgm:pt>
    <dgm:pt modelId="{3ABADB9F-BAD9-427E-A423-F139B2651DF5}" type="pres">
      <dgm:prSet presAssocID="{F62E322B-5064-42E2-BBFA-99DF895B4B06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1040536-8DDE-45C9-94FA-882050630584}" type="pres">
      <dgm:prSet presAssocID="{F62E322B-5064-42E2-BBFA-99DF895B4B06}" presName="rootConnector" presStyleLbl="node3" presStyleIdx="0" presStyleCnt="4"/>
      <dgm:spPr/>
      <dgm:t>
        <a:bodyPr/>
        <a:lstStyle/>
        <a:p>
          <a:endParaRPr lang="el-GR"/>
        </a:p>
      </dgm:t>
    </dgm:pt>
    <dgm:pt modelId="{E40B2A60-B6D3-418E-B1B2-28B197CF4B52}" type="pres">
      <dgm:prSet presAssocID="{F62E322B-5064-42E2-BBFA-99DF895B4B06}" presName="hierChild4" presStyleCnt="0"/>
      <dgm:spPr/>
    </dgm:pt>
    <dgm:pt modelId="{F3519F7F-3398-4B52-A5D5-819B802D15A6}" type="pres">
      <dgm:prSet presAssocID="{F62E322B-5064-42E2-BBFA-99DF895B4B06}" presName="hierChild5" presStyleCnt="0"/>
      <dgm:spPr/>
    </dgm:pt>
    <dgm:pt modelId="{BED0D9F6-61FF-4B0A-AA78-03819AEACD28}" type="pres">
      <dgm:prSet presAssocID="{E5EFFDD8-166F-42C2-B3CF-6FC923D9D1B6}" presName="hierChild5" presStyleCnt="0"/>
      <dgm:spPr/>
    </dgm:pt>
    <dgm:pt modelId="{B589F8ED-401A-41EC-B59E-BF344A55770B}" type="pres">
      <dgm:prSet presAssocID="{813DB2F0-E4FF-4DA7-BF94-068B81EBE53E}" presName="Name37" presStyleLbl="parChTrans1D2" presStyleIdx="1" presStyleCnt="4"/>
      <dgm:spPr/>
      <dgm:t>
        <a:bodyPr/>
        <a:lstStyle/>
        <a:p>
          <a:endParaRPr lang="el-GR"/>
        </a:p>
      </dgm:t>
    </dgm:pt>
    <dgm:pt modelId="{2B5B67D4-EC5A-4C3C-ACEF-A61F07BF756B}" type="pres">
      <dgm:prSet presAssocID="{540D7083-1E33-4F82-9C8A-69A50A73742B}" presName="hierRoot2" presStyleCnt="0">
        <dgm:presLayoutVars>
          <dgm:hierBranch val="init"/>
        </dgm:presLayoutVars>
      </dgm:prSet>
      <dgm:spPr/>
    </dgm:pt>
    <dgm:pt modelId="{1B180092-9EE5-4C43-9F19-874F7AE46023}" type="pres">
      <dgm:prSet presAssocID="{540D7083-1E33-4F82-9C8A-69A50A73742B}" presName="rootComposite" presStyleCnt="0"/>
      <dgm:spPr/>
    </dgm:pt>
    <dgm:pt modelId="{6DB7C0A0-0470-413B-9D07-CD44726D6B99}" type="pres">
      <dgm:prSet presAssocID="{540D7083-1E33-4F82-9C8A-69A50A73742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EAB8116-DDB3-43C3-B152-525733306586}" type="pres">
      <dgm:prSet presAssocID="{540D7083-1E33-4F82-9C8A-69A50A73742B}" presName="rootConnector" presStyleLbl="node2" presStyleIdx="1" presStyleCnt="4"/>
      <dgm:spPr/>
      <dgm:t>
        <a:bodyPr/>
        <a:lstStyle/>
        <a:p>
          <a:endParaRPr lang="el-GR"/>
        </a:p>
      </dgm:t>
    </dgm:pt>
    <dgm:pt modelId="{1BE9A3E7-2228-4FFA-8DCA-585C878BCA70}" type="pres">
      <dgm:prSet presAssocID="{540D7083-1E33-4F82-9C8A-69A50A73742B}" presName="hierChild4" presStyleCnt="0"/>
      <dgm:spPr/>
    </dgm:pt>
    <dgm:pt modelId="{37665079-461A-43BB-8C44-112AE65D47F1}" type="pres">
      <dgm:prSet presAssocID="{67BF396C-21E4-4A64-A0F7-CF7235DB544E}" presName="Name37" presStyleLbl="parChTrans1D3" presStyleIdx="1" presStyleCnt="4"/>
      <dgm:spPr/>
      <dgm:t>
        <a:bodyPr/>
        <a:lstStyle/>
        <a:p>
          <a:endParaRPr lang="el-GR"/>
        </a:p>
      </dgm:t>
    </dgm:pt>
    <dgm:pt modelId="{ABBD633E-8A98-4E25-8E41-52DF1505CA0A}" type="pres">
      <dgm:prSet presAssocID="{A64027BB-290F-4091-9FBC-48DAF6452C73}" presName="hierRoot2" presStyleCnt="0">
        <dgm:presLayoutVars>
          <dgm:hierBranch val="init"/>
        </dgm:presLayoutVars>
      </dgm:prSet>
      <dgm:spPr/>
    </dgm:pt>
    <dgm:pt modelId="{18921AF2-3467-4B42-8821-096EC9606E37}" type="pres">
      <dgm:prSet presAssocID="{A64027BB-290F-4091-9FBC-48DAF6452C73}" presName="rootComposite" presStyleCnt="0"/>
      <dgm:spPr/>
    </dgm:pt>
    <dgm:pt modelId="{45B6BC1E-E0D9-40F5-8920-A0C6686D9E78}" type="pres">
      <dgm:prSet presAssocID="{A64027BB-290F-4091-9FBC-48DAF6452C73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6ED6FAE-701D-40CC-9C8F-CFBEE217F41A}" type="pres">
      <dgm:prSet presAssocID="{A64027BB-290F-4091-9FBC-48DAF6452C73}" presName="rootConnector" presStyleLbl="node3" presStyleIdx="1" presStyleCnt="4"/>
      <dgm:spPr/>
      <dgm:t>
        <a:bodyPr/>
        <a:lstStyle/>
        <a:p>
          <a:endParaRPr lang="el-GR"/>
        </a:p>
      </dgm:t>
    </dgm:pt>
    <dgm:pt modelId="{F8A373D1-F66B-4348-90C6-AAD6BF747097}" type="pres">
      <dgm:prSet presAssocID="{A64027BB-290F-4091-9FBC-48DAF6452C73}" presName="hierChild4" presStyleCnt="0"/>
      <dgm:spPr/>
    </dgm:pt>
    <dgm:pt modelId="{95D3FF8E-64CA-469A-AF11-9528C038FA0F}" type="pres">
      <dgm:prSet presAssocID="{A64027BB-290F-4091-9FBC-48DAF6452C73}" presName="hierChild5" presStyleCnt="0"/>
      <dgm:spPr/>
    </dgm:pt>
    <dgm:pt modelId="{D71F17B0-61F9-48A3-AAA8-5D52EAADFE38}" type="pres">
      <dgm:prSet presAssocID="{540D7083-1E33-4F82-9C8A-69A50A73742B}" presName="hierChild5" presStyleCnt="0"/>
      <dgm:spPr/>
    </dgm:pt>
    <dgm:pt modelId="{9032B1D6-8BDA-404D-96F1-012BF6687C8E}" type="pres">
      <dgm:prSet presAssocID="{66BE7599-A755-4644-9A06-3F39EA5C8503}" presName="Name37" presStyleLbl="parChTrans1D2" presStyleIdx="2" presStyleCnt="4"/>
      <dgm:spPr/>
      <dgm:t>
        <a:bodyPr/>
        <a:lstStyle/>
        <a:p>
          <a:endParaRPr lang="el-GR"/>
        </a:p>
      </dgm:t>
    </dgm:pt>
    <dgm:pt modelId="{520CAA6D-846B-4F0E-B28A-2FFE280DE081}" type="pres">
      <dgm:prSet presAssocID="{03076E66-CBE1-47DA-B633-0F2E2DF3462E}" presName="hierRoot2" presStyleCnt="0">
        <dgm:presLayoutVars>
          <dgm:hierBranch val="init"/>
        </dgm:presLayoutVars>
      </dgm:prSet>
      <dgm:spPr/>
    </dgm:pt>
    <dgm:pt modelId="{12841B1E-AA2D-4ADD-9841-8F81DD8CB69C}" type="pres">
      <dgm:prSet presAssocID="{03076E66-CBE1-47DA-B633-0F2E2DF3462E}" presName="rootComposite" presStyleCnt="0"/>
      <dgm:spPr/>
    </dgm:pt>
    <dgm:pt modelId="{FF5C5382-7D66-41B9-BD44-074FEFC14DFD}" type="pres">
      <dgm:prSet presAssocID="{03076E66-CBE1-47DA-B633-0F2E2DF3462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E9B6935-41EB-4274-BC71-F919D9BE0C50}" type="pres">
      <dgm:prSet presAssocID="{03076E66-CBE1-47DA-B633-0F2E2DF3462E}" presName="rootConnector" presStyleLbl="node2" presStyleIdx="2" presStyleCnt="4"/>
      <dgm:spPr/>
      <dgm:t>
        <a:bodyPr/>
        <a:lstStyle/>
        <a:p>
          <a:endParaRPr lang="el-GR"/>
        </a:p>
      </dgm:t>
    </dgm:pt>
    <dgm:pt modelId="{D9F7A3DB-429B-4F06-B7F9-178E52B33DD4}" type="pres">
      <dgm:prSet presAssocID="{03076E66-CBE1-47DA-B633-0F2E2DF3462E}" presName="hierChild4" presStyleCnt="0"/>
      <dgm:spPr/>
    </dgm:pt>
    <dgm:pt modelId="{D4ABE16C-D2F7-4C7B-927B-DB847BBF1586}" type="pres">
      <dgm:prSet presAssocID="{6EBD48D0-48EE-4473-B879-E868A518025A}" presName="Name37" presStyleLbl="parChTrans1D3" presStyleIdx="2" presStyleCnt="4"/>
      <dgm:spPr/>
      <dgm:t>
        <a:bodyPr/>
        <a:lstStyle/>
        <a:p>
          <a:endParaRPr lang="el-GR"/>
        </a:p>
      </dgm:t>
    </dgm:pt>
    <dgm:pt modelId="{52963EB0-BAA2-46CE-8E92-B095B02FF068}" type="pres">
      <dgm:prSet presAssocID="{247EABEC-4BC9-4095-A078-BCA326933C53}" presName="hierRoot2" presStyleCnt="0">
        <dgm:presLayoutVars>
          <dgm:hierBranch val="init"/>
        </dgm:presLayoutVars>
      </dgm:prSet>
      <dgm:spPr/>
    </dgm:pt>
    <dgm:pt modelId="{4DD03A44-194F-4926-92A3-2277424A126E}" type="pres">
      <dgm:prSet presAssocID="{247EABEC-4BC9-4095-A078-BCA326933C53}" presName="rootComposite" presStyleCnt="0"/>
      <dgm:spPr/>
    </dgm:pt>
    <dgm:pt modelId="{5CA5FADD-1102-4E21-8665-185D88E61C71}" type="pres">
      <dgm:prSet presAssocID="{247EABEC-4BC9-4095-A078-BCA326933C53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E8D8090-DD32-4ED3-9851-6BDDC4E2F05E}" type="pres">
      <dgm:prSet presAssocID="{247EABEC-4BC9-4095-A078-BCA326933C53}" presName="rootConnector" presStyleLbl="node3" presStyleIdx="2" presStyleCnt="4"/>
      <dgm:spPr/>
      <dgm:t>
        <a:bodyPr/>
        <a:lstStyle/>
        <a:p>
          <a:endParaRPr lang="el-GR"/>
        </a:p>
      </dgm:t>
    </dgm:pt>
    <dgm:pt modelId="{C62EB519-4764-4928-B910-3F07B1294315}" type="pres">
      <dgm:prSet presAssocID="{247EABEC-4BC9-4095-A078-BCA326933C53}" presName="hierChild4" presStyleCnt="0"/>
      <dgm:spPr/>
    </dgm:pt>
    <dgm:pt modelId="{500DB4DF-999A-458A-917E-2411CEE8D6C7}" type="pres">
      <dgm:prSet presAssocID="{247EABEC-4BC9-4095-A078-BCA326933C53}" presName="hierChild5" presStyleCnt="0"/>
      <dgm:spPr/>
    </dgm:pt>
    <dgm:pt modelId="{AE501107-6427-4853-8A44-0E21A9DBC9C1}" type="pres">
      <dgm:prSet presAssocID="{03076E66-CBE1-47DA-B633-0F2E2DF3462E}" presName="hierChild5" presStyleCnt="0"/>
      <dgm:spPr/>
    </dgm:pt>
    <dgm:pt modelId="{79A12EBE-A8E0-4991-8A6C-6A7A9AB4E487}" type="pres">
      <dgm:prSet presAssocID="{B20A153B-CF62-4F7C-B3BC-FA30F083ABC9}" presName="Name37" presStyleLbl="parChTrans1D2" presStyleIdx="3" presStyleCnt="4"/>
      <dgm:spPr/>
      <dgm:t>
        <a:bodyPr/>
        <a:lstStyle/>
        <a:p>
          <a:endParaRPr lang="el-GR"/>
        </a:p>
      </dgm:t>
    </dgm:pt>
    <dgm:pt modelId="{0DC1BA03-376E-44D3-BBC0-42C51C130A17}" type="pres">
      <dgm:prSet presAssocID="{92F19D40-924F-4798-8DFB-41BD8659B5C7}" presName="hierRoot2" presStyleCnt="0">
        <dgm:presLayoutVars>
          <dgm:hierBranch val="init"/>
        </dgm:presLayoutVars>
      </dgm:prSet>
      <dgm:spPr/>
    </dgm:pt>
    <dgm:pt modelId="{EDA2065F-732B-4BBD-9413-88383D595E13}" type="pres">
      <dgm:prSet presAssocID="{92F19D40-924F-4798-8DFB-41BD8659B5C7}" presName="rootComposite" presStyleCnt="0"/>
      <dgm:spPr/>
    </dgm:pt>
    <dgm:pt modelId="{2C193043-797E-4F54-B4E4-E2031312A9B3}" type="pres">
      <dgm:prSet presAssocID="{92F19D40-924F-4798-8DFB-41BD8659B5C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FD57EC-3C86-4891-B730-4F7A426D7AB5}" type="pres">
      <dgm:prSet presAssocID="{92F19D40-924F-4798-8DFB-41BD8659B5C7}" presName="rootConnector" presStyleLbl="node2" presStyleIdx="3" presStyleCnt="4"/>
      <dgm:spPr/>
      <dgm:t>
        <a:bodyPr/>
        <a:lstStyle/>
        <a:p>
          <a:endParaRPr lang="el-GR"/>
        </a:p>
      </dgm:t>
    </dgm:pt>
    <dgm:pt modelId="{086854D1-A24C-4702-88A3-AFC844520C15}" type="pres">
      <dgm:prSet presAssocID="{92F19D40-924F-4798-8DFB-41BD8659B5C7}" presName="hierChild4" presStyleCnt="0"/>
      <dgm:spPr/>
    </dgm:pt>
    <dgm:pt modelId="{9AE1DEBD-00E8-4244-B729-FC6F5B4E740C}" type="pres">
      <dgm:prSet presAssocID="{930E7B19-2313-4EEF-82B2-3836867DB76E}" presName="Name37" presStyleLbl="parChTrans1D3" presStyleIdx="3" presStyleCnt="4"/>
      <dgm:spPr/>
      <dgm:t>
        <a:bodyPr/>
        <a:lstStyle/>
        <a:p>
          <a:endParaRPr lang="el-GR"/>
        </a:p>
      </dgm:t>
    </dgm:pt>
    <dgm:pt modelId="{B40C497E-8112-496A-B95A-1F0E006D1424}" type="pres">
      <dgm:prSet presAssocID="{9AE45C6C-582B-4256-B327-B35D001C1E90}" presName="hierRoot2" presStyleCnt="0">
        <dgm:presLayoutVars>
          <dgm:hierBranch val="init"/>
        </dgm:presLayoutVars>
      </dgm:prSet>
      <dgm:spPr/>
    </dgm:pt>
    <dgm:pt modelId="{67E059CC-3711-440D-8477-8D542AA6A113}" type="pres">
      <dgm:prSet presAssocID="{9AE45C6C-582B-4256-B327-B35D001C1E90}" presName="rootComposite" presStyleCnt="0"/>
      <dgm:spPr/>
    </dgm:pt>
    <dgm:pt modelId="{C22ACCBE-1C0E-43B2-9B7D-CA266B6EF039}" type="pres">
      <dgm:prSet presAssocID="{9AE45C6C-582B-4256-B327-B35D001C1E90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BC17426-AC41-481B-8E9B-1164F8D4AA6F}" type="pres">
      <dgm:prSet presAssocID="{9AE45C6C-582B-4256-B327-B35D001C1E90}" presName="rootConnector" presStyleLbl="node3" presStyleIdx="3" presStyleCnt="4"/>
      <dgm:spPr/>
      <dgm:t>
        <a:bodyPr/>
        <a:lstStyle/>
        <a:p>
          <a:endParaRPr lang="el-GR"/>
        </a:p>
      </dgm:t>
    </dgm:pt>
    <dgm:pt modelId="{5EF9BD39-7191-4217-8942-CED6D5F12620}" type="pres">
      <dgm:prSet presAssocID="{9AE45C6C-582B-4256-B327-B35D001C1E90}" presName="hierChild4" presStyleCnt="0"/>
      <dgm:spPr/>
    </dgm:pt>
    <dgm:pt modelId="{4A79A0C8-7889-4F2A-BCE1-69364AE50BE2}" type="pres">
      <dgm:prSet presAssocID="{9AE45C6C-582B-4256-B327-B35D001C1E90}" presName="hierChild5" presStyleCnt="0"/>
      <dgm:spPr/>
    </dgm:pt>
    <dgm:pt modelId="{B10BF035-92B8-4270-B090-602C3F9B137E}" type="pres">
      <dgm:prSet presAssocID="{92F19D40-924F-4798-8DFB-41BD8659B5C7}" presName="hierChild5" presStyleCnt="0"/>
      <dgm:spPr/>
    </dgm:pt>
    <dgm:pt modelId="{CA032A8A-19B0-4A04-A1CE-91EC66809CF7}" type="pres">
      <dgm:prSet presAssocID="{AE746FB8-93D2-4068-B6A0-8F496144B2C4}" presName="hierChild3" presStyleCnt="0"/>
      <dgm:spPr/>
    </dgm:pt>
  </dgm:ptLst>
  <dgm:cxnLst>
    <dgm:cxn modelId="{8F8D6D66-A8BF-47D8-B0A5-44F0E4A3CD43}" type="presOf" srcId="{ED1B5653-5A46-4CB9-926C-5A51722331F8}" destId="{E96B7F78-25EA-4923-BD46-574BA3B684DB}" srcOrd="0" destOrd="0" presId="urn:microsoft.com/office/officeart/2005/8/layout/orgChart1"/>
    <dgm:cxn modelId="{7F054160-5076-4F0E-B9E1-2AD45C298F8A}" type="presOf" srcId="{92F19D40-924F-4798-8DFB-41BD8659B5C7}" destId="{24FD57EC-3C86-4891-B730-4F7A426D7AB5}" srcOrd="1" destOrd="0" presId="urn:microsoft.com/office/officeart/2005/8/layout/orgChart1"/>
    <dgm:cxn modelId="{8173D968-C413-4C5F-B4AE-82301504B4E1}" type="presOf" srcId="{F62E322B-5064-42E2-BBFA-99DF895B4B06}" destId="{3ABADB9F-BAD9-427E-A423-F139B2651DF5}" srcOrd="0" destOrd="0" presId="urn:microsoft.com/office/officeart/2005/8/layout/orgChart1"/>
    <dgm:cxn modelId="{A15E7309-F43D-45FE-95CB-9CDB3F3B4A33}" type="presOf" srcId="{03076E66-CBE1-47DA-B633-0F2E2DF3462E}" destId="{EE9B6935-41EB-4274-BC71-F919D9BE0C50}" srcOrd="1" destOrd="0" presId="urn:microsoft.com/office/officeart/2005/8/layout/orgChart1"/>
    <dgm:cxn modelId="{15A5632F-294C-4130-8A3D-0111106C8487}" srcId="{E5EFFDD8-166F-42C2-B3CF-6FC923D9D1B6}" destId="{F62E322B-5064-42E2-BBFA-99DF895B4B06}" srcOrd="0" destOrd="0" parTransId="{A9E75920-FF2F-4763-9411-7FD24BE341F2}" sibTransId="{E993D546-76F9-495C-B7FC-8C9CAA01A269}"/>
    <dgm:cxn modelId="{8F2078B4-8E41-443F-8EE3-9050B6D29C2E}" type="presOf" srcId="{C262ED53-D838-4B2F-95D5-BA8BCAD09E5C}" destId="{5E6AF92B-CA6B-4BAE-A20A-D1764102D87F}" srcOrd="0" destOrd="0" presId="urn:microsoft.com/office/officeart/2005/8/layout/orgChart1"/>
    <dgm:cxn modelId="{1B63BD4F-F2E2-4779-B74D-ADC6E0021ECF}" type="presOf" srcId="{247EABEC-4BC9-4095-A078-BCA326933C53}" destId="{7E8D8090-DD32-4ED3-9851-6BDDC4E2F05E}" srcOrd="1" destOrd="0" presId="urn:microsoft.com/office/officeart/2005/8/layout/orgChart1"/>
    <dgm:cxn modelId="{56AECD5E-1A4C-4B42-BA90-816FF3C66E65}" type="presOf" srcId="{A64027BB-290F-4091-9FBC-48DAF6452C73}" destId="{45B6BC1E-E0D9-40F5-8920-A0C6686D9E78}" srcOrd="0" destOrd="0" presId="urn:microsoft.com/office/officeart/2005/8/layout/orgChart1"/>
    <dgm:cxn modelId="{68591C1D-E9FD-406D-8BDE-F50A0124315C}" type="presOf" srcId="{6EBD48D0-48EE-4473-B879-E868A518025A}" destId="{D4ABE16C-D2F7-4C7B-927B-DB847BBF1586}" srcOrd="0" destOrd="0" presId="urn:microsoft.com/office/officeart/2005/8/layout/orgChart1"/>
    <dgm:cxn modelId="{A06FA483-E9C6-4135-B05C-33F5D24EC18C}" type="presOf" srcId="{540D7083-1E33-4F82-9C8A-69A50A73742B}" destId="{6DB7C0A0-0470-413B-9D07-CD44726D6B99}" srcOrd="0" destOrd="0" presId="urn:microsoft.com/office/officeart/2005/8/layout/orgChart1"/>
    <dgm:cxn modelId="{41A3045A-4587-462F-ADDE-43014888A85E}" type="presOf" srcId="{66BE7599-A755-4644-9A06-3F39EA5C8503}" destId="{9032B1D6-8BDA-404D-96F1-012BF6687C8E}" srcOrd="0" destOrd="0" presId="urn:microsoft.com/office/officeart/2005/8/layout/orgChart1"/>
    <dgm:cxn modelId="{18E2FD94-52E2-42DA-85FD-FF38A858BB92}" srcId="{92F19D40-924F-4798-8DFB-41BD8659B5C7}" destId="{9AE45C6C-582B-4256-B327-B35D001C1E90}" srcOrd="0" destOrd="0" parTransId="{930E7B19-2313-4EEF-82B2-3836867DB76E}" sibTransId="{664622AE-2CD6-4603-9DE6-C6B1D6C7AE7B}"/>
    <dgm:cxn modelId="{E51E02C8-6C44-4A7D-945B-84487B8B6F0A}" type="presOf" srcId="{9AE45C6C-582B-4256-B327-B35D001C1E90}" destId="{C22ACCBE-1C0E-43B2-9B7D-CA266B6EF039}" srcOrd="0" destOrd="0" presId="urn:microsoft.com/office/officeart/2005/8/layout/orgChart1"/>
    <dgm:cxn modelId="{DD5C0FCF-1A77-44EB-B022-BA8B85E07E95}" type="presOf" srcId="{F62E322B-5064-42E2-BBFA-99DF895B4B06}" destId="{01040536-8DDE-45C9-94FA-882050630584}" srcOrd="1" destOrd="0" presId="urn:microsoft.com/office/officeart/2005/8/layout/orgChart1"/>
    <dgm:cxn modelId="{500D6AAC-59F2-4E05-899E-91AEDAB69792}" srcId="{AE746FB8-93D2-4068-B6A0-8F496144B2C4}" destId="{E5EFFDD8-166F-42C2-B3CF-6FC923D9D1B6}" srcOrd="0" destOrd="0" parTransId="{C262ED53-D838-4B2F-95D5-BA8BCAD09E5C}" sibTransId="{C04D0A5B-31CC-4CE8-8546-39723E4BE655}"/>
    <dgm:cxn modelId="{F5813EB5-EFB3-4D4A-B4EC-EE115C6BC303}" srcId="{540D7083-1E33-4F82-9C8A-69A50A73742B}" destId="{A64027BB-290F-4091-9FBC-48DAF6452C73}" srcOrd="0" destOrd="0" parTransId="{67BF396C-21E4-4A64-A0F7-CF7235DB544E}" sibTransId="{2235670A-4B6E-4A5B-95AF-181F07885A35}"/>
    <dgm:cxn modelId="{FAD720B0-E6AD-45DB-9918-94C776E1FA44}" type="presOf" srcId="{E5EFFDD8-166F-42C2-B3CF-6FC923D9D1B6}" destId="{92E68A98-9491-4D57-B7B0-DEEFFE01D156}" srcOrd="1" destOrd="0" presId="urn:microsoft.com/office/officeart/2005/8/layout/orgChart1"/>
    <dgm:cxn modelId="{12E9C1E2-A31D-470D-967B-797BDDA987EB}" type="presOf" srcId="{A9E75920-FF2F-4763-9411-7FD24BE341F2}" destId="{3DF12203-488A-4DAE-8C4F-D72045A3A7BE}" srcOrd="0" destOrd="0" presId="urn:microsoft.com/office/officeart/2005/8/layout/orgChart1"/>
    <dgm:cxn modelId="{AD2043A5-6764-4F37-B2BA-5886D24F310B}" type="presOf" srcId="{03076E66-CBE1-47DA-B633-0F2E2DF3462E}" destId="{FF5C5382-7D66-41B9-BD44-074FEFC14DFD}" srcOrd="0" destOrd="0" presId="urn:microsoft.com/office/officeart/2005/8/layout/orgChart1"/>
    <dgm:cxn modelId="{AAC6D4EC-305F-4D6C-ADB5-E9C2F0913D4F}" type="presOf" srcId="{67BF396C-21E4-4A64-A0F7-CF7235DB544E}" destId="{37665079-461A-43BB-8C44-112AE65D47F1}" srcOrd="0" destOrd="0" presId="urn:microsoft.com/office/officeart/2005/8/layout/orgChart1"/>
    <dgm:cxn modelId="{99C886C6-EBCA-4FF1-965D-28731892B511}" type="presOf" srcId="{813DB2F0-E4FF-4DA7-BF94-068B81EBE53E}" destId="{B589F8ED-401A-41EC-B59E-BF344A55770B}" srcOrd="0" destOrd="0" presId="urn:microsoft.com/office/officeart/2005/8/layout/orgChart1"/>
    <dgm:cxn modelId="{95FDD0B5-5ACD-44C5-8F9D-20F1FFDE1DF2}" type="presOf" srcId="{930E7B19-2313-4EEF-82B2-3836867DB76E}" destId="{9AE1DEBD-00E8-4244-B729-FC6F5B4E740C}" srcOrd="0" destOrd="0" presId="urn:microsoft.com/office/officeart/2005/8/layout/orgChart1"/>
    <dgm:cxn modelId="{148BDB5A-F597-4703-84A7-9745AEED732C}" type="presOf" srcId="{9AE45C6C-582B-4256-B327-B35D001C1E90}" destId="{DBC17426-AC41-481B-8E9B-1164F8D4AA6F}" srcOrd="1" destOrd="0" presId="urn:microsoft.com/office/officeart/2005/8/layout/orgChart1"/>
    <dgm:cxn modelId="{F8151C96-B453-4E44-B9D1-4A442629B368}" srcId="{ED1B5653-5A46-4CB9-926C-5A51722331F8}" destId="{AE746FB8-93D2-4068-B6A0-8F496144B2C4}" srcOrd="0" destOrd="0" parTransId="{CE952106-7A0C-410C-AD0B-221F3F863D99}" sibTransId="{90889D9F-8D74-4C31-821D-2E553D2002B1}"/>
    <dgm:cxn modelId="{C286B4DE-8078-435A-BED3-87E0A64EBDA5}" type="presOf" srcId="{AE746FB8-93D2-4068-B6A0-8F496144B2C4}" destId="{F29B292D-F8E4-40B2-B2DA-E93E9DA1656E}" srcOrd="1" destOrd="0" presId="urn:microsoft.com/office/officeart/2005/8/layout/orgChart1"/>
    <dgm:cxn modelId="{D6AB9282-6710-4CD2-82EB-74A6C1D2DAA7}" srcId="{AE746FB8-93D2-4068-B6A0-8F496144B2C4}" destId="{92F19D40-924F-4798-8DFB-41BD8659B5C7}" srcOrd="3" destOrd="0" parTransId="{B20A153B-CF62-4F7C-B3BC-FA30F083ABC9}" sibTransId="{EE8E76CD-09B6-4B4F-86B7-1890155BF8A6}"/>
    <dgm:cxn modelId="{D230A010-A01D-4D43-8983-9B1737641BDE}" type="presOf" srcId="{E5EFFDD8-166F-42C2-B3CF-6FC923D9D1B6}" destId="{BFCBDE34-962B-4A02-ACED-8A263D22D892}" srcOrd="0" destOrd="0" presId="urn:microsoft.com/office/officeart/2005/8/layout/orgChart1"/>
    <dgm:cxn modelId="{DB12393C-8E20-4BA2-9AA3-8649169F840B}" type="presOf" srcId="{A64027BB-290F-4091-9FBC-48DAF6452C73}" destId="{76ED6FAE-701D-40CC-9C8F-CFBEE217F41A}" srcOrd="1" destOrd="0" presId="urn:microsoft.com/office/officeart/2005/8/layout/orgChart1"/>
    <dgm:cxn modelId="{F93559B4-FB2E-48AF-9794-7CD3ACA325C0}" srcId="{AE746FB8-93D2-4068-B6A0-8F496144B2C4}" destId="{540D7083-1E33-4F82-9C8A-69A50A73742B}" srcOrd="1" destOrd="0" parTransId="{813DB2F0-E4FF-4DA7-BF94-068B81EBE53E}" sibTransId="{A3B3DD1B-AF18-43CB-8F61-D77D1250FB30}"/>
    <dgm:cxn modelId="{D6AA352A-443A-4F34-ADE7-F9DA0F46B18B}" type="presOf" srcId="{92F19D40-924F-4798-8DFB-41BD8659B5C7}" destId="{2C193043-797E-4F54-B4E4-E2031312A9B3}" srcOrd="0" destOrd="0" presId="urn:microsoft.com/office/officeart/2005/8/layout/orgChart1"/>
    <dgm:cxn modelId="{6C5C809C-5E69-4981-AEF6-FFB1596431F6}" type="presOf" srcId="{247EABEC-4BC9-4095-A078-BCA326933C53}" destId="{5CA5FADD-1102-4E21-8665-185D88E61C71}" srcOrd="0" destOrd="0" presId="urn:microsoft.com/office/officeart/2005/8/layout/orgChart1"/>
    <dgm:cxn modelId="{A1D6D069-C644-4BE3-9837-5B9CB38FA4FC}" type="presOf" srcId="{540D7083-1E33-4F82-9C8A-69A50A73742B}" destId="{2EAB8116-DDB3-43C3-B152-525733306586}" srcOrd="1" destOrd="0" presId="urn:microsoft.com/office/officeart/2005/8/layout/orgChart1"/>
    <dgm:cxn modelId="{A9919EC7-25E3-4F6B-82F0-80977934C4EB}" srcId="{AE746FB8-93D2-4068-B6A0-8F496144B2C4}" destId="{03076E66-CBE1-47DA-B633-0F2E2DF3462E}" srcOrd="2" destOrd="0" parTransId="{66BE7599-A755-4644-9A06-3F39EA5C8503}" sibTransId="{EF7808F2-AC3E-42E4-AF37-BE56548E4A98}"/>
    <dgm:cxn modelId="{8B235DEC-1ADC-44CA-A744-B2CCB2526B20}" srcId="{03076E66-CBE1-47DA-B633-0F2E2DF3462E}" destId="{247EABEC-4BC9-4095-A078-BCA326933C53}" srcOrd="0" destOrd="0" parTransId="{6EBD48D0-48EE-4473-B879-E868A518025A}" sibTransId="{CE18CBEB-843F-4256-955E-E46D0B96B00F}"/>
    <dgm:cxn modelId="{43E1D95C-64B6-4E2D-8F34-611F61674733}" type="presOf" srcId="{AE746FB8-93D2-4068-B6A0-8F496144B2C4}" destId="{193DDDEB-D0B6-4EE1-8F7A-7C579C630F76}" srcOrd="0" destOrd="0" presId="urn:microsoft.com/office/officeart/2005/8/layout/orgChart1"/>
    <dgm:cxn modelId="{4C0E20FE-DF46-4AA6-B5E8-152FCE51F9E1}" type="presOf" srcId="{B20A153B-CF62-4F7C-B3BC-FA30F083ABC9}" destId="{79A12EBE-A8E0-4991-8A6C-6A7A9AB4E487}" srcOrd="0" destOrd="0" presId="urn:microsoft.com/office/officeart/2005/8/layout/orgChart1"/>
    <dgm:cxn modelId="{6A852E60-4B45-490D-9EE7-40EBCD9CBC3C}" type="presParOf" srcId="{E96B7F78-25EA-4923-BD46-574BA3B684DB}" destId="{F76B747A-6C83-4E98-A17C-D3C3E2FA04F3}" srcOrd="0" destOrd="0" presId="urn:microsoft.com/office/officeart/2005/8/layout/orgChart1"/>
    <dgm:cxn modelId="{B68AF2FA-CE3B-46ED-808C-558D31045DD7}" type="presParOf" srcId="{F76B747A-6C83-4E98-A17C-D3C3E2FA04F3}" destId="{2E2E3CF5-6E75-4A9C-8C6A-3E4D8B2F34B2}" srcOrd="0" destOrd="0" presId="urn:microsoft.com/office/officeart/2005/8/layout/orgChart1"/>
    <dgm:cxn modelId="{D51FFF82-0CB7-4287-8E2D-8CBA1C6D2A62}" type="presParOf" srcId="{2E2E3CF5-6E75-4A9C-8C6A-3E4D8B2F34B2}" destId="{193DDDEB-D0B6-4EE1-8F7A-7C579C630F76}" srcOrd="0" destOrd="0" presId="urn:microsoft.com/office/officeart/2005/8/layout/orgChart1"/>
    <dgm:cxn modelId="{2F59055A-F337-47E3-9CB3-FD0C77FF8791}" type="presParOf" srcId="{2E2E3CF5-6E75-4A9C-8C6A-3E4D8B2F34B2}" destId="{F29B292D-F8E4-40B2-B2DA-E93E9DA1656E}" srcOrd="1" destOrd="0" presId="urn:microsoft.com/office/officeart/2005/8/layout/orgChart1"/>
    <dgm:cxn modelId="{E79BF364-ABEF-4D01-B241-E4148D95A33F}" type="presParOf" srcId="{F76B747A-6C83-4E98-A17C-D3C3E2FA04F3}" destId="{F7AD727B-F6B4-4A74-8649-2DA6F55B8D13}" srcOrd="1" destOrd="0" presId="urn:microsoft.com/office/officeart/2005/8/layout/orgChart1"/>
    <dgm:cxn modelId="{C45B096F-E213-48BD-BC65-6D2EA4C43882}" type="presParOf" srcId="{F7AD727B-F6B4-4A74-8649-2DA6F55B8D13}" destId="{5E6AF92B-CA6B-4BAE-A20A-D1764102D87F}" srcOrd="0" destOrd="0" presId="urn:microsoft.com/office/officeart/2005/8/layout/orgChart1"/>
    <dgm:cxn modelId="{2C2F5D6F-E0EA-416C-BCCB-202595CA5498}" type="presParOf" srcId="{F7AD727B-F6B4-4A74-8649-2DA6F55B8D13}" destId="{8AEBED79-F2D3-4275-AB45-8F92F5EE9255}" srcOrd="1" destOrd="0" presId="urn:microsoft.com/office/officeart/2005/8/layout/orgChart1"/>
    <dgm:cxn modelId="{E83AA378-705B-4E64-A964-143DE908E9AD}" type="presParOf" srcId="{8AEBED79-F2D3-4275-AB45-8F92F5EE9255}" destId="{1706F962-D4F9-4AFD-BA85-D514C2291465}" srcOrd="0" destOrd="0" presId="urn:microsoft.com/office/officeart/2005/8/layout/orgChart1"/>
    <dgm:cxn modelId="{42ABF6CA-79B1-4A74-A431-6C8F52274541}" type="presParOf" srcId="{1706F962-D4F9-4AFD-BA85-D514C2291465}" destId="{BFCBDE34-962B-4A02-ACED-8A263D22D892}" srcOrd="0" destOrd="0" presId="urn:microsoft.com/office/officeart/2005/8/layout/orgChart1"/>
    <dgm:cxn modelId="{EA3C1594-1381-4637-B297-6D8C84CFD15D}" type="presParOf" srcId="{1706F962-D4F9-4AFD-BA85-D514C2291465}" destId="{92E68A98-9491-4D57-B7B0-DEEFFE01D156}" srcOrd="1" destOrd="0" presId="urn:microsoft.com/office/officeart/2005/8/layout/orgChart1"/>
    <dgm:cxn modelId="{68BE8CB8-72A1-42AE-90CE-EB35B869BC80}" type="presParOf" srcId="{8AEBED79-F2D3-4275-AB45-8F92F5EE9255}" destId="{E31A8058-92FF-426B-908C-D422E300B674}" srcOrd="1" destOrd="0" presId="urn:microsoft.com/office/officeart/2005/8/layout/orgChart1"/>
    <dgm:cxn modelId="{FB332DD4-958E-446C-882D-37DF4125D311}" type="presParOf" srcId="{E31A8058-92FF-426B-908C-D422E300B674}" destId="{3DF12203-488A-4DAE-8C4F-D72045A3A7BE}" srcOrd="0" destOrd="0" presId="urn:microsoft.com/office/officeart/2005/8/layout/orgChart1"/>
    <dgm:cxn modelId="{FFDD8D75-A77B-4A00-BCF4-91FD5DBD8B76}" type="presParOf" srcId="{E31A8058-92FF-426B-908C-D422E300B674}" destId="{4650CE92-6D45-48E6-977D-A14AE49C994C}" srcOrd="1" destOrd="0" presId="urn:microsoft.com/office/officeart/2005/8/layout/orgChart1"/>
    <dgm:cxn modelId="{02C73241-9FFB-4A0E-A870-3D4385BA29F9}" type="presParOf" srcId="{4650CE92-6D45-48E6-977D-A14AE49C994C}" destId="{33B96CEB-4CD0-42DE-B1C7-E648E92D154D}" srcOrd="0" destOrd="0" presId="urn:microsoft.com/office/officeart/2005/8/layout/orgChart1"/>
    <dgm:cxn modelId="{6D7484F4-D8F6-491C-BC32-CFAB3C6513C2}" type="presParOf" srcId="{33B96CEB-4CD0-42DE-B1C7-E648E92D154D}" destId="{3ABADB9F-BAD9-427E-A423-F139B2651DF5}" srcOrd="0" destOrd="0" presId="urn:microsoft.com/office/officeart/2005/8/layout/orgChart1"/>
    <dgm:cxn modelId="{A3D2B5E8-7765-41F7-8887-190F4C46CFC0}" type="presParOf" srcId="{33B96CEB-4CD0-42DE-B1C7-E648E92D154D}" destId="{01040536-8DDE-45C9-94FA-882050630584}" srcOrd="1" destOrd="0" presId="urn:microsoft.com/office/officeart/2005/8/layout/orgChart1"/>
    <dgm:cxn modelId="{E7AC7678-DE50-4488-9887-E4AFBCE49335}" type="presParOf" srcId="{4650CE92-6D45-48E6-977D-A14AE49C994C}" destId="{E40B2A60-B6D3-418E-B1B2-28B197CF4B52}" srcOrd="1" destOrd="0" presId="urn:microsoft.com/office/officeart/2005/8/layout/orgChart1"/>
    <dgm:cxn modelId="{8D5D1170-FC79-4F4C-A393-363AB1CFF713}" type="presParOf" srcId="{4650CE92-6D45-48E6-977D-A14AE49C994C}" destId="{F3519F7F-3398-4B52-A5D5-819B802D15A6}" srcOrd="2" destOrd="0" presId="urn:microsoft.com/office/officeart/2005/8/layout/orgChart1"/>
    <dgm:cxn modelId="{11EE497A-C1AB-4C40-91A2-7ECAB8884248}" type="presParOf" srcId="{8AEBED79-F2D3-4275-AB45-8F92F5EE9255}" destId="{BED0D9F6-61FF-4B0A-AA78-03819AEACD28}" srcOrd="2" destOrd="0" presId="urn:microsoft.com/office/officeart/2005/8/layout/orgChart1"/>
    <dgm:cxn modelId="{4B19E01F-95CD-46FD-AC65-F306CB2B3092}" type="presParOf" srcId="{F7AD727B-F6B4-4A74-8649-2DA6F55B8D13}" destId="{B589F8ED-401A-41EC-B59E-BF344A55770B}" srcOrd="2" destOrd="0" presId="urn:microsoft.com/office/officeart/2005/8/layout/orgChart1"/>
    <dgm:cxn modelId="{6CEB30EE-F2C9-4604-AC56-77FAE76C5ED8}" type="presParOf" srcId="{F7AD727B-F6B4-4A74-8649-2DA6F55B8D13}" destId="{2B5B67D4-EC5A-4C3C-ACEF-A61F07BF756B}" srcOrd="3" destOrd="0" presId="urn:microsoft.com/office/officeart/2005/8/layout/orgChart1"/>
    <dgm:cxn modelId="{22B2409F-D2AD-4568-90EC-66363B64B08A}" type="presParOf" srcId="{2B5B67D4-EC5A-4C3C-ACEF-A61F07BF756B}" destId="{1B180092-9EE5-4C43-9F19-874F7AE46023}" srcOrd="0" destOrd="0" presId="urn:microsoft.com/office/officeart/2005/8/layout/orgChart1"/>
    <dgm:cxn modelId="{06BE6C9B-A221-4F88-AFB3-D2E056787E89}" type="presParOf" srcId="{1B180092-9EE5-4C43-9F19-874F7AE46023}" destId="{6DB7C0A0-0470-413B-9D07-CD44726D6B99}" srcOrd="0" destOrd="0" presId="urn:microsoft.com/office/officeart/2005/8/layout/orgChart1"/>
    <dgm:cxn modelId="{ED92CED3-8395-4EDE-9927-D2E90D20A446}" type="presParOf" srcId="{1B180092-9EE5-4C43-9F19-874F7AE46023}" destId="{2EAB8116-DDB3-43C3-B152-525733306586}" srcOrd="1" destOrd="0" presId="urn:microsoft.com/office/officeart/2005/8/layout/orgChart1"/>
    <dgm:cxn modelId="{7512E9BD-C4E1-40BF-A790-F2921D61F245}" type="presParOf" srcId="{2B5B67D4-EC5A-4C3C-ACEF-A61F07BF756B}" destId="{1BE9A3E7-2228-4FFA-8DCA-585C878BCA70}" srcOrd="1" destOrd="0" presId="urn:microsoft.com/office/officeart/2005/8/layout/orgChart1"/>
    <dgm:cxn modelId="{00CB40B5-B201-4F7E-B8F2-DA11BE78904B}" type="presParOf" srcId="{1BE9A3E7-2228-4FFA-8DCA-585C878BCA70}" destId="{37665079-461A-43BB-8C44-112AE65D47F1}" srcOrd="0" destOrd="0" presId="urn:microsoft.com/office/officeart/2005/8/layout/orgChart1"/>
    <dgm:cxn modelId="{493DDAC8-F72C-41FF-A4D0-9087DA588B3E}" type="presParOf" srcId="{1BE9A3E7-2228-4FFA-8DCA-585C878BCA70}" destId="{ABBD633E-8A98-4E25-8E41-52DF1505CA0A}" srcOrd="1" destOrd="0" presId="urn:microsoft.com/office/officeart/2005/8/layout/orgChart1"/>
    <dgm:cxn modelId="{54B3BB0C-2D43-4043-A5AD-946CA1C4579B}" type="presParOf" srcId="{ABBD633E-8A98-4E25-8E41-52DF1505CA0A}" destId="{18921AF2-3467-4B42-8821-096EC9606E37}" srcOrd="0" destOrd="0" presId="urn:microsoft.com/office/officeart/2005/8/layout/orgChart1"/>
    <dgm:cxn modelId="{A0DD87A0-A572-40A8-89E4-7F5FE8CCA81B}" type="presParOf" srcId="{18921AF2-3467-4B42-8821-096EC9606E37}" destId="{45B6BC1E-E0D9-40F5-8920-A0C6686D9E78}" srcOrd="0" destOrd="0" presId="urn:microsoft.com/office/officeart/2005/8/layout/orgChart1"/>
    <dgm:cxn modelId="{FAA1ED58-7B8F-435C-A93A-CE1AFA58801A}" type="presParOf" srcId="{18921AF2-3467-4B42-8821-096EC9606E37}" destId="{76ED6FAE-701D-40CC-9C8F-CFBEE217F41A}" srcOrd="1" destOrd="0" presId="urn:microsoft.com/office/officeart/2005/8/layout/orgChart1"/>
    <dgm:cxn modelId="{4463603C-A956-4BE1-8D58-5334D4766DE8}" type="presParOf" srcId="{ABBD633E-8A98-4E25-8E41-52DF1505CA0A}" destId="{F8A373D1-F66B-4348-90C6-AAD6BF747097}" srcOrd="1" destOrd="0" presId="urn:microsoft.com/office/officeart/2005/8/layout/orgChart1"/>
    <dgm:cxn modelId="{7E2AAB97-BA74-4541-9414-EF7EB21898E4}" type="presParOf" srcId="{ABBD633E-8A98-4E25-8E41-52DF1505CA0A}" destId="{95D3FF8E-64CA-469A-AF11-9528C038FA0F}" srcOrd="2" destOrd="0" presId="urn:microsoft.com/office/officeart/2005/8/layout/orgChart1"/>
    <dgm:cxn modelId="{004F9C30-A996-43AF-96E7-24D895FAC319}" type="presParOf" srcId="{2B5B67D4-EC5A-4C3C-ACEF-A61F07BF756B}" destId="{D71F17B0-61F9-48A3-AAA8-5D52EAADFE38}" srcOrd="2" destOrd="0" presId="urn:microsoft.com/office/officeart/2005/8/layout/orgChart1"/>
    <dgm:cxn modelId="{370B09FA-51F7-4185-95A8-458FC8E89D91}" type="presParOf" srcId="{F7AD727B-F6B4-4A74-8649-2DA6F55B8D13}" destId="{9032B1D6-8BDA-404D-96F1-012BF6687C8E}" srcOrd="4" destOrd="0" presId="urn:microsoft.com/office/officeart/2005/8/layout/orgChart1"/>
    <dgm:cxn modelId="{A9A00E67-3A5A-4DD0-9CEE-793F05EFF7CF}" type="presParOf" srcId="{F7AD727B-F6B4-4A74-8649-2DA6F55B8D13}" destId="{520CAA6D-846B-4F0E-B28A-2FFE280DE081}" srcOrd="5" destOrd="0" presId="urn:microsoft.com/office/officeart/2005/8/layout/orgChart1"/>
    <dgm:cxn modelId="{3EF88ACB-49D5-401F-AA31-BAB9897D3963}" type="presParOf" srcId="{520CAA6D-846B-4F0E-B28A-2FFE280DE081}" destId="{12841B1E-AA2D-4ADD-9841-8F81DD8CB69C}" srcOrd="0" destOrd="0" presId="urn:microsoft.com/office/officeart/2005/8/layout/orgChart1"/>
    <dgm:cxn modelId="{1BF2DF34-2DA5-4B24-AB97-42C548C35E87}" type="presParOf" srcId="{12841B1E-AA2D-4ADD-9841-8F81DD8CB69C}" destId="{FF5C5382-7D66-41B9-BD44-074FEFC14DFD}" srcOrd="0" destOrd="0" presId="urn:microsoft.com/office/officeart/2005/8/layout/orgChart1"/>
    <dgm:cxn modelId="{9EE0EAC2-4F07-4085-A799-0108E9D62631}" type="presParOf" srcId="{12841B1E-AA2D-4ADD-9841-8F81DD8CB69C}" destId="{EE9B6935-41EB-4274-BC71-F919D9BE0C50}" srcOrd="1" destOrd="0" presId="urn:microsoft.com/office/officeart/2005/8/layout/orgChart1"/>
    <dgm:cxn modelId="{E428D0ED-F9B6-4CEB-B8D6-6580ABB6C6FD}" type="presParOf" srcId="{520CAA6D-846B-4F0E-B28A-2FFE280DE081}" destId="{D9F7A3DB-429B-4F06-B7F9-178E52B33DD4}" srcOrd="1" destOrd="0" presId="urn:microsoft.com/office/officeart/2005/8/layout/orgChart1"/>
    <dgm:cxn modelId="{FBEDF03B-A673-4499-824A-F7BFF4C0C8B0}" type="presParOf" srcId="{D9F7A3DB-429B-4F06-B7F9-178E52B33DD4}" destId="{D4ABE16C-D2F7-4C7B-927B-DB847BBF1586}" srcOrd="0" destOrd="0" presId="urn:microsoft.com/office/officeart/2005/8/layout/orgChart1"/>
    <dgm:cxn modelId="{037EFF7E-E4C6-447E-8230-2E084ED050F6}" type="presParOf" srcId="{D9F7A3DB-429B-4F06-B7F9-178E52B33DD4}" destId="{52963EB0-BAA2-46CE-8E92-B095B02FF068}" srcOrd="1" destOrd="0" presId="urn:microsoft.com/office/officeart/2005/8/layout/orgChart1"/>
    <dgm:cxn modelId="{E523E26F-DA59-4223-AEF7-6E868395554D}" type="presParOf" srcId="{52963EB0-BAA2-46CE-8E92-B095B02FF068}" destId="{4DD03A44-194F-4926-92A3-2277424A126E}" srcOrd="0" destOrd="0" presId="urn:microsoft.com/office/officeart/2005/8/layout/orgChart1"/>
    <dgm:cxn modelId="{A41C2E84-49FD-481E-8CB5-688E638D2E15}" type="presParOf" srcId="{4DD03A44-194F-4926-92A3-2277424A126E}" destId="{5CA5FADD-1102-4E21-8665-185D88E61C71}" srcOrd="0" destOrd="0" presId="urn:microsoft.com/office/officeart/2005/8/layout/orgChart1"/>
    <dgm:cxn modelId="{FEBEB1F8-766E-4BD1-89ED-BF25E829A016}" type="presParOf" srcId="{4DD03A44-194F-4926-92A3-2277424A126E}" destId="{7E8D8090-DD32-4ED3-9851-6BDDC4E2F05E}" srcOrd="1" destOrd="0" presId="urn:microsoft.com/office/officeart/2005/8/layout/orgChart1"/>
    <dgm:cxn modelId="{CA4597A0-F047-44B3-9416-65E8CB016E49}" type="presParOf" srcId="{52963EB0-BAA2-46CE-8E92-B095B02FF068}" destId="{C62EB519-4764-4928-B910-3F07B1294315}" srcOrd="1" destOrd="0" presId="urn:microsoft.com/office/officeart/2005/8/layout/orgChart1"/>
    <dgm:cxn modelId="{8FF218DB-DDF2-4DCF-8B46-5FE22CA02A24}" type="presParOf" srcId="{52963EB0-BAA2-46CE-8E92-B095B02FF068}" destId="{500DB4DF-999A-458A-917E-2411CEE8D6C7}" srcOrd="2" destOrd="0" presId="urn:microsoft.com/office/officeart/2005/8/layout/orgChart1"/>
    <dgm:cxn modelId="{BD097316-1A6D-486A-A1AE-F8EFA080D507}" type="presParOf" srcId="{520CAA6D-846B-4F0E-B28A-2FFE280DE081}" destId="{AE501107-6427-4853-8A44-0E21A9DBC9C1}" srcOrd="2" destOrd="0" presId="urn:microsoft.com/office/officeart/2005/8/layout/orgChart1"/>
    <dgm:cxn modelId="{8A869625-BF31-4B9C-B4BF-A7DCB312B06C}" type="presParOf" srcId="{F7AD727B-F6B4-4A74-8649-2DA6F55B8D13}" destId="{79A12EBE-A8E0-4991-8A6C-6A7A9AB4E487}" srcOrd="6" destOrd="0" presId="urn:microsoft.com/office/officeart/2005/8/layout/orgChart1"/>
    <dgm:cxn modelId="{BF53E6EB-5165-4C6C-8D67-C67682D527C2}" type="presParOf" srcId="{F7AD727B-F6B4-4A74-8649-2DA6F55B8D13}" destId="{0DC1BA03-376E-44D3-BBC0-42C51C130A17}" srcOrd="7" destOrd="0" presId="urn:microsoft.com/office/officeart/2005/8/layout/orgChart1"/>
    <dgm:cxn modelId="{20600239-5DBB-440A-999C-C58B588EDD2E}" type="presParOf" srcId="{0DC1BA03-376E-44D3-BBC0-42C51C130A17}" destId="{EDA2065F-732B-4BBD-9413-88383D595E13}" srcOrd="0" destOrd="0" presId="urn:microsoft.com/office/officeart/2005/8/layout/orgChart1"/>
    <dgm:cxn modelId="{0CC9AFFF-0F46-46D7-BEDB-208785F77FD9}" type="presParOf" srcId="{EDA2065F-732B-4BBD-9413-88383D595E13}" destId="{2C193043-797E-4F54-B4E4-E2031312A9B3}" srcOrd="0" destOrd="0" presId="urn:microsoft.com/office/officeart/2005/8/layout/orgChart1"/>
    <dgm:cxn modelId="{2B724AC8-3452-4361-AC09-F188744397D3}" type="presParOf" srcId="{EDA2065F-732B-4BBD-9413-88383D595E13}" destId="{24FD57EC-3C86-4891-B730-4F7A426D7AB5}" srcOrd="1" destOrd="0" presId="urn:microsoft.com/office/officeart/2005/8/layout/orgChart1"/>
    <dgm:cxn modelId="{B7D3D1F4-EA79-46A3-8B99-4936C1EAF0F3}" type="presParOf" srcId="{0DC1BA03-376E-44D3-BBC0-42C51C130A17}" destId="{086854D1-A24C-4702-88A3-AFC844520C15}" srcOrd="1" destOrd="0" presId="urn:microsoft.com/office/officeart/2005/8/layout/orgChart1"/>
    <dgm:cxn modelId="{C7C417E7-A093-4C1B-AF34-B4394FE512C2}" type="presParOf" srcId="{086854D1-A24C-4702-88A3-AFC844520C15}" destId="{9AE1DEBD-00E8-4244-B729-FC6F5B4E740C}" srcOrd="0" destOrd="0" presId="urn:microsoft.com/office/officeart/2005/8/layout/orgChart1"/>
    <dgm:cxn modelId="{287148C2-D9B9-42E9-A7F8-8BE5961FEFC3}" type="presParOf" srcId="{086854D1-A24C-4702-88A3-AFC844520C15}" destId="{B40C497E-8112-496A-B95A-1F0E006D1424}" srcOrd="1" destOrd="0" presId="urn:microsoft.com/office/officeart/2005/8/layout/orgChart1"/>
    <dgm:cxn modelId="{8605E1F1-9100-4D17-B91B-711DC4F1AB3E}" type="presParOf" srcId="{B40C497E-8112-496A-B95A-1F0E006D1424}" destId="{67E059CC-3711-440D-8477-8D542AA6A113}" srcOrd="0" destOrd="0" presId="urn:microsoft.com/office/officeart/2005/8/layout/orgChart1"/>
    <dgm:cxn modelId="{CA9FA29E-E894-45EF-95EE-06FBBDDC00BA}" type="presParOf" srcId="{67E059CC-3711-440D-8477-8D542AA6A113}" destId="{C22ACCBE-1C0E-43B2-9B7D-CA266B6EF039}" srcOrd="0" destOrd="0" presId="urn:microsoft.com/office/officeart/2005/8/layout/orgChart1"/>
    <dgm:cxn modelId="{72479D20-5ABF-4819-9999-F0026ABA31CB}" type="presParOf" srcId="{67E059CC-3711-440D-8477-8D542AA6A113}" destId="{DBC17426-AC41-481B-8E9B-1164F8D4AA6F}" srcOrd="1" destOrd="0" presId="urn:microsoft.com/office/officeart/2005/8/layout/orgChart1"/>
    <dgm:cxn modelId="{797D2C80-A012-4B3C-BDE8-986A1D25E02D}" type="presParOf" srcId="{B40C497E-8112-496A-B95A-1F0E006D1424}" destId="{5EF9BD39-7191-4217-8942-CED6D5F12620}" srcOrd="1" destOrd="0" presId="urn:microsoft.com/office/officeart/2005/8/layout/orgChart1"/>
    <dgm:cxn modelId="{A7703EF7-2C53-46EB-AFF0-D1D10EBE0ACD}" type="presParOf" srcId="{B40C497E-8112-496A-B95A-1F0E006D1424}" destId="{4A79A0C8-7889-4F2A-BCE1-69364AE50BE2}" srcOrd="2" destOrd="0" presId="urn:microsoft.com/office/officeart/2005/8/layout/orgChart1"/>
    <dgm:cxn modelId="{D90E208D-9857-4CFF-B8C8-B701C75C46CF}" type="presParOf" srcId="{0DC1BA03-376E-44D3-BBC0-42C51C130A17}" destId="{B10BF035-92B8-4270-B090-602C3F9B137E}" srcOrd="2" destOrd="0" presId="urn:microsoft.com/office/officeart/2005/8/layout/orgChart1"/>
    <dgm:cxn modelId="{2C07E6EB-74DB-4E5F-9696-637D52840027}" type="presParOf" srcId="{F76B747A-6C83-4E98-A17C-D3C3E2FA04F3}" destId="{CA032A8A-19B0-4A04-A1CE-91EC66809C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F413E-D6FE-449A-9A91-F88AFE170EC0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241C4-8E43-48B8-AB78-8A18BAEF6A4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9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418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ΣΩΣΤΗ ΓΕΝΕΤΙΚΗ ΕΚΤΉΜΗΣΗ ΚΑΙ ΣΩΣΤΟΣ ΓΕΝΕΤΙΚΟΣ ΕΛΕΓΧΟΣ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ΣΤΟ </a:t>
            </a:r>
            <a:r>
              <a:rPr lang="en-US"/>
              <a:t>WES </a:t>
            </a:r>
            <a:r>
              <a:rPr lang="el-GR"/>
              <a:t>ΤΑ </a:t>
            </a:r>
            <a:r>
              <a:rPr lang="en-US" dirty="0"/>
              <a:t> VUS</a:t>
            </a:r>
            <a:r>
              <a:rPr lang="el-GR" dirty="0"/>
              <a:t> ΕΜΦΑΝΙΖΟΝΤΑΙ ΣΕ ΜΕΓΑΛΥΤΕΡΟ ΠΟΣΟΣΤΟ ΑΠΌ ΌΤΙ ΣΤΟΝ ΜΟΡΙΑΚΟ ΚΑΡΥΟΤΥΠΟ.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241C4-8E43-48B8-AB78-8A18BAEF6A49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D16F0-79DA-4C2F-81FC-BBF26B243C1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ΣΗΜΕΡΑ Η ΚΛΙΝΙΚΗ ΓΕΝΕΤΙΚΗ ΕΧΕΙ ΒΑΘΕΙΑ ΕΠΕΙΡΕΑΣΤΕΙ ΑΠΌ ΤΗΝ ΓΕΝΩΜΙΚΗ.  </a:t>
            </a:r>
            <a:r>
              <a:rPr lang="el-GR" baseline="0" dirty="0"/>
              <a:t>ΕΞΕΛΙΣΣΕΤΑΙ ΑΠΟ ΕΠΙΣΤΗΜΗ  ΤΗΣ ΕΡΕΥΝΑΣ</a:t>
            </a:r>
            <a:r>
              <a:rPr lang="en-US" baseline="0" dirty="0"/>
              <a:t> </a:t>
            </a:r>
            <a:r>
              <a:rPr lang="el-GR" baseline="0" dirty="0"/>
              <a:t>ΚΑΙ ΤΩΝ ΣΠΑΝΙΩΝ ΝΟΣΗΜΑΤΩΝ  ΣΕ ΜΙΑ ΕΙΔΙΚΟΤΗΤΑ ΠΡΟΣΑΝΑΤΟΛΙΣΜΕΝΗ ΣΤΗΝ ΚΑΘΗΜΕΡΙΝΟΤΗΤΑ ΤΗΣ ΙΑΤΡΙΚΗΣ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55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ΑΣΘΕΝΕΙΣ ΜΕ ΓΕΝΕΤΙΚΑ ΝΟΣΗΜΑΤΑ ΥΠΑΡΧΟΥΝ ΣΕ ΟΛΕΣ ΤΙΣ ΕΙΔΙΚΟΤΗΤΕΣ ΤΗΣ ΙΑΤΡΙΚΗΣ. ΣΤΗΝ ΑΝΤΙΜΕΤΩΠΙΣΗ ΤΟΥΣ Ο ΚΛΙΝΙΚΟΣ ΓΕΝΕΤΙΣΤΗΣ ΕΧΕΙ ΈΝΑ </a:t>
            </a:r>
            <a:r>
              <a:rPr lang="el-GR" sz="1800" dirty="0"/>
              <a:t>ΕΙΔΙΚΟ ΡΟΛΟ</a:t>
            </a:r>
            <a:r>
              <a:rPr lang="el-GR" sz="1600" baseline="0" dirty="0"/>
              <a:t>.</a:t>
            </a:r>
            <a:r>
              <a:rPr lang="el-GR" sz="1600" dirty="0"/>
              <a:t> </a:t>
            </a:r>
            <a:r>
              <a:rPr lang="el-GR" sz="1600" baseline="0" dirty="0"/>
              <a:t>ΠΡΟΥΠΟΘΕΣΗ ΓΙΑ ΤΑ ΑΝΩΤΕΡΩ ΑΠΟΤΕΛΕΙ Η ΣΥΝΕΡΓΑΣΙΑ ΜΕ ΑΛΛΟΥΣ ΕΠΑΓΓΕΛΜΑΤΙΕΣ ΥΓΕΙΑΣ ΚΑΙ ΕΞΕΙΔΙΚΕΥΜΕΝΟΥΣ ΣΕ ΟΛΟ ΤΟΝ ΚΟΣΜΟ ΌΤΑΝ ΧΡΕΙΑΣΘΕΙ</a:t>
            </a:r>
            <a:endParaRPr lang="el-G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79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ΟΠΤΙΚΗ ΑΝΑΠΑΡΑΣΤΑΣΗ ΤΩΝ ΧΡΩΜΟΣΩΜΑΤΩΝ ΤΟΥ ΚΥΤΤΑΡΙΚΟΥ ΠΥΡΗΝΑ,ΚΑΛΙΕΡΓΙΑ ΚΑΙ ΧΡΩΣΗ ΜΕ ΤΗΝ ΚΛΑΣΙΚΗ ΜΕΘΟΔΟ </a:t>
            </a:r>
            <a:r>
              <a:rPr lang="en-US" dirty="0"/>
              <a:t>G-BANDING</a:t>
            </a:r>
            <a:endParaRPr lang="el-GR" dirty="0"/>
          </a:p>
          <a:p>
            <a:r>
              <a:rPr lang="en-US" sz="1200" dirty="0"/>
              <a:t>FISH (fluorescence in situ </a:t>
            </a:r>
            <a:r>
              <a:rPr lang="en-US" sz="1200" dirty="0" err="1"/>
              <a:t>hybridisation</a:t>
            </a:r>
            <a:r>
              <a:rPr lang="en-US" sz="1200" dirty="0"/>
              <a:t>) </a:t>
            </a:r>
            <a:r>
              <a:rPr lang="el-GR" sz="1200" dirty="0"/>
              <a:t>ΕΡΓΑΣΤΗΡΙΑΚΗ</a:t>
            </a:r>
            <a:r>
              <a:rPr lang="el-GR" sz="1200" baseline="0" dirty="0"/>
              <a:t> ΜΕΘΟΔΟΣ ΜΕ ΧΡΗΣΗ ΦΘΟΡΙΖΟΝΤΟΣ ΑΝΙΧΝΕΥΤΗ ΚΑΙ ΠΡΟΣΚΟΛΛΗΣΗ ΣΕ ΣΥΓΚΕΚΡΙΜΕΝΗ ΓΕΝΩΜΙΚΗ ΠΕΡΙΟΧΗ ΠΡΟΣ ΕΛΕΓΧΟ ΑΠΟΥΣΙΑΣ Η ΠΑΡΟΥΣΙΑΣ ΑΥΤΗΣ</a:t>
            </a:r>
            <a:endParaRPr lang="en-US" sz="1200" dirty="0"/>
          </a:p>
          <a:p>
            <a:r>
              <a:rPr lang="en-US" sz="1200" dirty="0"/>
              <a:t>MLPA</a:t>
            </a:r>
            <a:r>
              <a:rPr lang="en-US" sz="1200" baseline="0" dirty="0"/>
              <a:t> </a:t>
            </a:r>
            <a:r>
              <a:rPr lang="el-GR" sz="1200" baseline="0" dirty="0"/>
              <a:t>ΑΝΙΧΝΕΥΣΗ ΕΛΛΕΙΜΑΤΩΝ/ ΔΙΠΛΑΣΙΑΣΜΩΝ, ΑΔΡΗ ΠΟΣΟΤΙΚΗ ΜΕΘΟΔΟΣ</a:t>
            </a:r>
            <a:r>
              <a:rPr lang="en-US" sz="1200" baseline="0" dirty="0"/>
              <a:t> </a:t>
            </a:r>
            <a:r>
              <a:rPr lang="el-GR" sz="1200" baseline="0" dirty="0"/>
              <a:t>. ΜΠΟΡΟΥΝ ΝΑ ΓΙΝΟΥΝ ΚΑΙ ΜΕΛΕΤΕΣ ΜΕΘΥΛΙΩΣΗΣ</a:t>
            </a:r>
            <a:endParaRPr lang="el-G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009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ΤΙ ΜΠΟΡΟΥΜΕ ΝΑ ΑΝΙΧΝΕΥΣΟΥΜΕ ΜΕ ΤΟΝ ΑΠΛΟ  ΚΑΡΥΟΤΥΠΟ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l-GR" sz="2000" dirty="0">
                <a:solidFill>
                  <a:srgbClr val="002060"/>
                </a:solidFill>
              </a:rPr>
              <a:t>Τμήματα </a:t>
            </a:r>
            <a:r>
              <a:rPr lang="en-US" sz="2000" dirty="0">
                <a:solidFill>
                  <a:srgbClr val="002060"/>
                </a:solidFill>
              </a:rPr>
              <a:t>DNA </a:t>
            </a:r>
            <a:r>
              <a:rPr lang="el-GR" sz="2000" dirty="0">
                <a:solidFill>
                  <a:srgbClr val="002060"/>
                </a:solidFill>
              </a:rPr>
              <a:t>&gt; 1 </a:t>
            </a:r>
            <a:r>
              <a:rPr lang="en-US" sz="2000" dirty="0">
                <a:solidFill>
                  <a:srgbClr val="002060"/>
                </a:solidFill>
              </a:rPr>
              <a:t>kb </a:t>
            </a:r>
            <a:r>
              <a:rPr lang="el-GR" sz="2000" dirty="0">
                <a:solidFill>
                  <a:srgbClr val="002060"/>
                </a:solidFill>
              </a:rPr>
              <a:t>σε μήκος. ΞΕΡΟΝΤΑΣ ΤΑ ΓΟΝΙΔΙΑ ΠΟΥ ΠΕΡΙΛΑΜΒΑΝΕΙ Η ΠΕΡΙΟΧΗ ΞΕΡΟΝΤΑΣ ΤΗΝ ΔΡΆΣΗ ΤΟΥΣ ΜΠΟΡΕΙ ΝΑ ΔΩΘΕΙ ΣΩΣΤΗ ΓΕΝΕΤΙΚΗ ΣΥΜΒΟΥΛΕΥΤΙΚΗ ΚΑΙ ΕΠΙ ΚΥΗΣΗΣ ΣΩΣΤΟΣ ΠΡΟΓΕΝΝΗΤΙΚΟΣ ΕΛΕΓΧΟΣ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D2B19-2B89-41FE-B7C6-FB2BBB9DF331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602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441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ΑΝΑΛΥΟΝΤΑΙ ΠΕΡΙΠΟΥ 200.000……….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ΠΩΣ ΘΑ ΠΑΡΑΓΓΕΊΛΕΙ Ο ΚΛΙΝΙΚΟΣ ΓΕΝΕΤΙΣΤΗΣ ΜΙΑ ΓΕΝΕΤΙΚΗ ΕΞΕΤΑΣΗ. ΤΟ ΜΠΛΕ ΕΊΝΑΙ ΓΙΑ ΣΤΟΧΕΥΜΕΝΟ ΜΟΡΙΑΚΟ ΕΛΕΓΧΟ Η ΠΑΝΕΛ. ΤΟ ΠΡΑΣΙΝΟ ΕΊΝΑΙ ΓΙΑ ΕΛΕΓΧΟ ΜΕ </a:t>
            </a:r>
            <a:r>
              <a:rPr lang="en-US" dirty="0"/>
              <a:t>EXOME/GENOME.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33717-0EF4-4151-A5B8-2F1E25F11432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943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2CF6-6900-4B7D-9654-A3965720B7ED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8EC1E-0092-463D-8F47-514F7A90F20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cing.ac.cy/easyconsole.cfm/page/pdfViewer/filename/39797AA728931C8473BAAE48F8635BBDBD00D4B6BBC9/foldername/nl_fil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mdatabases.com" TargetMode="External"/><Relationship Id="rId2" Type="http://schemas.openxmlformats.org/officeDocument/2006/relationships/hyperlink" Target="http://www/ncbi-nlm.nih.gov./OMI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ssum.net.au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01622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tx2"/>
                </a:solidFill>
              </a:rPr>
              <a:t>Κλινική</a:t>
            </a:r>
            <a:r>
              <a:rPr lang="en-US" sz="2800" b="1" dirty="0">
                <a:solidFill>
                  <a:schemeClr val="tx2"/>
                </a:solidFill>
              </a:rPr>
              <a:t>/</a:t>
            </a:r>
            <a:r>
              <a:rPr lang="el-GR" sz="2800" b="1" dirty="0">
                <a:solidFill>
                  <a:schemeClr val="tx2"/>
                </a:solidFill>
              </a:rPr>
              <a:t> Ιατρική Γενετική-</a:t>
            </a:r>
            <a:br>
              <a:rPr lang="el-GR" sz="2800" b="1" dirty="0">
                <a:solidFill>
                  <a:schemeClr val="tx2"/>
                </a:solidFill>
              </a:rPr>
            </a:br>
            <a:r>
              <a:rPr lang="el-GR" sz="2800" b="1" dirty="0">
                <a:solidFill>
                  <a:schemeClr val="tx2"/>
                </a:solidFill>
              </a:rPr>
              <a:t>Δυσμορφολογία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3429000"/>
            <a:ext cx="6678488" cy="324036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ΕΛΕΝΑ  ΦΡΥΣΙΡΑ</a:t>
            </a:r>
          </a:p>
          <a:p>
            <a:pPr algn="ctr">
              <a:buNone/>
              <a:defRPr/>
            </a:pP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Καθηγήτρια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Κλινικής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/  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Ιατρικής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Γενετικής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,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MD,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MSc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,</a:t>
            </a: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PhD</a:t>
            </a:r>
          </a:p>
          <a:p>
            <a:pPr algn="ctr">
              <a:buNone/>
              <a:defRPr/>
            </a:pPr>
            <a:r>
              <a:rPr lang="el-G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Ιατρική Σχολή, ΕΚΠΑ</a:t>
            </a:r>
          </a:p>
          <a:p>
            <a:pPr algn="ctr">
              <a:buNone/>
              <a:defRPr/>
            </a:pPr>
            <a:endParaRPr lang="el-G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l-G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l-G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l-G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l-G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buNone/>
              <a:defRPr/>
            </a:pPr>
            <a:endParaRPr lang="el-GR" sz="2000" dirty="0">
              <a:latin typeface="+mj-lt"/>
            </a:endParaRPr>
          </a:p>
        </p:txBody>
      </p:sp>
      <p:pic>
        <p:nvPicPr>
          <p:cNvPr id="4" name="Picture 3" descr="Διάσκεψη Τύπου ">
            <a:hlinkClick r:id="rId2" tgtFrame="_blank" tooltip="Διάσκεψη Τύπου"/>
            <a:extLst>
              <a:ext uri="{FF2B5EF4-FFF2-40B4-BE49-F238E27FC236}">
                <a16:creationId xmlns:a16="http://schemas.microsoft.com/office/drawing/2014/main" xmlns="" id="{8050CF42-CBDC-48B6-8A93-794C6A3633C9}"/>
              </a:ext>
            </a:extLst>
          </p:cNvPr>
          <p:cNvPicPr/>
          <p:nvPr/>
        </p:nvPicPr>
        <p:blipFill>
          <a:blip r:embed="rId3"/>
          <a:srcRect l="15876" t="14523" r="52202"/>
          <a:stretch>
            <a:fillRect/>
          </a:stretch>
        </p:blipFill>
        <p:spPr bwMode="auto">
          <a:xfrm>
            <a:off x="179512" y="1916832"/>
            <a:ext cx="223224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l-GR" sz="2200" b="1" dirty="0" err="1">
                <a:solidFill>
                  <a:schemeClr val="tx2"/>
                </a:solidFill>
              </a:rPr>
              <a:t>Μικροσυστοιχίες</a:t>
            </a:r>
            <a:r>
              <a:rPr lang="el-GR" sz="2200" b="1" dirty="0">
                <a:solidFill>
                  <a:schemeClr val="tx2"/>
                </a:solidFill>
              </a:rPr>
              <a:t> </a:t>
            </a:r>
            <a:r>
              <a:rPr lang="en-US" sz="2200" b="1" dirty="0">
                <a:solidFill>
                  <a:schemeClr val="tx2"/>
                </a:solidFill>
              </a:rPr>
              <a:t>DNA (DNA array</a:t>
            </a:r>
            <a:r>
              <a:rPr lang="el-GR" sz="2200" b="1" dirty="0">
                <a:solidFill>
                  <a:schemeClr val="tx2"/>
                </a:solidFill>
              </a:rPr>
              <a:t> </a:t>
            </a:r>
            <a:r>
              <a:rPr lang="en-US" sz="2200" b="1" dirty="0">
                <a:solidFill>
                  <a:schemeClr val="tx2"/>
                </a:solidFill>
              </a:rPr>
              <a:t>CGH)-</a:t>
            </a:r>
            <a:r>
              <a:rPr lang="el-GR" sz="2200" b="1" dirty="0">
                <a:solidFill>
                  <a:schemeClr val="tx2"/>
                </a:solidFill>
              </a:rPr>
              <a:t/>
            </a:r>
            <a:br>
              <a:rPr lang="el-GR" sz="2200" b="1" dirty="0">
                <a:solidFill>
                  <a:schemeClr val="tx2"/>
                </a:solidFill>
              </a:rPr>
            </a:br>
            <a:r>
              <a:rPr lang="el-GR" sz="2200" b="1" dirty="0">
                <a:solidFill>
                  <a:schemeClr val="tx2"/>
                </a:solidFill>
              </a:rPr>
              <a:t>Μοριακός </a:t>
            </a:r>
            <a:r>
              <a:rPr lang="el-GR" sz="2200" b="1" dirty="0" err="1">
                <a:solidFill>
                  <a:schemeClr val="tx2"/>
                </a:solidFill>
              </a:rPr>
              <a:t>Καρυότυπος</a:t>
            </a:r>
            <a:endParaRPr lang="el-GR" sz="22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804" y="1268760"/>
            <a:ext cx="4040188" cy="639762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</a:rPr>
              <a:t>Εφαρμογές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11164" y="1268760"/>
            <a:ext cx="4041775" cy="639762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</a:rPr>
              <a:t>Περιορισμοί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1" y="1988840"/>
            <a:ext cx="4129692" cy="1600439"/>
          </a:xfrm>
        </p:spPr>
        <p:txBody>
          <a:bodyPr>
            <a:normAutofit fontScale="55000" lnSpcReduction="20000"/>
          </a:bodyPr>
          <a:lstStyle/>
          <a:p>
            <a:r>
              <a:rPr lang="el-GR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Ισοζυγισμένες μεταβολές γενετικού υλικού</a:t>
            </a:r>
          </a:p>
          <a:p>
            <a:r>
              <a:rPr lang="el-GR" sz="3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Μωσαϊκισμοί</a:t>
            </a:r>
            <a:endParaRPr lang="el-GR" sz="3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Προσοχή στην ερμηνεία των </a:t>
            </a: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SNP’s</a:t>
            </a:r>
          </a:p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Trio Data</a:t>
            </a:r>
            <a:endParaRPr lang="el-GR" sz="3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3429001"/>
            <a:ext cx="4695497" cy="32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9552" y="1988840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Ιδιοπαθής ΝΥ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Αναπτυξιακή Καθυστέρηση   </a:t>
            </a:r>
          </a:p>
          <a:p>
            <a:pPr>
              <a:buFont typeface="Arial" pitchFamily="34" charset="0"/>
              <a:buChar char="•"/>
            </a:pPr>
            <a:r>
              <a:rPr lang="el-G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Δυσμορφικά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Χαρακτηριστικά 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Συγγενείς Ανωμαλίες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Αυτισμός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Σπασμοί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5719" cy="39512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/>
              <a:t>   </a:t>
            </a:r>
            <a:endParaRPr lang="el-GR" dirty="0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79512" y="4350127"/>
            <a:ext cx="43924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endParaRPr lang="en-US" sz="1600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endParaRPr lang="en-US" sz="1600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endParaRPr lang="en-US" sz="1600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Corbel" panose="020B0503020204020204" pitchFamily="34" charset="0"/>
              </a:rPr>
              <a:t>      </a:t>
            </a:r>
          </a:p>
          <a:p>
            <a:endParaRPr lang="el-GR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0" descr="Image result for fancy l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555" y="-113958"/>
            <a:ext cx="6768752" cy="22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766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100_1110.JPG"/>
          <p:cNvPicPr>
            <a:picLocks noChangeAspect="1"/>
          </p:cNvPicPr>
          <p:nvPr/>
        </p:nvPicPr>
        <p:blipFill>
          <a:blip r:embed="rId2" cstate="print"/>
          <a:srcRect l="26550" t="-903" r="32851"/>
          <a:stretch>
            <a:fillRect/>
          </a:stretch>
        </p:blipFill>
        <p:spPr bwMode="auto">
          <a:xfrm>
            <a:off x="404813" y="163513"/>
            <a:ext cx="3390900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 descr="100_1113.JPG"/>
          <p:cNvPicPr>
            <a:picLocks noChangeAspect="1"/>
          </p:cNvPicPr>
          <p:nvPr/>
        </p:nvPicPr>
        <p:blipFill>
          <a:blip r:embed="rId3" cstate="print"/>
          <a:srcRect l="13846" t="180" r="17757" b="14386"/>
          <a:stretch>
            <a:fillRect/>
          </a:stretch>
        </p:blipFill>
        <p:spPr bwMode="auto">
          <a:xfrm>
            <a:off x="4441825" y="1233488"/>
            <a:ext cx="42195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52888" y="4583113"/>
            <a:ext cx="5091112" cy="6207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el-GR" sz="2000" dirty="0">
                <a:solidFill>
                  <a:srgbClr val="002060"/>
                </a:solidFill>
                <a:latin typeface="Arial" charset="0"/>
              </a:rPr>
              <a:t>Χρωμοσωμικό Ελλειμμα  7</a:t>
            </a:r>
            <a:r>
              <a:rPr lang="en-US" sz="2000" dirty="0">
                <a:solidFill>
                  <a:srgbClr val="002060"/>
                </a:solidFill>
                <a:latin typeface="Arial" charset="0"/>
              </a:rPr>
              <a:t>q11.23)</a:t>
            </a:r>
            <a:r>
              <a:rPr lang="el-GR" sz="2000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el-GR" sz="2000" dirty="0">
                <a:solidFill>
                  <a:srgbClr val="002060"/>
                </a:solidFill>
                <a:latin typeface="Arial" charset="0"/>
              </a:rPr>
            </a:br>
            <a:r>
              <a:rPr lang="el-GR" sz="2000" dirty="0">
                <a:solidFill>
                  <a:srgbClr val="002060"/>
                </a:solidFill>
                <a:latin typeface="Arial" charset="0"/>
              </a:rPr>
              <a:t>Γονίδιο Ελαστίνης</a:t>
            </a:r>
            <a:endParaRPr lang="en-GB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19288" y="2376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919288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73513" y="790575"/>
            <a:ext cx="5035550" cy="2979738"/>
            <a:chOff x="984" y="672"/>
            <a:chExt cx="3792" cy="3168"/>
          </a:xfrm>
        </p:grpSpPr>
        <p:pic>
          <p:nvPicPr>
            <p:cNvPr id="69641" name="Picture 6" descr="WILLIAMSPHYSICAL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4" y="672"/>
              <a:ext cx="3774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2" name="Picture 7" descr="WILLIAMS LINKA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4" y="2328"/>
              <a:ext cx="3792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400550" y="1111250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Verdana" pitchFamily="34" charset="0"/>
              </a:rPr>
              <a:t>Chr 7</a:t>
            </a:r>
            <a:endParaRPr lang="en-GB" sz="16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69639" name="Picture 4" descr="FRYSSIRA0011"/>
          <p:cNvPicPr>
            <a:picLocks noChangeAspect="1" noChangeArrowheads="1"/>
          </p:cNvPicPr>
          <p:nvPr/>
        </p:nvPicPr>
        <p:blipFill>
          <a:blip r:embed="rId4" cstate="print"/>
          <a:srcRect l="24965" t="9242" r="26540" b="2541"/>
          <a:stretch>
            <a:fillRect/>
          </a:stretch>
        </p:blipFill>
        <p:spPr bwMode="auto">
          <a:xfrm>
            <a:off x="169863" y="2730500"/>
            <a:ext cx="25082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21250" y="4030663"/>
            <a:ext cx="35909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Σύνδρομο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Williams</a:t>
            </a: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188" y="704850"/>
            <a:ext cx="459581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3676650" y="0"/>
            <a:ext cx="14208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/>
              <a:t>Del 22 s.</a:t>
            </a:r>
            <a:endParaRPr lang="el-GR" sz="2400" b="1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63" y="200025"/>
            <a:ext cx="4754562" cy="6381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560388"/>
            <a:ext cx="5421313" cy="5835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62"/>
          <p:cNvPicPr>
            <a:picLocks noChangeAspect="1" noChangeArrowheads="1"/>
          </p:cNvPicPr>
          <p:nvPr/>
        </p:nvPicPr>
        <p:blipFill>
          <a:blip r:embed="rId2" cstate="print"/>
          <a:srcRect l="2063" t="5949" r="37308" b="19121"/>
          <a:stretch>
            <a:fillRect/>
          </a:stretch>
        </p:blipFill>
        <p:spPr bwMode="auto">
          <a:xfrm>
            <a:off x="450850" y="420688"/>
            <a:ext cx="4256088" cy="3395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707" name="Picture 2" descr="60"/>
          <p:cNvPicPr>
            <a:picLocks noChangeAspect="1" noChangeArrowheads="1"/>
          </p:cNvPicPr>
          <p:nvPr/>
        </p:nvPicPr>
        <p:blipFill>
          <a:blip r:embed="rId3" cstate="print"/>
          <a:srcRect l="40298" t="34402" r="1553" b="9837"/>
          <a:stretch>
            <a:fillRect/>
          </a:stretch>
        </p:blipFill>
        <p:spPr bwMode="auto">
          <a:xfrm>
            <a:off x="3803650" y="3959225"/>
            <a:ext cx="4618038" cy="246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959475" y="844550"/>
            <a:ext cx="13192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/>
              <a:t>Apert s.</a:t>
            </a:r>
            <a:endParaRPr lang="el-GR" sz="2400" b="1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" y="1044575"/>
            <a:ext cx="7643813" cy="4767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9507" name="Text Box 4"/>
          <p:cNvSpPr txBox="1">
            <a:spLocks noChangeArrowheads="1"/>
          </p:cNvSpPr>
          <p:nvPr/>
        </p:nvSpPr>
        <p:spPr bwMode="auto">
          <a:xfrm>
            <a:off x="2065338" y="265113"/>
            <a:ext cx="5232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dirty="0"/>
              <a:t>Pfeiffer s. (acrocephalosyndactyly)</a:t>
            </a:r>
            <a:endParaRPr lang="el-GR" sz="2400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777710" cy="4903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4FFF56-65A6-4242-9DD4-B6122A554391}"/>
              </a:ext>
            </a:extLst>
          </p:cNvPr>
          <p:cNvSpPr txBox="1"/>
          <p:nvPr/>
        </p:nvSpPr>
        <p:spPr>
          <a:xfrm>
            <a:off x="2438400" y="304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Pfeiffer s. (acrocephalosyndactyly)</a:t>
            </a:r>
            <a:endParaRPr lang="el-GR" sz="1800" b="1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90563"/>
          </a:xfrm>
          <a:noFill/>
        </p:spPr>
        <p:txBody>
          <a:bodyPr/>
          <a:lstStyle/>
          <a:p>
            <a:r>
              <a:rPr lang="el-GR" sz="3200" dirty="0">
                <a:solidFill>
                  <a:srgbClr val="002060"/>
                </a:solidFill>
                <a:effectLst/>
                <a:latin typeface="Arial" charset="0"/>
              </a:rPr>
              <a:t>Συμπεράσματα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Η διάγνωση στην κλινική </a:t>
            </a:r>
            <a:r>
              <a:rPr lang="el-GR" sz="2400" dirty="0" err="1">
                <a:solidFill>
                  <a:srgbClr val="002060"/>
                </a:solidFill>
                <a:effectLst/>
                <a:latin typeface="Arial" charset="0"/>
              </a:rPr>
              <a:t>δυσμορφολογία</a:t>
            </a:r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 είναι δύσκολη: </a:t>
            </a:r>
          </a:p>
          <a:p>
            <a:pPr>
              <a:buFont typeface="Wingdings" pitchFamily="2" charset="2"/>
              <a:buNone/>
            </a:pPr>
            <a:endParaRPr lang="el-GR" sz="2400" dirty="0">
              <a:solidFill>
                <a:srgbClr val="002060"/>
              </a:solidFill>
              <a:effectLst/>
              <a:latin typeface="Arial" charset="0"/>
            </a:endParaRPr>
          </a:p>
          <a:p>
            <a:pPr lvl="1"/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Μεγάλος αριθμός συνδρόμων</a:t>
            </a:r>
          </a:p>
          <a:p>
            <a:pPr lvl="1"/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Αλματώδης εξέλιξη της νέας γενετικής</a:t>
            </a:r>
          </a:p>
          <a:p>
            <a:pPr lvl="1"/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Σπανιότητα των περισσότερων συνδρόμων</a:t>
            </a:r>
          </a:p>
          <a:p>
            <a:pPr lvl="1"/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Μεγάλη ετερογένεια</a:t>
            </a:r>
          </a:p>
          <a:p>
            <a:pPr lvl="1"/>
            <a:endParaRPr lang="el-GR" sz="2400" dirty="0">
              <a:solidFill>
                <a:srgbClr val="002060"/>
              </a:solidFill>
              <a:effectLst/>
              <a:latin typeface="Arial" charset="0"/>
            </a:endParaRPr>
          </a:p>
          <a:p>
            <a:pPr lvl="1">
              <a:buFontTx/>
              <a:buNone/>
            </a:pPr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Σωστή αξιολόγηση = σωστή διάγνωση + κατάλληλο (</a:t>
            </a:r>
            <a:r>
              <a:rPr lang="el-GR" sz="2400" dirty="0" err="1">
                <a:solidFill>
                  <a:srgbClr val="002060"/>
                </a:solidFill>
                <a:effectLst/>
                <a:latin typeface="Arial" charset="0"/>
              </a:rPr>
              <a:t>στοχευμένο</a:t>
            </a:r>
            <a:r>
              <a:rPr lang="el-GR" sz="2400" dirty="0">
                <a:solidFill>
                  <a:srgbClr val="002060"/>
                </a:solidFill>
                <a:effectLst/>
                <a:latin typeface="Arial" charset="0"/>
              </a:rPr>
              <a:t>) μοριακό έλεγχο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55727" y="1028712"/>
            <a:ext cx="3919694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r>
              <a:rPr lang="el-GR" sz="2000" dirty="0">
                <a:solidFill>
                  <a:srgbClr val="002060"/>
                </a:solidFill>
              </a:rPr>
              <a:t>Εκατοντάδες Μ</a:t>
            </a:r>
            <a:r>
              <a:rPr lang="en-US" sz="2000" dirty="0">
                <a:solidFill>
                  <a:srgbClr val="002060"/>
                </a:solidFill>
              </a:rPr>
              <a:t>b </a:t>
            </a:r>
            <a:r>
              <a:rPr lang="el-GR" sz="2000" dirty="0">
                <a:solidFill>
                  <a:srgbClr val="002060"/>
                </a:solidFill>
              </a:rPr>
              <a:t>και </a:t>
            </a:r>
            <a:r>
              <a:rPr lang="en-US" sz="2000" dirty="0" err="1">
                <a:solidFill>
                  <a:srgbClr val="002060"/>
                </a:solidFill>
              </a:rPr>
              <a:t>Gb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l-GR" sz="2000" dirty="0">
                <a:solidFill>
                  <a:srgbClr val="002060"/>
                </a:solidFill>
              </a:rPr>
              <a:t>- τεράστιος όγκος δεδομένων, </a:t>
            </a:r>
            <a:r>
              <a:rPr lang="el-GR" sz="2000" dirty="0" err="1">
                <a:solidFill>
                  <a:srgbClr val="002060"/>
                </a:solidFill>
              </a:rPr>
              <a:t>αλληλούχιση</a:t>
            </a:r>
            <a:r>
              <a:rPr lang="el-GR" sz="2000" dirty="0">
                <a:solidFill>
                  <a:srgbClr val="002060"/>
                </a:solidFill>
              </a:rPr>
              <a:t> όλων των τύπων σημειακών μεταλλάξεων πολλών γονιδίων σε ένα πείραμα (</a:t>
            </a:r>
            <a:r>
              <a:rPr lang="en-US" sz="2000" dirty="0">
                <a:solidFill>
                  <a:srgbClr val="002060"/>
                </a:solidFill>
              </a:rPr>
              <a:t> sequence reads in a single run</a:t>
            </a:r>
            <a:r>
              <a:rPr lang="el-GR" sz="2000" dirty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l-GR" sz="2000" dirty="0">
                <a:solidFill>
                  <a:srgbClr val="002060"/>
                </a:solidFill>
              </a:rPr>
              <a:t>Μεγάλη εξοικονόμηση χρόνου και κόστους</a:t>
            </a:r>
          </a:p>
          <a:p>
            <a:r>
              <a:rPr lang="el-GR" sz="2000" dirty="0">
                <a:solidFill>
                  <a:srgbClr val="002060"/>
                </a:solidFill>
              </a:rPr>
              <a:t>Στόχος η μείωση του κόστους</a:t>
            </a:r>
            <a:endParaRPr lang="en-US" sz="2000" dirty="0">
              <a:solidFill>
                <a:srgbClr val="002060"/>
              </a:solidFill>
            </a:endParaRPr>
          </a:p>
          <a:p>
            <a:endParaRPr lang="el-GR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Next </a:t>
            </a:r>
            <a:r>
              <a:rPr lang="en-US" sz="2000" dirty="0" err="1">
                <a:solidFill>
                  <a:srgbClr val="002060"/>
                </a:solidFill>
              </a:rPr>
              <a:t>Next</a:t>
            </a:r>
            <a:r>
              <a:rPr lang="en-US" sz="2000" dirty="0">
                <a:solidFill>
                  <a:srgbClr val="002060"/>
                </a:solidFill>
              </a:rPr>
              <a:t> Generation Sequencing </a:t>
            </a:r>
            <a:r>
              <a:rPr lang="el-GR" sz="2000" dirty="0">
                <a:solidFill>
                  <a:srgbClr val="002060"/>
                </a:solidFill>
              </a:rPr>
              <a:t>(3</a:t>
            </a:r>
            <a:r>
              <a:rPr lang="el-GR" sz="2000" baseline="30000" dirty="0">
                <a:solidFill>
                  <a:srgbClr val="002060"/>
                </a:solidFill>
              </a:rPr>
              <a:t>ης</a:t>
            </a:r>
            <a:r>
              <a:rPr lang="el-GR" sz="2000" dirty="0">
                <a:solidFill>
                  <a:srgbClr val="002060"/>
                </a:solidFill>
              </a:rPr>
              <a:t> γενιάς </a:t>
            </a:r>
            <a:r>
              <a:rPr lang="en-US" sz="2000" dirty="0">
                <a:solidFill>
                  <a:srgbClr val="002060"/>
                </a:solidFill>
              </a:rPr>
              <a:t>NGS)</a:t>
            </a:r>
          </a:p>
          <a:p>
            <a:endParaRPr lang="el-GR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t="17637" r="14518" b="4318"/>
          <a:stretch/>
        </p:blipFill>
        <p:spPr bwMode="auto">
          <a:xfrm>
            <a:off x="1" y="1556792"/>
            <a:ext cx="51480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75656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C0000"/>
                </a:solidFill>
              </a:rPr>
              <a:t>Next Generation Sequencing (NGS)</a:t>
            </a:r>
            <a:endParaRPr lang="el-GR" sz="3200" b="1" dirty="0">
              <a:solidFill>
                <a:srgbClr val="CC0000"/>
              </a:solidFill>
            </a:endParaRPr>
          </a:p>
        </p:txBody>
      </p:sp>
      <p:pic>
        <p:nvPicPr>
          <p:cNvPr id="9" name="Picture 10" descr="Image result for fancy 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332656"/>
            <a:ext cx="6264696" cy="13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002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627313" y="5805488"/>
            <a:ext cx="31464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rgbClr val="002060"/>
                </a:solidFill>
              </a:rPr>
              <a:t>Ευχαριστώ πολύ</a:t>
            </a:r>
            <a:r>
              <a:rPr lang="en-US" sz="3200" b="1" dirty="0">
                <a:solidFill>
                  <a:srgbClr val="002060"/>
                </a:solidFill>
              </a:rPr>
              <a:t>!</a:t>
            </a: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88913"/>
            <a:ext cx="444341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0801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0000"/>
                </a:solidFill>
                <a:latin typeface="Corbel" panose="020B0503020204020204" pitchFamily="34" charset="0"/>
              </a:rPr>
              <a:t>Whole Exome Sequencing (WES)</a:t>
            </a:r>
            <a:endParaRPr lang="el-GR" sz="2400" b="1" dirty="0">
              <a:solidFill>
                <a:srgbClr val="CC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616624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rgbClr val="002060"/>
                </a:solidFill>
              </a:rPr>
              <a:t>Ανάλυση</a:t>
            </a:r>
            <a:r>
              <a:rPr lang="en-US" sz="2000" dirty="0">
                <a:solidFill>
                  <a:srgbClr val="002060"/>
                </a:solidFill>
              </a:rPr>
              <a:t> ~200</a:t>
            </a:r>
            <a:r>
              <a:rPr lang="el-GR" sz="2000" dirty="0">
                <a:solidFill>
                  <a:srgbClr val="002060"/>
                </a:solidFill>
              </a:rPr>
              <a:t>.</a:t>
            </a:r>
            <a:r>
              <a:rPr lang="en-US" sz="2000" dirty="0">
                <a:solidFill>
                  <a:srgbClr val="002060"/>
                </a:solidFill>
              </a:rPr>
              <a:t>000 </a:t>
            </a:r>
            <a:r>
              <a:rPr lang="en-US" sz="2000" dirty="0" err="1">
                <a:solidFill>
                  <a:srgbClr val="002060"/>
                </a:solidFill>
              </a:rPr>
              <a:t>exons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l-GR" sz="2000" dirty="0">
                <a:solidFill>
                  <a:srgbClr val="002060"/>
                </a:solidFill>
              </a:rPr>
              <a:t>(κωδικοποιούσες περιοχές του </a:t>
            </a:r>
            <a:r>
              <a:rPr lang="el-GR" sz="2000" dirty="0" err="1">
                <a:solidFill>
                  <a:srgbClr val="002060"/>
                </a:solidFill>
              </a:rPr>
              <a:t>γονιδιώματος</a:t>
            </a:r>
            <a:r>
              <a:rPr lang="el-GR" sz="2000" dirty="0">
                <a:solidFill>
                  <a:srgbClr val="002060"/>
                </a:solidFill>
              </a:rPr>
              <a:t>) σε</a:t>
            </a:r>
            <a:r>
              <a:rPr lang="en-US" sz="2000" dirty="0">
                <a:solidFill>
                  <a:srgbClr val="002060"/>
                </a:solidFill>
              </a:rPr>
              <a:t> ~20</a:t>
            </a:r>
            <a:r>
              <a:rPr lang="el-GR" sz="2000" dirty="0">
                <a:solidFill>
                  <a:srgbClr val="002060"/>
                </a:solidFill>
              </a:rPr>
              <a:t>.</a:t>
            </a:r>
            <a:r>
              <a:rPr lang="en-US" sz="2000" dirty="0">
                <a:solidFill>
                  <a:srgbClr val="002060"/>
                </a:solidFill>
              </a:rPr>
              <a:t>000 </a:t>
            </a:r>
            <a:r>
              <a:rPr lang="el-GR" sz="2000" dirty="0">
                <a:solidFill>
                  <a:srgbClr val="002060"/>
                </a:solidFill>
              </a:rPr>
              <a:t>διαφορετικά γονίδια στον άνθρωπο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l-GR" sz="2000" dirty="0">
                <a:solidFill>
                  <a:srgbClr val="002060"/>
                </a:solidFill>
              </a:rPr>
              <a:t>Κάλυψη </a:t>
            </a:r>
            <a:r>
              <a:rPr lang="en-US" sz="2000" dirty="0">
                <a:solidFill>
                  <a:srgbClr val="002060"/>
                </a:solidFill>
              </a:rPr>
              <a:t>~90-95% </a:t>
            </a:r>
            <a:r>
              <a:rPr lang="el-GR" sz="2000" dirty="0">
                <a:solidFill>
                  <a:srgbClr val="002060"/>
                </a:solidFill>
              </a:rPr>
              <a:t> των </a:t>
            </a:r>
            <a:r>
              <a:rPr lang="en-US" sz="2000" dirty="0" err="1">
                <a:solidFill>
                  <a:srgbClr val="002060"/>
                </a:solidFill>
              </a:rPr>
              <a:t>exons</a:t>
            </a:r>
            <a:r>
              <a:rPr lang="el-GR" sz="2000" dirty="0">
                <a:solidFill>
                  <a:srgbClr val="002060"/>
                </a:solidFill>
              </a:rPr>
              <a:t>   </a:t>
            </a:r>
          </a:p>
          <a:p>
            <a:r>
              <a:rPr lang="el-GR" sz="2000" dirty="0">
                <a:solidFill>
                  <a:srgbClr val="002060"/>
                </a:solidFill>
              </a:rPr>
              <a:t>Διάγνωση γενετικού  νοσήματος = ποσοστό 45%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Trio</a:t>
            </a:r>
            <a:r>
              <a:rPr lang="el-GR" sz="2000" dirty="0">
                <a:solidFill>
                  <a:srgbClr val="002060"/>
                </a:solidFill>
              </a:rPr>
              <a:t> ανάλυση</a:t>
            </a:r>
          </a:p>
          <a:p>
            <a:r>
              <a:rPr lang="el-GR" sz="2000" dirty="0">
                <a:solidFill>
                  <a:srgbClr val="002060"/>
                </a:solidFill>
              </a:rPr>
              <a:t>Τεχνικοί περιορισμοί ανίχνευσης  (επεκτάσεις</a:t>
            </a:r>
            <a:r>
              <a:rPr lang="en-US" sz="2000" dirty="0">
                <a:solidFill>
                  <a:srgbClr val="002060"/>
                </a:solidFill>
              </a:rPr>
              <a:t>-CGG</a:t>
            </a:r>
            <a:r>
              <a:rPr lang="el-GR" sz="2000" dirty="0">
                <a:solidFill>
                  <a:srgbClr val="002060"/>
                </a:solidFill>
              </a:rPr>
              <a:t> στο σ. </a:t>
            </a:r>
            <a:r>
              <a:rPr lang="en-US" sz="2000" dirty="0">
                <a:solidFill>
                  <a:srgbClr val="002060"/>
                </a:solidFill>
              </a:rPr>
              <a:t>Fr-X, deletions, duplications</a:t>
            </a:r>
            <a:r>
              <a:rPr lang="el-GR" sz="2000" dirty="0">
                <a:solidFill>
                  <a:srgbClr val="002060"/>
                </a:solidFill>
              </a:rPr>
              <a:t>, </a:t>
            </a:r>
            <a:r>
              <a:rPr lang="el-GR" sz="2000" dirty="0" err="1">
                <a:solidFill>
                  <a:srgbClr val="002060"/>
                </a:solidFill>
              </a:rPr>
              <a:t>μωσαϊκισμοί</a:t>
            </a:r>
            <a:r>
              <a:rPr lang="el-GR" sz="2000" dirty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l-GR" sz="2000" dirty="0">
                <a:solidFill>
                  <a:srgbClr val="002060"/>
                </a:solidFill>
              </a:rPr>
              <a:t>Υπερέχει στη μελέτη νοσημάτων με γενετική ετερογένεια όπως: </a:t>
            </a:r>
          </a:p>
          <a:p>
            <a:pPr>
              <a:buNone/>
            </a:pPr>
            <a:r>
              <a:rPr lang="el-GR" sz="2000" dirty="0">
                <a:solidFill>
                  <a:srgbClr val="002060"/>
                </a:solidFill>
              </a:rPr>
              <a:t>       τύφλωση/βαρηκοΐα /κινητικές ανωμαλίες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l-GR" sz="2000" dirty="0">
                <a:solidFill>
                  <a:srgbClr val="002060"/>
                </a:solidFill>
              </a:rPr>
              <a:t>επιληψία /</a:t>
            </a:r>
            <a:r>
              <a:rPr lang="el-GR" sz="2000" dirty="0" err="1">
                <a:solidFill>
                  <a:srgbClr val="002060"/>
                </a:solidFill>
              </a:rPr>
              <a:t>μιτοχονδριακά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( </a:t>
            </a:r>
            <a:r>
              <a:rPr lang="en-US" sz="1400" dirty="0" err="1">
                <a:solidFill>
                  <a:schemeClr val="tx2"/>
                </a:solidFill>
              </a:rPr>
              <a:t>Rabbani</a:t>
            </a:r>
            <a:r>
              <a:rPr lang="en-US" sz="1400" dirty="0">
                <a:solidFill>
                  <a:schemeClr val="tx2"/>
                </a:solidFill>
              </a:rPr>
              <a:t> B et al, J Hum Genet 2014)</a:t>
            </a:r>
            <a:endParaRPr lang="el-GR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400" i="1" dirty="0">
                <a:solidFill>
                  <a:schemeClr val="tx2"/>
                </a:solidFill>
              </a:rPr>
              <a:t>(</a:t>
            </a:r>
            <a:r>
              <a:rPr lang="en-US" sz="1400" i="1" dirty="0" err="1">
                <a:solidFill>
                  <a:schemeClr val="tx2"/>
                </a:solidFill>
              </a:rPr>
              <a:t>Neveling</a:t>
            </a:r>
            <a:r>
              <a:rPr lang="en-US" sz="1400" i="1" dirty="0">
                <a:solidFill>
                  <a:schemeClr val="tx2"/>
                </a:solidFill>
              </a:rPr>
              <a:t> K et al, Hum </a:t>
            </a:r>
            <a:r>
              <a:rPr lang="en-US" sz="1400" i="1" dirty="0" err="1">
                <a:solidFill>
                  <a:schemeClr val="tx2"/>
                </a:solidFill>
              </a:rPr>
              <a:t>Mut</a:t>
            </a:r>
            <a:r>
              <a:rPr lang="en-US" sz="1400" i="1" dirty="0">
                <a:solidFill>
                  <a:schemeClr val="tx2"/>
                </a:solidFill>
              </a:rPr>
              <a:t> 2013</a:t>
            </a:r>
            <a:r>
              <a:rPr lang="en-US" sz="14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6614" b="41110"/>
          <a:stretch>
            <a:fillRect/>
          </a:stretch>
        </p:blipFill>
        <p:spPr bwMode="auto">
          <a:xfrm>
            <a:off x="4535488" y="4800600"/>
            <a:ext cx="43037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Image result for fancy 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480" y="-285776"/>
            <a:ext cx="583264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8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51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>
                <a:solidFill>
                  <a:schemeClr val="tx2"/>
                </a:solidFill>
              </a:rPr>
              <a:t>Στοχευμένος</a:t>
            </a:r>
            <a:r>
              <a:rPr lang="el-GR" sz="3200" dirty="0">
                <a:solidFill>
                  <a:schemeClr val="tx2"/>
                </a:solidFill>
              </a:rPr>
              <a:t>+</a:t>
            </a:r>
            <a:r>
              <a:rPr lang="en-US" sz="3200" dirty="0">
                <a:solidFill>
                  <a:schemeClr val="tx2"/>
                </a:solidFill>
              </a:rPr>
              <a:t>NGS Panels </a:t>
            </a:r>
            <a:r>
              <a:rPr lang="en-US" sz="3200" dirty="0" err="1">
                <a:solidFill>
                  <a:schemeClr val="tx2"/>
                </a:solidFill>
              </a:rPr>
              <a:t>vs</a:t>
            </a:r>
            <a:r>
              <a:rPr lang="en-US" sz="3200" dirty="0">
                <a:solidFill>
                  <a:schemeClr val="tx2"/>
                </a:solidFill>
              </a:rPr>
              <a:t> WES/WGS</a:t>
            </a:r>
            <a:endParaRPr lang="el-GR" sz="3200" dirty="0">
              <a:solidFill>
                <a:schemeClr val="tx2"/>
              </a:solidFill>
            </a:endParaRPr>
          </a:p>
        </p:txBody>
      </p:sp>
      <p:pic>
        <p:nvPicPr>
          <p:cNvPr id="5" name="Picture 10" descr="Image result for fancy 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-99392"/>
            <a:ext cx="6408712" cy="21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248400"/>
            <a:ext cx="629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Πώς θα παραγγείλει ο Κλινικός Γενετιστής μία γενετική εξέταση ?</a:t>
            </a:r>
          </a:p>
        </p:txBody>
      </p:sp>
    </p:spTree>
    <p:extLst>
      <p:ext uri="{BB962C8B-B14F-4D97-AF65-F5344CB8AC3E}">
        <p14:creationId xmlns:p14="http://schemas.microsoft.com/office/powerpoint/2010/main" val="290935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5C9A2-6F96-4D55-B468-0CBAFBF5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55989"/>
            <a:ext cx="8845325" cy="43693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l-GR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Γενετικό νόσημα </a:t>
            </a:r>
            <a:r>
              <a:rPr lang="el-GR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οφείλεται σε μεταλλάξεις σε ένα γονίδιο </a:t>
            </a:r>
            <a:r>
              <a:rPr lang="el-GR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Στοχευμένος μοριακός έλεγχος (αλληλούχηση)  σε ένα γονίδιο 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Single Gene Sequencing</a:t>
            </a:r>
          </a:p>
          <a:p>
            <a:pPr>
              <a:lnSpc>
                <a:spcPct val="160000"/>
              </a:lnSpc>
            </a:pPr>
            <a:r>
              <a:rPr lang="el-GR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Γενετικό Νόσημα </a:t>
            </a:r>
            <a:r>
              <a:rPr lang="el-GR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που οφείλεται </a:t>
            </a:r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σε μεταλλάξεις σε παραπάνω από  1 γονίδιο 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Gene Panel / WES</a:t>
            </a:r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γενετική ετερογένεια)</a:t>
            </a:r>
          </a:p>
          <a:p>
            <a:pPr>
              <a:lnSpc>
                <a:spcPct val="160000"/>
              </a:lnSpc>
            </a:pPr>
            <a:r>
              <a:rPr lang="el-G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Γενετικό Νόσημα </a:t>
            </a:r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με φαινότυπο όχι σαφή για συγκεκριμένο γενετικό νόσημα 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WES ( </a:t>
            </a:r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η ικανότητα και η εγκυρότητα του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NGS</a:t>
            </a:r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αυξάνεται μετά από την μελέτη του φαινοτύπου)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l-G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54CA300-73B3-DD40-9076-AEA3A3FEE707}"/>
              </a:ext>
            </a:extLst>
          </p:cNvPr>
          <p:cNvSpPr txBox="1">
            <a:spLocks/>
          </p:cNvSpPr>
          <p:nvPr/>
        </p:nvSpPr>
        <p:spPr>
          <a:xfrm>
            <a:off x="179512" y="446762"/>
            <a:ext cx="871296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φαινότυπος του ασθενούς οδηγεί τον Κλινικό Γενετιστή στην επιλογή Κατάλληλης Τεχνικής </a:t>
            </a:r>
            <a:r>
              <a:rPr lang="el-GR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Αλληλούχησης</a:t>
            </a:r>
            <a:endParaRPr lang="el-G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(μείωση χρόνου και κόστους).</a:t>
            </a:r>
          </a:p>
          <a:p>
            <a:endParaRPr lang="el-G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4114797" y="1225356"/>
            <a:ext cx="4419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 Based Variant Analysis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750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807B0FBF-F7FC-46B4-80A4-9F1CB5324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3" y="260649"/>
            <a:ext cx="4680519" cy="6480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24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Κορίτσι 13 χρονών προσήλθε για γενετική εκτίμηση λόγω: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E61C89-BAAD-4851-8564-9CB9DDB4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736"/>
            <a:ext cx="4752528" cy="533746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Πολύ χαμηλού σωματικού βάρους (ΒΣ: 23</a:t>
            </a: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l-GR" sz="20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Εύκολης κόπωσης και </a:t>
            </a:r>
            <a:r>
              <a:rPr lang="el-GR" sz="2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μυικής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αδυναμίας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Σοβαρής </a:t>
            </a:r>
            <a:r>
              <a:rPr lang="el-GR" sz="2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Κυφοσκ</a:t>
            </a: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λίωσης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xmlns="" id="{03FA7B7E-D323-42AB-AAA4-D5F7E4951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276872"/>
            <a:ext cx="1445048" cy="392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Εικόνα 6">
            <a:extLst>
              <a:ext uri="{FF2B5EF4-FFF2-40B4-BE49-F238E27FC236}">
                <a16:creationId xmlns:a16="http://schemas.microsoft.com/office/drawing/2014/main" xmlns="" id="{8B579607-7216-4E2E-9708-895D21F53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15057" r="14551"/>
          <a:stretch/>
        </p:blipFill>
        <p:spPr>
          <a:xfrm>
            <a:off x="5868144" y="2636912"/>
            <a:ext cx="1234838" cy="353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CD7EC9F-E234-4D46-A61A-65755775E320}"/>
              </a:ext>
            </a:extLst>
          </p:cNvPr>
          <p:cNvSpPr txBox="1">
            <a:spLocks/>
          </p:cNvSpPr>
          <p:nvPr/>
        </p:nvSpPr>
        <p:spPr>
          <a:xfrm>
            <a:off x="-294871" y="748675"/>
            <a:ext cx="6683765" cy="7310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564904"/>
            <a:ext cx="47525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Διαφορική διάγνωση: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el-GR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Λιποδυστροφία</a:t>
            </a:r>
            <a:endParaRPr lang="el-GR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>
              <a:buFont typeface="Wingdings" pitchFamily="2" charset="2"/>
              <a:buChar char="§"/>
              <a:defRPr/>
            </a:pP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Νευρομυϊκό</a:t>
            </a: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Νόσημα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Σκελετική Δυσπλασία</a:t>
            </a:r>
            <a:endParaRPr lang="el-GR" dirty="0">
              <a:solidFill>
                <a:srgbClr val="003399"/>
              </a:solidFill>
            </a:endParaRPr>
          </a:p>
        </p:txBody>
      </p:sp>
      <p:pic>
        <p:nvPicPr>
          <p:cNvPr id="8" name="Εικόνα 6">
            <a:extLst>
              <a:ext uri="{FF2B5EF4-FFF2-40B4-BE49-F238E27FC236}">
                <a16:creationId xmlns:a16="http://schemas.microsoft.com/office/drawing/2014/main" xmlns="" id="{4441364D-9E1D-4B3E-9854-F006353C7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10079" r="5993" b="19727"/>
          <a:stretch/>
        </p:blipFill>
        <p:spPr>
          <a:xfrm>
            <a:off x="4427984" y="2636912"/>
            <a:ext cx="1224136" cy="3573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95536" y="3933056"/>
            <a:ext cx="323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</a:t>
            </a:r>
            <a:r>
              <a:rPr lang="en-US" altLang="el-GR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Exome</a:t>
            </a:r>
            <a:r>
              <a:rPr lang="en-US" alt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Sequencing</a:t>
            </a:r>
            <a:r>
              <a:rPr lang="el-GR" alt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WES)</a:t>
            </a:r>
            <a:endParaRPr lang="el-GR" altLang="el-GR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4365104"/>
            <a:ext cx="367240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Μία νέα παραλλαγή</a:t>
            </a:r>
            <a:r>
              <a:rPr lang="en-US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variant)</a:t>
            </a: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στο </a:t>
            </a:r>
            <a:r>
              <a:rPr lang="el-GR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ιντρόνιο</a:t>
            </a:r>
            <a:r>
              <a:rPr lang="el-GR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του γονιδίου </a:t>
            </a:r>
          </a:p>
          <a:p>
            <a:pPr>
              <a:defRPr/>
            </a:pP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TRIP4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c.1678+1_1678+2 </a:t>
            </a:r>
            <a:r>
              <a:rPr lang="en-US" sz="2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insC</a:t>
            </a:r>
            <a:r>
              <a:rPr lang="el-GR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splice site)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5877272"/>
            <a:ext cx="42484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Συγγενής Μυϊκή Δυστροφία</a:t>
            </a:r>
            <a:endParaRPr lang="el-GR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l-G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τύπου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Davignon-Chauveau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(OMIM 617066)</a:t>
            </a:r>
          </a:p>
        </p:txBody>
      </p:sp>
      <p:sp>
        <p:nvSpPr>
          <p:cNvPr id="12" name="Rectangle 11"/>
          <p:cNvSpPr/>
          <p:nvPr/>
        </p:nvSpPr>
        <p:spPr>
          <a:xfrm rot="2049241">
            <a:off x="7812360" y="2636912"/>
            <a:ext cx="288032" cy="7200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6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CBA46-8EB5-471B-9030-9684646E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404664"/>
            <a:ext cx="8051100" cy="1872208"/>
          </a:xfrm>
        </p:spPr>
        <p:txBody>
          <a:bodyPr>
            <a:normAutofit/>
          </a:bodyPr>
          <a:lstStyle/>
          <a:p>
            <a:r>
              <a:rPr lang="el-GR" sz="31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Γενετικό νόσημα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ασαφή φ</a:t>
            </a:r>
            <a:r>
              <a:rPr lang="el-GR" sz="31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αινότυπο 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/>
            </a:r>
            <a:b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el-G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01C8A-CDA7-454C-BEDD-726D8B48A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32856"/>
            <a:ext cx="8304931" cy="4255445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Συγγενείς ανωμαλίες με ή χωρίς ΝΥ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Σκελετικές δυσπλασίες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Οφθαλμολογικά προβλήματα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Σπάνια Νευρομυικά νοσήματα 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Σύμπλοκες συγγενείς καρδιοπάθειες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Νοητική Υστέρηση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Αυτισμός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Επιληψίες</a:t>
            </a:r>
          </a:p>
          <a:p>
            <a:r>
              <a:rPr lang="el-GR" sz="2400" dirty="0">
                <a:solidFill>
                  <a:srgbClr val="002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Ψυχιατρικά προβλήματα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148478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 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Exome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Sequencing)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336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7931150" cy="1008111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>
                <a:solidFill>
                  <a:srgbClr val="CC0000"/>
                </a:solidFill>
              </a:rPr>
              <a:t>Γιατί οι ασθενείς και οι οικογένειες ζητούν  διάγνωση μέσω μοριακής ανάλυσης </a:t>
            </a:r>
            <a:r>
              <a:rPr lang="en-US" sz="2400" b="1" dirty="0">
                <a:solidFill>
                  <a:srgbClr val="CC0000"/>
                </a:solidFill>
              </a:rPr>
              <a:t>DNA</a:t>
            </a:r>
            <a:r>
              <a:rPr lang="el-GR" sz="2400" b="1" dirty="0">
                <a:solidFill>
                  <a:srgbClr val="CC0000"/>
                </a:solidFill>
              </a:rPr>
              <a:t>?</a:t>
            </a:r>
          </a:p>
        </p:txBody>
      </p:sp>
      <p:sp>
        <p:nvSpPr>
          <p:cNvPr id="25602" name="Content Placeholder 3"/>
          <p:cNvSpPr>
            <a:spLocks noGrp="1"/>
          </p:cNvSpPr>
          <p:nvPr>
            <p:ph sz="half" idx="4294967295"/>
          </p:nvPr>
        </p:nvSpPr>
        <p:spPr>
          <a:xfrm>
            <a:off x="467544" y="1368152"/>
            <a:ext cx="8043863" cy="58052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l-GR" sz="2200" dirty="0">
              <a:solidFill>
                <a:srgbClr val="003399"/>
              </a:solidFill>
            </a:endParaRPr>
          </a:p>
          <a:p>
            <a:pPr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Τερματισμός ατελείωτων, δαπανηρών εξετάσεων και διαγνωστικής «Οδύσσειας»!!!</a:t>
            </a:r>
          </a:p>
          <a:p>
            <a:pPr eaLnBrk="1" hangingPunct="1">
              <a:lnSpc>
                <a:spcPct val="80000"/>
              </a:lnSpc>
            </a:pPr>
            <a:endParaRPr lang="el-GR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Εξήγηση και ταυτοποίηση κλινικών ευρημάτων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Πληροφορίες για το νόσημα</a:t>
            </a:r>
            <a:r>
              <a:rPr lang="en-US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Καλύτερη κατανόηση υποκείμενων μηχανισμών</a:t>
            </a:r>
          </a:p>
          <a:p>
            <a:pPr eaLnBrk="1" hangingPunct="1">
              <a:lnSpc>
                <a:spcPct val="80000"/>
              </a:lnSpc>
            </a:pPr>
            <a:endParaRPr lang="el-GR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Πρόληψη ή  έγκαιρη ανίχνευση παθολογικών συμπτωμάτων (όπως η παχυσαρκία σε σ. </a:t>
            </a:r>
            <a:r>
              <a:rPr lang="en-US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Prader Willi </a:t>
            </a: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κ.λπ.)</a:t>
            </a:r>
          </a:p>
          <a:p>
            <a:pPr eaLnBrk="1" hangingPunct="1">
              <a:lnSpc>
                <a:spcPct val="80000"/>
              </a:lnSpc>
            </a:pPr>
            <a:endParaRPr lang="el-GR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Βελτίωση ιατρικής φροντίδας (π.χ. παρακολούθηση με </a:t>
            </a:r>
            <a:r>
              <a:rPr lang="en-US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U\S</a:t>
            </a: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καρδιάς σε σύνδρομα με συγγενείς καρδιοπάθειες)</a:t>
            </a:r>
          </a:p>
          <a:p>
            <a:pPr eaLnBrk="1" hangingPunct="1">
              <a:lnSpc>
                <a:spcPct val="80000"/>
              </a:lnSpc>
            </a:pPr>
            <a:endParaRPr lang="el-GR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Πιθανή θεραπευτική αντιμετώπιση μέσω εξατομικευμένης ιατρικής</a:t>
            </a:r>
          </a:p>
          <a:p>
            <a:pPr eaLnBrk="1" hangingPunct="1">
              <a:lnSpc>
                <a:spcPct val="80000"/>
              </a:lnSpc>
              <a:buNone/>
            </a:pPr>
            <a:endParaRPr lang="el-GR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Δυνατότητα εναλλακτικών μεθόδων αναπαραγωγής και προγραμματισμός μελλοντικών κυήσεων (Προγεννητικός έλεγχος)</a:t>
            </a:r>
          </a:p>
          <a:p>
            <a:pPr eaLnBrk="1" hangingPunct="1">
              <a:lnSpc>
                <a:spcPct val="80000"/>
              </a:lnSpc>
            </a:pPr>
            <a:endParaRPr lang="en-US" sz="1200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Γενετική συμβουλευτική για κίνδυνο επανεμφάνισης</a:t>
            </a:r>
          </a:p>
        </p:txBody>
      </p:sp>
      <p:pic>
        <p:nvPicPr>
          <p:cNvPr id="4" name="Picture 10" descr="Image result for fancy l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8606"/>
            <a:ext cx="8640960" cy="21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336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>
                <a:solidFill>
                  <a:srgbClr val="003399"/>
                </a:solidFill>
              </a:rPr>
              <a:t>Η ταχεία ανάπτυξη της </a:t>
            </a:r>
            <a:r>
              <a:rPr lang="el-GR" sz="2400" dirty="0" err="1">
                <a:solidFill>
                  <a:srgbClr val="003399"/>
                </a:solidFill>
              </a:rPr>
              <a:t>γενωμικής</a:t>
            </a:r>
            <a:r>
              <a:rPr lang="el-GR" sz="2400" dirty="0">
                <a:solidFill>
                  <a:srgbClr val="003399"/>
                </a:solidFill>
              </a:rPr>
              <a:t> θα συμβάλλει στην καλύτερη κατανόηση παθογενετικών μηχανισμών μονογονιδιακών νοσημάτων (</a:t>
            </a:r>
            <a:r>
              <a:rPr lang="en-US" sz="2400" dirty="0">
                <a:solidFill>
                  <a:srgbClr val="003399"/>
                </a:solidFill>
              </a:rPr>
              <a:t>pathways</a:t>
            </a:r>
            <a:r>
              <a:rPr lang="el-GR" sz="2400" dirty="0">
                <a:solidFill>
                  <a:srgbClr val="003399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>
                <a:solidFill>
                  <a:srgbClr val="003399"/>
                </a:solidFill>
              </a:rPr>
              <a:t> θα παρέχει δυνατότητες θεραπευτικής εφαρμογής στη γενικότερη υγεία των ανθρώπων μέσω της εξατομικευμένης Ιατρικής :</a:t>
            </a: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“Right drug at right dose to the right patient at the right time”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>
                <a:solidFill>
                  <a:srgbClr val="003399"/>
                </a:solidFill>
              </a:rPr>
              <a:t>Η μετάβαση από τη Γενετική στη </a:t>
            </a:r>
            <a:r>
              <a:rPr lang="el-GR" sz="2400" dirty="0" err="1">
                <a:solidFill>
                  <a:srgbClr val="003399"/>
                </a:solidFill>
              </a:rPr>
              <a:t>Γενωμική</a:t>
            </a:r>
            <a:r>
              <a:rPr lang="el-GR" sz="2400" dirty="0">
                <a:solidFill>
                  <a:srgbClr val="003399"/>
                </a:solidFill>
              </a:rPr>
              <a:t> δεν είναι εύκολη υπόθεση. Απαιτούνται περαιτέρω μελέτες για επιβεβαιωμένα και έγκυρα επιστημονικά δεδομένα.</a:t>
            </a:r>
            <a:endParaRPr lang="el-GR" sz="2000" dirty="0">
              <a:solidFill>
                <a:srgbClr val="0033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l-GR" sz="2400" dirty="0">
                <a:solidFill>
                  <a:srgbClr val="003399"/>
                </a:solidFill>
              </a:rPr>
              <a:t>Ενσωμάτωση  των νέων τεχνολογιών μεσω βιοπληροφορικής και  ανάλυση γενωμικών δεδομένων μέσω τεχνητής νοημοσύνης.</a:t>
            </a:r>
            <a:r>
              <a:rPr lang="el-GR" dirty="0">
                <a:solidFill>
                  <a:srgbClr val="FF0000"/>
                </a:solidFill>
              </a:rPr>
              <a:t/>
            </a:r>
            <a:br>
              <a:rPr lang="el-GR" dirty="0">
                <a:solidFill>
                  <a:srgbClr val="FF0000"/>
                </a:solidFill>
              </a:rPr>
            </a:br>
            <a:endParaRPr lang="el-GR" dirty="0">
              <a:solidFill>
                <a:srgbClr val="003399"/>
              </a:solidFill>
            </a:endParaRPr>
          </a:p>
          <a:p>
            <a:pPr>
              <a:buNone/>
            </a:pPr>
            <a:r>
              <a:rPr lang="el-GR" dirty="0"/>
              <a:t>                                           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24740"/>
            <a:ext cx="5112568" cy="14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856984" cy="16288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C0000"/>
                </a:solidFill>
              </a:rPr>
              <a:t>Στο μέλλον θα είναι δυνατή  ανάλυση με νέες τεχνολογίες στην προγεννητική διάγνωση?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rgbClr val="002060"/>
                </a:solidFill>
              </a:rPr>
              <a:t>Τέτοιου είδους ανάλυση έχει αρχίσει να χρησιμοποιείται  στον μη επεμβατικό έλεγχο </a:t>
            </a:r>
            <a:r>
              <a:rPr lang="en-US" sz="2400" dirty="0">
                <a:solidFill>
                  <a:srgbClr val="002060"/>
                </a:solidFill>
              </a:rPr>
              <a:t>(NIPT)</a:t>
            </a:r>
            <a:r>
              <a:rPr lang="el-GR" sz="2400" dirty="0">
                <a:solidFill>
                  <a:srgbClr val="002060"/>
                </a:solidFill>
              </a:rPr>
              <a:t>.</a:t>
            </a:r>
          </a:p>
          <a:p>
            <a:endParaRPr lang="el-GR" sz="2400" dirty="0">
              <a:solidFill>
                <a:srgbClr val="002060"/>
              </a:solidFill>
            </a:endParaRPr>
          </a:p>
          <a:p>
            <a:r>
              <a:rPr lang="el-GR" sz="2400" dirty="0">
                <a:solidFill>
                  <a:srgbClr val="002060"/>
                </a:solidFill>
              </a:rPr>
              <a:t>Αυξάνεται η πληροφορία τόσο της γνωστής όσο και της άγνωστης κλινικής σημασίας.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Screening </a:t>
            </a:r>
            <a:r>
              <a:rPr lang="el-GR" sz="2400" dirty="0">
                <a:solidFill>
                  <a:srgbClr val="002060"/>
                </a:solidFill>
              </a:rPr>
              <a:t> νεογνών ειδικά σε βαρειά νεογνά</a:t>
            </a:r>
          </a:p>
        </p:txBody>
      </p:sp>
      <p:pic>
        <p:nvPicPr>
          <p:cNvPr id="4" name="Picture 10" descr="Image result for fancy l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8" y="990600"/>
            <a:ext cx="9001000" cy="5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2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29200"/>
            <a:ext cx="272378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4"/>
            <a:ext cx="3683209" cy="188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3" y="635204"/>
            <a:ext cx="81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002060"/>
                </a:solidFill>
              </a:rPr>
              <a:t>Τα τελευταία χρόνια: αλματώδης εξέλιξη Ιατρικής Γενετικής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 err="1">
                <a:solidFill>
                  <a:srgbClr val="002060"/>
                </a:solidFill>
              </a:rPr>
              <a:t>Γενομικές</a:t>
            </a:r>
            <a:r>
              <a:rPr lang="el-GR" sz="2400" dirty="0">
                <a:solidFill>
                  <a:srgbClr val="002060"/>
                </a:solidFill>
              </a:rPr>
              <a:t> έρευνες με στόχο τον άνθρωπο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2060"/>
                </a:solidFill>
              </a:rPr>
              <a:t>Νέα εποχή Γενετικής διαγνωστικής και έρευνας</a:t>
            </a:r>
            <a:r>
              <a:rPr lang="en-US" sz="2400" dirty="0">
                <a:solidFill>
                  <a:srgbClr val="002060"/>
                </a:solidFill>
              </a:rPr>
              <a:t/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5479" y="2354104"/>
            <a:ext cx="8190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Human Genome Project </a:t>
            </a:r>
            <a:r>
              <a:rPr lang="el-GR" sz="2400" dirty="0">
                <a:solidFill>
                  <a:srgbClr val="002060"/>
                </a:solidFill>
              </a:rPr>
              <a:t>(συνίσταται από περίπου 6 δις λέξεις):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2060"/>
                </a:solidFill>
              </a:rPr>
              <a:t>άρχισε το 1984 ολοκληρώθηκε περίπου το 2003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2060"/>
                </a:solidFill>
              </a:rPr>
              <a:t>συνέβαλε στην αναγνώριση πολλών νέων γονιδίων και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2060"/>
                </a:solidFill>
              </a:rPr>
              <a:t>στην καλύτερη διαγνωστική προσπέλαση πολλών σπάνιων γενετικών νοσημάτων.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Τι είναι Δυσμορφολογία</a:t>
            </a: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Όροι που χρησιμοποιούνται στη Δυσμορφολογία καθημερινά</a:t>
            </a: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Επιπτώσεις των συγγενών ανωμαλιών</a:t>
            </a: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Διαφορές μεταξύ μειζόνων και ελασσόνων ανωμαλιών</a:t>
            </a: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Πώς προσεγγίζουμε και πώς παρεμβαίνουμε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ΔΥΣΜΟΡΦΟΛΟΓΙΑ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ln w="9525"/>
        </p:spPr>
        <p:txBody>
          <a:bodyPr/>
          <a:lstStyle/>
          <a:p>
            <a:pPr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Χρησιμοποιήθηκε από τον 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Dr. David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</a:rPr>
              <a:t>Smith,USA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, 1960</a:t>
            </a: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Arial" charset="0"/>
              </a:rPr>
              <a:t>Dysmorphic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 {“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</a:rPr>
              <a:t>Dys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” “Morph”} :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άτομα με μη συνήθη φαινοτυπικά χαρακτηριστικά</a:t>
            </a:r>
            <a:endParaRPr lang="en-US" sz="2400" dirty="0">
              <a:solidFill>
                <a:srgbClr val="00206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Δυσμορφολογία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l-GR" sz="2800" dirty="0">
                <a:latin typeface="Arial" pitchFamily="34" charset="0"/>
                <a:cs typeface="Arial" pitchFamily="34" charset="0"/>
              </a:rPr>
              <a:t>   </a:t>
            </a: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Κλάδος της Ιατρικής Γενετικής που ασχολείται με τη   μελέτη και εκτίμηση των μορφολογικών και συγγενών ανωμαλιών, τη συσχέτισή τους και την αναγνώριση συγκεκριμένων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συνδρόμων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Δυσμορφολογία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Εμβρυολογία</a:t>
            </a:r>
          </a:p>
          <a:p>
            <a:pPr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Κλινική Γενετική</a:t>
            </a:r>
          </a:p>
          <a:p>
            <a:pPr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Παιδιατρική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rgbClr val="002060"/>
                </a:solidFill>
                <a:latin typeface="Arial" charset="0"/>
              </a:rPr>
              <a:t>ΣΥΓΓΕΝΕΙΣ ΑΝΩΜΑΛΙΕΣ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455738"/>
            <a:ext cx="7970838" cy="3432175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l-GR" sz="24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l-GR" sz="2400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Ανωμαλίες που ανιχνεύονται κατά τη γέννηση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ή αργότερα και είναι γενετικής ή μη αιτιολογίας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Είναι αποτέλεσμα κάποιας διαμαρτίας στη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διάπλαση του εμβρύου που μπορεί να συμβεί από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την 6</a:t>
            </a:r>
            <a:r>
              <a:rPr lang="el-GR" sz="2400" baseline="30000" dirty="0">
                <a:solidFill>
                  <a:srgbClr val="002060"/>
                </a:solidFill>
                <a:latin typeface="Arial" charset="0"/>
              </a:rPr>
              <a:t>η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ημέρα μέχρι τέλος του 7</a:t>
            </a:r>
            <a:r>
              <a:rPr lang="el-GR" sz="2400" baseline="30000" dirty="0">
                <a:solidFill>
                  <a:srgbClr val="002060"/>
                </a:solidFill>
                <a:latin typeface="Arial" charset="0"/>
              </a:rPr>
              <a:t>ου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μήνα κύησης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Επιπτώσεις Δυσμορφιών</a:t>
            </a: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1303338"/>
            <a:ext cx="7772400" cy="4870450"/>
          </a:xfrm>
        </p:spPr>
        <p:txBody>
          <a:bodyPr/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000" dirty="0">
                <a:solidFill>
                  <a:srgbClr val="002060"/>
                </a:solidFill>
                <a:latin typeface="Arial" charset="0"/>
              </a:rPr>
              <a:t>3-5% των </a:t>
            </a:r>
            <a:r>
              <a:rPr lang="el-GR" sz="2000" dirty="0" err="1">
                <a:solidFill>
                  <a:srgbClr val="002060"/>
                </a:solidFill>
                <a:latin typeface="Arial" charset="0"/>
              </a:rPr>
              <a:t>τελειόμηνων</a:t>
            </a:r>
            <a:r>
              <a:rPr lang="el-GR" sz="2000" dirty="0">
                <a:solidFill>
                  <a:srgbClr val="002060"/>
                </a:solidFill>
                <a:latin typeface="Arial" charset="0"/>
              </a:rPr>
              <a:t> νεογνών παρουσιάζουν κατά τη γέννησή τους σοβαρές συγγενείς ανωμαλίες</a:t>
            </a: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20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000" dirty="0">
                <a:solidFill>
                  <a:srgbClr val="002060"/>
                </a:solidFill>
                <a:latin typeface="Arial" charset="0"/>
              </a:rPr>
              <a:t>35% των θανάτων της παιδικής ηλικίας οφείλονται σε γενετικές διαταραχές και συγγενείς ανωμαλίες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2000" i="1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000" dirty="0">
                <a:solidFill>
                  <a:srgbClr val="002060"/>
                </a:solidFill>
                <a:latin typeface="Arial" charset="0"/>
              </a:rPr>
              <a:t>Πρώτη αιτία θανάτου στη βρεφική ηλικία</a:t>
            </a:r>
            <a:r>
              <a:rPr lang="en-US" sz="2000" dirty="0">
                <a:solidFill>
                  <a:srgbClr val="002060"/>
                </a:solidFill>
                <a:latin typeface="Arial" charset="0"/>
              </a:rPr>
              <a:t> </a:t>
            </a:r>
            <a:endParaRPr lang="el-GR" sz="20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20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000" dirty="0">
                <a:solidFill>
                  <a:srgbClr val="002060"/>
                </a:solidFill>
                <a:latin typeface="Arial" charset="0"/>
              </a:rPr>
              <a:t>Δεύτερη μεταξύ 1-5 χρονών (μετά τα παιδικά ατυχήματα)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20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000" dirty="0">
                <a:solidFill>
                  <a:srgbClr val="002060"/>
                </a:solidFill>
                <a:latin typeface="Arial" charset="0"/>
              </a:rPr>
              <a:t>Είναι υπεύθυνες περίπου 40% των εισαγωγών σε Παιδιατρικά Νοσοκομεία σύμφωνα με τον </a:t>
            </a:r>
            <a:r>
              <a:rPr lang="en-US" sz="2000" dirty="0">
                <a:solidFill>
                  <a:srgbClr val="002060"/>
                </a:solidFill>
                <a:latin typeface="Arial" charset="0"/>
              </a:rPr>
              <a:t>WHO</a:t>
            </a:r>
            <a:endParaRPr lang="el-GR" sz="20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233363"/>
            <a:ext cx="7772400" cy="18224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ΠΑΡΑΓΟΝΤΕΣ ΚΙΝΔΥΝΟΥ ΓΙΑ ΤΗΝ ΕΜΦΑΝΙΣΗ ΣΥΓΓΕΝΩΝ ΑΝΩΜΑΛΙΩΝ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4888" y="2098675"/>
            <a:ext cx="7043737" cy="4076700"/>
          </a:xfrm>
        </p:spPr>
        <p:txBody>
          <a:bodyPr/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Πολύδυμες κυήσεις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Χαμηλό βάρος γέννησης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Διαταραχές της κύησης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Μεγάλη ηλικία της μητέρας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Μεγάλη ηλικία του πατέρα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Συγγένεια μεταξύ των γονέων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5163" y="1566863"/>
            <a:ext cx="7772400" cy="876300"/>
          </a:xfrm>
        </p:spPr>
        <p:txBody>
          <a:bodyPr/>
          <a:lstStyle/>
          <a:p>
            <a:pPr eaLnBrk="1" hangingPunct="1">
              <a:defRPr/>
            </a:pPr>
            <a:r>
              <a:rPr lang="el-GR" sz="4200" dirty="0">
                <a:solidFill>
                  <a:schemeClr val="folHlink"/>
                </a:solidFill>
                <a:latin typeface="Arial" charset="0"/>
              </a:rPr>
              <a:t>ΣΥΓΓΕΝΕΙΣ ΑΝΩΜΑΛΙΕΣ</a:t>
            </a:r>
          </a:p>
        </p:txBody>
      </p:sp>
      <p:graphicFrame>
        <p:nvGraphicFramePr>
          <p:cNvPr id="139290" name="Group 26"/>
          <p:cNvGraphicFramePr>
            <a:graphicFrameLocks noGrp="1"/>
          </p:cNvGraphicFramePr>
          <p:nvPr/>
        </p:nvGraphicFramePr>
        <p:xfrm>
          <a:off x="703263" y="2646363"/>
          <a:ext cx="7704137" cy="2331911"/>
        </p:xfrm>
        <a:graphic>
          <a:graphicData uri="http://schemas.openxmlformats.org/drawingml/2006/table">
            <a:tbl>
              <a:tblPr/>
              <a:tblGrid>
                <a:gridCol w="2568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6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8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Μονήρεις δομικές ανωμαλίες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Σύνδρομα πολλαπλών ανωμαλιών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Μείζονες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Ελάσσονες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endParaRPr kumimoji="0" lang="el-G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Δυσμορφίες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Παραμορφώσεις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Διασπάσεις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Δυσπλασίες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394" name="AutoShape 20"/>
          <p:cNvSpPr>
            <a:spLocks noChangeArrowheads="1"/>
          </p:cNvSpPr>
          <p:nvPr/>
        </p:nvSpPr>
        <p:spPr bwMode="auto">
          <a:xfrm>
            <a:off x="827088" y="2836863"/>
            <a:ext cx="86360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395" name="AutoShape 21"/>
          <p:cNvSpPr>
            <a:spLocks noChangeArrowheads="1"/>
          </p:cNvSpPr>
          <p:nvPr/>
        </p:nvSpPr>
        <p:spPr bwMode="auto">
          <a:xfrm>
            <a:off x="3421063" y="2836863"/>
            <a:ext cx="86360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396" name="AutoShape 22"/>
          <p:cNvSpPr>
            <a:spLocks noChangeArrowheads="1"/>
          </p:cNvSpPr>
          <p:nvPr/>
        </p:nvSpPr>
        <p:spPr bwMode="auto">
          <a:xfrm>
            <a:off x="5905500" y="2836863"/>
            <a:ext cx="86360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5163" y="1566863"/>
            <a:ext cx="7772400" cy="876300"/>
          </a:xfrm>
        </p:spPr>
        <p:txBody>
          <a:bodyPr/>
          <a:lstStyle/>
          <a:p>
            <a:pPr eaLnBrk="1" hangingPunct="1">
              <a:defRPr/>
            </a:pPr>
            <a:r>
              <a:rPr lang="el-GR" sz="4200" dirty="0">
                <a:solidFill>
                  <a:schemeClr val="folHlink"/>
                </a:solidFill>
                <a:latin typeface="Arial" charset="0"/>
              </a:rPr>
              <a:t>ΣΥΓΓΕΝΕΙΣ ΑΝΩΜΑΛΙΕΣ</a:t>
            </a:r>
          </a:p>
        </p:txBody>
      </p:sp>
      <p:graphicFrame>
        <p:nvGraphicFramePr>
          <p:cNvPr id="139290" name="Group 26"/>
          <p:cNvGraphicFramePr>
            <a:graphicFrameLocks noGrp="1"/>
          </p:cNvGraphicFramePr>
          <p:nvPr/>
        </p:nvGraphicFramePr>
        <p:xfrm>
          <a:off x="3317875" y="2882900"/>
          <a:ext cx="7704137" cy="3398711"/>
        </p:xfrm>
        <a:graphic>
          <a:graphicData uri="http://schemas.openxmlformats.org/drawingml/2006/table">
            <a:tbl>
              <a:tblPr/>
              <a:tblGrid>
                <a:gridCol w="3591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4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8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Μονήρεις δομικές ανωμαλίες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Σύνδρομα πολλαπλών ανωμαλιών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endParaRPr kumimoji="0" lang="el-G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274" name="AutoShape 20"/>
          <p:cNvSpPr>
            <a:spLocks noChangeArrowheads="1"/>
          </p:cNvSpPr>
          <p:nvPr/>
        </p:nvSpPr>
        <p:spPr bwMode="auto">
          <a:xfrm>
            <a:off x="3827463" y="2506663"/>
            <a:ext cx="1241425" cy="8239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576064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Τι είναι κλινική γενετική?</a:t>
            </a:r>
          </a:p>
          <a:p>
            <a:pPr>
              <a:buNone/>
            </a:pPr>
            <a:r>
              <a:rPr lang="el-GR" sz="2400" dirty="0">
                <a:solidFill>
                  <a:schemeClr val="tx2"/>
                </a:solidFill>
              </a:rPr>
              <a:t>    </a:t>
            </a:r>
            <a:r>
              <a:rPr lang="en-US" sz="2400" dirty="0">
                <a:solidFill>
                  <a:schemeClr val="tx2"/>
                </a:solidFill>
              </a:rPr>
              <a:t>    </a:t>
            </a:r>
            <a:r>
              <a:rPr lang="el-GR" sz="2400" dirty="0">
                <a:solidFill>
                  <a:schemeClr val="tx2"/>
                </a:solidFill>
              </a:rPr>
              <a:t> </a:t>
            </a:r>
            <a:r>
              <a:rPr lang="el-GR" sz="2400" dirty="0">
                <a:solidFill>
                  <a:srgbClr val="002060"/>
                </a:solidFill>
              </a:rPr>
              <a:t>Μελέτη της κληρονομικότητας, της αιτιολογίας, της παθογένειας των νοσημάτων μετά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l-GR" sz="2400" dirty="0">
                <a:solidFill>
                  <a:srgbClr val="002060"/>
                </a:solidFill>
              </a:rPr>
              <a:t>την ανίχνευση της γενετικής ανωμαλίας και την   αντιμετώπιση των διαφόρων προβλημάτων που   δημιουργούνται μετά στους ασθενείς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buNone/>
            </a:pPr>
            <a:endParaRPr lang="el-GR" sz="2400" dirty="0">
              <a:solidFill>
                <a:schemeClr val="tx2"/>
              </a:solidFill>
            </a:endParaRPr>
          </a:p>
          <a:p>
            <a:r>
              <a:rPr lang="el-GR" dirty="0">
                <a:solidFill>
                  <a:schemeClr val="accent2"/>
                </a:solidFill>
              </a:rPr>
              <a:t>Τι είναι γεν</a:t>
            </a:r>
            <a:r>
              <a:rPr lang="en-US" dirty="0">
                <a:solidFill>
                  <a:schemeClr val="accent2"/>
                </a:solidFill>
              </a:rPr>
              <a:t>o</a:t>
            </a:r>
            <a:r>
              <a:rPr lang="el-GR" dirty="0">
                <a:solidFill>
                  <a:schemeClr val="accent2"/>
                </a:solidFill>
              </a:rPr>
              <a:t>μική ιατρική? </a:t>
            </a:r>
            <a:r>
              <a:rPr lang="el-GR" sz="2400" dirty="0">
                <a:solidFill>
                  <a:schemeClr val="accent2"/>
                </a:solidFill>
              </a:rPr>
              <a:t>Μελέτη γονιδίων και λειτουργίας τους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  E</a:t>
            </a:r>
            <a:r>
              <a:rPr lang="el-GR" sz="2400" dirty="0" err="1">
                <a:solidFill>
                  <a:srgbClr val="002060"/>
                </a:solidFill>
              </a:rPr>
              <a:t>φαρμογή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αλληλούχισης</a:t>
            </a:r>
            <a:r>
              <a:rPr lang="el-GR" sz="2400" dirty="0">
                <a:solidFill>
                  <a:srgbClr val="002060"/>
                </a:solidFill>
              </a:rPr>
              <a:t> επόμενης γενιάς (</a:t>
            </a:r>
            <a:r>
              <a:rPr lang="en-US" sz="2400" dirty="0">
                <a:solidFill>
                  <a:srgbClr val="002060"/>
                </a:solidFill>
              </a:rPr>
              <a:t>NGS) </a:t>
            </a:r>
            <a:r>
              <a:rPr lang="el-GR" sz="2400" dirty="0">
                <a:solidFill>
                  <a:srgbClr val="002060"/>
                </a:solidFill>
              </a:rPr>
              <a:t>στη διάγνωση </a:t>
            </a:r>
            <a:r>
              <a:rPr lang="en-US" sz="2400" dirty="0">
                <a:solidFill>
                  <a:srgbClr val="002060"/>
                </a:solidFill>
              </a:rPr>
              <a:t>   </a:t>
            </a:r>
          </a:p>
          <a:p>
            <a:pPr>
              <a:buNone/>
            </a:pPr>
            <a:r>
              <a:rPr lang="en-US" sz="2400" dirty="0">
                <a:solidFill>
                  <a:srgbClr val="002060"/>
                </a:solidFill>
              </a:rPr>
              <a:t>        </a:t>
            </a:r>
            <a:r>
              <a:rPr lang="el-GR" sz="2400" dirty="0">
                <a:solidFill>
                  <a:srgbClr val="002060"/>
                </a:solidFill>
              </a:rPr>
              <a:t>γενετικών ανωμαλιών και στην άσκηση  της ιατρικής και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l-GR" sz="2400" dirty="0">
                <a:solidFill>
                  <a:srgbClr val="002060"/>
                </a:solidFill>
              </a:rPr>
              <a:t>Χρήση βιομηχανοποιημένων μεθόδων απόκτησης και </a:t>
            </a:r>
          </a:p>
          <a:p>
            <a:pPr>
              <a:buNone/>
            </a:pPr>
            <a:r>
              <a:rPr lang="el-GR" sz="2400" dirty="0">
                <a:solidFill>
                  <a:srgbClr val="002060"/>
                </a:solidFill>
              </a:rPr>
              <a:t>        ανάλυσης δεδομένων ( </a:t>
            </a:r>
            <a:r>
              <a:rPr lang="en-US" sz="2400" dirty="0">
                <a:solidFill>
                  <a:srgbClr val="002060"/>
                </a:solidFill>
              </a:rPr>
              <a:t>artificial  intelligence)</a:t>
            </a:r>
            <a:endParaRPr lang="el-GR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l-GR" sz="2400" dirty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6136" y="6488668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Epstein J C Am J Hum Genet,2006</a:t>
            </a:r>
            <a:endParaRPr lang="el-GR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8604125" cy="720080"/>
          </a:xfrm>
        </p:spPr>
        <p:txBody>
          <a:bodyPr>
            <a:normAutofit/>
          </a:bodyPr>
          <a:lstStyle/>
          <a:p>
            <a:pPr algn="ctr"/>
            <a:r>
              <a:rPr lang="el-GR" sz="2000" dirty="0" err="1">
                <a:solidFill>
                  <a:srgbClr val="002060"/>
                </a:solidFill>
                <a:latin typeface="Comic Sans MS" pitchFamily="66" charset="0"/>
              </a:rPr>
              <a:t>Μονοζυγωτικά</a:t>
            </a:r>
            <a:r>
              <a:rPr lang="el-GR" sz="2000" dirty="0">
                <a:solidFill>
                  <a:srgbClr val="002060"/>
                </a:solidFill>
                <a:latin typeface="Comic Sans MS" pitchFamily="66" charset="0"/>
              </a:rPr>
              <a:t> δίδυμα που φέρουν το ίδιο γενετικό υπόβαθρο φαίνεται να μην εκδηλώνουν τα ίδια συμπτώματα </a:t>
            </a: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 t="16478"/>
          <a:stretch>
            <a:fillRect/>
          </a:stretch>
        </p:blipFill>
        <p:spPr bwMode="auto">
          <a:xfrm>
            <a:off x="576064" y="1484784"/>
            <a:ext cx="7884368" cy="51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734888" y="0"/>
            <a:ext cx="8229600" cy="836613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effectLst/>
                <a:latin typeface="Comic Sans MS" pitchFamily="66" charset="0"/>
              </a:rPr>
              <a:t>Γενετικό Υπόβαθρο- </a:t>
            </a:r>
            <a:r>
              <a:rPr lang="el-GR" sz="2800" b="1" dirty="0" err="1">
                <a:solidFill>
                  <a:srgbClr val="C00000"/>
                </a:solidFill>
                <a:effectLst/>
                <a:latin typeface="Comic Sans MS" pitchFamily="66" charset="0"/>
              </a:rPr>
              <a:t>Επιγενετική</a:t>
            </a:r>
            <a:r>
              <a:rPr lang="el-GR" sz="2800" b="1" dirty="0">
                <a:solidFill>
                  <a:srgbClr val="C00000"/>
                </a:solidFill>
                <a:effectLst/>
                <a:latin typeface="Comic Sans MS" pitchFamily="66" charset="0"/>
              </a:rPr>
              <a:t> </a:t>
            </a:r>
            <a:endParaRPr lang="en-US" sz="2800" b="1" dirty="0">
              <a:solidFill>
                <a:srgbClr val="C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971600" y="1095127"/>
            <a:ext cx="7920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002060"/>
                </a:solidFill>
                <a:latin typeface="Comic Sans MS" pitchFamily="66" charset="0"/>
              </a:rPr>
              <a:t>Μπορεί το περιβάλλον να έχει κάποια συμμετοχή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Comic Sans MS" pitchFamily="66" charset="0"/>
              </a:rPr>
              <a:t>?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en-US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87624" y="1628800"/>
            <a:ext cx="6768752" cy="5025143"/>
            <a:chOff x="2339752" y="3140968"/>
            <a:chExt cx="4320479" cy="3512975"/>
          </a:xfrm>
        </p:grpSpPr>
        <p:pic>
          <p:nvPicPr>
            <p:cNvPr id="1126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9752" y="3140968"/>
              <a:ext cx="4320479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664699" y="3296955"/>
              <a:ext cx="780854" cy="172128"/>
            </a:xfrm>
            <a:prstGeom prst="rect">
              <a:avLst/>
            </a:prstGeom>
            <a:solidFill>
              <a:srgbClr val="FFFF9B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000" b="1" dirty="0">
                  <a:latin typeface="Comic Sans MS" pitchFamily="66" charset="0"/>
                </a:rPr>
                <a:t>γενετικών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55976" y="6425343"/>
              <a:ext cx="936104" cy="228600"/>
            </a:xfrm>
            <a:prstGeom prst="rect">
              <a:avLst/>
            </a:prstGeom>
            <a:solidFill>
              <a:srgbClr val="FFF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73219" y="6497351"/>
              <a:ext cx="936104" cy="144016"/>
            </a:xfrm>
            <a:prstGeom prst="rect">
              <a:avLst/>
            </a:prstGeom>
            <a:solidFill>
              <a:srgbClr val="FFF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311275"/>
            <a:ext cx="8909050" cy="4454525"/>
          </a:xfrm>
        </p:spPr>
        <p:txBody>
          <a:bodyPr>
            <a:normAutofit/>
          </a:bodyPr>
          <a:lstStyle/>
          <a:p>
            <a:pPr eaLnBrk="1" hangingPunct="1">
              <a:buSzTx/>
              <a:buFontTx/>
              <a:buChar char="•"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Αποτελούν το 6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-7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% του συνόλου των συγγενών ανωμαλιών</a:t>
            </a:r>
          </a:p>
          <a:p>
            <a:pPr eaLnBrk="1" hangingPunct="1">
              <a:buSzTx/>
              <a:buFontTx/>
              <a:buChar char="•"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SzTx/>
              <a:buFontTx/>
              <a:buChar char="•"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1% του πληθυσμού φέρει «σιωπηρή» </a:t>
            </a:r>
            <a:r>
              <a:rPr lang="el-GR" sz="2400" dirty="0" err="1">
                <a:solidFill>
                  <a:srgbClr val="002060"/>
                </a:solidFill>
                <a:latin typeface="Arial" charset="0"/>
              </a:rPr>
              <a:t>χρωμοσωμική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ανωμαλία</a:t>
            </a:r>
          </a:p>
          <a:p>
            <a:pPr eaLnBrk="1" hangingPunct="1">
              <a:buSzTx/>
              <a:buFontTx/>
              <a:buChar char="•"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SzTx/>
              <a:buFontTx/>
              <a:buChar char="•"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1/200 νεογνά: οι συγγενείς ανωμαλίες οφείλονται σε </a:t>
            </a:r>
            <a:r>
              <a:rPr lang="el-GR" sz="2400" dirty="0" err="1">
                <a:solidFill>
                  <a:srgbClr val="002060"/>
                </a:solidFill>
                <a:latin typeface="Arial" charset="0"/>
              </a:rPr>
              <a:t>χρωμοσωμική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ανωμαλία</a:t>
            </a:r>
          </a:p>
          <a:p>
            <a:pPr eaLnBrk="1" hangingPunct="1">
              <a:buSzTx/>
              <a:buFontTx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SzTx/>
              <a:buFontTx/>
              <a:buChar char="•"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Ποσοστό &gt;50% των αυτόματων αποβολών οφείλονται σε </a:t>
            </a:r>
            <a:r>
              <a:rPr lang="el-GR" sz="2400" dirty="0" err="1">
                <a:solidFill>
                  <a:srgbClr val="002060"/>
                </a:solidFill>
                <a:latin typeface="Arial" charset="0"/>
              </a:rPr>
              <a:t>χρωμοσωμικές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ανωμαλίες</a:t>
            </a: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1785938" y="417513"/>
            <a:ext cx="474937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002060"/>
                </a:solidFill>
              </a:rPr>
              <a:t>Χρωμοσωμικές ανωμαλίες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ΣΥΝΔΡΟΜΟ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>
                <a:solidFill>
                  <a:srgbClr val="002060"/>
                </a:solidFill>
                <a:latin typeface="Arial" charset="0"/>
              </a:rPr>
              <a:t>Ο συνδυασμός </a:t>
            </a:r>
            <a:r>
              <a:rPr lang="el-GR" dirty="0">
                <a:solidFill>
                  <a:srgbClr val="C00000"/>
                </a:solidFill>
                <a:latin typeface="Arial" charset="0"/>
              </a:rPr>
              <a:t>πολλών</a:t>
            </a:r>
            <a:r>
              <a:rPr lang="el-GR" dirty="0">
                <a:solidFill>
                  <a:srgbClr val="002060"/>
                </a:solidFill>
                <a:latin typeface="Arial" charset="0"/>
              </a:rPr>
              <a:t> ανωμαλιών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>
                <a:solidFill>
                  <a:srgbClr val="002060"/>
                </a:solidFill>
                <a:latin typeface="Arial" charset="0"/>
              </a:rPr>
              <a:t>που επαναλαμβάνονται κατά ένα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>
                <a:solidFill>
                  <a:srgbClr val="002060"/>
                </a:solidFill>
                <a:latin typeface="Arial" charset="0"/>
              </a:rPr>
              <a:t>σταθερό τρόπο και έχουν κοινό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 err="1">
                <a:solidFill>
                  <a:srgbClr val="002060"/>
                </a:solidFill>
                <a:latin typeface="Arial" charset="0"/>
              </a:rPr>
              <a:t>παθογενετικό</a:t>
            </a:r>
            <a:r>
              <a:rPr lang="el-GR" dirty="0">
                <a:solidFill>
                  <a:srgbClr val="002060"/>
                </a:solidFill>
                <a:latin typeface="Arial" charset="0"/>
              </a:rPr>
              <a:t> μηχανισμό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>
                <a:solidFill>
                  <a:srgbClr val="002060"/>
                </a:solidFill>
                <a:latin typeface="Arial" charset="0"/>
              </a:rPr>
              <a:t>Ακολουθία (</a:t>
            </a:r>
            <a:r>
              <a:rPr lang="en-US" sz="3600" dirty="0">
                <a:solidFill>
                  <a:srgbClr val="002060"/>
                </a:solidFill>
                <a:latin typeface="Arial" charset="0"/>
              </a:rPr>
              <a:t>sequence)</a:t>
            </a:r>
            <a:endParaRPr lang="el-GR" sz="3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163" y="1209675"/>
            <a:ext cx="8472487" cy="445452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Υποδηλώνει μία σειρά συμβάντων που λαμβάνουν χώρα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μετά από μία αρχική ανωμαλία και συνεπάγεται την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εμφάνιση δυσμορφιών, παραμορφώσεων ή διασπάσεων.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Potter sequence)</a:t>
            </a: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el-GR" sz="2400" b="1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el-GR" sz="2400" b="1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3600" dirty="0">
                <a:solidFill>
                  <a:srgbClr val="002060"/>
                </a:solidFill>
                <a:latin typeface="Arial" charset="0"/>
              </a:rPr>
              <a:t>Συνδυασμός (</a:t>
            </a:r>
            <a:r>
              <a:rPr lang="en-US" sz="3600" dirty="0">
                <a:solidFill>
                  <a:srgbClr val="002060"/>
                </a:solidFill>
                <a:latin typeface="Arial" charset="0"/>
              </a:rPr>
              <a:t>association)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Ο σταθερός συνδυασμός ομάδας ανωμαλιών με συχνότητα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μεγαλύτερη σε σχέση με την τυχαία συνεύρεσή τους.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002060"/>
                </a:solidFill>
                <a:latin typeface="Arial" charset="0"/>
              </a:rPr>
              <a:t>(VATER association</a:t>
            </a:r>
            <a:r>
              <a:rPr lang="en-US" sz="2400" b="1" dirty="0">
                <a:latin typeface="Arial" charset="0"/>
              </a:rPr>
              <a:t>)</a:t>
            </a:r>
            <a:endParaRPr lang="el-GR" sz="24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7088" y="1052513"/>
            <a:ext cx="3529012" cy="1546225"/>
          </a:xfrm>
        </p:spPr>
        <p:txBody>
          <a:bodyPr>
            <a:normAutofit lnSpcReduction="10000"/>
          </a:bodyPr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None/>
              <a:defRPr/>
            </a:pPr>
            <a:r>
              <a:rPr lang="el-GR" sz="4200" dirty="0">
                <a:solidFill>
                  <a:schemeClr val="folHlink"/>
                </a:solidFill>
                <a:latin typeface="Arial" charset="0"/>
              </a:rPr>
              <a:t>ΣΥΓΓΕΝΕΙΣ 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None/>
              <a:defRPr/>
            </a:pPr>
            <a:r>
              <a:rPr lang="el-GR" sz="4200" dirty="0">
                <a:solidFill>
                  <a:schemeClr val="folHlink"/>
                </a:solidFill>
                <a:latin typeface="Arial" charset="0"/>
              </a:rPr>
              <a:t>ΑΝΩΜΑΛΙΕΣ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5148263" y="1052513"/>
            <a:ext cx="338455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l-GR" sz="2600" dirty="0">
                <a:solidFill>
                  <a:srgbClr val="002060"/>
                </a:solidFill>
              </a:rPr>
              <a:t>Μείζονες</a:t>
            </a: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l-GR" sz="2600" dirty="0">
                <a:solidFill>
                  <a:srgbClr val="002060"/>
                </a:solidFill>
              </a:rPr>
              <a:t>3-5%</a:t>
            </a: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endParaRPr lang="el-GR" sz="2600" dirty="0">
              <a:solidFill>
                <a:srgbClr val="002060"/>
              </a:solidFill>
            </a:endParaRP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l-GR" sz="2600" dirty="0">
                <a:solidFill>
                  <a:srgbClr val="002060"/>
                </a:solidFill>
              </a:rPr>
              <a:t>Ελάσσονες</a:t>
            </a: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l-GR" sz="2600" dirty="0">
                <a:solidFill>
                  <a:srgbClr val="002060"/>
                </a:solidFill>
              </a:rPr>
              <a:t>&lt;4%</a:t>
            </a: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endParaRPr lang="el-GR" sz="2600" dirty="0">
              <a:solidFill>
                <a:srgbClr val="002060"/>
              </a:solidFill>
            </a:endParaRP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Char char="·"/>
              <a:defRPr/>
            </a:pPr>
            <a:r>
              <a:rPr lang="el-GR" sz="2600" dirty="0">
                <a:solidFill>
                  <a:srgbClr val="002060"/>
                </a:solidFill>
              </a:rPr>
              <a:t>Φυσιολογική παραλλαγή 4-50%</a:t>
            </a:r>
          </a:p>
          <a:p>
            <a:pPr marL="273050" indent="-273050">
              <a:lnSpc>
                <a:spcPct val="120000"/>
              </a:lnSpc>
              <a:buClr>
                <a:schemeClr val="tx2"/>
              </a:buClr>
              <a:buSzPct val="75000"/>
              <a:buFont typeface="Symbol" pitchFamily="18" charset="2"/>
              <a:buChar char="·"/>
              <a:defRPr/>
            </a:pPr>
            <a:r>
              <a:rPr lang="el-GR" sz="2600" dirty="0">
                <a:solidFill>
                  <a:srgbClr val="002060"/>
                </a:solidFill>
              </a:rPr>
              <a:t>Φυσιολογικά στίγματα &gt;50%</a:t>
            </a: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4572000" y="1230313"/>
            <a:ext cx="576263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4567238" y="2670175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438" y="1412875"/>
            <a:ext cx="8713787" cy="1511300"/>
          </a:xfrm>
        </p:spPr>
        <p:txBody>
          <a:bodyPr/>
          <a:lstStyle/>
          <a:p>
            <a:pPr eaLnBrk="1" hangingPunct="1">
              <a:defRPr/>
            </a:pPr>
            <a:r>
              <a:rPr lang="el-GR" sz="3800" dirty="0">
                <a:solidFill>
                  <a:schemeClr val="folHlink"/>
                </a:solidFill>
                <a:latin typeface="Arial" charset="0"/>
              </a:rPr>
              <a:t>ΜΕΙΖΟΝΕΣ ΜΟΡΦΟΛΟΓΙΚΕΣ</a:t>
            </a:r>
            <a:br>
              <a:rPr lang="el-GR" sz="3800" dirty="0">
                <a:solidFill>
                  <a:schemeClr val="folHlink"/>
                </a:solidFill>
                <a:latin typeface="Arial" charset="0"/>
              </a:rPr>
            </a:br>
            <a:r>
              <a:rPr lang="el-GR" sz="3800" dirty="0">
                <a:solidFill>
                  <a:schemeClr val="folHlink"/>
                </a:solidFill>
                <a:latin typeface="Arial" charset="0"/>
              </a:rPr>
              <a:t>ΑΝΩΜΑΛΙΕΣ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84538"/>
            <a:ext cx="8062913" cy="2447925"/>
          </a:xfrm>
        </p:spPr>
        <p:txBody>
          <a:bodyPr/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Καθυστέρηση σωματικής ανάπτυξης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Νοητική υστέρηση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Αρθρογρύπωση - σκελετικές δυσπλασίες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Αμφίβολα εξωτερικά γεννητικά όργανα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18"/>
          <p:cNvPicPr>
            <a:picLocks noChangeAspect="1" noChangeArrowheads="1"/>
          </p:cNvPicPr>
          <p:nvPr/>
        </p:nvPicPr>
        <p:blipFill>
          <a:blip r:embed="rId2" cstate="print"/>
          <a:srcRect r="24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24744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rgbClr val="C00000"/>
                </a:solidFill>
              </a:rPr>
              <a:t>Ποιός ο ρόλος του Κλινικού Γενετιστή?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496944" cy="50405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l-GR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l-GR" sz="2400" dirty="0">
                <a:solidFill>
                  <a:srgbClr val="002060"/>
                </a:solidFill>
              </a:rPr>
              <a:t>     Παρέχει ολοκληρωμένες υπηρεσίες διάγνωσης και αντιμετώπισης γενετικών διαταραχών.</a:t>
            </a:r>
            <a:r>
              <a:rPr lang="en-US" sz="2400" dirty="0">
                <a:solidFill>
                  <a:srgbClr val="002060"/>
                </a:solidFill>
              </a:rPr>
              <a:t>     </a:t>
            </a:r>
            <a:endParaRPr lang="el-GR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l-GR" sz="2400" dirty="0">
                <a:solidFill>
                  <a:srgbClr val="002060"/>
                </a:solidFill>
              </a:rPr>
              <a:t>      Σωστή αξιολόγηση κλινικών συμπτωμάτων αποτελεί τη βάση για σωστό γενετικό εργαστηριακό έλεγχο και ακρίβεια της διάγνωσης.</a:t>
            </a:r>
            <a:br>
              <a:rPr lang="el-GR" sz="2400" dirty="0">
                <a:solidFill>
                  <a:srgbClr val="002060"/>
                </a:solidFill>
              </a:rPr>
            </a:br>
            <a:r>
              <a:rPr lang="el-GR" sz="2400" dirty="0">
                <a:solidFill>
                  <a:srgbClr val="002060"/>
                </a:solidFill>
              </a:rPr>
              <a:t> </a:t>
            </a:r>
            <a:br>
              <a:rPr lang="el-GR" sz="2400" dirty="0">
                <a:solidFill>
                  <a:srgbClr val="002060"/>
                </a:solidFill>
              </a:rPr>
            </a:br>
            <a:r>
              <a:rPr lang="el-GR" sz="2400" dirty="0">
                <a:solidFill>
                  <a:srgbClr val="002060"/>
                </a:solidFill>
              </a:rPr>
              <a:t>Για ορισμένα σύνδρομα η διάγνωση γίνεται </a:t>
            </a:r>
            <a:br>
              <a:rPr lang="el-GR" sz="2400" dirty="0">
                <a:solidFill>
                  <a:srgbClr val="002060"/>
                </a:solidFill>
              </a:rPr>
            </a:br>
            <a:r>
              <a:rPr lang="el-GR" sz="2400" dirty="0">
                <a:solidFill>
                  <a:srgbClr val="002060"/>
                </a:solidFill>
              </a:rPr>
              <a:t>μόνο από τα μορφολογικά χαρακτηριστικά (</a:t>
            </a:r>
            <a:r>
              <a:rPr lang="el-GR" sz="2400" dirty="0">
                <a:solidFill>
                  <a:srgbClr val="FF0000"/>
                </a:solidFill>
              </a:rPr>
              <a:t>Κλινική </a:t>
            </a:r>
            <a:r>
              <a:rPr lang="el-GR" sz="2400" dirty="0" err="1">
                <a:solidFill>
                  <a:srgbClr val="FF0000"/>
                </a:solidFill>
              </a:rPr>
              <a:t>Δυσμορφολογία</a:t>
            </a:r>
            <a:r>
              <a:rPr lang="el-GR" sz="2400" dirty="0">
                <a:solidFill>
                  <a:srgbClr val="002060"/>
                </a:solidFill>
              </a:rPr>
              <a:t>).</a:t>
            </a:r>
            <a:br>
              <a:rPr lang="el-GR" sz="2400" dirty="0">
                <a:solidFill>
                  <a:srgbClr val="002060"/>
                </a:solidFill>
              </a:rPr>
            </a:b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Χρησιμοποιήθηκε από τον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Dr. David Smith, USA, 1960</a:t>
            </a:r>
            <a:endParaRPr lang="el-GR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2400" dirty="0">
                <a:solidFill>
                  <a:schemeClr val="accent2"/>
                </a:solidFill>
              </a:rPr>
              <a:t/>
            </a:r>
            <a:br>
              <a:rPr lang="el-GR" sz="2400" dirty="0">
                <a:solidFill>
                  <a:schemeClr val="accent2"/>
                </a:solidFill>
              </a:rPr>
            </a:br>
            <a:r>
              <a:rPr lang="el-GR" sz="2400" dirty="0">
                <a:solidFill>
                  <a:schemeClr val="accent2"/>
                </a:solidFill>
              </a:rPr>
              <a:t/>
            </a:r>
            <a:br>
              <a:rPr lang="el-GR" sz="2400" dirty="0">
                <a:solidFill>
                  <a:schemeClr val="accent2"/>
                </a:solidFill>
              </a:rPr>
            </a:br>
            <a:r>
              <a:rPr lang="el-GR" sz="2400" dirty="0">
                <a:solidFill>
                  <a:srgbClr val="FF0000"/>
                </a:solidFill>
              </a:rPr>
              <a:t>Σκοπός</a:t>
            </a:r>
            <a:r>
              <a:rPr lang="el-GR" sz="2400" dirty="0">
                <a:solidFill>
                  <a:srgbClr val="002060"/>
                </a:solidFill>
              </a:rPr>
              <a:t>  </a:t>
            </a:r>
            <a:r>
              <a:rPr lang="el-GR" sz="2400" dirty="0">
                <a:solidFill>
                  <a:srgbClr val="FF0000"/>
                </a:solidFill>
              </a:rPr>
              <a:t>Κλινικής Γενετικής </a:t>
            </a:r>
            <a:r>
              <a:rPr lang="el-GR" sz="2400" dirty="0">
                <a:solidFill>
                  <a:srgbClr val="002060"/>
                </a:solidFill>
              </a:rPr>
              <a:t>είναι να βοηθήσει τα άτομα που πάσχουν ή που έχουν προδιάθεση να αναπτύξουν γενετικές ανωμαλίες, να ζήσουν και να τεκνοποιήσουν με όσο το δυνατό φυσικότερο τρόπο</a:t>
            </a:r>
            <a:r>
              <a:rPr lang="el-GR" sz="2800" dirty="0">
                <a:solidFill>
                  <a:schemeClr val="tx2"/>
                </a:solidFill>
              </a:rPr>
              <a:t>.</a:t>
            </a:r>
            <a:endParaRPr lang="el-GR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      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       </a:t>
            </a:r>
            <a:endParaRPr lang="el-GR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NHGRI-8534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4827154"/>
            <a:ext cx="3168352" cy="1914213"/>
          </a:xfrm>
          <a:prstGeom prst="rect">
            <a:avLst/>
          </a:prstGeom>
        </p:spPr>
      </p:pic>
      <p:pic>
        <p:nvPicPr>
          <p:cNvPr id="5" name="Picture 10" descr="Image result for fancy 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09" y="188640"/>
            <a:ext cx="849694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2"/>
          <p:cNvPicPr>
            <a:picLocks noChangeAspect="1" noChangeArrowheads="1"/>
          </p:cNvPicPr>
          <p:nvPr/>
        </p:nvPicPr>
        <p:blipFill>
          <a:blip r:embed="rId2" cstate="print"/>
          <a:srcRect l="8160" r="6737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Ορολογία </a:t>
            </a:r>
            <a:r>
              <a:rPr lang="el-GR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Δυσμορφολογίας</a:t>
            </a:r>
            <a:endParaRPr lang="el-G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  <a:cs typeface="Arial" charset="0"/>
              </a:rPr>
              <a:t>Διεθνώς ειδική κοινή γλώσσα</a:t>
            </a:r>
          </a:p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  <a:cs typeface="Arial" charset="0"/>
              </a:rPr>
              <a:t>Οδηγεί σε :</a:t>
            </a:r>
          </a:p>
          <a:p>
            <a:pPr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  <a:cs typeface="Arial" charset="0"/>
              </a:rPr>
              <a:t>-Βελτίωση κατανόησης μηχανισμών μορφογένεσης</a:t>
            </a:r>
          </a:p>
          <a:p>
            <a:pPr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  <a:cs typeface="Arial" charset="0"/>
              </a:rPr>
              <a:t>-Βελτίωση διάγνωσης και κλινικής φροντίδας των ασθενών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b="15863"/>
          <a:stretch>
            <a:fillRect/>
          </a:stretch>
        </p:blipFill>
        <p:spPr bwMode="auto">
          <a:xfrm>
            <a:off x="1519238" y="519113"/>
            <a:ext cx="5965825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501775" y="5949950"/>
            <a:ext cx="675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/>
              <a:t>Μορφολογικά σημεία ορόσημα προσώπου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7784" t="3600" r="11295" b="17192"/>
          <a:stretch>
            <a:fillRect/>
          </a:stretch>
        </p:blipFill>
        <p:spPr bwMode="auto">
          <a:xfrm>
            <a:off x="2482850" y="835025"/>
            <a:ext cx="3986213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0477" r="11855" b="33791"/>
          <a:stretch>
            <a:fillRect/>
          </a:stretch>
        </p:blipFill>
        <p:spPr bwMode="auto">
          <a:xfrm>
            <a:off x="260350" y="334963"/>
            <a:ext cx="3883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 l="10667" r="11511" b="34712"/>
          <a:stretch>
            <a:fillRect/>
          </a:stretch>
        </p:blipFill>
        <p:spPr bwMode="auto">
          <a:xfrm>
            <a:off x="565150" y="3567113"/>
            <a:ext cx="3509963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 cstate="print"/>
          <a:srcRect l="8951" r="10577" b="26628"/>
          <a:stretch>
            <a:fillRect/>
          </a:stretch>
        </p:blipFill>
        <p:spPr bwMode="auto">
          <a:xfrm>
            <a:off x="5035550" y="2578100"/>
            <a:ext cx="36337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 cstate="print"/>
          <a:srcRect l="20161" r="22105" b="17010"/>
          <a:stretch>
            <a:fillRect/>
          </a:stretch>
        </p:blipFill>
        <p:spPr bwMode="auto">
          <a:xfrm>
            <a:off x="5022850" y="4794250"/>
            <a:ext cx="31051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6" cstate="print"/>
          <a:srcRect b="20374"/>
          <a:stretch>
            <a:fillRect/>
          </a:stretch>
        </p:blipFill>
        <p:spPr bwMode="auto">
          <a:xfrm>
            <a:off x="4583113" y="406400"/>
            <a:ext cx="4211637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7175"/>
            <a:ext cx="601662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5" y="588963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b="20651"/>
          <a:stretch>
            <a:fillRect/>
          </a:stretch>
        </p:blipFill>
        <p:spPr bwMode="auto">
          <a:xfrm>
            <a:off x="1168400" y="2981325"/>
            <a:ext cx="67627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1775" y="520700"/>
            <a:ext cx="18859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>
                <a:solidFill>
                  <a:schemeClr val="tx2"/>
                </a:solidFill>
                <a:latin typeface="+mn-lt"/>
              </a:rPr>
              <a:t>Ο Κλινικός Γενετιστής αξιολογεί οικογενειακό /</a:t>
            </a:r>
            <a:r>
              <a:rPr lang="el-GR" sz="2400">
                <a:solidFill>
                  <a:schemeClr val="tx2"/>
                </a:solidFill>
                <a:latin typeface="+mn-lt"/>
              </a:rPr>
              <a:t>ατομικό ιστορικό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, φαινότυπο ασθενούς, και αξιοποιεί νέες τεχνολογίες προσφέροντας:</a:t>
            </a: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344816" cy="468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211E4-69E3-4862-9111-DA4894F7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ΧΡΗΣΙΜΟΤΗΤΑ ΕΛΛΑΣΟΝΩΝ ΑΝΩΜΑ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ΛΙΩΝ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E0D5AE-FD92-47E9-A55E-5648101E7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Ενδεικτικές διαταραχής στη μορφογένεση</a:t>
            </a:r>
          </a:p>
          <a:p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Συμβάλλουν στη διάγνωση μιας ειδικού τύπου ανωμαλίας</a:t>
            </a:r>
          </a:p>
          <a:p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των νεογνών δυνατόν να εμφανίζουν μία ελάσσονα ανωμαλία</a:t>
            </a:r>
          </a:p>
        </p:txBody>
      </p:sp>
    </p:spTree>
    <p:extLst>
      <p:ext uri="{BB962C8B-B14F-4D97-AF65-F5344CB8AC3E}">
        <p14:creationId xmlns:p14="http://schemas.microsoft.com/office/powerpoint/2010/main" val="380333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5163" y="1566863"/>
            <a:ext cx="7772400" cy="8763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chemeClr val="folHlink"/>
                </a:solidFill>
                <a:latin typeface="Arial" charset="0"/>
              </a:rPr>
              <a:t>ΣΥΓΓΕΝΕΙΣ ΑΝΩΜΑΛΙΕΣ</a:t>
            </a:r>
          </a:p>
        </p:txBody>
      </p:sp>
      <p:graphicFrame>
        <p:nvGraphicFramePr>
          <p:cNvPr id="139290" name="Group 26"/>
          <p:cNvGraphicFramePr>
            <a:graphicFrameLocks noGrp="1"/>
          </p:cNvGraphicFramePr>
          <p:nvPr/>
        </p:nvGraphicFramePr>
        <p:xfrm>
          <a:off x="217488" y="2962275"/>
          <a:ext cx="7704137" cy="2630615"/>
        </p:xfrm>
        <a:graphic>
          <a:graphicData uri="http://schemas.openxmlformats.org/drawingml/2006/table">
            <a:tbl>
              <a:tblPr/>
              <a:tblGrid>
                <a:gridCol w="2568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6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191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endParaRPr kumimoji="0" lang="el-G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endParaRPr kumimoji="0" lang="el-G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Δυσμορφίες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Παραμορφώσεις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Διασπάσεις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Symbol" pitchFamily="18" charset="2"/>
                        <a:buChar char="·"/>
                        <a:tabLst/>
                      </a:pP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Δυσπλασίες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682" name="AutoShape 22"/>
          <p:cNvSpPr>
            <a:spLocks noChangeArrowheads="1"/>
          </p:cNvSpPr>
          <p:nvPr/>
        </p:nvSpPr>
        <p:spPr bwMode="auto">
          <a:xfrm>
            <a:off x="3871913" y="2471738"/>
            <a:ext cx="1636712" cy="9826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/>
        </p:nvGraphicFramePr>
        <p:xfrm>
          <a:off x="914400" y="304800"/>
          <a:ext cx="7315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990600" y="4735513"/>
            <a:ext cx="7467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Four types of structural defects that can result in a chain of defects (sequence) by the time of birth</a:t>
            </a:r>
            <a:endParaRPr lang="el-GR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ΔΥΣΜΟΡΦΙΕΣ (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malformation)</a:t>
            </a:r>
            <a:endParaRPr lang="el-GR" sz="3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641475"/>
            <a:ext cx="8526463" cy="445452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Πρωτοπαθής κατασκευαστική βλάβη ενός οργάνου ή τμήματος οργάνου ως αποτέλεσμα βασικής βλάβης κατά την εμβρυογένεση (π.χ. σ.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Down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,σχιστία χείλους-υπερώας, αγενεσία άκρων κ.λ.π. 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)</a:t>
            </a: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Συνήθως συμβαίνει πριν την 10</a:t>
            </a:r>
            <a:r>
              <a:rPr lang="el-GR" sz="2400" baseline="30000" dirty="0">
                <a:solidFill>
                  <a:srgbClr val="002060"/>
                </a:solidFill>
                <a:latin typeface="Arial" charset="0"/>
              </a:rPr>
              <a:t>η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εβδομάδα κύησης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46"/>
          <p:cNvPicPr>
            <a:picLocks noChangeAspect="1" noChangeArrowheads="1"/>
          </p:cNvPicPr>
          <p:nvPr/>
        </p:nvPicPr>
        <p:blipFill>
          <a:blip r:embed="rId2" cstate="print"/>
          <a:srcRect l="23911" t="2280" r="22270" b="12463"/>
          <a:stretch>
            <a:fillRect/>
          </a:stretch>
        </p:blipFill>
        <p:spPr bwMode="auto">
          <a:xfrm>
            <a:off x="439738" y="293688"/>
            <a:ext cx="3138487" cy="3624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58863" y="4518025"/>
            <a:ext cx="16573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/>
              <a:t>Proteus s.</a:t>
            </a:r>
            <a:endParaRPr lang="el-GR" sz="2400" b="1"/>
          </a:p>
        </p:txBody>
      </p:sp>
      <p:pic>
        <p:nvPicPr>
          <p:cNvPr id="30724" name="Picture 2" descr="47"/>
          <p:cNvPicPr>
            <a:picLocks noChangeAspect="1" noChangeArrowheads="1"/>
          </p:cNvPicPr>
          <p:nvPr/>
        </p:nvPicPr>
        <p:blipFill>
          <a:blip r:embed="rId3" cstate="print"/>
          <a:srcRect l="4716" t="9763" r="3813" b="13695"/>
          <a:stretch>
            <a:fillRect/>
          </a:stretch>
        </p:blipFill>
        <p:spPr bwMode="auto">
          <a:xfrm>
            <a:off x="3240088" y="3940175"/>
            <a:ext cx="5588000" cy="2697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5" name="Picture 5" descr="http://www.theoi.com/image/P11.1Nereus.jpg"/>
          <p:cNvPicPr>
            <a:picLocks noChangeAspect="1" noChangeArrowheads="1"/>
          </p:cNvPicPr>
          <p:nvPr/>
        </p:nvPicPr>
        <p:blipFill>
          <a:blip r:embed="rId4" cstate="print"/>
          <a:srcRect b="6053"/>
          <a:stretch>
            <a:fillRect/>
          </a:stretch>
        </p:blipFill>
        <p:spPr bwMode="auto">
          <a:xfrm>
            <a:off x="4254500" y="631825"/>
            <a:ext cx="38623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6193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ΠΑΡΑΜΟΡΦΩΣΕΙΣ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(deformation)</a:t>
            </a:r>
            <a:endParaRPr lang="el-GR" sz="3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641475"/>
            <a:ext cx="8975725" cy="445452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Ενδομήτρια δράση μηχανικών δυνάμεων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   που παραμορφώνουν μία φυσιολογική ανάπτυξη.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002060"/>
                </a:solidFill>
                <a:latin typeface="Arial" charset="0"/>
              </a:rPr>
              <a:t>    Οφείλονται σε ανωμαλίες μήτρας, δίδυμο κύηση ή ολιγοϋδράμνιο (π.χ. σ. 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Potter</a:t>
            </a:r>
            <a:r>
              <a:rPr lang="el-GR" sz="2400" dirty="0">
                <a:solidFill>
                  <a:srgbClr val="002060"/>
                </a:solidFill>
                <a:latin typeface="Arial" charset="0"/>
              </a:rPr>
              <a:t>, ραιβοϊπποποδία, συγγενή νευρομυϊκά προβλήματα κ.λ.π.</a:t>
            </a:r>
            <a:r>
              <a:rPr lang="en-US" sz="2400" dirty="0">
                <a:solidFill>
                  <a:srgbClr val="002060"/>
                </a:solidFill>
                <a:latin typeface="Arial" charset="0"/>
              </a:rPr>
              <a:t>)</a:t>
            </a:r>
            <a:endParaRPr lang="el-GR" sz="24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6"/>
          <p:cNvPicPr>
            <a:picLocks noChangeAspect="1" noChangeArrowheads="1"/>
          </p:cNvPicPr>
          <p:nvPr/>
        </p:nvPicPr>
        <p:blipFill>
          <a:blip r:embed="rId2" cstate="print"/>
          <a:srcRect r="9465" b="3046"/>
          <a:stretch>
            <a:fillRect/>
          </a:stretch>
        </p:blipFill>
        <p:spPr bwMode="auto">
          <a:xfrm>
            <a:off x="2395538" y="0"/>
            <a:ext cx="3678237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5257800" y="4183063"/>
            <a:ext cx="2482850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Dislocation of </a:t>
            </a: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hips and </a:t>
            </a:r>
            <a:r>
              <a:rPr lang="en-US" sz="2200" dirty="0" err="1">
                <a:solidFill>
                  <a:schemeClr val="bg1"/>
                </a:solidFill>
              </a:rPr>
              <a:t>tallipes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1403350" y="4183063"/>
            <a:ext cx="2482850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Squashed </a:t>
            </a: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facial features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4024313" y="6092825"/>
            <a:ext cx="1081087" cy="50482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Death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 rot="5400000">
            <a:off x="3600450" y="657225"/>
            <a:ext cx="792163" cy="57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 rot="16200000" flipH="1">
            <a:off x="4751387" y="657226"/>
            <a:ext cx="792163" cy="576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990600" y="228600"/>
            <a:ext cx="2808288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endParaRPr lang="en-US" sz="1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Renal agenesis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5364163" y="260350"/>
            <a:ext cx="2808287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Urethral obstruction </a:t>
            </a: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(e.g. urethral valve)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 rot="16200000" flipH="1">
            <a:off x="2663826" y="3392487"/>
            <a:ext cx="792162" cy="57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 rot="5400000">
            <a:off x="5645151" y="3392487"/>
            <a:ext cx="792162" cy="57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 rot="10800000">
            <a:off x="6156325" y="2852738"/>
            <a:ext cx="792163" cy="576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8492" name="Rectangle 12"/>
          <p:cNvSpPr>
            <a:spLocks noChangeArrowheads="1"/>
          </p:cNvSpPr>
          <p:nvPr/>
        </p:nvSpPr>
        <p:spPr bwMode="auto">
          <a:xfrm>
            <a:off x="6337300" y="2176463"/>
            <a:ext cx="2482850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Chronic leakage</a:t>
            </a: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of amniotic fluid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4375150" y="2133600"/>
            <a:ext cx="360363" cy="935038"/>
          </a:xfrm>
          <a:prstGeom prst="downArrow">
            <a:avLst>
              <a:gd name="adj1" fmla="val 50000"/>
              <a:gd name="adj2" fmla="val 64868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148494" name="Rectangle 14"/>
          <p:cNvSpPr>
            <a:spLocks noChangeArrowheads="1"/>
          </p:cNvSpPr>
          <p:nvPr/>
        </p:nvSpPr>
        <p:spPr bwMode="auto">
          <a:xfrm>
            <a:off x="3314700" y="1411288"/>
            <a:ext cx="2482850" cy="79375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Reduced</a:t>
            </a:r>
          </a:p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Urinary output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33807" name="AutoShape 15"/>
          <p:cNvSpPr>
            <a:spLocks noChangeArrowheads="1"/>
          </p:cNvSpPr>
          <p:nvPr/>
        </p:nvSpPr>
        <p:spPr bwMode="auto">
          <a:xfrm>
            <a:off x="4391025" y="3644900"/>
            <a:ext cx="360363" cy="1368425"/>
          </a:xfrm>
          <a:prstGeom prst="downArrow">
            <a:avLst>
              <a:gd name="adj1" fmla="val 50000"/>
              <a:gd name="adj2" fmla="val 94934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3317875" y="3182938"/>
            <a:ext cx="2482850" cy="50482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 err="1">
                <a:solidFill>
                  <a:schemeClr val="bg1"/>
                </a:solidFill>
              </a:rPr>
              <a:t>Oligohydramnios</a:t>
            </a:r>
            <a:endParaRPr lang="el-GR" sz="2200" dirty="0">
              <a:solidFill>
                <a:schemeClr val="bg1"/>
              </a:solidFill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>
            <a:off x="4391025" y="5589588"/>
            <a:ext cx="360363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148498" name="Rectangle 18"/>
          <p:cNvSpPr>
            <a:spLocks noChangeArrowheads="1"/>
          </p:cNvSpPr>
          <p:nvPr/>
        </p:nvSpPr>
        <p:spPr bwMode="auto">
          <a:xfrm>
            <a:off x="2925763" y="5156200"/>
            <a:ext cx="3267075" cy="50482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72000" tIns="72000" rIns="72000" bIns="72000"/>
          <a:lstStyle/>
          <a:p>
            <a:pPr marL="273050" indent="-273050" algn="ctr">
              <a:lnSpc>
                <a:spcPct val="90000"/>
              </a:lnSpc>
              <a:buClr>
                <a:schemeClr val="tx2"/>
              </a:buClr>
              <a:buSzPct val="75000"/>
              <a:buFont typeface="Symbol" pitchFamily="18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</a:rPr>
              <a:t>Pulmonary </a:t>
            </a:r>
            <a:r>
              <a:rPr lang="en-US" sz="2200" dirty="0" err="1">
                <a:solidFill>
                  <a:schemeClr val="bg1"/>
                </a:solidFill>
              </a:rPr>
              <a:t>hypoplesia</a:t>
            </a:r>
            <a:endParaRPr lang="el-GR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87E4F-B0DB-4BEB-90C9-23163FF8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pic>
        <p:nvPicPr>
          <p:cNvPr id="41987" name="Picture 19" descr="C:\Users\user\Desktop\σάρωση0041.jpg">
            <a:extLst>
              <a:ext uri="{FF2B5EF4-FFF2-40B4-BE49-F238E27FC236}">
                <a16:creationId xmlns:a16="http://schemas.microsoft.com/office/drawing/2014/main" xmlns="" id="{3807E393-CF65-4CDD-91CD-643419AE3E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6522" r="16611" b="20596"/>
          <a:stretch>
            <a:fillRect/>
          </a:stretch>
        </p:blipFill>
        <p:spPr>
          <a:xfrm>
            <a:off x="1466850" y="70439"/>
            <a:ext cx="6002338" cy="658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ΔΙΑΣΠΑΣΕΙΣ 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(disruption)</a:t>
            </a:r>
            <a:endParaRPr lang="el-GR" sz="3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413" y="1662113"/>
            <a:ext cx="8836025" cy="444341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Συνέπεια δράσης εξωγενών βλαπτικών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 παραγόντων που διαταράσσουν το αρχικά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 φυσιολογικά ανεπτυγμένο έμβρυο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 (π.χ. πρώιμη ρήξη  αμνιακών μεβρανών)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609601"/>
          <a:ext cx="8839199" cy="6096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9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8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16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Μέθοδοι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Αναλυτική</a:t>
                      </a:r>
                      <a:r>
                        <a:rPr lang="el-GR" baseline="0" dirty="0"/>
                        <a:t> ικανότητα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Περιορισμοί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8105">
                <a:tc>
                  <a:txBody>
                    <a:bodyPr/>
                    <a:lstStyle/>
                    <a:p>
                      <a:pPr algn="ctr"/>
                      <a:r>
                        <a:rPr lang="el-GR" dirty="0" err="1"/>
                        <a:t>Καρυότυπος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5-10 Μ</a:t>
                      </a:r>
                      <a:r>
                        <a:rPr lang="en-US" dirty="0"/>
                        <a:t>b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Δεν ανιχνεύει</a:t>
                      </a:r>
                      <a:r>
                        <a:rPr lang="el-GR" dirty="0"/>
                        <a:t>: μικρές ανακατατάξεις μικρότερης  ανάλυσης, αλλαγές νουκλεοτιδίων, μωσαικισμούς &lt;10%,</a:t>
                      </a:r>
                      <a:r>
                        <a:rPr lang="en-US" dirty="0"/>
                        <a:t> UPD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81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 kb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Περιορισμός ανάλογος του ανιχνευτή</a:t>
                      </a:r>
                    </a:p>
                    <a:p>
                      <a:pPr algn="ctr"/>
                      <a:r>
                        <a:rPr lang="el-GR" dirty="0"/>
                        <a:t>(</a:t>
                      </a:r>
                      <a:r>
                        <a:rPr lang="el-GR" dirty="0" err="1"/>
                        <a:t>στοχευμένη</a:t>
                      </a:r>
                      <a:r>
                        <a:rPr lang="el-GR" dirty="0"/>
                        <a:t> ανάλυση). </a:t>
                      </a:r>
                      <a:r>
                        <a:rPr lang="el-GR" b="1" dirty="0"/>
                        <a:t>Δεν ανιχνεύει:</a:t>
                      </a:r>
                    </a:p>
                    <a:p>
                      <a:pPr algn="ctr"/>
                      <a:r>
                        <a:rPr lang="el-GR" dirty="0"/>
                        <a:t>αλλαγές </a:t>
                      </a:r>
                      <a:r>
                        <a:rPr lang="el-GR" dirty="0" err="1"/>
                        <a:t>νουκλεοτιδίων</a:t>
                      </a:r>
                      <a:r>
                        <a:rPr lang="el-GR" dirty="0"/>
                        <a:t>, </a:t>
                      </a:r>
                      <a:r>
                        <a:rPr lang="el-GR" dirty="0" err="1"/>
                        <a:t>μωσαικισμούς</a:t>
                      </a:r>
                      <a:r>
                        <a:rPr lang="el-GR" dirty="0"/>
                        <a:t> &lt;10%,</a:t>
                      </a:r>
                      <a:r>
                        <a:rPr lang="en-US" dirty="0"/>
                        <a:t> UPD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89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a-CGH</a:t>
                      </a:r>
                    </a:p>
                    <a:p>
                      <a:pPr algn="ctr"/>
                      <a:r>
                        <a:rPr lang="el-GR" dirty="0"/>
                        <a:t>Χρωμοσωμικές</a:t>
                      </a:r>
                      <a:r>
                        <a:rPr lang="el-GR" baseline="0" dirty="0"/>
                        <a:t> μικροσυστοιχίες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~20-200 kb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Δεν ανιχνεύει</a:t>
                      </a:r>
                      <a:r>
                        <a:rPr lang="el-GR" dirty="0"/>
                        <a:t>: ισοζυγισμένες μεταθέσεις,  ετεροχρωματικές περιοχές, μωσαικισμούς &lt;10%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281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NGS-</a:t>
                      </a:r>
                      <a:r>
                        <a:rPr lang="el-GR" dirty="0"/>
                        <a:t> </a:t>
                      </a:r>
                      <a:r>
                        <a:rPr lang="el-GR" baseline="0" dirty="0" err="1"/>
                        <a:t>αλληλούχιση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/>
                        <a:t>επόμενης  γενιάς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100</a:t>
                      </a:r>
                      <a:r>
                        <a:rPr lang="el-GR" baseline="0" dirty="0"/>
                        <a:t> </a:t>
                      </a:r>
                      <a:r>
                        <a:rPr lang="en-US" baseline="0" dirty="0" err="1"/>
                        <a:t>bp</a:t>
                      </a:r>
                      <a:r>
                        <a:rPr lang="en-US" baseline="0" dirty="0"/>
                        <a:t> (</a:t>
                      </a:r>
                      <a:r>
                        <a:rPr lang="el-GR" baseline="0" dirty="0"/>
                        <a:t>περιοχές </a:t>
                      </a:r>
                      <a:r>
                        <a:rPr lang="el-GR" baseline="0" dirty="0" err="1"/>
                        <a:t>εξονίων</a:t>
                      </a:r>
                      <a:r>
                        <a:rPr lang="el-GR" baseline="0" dirty="0"/>
                        <a:t>)</a:t>
                      </a:r>
                    </a:p>
                    <a:p>
                      <a:pPr algn="ctr"/>
                      <a:r>
                        <a:rPr lang="el-GR" baseline="0" dirty="0"/>
                        <a:t>~150 </a:t>
                      </a:r>
                      <a:r>
                        <a:rPr lang="en-US" baseline="0" dirty="0"/>
                        <a:t>kb </a:t>
                      </a:r>
                      <a:r>
                        <a:rPr lang="el-GR" baseline="0" dirty="0"/>
                        <a:t>(ολόκληρο το </a:t>
                      </a:r>
                      <a:r>
                        <a:rPr lang="el-GR" baseline="0" dirty="0" err="1"/>
                        <a:t>γονιδίωμα</a:t>
                      </a:r>
                      <a:r>
                        <a:rPr lang="el-GR" baseline="0" dirty="0"/>
                        <a:t>)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Δεν ανιχνεύει</a:t>
                      </a:r>
                      <a:r>
                        <a:rPr lang="el-GR" dirty="0"/>
                        <a:t>: ισοζυγισμένες μεταθέσεις,  μωσαικισμούς &lt;</a:t>
                      </a:r>
                      <a:r>
                        <a:rPr lang="en-US" dirty="0"/>
                        <a:t>18%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66800" y="152401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       </a:t>
            </a:r>
            <a:r>
              <a:rPr lang="el-GR" sz="2200" b="1" dirty="0"/>
              <a:t>Πίνακας μεθόδων κύτταρο</a:t>
            </a:r>
            <a:r>
              <a:rPr lang="en-US" sz="2200" b="1" dirty="0"/>
              <a:t>-</a:t>
            </a:r>
            <a:r>
              <a:rPr lang="el-GR" sz="2200" b="1" dirty="0" err="1"/>
              <a:t>γενωμικής</a:t>
            </a:r>
            <a:r>
              <a:rPr lang="el-GR" sz="2200" b="1" dirty="0"/>
              <a:t> ανάλυσης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25" y="0"/>
            <a:ext cx="5661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4"/>
          <p:cNvPicPr>
            <a:picLocks noChangeAspect="1" noChangeArrowheads="1"/>
          </p:cNvPicPr>
          <p:nvPr/>
        </p:nvPicPr>
        <p:blipFill>
          <a:blip r:embed="rId2" cstate="print"/>
          <a:srcRect b="4359"/>
          <a:stretch>
            <a:fillRect/>
          </a:stretch>
        </p:blipFill>
        <p:spPr bwMode="auto">
          <a:xfrm>
            <a:off x="696913" y="381000"/>
            <a:ext cx="8029575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7"/>
          <p:cNvPicPr>
            <a:picLocks noChangeAspect="1" noChangeArrowheads="1"/>
          </p:cNvPicPr>
          <p:nvPr/>
        </p:nvPicPr>
        <p:blipFill>
          <a:blip r:embed="rId2" cstate="print"/>
          <a:srcRect r="3271" b="3046"/>
          <a:stretch>
            <a:fillRect/>
          </a:stretch>
        </p:blipFill>
        <p:spPr bwMode="auto">
          <a:xfrm>
            <a:off x="1458913" y="0"/>
            <a:ext cx="6218237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ΔΥΣΠΛΑΣΙΕΣ 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dysplesias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)</a:t>
            </a:r>
            <a:endParaRPr lang="el-GR" sz="3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3" y="1641475"/>
            <a:ext cx="8712200" cy="4454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Ανώμαλη οργάνωση των κυττάρων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στους ιστούς που καταλήγουν σε δομικές αλλαγές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8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Γενικευμένες ανωμαλίες όπως: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εξωδερμικές δυσπλασίες,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διαταραχές συνδετικού ιστού,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   σκελετικές δυσπλασίες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co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5D30BD-BD43-4671-824D-5FA76CCB46D9}"/>
              </a:ext>
            </a:extLst>
          </p:cNvPr>
          <p:cNvSpPr txBox="1"/>
          <p:nvPr/>
        </p:nvSpPr>
        <p:spPr>
          <a:xfrm>
            <a:off x="2438400" y="914400"/>
            <a:ext cx="309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Αχονδροπλασία-Γονίδιο </a:t>
            </a:r>
            <a:r>
              <a:rPr lang="en-US" dirty="0"/>
              <a:t>FGFR3</a:t>
            </a:r>
            <a:endParaRPr lang="el-G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A429CA-80B3-419A-8231-09F17CFC0883}"/>
              </a:ext>
            </a:extLst>
          </p:cNvPr>
          <p:cNvSpPr/>
          <p:nvPr/>
        </p:nvSpPr>
        <p:spPr>
          <a:xfrm>
            <a:off x="3810000" y="3810001"/>
            <a:ext cx="236219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con 1"/>
          <p:cNvPicPr>
            <a:picLocks noChangeAspect="1" noChangeArrowheads="1"/>
          </p:cNvPicPr>
          <p:nvPr/>
        </p:nvPicPr>
        <p:blipFill>
          <a:blip r:embed="rId2" cstate="print"/>
          <a:srcRect l="19012" t="4938" r="13704" b="10782"/>
          <a:stretch>
            <a:fillRect/>
          </a:stretch>
        </p:blipFill>
        <p:spPr bwMode="auto">
          <a:xfrm>
            <a:off x="1635125" y="930275"/>
            <a:ext cx="615315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2341563" y="0"/>
            <a:ext cx="325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/>
              <a:t>ΑΧΟΝΔΡΟΠΛΑΣΙΑ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xmlns="" id="{9AE49CDB-8FFF-4A52-8705-DCC44820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8484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xmlns="" id="{2360E899-3585-48BC-A4B6-F296D546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63513"/>
            <a:ext cx="96250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>
                <a:latin typeface="Calibri" panose="020F0502020204030204" pitchFamily="34" charset="0"/>
              </a:rPr>
              <a:t>Spondylo-costal dysostosis: </a:t>
            </a:r>
          </a:p>
          <a:p>
            <a:pPr eaLnBrk="1" hangingPunct="1"/>
            <a:r>
              <a:rPr lang="el-GR" altLang="el-GR" sz="2400">
                <a:latin typeface="Calibri" panose="020F0502020204030204" pitchFamily="34" charset="0"/>
              </a:rPr>
              <a:t>Γονίδια </a:t>
            </a:r>
            <a:r>
              <a:rPr lang="en-US" altLang="el-GR" sz="2400">
                <a:latin typeface="Calibri" panose="020F0502020204030204" pitchFamily="34" charset="0"/>
              </a:rPr>
              <a:t>:  </a:t>
            </a:r>
            <a:r>
              <a:rPr lang="en-US" altLang="el-GR" sz="2400" i="1">
                <a:latin typeface="Calibri" panose="020F0502020204030204" pitchFamily="34" charset="0"/>
              </a:rPr>
              <a:t>DLL3, MESP2, LFNG, HES7, RIPPLY2, TBX6</a:t>
            </a:r>
            <a:endParaRPr lang="el-GR" altLang="el-GR" sz="240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FD2A28-14CB-4AFB-AA66-EE3522F1D4C0}"/>
              </a:ext>
            </a:extLst>
          </p:cNvPr>
          <p:cNvSpPr/>
          <p:nvPr/>
        </p:nvSpPr>
        <p:spPr>
          <a:xfrm flipH="1" flipV="1">
            <a:off x="1447800" y="2362197"/>
            <a:ext cx="2290442" cy="457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888" y="661988"/>
            <a:ext cx="8713787" cy="1655762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ΓΕΝΕΤΙΚΗ ΔΙΑΓΝΩΣΤΙΚΗ </a:t>
            </a:r>
            <a:br>
              <a:rPr lang="el-GR" sz="3200" dirty="0">
                <a:solidFill>
                  <a:srgbClr val="002060"/>
                </a:solidFill>
                <a:latin typeface="Arial" charset="0"/>
              </a:rPr>
            </a:br>
            <a:r>
              <a:rPr lang="el-GR" sz="3200" dirty="0">
                <a:solidFill>
                  <a:srgbClr val="002060"/>
                </a:solidFill>
                <a:latin typeface="Arial" charset="0"/>
              </a:rPr>
              <a:t>ΠΡΟΣΕΓΓΙΣΗ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00" y="2492375"/>
            <a:ext cx="6473825" cy="2551113"/>
          </a:xfrm>
        </p:spPr>
        <p:txBody>
          <a:bodyPr>
            <a:normAutofit lnSpcReduction="10000"/>
          </a:bodyPr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Σωστή λήψη Ιστορικού 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l-GR" sz="28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Λεπτομερής Κλινική εξέταση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l-GR" sz="28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Εργαστηριακός έλεγχος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213" y="644525"/>
            <a:ext cx="6122987" cy="86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dirty="0">
                <a:solidFill>
                  <a:srgbClr val="002060"/>
                </a:solidFill>
                <a:latin typeface="Arial" charset="0"/>
              </a:rPr>
              <a:t>ΙΣΤΟΡΙΚΟ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1828800"/>
            <a:ext cx="6988175" cy="3690938"/>
          </a:xfrm>
        </p:spPr>
        <p:txBody>
          <a:bodyPr/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000" dirty="0">
                <a:solidFill>
                  <a:srgbClr val="002060"/>
                </a:solidFill>
                <a:latin typeface="Arial" charset="0"/>
              </a:rPr>
              <a:t>Γενεαλογικό δένδρο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000" dirty="0">
                <a:solidFill>
                  <a:srgbClr val="002060"/>
                </a:solidFill>
                <a:latin typeface="Arial" charset="0"/>
              </a:rPr>
              <a:t>Οικογενειακό ιστορικό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000" dirty="0">
                <a:solidFill>
                  <a:srgbClr val="002060"/>
                </a:solidFill>
                <a:latin typeface="Arial" charset="0"/>
              </a:rPr>
              <a:t>Προγεννητικό ιστορικό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000" dirty="0">
                <a:solidFill>
                  <a:srgbClr val="002060"/>
                </a:solidFill>
                <a:latin typeface="Arial" charset="0"/>
              </a:rPr>
              <a:t>Περιγεννητικό ιστορικό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000" dirty="0">
                <a:solidFill>
                  <a:srgbClr val="002060"/>
                </a:solidFill>
                <a:latin typeface="Arial" charset="0"/>
              </a:rPr>
              <a:t>Αναπτυξιακό ιστορικό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3425" y="271463"/>
            <a:ext cx="7729538" cy="598487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ΚΛΙΝΙΚΗ ΕΞΕΤΑΣΗ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4663" y="963613"/>
            <a:ext cx="8274050" cy="2298700"/>
          </a:xfrm>
        </p:spPr>
        <p:txBody>
          <a:bodyPr>
            <a:normAutofit fontScale="25000" lnSpcReduction="20000"/>
          </a:bodyPr>
          <a:lstStyle/>
          <a:p>
            <a:pPr marL="273050" indent="-273050" algn="l" eaLnBrk="1" hangingPunct="1">
              <a:lnSpc>
                <a:spcPct val="25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9600" dirty="0">
                <a:solidFill>
                  <a:srgbClr val="002060"/>
                </a:solidFill>
                <a:latin typeface="Arial" charset="0"/>
              </a:rPr>
              <a:t>Έκφραση του προσώπου</a:t>
            </a:r>
          </a:p>
          <a:p>
            <a:pPr marL="273050" indent="-273050" algn="l" eaLnBrk="1" hangingPunct="1">
              <a:lnSpc>
                <a:spcPct val="25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9600" dirty="0">
                <a:solidFill>
                  <a:srgbClr val="002060"/>
                </a:solidFill>
                <a:latin typeface="Arial" charset="0"/>
              </a:rPr>
              <a:t>Θέση / στάση του σώματος / μυϊκός τόνος </a:t>
            </a:r>
          </a:p>
          <a:p>
            <a:pPr marL="273050" indent="-273050" algn="l" eaLnBrk="1" hangingPunct="1">
              <a:lnSpc>
                <a:spcPct val="25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9600" dirty="0">
                <a:solidFill>
                  <a:srgbClr val="002060"/>
                </a:solidFill>
                <a:latin typeface="Arial" charset="0"/>
              </a:rPr>
              <a:t>Κινήσεις και συμπεριφορά του ατόμου</a:t>
            </a:r>
          </a:p>
          <a:p>
            <a:pPr marL="273050" indent="-273050" algn="l" eaLnBrk="1" hangingPunct="1">
              <a:lnSpc>
                <a:spcPct val="25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9600" dirty="0">
                <a:solidFill>
                  <a:srgbClr val="002060"/>
                </a:solidFill>
                <a:latin typeface="Arial" charset="0"/>
              </a:rPr>
              <a:t>Ανίχνευση μειζόνων και ελασσόνων μορφολογικών ανωμαλιών</a:t>
            </a:r>
          </a:p>
          <a:p>
            <a:pPr>
              <a:defRPr/>
            </a:pPr>
            <a:endParaRPr lang="el-GR" sz="2000" dirty="0">
              <a:effectLst/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30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44" y="71414"/>
            <a:ext cx="9001156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l-GR" sz="240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ΕΡΓΑΣΤΗΡΙΑΚΟΣ ΕΛΕΓΧΟΣ ΑΣΘΕΝΩΝ ΜΕ ΝΥ Η/ΚΑΙ ΠΟΛΛΑΠΛΕΣ ΣΥΓΓΕΝΕΙΣ ΑΝΩΜΑΛΙΕΣ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>
          <a:xfrm>
            <a:off x="539750" y="1500188"/>
            <a:ext cx="2360613" cy="97155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400" dirty="0"/>
              <a:t>  </a:t>
            </a:r>
            <a:r>
              <a:rPr lang="el-GR" sz="2400" dirty="0"/>
              <a:t>  </a:t>
            </a:r>
            <a:r>
              <a:rPr lang="el-GR" sz="2400" b="1" dirty="0">
                <a:solidFill>
                  <a:schemeClr val="tx2"/>
                </a:solidFill>
              </a:rPr>
              <a:t>ΚΑΡΥΟΤΥΠΟΣ Η/ΚΑΙ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l-GR" sz="24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FISH</a:t>
            </a:r>
            <a:endParaRPr lang="el-GR" sz="2400" b="1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786732" y="1356519"/>
            <a:ext cx="5715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95513" y="2636838"/>
            <a:ext cx="214312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ΦΥΣΙΟΛΟΓΙΚΟ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357188" y="2643188"/>
            <a:ext cx="242887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    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ΑΝΙΧΝΕΥΣΙΜΕΣ ΑΝΩΜΑΛΙΕΣ 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l-GR" sz="2400" dirty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~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 7%)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429000" y="4572000"/>
            <a:ext cx="21431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ΦΥΣΙΟΛΟΓΙΚΟ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35150" y="3429000"/>
            <a:ext cx="287972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+mn-lt"/>
              </a:rPr>
              <a:t>ΥΠΟΤΕΛΟΜΕΡΙΚΗ ΑΝΑΛΥΣΗ ΜΕ 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MLPA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l-GR" sz="2400" dirty="0"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14438" y="4572000"/>
            <a:ext cx="22860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  </a:t>
            </a:r>
            <a:r>
              <a:rPr lang="el-GR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   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ΑΝΩΜΑΛΙΕΣ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~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5%)</a:t>
            </a: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268760"/>
            <a:ext cx="18859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285875"/>
            <a:ext cx="1500188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3143250"/>
            <a:ext cx="192881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5400000">
            <a:off x="1107281" y="2321719"/>
            <a:ext cx="428625" cy="357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2321719" y="2321719"/>
            <a:ext cx="428625" cy="357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3036093" y="3250407"/>
            <a:ext cx="5000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643187" y="4286251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3893344" y="4321969"/>
            <a:ext cx="428625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43438" y="3857625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786063" y="185737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5893599" y="3393261"/>
            <a:ext cx="4714892" cy="71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6876256" y="5815013"/>
            <a:ext cx="2267744" cy="63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latin typeface="+mn-lt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+mn-lt"/>
              </a:rPr>
              <a:t>ΠΑΡΑΛΛΗΛΟΣ ΕΛΕΓΧΟΣ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 :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</a:rPr>
              <a:t>FRA-X, RTT,  PWS/AS </a:t>
            </a:r>
            <a:endParaRPr lang="el-GR" sz="1400" b="1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</a:rPr>
              <a:t>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l-GR" sz="2400" b="1" dirty="0">
              <a:latin typeface="+mn-lt"/>
            </a:endParaRPr>
          </a:p>
        </p:txBody>
      </p:sp>
      <p:sp>
        <p:nvSpPr>
          <p:cNvPr id="19477" name="Content Placeholder 2"/>
          <p:cNvSpPr txBox="1">
            <a:spLocks/>
          </p:cNvSpPr>
          <p:nvPr/>
        </p:nvSpPr>
        <p:spPr bwMode="auto">
          <a:xfrm>
            <a:off x="-142875" y="4929188"/>
            <a:ext cx="2428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latin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</a:rPr>
              <a:t>    </a:t>
            </a:r>
            <a:endParaRPr lang="el-GR" sz="2400" dirty="0"/>
          </a:p>
          <a:p>
            <a:endParaRPr lang="el-GR" sz="2400" dirty="0"/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DA </a:t>
            </a:r>
            <a:r>
              <a:rPr lang="en-US" sz="1400" b="1" dirty="0" err="1">
                <a:solidFill>
                  <a:schemeClr val="tx2"/>
                </a:solidFill>
              </a:rPr>
              <a:t>Koolen</a:t>
            </a:r>
            <a:r>
              <a:rPr lang="en-US" sz="1400" b="1" dirty="0">
                <a:solidFill>
                  <a:schemeClr val="tx2"/>
                </a:solidFill>
              </a:rPr>
              <a:t> et al J Med Gen   2004 </a:t>
            </a:r>
            <a:endParaRPr lang="el-GR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3000364" y="5143512"/>
            <a:ext cx="2428892" cy="73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l-GR" sz="2400" b="1" dirty="0">
                <a:ln/>
                <a:solidFill>
                  <a:schemeClr val="accent3"/>
                </a:solidFill>
                <a:latin typeface="+mn-lt"/>
              </a:rPr>
              <a:t>     </a:t>
            </a:r>
            <a:r>
              <a:rPr lang="en-US" sz="2400" b="1" dirty="0">
                <a:ln/>
                <a:solidFill>
                  <a:srgbClr val="002060"/>
                </a:solidFill>
                <a:latin typeface="+mn-lt"/>
              </a:rPr>
              <a:t>Array-CGH </a:t>
            </a:r>
            <a:r>
              <a:rPr lang="el-GR" sz="2400" b="1" dirty="0">
                <a:ln/>
                <a:solidFill>
                  <a:srgbClr val="002060"/>
                </a:solidFill>
                <a:latin typeface="+mn-lt"/>
              </a:rPr>
              <a:t>ΑΝΑΛΥΣΗ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1714480" y="6029357"/>
            <a:ext cx="2428892" cy="82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b="1" dirty="0">
                <a:ln/>
                <a:solidFill>
                  <a:schemeClr val="accent3"/>
                </a:solidFill>
                <a:latin typeface="+mn-lt"/>
              </a:rPr>
              <a:t> </a:t>
            </a:r>
            <a:r>
              <a:rPr lang="el-GR" sz="2400" b="1" dirty="0">
                <a:ln/>
                <a:solidFill>
                  <a:schemeClr val="accent3"/>
                </a:solidFill>
                <a:latin typeface="+mn-lt"/>
              </a:rPr>
              <a:t> </a:t>
            </a:r>
            <a:r>
              <a:rPr lang="el-GR" sz="2400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ΑΝΩΜΑΛΙΕΣ</a:t>
            </a:r>
            <a:r>
              <a:rPr lang="en-US" sz="2400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l-GR" sz="2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10-15%)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214810" y="6029357"/>
            <a:ext cx="2143140" cy="82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b="1" dirty="0">
                <a:ln/>
                <a:solidFill>
                  <a:schemeClr val="accent3"/>
                </a:solidFill>
                <a:latin typeface="+mn-lt"/>
              </a:rPr>
              <a:t> </a:t>
            </a:r>
            <a:r>
              <a:rPr lang="el-GR" sz="2400" dirty="0">
                <a:ln/>
                <a:solidFill>
                  <a:schemeClr val="tx2"/>
                </a:solidFill>
                <a:latin typeface="+mn-lt"/>
              </a:rPr>
              <a:t>ΦΥΣΙΟΛΟΓΙΚΟ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l-GR" sz="2400" b="1" dirty="0">
                <a:ln/>
                <a:solidFill>
                  <a:schemeClr val="tx2"/>
                </a:solidFill>
                <a:latin typeface="+mn-lt"/>
              </a:rPr>
              <a:t>(~75%)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5400000">
            <a:off x="4249738" y="5106988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 flipV="1">
            <a:off x="3570288" y="5857875"/>
            <a:ext cx="215900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4824314" y="5912991"/>
            <a:ext cx="285750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170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38" y="4873625"/>
            <a:ext cx="1785937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>
            <a:off x="5143500" y="5500688"/>
            <a:ext cx="5715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40152" y="65253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NGS: WES,WGS</a:t>
            </a:r>
            <a:endParaRPr lang="el-GR" b="1" dirty="0">
              <a:solidFill>
                <a:srgbClr val="00206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H="1">
            <a:off x="5832426" y="6345039"/>
            <a:ext cx="285750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D525E-4D0E-4463-B716-74C6F723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Γενετική ετερογένεια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D031A3-ED07-4EDE-884C-620ECCFC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b="1" u="sng" dirty="0">
                <a:solidFill>
                  <a:srgbClr val="C00000"/>
                </a:solidFill>
              </a:rPr>
              <a:t>Διεισδυτικότητα:</a:t>
            </a:r>
            <a:r>
              <a:rPr lang="el-GR" sz="3600" dirty="0">
                <a:solidFill>
                  <a:srgbClr val="C00000"/>
                </a:solidFill>
              </a:rPr>
              <a:t>  </a:t>
            </a:r>
            <a:r>
              <a:rPr lang="el-GR" sz="3200" b="1" dirty="0">
                <a:solidFill>
                  <a:srgbClr val="002060"/>
                </a:solidFill>
              </a:rPr>
              <a:t>Συχνότητα</a:t>
            </a:r>
            <a:r>
              <a:rPr lang="el-GR" sz="3200" dirty="0">
                <a:solidFill>
                  <a:srgbClr val="002060"/>
                </a:solidFill>
              </a:rPr>
              <a:t> εμφάνισης ή μη κλινικών συμπτωμάτων παρά την παρουσία μεταλλαγμένου γονιδίου</a:t>
            </a:r>
          </a:p>
          <a:p>
            <a:endParaRPr lang="el-GR" sz="3600" dirty="0">
              <a:solidFill>
                <a:srgbClr val="002060"/>
              </a:solidFill>
            </a:endParaRPr>
          </a:p>
          <a:p>
            <a:r>
              <a:rPr lang="el-GR" sz="3600" b="1" u="sng" dirty="0">
                <a:solidFill>
                  <a:srgbClr val="C00000"/>
                </a:solidFill>
              </a:rPr>
              <a:t>Εκφραστικότητα:</a:t>
            </a:r>
            <a:r>
              <a:rPr lang="el-GR" sz="3600" dirty="0">
                <a:solidFill>
                  <a:srgbClr val="C00000"/>
                </a:solidFill>
              </a:rPr>
              <a:t> </a:t>
            </a:r>
            <a:r>
              <a:rPr lang="el-GR" sz="3200" dirty="0">
                <a:solidFill>
                  <a:srgbClr val="002060"/>
                </a:solidFill>
              </a:rPr>
              <a:t>Διαφορετική </a:t>
            </a:r>
            <a:r>
              <a:rPr lang="el-GR" sz="3200" b="1" dirty="0">
                <a:solidFill>
                  <a:srgbClr val="002060"/>
                </a:solidFill>
              </a:rPr>
              <a:t>βαρύτητα</a:t>
            </a:r>
            <a:r>
              <a:rPr lang="el-GR" sz="3200" dirty="0">
                <a:solidFill>
                  <a:srgbClr val="002060"/>
                </a:solidFill>
              </a:rPr>
              <a:t> εμφάνισης κλινικών συμπτωμάτων σε άτομα με την ίδια ή παρόμοια μετάλλαξη (και στην ίδια οικογένεια)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35131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BCA118-930D-4F38-BE5C-7F1897E46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6"/>
          <a:stretch/>
        </p:blipFill>
        <p:spPr>
          <a:xfrm>
            <a:off x="0" y="1507355"/>
            <a:ext cx="9144000" cy="37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76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3A465-93EE-47D4-9E23-6C08DA30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B.O.R</a:t>
            </a:r>
            <a:endParaRPr lang="el-GR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F71C1E-1AEF-4FC5-BF7F-E84FE819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Οικογένεια:</a:t>
            </a:r>
          </a:p>
          <a:p>
            <a:r>
              <a:rPr lang="el-G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Μητέρα: προωτιαία επάρματα και οπές,ελαφρά βαρηκοία</a:t>
            </a:r>
          </a:p>
          <a:p>
            <a:r>
              <a:rPr lang="el-G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Παιδί : υποπλαστικούς νεφρούς-νεφρική ανεπάρκεια</a:t>
            </a:r>
          </a:p>
          <a:p>
            <a:r>
              <a:rPr lang="el-G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Αδελφός: προωτιαία επάρματα +βραγχιακή κύστη.Η σύζυγος έγκυος. Ελεγχος γονιδιακός=αλλαγή στο γονίδιο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EYA1</a:t>
            </a:r>
            <a:endParaRPr lang="el-GR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49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E79216-D9A3-48A3-9A04-AEBE0F29F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5" t="42222" r="37800" b="43849"/>
          <a:stretch/>
        </p:blipFill>
        <p:spPr>
          <a:xfrm>
            <a:off x="381000" y="2209800"/>
            <a:ext cx="8297334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FF4947-A29D-466E-A2FA-322FCF59999F}"/>
              </a:ext>
            </a:extLst>
          </p:cNvPr>
          <p:cNvSpPr txBox="1"/>
          <p:nvPr/>
        </p:nvSpPr>
        <p:spPr>
          <a:xfrm>
            <a:off x="3124200" y="762000"/>
            <a:ext cx="2296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</a:rPr>
              <a:t>Ασθενείς με </a:t>
            </a:r>
            <a:r>
              <a:rPr lang="en-US" sz="2400" b="1" dirty="0">
                <a:solidFill>
                  <a:srgbClr val="002060"/>
                </a:solidFill>
              </a:rPr>
              <a:t>NF1</a:t>
            </a:r>
            <a:endParaRPr lang="el-G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740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0"/>
            <a:ext cx="7772400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Σωματομετρικές μετρήσεις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975" y="508000"/>
            <a:ext cx="8175625" cy="993775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l-G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κλινική εκτίμηση κρανιοπροσωπικών ανωμαλιών βασίζεται σε υποκειμενικά κριτήρια, αλλά και αντικειμενικές μετρήσεις</a:t>
            </a:r>
          </a:p>
        </p:txBody>
      </p:sp>
      <p:pic>
        <p:nvPicPr>
          <p:cNvPr id="44036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913" y="1738313"/>
            <a:ext cx="3973512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9"/>
          <p:cNvPicPr>
            <a:picLocks noChangeAspect="1" noChangeArrowheads="1"/>
          </p:cNvPicPr>
          <p:nvPr/>
        </p:nvPicPr>
        <p:blipFill>
          <a:blip r:embed="rId2" cstate="print"/>
          <a:srcRect t="9088" b="15422"/>
          <a:stretch>
            <a:fillRect/>
          </a:stretch>
        </p:blipFill>
        <p:spPr bwMode="auto">
          <a:xfrm>
            <a:off x="167005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91440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476250"/>
            <a:ext cx="88265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525" y="88900"/>
            <a:ext cx="4502150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3779912" cy="685800"/>
          </a:xfrm>
        </p:spPr>
        <p:txBody>
          <a:bodyPr>
            <a:normAutofit/>
          </a:bodyPr>
          <a:lstStyle/>
          <a:p>
            <a:r>
              <a:rPr lang="el-GR" sz="1800" dirty="0" err="1">
                <a:solidFill>
                  <a:srgbClr val="002060"/>
                </a:solidFill>
              </a:rPr>
              <a:t>Τρισωμία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l-GR" sz="1800" dirty="0">
                <a:solidFill>
                  <a:srgbClr val="002060"/>
                </a:solidFill>
              </a:rPr>
              <a:t>18</a:t>
            </a:r>
            <a:br>
              <a:rPr lang="el-GR" sz="1800" dirty="0">
                <a:solidFill>
                  <a:srgbClr val="002060"/>
                </a:solidFill>
              </a:rPr>
            </a:br>
            <a:endParaRPr lang="el-GR" sz="1800" dirty="0">
              <a:solidFill>
                <a:srgbClr val="002060"/>
              </a:solidFill>
            </a:endParaRPr>
          </a:p>
        </p:txBody>
      </p:sp>
      <p:pic>
        <p:nvPicPr>
          <p:cNvPr id="60417" name="Picture 1" descr="C:\Users\user\Pictures\Οι σαρώσεις μου\Scan100.jpg"/>
          <p:cNvPicPr>
            <a:picLocks noChangeAspect="1" noChangeArrowheads="1"/>
          </p:cNvPicPr>
          <p:nvPr/>
        </p:nvPicPr>
        <p:blipFill>
          <a:blip r:embed="rId3" cstate="print"/>
          <a:srcRect l="7412" t="6443" r="59236" b="59194"/>
          <a:stretch>
            <a:fillRect/>
          </a:stretch>
        </p:blipFill>
        <p:spPr bwMode="auto">
          <a:xfrm>
            <a:off x="685800" y="1066800"/>
            <a:ext cx="1944216" cy="2592288"/>
          </a:xfrm>
          <a:prstGeom prst="rect">
            <a:avLst/>
          </a:prstGeom>
          <a:noFill/>
        </p:spPr>
      </p:pic>
      <p:pic>
        <p:nvPicPr>
          <p:cNvPr id="5" name="Picture 1" descr="C:\Users\user\Pictures\Οι σαρώσεις μου\Scan100.jpg"/>
          <p:cNvPicPr>
            <a:picLocks noChangeAspect="1" noChangeArrowheads="1"/>
          </p:cNvPicPr>
          <p:nvPr/>
        </p:nvPicPr>
        <p:blipFill>
          <a:blip r:embed="rId3" cstate="print"/>
          <a:srcRect l="43544" t="6443" r="24030" b="57762"/>
          <a:stretch>
            <a:fillRect/>
          </a:stretch>
        </p:blipFill>
        <p:spPr bwMode="auto">
          <a:xfrm>
            <a:off x="2971800" y="990600"/>
            <a:ext cx="1944216" cy="2777451"/>
          </a:xfrm>
          <a:prstGeom prst="rect">
            <a:avLst/>
          </a:prstGeom>
          <a:noFill/>
        </p:spPr>
      </p:pic>
      <p:pic>
        <p:nvPicPr>
          <p:cNvPr id="60418" name="Picture 2" descr="C:\Users\user\Pictures\Οι σαρώσεις μου\Scan101.jpg"/>
          <p:cNvPicPr>
            <a:picLocks noChangeAspect="1" noChangeArrowheads="1"/>
          </p:cNvPicPr>
          <p:nvPr/>
        </p:nvPicPr>
        <p:blipFill>
          <a:blip r:embed="rId4" cstate="print"/>
          <a:srcRect l="7383" t="67294" r="70382" b="11945"/>
          <a:stretch>
            <a:fillRect/>
          </a:stretch>
        </p:blipFill>
        <p:spPr bwMode="auto">
          <a:xfrm flipV="1">
            <a:off x="6516216" y="2852936"/>
            <a:ext cx="1728192" cy="2088232"/>
          </a:xfrm>
          <a:prstGeom prst="rect">
            <a:avLst/>
          </a:prstGeom>
          <a:noFill/>
        </p:spPr>
      </p:pic>
      <p:pic>
        <p:nvPicPr>
          <p:cNvPr id="60419" name="Picture 3" descr="C:\Users\user\Pictures\Οι σαρώσεις μου\Scan101.jpg"/>
          <p:cNvPicPr>
            <a:picLocks noChangeAspect="1" noChangeArrowheads="1"/>
          </p:cNvPicPr>
          <p:nvPr/>
        </p:nvPicPr>
        <p:blipFill>
          <a:blip r:embed="rId4" cstate="print"/>
          <a:srcRect l="31941" t="67295" r="46751" b="11944"/>
          <a:stretch>
            <a:fillRect/>
          </a:stretch>
        </p:blipFill>
        <p:spPr bwMode="auto">
          <a:xfrm flipV="1">
            <a:off x="6444208" y="620688"/>
            <a:ext cx="1656184" cy="20882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88224" y="2606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rgbClr val="002060"/>
                </a:solidFill>
              </a:rPr>
              <a:t>Τρισωμία</a:t>
            </a:r>
            <a:r>
              <a:rPr lang="el-GR" dirty="0">
                <a:solidFill>
                  <a:srgbClr val="002060"/>
                </a:solidFill>
              </a:rPr>
              <a:t> 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365760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dirty="0" err="1">
                <a:solidFill>
                  <a:srgbClr val="002060"/>
                </a:solidFill>
              </a:rPr>
              <a:t>Πολυυδράμνιο</a:t>
            </a:r>
            <a:endParaRPr lang="el-GR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Νοητική υστέρηση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Περιφερική υπερτονία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μορφολογικές ανωμαλίες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6136" y="501317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Νοητική  υστέρηση, σπασμοί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Μορφολογικές ανωμαλίες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Ελλείμματα τριχωτού  </a:t>
            </a:r>
          </a:p>
          <a:p>
            <a:r>
              <a:rPr lang="el-GR" dirty="0">
                <a:solidFill>
                  <a:srgbClr val="002060"/>
                </a:solidFill>
              </a:rPr>
              <a:t>  κεφαλής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rgbClr val="002060"/>
                </a:solidFill>
              </a:rPr>
              <a:t>Διαφόρου βαθμού τύπου  </a:t>
            </a:r>
          </a:p>
          <a:p>
            <a:r>
              <a:rPr lang="el-GR" dirty="0">
                <a:solidFill>
                  <a:srgbClr val="002060"/>
                </a:solidFill>
              </a:rPr>
              <a:t>  </a:t>
            </a:r>
            <a:r>
              <a:rPr lang="el-GR" dirty="0" err="1">
                <a:solidFill>
                  <a:srgbClr val="002060"/>
                </a:solidFill>
              </a:rPr>
              <a:t>ολοπροσεγκεφαλίας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4869160"/>
            <a:ext cx="2821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2060"/>
                </a:solidFill>
              </a:rPr>
              <a:t>Συνυπάρχουσες ανωμαλίες:</a:t>
            </a:r>
          </a:p>
          <a:p>
            <a:pPr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Καρδιά</a:t>
            </a:r>
          </a:p>
          <a:p>
            <a:pPr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Ουροποιογεννητικό</a:t>
            </a:r>
          </a:p>
          <a:p>
            <a:pPr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σκελετό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152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Ανίχνευση με απλό </a:t>
            </a:r>
            <a:r>
              <a:rPr lang="el-GR" sz="2000" dirty="0" err="1">
                <a:solidFill>
                  <a:srgbClr val="C00000"/>
                </a:solidFill>
              </a:rPr>
              <a:t>καρυότυπο</a:t>
            </a:r>
            <a:endParaRPr lang="el-G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438" y="765175"/>
            <a:ext cx="8713787" cy="158432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ΕΡΓΑΣΤΗΡΙΑΚΟΣ </a:t>
            </a:r>
            <a:br>
              <a:rPr lang="el-GR" sz="3200" dirty="0">
                <a:solidFill>
                  <a:srgbClr val="002060"/>
                </a:solidFill>
                <a:latin typeface="Arial" charset="0"/>
              </a:rPr>
            </a:br>
            <a:r>
              <a:rPr lang="el-GR" sz="3200" dirty="0">
                <a:solidFill>
                  <a:srgbClr val="002060"/>
                </a:solidFill>
                <a:latin typeface="Arial" charset="0"/>
              </a:rPr>
              <a:t>ΕΛΕΓΧΟΣ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282825"/>
            <a:ext cx="6096000" cy="3454400"/>
          </a:xfrm>
        </p:spPr>
        <p:txBody>
          <a:bodyPr>
            <a:normAutofit lnSpcReduction="10000"/>
          </a:bodyPr>
          <a:lstStyle/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Βιοχημικός 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Ορολογικός 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 err="1">
                <a:solidFill>
                  <a:srgbClr val="002060"/>
                </a:solidFill>
                <a:latin typeface="Arial" charset="0"/>
              </a:rPr>
              <a:t>Ενζυμικός</a:t>
            </a:r>
            <a:endParaRPr lang="el-GR" sz="28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>
                <a:solidFill>
                  <a:srgbClr val="002060"/>
                </a:solidFill>
                <a:latin typeface="Arial" charset="0"/>
              </a:rPr>
              <a:t>Ενδοκρινολογικός</a:t>
            </a:r>
            <a:endParaRPr lang="el-GR" sz="2800" dirty="0">
              <a:solidFill>
                <a:srgbClr val="002060"/>
              </a:solidFill>
              <a:latin typeface="Arial" charset="0"/>
            </a:endParaRP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Ακτινολογικός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Χρωμοσωμικός</a:t>
            </a:r>
          </a:p>
          <a:p>
            <a:pPr marL="273050" indent="-273050" algn="l"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Μοριακός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54100"/>
            <a:ext cx="8763000" cy="4454525"/>
          </a:xfrm>
          <a:ln w="9525"/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400" dirty="0">
                <a:solidFill>
                  <a:srgbClr val="002060"/>
                </a:solidFill>
                <a:latin typeface="Arial" charset="0"/>
              </a:rPr>
              <a:t>Φωτογραφίες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l-GR" sz="3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400" dirty="0">
                <a:solidFill>
                  <a:srgbClr val="002060"/>
                </a:solidFill>
                <a:latin typeface="Arial" charset="0"/>
              </a:rPr>
              <a:t>Επανεξέταση (</a:t>
            </a:r>
            <a:r>
              <a:rPr lang="el-GR" sz="2800" dirty="0">
                <a:solidFill>
                  <a:srgbClr val="002060"/>
                </a:solidFill>
                <a:latin typeface="Arial" charset="0"/>
              </a:rPr>
              <a:t>ηλικία, βαρύτητα, αγχος γονέων)</a:t>
            </a:r>
            <a:endParaRPr lang="el-GR" sz="3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endParaRPr lang="el-GR" sz="34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Symbol" pitchFamily="18" charset="2"/>
              <a:buChar char="·"/>
              <a:defRPr/>
            </a:pPr>
            <a:r>
              <a:rPr lang="el-GR" sz="3400" dirty="0">
                <a:solidFill>
                  <a:srgbClr val="002060"/>
                </a:solidFill>
                <a:latin typeface="Arial" charset="0"/>
              </a:rPr>
              <a:t>Ηλεκτρονική βάση δεδομένων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l-GR" sz="34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Χρήσιμες βάσεις δεδομένων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1475"/>
            <a:ext cx="7772400" cy="47704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OMIM: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Online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Mendelian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Inheritance in Man, Centre for Medical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Genetics, Johns-Hopkins University (Baltimore, M.D.)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National Center for Biotechnology Information, National Library of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Medicine (Bethesda, M.D.). </a:t>
            </a:r>
            <a:r>
              <a:rPr lang="en-US" sz="2000" dirty="0">
                <a:latin typeface="Arial" pitchFamily="34" charset="0"/>
                <a:cs typeface="Arial" pitchFamily="34" charset="0"/>
                <a:hlinkClick r:id="rId2"/>
              </a:rPr>
              <a:t>http://www//ncbi-nlm.nih.gov./OMIM/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LMD: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London Medical Databases by Winter R &amp;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Baraitser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M.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     </a:t>
            </a:r>
            <a:r>
              <a:rPr lang="en-GB" sz="2000" dirty="0">
                <a:latin typeface="Arial" pitchFamily="34" charset="0"/>
                <a:cs typeface="Arial" pitchFamily="34" charset="0"/>
                <a:hlinkClick r:id="rId3"/>
              </a:rPr>
              <a:t>info@lmdatabases.com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POSSUM: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Murdoch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Childrens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Research Institute.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dirty="0">
                <a:latin typeface="Arial" pitchFamily="34" charset="0"/>
                <a:cs typeface="Arial" pitchFamily="34" charset="0"/>
                <a:hlinkClick r:id="rId4"/>
              </a:rPr>
              <a:t>http://www.possum.net.au/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l-G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fronto-nasal dysplasia 2">
            <a:extLst>
              <a:ext uri="{FF2B5EF4-FFF2-40B4-BE49-F238E27FC236}">
                <a16:creationId xmlns:a16="http://schemas.microsoft.com/office/drawing/2014/main" xmlns="" id="{9869197A-526E-4B92-AE26-55A12397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5437" b="13661"/>
          <a:stretch>
            <a:fillRect/>
          </a:stretch>
        </p:blipFill>
        <p:spPr bwMode="auto">
          <a:xfrm>
            <a:off x="234950" y="1566863"/>
            <a:ext cx="4022725" cy="4408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4">
            <a:extLst>
              <a:ext uri="{FF2B5EF4-FFF2-40B4-BE49-F238E27FC236}">
                <a16:creationId xmlns:a16="http://schemas.microsoft.com/office/drawing/2014/main" xmlns="" id="{3AEC7239-66D3-45D5-AB89-7B5CADD4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182563"/>
            <a:ext cx="4079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l-GR" sz="2400">
                <a:latin typeface="Calibri" panose="020F0502020204030204" pitchFamily="34" charset="0"/>
              </a:rPr>
              <a:t>Cranio-fronto-nasal dysplasia s.</a:t>
            </a:r>
          </a:p>
          <a:p>
            <a:pPr algn="ctr" eaLnBrk="1" hangingPunct="1"/>
            <a:r>
              <a:rPr lang="el-GR" altLang="el-GR" sz="2400">
                <a:latin typeface="Calibri" panose="020F0502020204030204" pitchFamily="34" charset="0"/>
              </a:rPr>
              <a:t>Γονίδιο </a:t>
            </a:r>
            <a:r>
              <a:rPr lang="en-US" altLang="el-GR" sz="2400" i="1">
                <a:latin typeface="Calibri" panose="020F0502020204030204" pitchFamily="34" charset="0"/>
              </a:rPr>
              <a:t>EFNB1</a:t>
            </a:r>
            <a:endParaRPr lang="el-GR" altLang="el-GR" sz="2400" i="1">
              <a:latin typeface="Calibri" panose="020F0502020204030204" pitchFamily="34" charset="0"/>
            </a:endParaRPr>
          </a:p>
        </p:txBody>
      </p:sp>
      <p:pic>
        <p:nvPicPr>
          <p:cNvPr id="70660" name="Picture 2" descr="fronto-nasal dysplasia 1">
            <a:extLst>
              <a:ext uri="{FF2B5EF4-FFF2-40B4-BE49-F238E27FC236}">
                <a16:creationId xmlns:a16="http://schemas.microsoft.com/office/drawing/2014/main" xmlns="" id="{870086AD-B966-4DBF-82C4-3D615012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r="3967" b="11330"/>
          <a:stretch>
            <a:fillRect/>
          </a:stretch>
        </p:blipFill>
        <p:spPr bwMode="auto">
          <a:xfrm>
            <a:off x="4652963" y="1649413"/>
            <a:ext cx="4283075" cy="432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D94636-A83E-4428-88B9-68658A74DBED}"/>
              </a:ext>
            </a:extLst>
          </p:cNvPr>
          <p:cNvSpPr/>
          <p:nvPr/>
        </p:nvSpPr>
        <p:spPr>
          <a:xfrm rot="2326321">
            <a:off x="2260878" y="3466306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B244EE-0360-4801-8B95-EE4B32D6F6AD}"/>
              </a:ext>
            </a:extLst>
          </p:cNvPr>
          <p:cNvSpPr/>
          <p:nvPr/>
        </p:nvSpPr>
        <p:spPr>
          <a:xfrm>
            <a:off x="1066801" y="3032429"/>
            <a:ext cx="1360488" cy="62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49ED6D-B148-4732-A04C-28B67FCC587B}"/>
              </a:ext>
            </a:extLst>
          </p:cNvPr>
          <p:cNvSpPr/>
          <p:nvPr/>
        </p:nvSpPr>
        <p:spPr>
          <a:xfrm>
            <a:off x="6172201" y="4114800"/>
            <a:ext cx="205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icrocephaly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630238"/>
            <a:ext cx="4470400" cy="370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268663" y="0"/>
            <a:ext cx="2149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/>
              <a:t>microcephaly</a:t>
            </a:r>
            <a:endParaRPr lang="el-GR" sz="2400" b="1"/>
          </a:p>
        </p:txBody>
      </p:sp>
      <p:pic>
        <p:nvPicPr>
          <p:cNvPr id="54276" name="Picture 2" descr="microcephaly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8" y="2767013"/>
            <a:ext cx="4117975" cy="3724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4C0784-7985-42A9-B83B-2E7E32E533A5}"/>
              </a:ext>
            </a:extLst>
          </p:cNvPr>
          <p:cNvSpPr/>
          <p:nvPr/>
        </p:nvSpPr>
        <p:spPr>
          <a:xfrm rot="11436085">
            <a:off x="1821070" y="1660729"/>
            <a:ext cx="1630402" cy="471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182563"/>
            <a:ext cx="4348162" cy="2965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7347" name="Picture 2" descr="05"/>
          <p:cNvPicPr>
            <a:picLocks noChangeAspect="1" noChangeArrowheads="1"/>
          </p:cNvPicPr>
          <p:nvPr/>
        </p:nvPicPr>
        <p:blipFill>
          <a:blip r:embed="rId3" cstate="print">
            <a:lum bright="-34000" contrast="20000"/>
          </a:blip>
          <a:srcRect/>
          <a:stretch>
            <a:fillRect/>
          </a:stretch>
        </p:blipFill>
        <p:spPr bwMode="auto">
          <a:xfrm>
            <a:off x="4148138" y="3417888"/>
            <a:ext cx="4732337" cy="327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1A209E-4053-4359-B1FC-68512B22D82F}"/>
              </a:ext>
            </a:extLst>
          </p:cNvPr>
          <p:cNvSpPr txBox="1"/>
          <p:nvPr/>
        </p:nvSpPr>
        <p:spPr>
          <a:xfrm>
            <a:off x="5105400" y="609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SMITH-LEMLI-OPITZ S.</a:t>
            </a:r>
            <a:endParaRPr lang="el-GR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860425"/>
            <a:ext cx="7961312" cy="5151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3"/>
          <p:cNvPicPr>
            <a:picLocks noChangeAspect="1" noChangeArrowheads="1"/>
          </p:cNvPicPr>
          <p:nvPr/>
        </p:nvPicPr>
        <p:blipFill>
          <a:blip r:embed="rId2" cstate="print"/>
          <a:srcRect b="23111"/>
          <a:stretch>
            <a:fillRect/>
          </a:stretch>
        </p:blipFill>
        <p:spPr bwMode="auto">
          <a:xfrm>
            <a:off x="144463" y="1063038"/>
            <a:ext cx="2979737" cy="3542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0419" name="Picture 2" descr="14"/>
          <p:cNvPicPr>
            <a:picLocks noChangeAspect="1" noChangeArrowheads="1"/>
          </p:cNvPicPr>
          <p:nvPr/>
        </p:nvPicPr>
        <p:blipFill>
          <a:blip r:embed="rId3" cstate="print"/>
          <a:srcRect l="10992" t="3119" r="4601" b="10118"/>
          <a:stretch>
            <a:fillRect/>
          </a:stretch>
        </p:blipFill>
        <p:spPr bwMode="auto">
          <a:xfrm>
            <a:off x="4038600" y="2935070"/>
            <a:ext cx="4100905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3890963" y="801688"/>
            <a:ext cx="5253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/>
              <a:t>Συνδρομο-Τριχο-ρίνο-φαλαγγικό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5D0622-F417-446D-9238-33C032430404}"/>
              </a:ext>
            </a:extLst>
          </p:cNvPr>
          <p:cNvSpPr txBox="1"/>
          <p:nvPr/>
        </p:nvSpPr>
        <p:spPr>
          <a:xfrm>
            <a:off x="3886200" y="1447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l-GR" sz="1800">
                <a:latin typeface="Calibri" panose="020F0502020204030204" pitchFamily="34" charset="0"/>
              </a:rPr>
              <a:t>Type I,II,III</a:t>
            </a:r>
            <a:r>
              <a:rPr lang="el-GR" altLang="el-GR" sz="1800">
                <a:latin typeface="Calibri" panose="020F0502020204030204" pitchFamily="34" charset="0"/>
              </a:rPr>
              <a:t> γονίδιο </a:t>
            </a:r>
            <a:r>
              <a:rPr lang="en-US" altLang="el-GR" sz="1800" i="1">
                <a:latin typeface="Calibri" panose="020F0502020204030204" pitchFamily="34" charset="0"/>
              </a:rPr>
              <a:t>TRS1+ EXT1, </a:t>
            </a:r>
            <a:r>
              <a:rPr lang="en-US" altLang="el-GR" sz="1800">
                <a:latin typeface="Calibri" panose="020F0502020204030204" pitchFamily="34" charset="0"/>
              </a:rPr>
              <a:t>protein exostosin</a:t>
            </a:r>
            <a:endParaRPr lang="el-GR" altLang="el-GR" sz="1800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863" y="0"/>
            <a:ext cx="34671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l-GR" sz="2400" b="1" dirty="0" err="1">
                <a:solidFill>
                  <a:schemeClr val="tx2"/>
                </a:solidFill>
              </a:rPr>
              <a:t>Μικροσυστοιχίες</a:t>
            </a:r>
            <a:r>
              <a:rPr lang="el-GR" sz="24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DNA (DNA array-CGH)-</a:t>
            </a:r>
            <a:r>
              <a:rPr lang="el-GR" sz="2400" b="1" dirty="0">
                <a:solidFill>
                  <a:schemeClr val="tx2"/>
                </a:solidFill>
              </a:rPr>
              <a:t/>
            </a:r>
            <a:br>
              <a:rPr lang="el-GR" sz="2400" b="1" dirty="0">
                <a:solidFill>
                  <a:schemeClr val="tx2"/>
                </a:solidFill>
              </a:rPr>
            </a:br>
            <a:r>
              <a:rPr lang="el-GR" sz="2400" b="1" dirty="0">
                <a:solidFill>
                  <a:schemeClr val="tx2"/>
                </a:solidFill>
              </a:rPr>
              <a:t>Μοριακός </a:t>
            </a:r>
            <a:r>
              <a:rPr lang="el-GR" sz="2400" b="1" dirty="0" err="1">
                <a:solidFill>
                  <a:schemeClr val="tx2"/>
                </a:solidFill>
              </a:rPr>
              <a:t>Καρυότυπος</a:t>
            </a:r>
            <a:endParaRPr lang="el-GR" sz="24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l-GR" dirty="0">
                <a:solidFill>
                  <a:srgbClr val="FF0000"/>
                </a:solidFill>
              </a:rPr>
              <a:t>Εξέταση όλου του </a:t>
            </a:r>
            <a:r>
              <a:rPr lang="el-GR" dirty="0" err="1">
                <a:solidFill>
                  <a:srgbClr val="FF0000"/>
                </a:solidFill>
              </a:rPr>
              <a:t>γονιδιώματος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1044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917650"/>
            <a:ext cx="4860032" cy="4688994"/>
          </a:xfrm>
        </p:spPr>
        <p:txBody>
          <a:bodyPr>
            <a:normAutofit/>
          </a:bodyPr>
          <a:lstStyle/>
          <a:p>
            <a:r>
              <a:rPr lang="el-GR" sz="2200" dirty="0" err="1">
                <a:solidFill>
                  <a:srgbClr val="002060"/>
                </a:solidFill>
              </a:rPr>
              <a:t>Μικροελλείμματα</a:t>
            </a:r>
            <a:r>
              <a:rPr lang="en-US" sz="2200" dirty="0">
                <a:solidFill>
                  <a:srgbClr val="002060"/>
                </a:solidFill>
              </a:rPr>
              <a:t>-</a:t>
            </a:r>
            <a:r>
              <a:rPr lang="el-GR" sz="2200" dirty="0" err="1">
                <a:solidFill>
                  <a:srgbClr val="002060"/>
                </a:solidFill>
              </a:rPr>
              <a:t>Μικροδιπλασιασμοί</a:t>
            </a:r>
            <a:endParaRPr lang="el-GR" sz="2200" dirty="0">
              <a:solidFill>
                <a:srgbClr val="002060"/>
              </a:solidFill>
            </a:endParaRPr>
          </a:p>
          <a:p>
            <a:r>
              <a:rPr lang="el-GR" sz="2200" dirty="0">
                <a:solidFill>
                  <a:srgbClr val="002060"/>
                </a:solidFill>
              </a:rPr>
              <a:t>Μη ισοζυγισμένες μεταθέσεις</a:t>
            </a:r>
          </a:p>
          <a:p>
            <a:r>
              <a:rPr lang="el-GR" sz="2200" dirty="0">
                <a:solidFill>
                  <a:srgbClr val="002060"/>
                </a:solidFill>
              </a:rPr>
              <a:t>Σημεία θραύσης (ακριβή όρια ελλείμματος-γονίδια που περιλαμβάνονται – η δραση των γονιδίων αυτών).</a:t>
            </a:r>
          </a:p>
          <a:p>
            <a:r>
              <a:rPr lang="el-GR" sz="2200" dirty="0">
                <a:solidFill>
                  <a:srgbClr val="002060"/>
                </a:solidFill>
              </a:rPr>
              <a:t> Δυνατότητα σωστής γεν. συμβουλευτικής και σωστού </a:t>
            </a:r>
            <a:r>
              <a:rPr lang="el-GR" sz="2200" dirty="0" err="1">
                <a:solidFill>
                  <a:srgbClr val="002060"/>
                </a:solidFill>
              </a:rPr>
              <a:t>προγεν.ελέγχου</a:t>
            </a:r>
            <a:r>
              <a:rPr lang="el-GR" sz="2200" dirty="0">
                <a:solidFill>
                  <a:srgbClr val="002060"/>
                </a:solidFill>
              </a:rPr>
              <a:t>.</a:t>
            </a:r>
          </a:p>
          <a:p>
            <a:r>
              <a:rPr lang="el-GR" sz="2200" dirty="0">
                <a:solidFill>
                  <a:srgbClr val="002060"/>
                </a:solidFill>
              </a:rPr>
              <a:t>Αναλυτική ικανότητα </a:t>
            </a:r>
            <a:r>
              <a:rPr lang="en-US" sz="2200" dirty="0">
                <a:solidFill>
                  <a:srgbClr val="002060"/>
                </a:solidFill>
              </a:rPr>
              <a:t>&lt; </a:t>
            </a:r>
            <a:r>
              <a:rPr lang="el-GR" sz="2200" dirty="0">
                <a:solidFill>
                  <a:srgbClr val="002060"/>
                </a:solidFill>
              </a:rPr>
              <a:t>1 </a:t>
            </a:r>
            <a:r>
              <a:rPr lang="en-US" sz="2200" dirty="0">
                <a:solidFill>
                  <a:srgbClr val="002060"/>
                </a:solidFill>
              </a:rPr>
              <a:t>Mb</a:t>
            </a:r>
            <a:endParaRPr lang="el-GR" sz="2200" dirty="0">
              <a:solidFill>
                <a:srgbClr val="002060"/>
              </a:solidFill>
            </a:endParaRPr>
          </a:p>
          <a:p>
            <a:r>
              <a:rPr lang="en-US" sz="2200" dirty="0">
                <a:solidFill>
                  <a:srgbClr val="002060"/>
                </a:solidFill>
              </a:rPr>
              <a:t>High Resolution: </a:t>
            </a:r>
            <a:r>
              <a:rPr lang="el-GR" sz="2200" dirty="0">
                <a:solidFill>
                  <a:srgbClr val="002060"/>
                </a:solidFill>
              </a:rPr>
              <a:t>8 </a:t>
            </a:r>
            <a:r>
              <a:rPr lang="en-US" sz="2200" dirty="0">
                <a:solidFill>
                  <a:srgbClr val="002060"/>
                </a:solidFill>
              </a:rPr>
              <a:t>Kb</a:t>
            </a:r>
          </a:p>
          <a:p>
            <a:endParaRPr lang="el-GR" sz="3200" dirty="0">
              <a:solidFill>
                <a:schemeClr val="accent2"/>
              </a:solidFill>
            </a:endParaRPr>
          </a:p>
          <a:p>
            <a:endParaRPr lang="el-GR" sz="2200" dirty="0">
              <a:solidFill>
                <a:srgbClr val="002060"/>
              </a:solidFill>
            </a:endParaRPr>
          </a:p>
          <a:p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6237312"/>
            <a:ext cx="315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Cooper G. 2015, Genome Research</a:t>
            </a:r>
            <a:endParaRPr lang="el-GR" sz="1600" dirty="0"/>
          </a:p>
        </p:txBody>
      </p:sp>
      <p:pic>
        <p:nvPicPr>
          <p:cNvPr id="8" name="Picture 10" descr="Image result for fancy 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126598"/>
            <a:ext cx="7256089" cy="21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286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1036638"/>
            <a:ext cx="8213725" cy="5314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2055813" y="274638"/>
            <a:ext cx="46005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/>
              <a:t>Microphthalmia- anophthalmia</a:t>
            </a:r>
            <a:endParaRPr lang="el-GR" sz="2400" b="1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19">
            <a:extLst>
              <a:ext uri="{FF2B5EF4-FFF2-40B4-BE49-F238E27FC236}">
                <a16:creationId xmlns:a16="http://schemas.microsoft.com/office/drawing/2014/main" xmlns="" id="{07259516-2861-4651-AFC9-6B107D42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606550"/>
            <a:ext cx="6565900" cy="4321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4">
            <a:extLst>
              <a:ext uri="{FF2B5EF4-FFF2-40B4-BE49-F238E27FC236}">
                <a16:creationId xmlns:a16="http://schemas.microsoft.com/office/drawing/2014/main" xmlns="" id="{560AC946-C082-4E40-9450-B32777211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0" y="398463"/>
            <a:ext cx="653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2400"/>
              <a:t>Cofs s. type1,2,3,4,5  (</a:t>
            </a:r>
            <a:r>
              <a:rPr lang="el-GR" altLang="el-GR" sz="2400" i="1"/>
              <a:t>γονίδιο</a:t>
            </a:r>
            <a:r>
              <a:rPr lang="en-US" altLang="el-GR" sz="2400" i="1"/>
              <a:t> ERCC6</a:t>
            </a:r>
            <a:r>
              <a:rPr lang="en-US" altLang="el-GR" sz="2400"/>
              <a:t>)</a:t>
            </a:r>
            <a:endParaRPr lang="el-GR" altLang="el-GR" sz="24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954088"/>
            <a:ext cx="77533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923925"/>
            <a:ext cx="7742237" cy="501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3"/>
          <p:cNvPicPr>
            <a:picLocks noChangeAspect="1" noChangeArrowheads="1"/>
          </p:cNvPicPr>
          <p:nvPr/>
        </p:nvPicPr>
        <p:blipFill>
          <a:blip r:embed="rId2" cstate="print"/>
          <a:srcRect t="19275"/>
          <a:stretch>
            <a:fillRect/>
          </a:stretch>
        </p:blipFill>
        <p:spPr bwMode="auto">
          <a:xfrm>
            <a:off x="1816100" y="131763"/>
            <a:ext cx="5199063" cy="6546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26">
            <a:extLst>
              <a:ext uri="{FF2B5EF4-FFF2-40B4-BE49-F238E27FC236}">
                <a16:creationId xmlns:a16="http://schemas.microsoft.com/office/drawing/2014/main" xmlns="" id="{1D679B0F-8A86-4E81-A11E-247244C2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4968" b="11459"/>
          <a:stretch>
            <a:fillRect/>
          </a:stretch>
        </p:blipFill>
        <p:spPr bwMode="auto">
          <a:xfrm>
            <a:off x="0" y="777875"/>
            <a:ext cx="48847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4">
            <a:extLst>
              <a:ext uri="{FF2B5EF4-FFF2-40B4-BE49-F238E27FC236}">
                <a16:creationId xmlns:a16="http://schemas.microsoft.com/office/drawing/2014/main" xmlns="" id="{40F4FDD0-6564-4F9C-B1D5-06EF62FD6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265113"/>
            <a:ext cx="6935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2400"/>
              <a:t>E.E.C</a:t>
            </a:r>
            <a:r>
              <a:rPr lang="el-GR" altLang="el-GR" sz="2400"/>
              <a:t> τύπος1,3</a:t>
            </a:r>
            <a:r>
              <a:rPr lang="en-US" altLang="el-GR" sz="2400"/>
              <a:t> syndr: </a:t>
            </a:r>
            <a:r>
              <a:rPr lang="el-GR" altLang="el-GR" sz="2400"/>
              <a:t>γονίδιο </a:t>
            </a:r>
            <a:r>
              <a:rPr lang="en-US" altLang="el-GR" sz="2400" i="1"/>
              <a:t>TP</a:t>
            </a:r>
            <a:r>
              <a:rPr lang="el-GR" altLang="el-GR" sz="2400" i="1"/>
              <a:t>63</a:t>
            </a:r>
            <a:endParaRPr lang="el-GR" altLang="el-GR" sz="2400"/>
          </a:p>
        </p:txBody>
      </p:sp>
      <p:pic>
        <p:nvPicPr>
          <p:cNvPr id="96260" name="Picture 2" descr="27">
            <a:extLst>
              <a:ext uri="{FF2B5EF4-FFF2-40B4-BE49-F238E27FC236}">
                <a16:creationId xmlns:a16="http://schemas.microsoft.com/office/drawing/2014/main" xmlns="" id="{3474235B-952B-4C2C-ACF2-F30A880A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18410" b="22147"/>
          <a:stretch>
            <a:fillRect/>
          </a:stretch>
        </p:blipFill>
        <p:spPr bwMode="auto">
          <a:xfrm>
            <a:off x="4391025" y="2952750"/>
            <a:ext cx="4614863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A212E2-7BE1-4489-B700-D7F3469EA684}"/>
              </a:ext>
            </a:extLst>
          </p:cNvPr>
          <p:cNvSpPr/>
          <p:nvPr/>
        </p:nvSpPr>
        <p:spPr>
          <a:xfrm flipH="1">
            <a:off x="1420813" y="1676400"/>
            <a:ext cx="1627187" cy="350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58DEED-9BF8-434C-BA42-54859067FE7E}"/>
              </a:ext>
            </a:extLst>
          </p:cNvPr>
          <p:cNvSpPr/>
          <p:nvPr/>
        </p:nvSpPr>
        <p:spPr>
          <a:xfrm flipH="1">
            <a:off x="6477000" y="3429001"/>
            <a:ext cx="1371600" cy="527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469900"/>
            <a:ext cx="854868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7DDF40-E3A2-430C-AC51-2BAF8E3B0A65}"/>
              </a:ext>
            </a:extLst>
          </p:cNvPr>
          <p:cNvSpPr/>
          <p:nvPr/>
        </p:nvSpPr>
        <p:spPr>
          <a:xfrm>
            <a:off x="4648201" y="869950"/>
            <a:ext cx="1752600" cy="577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838" y="560388"/>
            <a:ext cx="83185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40">
            <a:extLst>
              <a:ext uri="{FF2B5EF4-FFF2-40B4-BE49-F238E27FC236}">
                <a16:creationId xmlns:a16="http://schemas.microsoft.com/office/drawing/2014/main" xmlns="" id="{60043CE8-EDE1-44D7-8031-85D8A136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14433" r="29121"/>
          <a:stretch>
            <a:fillRect/>
          </a:stretch>
        </p:blipFill>
        <p:spPr bwMode="auto">
          <a:xfrm>
            <a:off x="234950" y="742950"/>
            <a:ext cx="4011613" cy="4716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4">
            <a:extLst>
              <a:ext uri="{FF2B5EF4-FFF2-40B4-BE49-F238E27FC236}">
                <a16:creationId xmlns:a16="http://schemas.microsoft.com/office/drawing/2014/main" xmlns="" id="{7DC7C5A8-708A-43E7-A557-CACD3122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255588"/>
            <a:ext cx="4591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>
                <a:latin typeface="Calibri" panose="020F0502020204030204" pitchFamily="34" charset="0"/>
              </a:rPr>
              <a:t>Kabuki s.: </a:t>
            </a:r>
            <a:r>
              <a:rPr lang="el-GR" altLang="el-GR">
                <a:latin typeface="Calibri" panose="020F0502020204030204" pitchFamily="34" charset="0"/>
              </a:rPr>
              <a:t>γονίδια</a:t>
            </a:r>
            <a:r>
              <a:rPr lang="en-US" altLang="el-GR">
                <a:latin typeface="Calibri" panose="020F0502020204030204" pitchFamily="34" charset="0"/>
              </a:rPr>
              <a:t> </a:t>
            </a:r>
            <a:r>
              <a:rPr lang="en-US" altLang="el-GR" i="1">
                <a:latin typeface="Calibri" panose="020F0502020204030204" pitchFamily="34" charset="0"/>
              </a:rPr>
              <a:t>KMT2D(MLL2), KDM6A</a:t>
            </a:r>
            <a:r>
              <a:rPr lang="el-GR" altLang="el-GR" i="1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4452" name="Picture 2" descr="41">
            <a:extLst>
              <a:ext uri="{FF2B5EF4-FFF2-40B4-BE49-F238E27FC236}">
                <a16:creationId xmlns:a16="http://schemas.microsoft.com/office/drawing/2014/main" xmlns="" id="{6C8ADD21-CCBE-4BA3-8A26-3777925E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14793" r="20692" b="8594"/>
          <a:stretch>
            <a:fillRect/>
          </a:stretch>
        </p:blipFill>
        <p:spPr bwMode="auto">
          <a:xfrm>
            <a:off x="4318000" y="2792413"/>
            <a:ext cx="4600575" cy="3798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F17F7A-2822-448C-8B66-D098E9AA0D7D}"/>
              </a:ext>
            </a:extLst>
          </p:cNvPr>
          <p:cNvSpPr/>
          <p:nvPr/>
        </p:nvSpPr>
        <p:spPr>
          <a:xfrm flipV="1">
            <a:off x="762000" y="2362200"/>
            <a:ext cx="2971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21169B-DDAE-4695-84F7-8456DC3B7A66}"/>
              </a:ext>
            </a:extLst>
          </p:cNvPr>
          <p:cNvSpPr/>
          <p:nvPr/>
        </p:nvSpPr>
        <p:spPr>
          <a:xfrm flipH="1">
            <a:off x="6400799" y="3581400"/>
            <a:ext cx="182879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100_1119.JPG"/>
          <p:cNvPicPr>
            <a:picLocks noChangeAspect="1"/>
          </p:cNvPicPr>
          <p:nvPr/>
        </p:nvPicPr>
        <p:blipFill>
          <a:blip r:embed="rId2" cstate="print"/>
          <a:srcRect l="23418" t="19749" r="25949" b="-610"/>
          <a:stretch>
            <a:fillRect/>
          </a:stretch>
        </p:blipFill>
        <p:spPr bwMode="auto">
          <a:xfrm>
            <a:off x="160337" y="2133600"/>
            <a:ext cx="3505281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100_1111.JPG"/>
          <p:cNvPicPr>
            <a:picLocks noChangeAspect="1"/>
          </p:cNvPicPr>
          <p:nvPr/>
        </p:nvPicPr>
        <p:blipFill>
          <a:blip r:embed="rId3" cstate="print"/>
          <a:srcRect b="16583"/>
          <a:stretch>
            <a:fillRect/>
          </a:stretch>
        </p:blipFill>
        <p:spPr bwMode="auto">
          <a:xfrm>
            <a:off x="4348163" y="637678"/>
            <a:ext cx="3957637" cy="248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100_1114.JPG"/>
          <p:cNvPicPr>
            <a:picLocks noChangeAspect="1"/>
          </p:cNvPicPr>
          <p:nvPr/>
        </p:nvPicPr>
        <p:blipFill>
          <a:blip r:embed="rId4" cstate="print"/>
          <a:srcRect t="5176" r="6351" b="15256"/>
          <a:stretch>
            <a:fillRect/>
          </a:stretch>
        </p:blipFill>
        <p:spPr bwMode="auto">
          <a:xfrm>
            <a:off x="4321175" y="3739718"/>
            <a:ext cx="4466719" cy="285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1571625" y="273050"/>
            <a:ext cx="2390775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Leopard s.</a:t>
            </a:r>
            <a:r>
              <a:rPr lang="el-GR" altLang="el-GR" sz="2400" dirty="0">
                <a:latin typeface="Calibri" panose="020F0502020204030204" pitchFamily="34" charset="0"/>
              </a:rPr>
              <a:t> γονίδιο </a:t>
            </a:r>
            <a:r>
              <a:rPr lang="en-US" altLang="el-GR" sz="2400" i="1" dirty="0">
                <a:latin typeface="Calibri" panose="020F0502020204030204" pitchFamily="34" charset="0"/>
              </a:rPr>
              <a:t>PTPN11</a:t>
            </a:r>
            <a:endParaRPr lang="el-GR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2389</Words>
  <Application>Microsoft Office PowerPoint</Application>
  <PresentationFormat>Προβολή στην οθόνη (4:3)</PresentationFormat>
  <Paragraphs>491</Paragraphs>
  <Slides>110</Slides>
  <Notes>12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110</vt:i4>
      </vt:variant>
    </vt:vector>
  </HeadingPairs>
  <TitlesOfParts>
    <vt:vector size="111" baseType="lpstr">
      <vt:lpstr>Office Theme</vt:lpstr>
      <vt:lpstr>Κλινική/ Ιατρική Γενετική- Δυσμορφολογία</vt:lpstr>
      <vt:lpstr>Παρουσίαση του PowerPoint</vt:lpstr>
      <vt:lpstr>Παρουσίαση του PowerPoint</vt:lpstr>
      <vt:lpstr>Ποιός ο ρόλος του Κλινικού Γενετιστή?</vt:lpstr>
      <vt:lpstr>Ο Κλινικός Γενετιστής αξιολογεί οικογενειακό /ατομικό ιστορικό, φαινότυπο ασθενούς, και αξιοποιεί νέες τεχνολογίες προσφέροντας:</vt:lpstr>
      <vt:lpstr>Παρουσίαση του PowerPoint</vt:lpstr>
      <vt:lpstr>ΕΡΓΑΣΤΗΡΙΑΚΟΣ ΕΛΕΓΧΟΣ ΑΣΘΕΝΩΝ ΜΕ ΝΥ Η/ΚΑΙ ΠΟΛΛΑΠΛΕΣ ΣΥΓΓΕΝΕΙΣ ΑΝΩΜΑΛΙΕΣ</vt:lpstr>
      <vt:lpstr>Τρισωμία 18 </vt:lpstr>
      <vt:lpstr>Μικροσυστοιχίες DNA (DNA array-CGH)- Μοριακός Καρυότυπος</vt:lpstr>
      <vt:lpstr>Μικροσυστοιχίες DNA (DNA array CGH)- Μοριακός Καρυότυπος</vt:lpstr>
      <vt:lpstr>Next Generation Sequencing (NGS)</vt:lpstr>
      <vt:lpstr>Whole Exome Sequencing (WES)</vt:lpstr>
      <vt:lpstr>Στοχευμένος+NGS Panels vs WES/WGS</vt:lpstr>
      <vt:lpstr>Παρουσίαση του PowerPoint</vt:lpstr>
      <vt:lpstr>Κορίτσι 13 χρονών προσήλθε για γενετική εκτίμηση λόγω:</vt:lpstr>
      <vt:lpstr>Γενετικό νόσημα με ασαφή φαινότυπο  </vt:lpstr>
      <vt:lpstr>Γιατί οι ασθενείς και οι οικογένειες ζητούν  διάγνωση μέσω μοριακής ανάλυσης DNA?</vt:lpstr>
      <vt:lpstr>Παρουσίαση του PowerPoint</vt:lpstr>
      <vt:lpstr>Στο μέλλον θα είναι δυνατή  ανάλυση με νέες τεχνολογίες στην προγεννητική διάγνωση?</vt:lpstr>
      <vt:lpstr>Παρουσίαση του PowerPoint</vt:lpstr>
      <vt:lpstr>ΔΥΣΜΟΡΦΟΛΟΓΙΑ</vt:lpstr>
      <vt:lpstr>Δυσμορφολογία</vt:lpstr>
      <vt:lpstr>Δυσμορφολογία</vt:lpstr>
      <vt:lpstr>ΣΥΓΓΕΝΕΙΣ ΑΝΩΜΑΛΙΕΣ</vt:lpstr>
      <vt:lpstr>Επιπτώσεις Δυσμορφιών</vt:lpstr>
      <vt:lpstr>ΠΑΡΑΓΟΝΤΕΣ ΚΙΝΔΥΝΟΥ ΓΙΑ ΤΗΝ ΕΜΦΑΝΙΣΗ ΣΥΓΓΕΝΩΝ ΑΝΩΜΑΛΙΩΝ</vt:lpstr>
      <vt:lpstr>ΣΥΓΓΕΝΕΙΣ ΑΝΩΜΑΛΙΕΣ</vt:lpstr>
      <vt:lpstr>ΣΥΓΓΕΝΕΙΣ ΑΝΩΜΑΛΙΕΣ</vt:lpstr>
      <vt:lpstr>Παρουσίαση του PowerPoint</vt:lpstr>
      <vt:lpstr>Παρουσίαση του PowerPoint</vt:lpstr>
      <vt:lpstr>Γενετικό Υπόβαθρο- Επιγενετική </vt:lpstr>
      <vt:lpstr>Παρουσίαση του PowerPoint</vt:lpstr>
      <vt:lpstr>Παρουσίαση του PowerPoint</vt:lpstr>
      <vt:lpstr>ΣΥΝΔΡΟΜΟ</vt:lpstr>
      <vt:lpstr>Ακολουθία (sequence)</vt:lpstr>
      <vt:lpstr>Παρουσίαση του PowerPoint</vt:lpstr>
      <vt:lpstr>ΜΕΙΖΟΝΕΣ ΜΟΡΦΟΛΟΓΙΚΕΣ ΑΝΩΜΑΛΙΕΣ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Ορολογία Δυσμορφολογίας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ΧΡΗΣΙΜΟΤΗΤΑ ΕΛΛΑΣΟΝΩΝ ΑΝΩΜΑΛΙΩΝ</vt:lpstr>
      <vt:lpstr>ΣΥΓΓΕΝΕΙΣ ΑΝΩΜΑΛΙΕΣ</vt:lpstr>
      <vt:lpstr>Παρουσίαση του PowerPoint</vt:lpstr>
      <vt:lpstr>ΔΥΣΜΟΡΦΙΕΣ (malformation)</vt:lpstr>
      <vt:lpstr>Παρουσίαση του PowerPoint</vt:lpstr>
      <vt:lpstr>ΠΑΡΑΜΟΡΦΩΣΕΙΣ (deformation)</vt:lpstr>
      <vt:lpstr>Παρουσίαση του PowerPoint</vt:lpstr>
      <vt:lpstr>Παρουσίαση του PowerPoint</vt:lpstr>
      <vt:lpstr>Παρουσίαση του PowerPoint</vt:lpstr>
      <vt:lpstr>ΔΙΑΣΠΑΣΕΙΣ (disruption)</vt:lpstr>
      <vt:lpstr>Παρουσίαση του PowerPoint</vt:lpstr>
      <vt:lpstr>Παρουσίαση του PowerPoint</vt:lpstr>
      <vt:lpstr>Παρουσίαση του PowerPoint</vt:lpstr>
      <vt:lpstr>ΔΥΣΠΛΑΣΙΕΣ (dysplesias)</vt:lpstr>
      <vt:lpstr>Παρουσίαση του PowerPoint</vt:lpstr>
      <vt:lpstr>Παρουσίαση του PowerPoint</vt:lpstr>
      <vt:lpstr>Παρουσίαση του PowerPoint</vt:lpstr>
      <vt:lpstr>ΓΕΝΕΤΙΚΗ ΔΙΑΓΝΩΣΤΙΚΗ  ΠΡΟΣΕΓΓΙΣΗ</vt:lpstr>
      <vt:lpstr>ΙΣΤΟΡΙΚΟ</vt:lpstr>
      <vt:lpstr>ΚΛΙΝΙΚΗ ΕΞΕΤΑΣΗ</vt:lpstr>
      <vt:lpstr>Γενετική ετερογένεια</vt:lpstr>
      <vt:lpstr>Παρουσίαση του PowerPoint</vt:lpstr>
      <vt:lpstr>B.O.R</vt:lpstr>
      <vt:lpstr>Παρουσίαση του PowerPoint</vt:lpstr>
      <vt:lpstr>Σωματομετρικές μετρήσεις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ΕΡΓΑΣΤΗΡΙΑΚΟΣ  ΕΛΕΓΧΟΣ</vt:lpstr>
      <vt:lpstr>Παρουσίαση του PowerPoint</vt:lpstr>
      <vt:lpstr>Χρήσιμες βάσεις δεδομένων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(Χρωμοσωμικό Ελλειμμα  7q11.23) Γονίδιο Ελαστίνης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Συμπεράσματα 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Κλινική Ιατρική Γενετική- Δυσμορφολογία</dc:title>
  <dc:creator>user</dc:creator>
  <cp:lastModifiedBy>ΦΟΥΞΙΑ</cp:lastModifiedBy>
  <cp:revision>122</cp:revision>
  <dcterms:created xsi:type="dcterms:W3CDTF">2020-11-06T11:44:25Z</dcterms:created>
  <dcterms:modified xsi:type="dcterms:W3CDTF">2021-03-21T15:29:01Z</dcterms:modified>
</cp:coreProperties>
</file>