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96"/>
  </p:notesMasterIdLst>
  <p:sldIdLst>
    <p:sldId id="1448945611" r:id="rId2"/>
    <p:sldId id="1448945612" r:id="rId3"/>
    <p:sldId id="1448945613" r:id="rId4"/>
    <p:sldId id="1366" r:id="rId5"/>
    <p:sldId id="2392" r:id="rId6"/>
    <p:sldId id="2527" r:id="rId7"/>
    <p:sldId id="295" r:id="rId8"/>
    <p:sldId id="2444" r:id="rId9"/>
    <p:sldId id="264" r:id="rId10"/>
    <p:sldId id="2027" r:id="rId11"/>
    <p:sldId id="265" r:id="rId12"/>
    <p:sldId id="2036" r:id="rId13"/>
    <p:sldId id="268" r:id="rId14"/>
    <p:sldId id="2503" r:id="rId15"/>
    <p:sldId id="474" r:id="rId16"/>
    <p:sldId id="1448945609" r:id="rId17"/>
    <p:sldId id="1448945610" r:id="rId18"/>
    <p:sldId id="1448945614" r:id="rId19"/>
    <p:sldId id="2369" r:id="rId20"/>
    <p:sldId id="1448945520" r:id="rId21"/>
    <p:sldId id="1448945615" r:id="rId22"/>
    <p:sldId id="2559" r:id="rId23"/>
    <p:sldId id="1088" r:id="rId24"/>
    <p:sldId id="2258" r:id="rId25"/>
    <p:sldId id="280" r:id="rId26"/>
    <p:sldId id="286" r:id="rId27"/>
    <p:sldId id="289" r:id="rId28"/>
    <p:sldId id="2039" r:id="rId29"/>
    <p:sldId id="319" r:id="rId30"/>
    <p:sldId id="321" r:id="rId31"/>
    <p:sldId id="373" r:id="rId32"/>
    <p:sldId id="2525" r:id="rId33"/>
    <p:sldId id="2259" r:id="rId34"/>
    <p:sldId id="868" r:id="rId35"/>
    <p:sldId id="2043" r:id="rId36"/>
    <p:sldId id="2044" r:id="rId37"/>
    <p:sldId id="2382" r:id="rId38"/>
    <p:sldId id="1448945605" r:id="rId39"/>
    <p:sldId id="2465" r:id="rId40"/>
    <p:sldId id="947" r:id="rId41"/>
    <p:sldId id="1448945616" r:id="rId42"/>
    <p:sldId id="1448945621" r:id="rId43"/>
    <p:sldId id="1448945619" r:id="rId44"/>
    <p:sldId id="1448945622" r:id="rId45"/>
    <p:sldId id="327" r:id="rId46"/>
    <p:sldId id="1448945620" r:id="rId47"/>
    <p:sldId id="581" r:id="rId48"/>
    <p:sldId id="578" r:id="rId49"/>
    <p:sldId id="2506" r:id="rId50"/>
    <p:sldId id="457" r:id="rId51"/>
    <p:sldId id="458" r:id="rId52"/>
    <p:sldId id="2460" r:id="rId53"/>
    <p:sldId id="2513" r:id="rId54"/>
    <p:sldId id="2393" r:id="rId55"/>
    <p:sldId id="2252" r:id="rId56"/>
    <p:sldId id="325" r:id="rId57"/>
    <p:sldId id="1001" r:id="rId58"/>
    <p:sldId id="2558" r:id="rId59"/>
    <p:sldId id="309" r:id="rId60"/>
    <p:sldId id="356" r:id="rId61"/>
    <p:sldId id="2260" r:id="rId62"/>
    <p:sldId id="2347" r:id="rId63"/>
    <p:sldId id="2466" r:id="rId64"/>
    <p:sldId id="267" r:id="rId65"/>
    <p:sldId id="2482" r:id="rId66"/>
    <p:sldId id="2483" r:id="rId67"/>
    <p:sldId id="2519" r:id="rId68"/>
    <p:sldId id="2463" r:id="rId69"/>
    <p:sldId id="262" r:id="rId70"/>
    <p:sldId id="2261" r:id="rId71"/>
    <p:sldId id="1357" r:id="rId72"/>
    <p:sldId id="2464" r:id="rId73"/>
    <p:sldId id="460" r:id="rId74"/>
    <p:sldId id="543" r:id="rId75"/>
    <p:sldId id="2357" r:id="rId76"/>
    <p:sldId id="1358" r:id="rId77"/>
    <p:sldId id="1359" r:id="rId78"/>
    <p:sldId id="2505" r:id="rId79"/>
    <p:sldId id="1592" r:id="rId80"/>
    <p:sldId id="2365" r:id="rId81"/>
    <p:sldId id="2450" r:id="rId82"/>
    <p:sldId id="2453" r:id="rId83"/>
    <p:sldId id="2454" r:id="rId84"/>
    <p:sldId id="2457" r:id="rId85"/>
    <p:sldId id="285" r:id="rId86"/>
    <p:sldId id="284" r:id="rId87"/>
    <p:sldId id="1004" r:id="rId88"/>
    <p:sldId id="2462" r:id="rId89"/>
    <p:sldId id="1448945606" r:id="rId90"/>
    <p:sldId id="2461" r:id="rId91"/>
    <p:sldId id="313" r:id="rId92"/>
    <p:sldId id="355" r:id="rId93"/>
    <p:sldId id="2459" r:id="rId94"/>
    <p:sldId id="2528" r:id="rId9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9"/>
    <p:restoredTop sz="94658"/>
  </p:normalViewPr>
  <p:slideViewPr>
    <p:cSldViewPr>
      <p:cViewPr varScale="1">
        <p:scale>
          <a:sx n="116" d="100"/>
          <a:sy n="116" d="100"/>
        </p:scale>
        <p:origin x="872" y="184"/>
      </p:cViewPr>
      <p:guideLst>
        <p:guide orient="horz" pos="2160"/>
        <p:guide pos="3786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endParaRPr lang="en-GR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Perceived Aging Progression (Cumulative)</c:v>
                </c:pt>
              </c:strCache>
            </c:strRef>
          </c:tx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  <c:pt idx="18">
                  <c:v>72</c:v>
                </c:pt>
                <c:pt idx="19">
                  <c:v>76</c:v>
                </c:pt>
                <c:pt idx="20">
                  <c:v>80</c:v>
                </c:pt>
                <c:pt idx="21">
                  <c:v>84</c:v>
                </c:pt>
                <c:pt idx="22">
                  <c:v>88</c:v>
                </c:pt>
                <c:pt idx="23">
                  <c:v>92</c:v>
                </c:pt>
                <c:pt idx="24">
                  <c:v>96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2.0040080160320644</c:v>
                </c:pt>
                <c:pt idx="2">
                  <c:v>4.0080160320641287</c:v>
                </c:pt>
                <c:pt idx="3">
                  <c:v>6.0120240480961922</c:v>
                </c:pt>
                <c:pt idx="4">
                  <c:v>8.0160320641282574</c:v>
                </c:pt>
                <c:pt idx="5">
                  <c:v>10.020040080160321</c:v>
                </c:pt>
                <c:pt idx="6">
                  <c:v>12.024048096192384</c:v>
                </c:pt>
                <c:pt idx="7">
                  <c:v>14.02805611222445</c:v>
                </c:pt>
                <c:pt idx="8">
                  <c:v>16.032064128256515</c:v>
                </c:pt>
                <c:pt idx="9">
                  <c:v>18.036072144288578</c:v>
                </c:pt>
                <c:pt idx="10">
                  <c:v>20.040080160320642</c:v>
                </c:pt>
                <c:pt idx="11">
                  <c:v>22.220440881763526</c:v>
                </c:pt>
                <c:pt idx="12">
                  <c:v>32.240480961923843</c:v>
                </c:pt>
                <c:pt idx="13">
                  <c:v>42.260521042084179</c:v>
                </c:pt>
                <c:pt idx="14">
                  <c:v>46.056112224448896</c:v>
                </c:pt>
                <c:pt idx="15">
                  <c:v>48.360721442885776</c:v>
                </c:pt>
                <c:pt idx="16">
                  <c:v>60.384769539078178</c:v>
                </c:pt>
                <c:pt idx="17">
                  <c:v>72.408817635270537</c:v>
                </c:pt>
                <c:pt idx="18">
                  <c:v>76.572144288577164</c:v>
                </c:pt>
                <c:pt idx="19">
                  <c:v>78.576152304609224</c:v>
                </c:pt>
                <c:pt idx="20">
                  <c:v>80.580160320641284</c:v>
                </c:pt>
                <c:pt idx="21">
                  <c:v>82.584168336673343</c:v>
                </c:pt>
                <c:pt idx="22">
                  <c:v>84.588176352705403</c:v>
                </c:pt>
                <c:pt idx="23">
                  <c:v>86.592184368737477</c:v>
                </c:pt>
                <c:pt idx="24">
                  <c:v>88.596192384769537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19-7149-B5DE-03244DBABC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Baseline Aging (Linear)</c:v>
                </c:pt>
              </c:strCache>
            </c:strRef>
          </c:tx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  <c:pt idx="18">
                  <c:v>72</c:v>
                </c:pt>
                <c:pt idx="19">
                  <c:v>76</c:v>
                </c:pt>
                <c:pt idx="20">
                  <c:v>80</c:v>
                </c:pt>
                <c:pt idx="21">
                  <c:v>84</c:v>
                </c:pt>
                <c:pt idx="22">
                  <c:v>88</c:v>
                </c:pt>
                <c:pt idx="23">
                  <c:v>92</c:v>
                </c:pt>
                <c:pt idx="24">
                  <c:v>96</c:v>
                </c:pt>
              </c:strCache>
            </c: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2.0040080160320644</c:v>
                </c:pt>
                <c:pt idx="2">
                  <c:v>4.0080160320641287</c:v>
                </c:pt>
                <c:pt idx="3">
                  <c:v>6.0120240480961922</c:v>
                </c:pt>
                <c:pt idx="4">
                  <c:v>8.0160320641282574</c:v>
                </c:pt>
                <c:pt idx="5">
                  <c:v>10.020040080160321</c:v>
                </c:pt>
                <c:pt idx="6">
                  <c:v>12.024048096192384</c:v>
                </c:pt>
                <c:pt idx="7">
                  <c:v>14.02805611222445</c:v>
                </c:pt>
                <c:pt idx="8">
                  <c:v>16.032064128256515</c:v>
                </c:pt>
                <c:pt idx="9">
                  <c:v>18.036072144288578</c:v>
                </c:pt>
                <c:pt idx="10">
                  <c:v>20.040080160320642</c:v>
                </c:pt>
                <c:pt idx="11">
                  <c:v>22.044088176352705</c:v>
                </c:pt>
                <c:pt idx="12">
                  <c:v>24.048096192384769</c:v>
                </c:pt>
                <c:pt idx="13">
                  <c:v>26.052104208416836</c:v>
                </c:pt>
                <c:pt idx="14">
                  <c:v>28.056112224448899</c:v>
                </c:pt>
                <c:pt idx="15">
                  <c:v>30.060120240480963</c:v>
                </c:pt>
                <c:pt idx="16">
                  <c:v>32.06412825651303</c:v>
                </c:pt>
                <c:pt idx="17">
                  <c:v>34.06813627254509</c:v>
                </c:pt>
                <c:pt idx="18">
                  <c:v>36.072144288577157</c:v>
                </c:pt>
                <c:pt idx="19">
                  <c:v>38.076152304609217</c:v>
                </c:pt>
                <c:pt idx="20">
                  <c:v>40.080160320641284</c:v>
                </c:pt>
                <c:pt idx="21">
                  <c:v>42.084168336673351</c:v>
                </c:pt>
                <c:pt idx="22">
                  <c:v>44.08817635270541</c:v>
                </c:pt>
                <c:pt idx="23">
                  <c:v>46.092184368737477</c:v>
                </c:pt>
                <c:pt idx="24">
                  <c:v>48.096192384769537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19-7149-B5DE-03244DBAB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87917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4126369818427436E-2"/>
          <c:y val="0.92759583269999468"/>
          <c:w val="0.89999993062600547"/>
          <c:h val="7.240416730000534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27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1434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1237" cy="3427413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32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/>
          <a:lstStyle/>
          <a:p>
            <a:pPr lvl="0"/>
            <a:endParaRPr lang="en-US" altLang="en-US" noProof="0"/>
          </a:p>
        </p:txBody>
      </p:sp>
      <p:sp>
        <p:nvSpPr>
          <p:cNvPr id="1031" name="Text Box 6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70213" cy="4556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b" anchorCtr="0" compatLnSpc="1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6D07FB-25FC-774E-AC25-905F98B883AD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6E7ED-33C8-9847-6B1F-B2534F337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E26C9F13-485C-F9C5-074A-4627C01420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A00B70AB-F3C7-6C6F-6DBD-B00E5B7BD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FA44EAC8-8A06-1C72-28CD-0A8CCCC8D5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A850EA7-8D81-CE4E-9AE6-AC5CC778431B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</a:rPr>
              <a:t>1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8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>
            <a:extLst>
              <a:ext uri="{FF2B5EF4-FFF2-40B4-BE49-F238E27FC236}">
                <a16:creationId xmlns:a16="http://schemas.microsoft.com/office/drawing/2014/main" id="{6719A45B-1FCC-00BD-1F61-8FEBDE3972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AFF5DD-0700-4946-A59A-432CF5ACE7D6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876B0A86-7ED6-D75E-C43A-BA318F9B6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043EE400-D958-706E-3A45-561420293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618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10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2CB5F840-C5EE-AF47-98E2-71746DC3324D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11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4198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701CDE6-D426-804F-A0C0-E5AE53CDBA95}" type="slidenum">
              <a:rPr lang="en-US" altLang="en-US">
                <a:latin typeface="Arial" panose="020B0604020202020204" pitchFamily="34" charset="0"/>
              </a:r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B5E008-B1D1-BB4D-948A-6AAA36549C76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12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AE3ED37-9976-DF43-8135-F40413100AB3}" type="slidenum">
              <a:rPr lang="en-US" altLang="en-US">
                <a:latin typeface="Arial" panose="020B0604020202020204" pitchFamily="34" charset="0"/>
              </a:rPr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2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3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592943B-AC9B-CE44-A702-C5114660EF43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13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AE04AF5-112E-EB41-A1FB-A0C315B50142}" type="slidenum">
              <a:rPr lang="en-US" altLang="en-US">
                <a:latin typeface="Arial" panose="020B0604020202020204" pitchFamily="34" charset="0"/>
              </a:rPr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04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5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282241D-DBFF-D242-94E9-2B3AD3D1871D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16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BCDAF-388E-2A66-7D16-8C3DFB1F9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B81903C4-41EC-B622-6A72-7BA603AF7CE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282241D-DBFF-D242-94E9-2B3AD3D1871D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18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4E6C1512-8AB4-364C-F518-BC7BB480DD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5A34799-65CB-4F72-9C5A-271F881E5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2722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B31E2A-1517-A54B-966F-09E44A877CCF}" type="slidenum">
              <a:rPr lang="en-US" altLang="en-US">
                <a:latin typeface="Arial" panose="020B0604020202020204" pitchFamily="34" charset="0"/>
                <a:cs typeface="Symbol" pitchFamily="2" charset="2"/>
              </a:rPr>
              <a:t>19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D1140AA-5A5F-BE4E-B69E-D315E4CB36D1}" type="slidenum">
              <a:rPr lang="en-US" altLang="en-US">
                <a:latin typeface="Arial" panose="020B0604020202020204" pitchFamily="34" charset="0"/>
              </a:r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70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2C70519-EEE9-CFAB-F150-F56FC8B2E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F84C4-C0AD-15FE-76E5-BB128CE0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6DA92C46-506A-73B5-251E-ADA1BDB808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A2FBFC5E-A165-9C4D-B387-D645441F6EDD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20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53251" name="Text Box 1">
            <a:extLst>
              <a:ext uri="{FF2B5EF4-FFF2-40B4-BE49-F238E27FC236}">
                <a16:creationId xmlns:a16="http://schemas.microsoft.com/office/drawing/2014/main" id="{484F0508-B6A3-F6FC-2BD2-3265C07D83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2" name="Text Box 2">
            <a:extLst>
              <a:ext uri="{FF2B5EF4-FFF2-40B4-BE49-F238E27FC236}">
                <a16:creationId xmlns:a16="http://schemas.microsoft.com/office/drawing/2014/main" id="{C5CF7783-E380-0B30-0A21-D40376885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0509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E67AE43-766D-774F-AB5D-3081260A65BD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21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5529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464E19A-40C2-CC4E-8B40-751B434DDB1A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22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5734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6E328ED8-CC14-AC48-B973-CC62E5E10194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23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24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5B8D73F3-3A11-E74F-A745-EC1B2E385623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25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91E075C-A25A-4649-81D1-370BEE578CB0}" type="slidenum">
              <a:rPr lang="en-US" altLang="en-US">
                <a:latin typeface="Arial" panose="020B0604020202020204" pitchFamily="34" charset="0"/>
              </a:rPr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E4136A4A-166F-D140-A78D-98D1E7CEF72B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26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73731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90FC15D2-8024-5D4F-89F9-995C600EF417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27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7782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565FFEE-E7DA-8749-96AC-1F6C54EE287C}" type="slidenum">
              <a:rPr lang="en-US" altLang="en-US">
                <a:latin typeface="Arial" panose="020B0604020202020204" pitchFamily="34" charset="0"/>
              </a:rPr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7828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9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B48C7E9-DF66-774B-B4B7-F43B42DF0940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29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024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FFB5B3E-091D-3040-9C97-034BB908A173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30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0649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33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33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>
            <a:extLst>
              <a:ext uri="{FF2B5EF4-FFF2-40B4-BE49-F238E27FC236}">
                <a16:creationId xmlns:a16="http://schemas.microsoft.com/office/drawing/2014/main" id="{17F21DDC-E87B-8310-C282-E0755A572F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Notes Placeholder 2">
            <a:extLst>
              <a:ext uri="{FF2B5EF4-FFF2-40B4-BE49-F238E27FC236}">
                <a16:creationId xmlns:a16="http://schemas.microsoft.com/office/drawing/2014/main" id="{AD2F4B76-804D-A3F3-D4ED-FF5942A0E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6019" name="Slide Number Placeholder 3">
            <a:extLst>
              <a:ext uri="{FF2B5EF4-FFF2-40B4-BE49-F238E27FC236}">
                <a16:creationId xmlns:a16="http://schemas.microsoft.com/office/drawing/2014/main" id="{2A2FF3CB-109E-D0FE-9BAB-5B93E1539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B4D0779-CF97-8142-93D8-24C8C9B4244F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6A53FD-DC95-7C4E-9AF7-F80017E9DCA2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35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14131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1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78384A-A10C-3242-815D-9F1D74F8329A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36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14336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7487E1F-54C7-CE47-9938-BBB250E05D9B}" type="slidenum">
              <a:rPr lang="en-US" altLang="en-US">
                <a:latin typeface="Arial" panose="020B0604020202020204" pitchFamily="34" charset="0"/>
              </a:rPr>
              <a:t>36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64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65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>
            <a:extLst>
              <a:ext uri="{FF2B5EF4-FFF2-40B4-BE49-F238E27FC236}">
                <a16:creationId xmlns:a16="http://schemas.microsoft.com/office/drawing/2014/main" id="{D334E143-195A-1C06-B23E-6CF654E644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FC5020D-CF29-794E-8D5D-8EB5D441A58D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46E99CEB-47D4-1776-39CC-5FE1A532D5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C48F7AFA-6010-844E-9116-A170D2E4F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22239B31-2113-C3B5-05EC-0F772EB0A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83378D3-1B27-7148-8136-CBD26C8B89FF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C9A3F7DE-0432-972B-E37F-2C3FDC900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0858A1B3-F2FD-115B-C277-A0FC32C74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1121A-BDEF-0275-C61C-BF5E0C435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9C54AF3A-569C-8171-293C-B55016E19E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83378D3-1B27-7148-8136-CBD26C8B89FF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CD93846F-7A93-86EF-BB2D-C4847C5261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E9219C7E-5B0E-1A0F-E941-25F78E7D7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11803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C3C2D-9A1C-D1DF-C18C-3C12BCD54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CDAC8C6C-AC4C-9DD0-9BC3-E46898A6672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282241D-DBFF-D242-94E9-2B3AD3D1871D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44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6FAA1A3D-0E2C-1BD6-8F39-A9C84143B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78D90C3-CD01-18D0-1E82-576FF5B0F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Acyl </a:t>
            </a:r>
            <a:r>
              <a:rPr lang="en-US" altLang="en-US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coA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synthase long chain 1</a:t>
            </a:r>
          </a:p>
        </p:txBody>
      </p:sp>
    </p:spTree>
    <p:extLst>
      <p:ext uri="{BB962C8B-B14F-4D97-AF65-F5344CB8AC3E}">
        <p14:creationId xmlns:p14="http://schemas.microsoft.com/office/powerpoint/2010/main" val="1843163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C3C2D-9A1C-D1DF-C18C-3C12BCD54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CDAC8C6C-AC4C-9DD0-9BC3-E46898A6672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282241D-DBFF-D242-94E9-2B3AD3D1871D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46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6FAA1A3D-0E2C-1BD6-8F39-A9C84143B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78D90C3-CD01-18D0-1E82-576FF5B0F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Acyl </a:t>
            </a:r>
            <a:r>
              <a:rPr lang="en-US" altLang="en-US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coA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synthase long chain 1</a:t>
            </a:r>
          </a:p>
        </p:txBody>
      </p:sp>
    </p:spTree>
    <p:extLst>
      <p:ext uri="{BB962C8B-B14F-4D97-AF65-F5344CB8AC3E}">
        <p14:creationId xmlns:p14="http://schemas.microsoft.com/office/powerpoint/2010/main" val="18431636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79182B2C-49B8-654C-FA61-75E455C65C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A2AF845-BC3E-B044-8CA8-E0F249FF7658}" type="slidenum">
              <a:rPr lang="en-US" altLang="en-GR" sz="1200">
                <a:latin typeface="Arial" panose="020B0604020202020204" pitchFamily="34" charset="0"/>
              </a:rPr>
              <a:pPr eaLnBrk="1" hangingPunct="1"/>
              <a:t>50</a:t>
            </a:fld>
            <a:endParaRPr lang="en-US" altLang="en-GR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AA5C9045-4698-B506-C749-11659DBD03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7663" y="679450"/>
            <a:ext cx="6165850" cy="3468688"/>
          </a:xfrm>
          <a:solidFill>
            <a:srgbClr val="FFFFFF"/>
          </a:solidFill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5D605460-C06F-FD8D-1A2F-79C574755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32375" cy="407193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GR">
                <a:latin typeface="Arial" panose="020B0604020202020204" pitchFamily="34" charset="0"/>
                <a:ea typeface="ＭＳ Ｐゴシック" panose="020B0600070205080204" pitchFamily="34" charset="-128"/>
              </a:rPr>
              <a:t>Cortisol is in SI units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1BA7F400-7429-F8F3-58A3-723CDACF2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CC06909-7F05-2844-822E-5697C6BCBD6E}" type="slidenum">
              <a:rPr lang="en-US" altLang="en-GR" sz="1200">
                <a:latin typeface="Arial" panose="020B0604020202020204" pitchFamily="34" charset="0"/>
              </a:rPr>
              <a:pPr eaLnBrk="1" hangingPunct="1"/>
              <a:t>51</a:t>
            </a:fld>
            <a:endParaRPr lang="en-US" altLang="en-GR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F1CD43EC-3B04-D4AD-4C34-D1F6909BA3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7663" y="679450"/>
            <a:ext cx="6165850" cy="3468688"/>
          </a:xfrm>
          <a:solidFill>
            <a:srgbClr val="FFFFFF"/>
          </a:solidFill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10EF6802-7357-2445-3248-5E19E41DD6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75150"/>
            <a:ext cx="5032375" cy="407193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n-GR">
                <a:latin typeface="Arial" panose="020B0604020202020204" pitchFamily="34" charset="0"/>
                <a:ea typeface="ＭＳ Ｐゴシック" panose="020B0600070205080204" pitchFamily="34" charset="-128"/>
              </a:rPr>
              <a:t>Cortisol is in SI units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FB6B28-7BF9-B64D-868D-3EA73B17A5C3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54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21913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C09D2C2-C962-4E4A-8CF8-1EB169BA4A03}" type="slidenum">
              <a:rPr lang="en-US" altLang="en-US">
                <a:latin typeface="Arial" panose="020B0604020202020204" pitchFamily="34" charset="0"/>
              </a:rPr>
              <a:t>54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914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914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642933-D711-E444-BBB1-BA74FF1FEDC3}" type="slidenum">
              <a:rPr lang="en-US" altLang="en-US" smtClean="0"/>
              <a:t>55</a:t>
            </a:fld>
            <a:endParaRPr lang="en-US" alt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0F5A79CD-A2DC-534D-BEAA-2C5DA738E3EA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56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0854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7">
            <a:extLst>
              <a:ext uri="{FF2B5EF4-FFF2-40B4-BE49-F238E27FC236}">
                <a16:creationId xmlns:a16="http://schemas.microsoft.com/office/drawing/2014/main" id="{6719A45B-1FCC-00BD-1F61-8FEBDE3972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AFF5DD-0700-4946-A59A-432CF5ACE7D6}" type="slidenum">
              <a:rPr lang="en-US" altLang="en-US"/>
              <a:pPr>
                <a:spcBef>
                  <a:spcPct val="0"/>
                </a:spcBef>
              </a:pPr>
              <a:t>57</a:t>
            </a:fld>
            <a:endParaRPr lang="en-US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876B0A86-7ED6-D75E-C43A-BA318F9B6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043EE400-D958-706E-3A45-561420293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C681-ECB6-3E07-4A76-170E0D881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83BE10CA-EEA4-4838-9C54-80AEC54E2C1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4282241D-DBFF-D242-94E9-2B3AD3D1871D}" type="slidenum">
              <a:rPr lang="en-US" altLang="en-US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58</a:t>
            </a:fld>
            <a:endParaRPr lang="en-US" altLang="en-US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C435D6E9-7F91-D03C-FBB0-00ED8B355B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DC0E415-51A9-F599-30E6-F43223EEF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Acyl </a:t>
            </a:r>
            <a:r>
              <a:rPr lang="en-US" altLang="en-US" dirty="0" err="1">
                <a:latin typeface="Arial" panose="020B0604020202020204" pitchFamily="34" charset="0"/>
                <a:ea typeface="ＭＳ Ｐゴシック" panose="020B0600070205080204" pitchFamily="34" charset="-128"/>
              </a:rPr>
              <a:t>coA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 synthase long chain 1</a:t>
            </a:r>
          </a:p>
        </p:txBody>
      </p:sp>
    </p:spTree>
    <p:extLst>
      <p:ext uri="{BB962C8B-B14F-4D97-AF65-F5344CB8AC3E}">
        <p14:creationId xmlns:p14="http://schemas.microsoft.com/office/powerpoint/2010/main" val="41867075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sz="2000" b="1" dirty="0"/>
              <a:t>Asterix and Obelix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2C6D07FB-25FC-774E-AC25-905F98B883AD}" type="slidenum">
              <a:rPr lang="en-US" altLang="en-US" smtClean="0"/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3081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61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61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62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62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70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70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DCCE9221-F55E-9040-A4F5-71DF419563B3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71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62819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1C6230B0-E56E-4C44-9087-8CFE3EF837A5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76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64867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486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fld id="{F74FBEDD-8FE1-374E-9E9E-88C71D65D1E4}" type="slidenum">
              <a:rPr lang="en-US" altLang="en-US" smtClean="0">
                <a:latin typeface="Arial" panose="020B0604020202020204" pitchFamily="34" charset="0"/>
                <a:ea typeface="Symbol" pitchFamily="2" charset="2"/>
                <a:cs typeface="Symbol" pitchFamily="2" charset="2"/>
              </a:rPr>
              <a:t>77</a:t>
            </a:fld>
            <a:endParaRPr lang="en-US" altLang="en-US">
              <a:latin typeface="Arial" panose="020B0604020202020204" pitchFamily="34" charset="0"/>
              <a:ea typeface="Symbol" pitchFamily="2" charset="2"/>
              <a:cs typeface="Symbol" pitchFamily="2" charset="2"/>
            </a:endParaRPr>
          </a:p>
        </p:txBody>
      </p:sp>
      <p:sp>
        <p:nvSpPr>
          <p:cNvPr id="166915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691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dirty="0"/>
              <a:t>ACT= Acceptance and Commitmemt Therapy        PMR= Progressive Muscular Relaxation       SEL= Social Emotional Learning   Primordial Sound Meditation, Eye Movement esensitization Reprocessing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2C6D07FB-25FC-774E-AC25-905F98B883AD}" type="slidenum">
              <a:rPr lang="en-US" altLang="en-US" smtClean="0"/>
              <a:t>80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3722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D6441-ADA6-3BDC-584B-A541E10E1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4A0624FC-EBEB-D13E-F1E8-CA0D74F347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178075-7194-0643-A652-49B4B7248EC0}" type="slidenum">
              <a:rPr lang="en-US" altLang="en-US" smtClean="0">
                <a:latin typeface="Arial" panose="020B0604020202020204" pitchFamily="34" charset="0"/>
                <a:cs typeface="Symbol" pitchFamily="2" charset="2"/>
              </a:rPr>
              <a:t>88</a:t>
            </a:fld>
            <a:endParaRPr lang="en-US" altLang="en-US">
              <a:latin typeface="Arial" panose="020B0604020202020204" pitchFamily="34" charset="0"/>
              <a:cs typeface="Symbol" pitchFamily="2" charset="2"/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761D1335-D31A-5283-7FA1-8DD1AC562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E213287-C73C-1345-9611-270AFD014617}" type="slidenum">
              <a:rPr lang="en-US" altLang="en-US">
                <a:latin typeface="Arial" panose="020B0604020202020204" pitchFamily="34" charset="0"/>
              </a:rPr>
              <a:t>88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D168D652-39BC-1C6D-73ED-5338EA70ED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1" name="Text Box 3">
            <a:extLst>
              <a:ext uri="{FF2B5EF4-FFF2-40B4-BE49-F238E27FC236}">
                <a16:creationId xmlns:a16="http://schemas.microsoft.com/office/drawing/2014/main" id="{7B5EECEA-F398-74B1-A5D0-BCF57ED3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5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99E0E-C7BB-5049-A19C-376D8F4AE792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CFDD1-48DA-8B47-8ED4-5FEAC7A38868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4F98A-8838-D74B-9C81-C35278E69534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4D0C1-40B5-7944-9417-E41AD96B80FB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CF933-C817-A748-BD1F-F4EFBE4750F4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514DF-D215-5F48-BA76-AF26776E4E95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7FC6B-210C-E54B-AA74-7706E2D5E43A}" type="datetimeFigureOut">
              <a:rPr lang="en-US"/>
              <a:t>10/20/26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C50C-F770-6D44-80F9-7C13C59CF1F4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13427-9187-294B-B213-62E0696B2B86}" type="datetimeFigureOut">
              <a:rPr lang="en-US"/>
              <a:t>10/20/26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DD113-58CE-254C-9223-E1D29905666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6279-6A57-3240-9D09-E093B999AE2F}" type="datetimeFigureOut">
              <a:rPr lang="en-US"/>
              <a:t>10/20/26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D95F0-EE38-534A-A651-5D72B3340A3C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61419-B845-9645-A3BE-5C1DFF30B2A8}" type="datetimeFigureOut">
              <a:rPr lang="en-US"/>
              <a:t>10/20/26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3D89D-7AF2-9E40-A43B-CCDAB8FECC83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4A0BB-26EB-2347-8452-1EEB35432230}" type="datetimeFigureOut">
              <a:rPr lang="en-US"/>
              <a:t>10/20/26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1B5D9-026F-2F4C-8861-292B0E4823F4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CD0CE-2769-AE4A-BFCD-539F14E40FEB}" type="datetimeFigureOut">
              <a:rPr lang="en-US"/>
              <a:t>10/20/26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AEE3E-3257-5842-AA09-9A93865D6620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4B634-C01C-2449-8094-32B7E97D3A46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DB0B3-37F0-FF41-91C0-1FFBF29F833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45B27-2C7F-C54A-BA88-82FC2A3B7CF0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8F04-71DC-C447-A152-391C31CEA091}" type="slidenum">
              <a:rPr lang="en-US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3BC2C33-E18C-8D47-8535-FF30E6D63854}" type="datetimeFigureOut">
              <a:rPr lang="en-US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501215-2514-8D48-B21F-C1714605280A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8D22-5C97-D59C-E4E7-FC5F58036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3">
            <a:extLst>
              <a:ext uri="{FF2B5EF4-FFF2-40B4-BE49-F238E27FC236}">
                <a16:creationId xmlns:a16="http://schemas.microsoft.com/office/drawing/2014/main" id="{F2D35236-ED82-46EC-76BC-6BC13201D4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3352" y="3430929"/>
            <a:ext cx="10715992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7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 and </a:t>
            </a:r>
            <a:br>
              <a:rPr lang="en-US" altLang="en-US" sz="7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7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Cardiometabolic Medicine</a:t>
            </a:r>
            <a:br>
              <a:rPr lang="en-US" altLang="en-US" sz="5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4000" b="1" i="1" dirty="0">
                <a:solidFill>
                  <a:srgbClr val="FF0000"/>
                </a:solidFill>
              </a:rPr>
            </a:br>
            <a:r>
              <a:rPr lang="en-US" altLang="en-US" sz="5400" b="1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338" name="Subtitle 2">
            <a:extLst>
              <a:ext uri="{FF2B5EF4-FFF2-40B4-BE49-F238E27FC236}">
                <a16:creationId xmlns:a16="http://schemas.microsoft.com/office/drawing/2014/main" id="{E5FB25EF-C172-5B7F-EF9A-77653B48F0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56798" y="4077072"/>
            <a:ext cx="10353040" cy="3208020"/>
          </a:xfrm>
        </p:spPr>
        <p:txBody>
          <a:bodyPr rtlCol="0">
            <a:normAutofit fontScale="97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100" b="1" dirty="0"/>
              <a:t>George P Chrousos, MACP, MACE, FRCP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00" b="1" dirty="0"/>
              <a:t>Biomedical Research Foundation, Academy of Athens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00" b="1" dirty="0"/>
              <a:t>University Research Institute on Maternal and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00" b="1" dirty="0"/>
              <a:t>Child Health and Precision Medicine, UNESCO Chair on  Adolescent Health Care, National and Kapodistrian University of Athens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700" b="1" dirty="0"/>
              <a:t>Hellenic Pasteur Institute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1600" b="1" dirty="0"/>
              <a:t> </a:t>
            </a:r>
          </a:p>
        </p:txBody>
      </p:sp>
      <p:pic>
        <p:nvPicPr>
          <p:cNvPr id="17412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92A1533-5D5F-7E51-9C10-03996B263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-74295"/>
            <a:ext cx="484187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28F6AA8-5039-5477-414A-6C7C9D365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705" y="188595"/>
            <a:ext cx="32385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unnamed-2">
            <a:extLst>
              <a:ext uri="{FF2B5EF4-FFF2-40B4-BE49-F238E27FC236}">
                <a16:creationId xmlns:a16="http://schemas.microsoft.com/office/drawing/2014/main" id="{C616F18D-206C-C134-DAF9-860B89A71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560" y="57149"/>
            <a:ext cx="1718310" cy="1645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342475-8E73-0A9B-0CF1-1B85CFD84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7" y="105295"/>
            <a:ext cx="2065655" cy="163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9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27967-5849-8322-8520-ADFAA3D3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890" y="0"/>
            <a:ext cx="10515600" cy="1325563"/>
          </a:xfrm>
        </p:spPr>
        <p:txBody>
          <a:bodyPr/>
          <a:lstStyle/>
          <a:p>
            <a:r>
              <a:rPr lang="en-GR" b="1" dirty="0"/>
              <a:t>Life Expectancy by Country = </a:t>
            </a:r>
            <a:r>
              <a:rPr lang="en-GR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Lifespan</a:t>
            </a:r>
            <a:endParaRPr lang="en-G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A graph with orange bars&#10;&#10;AI-generated content may be incorrect.">
            <a:extLst>
              <a:ext uri="{FF2B5EF4-FFF2-40B4-BE49-F238E27FC236}">
                <a16:creationId xmlns:a16="http://schemas.microsoft.com/office/drawing/2014/main" id="{B5DD6DB6-98ED-B90B-2E11-2BECFAE7C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9535" y="1586211"/>
            <a:ext cx="8367573" cy="4844385"/>
          </a:xfrm>
        </p:spPr>
      </p:pic>
    </p:spTree>
    <p:extLst>
      <p:ext uri="{BB962C8B-B14F-4D97-AF65-F5344CB8AC3E}">
        <p14:creationId xmlns:p14="http://schemas.microsoft.com/office/powerpoint/2010/main" val="89180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BF91-E07F-A31D-84F3-4598548AD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23"/>
            <a:ext cx="10515600" cy="1325563"/>
          </a:xfrm>
        </p:spPr>
        <p:txBody>
          <a:bodyPr/>
          <a:lstStyle/>
          <a:p>
            <a:r>
              <a:rPr lang="en-GR" b="1" dirty="0"/>
              <a:t>Healthy Life Expectancy (HALE</a:t>
            </a:r>
            <a:r>
              <a:rPr lang="en-GR" dirty="0"/>
              <a:t>) =</a:t>
            </a:r>
            <a:r>
              <a:rPr lang="en-GR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Healthspan</a:t>
            </a:r>
            <a:endParaRPr lang="en-GR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332A1C00-19CF-5F11-72AA-A7F0EB4E5A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5560" y="1844824"/>
            <a:ext cx="7475969" cy="4351338"/>
          </a:xfrm>
        </p:spPr>
      </p:pic>
    </p:spTree>
    <p:extLst>
      <p:ext uri="{BB962C8B-B14F-4D97-AF65-F5344CB8AC3E}">
        <p14:creationId xmlns:p14="http://schemas.microsoft.com/office/powerpoint/2010/main" val="166739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576" y="-99392"/>
            <a:ext cx="10515600" cy="1325563"/>
          </a:xfrm>
        </p:spPr>
        <p:txBody>
          <a:bodyPr/>
          <a:lstStyle/>
          <a:p>
            <a:pPr>
              <a:defRPr sz="2800" b="1"/>
            </a:pPr>
            <a:r>
              <a:rPr dirty="0"/>
              <a:t>Comparison of Life Expectancy Distributions</a:t>
            </a:r>
          </a:p>
          <a:p>
            <a:r>
              <a:rPr dirty="0"/>
              <a:t>(SD = 10, Equal Peak Height)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412776"/>
            <a:ext cx="9214048" cy="5614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32D39C-9BD9-E1CC-207E-FD248A52BAF8}"/>
              </a:ext>
            </a:extLst>
          </p:cNvPr>
          <p:cNvSpPr txBox="1"/>
          <p:nvPr/>
        </p:nvSpPr>
        <p:spPr>
          <a:xfrm>
            <a:off x="4460789" y="1259468"/>
            <a:ext cx="1200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/>
              <a:t>Real Japan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60D6C-2D4F-D052-96A7-52AFE4065DAB}"/>
              </a:ext>
            </a:extLst>
          </p:cNvPr>
          <p:cNvSpPr txBox="1"/>
          <p:nvPr/>
        </p:nvSpPr>
        <p:spPr>
          <a:xfrm>
            <a:off x="5855282" y="1226171"/>
            <a:ext cx="1927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/>
              <a:t>Ideal Hypothetical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Text Box 3">
            <a:extLst>
              <a:ext uri="{FF2B5EF4-FFF2-40B4-BE49-F238E27FC236}">
                <a16:creationId xmlns:a16="http://schemas.microsoft.com/office/drawing/2014/main" id="{9F37D19F-88D6-1391-8112-8E386455B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411" y="620688"/>
            <a:ext cx="10247928" cy="76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expectancy has increased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Psycho-socio-economic, ecologic and environmental stress is ubiquitous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starts early in life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Overweight/Obesity and ensuing co-morbidities  are ubiquitous 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early in life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Co-morbidities are seen  in lean adult subjects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2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paradoxic</a:t>
            </a:r>
            <a:r>
              <a:rPr lang="en-US" alt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obesity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Aging markers appear earlier in life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showing </a:t>
            </a:r>
            <a:r>
              <a:rPr lang="en-US" altLang="en-US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acceleration of  senescence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Cancers appear earlier in life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Decreased fertility and fecundity </a:t>
            </a:r>
          </a:p>
          <a:p>
            <a:pPr marL="285750" indent="-285750" eaLnBrk="1" hangingPunct="1">
              <a:spcBef>
                <a:spcPct val="0"/>
              </a:spcBef>
            </a:pPr>
            <a:endParaRPr lang="en-US" altLang="en-US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en-US" altLang="en-US" sz="2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incidence of neurodevelopmental disorders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Times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49506" name="TextBox 3">
            <a:extLst>
              <a:ext uri="{FF2B5EF4-FFF2-40B4-BE49-F238E27FC236}">
                <a16:creationId xmlns:a16="http://schemas.microsoft.com/office/drawing/2014/main" id="{DA897C86-C474-5C67-1910-63A284CA05D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07568" y="161182"/>
            <a:ext cx="90117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Changes in the last 70 Years</a:t>
            </a:r>
          </a:p>
        </p:txBody>
      </p:sp>
      <p:sp>
        <p:nvSpPr>
          <p:cNvPr id="149507" name="Line 4">
            <a:extLst>
              <a:ext uri="{FF2B5EF4-FFF2-40B4-BE49-F238E27FC236}">
                <a16:creationId xmlns:a16="http://schemas.microsoft.com/office/drawing/2014/main" id="{7F86F1CE-EDE4-ACE9-C34D-C2F8061EC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6184" y="6165304"/>
            <a:ext cx="10458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149508" name="Line 4">
            <a:extLst>
              <a:ext uri="{FF2B5EF4-FFF2-40B4-BE49-F238E27FC236}">
                <a16:creationId xmlns:a16="http://schemas.microsoft.com/office/drawing/2014/main" id="{5BA3BA54-074C-B5AF-1935-E00056E424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6184" y="869067"/>
            <a:ext cx="10489412" cy="2373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11760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6BC1D-A6DF-C5CC-907B-E0BF9CF69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ED291-A06B-8A0F-C4D7-4C0916B69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Content Placeholder 4" descr="A table full of food&#10;&#10;AI-generated content may be incorrect.">
            <a:extLst>
              <a:ext uri="{FF2B5EF4-FFF2-40B4-BE49-F238E27FC236}">
                <a16:creationId xmlns:a16="http://schemas.microsoft.com/office/drawing/2014/main" id="{494F2957-7471-6A75-C0A0-08CD0BE68B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3285" y="1"/>
            <a:ext cx="12383697" cy="7435121"/>
          </a:xfrm>
        </p:spPr>
      </p:pic>
    </p:spTree>
    <p:extLst>
      <p:ext uri="{BB962C8B-B14F-4D97-AF65-F5344CB8AC3E}">
        <p14:creationId xmlns:p14="http://schemas.microsoft.com/office/powerpoint/2010/main" val="2114061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C32D9-F2BC-2E19-CBF4-3AF1EFD7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2B8F92-1D49-3666-89B0-CCC6B78DB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79716"/>
            <a:ext cx="12192000" cy="713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2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BB5C9-C10C-B01D-ABC6-52B711131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3091E8-D9BB-70A4-ED8F-D5F04DA1F9D6}"/>
              </a:ext>
            </a:extLst>
          </p:cNvPr>
          <p:cNvSpPr txBox="1"/>
          <p:nvPr/>
        </p:nvSpPr>
        <p:spPr>
          <a:xfrm>
            <a:off x="1323002" y="1147820"/>
            <a:ext cx="9884629" cy="62786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1800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sz="2400" b="1" dirty="0"/>
              <a:t>Dominance of </a:t>
            </a:r>
            <a:r>
              <a:rPr sz="2400" b="1" dirty="0">
                <a:solidFill>
                  <a:srgbClr val="00B0F0"/>
                </a:solidFill>
              </a:rPr>
              <a:t>ultra-processed foods </a:t>
            </a:r>
            <a:r>
              <a:rPr sz="2400" b="1" dirty="0"/>
              <a:t>high in sugar, salt, and saturated fats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sz="2400" b="1" dirty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2400" b="1" dirty="0">
                <a:solidFill>
                  <a:srgbClr val="FFFF00"/>
                </a:solidFill>
              </a:rPr>
              <a:t>Sedentary lifestyle </a:t>
            </a:r>
            <a:r>
              <a:rPr lang="en-GB" sz="2400" b="1" dirty="0"/>
              <a:t>and </a:t>
            </a:r>
            <a:r>
              <a:rPr lang="en-GB" sz="2400" b="1" dirty="0">
                <a:solidFill>
                  <a:srgbClr val="00B0F0"/>
                </a:solidFill>
              </a:rPr>
              <a:t>lack of physical activity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2400" b="1" dirty="0">
                <a:solidFill>
                  <a:srgbClr val="FFFF00"/>
                </a:solidFill>
              </a:rPr>
              <a:t>High pace, work pressure, and insecurity </a:t>
            </a:r>
            <a:r>
              <a:rPr lang="en-GB" sz="2400" b="1" dirty="0">
                <a:solidFill>
                  <a:srgbClr val="00B0F0"/>
                </a:solidFill>
              </a:rPr>
              <a:t>(chronic psychosocial stress)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2400" b="1" dirty="0"/>
              <a:t>Advanced technology and </a:t>
            </a:r>
            <a:r>
              <a:rPr lang="en-GB" sz="2400" b="1" dirty="0">
                <a:solidFill>
                  <a:srgbClr val="00B0F0"/>
                </a:solidFill>
              </a:rPr>
              <a:t>real-life social isolation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2400" b="1" dirty="0">
                <a:solidFill>
                  <a:srgbClr val="00B0F0"/>
                </a:solidFill>
              </a:rPr>
              <a:t>Sleep disruption</a:t>
            </a:r>
            <a:r>
              <a:rPr lang="en-GB" sz="2400" b="1" dirty="0"/>
              <a:t>, </a:t>
            </a:r>
            <a:r>
              <a:rPr lang="en-GB" sz="2400" b="1" dirty="0">
                <a:solidFill>
                  <a:srgbClr val="FFFF00"/>
                </a:solidFill>
              </a:rPr>
              <a:t>artificial light (</a:t>
            </a:r>
            <a:r>
              <a:rPr lang="el-GR" sz="2400" b="1" dirty="0">
                <a:solidFill>
                  <a:srgbClr val="FFFF00"/>
                </a:solidFill>
              </a:rPr>
              <a:t>Α</a:t>
            </a:r>
            <a:r>
              <a:rPr lang="en-US" sz="2400" b="1" dirty="0">
                <a:solidFill>
                  <a:srgbClr val="FFFF00"/>
                </a:solidFill>
              </a:rPr>
              <a:t>L</a:t>
            </a:r>
            <a:r>
              <a:rPr lang="el-GR" sz="2400" b="1" dirty="0">
                <a:solidFill>
                  <a:srgbClr val="FFFF00"/>
                </a:solidFill>
              </a:rPr>
              <a:t>ΑΝ) </a:t>
            </a:r>
            <a:r>
              <a:rPr lang="en-GB" sz="2400" b="1" dirty="0"/>
              <a:t>and overstimulation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2400" b="1" dirty="0">
                <a:solidFill>
                  <a:srgbClr val="00B0F0"/>
                </a:solidFill>
              </a:rPr>
              <a:t>Environmental</a:t>
            </a:r>
            <a:r>
              <a:rPr lang="en-GB" sz="2400" b="1" dirty="0">
                <a:solidFill>
                  <a:srgbClr val="FFC000"/>
                </a:solidFill>
              </a:rPr>
              <a:t> </a:t>
            </a:r>
            <a:r>
              <a:rPr lang="en-GB" sz="2400" b="1" dirty="0"/>
              <a:t>(</a:t>
            </a:r>
            <a:r>
              <a:rPr lang="en-GB" sz="2400" b="1" dirty="0">
                <a:solidFill>
                  <a:srgbClr val="FFFF00"/>
                </a:solidFill>
              </a:rPr>
              <a:t>pollution: chemical and digital</a:t>
            </a:r>
            <a:r>
              <a:rPr lang="en-GB" sz="2400" b="1" dirty="0"/>
              <a:t>) and </a:t>
            </a:r>
            <a:r>
              <a:rPr lang="en-GB" sz="2400" b="1" dirty="0">
                <a:solidFill>
                  <a:srgbClr val="00B0F0"/>
                </a:solidFill>
              </a:rPr>
              <a:t>ecological 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GB" sz="2400" b="1" dirty="0"/>
              <a:t>     (</a:t>
            </a:r>
            <a:r>
              <a:rPr lang="en-GB" sz="2400" b="1" dirty="0">
                <a:solidFill>
                  <a:srgbClr val="FFFF00"/>
                </a:solidFill>
              </a:rPr>
              <a:t>climate change</a:t>
            </a:r>
            <a:r>
              <a:rPr lang="en-GB" sz="2400" b="1" dirty="0"/>
              <a:t>) </a:t>
            </a:r>
            <a:r>
              <a:rPr lang="en-GB" sz="2400" b="1" dirty="0">
                <a:solidFill>
                  <a:srgbClr val="00B0F0"/>
                </a:solidFill>
              </a:rPr>
              <a:t>stress (“Exposome”)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E9D4A-1993-23E9-65D3-137D9801CEF6}"/>
              </a:ext>
            </a:extLst>
          </p:cNvPr>
          <p:cNvSpPr txBox="1"/>
          <p:nvPr/>
        </p:nvSpPr>
        <p:spPr>
          <a:xfrm>
            <a:off x="3361677" y="40914"/>
            <a:ext cx="4934043" cy="11069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1793" dirty="0"/>
          </a:p>
          <a:p>
            <a:pPr>
              <a:defRPr sz="32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Western Lifestyle </a:t>
            </a:r>
            <a:endParaRPr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2B47A79F-1CCB-F49F-9732-A11FC5BC1A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2271" y="1281304"/>
            <a:ext cx="9480273" cy="3188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EA22343C-8D87-23FD-00E0-16A528DBFA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22873" y="6165304"/>
            <a:ext cx="985906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2969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1464" y="692696"/>
            <a:ext cx="10513168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sz="2800" b="1" dirty="0"/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rPr sz="4400" b="1" dirty="0"/>
              <a:t>Western lifestyle has led to</a:t>
            </a:r>
            <a:r>
              <a:rPr lang="en-US" sz="4400" b="1" dirty="0"/>
              <a:t>: </a:t>
            </a:r>
          </a:p>
          <a:p>
            <a:pPr algn="just">
              <a:defRPr sz="2000">
                <a:solidFill>
                  <a:srgbClr val="FFFFFF"/>
                </a:solidFill>
              </a:defRPr>
            </a:pPr>
            <a:endParaRPr lang="en-US" sz="4000" b="1" dirty="0">
              <a:solidFill>
                <a:srgbClr val="FFFF0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1"/>
                </a:solidFill>
              </a:rPr>
              <a:t>A </a:t>
            </a:r>
            <a:r>
              <a:rPr sz="4000" b="1" dirty="0">
                <a:solidFill>
                  <a:schemeClr val="bg1"/>
                </a:solidFill>
              </a:rPr>
              <a:t>surge in non-communicable diseases</a:t>
            </a:r>
            <a:endParaRPr lang="en-US" sz="4000" b="1" dirty="0">
              <a:solidFill>
                <a:schemeClr val="bg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R" sz="4000" b="1" dirty="0">
                <a:solidFill>
                  <a:schemeClr val="bg1"/>
                </a:solidFill>
              </a:rPr>
              <a:t>A surge of neurodevelopmental disorders</a:t>
            </a:r>
            <a:r>
              <a:rPr sz="4000" b="1" dirty="0">
                <a:solidFill>
                  <a:schemeClr val="bg1"/>
                </a:solidFill>
              </a:rPr>
              <a:t> </a:t>
            </a:r>
            <a:endParaRPr lang="en-US" sz="4000" b="1" dirty="0">
              <a:solidFill>
                <a:schemeClr val="bg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1"/>
                </a:solidFill>
              </a:rPr>
              <a:t>A </a:t>
            </a:r>
            <a:r>
              <a:rPr sz="4000" b="1" dirty="0">
                <a:solidFill>
                  <a:schemeClr val="bg1"/>
                </a:solidFill>
              </a:rPr>
              <a:t>mental health crisis </a:t>
            </a:r>
            <a:endParaRPr lang="en-US" sz="4000" b="1" dirty="0">
              <a:solidFill>
                <a:schemeClr val="bg1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1"/>
                </a:solidFill>
              </a:rPr>
              <a:t>A </a:t>
            </a:r>
            <a:r>
              <a:rPr sz="4000" b="1" dirty="0">
                <a:solidFill>
                  <a:schemeClr val="bg1"/>
                </a:solidFill>
              </a:rPr>
              <a:t>weakening of social bonds</a:t>
            </a:r>
            <a:endParaRPr lang="en-US" sz="4000" b="1" dirty="0">
              <a:solidFill>
                <a:schemeClr val="bg1"/>
              </a:solidFill>
            </a:endParaRPr>
          </a:p>
          <a:p>
            <a:pPr algn="just">
              <a:defRPr sz="2000">
                <a:solidFill>
                  <a:srgbClr val="FFFFFF"/>
                </a:solidFill>
              </a:defRPr>
            </a:pPr>
            <a:endParaRPr lang="en-US" sz="4400" b="1" dirty="0">
              <a:solidFill>
                <a:schemeClr val="bg1"/>
              </a:solidFill>
            </a:endParaRPr>
          </a:p>
          <a:p>
            <a:pPr algn="just">
              <a:defRPr sz="2000">
                <a:solidFill>
                  <a:srgbClr val="FFFFFF"/>
                </a:solidFill>
              </a:defRPr>
            </a:pPr>
            <a:r>
              <a:rPr lang="en-GR" sz="4400" b="1" dirty="0">
                <a:solidFill>
                  <a:srgbClr val="00B0F0"/>
                </a:solidFill>
              </a:rPr>
              <a:t>Novel medicines improving life expectancy</a:t>
            </a:r>
            <a:endParaRPr lang="en-US" sz="4400" b="1" dirty="0">
              <a:solidFill>
                <a:srgbClr val="00B0F0"/>
              </a:solidFill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endParaRPr sz="2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343472" y="-719059"/>
            <a:ext cx="8872013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(Eu)Longevity</a:t>
            </a:r>
            <a:endParaRPr lang="en-US" altLang="en-US" sz="1800" b="1" dirty="0">
              <a:solidFill>
                <a:srgbClr val="FFFF0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149658" y="-100951"/>
            <a:ext cx="10437495" cy="402209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Stress, Homeostasis, Resilience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Adverse Effects of Chronic Stress- Pathology &amp; 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Evaluation of a Stressed Human Subject-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 – Therapy- Healthy Aging</a:t>
            </a: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822609" y="908721"/>
            <a:ext cx="10219733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1091105" y="6525344"/>
            <a:ext cx="10009790" cy="26044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891" r="-40891"/>
          <a:stretch>
            <a:fillRect/>
          </a:stretch>
        </p:blipFill>
        <p:spPr bwMode="auto">
          <a:xfrm>
            <a:off x="767408" y="116632"/>
            <a:ext cx="1087320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40891" r="-4089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9624392" y="5013176"/>
            <a:ext cx="1566752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Pythagoras.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6</a:t>
            </a:r>
            <a:r>
              <a:rPr lang="en-US" altLang="en-US" sz="1800" b="1" baseline="30000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th</a:t>
            </a: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cent BCE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Line 1"/>
          <p:cNvSpPr>
            <a:spLocks noChangeShapeType="1"/>
          </p:cNvSpPr>
          <p:nvPr/>
        </p:nvSpPr>
        <p:spPr bwMode="auto">
          <a:xfrm>
            <a:off x="3622675" y="1815568"/>
            <a:ext cx="1223963" cy="1588"/>
          </a:xfrm>
          <a:prstGeom prst="line">
            <a:avLst/>
          </a:prstGeom>
          <a:noFill/>
          <a:ln w="936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6" name="Line 2"/>
          <p:cNvSpPr>
            <a:spLocks noChangeShapeType="1"/>
          </p:cNvSpPr>
          <p:nvPr/>
        </p:nvSpPr>
        <p:spPr bwMode="auto">
          <a:xfrm flipH="1">
            <a:off x="6664325" y="1815568"/>
            <a:ext cx="1155700" cy="1588"/>
          </a:xfrm>
          <a:prstGeom prst="line">
            <a:avLst/>
          </a:prstGeom>
          <a:noFill/>
          <a:ln w="936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>
            <a:off x="3550102" y="3187168"/>
            <a:ext cx="1144588" cy="1588"/>
          </a:xfrm>
          <a:prstGeom prst="line">
            <a:avLst/>
          </a:prstGeom>
          <a:noFill/>
          <a:ln w="936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H="1">
            <a:off x="6905467" y="3173675"/>
            <a:ext cx="1227137" cy="1588"/>
          </a:xfrm>
          <a:prstGeom prst="line">
            <a:avLst/>
          </a:prstGeom>
          <a:noFill/>
          <a:ln w="936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114550" y="2093381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1703705" y="1443459"/>
            <a:ext cx="1630045" cy="83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Disturbing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Forces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898073" y="1225018"/>
            <a:ext cx="181800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“Harmony”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Equilibrium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Balance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7918609" y="1218668"/>
            <a:ext cx="230632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Counteracting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Reestablishing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FFFFF"/>
                </a:solidFill>
                <a:latin typeface="Century Gothic Bold" panose="020B0502020202020204" charset="0"/>
                <a:ea typeface="Symbol" pitchFamily="2" charset="2"/>
                <a:cs typeface="Century Gothic Bold" panose="020B0502020202020204" charset="0"/>
              </a:rPr>
              <a:t>Forces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8871744" y="2341983"/>
            <a:ext cx="317500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FF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5595144" y="2341983"/>
            <a:ext cx="317500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FF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2347642" y="2333411"/>
            <a:ext cx="317500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II</a:t>
            </a: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1767181" y="2946821"/>
            <a:ext cx="1674813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Stressors</a:t>
            </a: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4813618" y="2774736"/>
            <a:ext cx="2025015" cy="83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Homeostasis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(</a:t>
            </a:r>
            <a:r>
              <a:rPr lang="en-US" altLang="en-US" sz="2400" b="1" i="1">
                <a:solidFill>
                  <a:srgbClr val="FE15FF"/>
                </a:solidFill>
                <a:latin typeface="Century Gothic Bold Italic" panose="020B0502020202020204" charset="0"/>
                <a:ea typeface="Symbol" pitchFamily="2" charset="2"/>
                <a:cs typeface="Century Gothic Bold Italic" panose="020B0502020202020204" charset="0"/>
              </a:rPr>
              <a:t>Range</a:t>
            </a:r>
            <a:r>
              <a:rPr lang="en-US" altLang="en-US" sz="2400" b="1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238" name="Rectangle 14"/>
          <p:cNvSpPr>
            <a:spLocks noChangeArrowheads="1"/>
          </p:cNvSpPr>
          <p:nvPr/>
        </p:nvSpPr>
        <p:spPr bwMode="auto">
          <a:xfrm>
            <a:off x="8199438" y="2797914"/>
            <a:ext cx="1592580" cy="75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00"/>
              </a:spcBef>
              <a:buClrTx/>
              <a:buSzPct val="105000"/>
              <a:buFontTx/>
              <a:buNone/>
            </a:pPr>
            <a:r>
              <a:rPr lang="en-US" altLang="en-US" sz="2400" b="1" dirty="0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Adaptive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Tx/>
              <a:buSzPct val="105000"/>
              <a:buFontTx/>
              <a:buNone/>
            </a:pPr>
            <a:r>
              <a:rPr lang="en-US" altLang="en-US" sz="2400" b="1" dirty="0">
                <a:solidFill>
                  <a:srgbClr val="FE15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1610996" y="3412276"/>
            <a:ext cx="1843405" cy="75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600"/>
              </a:spcBef>
              <a:buClrTx/>
              <a:buSzPct val="105000"/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(Physical,</a:t>
            </a:r>
          </a:p>
          <a:p>
            <a:pPr algn="ctr" eaLnBrk="1" hangingPunct="1">
              <a:lnSpc>
                <a:spcPct val="80000"/>
              </a:lnSpc>
              <a:spcBef>
                <a:spcPts val="600"/>
              </a:spcBef>
              <a:buClrTx/>
              <a:buSzPct val="105000"/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Century Gothic" panose="020B0502020202020204" pitchFamily="34" charset="0"/>
                <a:ea typeface="Symbol" pitchFamily="2" charset="2"/>
                <a:cs typeface="Arial" panose="020B0604020202020204" pitchFamily="34" charset="0"/>
              </a:rPr>
              <a:t> Emotional)</a:t>
            </a: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4233863" y="3866618"/>
            <a:ext cx="4528332" cy="200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Pythagoras= </a:t>
            </a:r>
            <a:r>
              <a:rPr lang="en-US" altLang="en-US" sz="2400" b="1" i="1" dirty="0">
                <a:solidFill>
                  <a:srgbClr val="FFFF00"/>
                </a:solidFill>
              </a:rPr>
              <a:t>Harmony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Alcmaeon=</a:t>
            </a:r>
            <a:r>
              <a:rPr lang="en-US" altLang="en-US" sz="2400" b="1" i="1" dirty="0">
                <a:solidFill>
                  <a:srgbClr val="FFFF00"/>
                </a:solidFill>
              </a:rPr>
              <a:t>Iso-</a:t>
            </a:r>
            <a:r>
              <a:rPr lang="en-US" altLang="en-US" sz="2400" b="1" i="1" dirty="0" err="1">
                <a:solidFill>
                  <a:srgbClr val="FFFF00"/>
                </a:solidFill>
              </a:rPr>
              <a:t>nomia</a:t>
            </a:r>
            <a:endParaRPr lang="en-US" altLang="en-US" sz="2400" b="1" i="1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00"/>
                </a:solidFill>
              </a:rPr>
              <a:t>Hippocrates</a:t>
            </a:r>
            <a:r>
              <a:rPr lang="en-US" altLang="en-US" sz="2400" b="1" i="1" dirty="0">
                <a:solidFill>
                  <a:srgbClr val="FFFF00"/>
                </a:solidFill>
              </a:rPr>
              <a:t>=Eucrasia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800" b="1" i="1" dirty="0">
                <a:solidFill>
                  <a:schemeClr val="bg1"/>
                </a:solidFill>
              </a:rPr>
              <a:t>Epicurus= Eustatheia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i="1" dirty="0">
                <a:solidFill>
                  <a:srgbClr val="00B0F0"/>
                </a:solidFill>
              </a:rPr>
              <a:t>Walter Cannon= Homeostasis</a:t>
            </a: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3017044" y="237575"/>
            <a:ext cx="5824328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b="1" dirty="0">
                <a:solidFill>
                  <a:srgbClr val="FFFFFF"/>
                </a:solidFill>
              </a:rPr>
              <a:t>Complex Systems Theory</a:t>
            </a: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353695" y="5687798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</a:rPr>
              <a:t>G.P. Chrousos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1056005" y="2322513"/>
            <a:ext cx="10009188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 i="1">
                <a:solidFill>
                  <a:srgbClr val="FE42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is the State of  Threatened (or Perceived as Threatened) Homeostasis</a:t>
            </a:r>
            <a:br>
              <a:rPr lang="en-US" altLang="en-US" sz="4000" b="1" i="1">
                <a:solidFill>
                  <a:srgbClr val="FE42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br>
              <a:rPr lang="en-US" altLang="en-US" sz="4000" b="1" i="1">
                <a:solidFill>
                  <a:srgbClr val="FE42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4000" b="1" i="1">
              <a:solidFill>
                <a:srgbClr val="FE42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39BE7D-8768-4308-F56E-5C82CEC8D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9D2D7E-7388-13FA-7755-FA14DA0C9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71252"/>
            <a:ext cx="5112568" cy="67413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05D2A9-D58A-AFFC-4140-7E1096B9A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0376" y="2802247"/>
            <a:ext cx="1579576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Aristotle.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384-322 BCE</a:t>
            </a:r>
          </a:p>
        </p:txBody>
      </p:sp>
    </p:spTree>
    <p:extLst>
      <p:ext uri="{BB962C8B-B14F-4D97-AF65-F5344CB8AC3E}">
        <p14:creationId xmlns:p14="http://schemas.microsoft.com/office/powerpoint/2010/main" val="676849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055440" y="2333625"/>
            <a:ext cx="9776684" cy="45243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i="1" dirty="0">
                <a:solidFill>
                  <a:schemeClr val="bg1"/>
                </a:solidFill>
              </a:rPr>
              <a:t>“</a:t>
            </a:r>
            <a:r>
              <a:rPr lang="en-US" altLang="en-US" sz="3200" i="1" dirty="0">
                <a:solidFill>
                  <a:schemeClr val="bg1"/>
                </a:solidFill>
              </a:rPr>
              <a:t>Is thus virtue a voluntary habit, being in the middle from our point, defined by logic and practical wisdom. </a:t>
            </a:r>
            <a:r>
              <a:rPr lang="en-US" altLang="en-US" sz="3200" b="1" i="1" dirty="0">
                <a:solidFill>
                  <a:srgbClr val="00B0F0"/>
                </a:solidFill>
                <a:latin typeface="Calibri Bold Italic" panose="020F0502020204030204" charset="0"/>
                <a:cs typeface="Calibri Bold Italic" panose="020F0502020204030204" charset="0"/>
              </a:rPr>
              <a:t>The good  is in the middle, between two evils, too much or too little”</a:t>
            </a:r>
          </a:p>
          <a:p>
            <a:pPr eaLnBrk="1" hangingPunct="1">
              <a:defRPr/>
            </a:pPr>
            <a:endParaRPr lang="en-US" altLang="en-US" b="1" i="1" dirty="0">
              <a:solidFill>
                <a:srgbClr val="FFFF00"/>
              </a:solidFill>
              <a:latin typeface="Calibri Bold Italic" panose="020F0502020204030204" charset="0"/>
              <a:cs typeface="Calibri Bold Italic" panose="020F0502020204030204" charset="0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i="1" dirty="0">
                <a:solidFill>
                  <a:srgbClr val="FFFF00"/>
                </a:solidFill>
              </a:rPr>
              <a:t>                                                       Aristotle</a:t>
            </a:r>
            <a:r>
              <a:rPr lang="el-GR" altLang="en-US" i="1" dirty="0">
                <a:solidFill>
                  <a:srgbClr val="FFFF00"/>
                </a:solidFill>
              </a:rPr>
              <a:t>, </a:t>
            </a:r>
            <a:r>
              <a:rPr lang="en-US" altLang="en-US" i="1" dirty="0" err="1">
                <a:solidFill>
                  <a:srgbClr val="FFFF00"/>
                </a:solidFill>
              </a:rPr>
              <a:t>Nicomacheian</a:t>
            </a:r>
            <a:r>
              <a:rPr lang="en-US" altLang="en-US" i="1" dirty="0">
                <a:solidFill>
                  <a:srgbClr val="FFFF00"/>
                </a:solidFill>
              </a:rPr>
              <a:t>  Ethics </a:t>
            </a:r>
          </a:p>
        </p:txBody>
      </p:sp>
      <p:sp>
        <p:nvSpPr>
          <p:cNvPr id="47108" name="TextBox 1"/>
          <p:cNvSpPr txBox="1">
            <a:spLocks noChangeArrowheads="1"/>
          </p:cNvSpPr>
          <p:nvPr/>
        </p:nvSpPr>
        <p:spPr bwMode="auto">
          <a:xfrm>
            <a:off x="1236692" y="908720"/>
            <a:ext cx="94141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4000" b="1" dirty="0">
                <a:solidFill>
                  <a:schemeClr val="accent2"/>
                </a:solidFill>
              </a:rPr>
              <a:t>“</a:t>
            </a:r>
            <a:r>
              <a:rPr lang="en-US" altLang="en-US" sz="4000" b="1" i="1" dirty="0" err="1">
                <a:solidFill>
                  <a:schemeClr val="accent2"/>
                </a:solidFill>
              </a:rPr>
              <a:t>Mesotes</a:t>
            </a:r>
            <a:r>
              <a:rPr lang="en-US" altLang="en-US" sz="4000" b="1" i="1" dirty="0">
                <a:solidFill>
                  <a:schemeClr val="accent2"/>
                </a:solidFill>
              </a:rPr>
              <a:t>”</a:t>
            </a:r>
            <a:r>
              <a:rPr lang="en-US" altLang="en-US" sz="4000" b="1" dirty="0">
                <a:solidFill>
                  <a:schemeClr val="accent2"/>
                </a:solidFill>
              </a:rPr>
              <a:t> in the inverse U Curve of Virtues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/>
          <p:nvPr/>
        </p:nvGrpSpPr>
        <p:grpSpPr bwMode="auto">
          <a:xfrm>
            <a:off x="1899573" y="706305"/>
            <a:ext cx="8406644" cy="5426236"/>
            <a:chOff x="248" y="288"/>
            <a:chExt cx="5283" cy="3683"/>
          </a:xfrm>
        </p:grpSpPr>
        <p:sp>
          <p:nvSpPr>
            <p:cNvPr id="48131" name="Line 3"/>
            <p:cNvSpPr>
              <a:spLocks noChangeShapeType="1"/>
            </p:cNvSpPr>
            <p:nvPr/>
          </p:nvSpPr>
          <p:spPr bwMode="auto">
            <a:xfrm>
              <a:off x="576" y="288"/>
              <a:ext cx="0" cy="33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Line 4"/>
            <p:cNvSpPr>
              <a:spLocks noChangeShapeType="1"/>
            </p:cNvSpPr>
            <p:nvPr/>
          </p:nvSpPr>
          <p:spPr bwMode="auto">
            <a:xfrm>
              <a:off x="576" y="3592"/>
              <a:ext cx="495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133" name="Group 5"/>
            <p:cNvGrpSpPr/>
            <p:nvPr/>
          </p:nvGrpSpPr>
          <p:grpSpPr bwMode="auto">
            <a:xfrm>
              <a:off x="1152" y="1056"/>
              <a:ext cx="4080" cy="2528"/>
              <a:chOff x="1544" y="800"/>
              <a:chExt cx="3256" cy="2736"/>
            </a:xfrm>
          </p:grpSpPr>
          <p:sp>
            <p:nvSpPr>
              <p:cNvPr id="48145" name="Arc 6"/>
              <p:cNvSpPr/>
              <p:nvPr/>
            </p:nvSpPr>
            <p:spPr bwMode="auto">
              <a:xfrm>
                <a:off x="3176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6" name="Arc 7"/>
              <p:cNvSpPr/>
              <p:nvPr/>
            </p:nvSpPr>
            <p:spPr bwMode="auto">
              <a:xfrm flipH="1">
                <a:off x="1544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34" name="Text Box 8"/>
            <p:cNvSpPr txBox="1">
              <a:spLocks noChangeArrowheads="1"/>
            </p:cNvSpPr>
            <p:nvPr/>
          </p:nvSpPr>
          <p:spPr bwMode="auto">
            <a:xfrm>
              <a:off x="864" y="2256"/>
              <a:ext cx="1015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dirty="0">
                  <a:solidFill>
                    <a:srgbClr val="FF0000"/>
                  </a:solidFill>
                  <a:latin typeface="Helvetica" pitchFamily="2" charset="0"/>
                </a:rPr>
                <a:t>Deficiency</a:t>
              </a:r>
            </a:p>
          </p:txBody>
        </p:sp>
        <p:sp>
          <p:nvSpPr>
            <p:cNvPr id="48135" name="Text Box 9"/>
            <p:cNvSpPr txBox="1">
              <a:spLocks noChangeArrowheads="1"/>
            </p:cNvSpPr>
            <p:nvPr/>
          </p:nvSpPr>
          <p:spPr bwMode="auto">
            <a:xfrm>
              <a:off x="2673" y="1336"/>
              <a:ext cx="904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dirty="0">
                  <a:solidFill>
                    <a:schemeClr val="bg1"/>
                  </a:solidFill>
                  <a:latin typeface="Helvetica" pitchFamily="2" charset="0"/>
                </a:rPr>
                <a:t>Optimum</a:t>
              </a:r>
            </a:p>
          </p:txBody>
        </p:sp>
        <p:sp>
          <p:nvSpPr>
            <p:cNvPr id="48136" name="Text Box 10"/>
            <p:cNvSpPr txBox="1">
              <a:spLocks noChangeArrowheads="1"/>
            </p:cNvSpPr>
            <p:nvPr/>
          </p:nvSpPr>
          <p:spPr bwMode="auto">
            <a:xfrm>
              <a:off x="4608" y="2256"/>
              <a:ext cx="77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dirty="0">
                  <a:solidFill>
                    <a:srgbClr val="FF0000"/>
                  </a:solidFill>
                  <a:latin typeface="Helvetica" pitchFamily="2" charset="0"/>
                </a:rPr>
                <a:t>Excess</a:t>
              </a:r>
            </a:p>
          </p:txBody>
        </p:sp>
        <p:sp>
          <p:nvSpPr>
            <p:cNvPr id="48137" name="Text Box 11"/>
            <p:cNvSpPr txBox="1">
              <a:spLocks noChangeArrowheads="1"/>
            </p:cNvSpPr>
            <p:nvPr/>
          </p:nvSpPr>
          <p:spPr bwMode="auto">
            <a:xfrm rot="16200000">
              <a:off x="-583" y="1542"/>
              <a:ext cx="1935" cy="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>
                  <a:solidFill>
                    <a:schemeClr val="bg1"/>
                  </a:solidFill>
                  <a:latin typeface="Helvetica" pitchFamily="2" charset="0"/>
                </a:rPr>
                <a:t>Homeostatic  Effect</a:t>
              </a:r>
            </a:p>
          </p:txBody>
        </p:sp>
        <p:sp>
          <p:nvSpPr>
            <p:cNvPr id="48138" name="Text Box 12"/>
            <p:cNvSpPr txBox="1">
              <a:spLocks noChangeArrowheads="1"/>
            </p:cNvSpPr>
            <p:nvPr/>
          </p:nvSpPr>
          <p:spPr bwMode="auto">
            <a:xfrm>
              <a:off x="1943" y="3676"/>
              <a:ext cx="2574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dirty="0">
                  <a:solidFill>
                    <a:schemeClr val="bg1"/>
                  </a:solidFill>
                  <a:latin typeface="Helvetica" pitchFamily="2" charset="0"/>
                </a:rPr>
                <a:t>Homeostatic System Activity</a:t>
              </a:r>
            </a:p>
          </p:txBody>
        </p:sp>
        <p:sp>
          <p:nvSpPr>
            <p:cNvPr id="48139" name="Line 13"/>
            <p:cNvSpPr>
              <a:spLocks noChangeShapeType="1"/>
            </p:cNvSpPr>
            <p:nvPr/>
          </p:nvSpPr>
          <p:spPr bwMode="auto">
            <a:xfrm>
              <a:off x="2304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Line 14"/>
            <p:cNvSpPr>
              <a:spLocks noChangeShapeType="1"/>
            </p:cNvSpPr>
            <p:nvPr/>
          </p:nvSpPr>
          <p:spPr bwMode="auto">
            <a:xfrm>
              <a:off x="4128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Text Box 15"/>
            <p:cNvSpPr txBox="1">
              <a:spLocks noChangeArrowheads="1"/>
            </p:cNvSpPr>
            <p:nvPr/>
          </p:nvSpPr>
          <p:spPr bwMode="auto">
            <a:xfrm>
              <a:off x="2736" y="396"/>
              <a:ext cx="854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>
                  <a:solidFill>
                    <a:schemeClr val="bg1"/>
                  </a:solidFill>
                  <a:latin typeface="Helvetica" pitchFamily="2" charset="0"/>
                </a:rPr>
                <a:t>Eustasis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>
                  <a:solidFill>
                    <a:schemeClr val="bg1"/>
                  </a:solidFill>
                  <a:latin typeface="Helvetica" pitchFamily="2" charset="0"/>
                </a:rPr>
                <a:t>(Range)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228" b="1">
                <a:solidFill>
                  <a:srgbClr val="00B0F0"/>
                </a:solidFill>
                <a:latin typeface="Helvetica" pitchFamily="2" charset="0"/>
              </a:endParaRPr>
            </a:p>
          </p:txBody>
        </p:sp>
        <p:sp>
          <p:nvSpPr>
            <p:cNvPr id="48142" name="Line 16"/>
            <p:cNvSpPr>
              <a:spLocks noChangeShapeType="1"/>
            </p:cNvSpPr>
            <p:nvPr/>
          </p:nvSpPr>
          <p:spPr bwMode="auto">
            <a:xfrm rot="16200000" flipV="1">
              <a:off x="3054" y="-654"/>
              <a:ext cx="0" cy="495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Text Box 17"/>
            <p:cNvSpPr txBox="1">
              <a:spLocks noChangeArrowheads="1"/>
            </p:cNvSpPr>
            <p:nvPr/>
          </p:nvSpPr>
          <p:spPr bwMode="auto">
            <a:xfrm>
              <a:off x="997" y="1205"/>
              <a:ext cx="1462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 dirty="0">
                  <a:solidFill>
                    <a:schemeClr val="bg1"/>
                  </a:solidFill>
                  <a:latin typeface="Helvetica" pitchFamily="2" charset="0"/>
                </a:rPr>
                <a:t>          </a:t>
              </a:r>
              <a:r>
                <a:rPr lang="en-US" altLang="en-US" sz="2228" b="1" i="1" dirty="0">
                  <a:solidFill>
                    <a:srgbClr val="00B0F0"/>
                  </a:solidFill>
                  <a:latin typeface="Helvetica" pitchFamily="2" charset="0"/>
                </a:rPr>
                <a:t>Allostasis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 dirty="0">
                  <a:solidFill>
                    <a:srgbClr val="FFC000"/>
                  </a:solidFill>
                  <a:latin typeface="Helvetica" pitchFamily="2" charset="0"/>
                </a:rPr>
                <a:t>Caco-</a:t>
              </a:r>
              <a:endParaRPr lang="en-US" altLang="en-US" sz="2228" b="1" dirty="0">
                <a:solidFill>
                  <a:srgbClr val="FFC000"/>
                </a:solidFill>
                <a:latin typeface="Helvetica" pitchFamily="2" charset="0"/>
              </a:endParaRPr>
            </a:p>
          </p:txBody>
        </p:sp>
        <p:sp>
          <p:nvSpPr>
            <p:cNvPr id="48144" name="Text Box 18"/>
            <p:cNvSpPr txBox="1">
              <a:spLocks noChangeArrowheads="1"/>
            </p:cNvSpPr>
            <p:nvPr/>
          </p:nvSpPr>
          <p:spPr bwMode="auto">
            <a:xfrm>
              <a:off x="4299" y="1200"/>
              <a:ext cx="1169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 dirty="0">
                  <a:solidFill>
                    <a:srgbClr val="00B0F0"/>
                  </a:solidFill>
                  <a:latin typeface="Helvetica" pitchFamily="2" charset="0"/>
                </a:rPr>
                <a:t>Allostasis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228" b="1" i="1" dirty="0">
                  <a:solidFill>
                    <a:schemeClr val="bg1"/>
                  </a:solidFill>
                  <a:latin typeface="Helvetica" pitchFamily="2" charset="0"/>
                </a:rPr>
                <a:t>           </a:t>
              </a:r>
              <a:r>
                <a:rPr lang="en-US" altLang="en-US" sz="2228" b="1" i="1" dirty="0">
                  <a:solidFill>
                    <a:srgbClr val="FFC000"/>
                  </a:solidFill>
                  <a:latin typeface="Helvetica" pitchFamily="2" charset="0"/>
                </a:rPr>
                <a:t>Caco-</a:t>
              </a:r>
              <a:endParaRPr lang="en-US" altLang="en-US" sz="2228" b="1" dirty="0">
                <a:solidFill>
                  <a:srgbClr val="FFC000"/>
                </a:solidFill>
                <a:latin typeface="Helvetica" pitchFamily="2" charset="0"/>
              </a:endParaRPr>
            </a:p>
          </p:txBody>
        </p:sp>
        <p:sp>
          <p:nvSpPr>
            <p:cNvPr id="2" name="Line 14">
              <a:extLst>
                <a:ext uri="{FF2B5EF4-FFF2-40B4-BE49-F238E27FC236}">
                  <a16:creationId xmlns:a16="http://schemas.microsoft.com/office/drawing/2014/main" id="{82487D85-6F08-0BE0-7497-B86C2DA29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7" y="337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" name="Line 13">
              <a:extLst>
                <a:ext uri="{FF2B5EF4-FFF2-40B4-BE49-F238E27FC236}">
                  <a16:creationId xmlns:a16="http://schemas.microsoft.com/office/drawing/2014/main" id="{E9FBD006-EF3F-0E3E-BCC0-45E2FA1CF6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1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 noChangeArrowheads="1"/>
          </p:cNvSpPr>
          <p:nvPr>
            <p:ph type="title"/>
          </p:nvPr>
        </p:nvSpPr>
        <p:spPr>
          <a:xfrm>
            <a:off x="2035405" y="-90477"/>
            <a:ext cx="7637690" cy="1060791"/>
          </a:xfrm>
        </p:spPr>
        <p:txBody>
          <a:bodyPr/>
          <a:lstStyle/>
          <a:p>
            <a:pPr algn="l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Eustress		           Distress</a:t>
            </a:r>
          </a:p>
        </p:txBody>
      </p:sp>
      <p:pic>
        <p:nvPicPr>
          <p:cNvPr id="121859" name="Picture 3" descr="shutterstock_20646906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54" y="889504"/>
            <a:ext cx="8808094" cy="5641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B5B662-D4C4-BDCE-11A4-37C5B84B2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212F5420-78BA-8710-F35A-2E75213EE8D7}"/>
              </a:ext>
            </a:extLst>
          </p:cNvPr>
          <p:cNvGrpSpPr/>
          <p:nvPr/>
        </p:nvGrpSpPr>
        <p:grpSpPr bwMode="auto">
          <a:xfrm>
            <a:off x="1558925" y="801960"/>
            <a:ext cx="8958263" cy="5867400"/>
            <a:chOff x="239" y="288"/>
            <a:chExt cx="5643" cy="3696"/>
          </a:xfrm>
        </p:grpSpPr>
        <p:sp>
          <p:nvSpPr>
            <p:cNvPr id="48131" name="Line 3">
              <a:extLst>
                <a:ext uri="{FF2B5EF4-FFF2-40B4-BE49-F238E27FC236}">
                  <a16:creationId xmlns:a16="http://schemas.microsoft.com/office/drawing/2014/main" id="{8FE6EF9B-1BFB-F9EC-8B79-140B16AB81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88"/>
              <a:ext cx="0" cy="33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Line 4">
              <a:extLst>
                <a:ext uri="{FF2B5EF4-FFF2-40B4-BE49-F238E27FC236}">
                  <a16:creationId xmlns:a16="http://schemas.microsoft.com/office/drawing/2014/main" id="{6744177D-AF8F-8366-782C-F0905DE6BE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592"/>
              <a:ext cx="495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133" name="Group 5">
              <a:extLst>
                <a:ext uri="{FF2B5EF4-FFF2-40B4-BE49-F238E27FC236}">
                  <a16:creationId xmlns:a16="http://schemas.microsoft.com/office/drawing/2014/main" id="{D73F57F0-CE7E-00EC-8959-82257B0C64B3}"/>
                </a:ext>
              </a:extLst>
            </p:cNvPr>
            <p:cNvGrpSpPr/>
            <p:nvPr/>
          </p:nvGrpSpPr>
          <p:grpSpPr bwMode="auto">
            <a:xfrm>
              <a:off x="1152" y="1056"/>
              <a:ext cx="4080" cy="2528"/>
              <a:chOff x="1544" y="800"/>
              <a:chExt cx="3256" cy="2736"/>
            </a:xfrm>
          </p:grpSpPr>
          <p:sp>
            <p:nvSpPr>
              <p:cNvPr id="48145" name="Arc 6">
                <a:extLst>
                  <a:ext uri="{FF2B5EF4-FFF2-40B4-BE49-F238E27FC236}">
                    <a16:creationId xmlns:a16="http://schemas.microsoft.com/office/drawing/2014/main" id="{41C10197-89BB-A663-0A2F-BF90CDEFB679}"/>
                  </a:ext>
                </a:extLst>
              </p:cNvPr>
              <p:cNvSpPr/>
              <p:nvPr/>
            </p:nvSpPr>
            <p:spPr bwMode="auto">
              <a:xfrm>
                <a:off x="3176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6" name="Arc 7">
                <a:extLst>
                  <a:ext uri="{FF2B5EF4-FFF2-40B4-BE49-F238E27FC236}">
                    <a16:creationId xmlns:a16="http://schemas.microsoft.com/office/drawing/2014/main" id="{2F5FAE69-282E-99B1-039B-D4C3DA05D592}"/>
                  </a:ext>
                </a:extLst>
              </p:cNvPr>
              <p:cNvSpPr/>
              <p:nvPr/>
            </p:nvSpPr>
            <p:spPr bwMode="auto">
              <a:xfrm flipH="1">
                <a:off x="1544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34" name="Text Box 8">
              <a:extLst>
                <a:ext uri="{FF2B5EF4-FFF2-40B4-BE49-F238E27FC236}">
                  <a16:creationId xmlns:a16="http://schemas.microsoft.com/office/drawing/2014/main" id="{96EFC25D-B2D1-CB63-9290-70BD0137F5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256"/>
              <a:ext cx="10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Deficiency</a:t>
              </a:r>
            </a:p>
          </p:txBody>
        </p:sp>
        <p:sp>
          <p:nvSpPr>
            <p:cNvPr id="48135" name="Text Box 9">
              <a:extLst>
                <a:ext uri="{FF2B5EF4-FFF2-40B4-BE49-F238E27FC236}">
                  <a16:creationId xmlns:a16="http://schemas.microsoft.com/office/drawing/2014/main" id="{9EA81797-0C94-1DCA-2BAB-0D714D9E91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6" y="1362"/>
              <a:ext cx="9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Optimum</a:t>
              </a:r>
            </a:p>
          </p:txBody>
        </p:sp>
        <p:sp>
          <p:nvSpPr>
            <p:cNvPr id="48136" name="Text Box 10">
              <a:extLst>
                <a:ext uri="{FF2B5EF4-FFF2-40B4-BE49-F238E27FC236}">
                  <a16:creationId xmlns:a16="http://schemas.microsoft.com/office/drawing/2014/main" id="{9DBE3A64-31F1-7AA6-F0D1-DF9659344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256"/>
              <a:ext cx="7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Excess</a:t>
              </a:r>
            </a:p>
          </p:txBody>
        </p:sp>
        <p:sp>
          <p:nvSpPr>
            <p:cNvPr id="48137" name="Text Box 11">
              <a:extLst>
                <a:ext uri="{FF2B5EF4-FFF2-40B4-BE49-F238E27FC236}">
                  <a16:creationId xmlns:a16="http://schemas.microsoft.com/office/drawing/2014/main" id="{ABD978C0-E676-05BD-7645-658E41F4D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579" y="1533"/>
              <a:ext cx="19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Homeostatic  Effect</a:t>
              </a:r>
            </a:p>
          </p:txBody>
        </p:sp>
        <p:sp>
          <p:nvSpPr>
            <p:cNvPr id="48138" name="Text Box 12">
              <a:extLst>
                <a:ext uri="{FF2B5EF4-FFF2-40B4-BE49-F238E27FC236}">
                  <a16:creationId xmlns:a16="http://schemas.microsoft.com/office/drawing/2014/main" id="{8E25E946-0A47-4B7A-3A44-144D4D985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9" y="3696"/>
              <a:ext cx="27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Homeostatic System Activity</a:t>
              </a:r>
            </a:p>
          </p:txBody>
        </p:sp>
        <p:sp>
          <p:nvSpPr>
            <p:cNvPr id="48139" name="Line 13">
              <a:extLst>
                <a:ext uri="{FF2B5EF4-FFF2-40B4-BE49-F238E27FC236}">
                  <a16:creationId xmlns:a16="http://schemas.microsoft.com/office/drawing/2014/main" id="{5043E62A-A279-2FD0-5451-3C861CAA4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Line 14">
              <a:extLst>
                <a:ext uri="{FF2B5EF4-FFF2-40B4-BE49-F238E27FC236}">
                  <a16:creationId xmlns:a16="http://schemas.microsoft.com/office/drawing/2014/main" id="{0D6870EF-F271-4D55-1A8B-D545B354D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Text Box 15">
              <a:extLst>
                <a:ext uri="{FF2B5EF4-FFF2-40B4-BE49-F238E27FC236}">
                  <a16:creationId xmlns:a16="http://schemas.microsoft.com/office/drawing/2014/main" id="{4372158E-BB64-F6D2-26D3-307B8E2FC9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396"/>
              <a:ext cx="844" cy="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Eustasis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(Range)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 b="1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2" name="Line 16">
              <a:extLst>
                <a:ext uri="{FF2B5EF4-FFF2-40B4-BE49-F238E27FC236}">
                  <a16:creationId xmlns:a16="http://schemas.microsoft.com/office/drawing/2014/main" id="{74CB54D3-4E00-7036-49A2-AA30D4602A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054" y="-654"/>
              <a:ext cx="0" cy="495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Text Box 17">
              <a:extLst>
                <a:ext uri="{FF2B5EF4-FFF2-40B4-BE49-F238E27FC236}">
                  <a16:creationId xmlns:a16="http://schemas.microsoft.com/office/drawing/2014/main" id="{D333F114-B119-0DA2-1181-9263F3DC6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7" y="776"/>
              <a:ext cx="87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i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Allostasis</a:t>
              </a:r>
            </a:p>
          </p:txBody>
        </p:sp>
        <p:sp>
          <p:nvSpPr>
            <p:cNvPr id="48144" name="Text Box 18">
              <a:extLst>
                <a:ext uri="{FF2B5EF4-FFF2-40B4-BE49-F238E27FC236}">
                  <a16:creationId xmlns:a16="http://schemas.microsoft.com/office/drawing/2014/main" id="{C45C2FC5-D48E-1FA8-9518-BF9FC7F552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2" y="760"/>
              <a:ext cx="87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i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Allostasis</a:t>
              </a:r>
            </a:p>
          </p:txBody>
        </p:sp>
        <p:sp>
          <p:nvSpPr>
            <p:cNvPr id="5" name="Text Box 18">
              <a:extLst>
                <a:ext uri="{FF2B5EF4-FFF2-40B4-BE49-F238E27FC236}">
                  <a16:creationId xmlns:a16="http://schemas.microsoft.com/office/drawing/2014/main" id="{39558476-5AEA-91CA-E3D5-AAEB29B5F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" y="1236"/>
              <a:ext cx="9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Cacostasis</a:t>
              </a:r>
            </a:p>
          </p:txBody>
        </p:sp>
        <p:sp>
          <p:nvSpPr>
            <p:cNvPr id="6" name="Text Box 18">
              <a:extLst>
                <a:ext uri="{FF2B5EF4-FFF2-40B4-BE49-F238E27FC236}">
                  <a16:creationId xmlns:a16="http://schemas.microsoft.com/office/drawing/2014/main" id="{8603DFA5-F91A-2A51-1B60-D3FFB7499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2" y="1209"/>
              <a:ext cx="97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Cacostasis</a:t>
              </a:r>
            </a:p>
          </p:txBody>
        </p:sp>
      </p:grpSp>
      <p:sp>
        <p:nvSpPr>
          <p:cNvPr id="2" name="Text Box 1">
            <a:extLst>
              <a:ext uri="{FF2B5EF4-FFF2-40B4-BE49-F238E27FC236}">
                <a16:creationId xmlns:a16="http://schemas.microsoft.com/office/drawing/2014/main" id="{D1FC0C85-6DE9-8A6D-CC5F-F2BF63B3AC3F}"/>
              </a:ext>
            </a:extLst>
          </p:cNvPr>
          <p:cNvSpPr txBox="1"/>
          <p:nvPr/>
        </p:nvSpPr>
        <p:spPr>
          <a:xfrm>
            <a:off x="5327657" y="3299097"/>
            <a:ext cx="21875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“Eustress”</a:t>
            </a:r>
          </a:p>
          <a:p>
            <a:pPr algn="l"/>
            <a:endParaRPr lang="en-US" altLang="en-US" sz="2400" b="1" dirty="0">
              <a:solidFill>
                <a:srgbClr val="FFFF00"/>
              </a:solidFill>
              <a:latin typeface="Helvetica" pitchFamily="2" charset="0"/>
              <a:ea typeface="ＭＳ Ｐゴシック" panose="020B0600070205080204" pitchFamily="34" charset="-128"/>
              <a:sym typeface="+mn-ea"/>
            </a:endParaRPr>
          </a:p>
          <a:p>
            <a:pPr algn="l"/>
            <a:r>
              <a:rPr lang="en-US" altLang="en-US" sz="2400" b="1" dirty="0">
                <a:solidFill>
                  <a:srgbClr val="FFFF00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“Effectance”</a:t>
            </a:r>
          </a:p>
          <a:p>
            <a:pPr algn="l"/>
            <a:r>
              <a:rPr lang="en-US" altLang="en-US" sz="24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  (Hormesis)</a:t>
            </a:r>
          </a:p>
          <a:p>
            <a:pPr algn="l"/>
            <a:r>
              <a:rPr lang="el-GR" altLang="en-US" sz="2400" b="1" dirty="0">
                <a:solidFill>
                  <a:srgbClr val="FFFF00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  </a:t>
            </a:r>
            <a:r>
              <a:rPr lang="en-US" altLang="en-US" sz="24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Learning</a:t>
            </a:r>
          </a:p>
          <a:p>
            <a:pPr algn="l"/>
            <a:r>
              <a:rPr lang="en-US" altLang="en-US" sz="2400" b="1" i="1" dirty="0">
                <a:solidFill>
                  <a:srgbClr val="FFFF00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“Conatus”</a:t>
            </a:r>
          </a:p>
          <a:p>
            <a:pPr algn="l"/>
            <a:r>
              <a:rPr lang="en-US" altLang="en-US" sz="2400" b="1" dirty="0">
                <a:solidFill>
                  <a:srgbClr val="FFFF00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  </a:t>
            </a:r>
            <a:r>
              <a:rPr lang="en-US" altLang="en-US" sz="24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  <a:sym typeface="+mn-ea"/>
              </a:rPr>
              <a:t>Self-stim</a:t>
            </a:r>
            <a:endParaRPr lang="en-US" altLang="en-US" sz="2400" b="1" dirty="0">
              <a:solidFill>
                <a:schemeClr val="bg1"/>
              </a:solidFill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en-US" altLang="en-US" sz="2400" b="1" dirty="0">
              <a:solidFill>
                <a:srgbClr val="00B0F0"/>
              </a:solidFill>
              <a:latin typeface="Helvetica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" name="Line 14">
            <a:extLst>
              <a:ext uri="{FF2B5EF4-FFF2-40B4-BE49-F238E27FC236}">
                <a16:creationId xmlns:a16="http://schemas.microsoft.com/office/drawing/2014/main" id="{FA66D598-68C9-2A6A-A9A2-5FD209F2E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7961" y="827360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48DE8D14-E00B-5034-34C3-635670FF912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76320" y="827360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59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3311672" y="-180749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 b="1" dirty="0">
                <a:solidFill>
                  <a:srgbClr val="FFFF00"/>
                </a:solidFill>
              </a:rPr>
              <a:t>Human Stressors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775520" y="764704"/>
            <a:ext cx="10081120" cy="562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63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495" algn="l"/>
                <a:tab pos="1826895" algn="l"/>
                <a:tab pos="2741295" algn="l"/>
                <a:tab pos="3655695" algn="l"/>
                <a:tab pos="4570095" algn="l"/>
                <a:tab pos="5484495" algn="l"/>
                <a:tab pos="6398895" algn="l"/>
                <a:tab pos="7313295" algn="l"/>
                <a:tab pos="8227695" algn="l"/>
                <a:tab pos="9142095" algn="l"/>
                <a:tab pos="1005649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Daily hassles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chemeClr val="bg1"/>
                </a:solidFill>
              </a:rPr>
              <a:t>Life transitions: </a:t>
            </a:r>
            <a:r>
              <a:rPr lang="en-US" altLang="en-US" sz="1800" b="1" dirty="0">
                <a:solidFill>
                  <a:srgbClr val="FFFF00"/>
                </a:solidFill>
              </a:rPr>
              <a:t>Early life, puberty, adolescence, menopause</a:t>
            </a:r>
            <a:r>
              <a:rPr lang="en-US" altLang="en-US" sz="1800" b="1" dirty="0">
                <a:solidFill>
                  <a:schemeClr val="bg1"/>
                </a:solidFill>
              </a:rPr>
              <a:t>,</a:t>
            </a:r>
            <a:r>
              <a:rPr lang="en-US" altLang="en-US" sz="1800" b="1" dirty="0">
                <a:solidFill>
                  <a:srgbClr val="FFFF00"/>
                </a:solidFill>
              </a:rPr>
              <a:t> retirement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chemeClr val="bg1"/>
                </a:solidFill>
              </a:rPr>
              <a:t>Natural and unnatural </a:t>
            </a:r>
            <a:r>
              <a:rPr lang="en-US" altLang="en-US" sz="1800" b="1" dirty="0" err="1">
                <a:solidFill>
                  <a:schemeClr val="bg1"/>
                </a:solidFill>
              </a:rPr>
              <a:t>catastrophies</a:t>
            </a:r>
            <a:endParaRPr lang="en-US" altLang="en-US" sz="1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FF"/>
                </a:solidFill>
              </a:rPr>
              <a:t>Starvation, </a:t>
            </a:r>
            <a:r>
              <a:rPr lang="en-US" altLang="en-US" sz="1800" b="1" dirty="0">
                <a:solidFill>
                  <a:srgbClr val="FFFF00"/>
                </a:solidFill>
              </a:rPr>
              <a:t>Excessive nutrition, Western diet, Deficient exercise</a:t>
            </a:r>
            <a:r>
              <a:rPr lang="en-US" altLang="en-US" sz="1800" b="1" dirty="0">
                <a:solidFill>
                  <a:srgbClr val="FFFFFF"/>
                </a:solidFill>
              </a:rPr>
              <a:t>, Excessive exercise,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chemeClr val="bg1"/>
                </a:solidFill>
              </a:rPr>
              <a:t>Socioeconomic status, Minority status, </a:t>
            </a:r>
            <a:r>
              <a:rPr lang="en-US" altLang="en-US" sz="1800" b="1" dirty="0">
                <a:solidFill>
                  <a:srgbClr val="FFFF00"/>
                </a:solidFill>
              </a:rPr>
              <a:t>Loneliness </a:t>
            </a:r>
            <a:r>
              <a:rPr lang="en-US" altLang="en-US" sz="1800" b="1" dirty="0">
                <a:solidFill>
                  <a:srgbClr val="FF6600"/>
                </a:solidFill>
              </a:rPr>
              <a:t>(Dignity)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Work stress (Effort Reward Imbalance, ERI), Unemployment </a:t>
            </a:r>
            <a:r>
              <a:rPr lang="en-US" altLang="en-US" sz="1800" b="1" dirty="0">
                <a:solidFill>
                  <a:srgbClr val="FF6600"/>
                </a:solidFill>
              </a:rPr>
              <a:t>(Dignity) 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Job loss, Downsizing, Loss of control </a:t>
            </a:r>
            <a:r>
              <a:rPr lang="en-US" altLang="en-US" sz="1800" b="1" dirty="0">
                <a:solidFill>
                  <a:srgbClr val="FF6600"/>
                </a:solidFill>
              </a:rPr>
              <a:t>(Dignity) 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Social Inequality </a:t>
            </a:r>
            <a:r>
              <a:rPr lang="en-US" altLang="en-US" sz="1800" b="1" dirty="0">
                <a:solidFill>
                  <a:srgbClr val="FF6600"/>
                </a:solidFill>
              </a:rPr>
              <a:t>(Dignity)</a:t>
            </a:r>
            <a:r>
              <a:rPr lang="el-GR" altLang="en-US" sz="1800" b="1" dirty="0">
                <a:solidFill>
                  <a:srgbClr val="FF6600"/>
                </a:solidFill>
              </a:rPr>
              <a:t>, </a:t>
            </a:r>
            <a:r>
              <a:rPr lang="en-US" altLang="el-GR" sz="1800" b="1" dirty="0">
                <a:solidFill>
                  <a:schemeClr val="bg1"/>
                </a:solidFill>
              </a:rPr>
              <a:t>Social Restriction </a:t>
            </a:r>
            <a:r>
              <a:rPr lang="en-US" altLang="en-US" sz="1800" b="1" dirty="0">
                <a:solidFill>
                  <a:srgbClr val="FF6600"/>
                </a:solidFill>
                <a:sym typeface="+mn-ea"/>
              </a:rPr>
              <a:t>(Dignity)</a:t>
            </a:r>
            <a:endParaRPr lang="en-US" altLang="en-US" sz="1800" b="1" dirty="0">
              <a:solidFill>
                <a:srgbClr val="FF66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chemeClr val="bg1"/>
                </a:solidFill>
              </a:rPr>
              <a:t>Bereavement, Caretaking/ Pathologic empathy </a:t>
            </a:r>
            <a:r>
              <a:rPr lang="en-US" altLang="en-US" sz="1800" b="1" i="1" dirty="0">
                <a:solidFill>
                  <a:schemeClr val="bg1"/>
                </a:solidFill>
              </a:rPr>
              <a:t>vs. principled compassion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Addictions/ Toxic substances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Trauma, Surgery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Chronic diseases, Treatments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FF"/>
                </a:solidFill>
              </a:rPr>
              <a:t>Inflammations </a:t>
            </a:r>
            <a:r>
              <a:rPr lang="en-US" altLang="en-US" sz="1800" dirty="0">
                <a:solidFill>
                  <a:srgbClr val="FFFFFF"/>
                </a:solidFill>
              </a:rPr>
              <a:t>(Traumatic, Infectious, </a:t>
            </a:r>
            <a:r>
              <a:rPr lang="en-US" altLang="en-US" sz="1800" b="1" dirty="0">
                <a:solidFill>
                  <a:srgbClr val="FFFF00"/>
                </a:solidFill>
              </a:rPr>
              <a:t>Autoimmune, Allergic</a:t>
            </a:r>
            <a:r>
              <a:rPr lang="el-GR" altLang="en-US" sz="1800" dirty="0">
                <a:solidFill>
                  <a:srgbClr val="FFFFFF"/>
                </a:solidFill>
              </a:rPr>
              <a:t>,</a:t>
            </a:r>
            <a:r>
              <a:rPr lang="en-US" altLang="en-US" sz="1800" dirty="0">
                <a:solidFill>
                  <a:srgbClr val="FFFFFF"/>
                </a:solidFill>
              </a:rPr>
              <a:t> </a:t>
            </a:r>
            <a:r>
              <a:rPr lang="en-US" altLang="en-US" sz="1800" b="1" dirty="0">
                <a:solidFill>
                  <a:srgbClr val="FFFF00"/>
                </a:solidFill>
              </a:rPr>
              <a:t>Para-inflammation</a:t>
            </a:r>
            <a:r>
              <a:rPr lang="en-US" altLang="en-US" sz="1800" dirty="0">
                <a:solidFill>
                  <a:srgbClr val="FFFFFF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Anxiety, Depression, Personality disorders, Phobias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Sleep deficiency, </a:t>
            </a:r>
            <a:r>
              <a:rPr lang="en-US" altLang="en-US" sz="1800" dirty="0">
                <a:solidFill>
                  <a:srgbClr val="FFFFFF"/>
                </a:solidFill>
              </a:rPr>
              <a:t>Sleep excess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00"/>
                </a:solidFill>
              </a:rPr>
              <a:t>Uncoupling of the Clock: Jet-lag, “Social-jetlag”, “Work jet lag”</a:t>
            </a:r>
          </a:p>
          <a:p>
            <a:pPr eaLnBrk="1" hangingPunct="1">
              <a:lnSpc>
                <a:spcPct val="90000"/>
              </a:lnSpc>
              <a:spcBef>
                <a:spcPts val="450"/>
              </a:spcBef>
              <a:buClrTx/>
            </a:pPr>
            <a:r>
              <a:rPr lang="en-US" altLang="en-US" sz="1800" b="1" dirty="0">
                <a:solidFill>
                  <a:srgbClr val="FFFFFF"/>
                </a:solidFill>
              </a:rPr>
              <a:t>Behavioral addictions: Digital technology-</a:t>
            </a:r>
            <a:r>
              <a:rPr lang="en-US" altLang="en-US" sz="1800" b="1" dirty="0">
                <a:solidFill>
                  <a:srgbClr val="FFFF00"/>
                </a:solidFill>
              </a:rPr>
              <a:t>“Meta-modern stress”</a:t>
            </a:r>
            <a:r>
              <a:rPr lang="en-US" altLang="en-US" sz="1800" dirty="0">
                <a:solidFill>
                  <a:srgbClr val="FFFFFF"/>
                </a:solidFill>
              </a:rPr>
              <a:t>,  </a:t>
            </a:r>
            <a:r>
              <a:rPr lang="en-US" altLang="en-US" sz="1800" b="1" dirty="0">
                <a:solidFill>
                  <a:srgbClr val="FFFF00"/>
                </a:solidFill>
              </a:rPr>
              <a:t>“Cyborg stress”, Hikikomori s., NEET, Nomophobia (Nomo[bile]phobia)</a:t>
            </a:r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 flipV="1">
            <a:off x="1086999" y="764704"/>
            <a:ext cx="10225136" cy="16346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1055441" y="6393054"/>
            <a:ext cx="10225136" cy="41503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231900" y="6508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</a:rPr>
              <a:t>G.P. Chrousos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34B20-E490-CFEF-9941-477688E0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2">
            <a:extLst>
              <a:ext uri="{FF2B5EF4-FFF2-40B4-BE49-F238E27FC236}">
                <a16:creationId xmlns:a16="http://schemas.microsoft.com/office/drawing/2014/main" id="{26AE20B8-1D4C-6F69-67A8-1050A6974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430" y="1691005"/>
            <a:ext cx="4514850" cy="291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228" name="Text Box 3">
            <a:extLst>
              <a:ext uri="{FF2B5EF4-FFF2-40B4-BE49-F238E27FC236}">
                <a16:creationId xmlns:a16="http://schemas.microsoft.com/office/drawing/2014/main" id="{47D52622-2A8A-A53C-1433-59CA57545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6265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  <p:sp>
        <p:nvSpPr>
          <p:cNvPr id="52229" name="Text Box 4">
            <a:extLst>
              <a:ext uri="{FF2B5EF4-FFF2-40B4-BE49-F238E27FC236}">
                <a16:creationId xmlns:a16="http://schemas.microsoft.com/office/drawing/2014/main" id="{7C7A4342-370C-7B73-1937-962B7BDDF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FB79A54-AFDB-284E-9121-23E419F638A2}" type="slidenum"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20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2230" name="Text Box 5">
            <a:extLst>
              <a:ext uri="{FF2B5EF4-FFF2-40B4-BE49-F238E27FC236}">
                <a16:creationId xmlns:a16="http://schemas.microsoft.com/office/drawing/2014/main" id="{A48D2D57-EE24-9C54-1A95-A8D6B0B12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835" y="188595"/>
            <a:ext cx="5498465" cy="58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3200" b="1" dirty="0" err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Acute</a:t>
            </a:r>
            <a:r>
              <a:rPr lang="el-GR" altLang="en-US" sz="32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l-GR" altLang="en-US" sz="3200" b="1" i="1" dirty="0" err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vs</a:t>
            </a:r>
            <a:r>
              <a:rPr lang="el-GR" altLang="en-US" sz="32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. </a:t>
            </a:r>
            <a:r>
              <a:rPr lang="el-GR" altLang="en-US" sz="32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Chronic</a:t>
            </a:r>
            <a:r>
              <a:rPr lang="el-GR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Stress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397FD2BE-88C1-5805-F304-A012B426B6D0}"/>
              </a:ext>
            </a:extLst>
          </p:cNvPr>
          <p:cNvSpPr txBox="1"/>
          <p:nvPr/>
        </p:nvSpPr>
        <p:spPr>
          <a:xfrm>
            <a:off x="563320" y="5581531"/>
            <a:ext cx="57082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 Bold" panose="020F0502020204030204" charset="0"/>
                <a:cs typeface="Calibri Bold" panose="020F0502020204030204" charset="0"/>
              </a:rPr>
              <a:t>Fight, Flight, Freeze, (Fawn) Reaction</a:t>
            </a:r>
          </a:p>
          <a:p>
            <a:r>
              <a:rPr lang="en-US" sz="2800" b="1" dirty="0">
                <a:solidFill>
                  <a:srgbClr val="FFFF00"/>
                </a:solidFill>
                <a:latin typeface="Calibri Bold" panose="020F0502020204030204" charset="0"/>
                <a:cs typeface="Calibri Bold" panose="020F0502020204030204" charset="0"/>
              </a:rPr>
              <a:t>              </a:t>
            </a:r>
            <a:r>
              <a:rPr lang="en-US" sz="2800" b="1" dirty="0">
                <a:solidFill>
                  <a:srgbClr val="00B0F0"/>
                </a:solidFill>
                <a:latin typeface="Calibri Bold" panose="020F0502020204030204" charset="0"/>
                <a:cs typeface="Calibri Bold" panose="020F0502020204030204" charset="0"/>
              </a:rPr>
              <a:t>(physiologic)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96725F5-0CAC-617C-D9E0-0F3ABCB6795F}"/>
              </a:ext>
            </a:extLst>
          </p:cNvPr>
          <p:cNvSpPr txBox="1"/>
          <p:nvPr/>
        </p:nvSpPr>
        <p:spPr>
          <a:xfrm>
            <a:off x="6124057" y="4849524"/>
            <a:ext cx="592040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 Bold" panose="020F0502020204030204" charset="0"/>
                <a:cs typeface="Calibri Bold" panose="020F0502020204030204" charset="0"/>
              </a:rPr>
              <a:t>Chronic Psycho-socio-economic Stress</a:t>
            </a:r>
          </a:p>
          <a:p>
            <a:r>
              <a:rPr lang="en-US" sz="2000" b="1" dirty="0">
                <a:solidFill>
                  <a:srgbClr val="FFFF00"/>
                </a:solidFill>
                <a:latin typeface="Calibri Bold" panose="020F0502020204030204" charset="0"/>
                <a:cs typeface="Calibri Bold" panose="020F0502020204030204" charset="0"/>
              </a:rPr>
              <a:t>(</a:t>
            </a:r>
            <a:r>
              <a:rPr lang="en-US" sz="2000" b="1" dirty="0">
                <a:solidFill>
                  <a:srgbClr val="FFC000"/>
                </a:solidFill>
                <a:latin typeface="Calibri Bold" panose="020F0502020204030204" charset="0"/>
                <a:cs typeface="Calibri Bold" panose="020F0502020204030204" charset="0"/>
              </a:rPr>
              <a:t>Chronically activated Fight, Flight, Freeze, Fawn</a:t>
            </a:r>
          </a:p>
          <a:p>
            <a:r>
              <a:rPr lang="en-US" sz="2000" b="1" dirty="0">
                <a:solidFill>
                  <a:srgbClr val="FFC000"/>
                </a:solidFill>
                <a:latin typeface="Calibri Bold" panose="020F0502020204030204" charset="0"/>
                <a:cs typeface="Calibri Bold" panose="020F0502020204030204" charset="0"/>
              </a:rPr>
              <a:t> Reaction = chronic, smoldering, waxing and waning</a:t>
            </a:r>
          </a:p>
          <a:p>
            <a:r>
              <a:rPr lang="en-US" sz="2000" b="1" dirty="0">
                <a:solidFill>
                  <a:srgbClr val="FFC000"/>
                </a:solidFill>
                <a:latin typeface="Calibri Bold" panose="020F0502020204030204" charset="0"/>
                <a:cs typeface="Calibri Bold" panose="020F0502020204030204" charset="0"/>
              </a:rPr>
              <a:t> of an Anger, Fear (anxiety), Paralysis and Subservient </a:t>
            </a:r>
          </a:p>
          <a:p>
            <a:r>
              <a:rPr lang="en-US" sz="2000" b="1" dirty="0">
                <a:solidFill>
                  <a:srgbClr val="FFC000"/>
                </a:solidFill>
                <a:latin typeface="Calibri Bold" panose="020F0502020204030204" charset="0"/>
                <a:cs typeface="Calibri Bold" panose="020F0502020204030204" charset="0"/>
              </a:rPr>
              <a:t>state)   </a:t>
            </a:r>
            <a:r>
              <a:rPr lang="en-US" sz="2800" b="1" dirty="0">
                <a:solidFill>
                  <a:srgbClr val="FF0000"/>
                </a:solidFill>
                <a:latin typeface="Calibri Bold" panose="020F0502020204030204" charset="0"/>
                <a:cs typeface="Calibri Bold" panose="020F0502020204030204" charset="0"/>
              </a:rPr>
              <a:t>(pathologic)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57FF2D-DDAC-144E-325B-408776731564}"/>
              </a:ext>
            </a:extLst>
          </p:cNvPr>
          <p:cNvSpPr txBox="1"/>
          <p:nvPr/>
        </p:nvSpPr>
        <p:spPr>
          <a:xfrm>
            <a:off x="2374454" y="1059012"/>
            <a:ext cx="1575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800" b="1" dirty="0">
                <a:solidFill>
                  <a:srgbClr val="00B0F0"/>
                </a:solidFill>
              </a:rPr>
              <a:t>4Fs acute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ACA47D-C578-E1B3-3397-C3444DB5FBCB}"/>
              </a:ext>
            </a:extLst>
          </p:cNvPr>
          <p:cNvSpPr txBox="1"/>
          <p:nvPr/>
        </p:nvSpPr>
        <p:spPr>
          <a:xfrm>
            <a:off x="6672064" y="1006098"/>
            <a:ext cx="1843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800" b="1" dirty="0">
                <a:solidFill>
                  <a:srgbClr val="FF0000"/>
                </a:solidFill>
              </a:rPr>
              <a:t>4Fs chronic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AE1D30-911B-0AC1-E730-172FBF7B3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65" y="1443136"/>
            <a:ext cx="3247524" cy="381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2812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1"/>
          <p:cNvSpPr>
            <a:spLocks noChangeShapeType="1"/>
          </p:cNvSpPr>
          <p:nvPr/>
        </p:nvSpPr>
        <p:spPr bwMode="auto">
          <a:xfrm flipV="1">
            <a:off x="1536700" y="3173413"/>
            <a:ext cx="3013075" cy="26987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5" name="Line 2"/>
          <p:cNvSpPr>
            <a:spLocks noChangeShapeType="1"/>
          </p:cNvSpPr>
          <p:nvPr/>
        </p:nvSpPr>
        <p:spPr bwMode="auto">
          <a:xfrm>
            <a:off x="4597400" y="3175000"/>
            <a:ext cx="444500" cy="2730500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6" name="Line 3"/>
          <p:cNvSpPr>
            <a:spLocks noChangeShapeType="1"/>
          </p:cNvSpPr>
          <p:nvPr/>
        </p:nvSpPr>
        <p:spPr bwMode="auto">
          <a:xfrm flipV="1">
            <a:off x="5041900" y="2284413"/>
            <a:ext cx="622300" cy="3584575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7" name="Line 4"/>
          <p:cNvSpPr>
            <a:spLocks noChangeShapeType="1"/>
          </p:cNvSpPr>
          <p:nvPr/>
        </p:nvSpPr>
        <p:spPr bwMode="auto">
          <a:xfrm flipV="1">
            <a:off x="5511800" y="3173413"/>
            <a:ext cx="4000500" cy="28575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8" name="Line 5"/>
          <p:cNvSpPr>
            <a:spLocks noChangeShapeType="1"/>
          </p:cNvSpPr>
          <p:nvPr/>
        </p:nvSpPr>
        <p:spPr bwMode="auto">
          <a:xfrm>
            <a:off x="5359400" y="4076700"/>
            <a:ext cx="4076700" cy="1588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9" name="Line 6"/>
          <p:cNvSpPr>
            <a:spLocks noChangeShapeType="1"/>
          </p:cNvSpPr>
          <p:nvPr/>
        </p:nvSpPr>
        <p:spPr bwMode="auto">
          <a:xfrm flipV="1">
            <a:off x="5676900" y="2195513"/>
            <a:ext cx="3835400" cy="66675"/>
          </a:xfrm>
          <a:prstGeom prst="line">
            <a:avLst/>
          </a:prstGeom>
          <a:noFill/>
          <a:ln w="1908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0" name="Text Box 7"/>
          <p:cNvSpPr txBox="1">
            <a:spLocks noChangeArrowheads="1"/>
          </p:cNvSpPr>
          <p:nvPr/>
        </p:nvSpPr>
        <p:spPr bwMode="auto">
          <a:xfrm>
            <a:off x="2959100" y="393700"/>
            <a:ext cx="64897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250"/>
              </a:spcBef>
              <a:buFont typeface="Times New Roman" panose="02020603050405020304" pitchFamily="18" charset="0"/>
              <a:buNone/>
            </a:pPr>
            <a:r>
              <a:rPr lang="en-US" altLang="en-US" sz="36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Homeostasis over Time</a:t>
            </a:r>
          </a:p>
        </p:txBody>
      </p:sp>
      <p:sp>
        <p:nvSpPr>
          <p:cNvPr id="54281" name="Text Box 8"/>
          <p:cNvSpPr txBox="1">
            <a:spLocks noChangeArrowheads="1"/>
          </p:cNvSpPr>
          <p:nvPr/>
        </p:nvSpPr>
        <p:spPr bwMode="auto">
          <a:xfrm>
            <a:off x="1851025" y="2662238"/>
            <a:ext cx="34972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Healthy Baseline Homeostasis</a:t>
            </a:r>
          </a:p>
        </p:txBody>
      </p:sp>
      <p:sp>
        <p:nvSpPr>
          <p:cNvPr id="54282" name="Text Box 9"/>
          <p:cNvSpPr txBox="1">
            <a:spLocks noChangeArrowheads="1"/>
          </p:cNvSpPr>
          <p:nvPr/>
        </p:nvSpPr>
        <p:spPr bwMode="auto">
          <a:xfrm>
            <a:off x="5991225" y="2636838"/>
            <a:ext cx="36814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Baseline Homeostasis=</a:t>
            </a:r>
            <a:r>
              <a:rPr lang="en-US" altLang="en-US" sz="1800" b="1" i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Eustasis</a:t>
            </a:r>
          </a:p>
        </p:txBody>
      </p:sp>
      <p:sp>
        <p:nvSpPr>
          <p:cNvPr id="54283" name="Text Box 10"/>
          <p:cNvSpPr txBox="1">
            <a:spLocks noChangeArrowheads="1"/>
          </p:cNvSpPr>
          <p:nvPr/>
        </p:nvSpPr>
        <p:spPr bwMode="auto">
          <a:xfrm>
            <a:off x="6003925" y="3589338"/>
            <a:ext cx="43545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Deteriorated Homeostasis=</a:t>
            </a:r>
            <a:r>
              <a:rPr lang="en-US" altLang="en-US" sz="1800" b="1" i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Cacostasis</a:t>
            </a:r>
          </a:p>
        </p:txBody>
      </p:sp>
      <p:sp>
        <p:nvSpPr>
          <p:cNvPr id="54284" name="Text Box 11"/>
          <p:cNvSpPr txBox="1">
            <a:spLocks noChangeArrowheads="1"/>
          </p:cNvSpPr>
          <p:nvPr/>
        </p:nvSpPr>
        <p:spPr bwMode="auto">
          <a:xfrm>
            <a:off x="5978525" y="1658938"/>
            <a:ext cx="41259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Improved Homeostasis=</a:t>
            </a:r>
            <a:r>
              <a:rPr lang="en-US" altLang="en-US" sz="1800" b="1" i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Hyperstasis</a:t>
            </a:r>
          </a:p>
        </p:txBody>
      </p:sp>
      <p:sp>
        <p:nvSpPr>
          <p:cNvPr id="54285" name="Text Box 12"/>
          <p:cNvSpPr txBox="1">
            <a:spLocks noChangeArrowheads="1"/>
          </p:cNvSpPr>
          <p:nvPr/>
        </p:nvSpPr>
        <p:spPr bwMode="auto">
          <a:xfrm>
            <a:off x="4471988" y="6015038"/>
            <a:ext cx="22637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Distress (Eustress)</a:t>
            </a:r>
          </a:p>
        </p:txBody>
      </p:sp>
      <p:sp>
        <p:nvSpPr>
          <p:cNvPr id="54286" name="Text Box 13"/>
          <p:cNvSpPr txBox="1">
            <a:spLocks noChangeArrowheads="1"/>
          </p:cNvSpPr>
          <p:nvPr/>
        </p:nvSpPr>
        <p:spPr bwMode="auto">
          <a:xfrm>
            <a:off x="3289300" y="4140200"/>
            <a:ext cx="12604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i="1">
                <a:solidFill>
                  <a:srgbClr val="E8FF17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Catabasis</a:t>
            </a:r>
          </a:p>
        </p:txBody>
      </p:sp>
      <p:sp>
        <p:nvSpPr>
          <p:cNvPr id="54287" name="Text Box 14"/>
          <p:cNvSpPr txBox="1">
            <a:spLocks noChangeArrowheads="1"/>
          </p:cNvSpPr>
          <p:nvPr/>
        </p:nvSpPr>
        <p:spPr bwMode="auto">
          <a:xfrm>
            <a:off x="5410200" y="4483100"/>
            <a:ext cx="1196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i="1">
                <a:solidFill>
                  <a:srgbClr val="E8FF17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Anabasis</a:t>
            </a:r>
          </a:p>
        </p:txBody>
      </p:sp>
      <p:sp>
        <p:nvSpPr>
          <p:cNvPr id="54288" name="Text Box 15"/>
          <p:cNvSpPr txBox="1">
            <a:spLocks noChangeArrowheads="1"/>
          </p:cNvSpPr>
          <p:nvPr/>
        </p:nvSpPr>
        <p:spPr bwMode="auto">
          <a:xfrm>
            <a:off x="8293100" y="2222500"/>
            <a:ext cx="1704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Elevated mood</a:t>
            </a:r>
          </a:p>
        </p:txBody>
      </p:sp>
      <p:sp>
        <p:nvSpPr>
          <p:cNvPr id="54289" name="Text Box 16"/>
          <p:cNvSpPr txBox="1">
            <a:spLocks noChangeArrowheads="1"/>
          </p:cNvSpPr>
          <p:nvPr/>
        </p:nvSpPr>
        <p:spPr bwMode="auto">
          <a:xfrm>
            <a:off x="8305800" y="3162300"/>
            <a:ext cx="22002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Constitutional mood</a:t>
            </a:r>
          </a:p>
        </p:txBody>
      </p:sp>
      <p:sp>
        <p:nvSpPr>
          <p:cNvPr id="54290" name="Text Box 17"/>
          <p:cNvSpPr txBox="1">
            <a:spLocks noChangeArrowheads="1"/>
          </p:cNvSpPr>
          <p:nvPr/>
        </p:nvSpPr>
        <p:spPr bwMode="auto">
          <a:xfrm>
            <a:off x="8305800" y="4127500"/>
            <a:ext cx="2054065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Suppressed mood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Tissue damage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Curtailed life</a:t>
            </a:r>
          </a:p>
        </p:txBody>
      </p:sp>
      <p:sp>
        <p:nvSpPr>
          <p:cNvPr id="54291" name="Text Box 18"/>
          <p:cNvSpPr txBox="1">
            <a:spLocks noChangeArrowheads="1"/>
          </p:cNvSpPr>
          <p:nvPr/>
        </p:nvSpPr>
        <p:spPr bwMode="auto">
          <a:xfrm>
            <a:off x="1219200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  <p:sp>
        <p:nvSpPr>
          <p:cNvPr id="54292" name="Text Box 19"/>
          <p:cNvSpPr txBox="1">
            <a:spLocks noChangeArrowheads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110FD45D-57A5-7C42-9442-93BB5EB6933A}" type="slidenum"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21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4293" name="Text Box 20"/>
          <p:cNvSpPr txBox="1">
            <a:spLocks noChangeArrowheads="1"/>
          </p:cNvSpPr>
          <p:nvPr/>
        </p:nvSpPr>
        <p:spPr bwMode="auto">
          <a:xfrm>
            <a:off x="2095500" y="3263900"/>
            <a:ext cx="22002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Constitutional mood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1"/>
          <p:cNvSpPr>
            <a:spLocks noChangeShapeType="1"/>
          </p:cNvSpPr>
          <p:nvPr/>
        </p:nvSpPr>
        <p:spPr bwMode="auto">
          <a:xfrm>
            <a:off x="2300729" y="3193270"/>
            <a:ext cx="2404458" cy="1473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3" name="Line 2"/>
          <p:cNvSpPr>
            <a:spLocks noChangeShapeType="1"/>
          </p:cNvSpPr>
          <p:nvPr/>
        </p:nvSpPr>
        <p:spPr bwMode="auto">
          <a:xfrm>
            <a:off x="4705186" y="3193269"/>
            <a:ext cx="412530" cy="2534110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4" name="Line 3"/>
          <p:cNvSpPr>
            <a:spLocks noChangeShapeType="1"/>
          </p:cNvSpPr>
          <p:nvPr/>
        </p:nvSpPr>
        <p:spPr bwMode="auto">
          <a:xfrm flipV="1">
            <a:off x="5117716" y="2366737"/>
            <a:ext cx="577541" cy="3326756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Line 4"/>
          <p:cNvSpPr>
            <a:spLocks noChangeShapeType="1"/>
          </p:cNvSpPr>
          <p:nvPr/>
        </p:nvSpPr>
        <p:spPr bwMode="auto">
          <a:xfrm flipV="1">
            <a:off x="5553818" y="3191796"/>
            <a:ext cx="3712766" cy="26520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Line 5"/>
          <p:cNvSpPr>
            <a:spLocks noChangeShapeType="1"/>
          </p:cNvSpPr>
          <p:nvPr/>
        </p:nvSpPr>
        <p:spPr bwMode="auto">
          <a:xfrm>
            <a:off x="5412380" y="4030115"/>
            <a:ext cx="3783485" cy="1473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 flipV="1">
            <a:off x="5707044" y="2371754"/>
            <a:ext cx="3559540" cy="15608"/>
          </a:xfrm>
          <a:prstGeom prst="line">
            <a:avLst/>
          </a:prstGeom>
          <a:noFill/>
          <a:ln w="1908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8" name="Text Box 7"/>
          <p:cNvSpPr txBox="1">
            <a:spLocks noChangeArrowheads="1"/>
          </p:cNvSpPr>
          <p:nvPr/>
        </p:nvSpPr>
        <p:spPr bwMode="auto">
          <a:xfrm>
            <a:off x="3184722" y="612013"/>
            <a:ext cx="6022930" cy="596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89"/>
              </a:spcBef>
              <a:buNone/>
            </a:pPr>
            <a:r>
              <a:rPr lang="en-US" altLang="en-US" sz="3341" b="1">
                <a:solidFill>
                  <a:srgbClr val="FFFFFF"/>
                </a:solidFill>
                <a:latin typeface="Arial" panose="020B0604020202020204" pitchFamily="34" charset="0"/>
              </a:rPr>
              <a:t>Homeostasis over Time</a:t>
            </a:r>
          </a:p>
        </p:txBody>
      </p:sp>
      <p:sp>
        <p:nvSpPr>
          <p:cNvPr id="56329" name="Text Box 8"/>
          <p:cNvSpPr txBox="1">
            <a:spLocks noChangeArrowheads="1"/>
          </p:cNvSpPr>
          <p:nvPr/>
        </p:nvSpPr>
        <p:spPr bwMode="auto">
          <a:xfrm>
            <a:off x="2156344" y="2717387"/>
            <a:ext cx="3245724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>
                <a:solidFill>
                  <a:srgbClr val="FFFFFF"/>
                </a:solidFill>
                <a:latin typeface="Arial" panose="020B0604020202020204" pitchFamily="34" charset="0"/>
              </a:rPr>
              <a:t>Healthy Baseline Homeostasis</a:t>
            </a:r>
          </a:p>
        </p:txBody>
      </p:sp>
      <p:sp>
        <p:nvSpPr>
          <p:cNvPr id="56330" name="Text Box 9"/>
          <p:cNvSpPr txBox="1">
            <a:spLocks noChangeArrowheads="1"/>
          </p:cNvSpPr>
          <p:nvPr/>
        </p:nvSpPr>
        <p:spPr bwMode="auto">
          <a:xfrm>
            <a:off x="5998762" y="2693813"/>
            <a:ext cx="3446827" cy="3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>
                <a:solidFill>
                  <a:srgbClr val="FFFFFF"/>
                </a:solidFill>
                <a:latin typeface="Arial" panose="020B0604020202020204" pitchFamily="34" charset="0"/>
              </a:rPr>
              <a:t>Baseline Homeostasis=</a:t>
            </a:r>
            <a:r>
              <a:rPr lang="en-US" altLang="en-US" sz="1671" b="1" i="1">
                <a:solidFill>
                  <a:srgbClr val="FFFF00"/>
                </a:solidFill>
                <a:latin typeface="Arial" panose="020B0604020202020204" pitchFamily="34" charset="0"/>
              </a:rPr>
              <a:t>Eustasis</a:t>
            </a:r>
          </a:p>
        </p:txBody>
      </p:sp>
      <p:sp>
        <p:nvSpPr>
          <p:cNvPr id="56331" name="Text Box 10"/>
          <p:cNvSpPr txBox="1">
            <a:spLocks noChangeArrowheads="1"/>
          </p:cNvSpPr>
          <p:nvPr/>
        </p:nvSpPr>
        <p:spPr bwMode="auto">
          <a:xfrm>
            <a:off x="6010548" y="3577806"/>
            <a:ext cx="4080013" cy="3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 dirty="0">
                <a:solidFill>
                  <a:srgbClr val="FFFFFF"/>
                </a:solidFill>
                <a:latin typeface="Arial" panose="020B0604020202020204" pitchFamily="34" charset="0"/>
              </a:rPr>
              <a:t>Deteriorated Homeostasis=</a:t>
            </a:r>
            <a:r>
              <a:rPr lang="en-US" altLang="en-US" sz="1671" b="1" i="1" dirty="0">
                <a:solidFill>
                  <a:srgbClr val="FFC000"/>
                </a:solidFill>
                <a:latin typeface="Arial" panose="020B0604020202020204" pitchFamily="34" charset="0"/>
              </a:rPr>
              <a:t>Cacostasis</a:t>
            </a:r>
          </a:p>
        </p:txBody>
      </p:sp>
      <p:sp>
        <p:nvSpPr>
          <p:cNvPr id="56332" name="Text Box 11"/>
          <p:cNvSpPr txBox="1">
            <a:spLocks noChangeArrowheads="1"/>
          </p:cNvSpPr>
          <p:nvPr/>
        </p:nvSpPr>
        <p:spPr bwMode="auto">
          <a:xfrm>
            <a:off x="5986975" y="1786249"/>
            <a:ext cx="3865210" cy="3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>
                <a:solidFill>
                  <a:srgbClr val="FFFFFF"/>
                </a:solidFill>
                <a:latin typeface="Arial" panose="020B0604020202020204" pitchFamily="34" charset="0"/>
              </a:rPr>
              <a:t>Improved Homeostasis=</a:t>
            </a:r>
            <a:r>
              <a:rPr lang="en-US" altLang="en-US" sz="1671" b="1" i="1">
                <a:solidFill>
                  <a:srgbClr val="FFFF00"/>
                </a:solidFill>
                <a:latin typeface="Arial" panose="020B0604020202020204" pitchFamily="34" charset="0"/>
              </a:rPr>
              <a:t>Hyperstasis</a:t>
            </a:r>
          </a:p>
        </p:txBody>
      </p:sp>
      <p:sp>
        <p:nvSpPr>
          <p:cNvPr id="56333" name="Text Box 12"/>
          <p:cNvSpPr txBox="1">
            <a:spLocks noChangeArrowheads="1"/>
          </p:cNvSpPr>
          <p:nvPr/>
        </p:nvSpPr>
        <p:spPr bwMode="auto">
          <a:xfrm>
            <a:off x="4188051" y="5864398"/>
            <a:ext cx="1976873" cy="3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>
                <a:solidFill>
                  <a:srgbClr val="FFFFFF"/>
                </a:solidFill>
                <a:latin typeface="Arial" panose="020B0604020202020204" pitchFamily="34" charset="0"/>
              </a:rPr>
              <a:t>Distress/Eustress</a:t>
            </a:r>
          </a:p>
        </p:txBody>
      </p:sp>
      <p:sp>
        <p:nvSpPr>
          <p:cNvPr id="56334" name="Text Box 13"/>
          <p:cNvSpPr txBox="1">
            <a:spLocks noChangeArrowheads="1"/>
          </p:cNvSpPr>
          <p:nvPr/>
        </p:nvSpPr>
        <p:spPr bwMode="auto">
          <a:xfrm>
            <a:off x="3491172" y="4089047"/>
            <a:ext cx="1169816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 i="1">
                <a:solidFill>
                  <a:srgbClr val="E8FF17"/>
                </a:solidFill>
                <a:latin typeface="Arial" panose="020B0604020202020204" pitchFamily="34" charset="0"/>
              </a:rPr>
              <a:t>Catabasis</a:t>
            </a:r>
          </a:p>
        </p:txBody>
      </p:sp>
      <p:sp>
        <p:nvSpPr>
          <p:cNvPr id="56335" name="Text Box 14"/>
          <p:cNvSpPr txBox="1">
            <a:spLocks noChangeArrowheads="1"/>
          </p:cNvSpPr>
          <p:nvPr/>
        </p:nvSpPr>
        <p:spPr bwMode="auto">
          <a:xfrm>
            <a:off x="5459527" y="4407285"/>
            <a:ext cx="1110883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b="1" i="1">
                <a:solidFill>
                  <a:srgbClr val="E8FF17"/>
                </a:solidFill>
                <a:latin typeface="Arial" panose="020B0604020202020204" pitchFamily="34" charset="0"/>
              </a:rPr>
              <a:t>Anabasis</a:t>
            </a:r>
          </a:p>
        </p:txBody>
      </p:sp>
      <p:sp>
        <p:nvSpPr>
          <p:cNvPr id="56336" name="Text Box 15"/>
          <p:cNvSpPr txBox="1">
            <a:spLocks noChangeArrowheads="1"/>
          </p:cNvSpPr>
          <p:nvPr/>
        </p:nvSpPr>
        <p:spPr bwMode="auto">
          <a:xfrm>
            <a:off x="8135074" y="2418902"/>
            <a:ext cx="3039918" cy="344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dirty="0">
                <a:solidFill>
                  <a:srgbClr val="FFFFFF"/>
                </a:solidFill>
                <a:latin typeface="Arial" panose="020B0604020202020204" pitchFamily="34" charset="0"/>
              </a:rPr>
              <a:t>Elevated mood, eu-longevity</a:t>
            </a:r>
          </a:p>
        </p:txBody>
      </p:sp>
      <p:sp>
        <p:nvSpPr>
          <p:cNvPr id="56337" name="Text Box 16"/>
          <p:cNvSpPr txBox="1">
            <a:spLocks noChangeArrowheads="1"/>
          </p:cNvSpPr>
          <p:nvPr/>
        </p:nvSpPr>
        <p:spPr bwMode="auto">
          <a:xfrm>
            <a:off x="8174854" y="3211686"/>
            <a:ext cx="2042021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dirty="0">
                <a:solidFill>
                  <a:srgbClr val="FFFFFF"/>
                </a:solidFill>
                <a:latin typeface="Arial" panose="020B0604020202020204" pitchFamily="34" charset="0"/>
              </a:rPr>
              <a:t>Constitutional mood</a:t>
            </a:r>
          </a:p>
        </p:txBody>
      </p:sp>
      <p:sp>
        <p:nvSpPr>
          <p:cNvPr id="56338" name="Text Box 17"/>
          <p:cNvSpPr txBox="1">
            <a:spLocks noChangeArrowheads="1"/>
          </p:cNvSpPr>
          <p:nvPr/>
        </p:nvSpPr>
        <p:spPr bwMode="auto">
          <a:xfrm>
            <a:off x="8146861" y="4077261"/>
            <a:ext cx="3295448" cy="85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dirty="0">
                <a:solidFill>
                  <a:srgbClr val="FFC000"/>
                </a:solidFill>
                <a:latin typeface="Arial" panose="020B0604020202020204" pitchFamily="34" charset="0"/>
              </a:rPr>
              <a:t>Suppressed mood,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dirty="0">
                <a:solidFill>
                  <a:srgbClr val="FFC000"/>
                </a:solidFill>
                <a:latin typeface="Arial" panose="020B0604020202020204" pitchFamily="34" charset="0"/>
              </a:rPr>
              <a:t>Chronic disease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 dirty="0">
                <a:solidFill>
                  <a:srgbClr val="FFC000"/>
                </a:solidFill>
                <a:latin typeface="Arial" panose="020B0604020202020204" pitchFamily="34" charset="0"/>
              </a:rPr>
              <a:t>Curtailed life</a:t>
            </a:r>
          </a:p>
        </p:txBody>
      </p:sp>
      <p:sp>
        <p:nvSpPr>
          <p:cNvPr id="56339" name="Text Box 18"/>
          <p:cNvSpPr txBox="1">
            <a:spLocks noChangeArrowheads="1"/>
          </p:cNvSpPr>
          <p:nvPr/>
        </p:nvSpPr>
        <p:spPr bwMode="auto">
          <a:xfrm>
            <a:off x="1569962" y="6169374"/>
            <a:ext cx="2687335" cy="44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527" tIns="43434" rIns="83527" bIns="43434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99" b="1">
                <a:solidFill>
                  <a:srgbClr val="FFFFFF"/>
                </a:solidFill>
                <a:latin typeface="Arial" panose="020B0604020202020204" pitchFamily="34" charset="0"/>
              </a:rPr>
              <a:t>G.P. Chrousos</a:t>
            </a:r>
          </a:p>
        </p:txBody>
      </p:sp>
      <p:sp>
        <p:nvSpPr>
          <p:cNvPr id="56341" name="Text Box 20"/>
          <p:cNvSpPr txBox="1">
            <a:spLocks noChangeArrowheads="1"/>
          </p:cNvSpPr>
          <p:nvPr/>
        </p:nvSpPr>
        <p:spPr bwMode="auto">
          <a:xfrm>
            <a:off x="2312515" y="3193269"/>
            <a:ext cx="2042021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>
                <a:solidFill>
                  <a:srgbClr val="FFFFFF"/>
                </a:solidFill>
                <a:latin typeface="Arial" panose="020B0604020202020204" pitchFamily="34" charset="0"/>
              </a:rPr>
              <a:t>Constitutional mood</a:t>
            </a:r>
          </a:p>
        </p:txBody>
      </p:sp>
      <p:sp>
        <p:nvSpPr>
          <p:cNvPr id="56342" name="Text Box 21"/>
          <p:cNvSpPr txBox="1">
            <a:spLocks noChangeArrowheads="1"/>
          </p:cNvSpPr>
          <p:nvPr/>
        </p:nvSpPr>
        <p:spPr bwMode="auto">
          <a:xfrm>
            <a:off x="3778470" y="1320681"/>
            <a:ext cx="7000684" cy="94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l-GR" sz="2228" b="1" dirty="0">
                <a:solidFill>
                  <a:srgbClr val="00B0F0"/>
                </a:solidFill>
                <a:latin typeface="Arial" panose="020B0604020202020204" pitchFamily="34" charset="0"/>
              </a:rPr>
              <a:t>Psychosomatic </a:t>
            </a:r>
            <a:r>
              <a:rPr lang="el-GR" altLang="en-US" sz="2228" b="1" dirty="0" err="1">
                <a:solidFill>
                  <a:srgbClr val="00B0F0"/>
                </a:solidFill>
                <a:latin typeface="Arial" panose="020B0604020202020204" pitchFamily="34" charset="0"/>
              </a:rPr>
              <a:t>Resilience</a:t>
            </a:r>
            <a:r>
              <a:rPr lang="en-US" altLang="el-GR" sz="2228" b="1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el-GR" altLang="en-US" sz="2228" b="1" dirty="0">
                <a:solidFill>
                  <a:srgbClr val="FFFF00"/>
                </a:solidFill>
                <a:latin typeface="Arial" panose="020B0604020202020204" pitchFamily="34" charset="0"/>
              </a:rPr>
              <a:t>=</a:t>
            </a:r>
            <a:r>
              <a:rPr lang="en-US" altLang="el-GR" sz="2228" b="1" dirty="0">
                <a:solidFill>
                  <a:srgbClr val="FFFF00"/>
                </a:solidFill>
                <a:latin typeface="Arial" panose="020B0604020202020204" pitchFamily="34" charset="0"/>
              </a:rPr>
              <a:t> “</a:t>
            </a:r>
            <a:r>
              <a:rPr lang="en-US" altLang="el-GR" sz="2228" b="1" i="1" dirty="0">
                <a:solidFill>
                  <a:srgbClr val="FFFF00"/>
                </a:solidFill>
                <a:latin typeface="Arial Bold Italic" panose="020B0604020202020204" charset="0"/>
                <a:cs typeface="Arial Bold Italic" panose="020B0604020202020204" charset="0"/>
              </a:rPr>
              <a:t>Ataraxia”+ “Aponia”</a:t>
            </a:r>
            <a:endParaRPr lang="el-GR" altLang="en-US" sz="2228" b="1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1671" b="1" dirty="0">
                <a:solidFill>
                  <a:srgbClr val="00B0F0"/>
                </a:solidFill>
                <a:latin typeface="Arial" panose="020B0604020202020204" pitchFamily="34" charset="0"/>
              </a:rPr>
              <a:t>-</a:t>
            </a:r>
            <a:r>
              <a:rPr lang="el-GR" altLang="en-US" sz="1671" b="1" dirty="0" err="1">
                <a:solidFill>
                  <a:srgbClr val="00B0F0"/>
                </a:solidFill>
                <a:latin typeface="Arial" panose="020B0604020202020204" pitchFamily="34" charset="0"/>
              </a:rPr>
              <a:t>Small</a:t>
            </a:r>
            <a:r>
              <a:rPr lang="el-GR" altLang="en-US" sz="1671" b="1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el-GR" altLang="en-US" sz="1671" b="1" dirty="0" err="1">
                <a:solidFill>
                  <a:srgbClr val="00B0F0"/>
                </a:solidFill>
                <a:latin typeface="Arial" panose="020B0604020202020204" pitchFamily="34" charset="0"/>
              </a:rPr>
              <a:t>disturbance</a:t>
            </a:r>
            <a:endParaRPr lang="el-GR" altLang="en-US" sz="1671" b="1" dirty="0">
              <a:solidFill>
                <a:srgbClr val="00B0F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1671" b="1" dirty="0">
                <a:solidFill>
                  <a:srgbClr val="00B0F0"/>
                </a:solidFill>
                <a:latin typeface="Arial" panose="020B0604020202020204" pitchFamily="34" charset="0"/>
              </a:rPr>
              <a:t>-</a:t>
            </a:r>
            <a:r>
              <a:rPr lang="el-GR" altLang="en-US" sz="1671" b="1" dirty="0" err="1">
                <a:solidFill>
                  <a:srgbClr val="00B0F0"/>
                </a:solidFill>
                <a:latin typeface="Arial" panose="020B0604020202020204" pitchFamily="34" charset="0"/>
              </a:rPr>
              <a:t>Quick</a:t>
            </a:r>
            <a:r>
              <a:rPr lang="el-GR" altLang="en-US" sz="1671" b="1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el-GR" altLang="en-US" sz="1671" b="1" dirty="0" err="1">
                <a:solidFill>
                  <a:srgbClr val="00B0F0"/>
                </a:solidFill>
                <a:latin typeface="Arial" panose="020B0604020202020204" pitchFamily="34" charset="0"/>
              </a:rPr>
              <a:t>recovery</a:t>
            </a:r>
            <a:endParaRPr lang="el-GR" altLang="en-US" sz="1671" b="1" dirty="0">
              <a:solidFill>
                <a:srgbClr val="00B0F0"/>
              </a:solidFill>
              <a:latin typeface="Arial" panose="020B0604020202020204" pitchFamily="34" charset="0"/>
            </a:endParaRPr>
          </a:p>
        </p:txBody>
      </p:sp>
      <p:sp>
        <p:nvSpPr>
          <p:cNvPr id="56343" name="Text Box 22"/>
          <p:cNvSpPr txBox="1">
            <a:spLocks noChangeArrowheads="1"/>
          </p:cNvSpPr>
          <p:nvPr/>
        </p:nvSpPr>
        <p:spPr bwMode="auto">
          <a:xfrm>
            <a:off x="4599108" y="3028258"/>
            <a:ext cx="1744410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>
                <a:solidFill>
                  <a:srgbClr val="FFFF00"/>
                </a:solidFill>
                <a:latin typeface="Wingdings" panose="05000000000000000000" pitchFamily="2" charset="2"/>
              </a:rPr>
              <a:t></a:t>
            </a:r>
          </a:p>
        </p:txBody>
      </p:sp>
      <p:sp>
        <p:nvSpPr>
          <p:cNvPr id="56344" name="Text Box 23"/>
          <p:cNvSpPr txBox="1">
            <a:spLocks noChangeArrowheads="1"/>
          </p:cNvSpPr>
          <p:nvPr/>
        </p:nvSpPr>
        <p:spPr bwMode="auto">
          <a:xfrm>
            <a:off x="4940918" y="4360139"/>
            <a:ext cx="1119723" cy="34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3527" tIns="43434" rIns="83527" bIns="4343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71">
                <a:solidFill>
                  <a:srgbClr val="FFFF00"/>
                </a:solidFill>
                <a:latin typeface="Wingdings" panose="05000000000000000000" pitchFamily="2" charset="2"/>
              </a:rPr>
              <a:t>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AFE7BC-6E3E-D634-A082-399BE78486B1}"/>
              </a:ext>
            </a:extLst>
          </p:cNvPr>
          <p:cNvSpPr txBox="1"/>
          <p:nvPr/>
        </p:nvSpPr>
        <p:spPr>
          <a:xfrm>
            <a:off x="7171777" y="5062179"/>
            <a:ext cx="4066178" cy="778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l-GR" sz="2228" b="1" dirty="0">
                <a:solidFill>
                  <a:srgbClr val="FFC000"/>
                </a:solidFill>
                <a:latin typeface="Arial" panose="020B0604020202020204" pitchFamily="34" charset="0"/>
              </a:rPr>
              <a:t>Psychosomatic Vulnerability</a:t>
            </a:r>
          </a:p>
          <a:p>
            <a:r>
              <a:rPr lang="en-US" sz="2228" b="1" dirty="0">
                <a:solidFill>
                  <a:srgbClr val="FFC000"/>
                </a:solidFill>
                <a:latin typeface="Arial" panose="020B0604020202020204" pitchFamily="34" charset="0"/>
              </a:rPr>
              <a:t>Frailty</a:t>
            </a:r>
            <a:endParaRPr lang="en-GR" sz="2228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0809D-54FB-2CFA-D687-C20BA5DC7553}"/>
              </a:ext>
            </a:extLst>
          </p:cNvPr>
          <p:cNvSpPr txBox="1"/>
          <p:nvPr/>
        </p:nvSpPr>
        <p:spPr>
          <a:xfrm>
            <a:off x="8422786" y="5833406"/>
            <a:ext cx="2717219" cy="6064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>
                <a:solidFill>
                  <a:srgbClr val="FFC000"/>
                </a:solidFill>
              </a:rPr>
              <a:t> </a:t>
            </a:r>
            <a:r>
              <a:rPr lang="en-GR" sz="3341" b="1" dirty="0">
                <a:solidFill>
                  <a:srgbClr val="FFC000"/>
                </a:solidFill>
                <a:latin typeface="+mn-lt"/>
              </a:rPr>
              <a:t>Adaptation </a:t>
            </a:r>
            <a:r>
              <a:rPr lang="en-GR" sz="3341" dirty="0">
                <a:solidFill>
                  <a:srgbClr val="FFC000"/>
                </a:solidFill>
                <a:latin typeface="+mn-lt"/>
              </a:rPr>
              <a:t>↓</a:t>
            </a:r>
            <a:endParaRPr lang="en-GR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C3399A-000B-D5C3-7AD9-BC7DF1DF9E87}"/>
              </a:ext>
            </a:extLst>
          </p:cNvPr>
          <p:cNvSpPr txBox="1"/>
          <p:nvPr/>
        </p:nvSpPr>
        <p:spPr>
          <a:xfrm>
            <a:off x="719657" y="1362541"/>
            <a:ext cx="2664319" cy="6064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341" b="1" dirty="0">
                <a:solidFill>
                  <a:srgbClr val="00B0F0"/>
                </a:solidFill>
                <a:latin typeface="+mn-lt"/>
              </a:rPr>
              <a:t>Adaptation ↑</a:t>
            </a:r>
            <a:endParaRPr lang="en-GR" sz="3341" dirty="0">
              <a:solidFill>
                <a:srgbClr val="00B0F0"/>
              </a:solidFill>
              <a:latin typeface="+mn-lt"/>
            </a:endParaRP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5400" y="3284984"/>
            <a:ext cx="10441305" cy="2548255"/>
          </a:xfrm>
        </p:spPr>
        <p:txBody>
          <a:bodyPr/>
          <a:lstStyle/>
          <a:p>
            <a:pPr eaLnBrk="1" hangingPunct="1"/>
            <a:r>
              <a:rPr lang="en-US" altLang="en-US" sz="5400" b="1" i="1" dirty="0">
                <a:solidFill>
                  <a:srgbClr val="FE42FF"/>
                </a:solidFill>
                <a:latin typeface="+mn-lt"/>
                <a:ea typeface="ＭＳ Ｐゴシック" panose="020B0600070205080204" pitchFamily="34" charset="-128"/>
                <a:cs typeface="+mn-lt"/>
              </a:rPr>
              <a:t> R</a:t>
            </a:r>
            <a:r>
              <a:rPr lang="en-US" altLang="en-US" sz="5400" b="1" i="1" dirty="0">
                <a:solidFill>
                  <a:srgbClr val="FE42FF"/>
                </a:solidFill>
                <a:latin typeface="Calibri Bold Italic" panose="020F0502020204030204" charset="0"/>
                <a:ea typeface="ＭＳ Ｐゴシック" panose="020B0600070205080204" pitchFamily="34" charset="-128"/>
                <a:cs typeface="Calibri Bold Italic" panose="020F0502020204030204" charset="0"/>
              </a:rPr>
              <a:t>esilience is the</a:t>
            </a:r>
            <a:r>
              <a:rPr lang="el-GR" altLang="en-US" sz="5400" b="1" i="1" dirty="0">
                <a:solidFill>
                  <a:srgbClr val="FE42FF"/>
                </a:solidFill>
                <a:latin typeface="Calibri Bold Italic" panose="020F0502020204030204" charset="0"/>
                <a:ea typeface="ＭＳ Ｐゴシック" panose="020B0600070205080204" pitchFamily="34" charset="-128"/>
                <a:cs typeface="Calibri Bold Italic" panose="020F0502020204030204" charset="0"/>
              </a:rPr>
              <a:t> </a:t>
            </a:r>
            <a:r>
              <a:rPr lang="en-US" altLang="en-US" sz="5400" b="1" i="1" dirty="0">
                <a:solidFill>
                  <a:srgbClr val="FE42FF"/>
                </a:solidFill>
                <a:latin typeface="Calibri Bold Italic" panose="020F0502020204030204" charset="0"/>
                <a:ea typeface="ＭＳ Ｐゴシック" panose="020B0600070205080204" pitchFamily="34" charset="-128"/>
                <a:cs typeface="Calibri Bold Italic" panose="020F0502020204030204" charset="0"/>
              </a:rPr>
              <a:t>Ability of any Organism to Resist to Stressors and Return Rapidly to Homeostasis</a:t>
            </a:r>
            <a:r>
              <a:rPr lang="en-US" altLang="en-US" sz="5400" b="1" i="1" dirty="0">
                <a:solidFill>
                  <a:srgbClr val="FE42FF"/>
                </a:solidFill>
                <a:ea typeface="ＭＳ Ｐゴシック" panose="020B0600070205080204" pitchFamily="34" charset="-128"/>
              </a:rPr>
              <a:t> </a:t>
            </a:r>
            <a:br>
              <a:rPr lang="en-US" altLang="en-US" sz="4800" b="1" i="1" dirty="0">
                <a:solidFill>
                  <a:srgbClr val="FE42FF"/>
                </a:solidFill>
                <a:ea typeface="ＭＳ Ｐゴシック" panose="020B0600070205080204" pitchFamily="34" charset="-128"/>
              </a:rPr>
            </a:br>
            <a:br>
              <a:rPr lang="en-US" altLang="en-US" sz="4000" b="1" dirty="0">
                <a:solidFill>
                  <a:srgbClr val="FE42FF"/>
                </a:solidFill>
                <a:ea typeface="ＭＳ Ｐゴシック" panose="020B0600070205080204" pitchFamily="34" charset="-128"/>
              </a:rPr>
            </a:br>
            <a:br>
              <a:rPr lang="en-US" altLang="en-US" sz="4000" b="1" dirty="0">
                <a:solidFill>
                  <a:srgbClr val="FE42FF"/>
                </a:solidFill>
                <a:ea typeface="ＭＳ Ｐゴシック" panose="020B0600070205080204" pitchFamily="34" charset="-128"/>
              </a:rPr>
            </a:br>
            <a:endParaRPr lang="en-US" altLang="en-US" sz="3600" b="1" dirty="0">
              <a:solidFill>
                <a:srgbClr val="E8FF17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367112" y="-243408"/>
            <a:ext cx="907841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</a:pP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(Eu)Longevity</a:t>
            </a:r>
            <a:endParaRPr lang="en-US" altLang="en-US" sz="18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b="1" dirty="0">
              <a:solidFill>
                <a:srgbClr val="E8FF17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513431" y="-102493"/>
            <a:ext cx="9860280" cy="3819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Stress, Homeostasis, Resilience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Adverse Effects of Chronic Stress – Pathology-Aging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Evaluation of a Stressed Human Subject-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Management-Therapy- Eu-longevity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890168" y="836712"/>
            <a:ext cx="9970205" cy="72008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1196657" y="6525344"/>
            <a:ext cx="9798685" cy="635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6"/>
          <a:stretch>
            <a:fillRect/>
          </a:stretch>
        </p:blipFill>
        <p:spPr bwMode="auto">
          <a:xfrm>
            <a:off x="1703070" y="518160"/>
            <a:ext cx="8562975" cy="6039485"/>
          </a:xfrm>
          <a:prstGeom prst="rect">
            <a:avLst/>
          </a:prstGeom>
          <a:noFill/>
          <a:ln w="9360" cap="sq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22136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1" name="AutoShape 2"/>
          <p:cNvSpPr>
            <a:spLocks noChangeArrowheads="1"/>
          </p:cNvSpPr>
          <p:nvPr/>
        </p:nvSpPr>
        <p:spPr bwMode="auto">
          <a:xfrm>
            <a:off x="4368165" y="5060315"/>
            <a:ext cx="485775" cy="531813"/>
          </a:xfrm>
          <a:prstGeom prst="upArrow">
            <a:avLst>
              <a:gd name="adj1" fmla="val 50000"/>
              <a:gd name="adj2" fmla="val 27369"/>
            </a:avLst>
          </a:prstGeom>
          <a:solidFill>
            <a:srgbClr val="FFFF00"/>
          </a:solidFill>
          <a:ln w="936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63492" name="AutoShape 3"/>
          <p:cNvSpPr>
            <a:spLocks noChangeArrowheads="1"/>
          </p:cNvSpPr>
          <p:nvPr/>
        </p:nvSpPr>
        <p:spPr bwMode="auto">
          <a:xfrm>
            <a:off x="6260465" y="5064760"/>
            <a:ext cx="485775" cy="531813"/>
          </a:xfrm>
          <a:prstGeom prst="upArrow">
            <a:avLst>
              <a:gd name="adj1" fmla="val 50000"/>
              <a:gd name="adj2" fmla="val 27369"/>
            </a:avLst>
          </a:prstGeom>
          <a:solidFill>
            <a:srgbClr val="FFFF00"/>
          </a:solidFill>
          <a:ln w="936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63493" name="Text Box 14"/>
          <p:cNvSpPr txBox="1">
            <a:spLocks noChangeArrowheads="1"/>
          </p:cNvSpPr>
          <p:nvPr/>
        </p:nvSpPr>
        <p:spPr bwMode="auto">
          <a:xfrm>
            <a:off x="4296410" y="-100013"/>
            <a:ext cx="3182938" cy="70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Stress System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3692525" y="5971540"/>
            <a:ext cx="135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 Bold" panose="020F0502020204030204" charset="0"/>
                <a:cs typeface="Calibri Bold" panose="020F0502020204030204" charset="0"/>
              </a:rPr>
              <a:t>Cortisol</a:t>
            </a:r>
            <a:r>
              <a:rPr lang="en-US" dirty="0" err="1"/>
              <a:t>l</a:t>
            </a:r>
            <a:endParaRPr lang="en-US" dirty="0"/>
          </a:p>
        </p:txBody>
      </p:sp>
      <p:sp>
        <p:nvSpPr>
          <p:cNvPr id="3" name="Text Box 2"/>
          <p:cNvSpPr txBox="1"/>
          <p:nvPr/>
        </p:nvSpPr>
        <p:spPr>
          <a:xfrm>
            <a:off x="9133541" y="5478311"/>
            <a:ext cx="26358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 Bold" panose="020F0502020204030204" charset="0"/>
                <a:cs typeface="Calibri Bold" panose="020F0502020204030204" charset="0"/>
              </a:rPr>
              <a:t>Norepinephrine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 Bold" panose="020F0502020204030204" charset="0"/>
                <a:cs typeface="Calibri Bold" panose="020F0502020204030204" charset="0"/>
              </a:rPr>
              <a:t>Epinephrine, </a:t>
            </a:r>
            <a:r>
              <a:rPr lang="en-US" sz="2400" b="1" dirty="0" err="1">
                <a:solidFill>
                  <a:schemeClr val="bg1"/>
                </a:solidFill>
                <a:latin typeface="Calibri Bold" panose="020F0502020204030204" charset="0"/>
                <a:cs typeface="Calibri Bold" panose="020F0502020204030204" charset="0"/>
              </a:rPr>
              <a:t>iCRH</a:t>
            </a:r>
            <a:r>
              <a:rPr lang="en-US" sz="2400" b="1" dirty="0">
                <a:solidFill>
                  <a:schemeClr val="bg1"/>
                </a:solidFill>
                <a:latin typeface="Calibri Bold" panose="020F0502020204030204" charset="0"/>
                <a:cs typeface="Calibri Bold" panose="020F0502020204030204" charset="0"/>
              </a:rPr>
              <a:t>, Interleukin-6 (IL-6)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464185" y="3989705"/>
            <a:ext cx="16941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FFFF00"/>
                </a:solidFill>
                <a:latin typeface="Times New Roman Bold" panose="02020603050405020304" charset="0"/>
                <a:cs typeface="Times New Roman Bold" panose="02020603050405020304" charset="0"/>
              </a:rPr>
              <a:t>HPA Axis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10632440" y="4005580"/>
            <a:ext cx="137795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FFFF00"/>
                </a:solidFill>
                <a:latin typeface="Times New Roman Bold" panose="02020603050405020304" charset="0"/>
                <a:cs typeface="Times New Roman Bold" panose="02020603050405020304" charset="0"/>
              </a:rPr>
              <a:t>LC-NE </a:t>
            </a:r>
          </a:p>
          <a:p>
            <a:pPr algn="l"/>
            <a:r>
              <a:rPr lang="en-US" sz="2800" b="1" dirty="0">
                <a:solidFill>
                  <a:srgbClr val="FFFF00"/>
                </a:solidFill>
                <a:latin typeface="Times New Roman Bold" panose="02020603050405020304" charset="0"/>
                <a:cs typeface="Times New Roman Bold" panose="02020603050405020304" charset="0"/>
              </a:rPr>
              <a:t>System</a:t>
            </a:r>
          </a:p>
          <a:p>
            <a:endParaRPr lang="en-US" sz="2800" b="1" dirty="0">
              <a:solidFill>
                <a:srgbClr val="FFFF00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6" name="Line 21">
            <a:extLst>
              <a:ext uri="{FF2B5EF4-FFF2-40B4-BE49-F238E27FC236}">
                <a16:creationId xmlns:a16="http://schemas.microsoft.com/office/drawing/2014/main" id="{AE6F02CF-9194-4FB1-E7F9-0B39B32FD3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08168" y="300353"/>
            <a:ext cx="2168624" cy="753288"/>
          </a:xfrm>
          <a:prstGeom prst="line">
            <a:avLst/>
          </a:prstGeom>
          <a:noFill/>
          <a:ln w="381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21">
            <a:extLst>
              <a:ext uri="{FF2B5EF4-FFF2-40B4-BE49-F238E27FC236}">
                <a16:creationId xmlns:a16="http://schemas.microsoft.com/office/drawing/2014/main" id="{03B6B48D-283E-BD3D-CC2E-2E5DB16739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575" y="4454750"/>
            <a:ext cx="3003217" cy="1086896"/>
          </a:xfrm>
          <a:prstGeom prst="line">
            <a:avLst/>
          </a:prstGeom>
          <a:noFill/>
          <a:ln w="381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21">
            <a:extLst>
              <a:ext uri="{FF2B5EF4-FFF2-40B4-BE49-F238E27FC236}">
                <a16:creationId xmlns:a16="http://schemas.microsoft.com/office/drawing/2014/main" id="{B4146573-6C68-A9D8-455B-D0865E120C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5955" y="344031"/>
            <a:ext cx="2104037" cy="709611"/>
          </a:xfrm>
          <a:prstGeom prst="line">
            <a:avLst/>
          </a:prstGeom>
          <a:noFill/>
          <a:ln w="381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ACF136-28C2-E2B2-D27C-8A9B89633263}"/>
              </a:ext>
            </a:extLst>
          </p:cNvPr>
          <p:cNvSpPr txBox="1"/>
          <p:nvPr/>
        </p:nvSpPr>
        <p:spPr>
          <a:xfrm>
            <a:off x="9717331" y="1166473"/>
            <a:ext cx="2078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b="1" dirty="0">
                <a:solidFill>
                  <a:srgbClr val="00B0F0"/>
                </a:solidFill>
              </a:rPr>
              <a:t>Circadian clock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E6E40C-E344-632C-8D31-58A79B25BF29}"/>
              </a:ext>
            </a:extLst>
          </p:cNvPr>
          <p:cNvSpPr txBox="1"/>
          <p:nvPr/>
        </p:nvSpPr>
        <p:spPr>
          <a:xfrm>
            <a:off x="133101" y="1155403"/>
            <a:ext cx="2139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b="1" dirty="0">
                <a:solidFill>
                  <a:srgbClr val="00B0F0"/>
                </a:solidFill>
              </a:rPr>
              <a:t>Reward System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172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FFFF00"/>
                </a:solidFill>
                <a:latin typeface="Arial Bold" panose="020B0604020202020204" charset="0"/>
                <a:ea typeface="ＭＳ Ｐゴシック" panose="020B0600070205080204" pitchFamily="34" charset="-128"/>
                <a:cs typeface="Arial Bold" panose="020B0604020202020204" charset="0"/>
              </a:rPr>
              <a:t>MC/ML “Reward” System</a:t>
            </a:r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70" r="-17470"/>
          <a:stretch>
            <a:fillRect/>
          </a:stretch>
        </p:blipFill>
        <p:spPr bwMode="auto">
          <a:xfrm>
            <a:off x="119063" y="998538"/>
            <a:ext cx="11953875" cy="545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17470" r="-1747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2708" name="Text Box 3"/>
          <p:cNvSpPr txBox="1">
            <a:spLocks noChangeArrowheads="1"/>
          </p:cNvSpPr>
          <p:nvPr/>
        </p:nvSpPr>
        <p:spPr bwMode="auto">
          <a:xfrm>
            <a:off x="5016500" y="2997200"/>
            <a:ext cx="5572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ML</a:t>
            </a:r>
          </a:p>
        </p:txBody>
      </p:sp>
      <p:sp>
        <p:nvSpPr>
          <p:cNvPr id="72709" name="Text Box 4"/>
          <p:cNvSpPr txBox="1">
            <a:spLocks noChangeArrowheads="1"/>
          </p:cNvSpPr>
          <p:nvPr/>
        </p:nvSpPr>
        <p:spPr bwMode="auto">
          <a:xfrm>
            <a:off x="3517900" y="3429000"/>
            <a:ext cx="5365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MC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ChangeArrowheads="1"/>
          </p:cNvSpPr>
          <p:nvPr/>
        </p:nvSpPr>
        <p:spPr bwMode="auto">
          <a:xfrm>
            <a:off x="1645920" y="71755"/>
            <a:ext cx="9382125" cy="80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	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999999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999999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 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MC/ML “Reward” System Tone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Stress System Tone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3200" b="1" i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FFFFFF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E8FF17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i="1" dirty="0">
                <a:solidFill>
                  <a:srgbClr val="E8FF17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	</a:t>
            </a:r>
          </a:p>
        </p:txBody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6734175" y="2227263"/>
            <a:ext cx="3616325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000"/>
              </a:spcBef>
              <a:buFont typeface="Times New Roman" panose="02020603050405020304" pitchFamily="18" charset="0"/>
              <a:buNone/>
            </a:pPr>
            <a:r>
              <a:rPr lang="en-US" altLang="en-US" sz="3200" b="1" dirty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+ acute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Font typeface="Times New Roman" panose="02020603050405020304" pitchFamily="18" charset="0"/>
              <a:buNone/>
            </a:pPr>
            <a:r>
              <a:rPr lang="en-US" altLang="en-US" sz="3200" b="1" dirty="0">
                <a:solidFill>
                  <a:srgbClr val="FFC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- chronic</a:t>
            </a:r>
          </a:p>
          <a:p>
            <a:pPr eaLnBrk="1" hangingPunct="1">
              <a:lnSpc>
                <a:spcPct val="100000"/>
              </a:lnSpc>
              <a:spcBef>
                <a:spcPts val="2000"/>
              </a:spcBef>
              <a:buFont typeface="Times New Roman" panose="02020603050405020304" pitchFamily="18" charset="0"/>
              <a:buNone/>
            </a:pPr>
            <a:endParaRPr lang="en-US" altLang="en-US" sz="3200" b="1" dirty="0">
              <a:solidFill>
                <a:srgbClr val="FF66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76804" name="Line 3"/>
          <p:cNvSpPr>
            <a:spLocks noChangeShapeType="1"/>
          </p:cNvSpPr>
          <p:nvPr/>
        </p:nvSpPr>
        <p:spPr bwMode="auto">
          <a:xfrm>
            <a:off x="5076825" y="2068513"/>
            <a:ext cx="1588" cy="1773237"/>
          </a:xfrm>
          <a:prstGeom prst="line">
            <a:avLst/>
          </a:prstGeom>
          <a:noFill/>
          <a:ln w="381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5" name="Line 4"/>
          <p:cNvSpPr>
            <a:spLocks noChangeShapeType="1"/>
          </p:cNvSpPr>
          <p:nvPr/>
        </p:nvSpPr>
        <p:spPr bwMode="auto">
          <a:xfrm flipV="1">
            <a:off x="6481763" y="2009775"/>
            <a:ext cx="1587" cy="1771650"/>
          </a:xfrm>
          <a:prstGeom prst="line">
            <a:avLst/>
          </a:prstGeom>
          <a:noFill/>
          <a:ln w="381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6" name="Text Box 5"/>
          <p:cNvSpPr txBox="1">
            <a:spLocks noChangeArrowheads="1"/>
          </p:cNvSpPr>
          <p:nvPr/>
        </p:nvSpPr>
        <p:spPr bwMode="auto">
          <a:xfrm>
            <a:off x="4344988" y="2549525"/>
            <a:ext cx="7239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0"/>
              </a:spcBef>
              <a:buFont typeface="Times New Roman" panose="02020603050405020304" pitchFamily="18" charset="0"/>
              <a:buNone/>
            </a:pPr>
            <a:r>
              <a:rPr lang="en-US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-</a:t>
            </a:r>
          </a:p>
        </p:txBody>
      </p:sp>
      <p:sp>
        <p:nvSpPr>
          <p:cNvPr id="76807" name="Text Box 6"/>
          <p:cNvSpPr txBox="1">
            <a:spLocks noChangeArrowheads="1"/>
          </p:cNvSpPr>
          <p:nvPr/>
        </p:nvSpPr>
        <p:spPr bwMode="auto">
          <a:xfrm>
            <a:off x="-367665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  <p:sp>
        <p:nvSpPr>
          <p:cNvPr id="76808" name="Text Box 7"/>
          <p:cNvSpPr txBox="1">
            <a:spLocks noChangeArrowheads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6E2614D6-96EC-EC41-A0D9-0D5F51E8E663}" type="slidenum"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27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021" y="116764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Calibri Bold" panose="020F0502020204030204" charset="0"/>
                <a:cs typeface="Calibri Bold" panose="020F0502020204030204" charset="0"/>
              </a:rPr>
              <a:t>The Retino-hypothalamic Track</a:t>
            </a:r>
            <a:r>
              <a:rPr lang="en-US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271362" name="Content Placeholder 4" descr="Diagram&#10;&#10;Description automatically generate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835" y="1124585"/>
            <a:ext cx="9260205" cy="542544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"/>
          <p:cNvSpPr>
            <a:spLocks noChangeArrowheads="1"/>
          </p:cNvSpPr>
          <p:nvPr/>
        </p:nvSpPr>
        <p:spPr bwMode="auto">
          <a:xfrm>
            <a:off x="5033963" y="276225"/>
            <a:ext cx="1498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24 H SAMPLING</a:t>
            </a:r>
          </a:p>
        </p:txBody>
      </p:sp>
      <p:sp>
        <p:nvSpPr>
          <p:cNvPr id="101379" name="Rectangle 2"/>
          <p:cNvSpPr>
            <a:spLocks noChangeArrowheads="1"/>
          </p:cNvSpPr>
          <p:nvPr/>
        </p:nvSpPr>
        <p:spPr bwMode="auto">
          <a:xfrm>
            <a:off x="8286750" y="225425"/>
            <a:ext cx="22415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           OVERNIGHT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DEXAMETHASONE TEST</a:t>
            </a:r>
          </a:p>
        </p:txBody>
      </p:sp>
      <p:sp>
        <p:nvSpPr>
          <p:cNvPr id="101380" name="Rectangle 3"/>
          <p:cNvSpPr>
            <a:spLocks noChangeArrowheads="1"/>
          </p:cNvSpPr>
          <p:nvPr/>
        </p:nvSpPr>
        <p:spPr bwMode="auto">
          <a:xfrm>
            <a:off x="1946275" y="287338"/>
            <a:ext cx="381000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A.</a:t>
            </a:r>
          </a:p>
        </p:txBody>
      </p:sp>
      <p:sp>
        <p:nvSpPr>
          <p:cNvPr id="101381" name="Rectangle 4"/>
          <p:cNvSpPr>
            <a:spLocks noChangeArrowheads="1"/>
          </p:cNvSpPr>
          <p:nvPr/>
        </p:nvSpPr>
        <p:spPr bwMode="auto">
          <a:xfrm>
            <a:off x="1941513" y="3441700"/>
            <a:ext cx="582612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B.</a:t>
            </a:r>
          </a:p>
        </p:txBody>
      </p:sp>
      <p:sp>
        <p:nvSpPr>
          <p:cNvPr id="101382" name="Rectangle 5"/>
          <p:cNvSpPr>
            <a:spLocks noChangeArrowheads="1"/>
          </p:cNvSpPr>
          <p:nvPr/>
        </p:nvSpPr>
        <p:spPr bwMode="auto">
          <a:xfrm>
            <a:off x="2819400" y="755650"/>
            <a:ext cx="5664200" cy="2405063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383" name="Rectangle 6"/>
          <p:cNvSpPr>
            <a:spLocks noChangeArrowheads="1"/>
          </p:cNvSpPr>
          <p:nvPr/>
        </p:nvSpPr>
        <p:spPr bwMode="auto">
          <a:xfrm>
            <a:off x="8497888" y="755650"/>
            <a:ext cx="1831975" cy="2405063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384" name="Rectangle 7"/>
          <p:cNvSpPr>
            <a:spLocks noChangeArrowheads="1"/>
          </p:cNvSpPr>
          <p:nvPr/>
        </p:nvSpPr>
        <p:spPr bwMode="auto">
          <a:xfrm rot="-5400000">
            <a:off x="1384300" y="1716088"/>
            <a:ext cx="180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PLASMA CORTISOL</a:t>
            </a:r>
          </a:p>
        </p:txBody>
      </p:sp>
      <p:sp>
        <p:nvSpPr>
          <p:cNvPr id="101385" name="Line 8"/>
          <p:cNvSpPr>
            <a:spLocks noChangeShapeType="1"/>
          </p:cNvSpPr>
          <p:nvPr/>
        </p:nvSpPr>
        <p:spPr bwMode="auto">
          <a:xfrm>
            <a:off x="3192463" y="3017838"/>
            <a:ext cx="1587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86" name="Line 9"/>
          <p:cNvSpPr>
            <a:spLocks noChangeShapeType="1"/>
          </p:cNvSpPr>
          <p:nvPr/>
        </p:nvSpPr>
        <p:spPr bwMode="auto">
          <a:xfrm>
            <a:off x="5770563" y="3019425"/>
            <a:ext cx="1587" cy="125413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87" name="Line 10"/>
          <p:cNvSpPr>
            <a:spLocks noChangeShapeType="1"/>
          </p:cNvSpPr>
          <p:nvPr/>
        </p:nvSpPr>
        <p:spPr bwMode="auto">
          <a:xfrm>
            <a:off x="8029575" y="3027363"/>
            <a:ext cx="1588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88" name="Rectangle 11"/>
          <p:cNvSpPr>
            <a:spLocks noChangeArrowheads="1"/>
          </p:cNvSpPr>
          <p:nvPr/>
        </p:nvSpPr>
        <p:spPr bwMode="auto">
          <a:xfrm>
            <a:off x="2905125" y="3241675"/>
            <a:ext cx="536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8 am</a:t>
            </a:r>
          </a:p>
        </p:txBody>
      </p:sp>
      <p:sp>
        <p:nvSpPr>
          <p:cNvPr id="101389" name="Rectangle 12"/>
          <p:cNvSpPr>
            <a:spLocks noChangeArrowheads="1"/>
          </p:cNvSpPr>
          <p:nvPr/>
        </p:nvSpPr>
        <p:spPr bwMode="auto">
          <a:xfrm>
            <a:off x="5487988" y="3241675"/>
            <a:ext cx="546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8 pm</a:t>
            </a:r>
          </a:p>
        </p:txBody>
      </p:sp>
      <p:sp>
        <p:nvSpPr>
          <p:cNvPr id="101390" name="Rectangle 13"/>
          <p:cNvSpPr>
            <a:spLocks noChangeArrowheads="1"/>
          </p:cNvSpPr>
          <p:nvPr/>
        </p:nvSpPr>
        <p:spPr bwMode="auto">
          <a:xfrm>
            <a:off x="7705725" y="3241675"/>
            <a:ext cx="536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8 am</a:t>
            </a:r>
          </a:p>
        </p:txBody>
      </p:sp>
      <p:sp>
        <p:nvSpPr>
          <p:cNvPr id="101391" name="Line 14"/>
          <p:cNvSpPr>
            <a:spLocks noChangeShapeType="1"/>
          </p:cNvSpPr>
          <p:nvPr/>
        </p:nvSpPr>
        <p:spPr bwMode="auto">
          <a:xfrm flipH="1">
            <a:off x="2820988" y="1992313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2" name="Line 15"/>
          <p:cNvSpPr>
            <a:spLocks noChangeShapeType="1"/>
          </p:cNvSpPr>
          <p:nvPr/>
        </p:nvSpPr>
        <p:spPr bwMode="auto">
          <a:xfrm flipH="1">
            <a:off x="2820988" y="1246188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3" name="Line 16"/>
          <p:cNvSpPr>
            <a:spLocks noChangeShapeType="1"/>
          </p:cNvSpPr>
          <p:nvPr/>
        </p:nvSpPr>
        <p:spPr bwMode="auto">
          <a:xfrm flipH="1">
            <a:off x="2820988" y="2449513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4" name="Line 17"/>
          <p:cNvSpPr>
            <a:spLocks noChangeShapeType="1"/>
          </p:cNvSpPr>
          <p:nvPr/>
        </p:nvSpPr>
        <p:spPr bwMode="auto">
          <a:xfrm flipH="1">
            <a:off x="2824163" y="2916238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5" name="Line 18"/>
          <p:cNvSpPr>
            <a:spLocks noChangeShapeType="1"/>
          </p:cNvSpPr>
          <p:nvPr/>
        </p:nvSpPr>
        <p:spPr bwMode="auto">
          <a:xfrm flipH="1">
            <a:off x="2820988" y="2681288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6" name="Line 19"/>
          <p:cNvSpPr>
            <a:spLocks noChangeShapeType="1"/>
          </p:cNvSpPr>
          <p:nvPr/>
        </p:nvSpPr>
        <p:spPr bwMode="auto">
          <a:xfrm flipH="1">
            <a:off x="2820988" y="2236788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7" name="Line 20"/>
          <p:cNvSpPr>
            <a:spLocks noChangeShapeType="1"/>
          </p:cNvSpPr>
          <p:nvPr/>
        </p:nvSpPr>
        <p:spPr bwMode="auto">
          <a:xfrm flipH="1">
            <a:off x="2824163" y="1744663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8" name="Line 21"/>
          <p:cNvSpPr>
            <a:spLocks noChangeShapeType="1"/>
          </p:cNvSpPr>
          <p:nvPr/>
        </p:nvSpPr>
        <p:spPr bwMode="auto">
          <a:xfrm flipH="1">
            <a:off x="2820988" y="1008063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99" name="Line 22"/>
          <p:cNvSpPr>
            <a:spLocks noChangeShapeType="1"/>
          </p:cNvSpPr>
          <p:nvPr/>
        </p:nvSpPr>
        <p:spPr bwMode="auto">
          <a:xfrm flipH="1">
            <a:off x="2824163" y="1484313"/>
            <a:ext cx="153987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00" name="Rectangle 23"/>
          <p:cNvSpPr>
            <a:spLocks noChangeArrowheads="1"/>
          </p:cNvSpPr>
          <p:nvPr/>
        </p:nvSpPr>
        <p:spPr bwMode="auto">
          <a:xfrm>
            <a:off x="8945563" y="1741488"/>
            <a:ext cx="241300" cy="141287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600" cap="sq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01" name="Rectangle 24"/>
          <p:cNvSpPr>
            <a:spLocks noChangeArrowheads="1"/>
          </p:cNvSpPr>
          <p:nvPr/>
        </p:nvSpPr>
        <p:spPr bwMode="auto">
          <a:xfrm>
            <a:off x="9199563" y="2824163"/>
            <a:ext cx="241300" cy="3302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600" cap="sq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02" name="Rectangle 25"/>
          <p:cNvSpPr>
            <a:spLocks noChangeArrowheads="1"/>
          </p:cNvSpPr>
          <p:nvPr/>
        </p:nvSpPr>
        <p:spPr bwMode="auto">
          <a:xfrm>
            <a:off x="9453563" y="2020888"/>
            <a:ext cx="241300" cy="1133475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03" name="Rectangle 26"/>
          <p:cNvSpPr>
            <a:spLocks noChangeArrowheads="1"/>
          </p:cNvSpPr>
          <p:nvPr/>
        </p:nvSpPr>
        <p:spPr bwMode="auto">
          <a:xfrm>
            <a:off x="9707563" y="2303463"/>
            <a:ext cx="241300" cy="850900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04" name="Rectangle 27"/>
          <p:cNvSpPr>
            <a:spLocks noChangeArrowheads="1"/>
          </p:cNvSpPr>
          <p:nvPr/>
        </p:nvSpPr>
        <p:spPr bwMode="auto">
          <a:xfrm>
            <a:off x="2827338" y="3990975"/>
            <a:ext cx="5643562" cy="2405063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05" name="Rectangle 28"/>
          <p:cNvSpPr>
            <a:spLocks noChangeArrowheads="1"/>
          </p:cNvSpPr>
          <p:nvPr/>
        </p:nvSpPr>
        <p:spPr bwMode="auto">
          <a:xfrm>
            <a:off x="4340225" y="3683000"/>
            <a:ext cx="26574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TARGET TISSUE SENSITIVITY</a:t>
            </a:r>
          </a:p>
        </p:txBody>
      </p:sp>
      <p:sp>
        <p:nvSpPr>
          <p:cNvPr id="101406" name="Rectangle 29"/>
          <p:cNvSpPr>
            <a:spLocks noChangeArrowheads="1"/>
          </p:cNvSpPr>
          <p:nvPr/>
        </p:nvSpPr>
        <p:spPr bwMode="auto">
          <a:xfrm rot="-5400000">
            <a:off x="1146969" y="4845844"/>
            <a:ext cx="2459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TARGET TISSUE RESPONSE</a:t>
            </a:r>
          </a:p>
        </p:txBody>
      </p:sp>
      <p:sp>
        <p:nvSpPr>
          <p:cNvPr id="101407" name="Rectangle 30"/>
          <p:cNvSpPr>
            <a:spLocks noChangeArrowheads="1"/>
          </p:cNvSpPr>
          <p:nvPr/>
        </p:nvSpPr>
        <p:spPr bwMode="auto">
          <a:xfrm>
            <a:off x="4662488" y="6456363"/>
            <a:ext cx="25923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CORTISOL CONCENTRATION</a:t>
            </a:r>
          </a:p>
        </p:txBody>
      </p:sp>
      <p:sp>
        <p:nvSpPr>
          <p:cNvPr id="101408" name="Line 31"/>
          <p:cNvSpPr>
            <a:spLocks noChangeShapeType="1"/>
          </p:cNvSpPr>
          <p:nvPr/>
        </p:nvSpPr>
        <p:spPr bwMode="auto">
          <a:xfrm>
            <a:off x="3154363" y="5354638"/>
            <a:ext cx="4900612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09" name="Line 32"/>
          <p:cNvSpPr>
            <a:spLocks noChangeShapeType="1"/>
          </p:cNvSpPr>
          <p:nvPr/>
        </p:nvSpPr>
        <p:spPr bwMode="auto">
          <a:xfrm>
            <a:off x="3175000" y="6256338"/>
            <a:ext cx="1588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10" name="Line 33"/>
          <p:cNvSpPr>
            <a:spLocks noChangeShapeType="1"/>
          </p:cNvSpPr>
          <p:nvPr/>
        </p:nvSpPr>
        <p:spPr bwMode="auto">
          <a:xfrm>
            <a:off x="5716588" y="6253163"/>
            <a:ext cx="1587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11" name="Line 34"/>
          <p:cNvSpPr>
            <a:spLocks noChangeShapeType="1"/>
          </p:cNvSpPr>
          <p:nvPr/>
        </p:nvSpPr>
        <p:spPr bwMode="auto">
          <a:xfrm>
            <a:off x="6988175" y="6253163"/>
            <a:ext cx="1588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12" name="Line 35"/>
          <p:cNvSpPr>
            <a:spLocks noChangeShapeType="1"/>
          </p:cNvSpPr>
          <p:nvPr/>
        </p:nvSpPr>
        <p:spPr bwMode="auto">
          <a:xfrm>
            <a:off x="8034338" y="6253163"/>
            <a:ext cx="1587" cy="125412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13" name="Line 36"/>
          <p:cNvSpPr>
            <a:spLocks noChangeShapeType="1"/>
          </p:cNvSpPr>
          <p:nvPr/>
        </p:nvSpPr>
        <p:spPr bwMode="auto">
          <a:xfrm>
            <a:off x="4354513" y="6245225"/>
            <a:ext cx="1587" cy="125413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14" name="Rectangle 37"/>
          <p:cNvSpPr>
            <a:spLocks noChangeArrowheads="1"/>
          </p:cNvSpPr>
          <p:nvPr/>
        </p:nvSpPr>
        <p:spPr bwMode="auto">
          <a:xfrm>
            <a:off x="4337050" y="5103813"/>
            <a:ext cx="41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HS</a:t>
            </a:r>
          </a:p>
        </p:txBody>
      </p:sp>
      <p:sp>
        <p:nvSpPr>
          <p:cNvPr id="101415" name="Rectangle 38"/>
          <p:cNvSpPr>
            <a:spLocks noChangeArrowheads="1"/>
          </p:cNvSpPr>
          <p:nvPr/>
        </p:nvSpPr>
        <p:spPr bwMode="auto">
          <a:xfrm>
            <a:off x="5411788" y="5106988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</a:p>
        </p:txBody>
      </p:sp>
      <p:sp>
        <p:nvSpPr>
          <p:cNvPr id="101416" name="Rectangle 39"/>
          <p:cNvSpPr>
            <a:spLocks noChangeArrowheads="1"/>
          </p:cNvSpPr>
          <p:nvPr/>
        </p:nvSpPr>
        <p:spPr bwMode="auto">
          <a:xfrm>
            <a:off x="6310313" y="5110163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R</a:t>
            </a:r>
          </a:p>
        </p:txBody>
      </p:sp>
      <p:sp>
        <p:nvSpPr>
          <p:cNvPr id="101417" name="Rectangle 40"/>
          <p:cNvSpPr>
            <a:spLocks noChangeArrowheads="1"/>
          </p:cNvSpPr>
          <p:nvPr/>
        </p:nvSpPr>
        <p:spPr bwMode="auto">
          <a:xfrm>
            <a:off x="6650038" y="5121275"/>
            <a:ext cx="16446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      THRESHOLD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FOR HARMFULNESS</a:t>
            </a:r>
          </a:p>
        </p:txBody>
      </p:sp>
      <p:sp>
        <p:nvSpPr>
          <p:cNvPr id="101418" name="Rectangle 41"/>
          <p:cNvSpPr>
            <a:spLocks noChangeArrowheads="1"/>
          </p:cNvSpPr>
          <p:nvPr/>
        </p:nvSpPr>
        <p:spPr bwMode="auto">
          <a:xfrm>
            <a:off x="8869363" y="1516063"/>
            <a:ext cx="341312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-D</a:t>
            </a:r>
          </a:p>
        </p:txBody>
      </p:sp>
      <p:sp>
        <p:nvSpPr>
          <p:cNvPr id="101419" name="Rectangle 42"/>
          <p:cNvSpPr>
            <a:spLocks noChangeArrowheads="1"/>
          </p:cNvSpPr>
          <p:nvPr/>
        </p:nvSpPr>
        <p:spPr bwMode="auto">
          <a:xfrm>
            <a:off x="9382125" y="1789113"/>
            <a:ext cx="341313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-D</a:t>
            </a:r>
          </a:p>
        </p:txBody>
      </p:sp>
      <p:sp>
        <p:nvSpPr>
          <p:cNvPr id="101420" name="Rectangle 43"/>
          <p:cNvSpPr>
            <a:spLocks noChangeArrowheads="1"/>
          </p:cNvSpPr>
          <p:nvPr/>
        </p:nvSpPr>
        <p:spPr bwMode="auto">
          <a:xfrm>
            <a:off x="9124950" y="2540000"/>
            <a:ext cx="377825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+D</a:t>
            </a:r>
          </a:p>
        </p:txBody>
      </p:sp>
      <p:sp>
        <p:nvSpPr>
          <p:cNvPr id="101421" name="Rectangle 44"/>
          <p:cNvSpPr>
            <a:spLocks noChangeArrowheads="1"/>
          </p:cNvSpPr>
          <p:nvPr/>
        </p:nvSpPr>
        <p:spPr bwMode="auto">
          <a:xfrm>
            <a:off x="9621838" y="2055813"/>
            <a:ext cx="37782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+D</a:t>
            </a:r>
          </a:p>
        </p:txBody>
      </p:sp>
      <p:grpSp>
        <p:nvGrpSpPr>
          <p:cNvPr id="101422" name="Group 45"/>
          <p:cNvGrpSpPr/>
          <p:nvPr/>
        </p:nvGrpSpPr>
        <p:grpSpPr bwMode="auto">
          <a:xfrm>
            <a:off x="9096375" y="1422400"/>
            <a:ext cx="214313" cy="273050"/>
            <a:chOff x="4770" y="896"/>
            <a:chExt cx="135" cy="172"/>
          </a:xfrm>
        </p:grpSpPr>
        <p:sp>
          <p:nvSpPr>
            <p:cNvPr id="101448" name="Line 46"/>
            <p:cNvSpPr>
              <a:spLocks noChangeShapeType="1"/>
            </p:cNvSpPr>
            <p:nvPr/>
          </p:nvSpPr>
          <p:spPr bwMode="auto">
            <a:xfrm flipV="1">
              <a:off x="4772" y="895"/>
              <a:ext cx="0" cy="64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49" name="Line 47"/>
            <p:cNvSpPr>
              <a:spLocks noChangeShapeType="1"/>
            </p:cNvSpPr>
            <p:nvPr/>
          </p:nvSpPr>
          <p:spPr bwMode="auto">
            <a:xfrm flipV="1">
              <a:off x="4904" y="901"/>
              <a:ext cx="0" cy="168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50" name="Line 48"/>
            <p:cNvSpPr>
              <a:spLocks noChangeShapeType="1"/>
            </p:cNvSpPr>
            <p:nvPr/>
          </p:nvSpPr>
          <p:spPr bwMode="auto">
            <a:xfrm flipH="1">
              <a:off x="4769" y="898"/>
              <a:ext cx="137" cy="0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1423" name="Group 49"/>
          <p:cNvGrpSpPr/>
          <p:nvPr/>
        </p:nvGrpSpPr>
        <p:grpSpPr bwMode="auto">
          <a:xfrm>
            <a:off x="9612313" y="1693863"/>
            <a:ext cx="214312" cy="273050"/>
            <a:chOff x="5095" y="1067"/>
            <a:chExt cx="135" cy="172"/>
          </a:xfrm>
        </p:grpSpPr>
        <p:sp>
          <p:nvSpPr>
            <p:cNvPr id="101445" name="Line 50"/>
            <p:cNvSpPr>
              <a:spLocks noChangeShapeType="1"/>
            </p:cNvSpPr>
            <p:nvPr/>
          </p:nvSpPr>
          <p:spPr bwMode="auto">
            <a:xfrm flipV="1">
              <a:off x="5097" y="1066"/>
              <a:ext cx="0" cy="64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46" name="Line 51"/>
            <p:cNvSpPr>
              <a:spLocks noChangeShapeType="1"/>
            </p:cNvSpPr>
            <p:nvPr/>
          </p:nvSpPr>
          <p:spPr bwMode="auto">
            <a:xfrm flipV="1">
              <a:off x="5229" y="1072"/>
              <a:ext cx="0" cy="168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47" name="Line 52"/>
            <p:cNvSpPr>
              <a:spLocks noChangeShapeType="1"/>
            </p:cNvSpPr>
            <p:nvPr/>
          </p:nvSpPr>
          <p:spPr bwMode="auto">
            <a:xfrm flipH="1">
              <a:off x="5094" y="1069"/>
              <a:ext cx="137" cy="0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424" name="Rectangle 53"/>
          <p:cNvSpPr>
            <a:spLocks noChangeArrowheads="1"/>
          </p:cNvSpPr>
          <p:nvPr/>
        </p:nvSpPr>
        <p:spPr bwMode="auto">
          <a:xfrm>
            <a:off x="8980488" y="3094038"/>
            <a:ext cx="411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NS</a:t>
            </a:r>
          </a:p>
        </p:txBody>
      </p:sp>
      <p:sp>
        <p:nvSpPr>
          <p:cNvPr id="101425" name="Rectangle 54"/>
          <p:cNvSpPr>
            <a:spLocks noChangeArrowheads="1"/>
          </p:cNvSpPr>
          <p:nvPr/>
        </p:nvSpPr>
        <p:spPr bwMode="auto">
          <a:xfrm>
            <a:off x="9504363" y="3095625"/>
            <a:ext cx="4016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CS</a:t>
            </a:r>
          </a:p>
        </p:txBody>
      </p:sp>
      <p:sp>
        <p:nvSpPr>
          <p:cNvPr id="101426" name="Rectangle 55"/>
          <p:cNvSpPr>
            <a:spLocks noChangeArrowheads="1"/>
          </p:cNvSpPr>
          <p:nvPr/>
        </p:nvSpPr>
        <p:spPr bwMode="auto">
          <a:xfrm>
            <a:off x="6088063" y="1401763"/>
            <a:ext cx="241300" cy="6731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600" cap="sq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27" name="Rectangle 56"/>
          <p:cNvSpPr>
            <a:spLocks noChangeArrowheads="1"/>
          </p:cNvSpPr>
          <p:nvPr/>
        </p:nvSpPr>
        <p:spPr bwMode="auto">
          <a:xfrm>
            <a:off x="6545263" y="1173163"/>
            <a:ext cx="241300" cy="901700"/>
          </a:xfrm>
          <a:prstGeom prst="rect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1428" name="Line 57"/>
          <p:cNvSpPr>
            <a:spLocks noChangeShapeType="1"/>
          </p:cNvSpPr>
          <p:nvPr/>
        </p:nvSpPr>
        <p:spPr bwMode="auto">
          <a:xfrm>
            <a:off x="5846763" y="762000"/>
            <a:ext cx="1587" cy="1312863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29" name="Line 58"/>
          <p:cNvSpPr>
            <a:spLocks noChangeShapeType="1"/>
          </p:cNvSpPr>
          <p:nvPr/>
        </p:nvSpPr>
        <p:spPr bwMode="auto">
          <a:xfrm>
            <a:off x="5842000" y="2081213"/>
            <a:ext cx="1293813" cy="1587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30" name="Line 59"/>
          <p:cNvSpPr>
            <a:spLocks noChangeShapeType="1"/>
          </p:cNvSpPr>
          <p:nvPr/>
        </p:nvSpPr>
        <p:spPr bwMode="auto">
          <a:xfrm>
            <a:off x="7123113" y="755650"/>
            <a:ext cx="1587" cy="1322388"/>
          </a:xfrm>
          <a:prstGeom prst="line">
            <a:avLst/>
          </a:prstGeom>
          <a:noFill/>
          <a:ln w="1260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431" name="Rectangle 60"/>
          <p:cNvSpPr>
            <a:spLocks noChangeArrowheads="1"/>
          </p:cNvSpPr>
          <p:nvPr/>
        </p:nvSpPr>
        <p:spPr bwMode="auto">
          <a:xfrm>
            <a:off x="6008688" y="2055813"/>
            <a:ext cx="376237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NS</a:t>
            </a:r>
          </a:p>
        </p:txBody>
      </p:sp>
      <p:sp>
        <p:nvSpPr>
          <p:cNvPr id="101432" name="Rectangle 61"/>
          <p:cNvSpPr>
            <a:spLocks noChangeArrowheads="1"/>
          </p:cNvSpPr>
          <p:nvPr/>
        </p:nvSpPr>
        <p:spPr bwMode="auto">
          <a:xfrm>
            <a:off x="6456363" y="2044700"/>
            <a:ext cx="36830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CS</a:t>
            </a:r>
          </a:p>
        </p:txBody>
      </p:sp>
      <p:sp>
        <p:nvSpPr>
          <p:cNvPr id="101433" name="Rectangle 62"/>
          <p:cNvSpPr>
            <a:spLocks noChangeArrowheads="1"/>
          </p:cNvSpPr>
          <p:nvPr/>
        </p:nvSpPr>
        <p:spPr bwMode="auto">
          <a:xfrm rot="-5400000">
            <a:off x="5043488" y="1141413"/>
            <a:ext cx="1255712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24 H CORTISOL</a:t>
            </a:r>
          </a:p>
        </p:txBody>
      </p:sp>
      <p:sp>
        <p:nvSpPr>
          <p:cNvPr id="101434" name="Rectangle 63"/>
          <p:cNvSpPr>
            <a:spLocks noChangeArrowheads="1"/>
          </p:cNvSpPr>
          <p:nvPr/>
        </p:nvSpPr>
        <p:spPr bwMode="auto">
          <a:xfrm>
            <a:off x="6626225" y="3230563"/>
            <a:ext cx="692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DARK</a:t>
            </a:r>
          </a:p>
        </p:txBody>
      </p:sp>
      <p:grpSp>
        <p:nvGrpSpPr>
          <p:cNvPr id="101435" name="Group 64"/>
          <p:cNvGrpSpPr/>
          <p:nvPr/>
        </p:nvGrpSpPr>
        <p:grpSpPr bwMode="auto">
          <a:xfrm>
            <a:off x="6232525" y="3346450"/>
            <a:ext cx="1516063" cy="150813"/>
            <a:chOff x="2966" y="2108"/>
            <a:chExt cx="955" cy="95"/>
          </a:xfrm>
        </p:grpSpPr>
        <p:sp>
          <p:nvSpPr>
            <p:cNvPr id="101442" name="Line 65"/>
            <p:cNvSpPr>
              <a:spLocks noChangeShapeType="1"/>
            </p:cNvSpPr>
            <p:nvPr/>
          </p:nvSpPr>
          <p:spPr bwMode="auto">
            <a:xfrm>
              <a:off x="2973" y="2204"/>
              <a:ext cx="942" cy="0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43" name="Line 66"/>
            <p:cNvSpPr>
              <a:spLocks noChangeShapeType="1"/>
            </p:cNvSpPr>
            <p:nvPr/>
          </p:nvSpPr>
          <p:spPr bwMode="auto">
            <a:xfrm>
              <a:off x="3922" y="2116"/>
              <a:ext cx="0" cy="81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44" name="Line 67"/>
            <p:cNvSpPr>
              <a:spLocks noChangeShapeType="1"/>
            </p:cNvSpPr>
            <p:nvPr/>
          </p:nvSpPr>
          <p:spPr bwMode="auto">
            <a:xfrm>
              <a:off x="2966" y="2108"/>
              <a:ext cx="0" cy="81"/>
            </a:xfrm>
            <a:prstGeom prst="line">
              <a:avLst/>
            </a:prstGeom>
            <a:noFill/>
            <a:ln w="1260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436" name="Freeform 68"/>
          <p:cNvSpPr>
            <a:spLocks noChangeArrowheads="1"/>
          </p:cNvSpPr>
          <p:nvPr/>
        </p:nvSpPr>
        <p:spPr bwMode="auto">
          <a:xfrm>
            <a:off x="3155950" y="1436688"/>
            <a:ext cx="5022850" cy="1576387"/>
          </a:xfrm>
          <a:custGeom>
            <a:avLst/>
            <a:gdLst>
              <a:gd name="T0" fmla="*/ 0 w 3164"/>
              <a:gd name="T1" fmla="*/ 0 h 993"/>
              <a:gd name="T2" fmla="*/ 2147483646 w 3164"/>
              <a:gd name="T3" fmla="*/ 2147483646 h 993"/>
              <a:gd name="T4" fmla="*/ 2147483646 w 3164"/>
              <a:gd name="T5" fmla="*/ 2147483646 h 993"/>
              <a:gd name="T6" fmla="*/ 2147483646 w 3164"/>
              <a:gd name="T7" fmla="*/ 2147483646 h 993"/>
              <a:gd name="T8" fmla="*/ 2147483646 w 3164"/>
              <a:gd name="T9" fmla="*/ 2147483646 h 993"/>
              <a:gd name="T10" fmla="*/ 2147483646 w 3164"/>
              <a:gd name="T11" fmla="*/ 2147483646 h 993"/>
              <a:gd name="T12" fmla="*/ 2147483646 w 3164"/>
              <a:gd name="T13" fmla="*/ 2147483646 h 993"/>
              <a:gd name="T14" fmla="*/ 2147483646 w 3164"/>
              <a:gd name="T15" fmla="*/ 2147483646 h 993"/>
              <a:gd name="T16" fmla="*/ 2147483646 w 3164"/>
              <a:gd name="T17" fmla="*/ 2147483646 h 993"/>
              <a:gd name="T18" fmla="*/ 2147483646 w 3164"/>
              <a:gd name="T19" fmla="*/ 2147483646 h 993"/>
              <a:gd name="T20" fmla="*/ 2147483646 w 3164"/>
              <a:gd name="T21" fmla="*/ 2147483646 h 993"/>
              <a:gd name="T22" fmla="*/ 2147483646 w 3164"/>
              <a:gd name="T23" fmla="*/ 2147483646 h 993"/>
              <a:gd name="T24" fmla="*/ 2147483646 w 3164"/>
              <a:gd name="T25" fmla="*/ 2147483646 h 993"/>
              <a:gd name="T26" fmla="*/ 2147483646 w 3164"/>
              <a:gd name="T27" fmla="*/ 2147483646 h 993"/>
              <a:gd name="T28" fmla="*/ 2147483646 w 3164"/>
              <a:gd name="T29" fmla="*/ 2147483646 h 993"/>
              <a:gd name="T30" fmla="*/ 2147483646 w 3164"/>
              <a:gd name="T31" fmla="*/ 2147483646 h 993"/>
              <a:gd name="T32" fmla="*/ 2147483646 w 3164"/>
              <a:gd name="T33" fmla="*/ 2147483646 h 993"/>
              <a:gd name="T34" fmla="*/ 2147483646 w 3164"/>
              <a:gd name="T35" fmla="*/ 2147483646 h 993"/>
              <a:gd name="T36" fmla="*/ 2147483646 w 3164"/>
              <a:gd name="T37" fmla="*/ 2147483646 h 993"/>
              <a:gd name="T38" fmla="*/ 2147483646 w 3164"/>
              <a:gd name="T39" fmla="*/ 2147483646 h 993"/>
              <a:gd name="T40" fmla="*/ 2147483646 w 3164"/>
              <a:gd name="T41" fmla="*/ 2147483646 h 99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164"/>
              <a:gd name="T64" fmla="*/ 0 h 993"/>
              <a:gd name="T65" fmla="*/ 3164 w 3164"/>
              <a:gd name="T66" fmla="*/ 993 h 99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164" h="993">
                <a:moveTo>
                  <a:pt x="0" y="0"/>
                </a:moveTo>
                <a:cubicBezTo>
                  <a:pt x="24" y="6"/>
                  <a:pt x="95" y="9"/>
                  <a:pt x="146" y="36"/>
                </a:cubicBezTo>
                <a:cubicBezTo>
                  <a:pt x="197" y="63"/>
                  <a:pt x="260" y="109"/>
                  <a:pt x="307" y="161"/>
                </a:cubicBezTo>
                <a:cubicBezTo>
                  <a:pt x="354" y="213"/>
                  <a:pt x="393" y="287"/>
                  <a:pt x="426" y="348"/>
                </a:cubicBezTo>
                <a:cubicBezTo>
                  <a:pt x="459" y="409"/>
                  <a:pt x="481" y="496"/>
                  <a:pt x="505" y="529"/>
                </a:cubicBezTo>
                <a:cubicBezTo>
                  <a:pt x="529" y="562"/>
                  <a:pt x="555" y="549"/>
                  <a:pt x="569" y="545"/>
                </a:cubicBezTo>
                <a:cubicBezTo>
                  <a:pt x="583" y="541"/>
                  <a:pt x="585" y="520"/>
                  <a:pt x="591" y="507"/>
                </a:cubicBezTo>
                <a:cubicBezTo>
                  <a:pt x="597" y="494"/>
                  <a:pt x="601" y="481"/>
                  <a:pt x="607" y="469"/>
                </a:cubicBezTo>
                <a:cubicBezTo>
                  <a:pt x="613" y="457"/>
                  <a:pt x="621" y="442"/>
                  <a:pt x="629" y="435"/>
                </a:cubicBezTo>
                <a:cubicBezTo>
                  <a:pt x="637" y="428"/>
                  <a:pt x="646" y="426"/>
                  <a:pt x="655" y="425"/>
                </a:cubicBezTo>
                <a:cubicBezTo>
                  <a:pt x="664" y="424"/>
                  <a:pt x="673" y="423"/>
                  <a:pt x="683" y="431"/>
                </a:cubicBezTo>
                <a:cubicBezTo>
                  <a:pt x="693" y="439"/>
                  <a:pt x="686" y="426"/>
                  <a:pt x="713" y="471"/>
                </a:cubicBezTo>
                <a:cubicBezTo>
                  <a:pt x="740" y="516"/>
                  <a:pt x="775" y="629"/>
                  <a:pt x="845" y="699"/>
                </a:cubicBezTo>
                <a:cubicBezTo>
                  <a:pt x="915" y="769"/>
                  <a:pt x="1035" y="844"/>
                  <a:pt x="1131" y="889"/>
                </a:cubicBezTo>
                <a:cubicBezTo>
                  <a:pt x="1227" y="934"/>
                  <a:pt x="1325" y="953"/>
                  <a:pt x="1419" y="969"/>
                </a:cubicBezTo>
                <a:cubicBezTo>
                  <a:pt x="1513" y="985"/>
                  <a:pt x="1598" y="993"/>
                  <a:pt x="1695" y="987"/>
                </a:cubicBezTo>
                <a:cubicBezTo>
                  <a:pt x="1792" y="981"/>
                  <a:pt x="1894" y="973"/>
                  <a:pt x="2003" y="935"/>
                </a:cubicBezTo>
                <a:cubicBezTo>
                  <a:pt x="2112" y="897"/>
                  <a:pt x="2229" y="848"/>
                  <a:pt x="2349" y="758"/>
                </a:cubicBezTo>
                <a:cubicBezTo>
                  <a:pt x="2469" y="668"/>
                  <a:pt x="2624" y="484"/>
                  <a:pt x="2723" y="395"/>
                </a:cubicBezTo>
                <a:cubicBezTo>
                  <a:pt x="2822" y="306"/>
                  <a:pt x="2873" y="260"/>
                  <a:pt x="2946" y="223"/>
                </a:cubicBezTo>
                <a:cubicBezTo>
                  <a:pt x="3019" y="186"/>
                  <a:pt x="3119" y="182"/>
                  <a:pt x="3164" y="171"/>
                </a:cubicBezTo>
              </a:path>
            </a:pathLst>
          </a:custGeom>
          <a:noFill/>
          <a:ln w="9360" cap="sq">
            <a:solidFill>
              <a:srgbClr val="FFFF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37" name="Freeform 69"/>
          <p:cNvSpPr>
            <a:spLocks noChangeArrowheads="1"/>
          </p:cNvSpPr>
          <p:nvPr/>
        </p:nvSpPr>
        <p:spPr bwMode="auto">
          <a:xfrm>
            <a:off x="3121025" y="1733550"/>
            <a:ext cx="4978400" cy="1012825"/>
          </a:xfrm>
          <a:custGeom>
            <a:avLst/>
            <a:gdLst>
              <a:gd name="T0" fmla="*/ 0 w 3136"/>
              <a:gd name="T1" fmla="*/ 2147483646 h 638"/>
              <a:gd name="T2" fmla="*/ 2147483646 w 3136"/>
              <a:gd name="T3" fmla="*/ 2147483646 h 638"/>
              <a:gd name="T4" fmla="*/ 2147483646 w 3136"/>
              <a:gd name="T5" fmla="*/ 2147483646 h 638"/>
              <a:gd name="T6" fmla="*/ 2147483646 w 3136"/>
              <a:gd name="T7" fmla="*/ 2147483646 h 638"/>
              <a:gd name="T8" fmla="*/ 2147483646 w 3136"/>
              <a:gd name="T9" fmla="*/ 2147483646 h 638"/>
              <a:gd name="T10" fmla="*/ 2147483646 w 3136"/>
              <a:gd name="T11" fmla="*/ 2147483646 h 638"/>
              <a:gd name="T12" fmla="*/ 2147483646 w 3136"/>
              <a:gd name="T13" fmla="*/ 2147483646 h 638"/>
              <a:gd name="T14" fmla="*/ 2147483646 w 3136"/>
              <a:gd name="T15" fmla="*/ 2147483646 h 638"/>
              <a:gd name="T16" fmla="*/ 2147483646 w 3136"/>
              <a:gd name="T17" fmla="*/ 2147483646 h 638"/>
              <a:gd name="T18" fmla="*/ 2147483646 w 3136"/>
              <a:gd name="T19" fmla="*/ 2147483646 h 638"/>
              <a:gd name="T20" fmla="*/ 2147483646 w 3136"/>
              <a:gd name="T21" fmla="*/ 2147483646 h 638"/>
              <a:gd name="T22" fmla="*/ 2147483646 w 3136"/>
              <a:gd name="T23" fmla="*/ 2147483646 h 638"/>
              <a:gd name="T24" fmla="*/ 2147483646 w 3136"/>
              <a:gd name="T25" fmla="*/ 2147483646 h 638"/>
              <a:gd name="T26" fmla="*/ 2147483646 w 3136"/>
              <a:gd name="T27" fmla="*/ 2147483646 h 638"/>
              <a:gd name="T28" fmla="*/ 2147483646 w 3136"/>
              <a:gd name="T29" fmla="*/ 2147483646 h 638"/>
              <a:gd name="T30" fmla="*/ 2147483646 w 3136"/>
              <a:gd name="T31" fmla="*/ 2147483646 h 638"/>
              <a:gd name="T32" fmla="*/ 2147483646 w 3136"/>
              <a:gd name="T33" fmla="*/ 2147483646 h 63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136"/>
              <a:gd name="T52" fmla="*/ 0 h 638"/>
              <a:gd name="T53" fmla="*/ 3136 w 3136"/>
              <a:gd name="T54" fmla="*/ 638 h 63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136" h="638">
                <a:moveTo>
                  <a:pt x="0" y="147"/>
                </a:moveTo>
                <a:cubicBezTo>
                  <a:pt x="27" y="152"/>
                  <a:pt x="96" y="155"/>
                  <a:pt x="164" y="176"/>
                </a:cubicBezTo>
                <a:cubicBezTo>
                  <a:pt x="232" y="197"/>
                  <a:pt x="354" y="248"/>
                  <a:pt x="408" y="274"/>
                </a:cubicBezTo>
                <a:cubicBezTo>
                  <a:pt x="462" y="300"/>
                  <a:pt x="463" y="350"/>
                  <a:pt x="490" y="329"/>
                </a:cubicBezTo>
                <a:cubicBezTo>
                  <a:pt x="517" y="308"/>
                  <a:pt x="536" y="197"/>
                  <a:pt x="568" y="145"/>
                </a:cubicBezTo>
                <a:cubicBezTo>
                  <a:pt x="600" y="93"/>
                  <a:pt x="643" y="34"/>
                  <a:pt x="682" y="17"/>
                </a:cubicBezTo>
                <a:cubicBezTo>
                  <a:pt x="721" y="0"/>
                  <a:pt x="771" y="20"/>
                  <a:pt x="804" y="43"/>
                </a:cubicBezTo>
                <a:cubicBezTo>
                  <a:pt x="837" y="66"/>
                  <a:pt x="849" y="97"/>
                  <a:pt x="880" y="155"/>
                </a:cubicBezTo>
                <a:cubicBezTo>
                  <a:pt x="911" y="213"/>
                  <a:pt x="933" y="328"/>
                  <a:pt x="989" y="394"/>
                </a:cubicBezTo>
                <a:cubicBezTo>
                  <a:pt x="1045" y="460"/>
                  <a:pt x="1104" y="509"/>
                  <a:pt x="1213" y="550"/>
                </a:cubicBezTo>
                <a:cubicBezTo>
                  <a:pt x="1322" y="591"/>
                  <a:pt x="1488" y="638"/>
                  <a:pt x="1644" y="638"/>
                </a:cubicBezTo>
                <a:cubicBezTo>
                  <a:pt x="1800" y="638"/>
                  <a:pt x="2012" y="596"/>
                  <a:pt x="2148" y="550"/>
                </a:cubicBezTo>
                <a:cubicBezTo>
                  <a:pt x="2284" y="504"/>
                  <a:pt x="2385" y="406"/>
                  <a:pt x="2458" y="363"/>
                </a:cubicBezTo>
                <a:cubicBezTo>
                  <a:pt x="2531" y="320"/>
                  <a:pt x="2539" y="313"/>
                  <a:pt x="2586" y="293"/>
                </a:cubicBezTo>
                <a:cubicBezTo>
                  <a:pt x="2633" y="273"/>
                  <a:pt x="2682" y="258"/>
                  <a:pt x="2742" y="243"/>
                </a:cubicBezTo>
                <a:cubicBezTo>
                  <a:pt x="2802" y="228"/>
                  <a:pt x="2880" y="213"/>
                  <a:pt x="2946" y="203"/>
                </a:cubicBezTo>
                <a:cubicBezTo>
                  <a:pt x="3012" y="193"/>
                  <a:pt x="3097" y="187"/>
                  <a:pt x="3136" y="183"/>
                </a:cubicBezTo>
              </a:path>
            </a:pathLst>
          </a:custGeom>
          <a:noFill/>
          <a:ln w="9360" cap="sq">
            <a:solidFill>
              <a:srgbClr val="FFFF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38" name="Freeform 70"/>
          <p:cNvSpPr>
            <a:spLocks noChangeArrowheads="1"/>
          </p:cNvSpPr>
          <p:nvPr/>
        </p:nvSpPr>
        <p:spPr bwMode="auto">
          <a:xfrm>
            <a:off x="3317875" y="4216400"/>
            <a:ext cx="4495800" cy="1739900"/>
          </a:xfrm>
          <a:custGeom>
            <a:avLst/>
            <a:gdLst>
              <a:gd name="T0" fmla="*/ 0 w 2832"/>
              <a:gd name="T1" fmla="*/ 2147483646 h 1096"/>
              <a:gd name="T2" fmla="*/ 2147483646 w 2832"/>
              <a:gd name="T3" fmla="*/ 2147483646 h 1096"/>
              <a:gd name="T4" fmla="*/ 2147483646 w 2832"/>
              <a:gd name="T5" fmla="*/ 2147483646 h 1096"/>
              <a:gd name="T6" fmla="*/ 2147483646 w 2832"/>
              <a:gd name="T7" fmla="*/ 2147483646 h 1096"/>
              <a:gd name="T8" fmla="*/ 2147483646 w 2832"/>
              <a:gd name="T9" fmla="*/ 2147483646 h 1096"/>
              <a:gd name="T10" fmla="*/ 2147483646 w 2832"/>
              <a:gd name="T11" fmla="*/ 2147483646 h 1096"/>
              <a:gd name="T12" fmla="*/ 2147483646 w 2832"/>
              <a:gd name="T13" fmla="*/ 0 h 10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32"/>
              <a:gd name="T22" fmla="*/ 0 h 1096"/>
              <a:gd name="T23" fmla="*/ 2832 w 2832"/>
              <a:gd name="T24" fmla="*/ 1096 h 10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32" h="1096">
                <a:moveTo>
                  <a:pt x="0" y="1096"/>
                </a:moveTo>
                <a:cubicBezTo>
                  <a:pt x="83" y="1082"/>
                  <a:pt x="351" y="1066"/>
                  <a:pt x="500" y="1010"/>
                </a:cubicBezTo>
                <a:cubicBezTo>
                  <a:pt x="649" y="954"/>
                  <a:pt x="791" y="850"/>
                  <a:pt x="896" y="760"/>
                </a:cubicBezTo>
                <a:cubicBezTo>
                  <a:pt x="1001" y="670"/>
                  <a:pt x="1028" y="561"/>
                  <a:pt x="1132" y="472"/>
                </a:cubicBezTo>
                <a:cubicBezTo>
                  <a:pt x="1236" y="383"/>
                  <a:pt x="1344" y="297"/>
                  <a:pt x="1518" y="226"/>
                </a:cubicBezTo>
                <a:cubicBezTo>
                  <a:pt x="1692" y="155"/>
                  <a:pt x="1957" y="86"/>
                  <a:pt x="2176" y="48"/>
                </a:cubicBezTo>
                <a:cubicBezTo>
                  <a:pt x="2395" y="10"/>
                  <a:pt x="2695" y="10"/>
                  <a:pt x="2832" y="0"/>
                </a:cubicBezTo>
              </a:path>
            </a:pathLst>
          </a:custGeom>
          <a:noFill/>
          <a:ln w="9360" cap="sq">
            <a:solidFill>
              <a:srgbClr val="FFFF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39" name="Freeform 71"/>
          <p:cNvSpPr>
            <a:spLocks noChangeArrowheads="1"/>
          </p:cNvSpPr>
          <p:nvPr/>
        </p:nvSpPr>
        <p:spPr bwMode="auto">
          <a:xfrm>
            <a:off x="3321050" y="4330700"/>
            <a:ext cx="4492625" cy="1717675"/>
          </a:xfrm>
          <a:custGeom>
            <a:avLst/>
            <a:gdLst>
              <a:gd name="T0" fmla="*/ 0 w 2830"/>
              <a:gd name="T1" fmla="*/ 2147483646 h 1082"/>
              <a:gd name="T2" fmla="*/ 2147483646 w 2830"/>
              <a:gd name="T3" fmla="*/ 2147483646 h 1082"/>
              <a:gd name="T4" fmla="*/ 2147483646 w 2830"/>
              <a:gd name="T5" fmla="*/ 2147483646 h 1082"/>
              <a:gd name="T6" fmla="*/ 2147483646 w 2830"/>
              <a:gd name="T7" fmla="*/ 2147483646 h 1082"/>
              <a:gd name="T8" fmla="*/ 2147483646 w 2830"/>
              <a:gd name="T9" fmla="*/ 2147483646 h 1082"/>
              <a:gd name="T10" fmla="*/ 2147483646 w 2830"/>
              <a:gd name="T11" fmla="*/ 2147483646 h 1082"/>
              <a:gd name="T12" fmla="*/ 2147483646 w 2830"/>
              <a:gd name="T13" fmla="*/ 2147483646 h 1082"/>
              <a:gd name="T14" fmla="*/ 2147483646 w 2830"/>
              <a:gd name="T15" fmla="*/ 2147483646 h 10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30"/>
              <a:gd name="T25" fmla="*/ 0 h 1082"/>
              <a:gd name="T26" fmla="*/ 2830 w 2830"/>
              <a:gd name="T27" fmla="*/ 1082 h 10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30" h="1082">
                <a:moveTo>
                  <a:pt x="0" y="1082"/>
                </a:moveTo>
                <a:cubicBezTo>
                  <a:pt x="92" y="1073"/>
                  <a:pt x="366" y="1076"/>
                  <a:pt x="550" y="1026"/>
                </a:cubicBezTo>
                <a:cubicBezTo>
                  <a:pt x="734" y="976"/>
                  <a:pt x="949" y="881"/>
                  <a:pt x="1102" y="784"/>
                </a:cubicBezTo>
                <a:cubicBezTo>
                  <a:pt x="1255" y="687"/>
                  <a:pt x="1352" y="536"/>
                  <a:pt x="1468" y="444"/>
                </a:cubicBezTo>
                <a:cubicBezTo>
                  <a:pt x="1584" y="352"/>
                  <a:pt x="1661" y="295"/>
                  <a:pt x="1796" y="232"/>
                </a:cubicBezTo>
                <a:cubicBezTo>
                  <a:pt x="1931" y="169"/>
                  <a:pt x="2136" y="103"/>
                  <a:pt x="2278" y="66"/>
                </a:cubicBezTo>
                <a:cubicBezTo>
                  <a:pt x="2420" y="29"/>
                  <a:pt x="2556" y="20"/>
                  <a:pt x="2648" y="10"/>
                </a:cubicBezTo>
                <a:cubicBezTo>
                  <a:pt x="2740" y="0"/>
                  <a:pt x="2792" y="5"/>
                  <a:pt x="2830" y="4"/>
                </a:cubicBezTo>
              </a:path>
            </a:pathLst>
          </a:custGeom>
          <a:noFill/>
          <a:ln w="9360" cap="sq">
            <a:solidFill>
              <a:srgbClr val="FFFF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40" name="Freeform 72"/>
          <p:cNvSpPr>
            <a:spLocks noChangeArrowheads="1"/>
          </p:cNvSpPr>
          <p:nvPr/>
        </p:nvSpPr>
        <p:spPr bwMode="auto">
          <a:xfrm>
            <a:off x="3324225" y="4695825"/>
            <a:ext cx="4489450" cy="1543050"/>
          </a:xfrm>
          <a:custGeom>
            <a:avLst/>
            <a:gdLst>
              <a:gd name="T0" fmla="*/ 0 w 2828"/>
              <a:gd name="T1" fmla="*/ 2147483646 h 972"/>
              <a:gd name="T2" fmla="*/ 2147483646 w 2828"/>
              <a:gd name="T3" fmla="*/ 2147483646 h 972"/>
              <a:gd name="T4" fmla="*/ 2147483646 w 2828"/>
              <a:gd name="T5" fmla="*/ 2147483646 h 972"/>
              <a:gd name="T6" fmla="*/ 2147483646 w 2828"/>
              <a:gd name="T7" fmla="*/ 2147483646 h 972"/>
              <a:gd name="T8" fmla="*/ 2147483646 w 2828"/>
              <a:gd name="T9" fmla="*/ 2147483646 h 972"/>
              <a:gd name="T10" fmla="*/ 2147483646 w 2828"/>
              <a:gd name="T11" fmla="*/ 2147483646 h 972"/>
              <a:gd name="T12" fmla="*/ 2147483646 w 2828"/>
              <a:gd name="T13" fmla="*/ 2147483646 h 972"/>
              <a:gd name="T14" fmla="*/ 2147483646 w 2828"/>
              <a:gd name="T15" fmla="*/ 0 h 9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28"/>
              <a:gd name="T25" fmla="*/ 0 h 972"/>
              <a:gd name="T26" fmla="*/ 2828 w 2828"/>
              <a:gd name="T27" fmla="*/ 972 h 97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28" h="972">
                <a:moveTo>
                  <a:pt x="0" y="972"/>
                </a:moveTo>
                <a:cubicBezTo>
                  <a:pt x="114" y="962"/>
                  <a:pt x="478" y="949"/>
                  <a:pt x="682" y="914"/>
                </a:cubicBezTo>
                <a:cubicBezTo>
                  <a:pt x="886" y="879"/>
                  <a:pt x="1071" y="822"/>
                  <a:pt x="1227" y="764"/>
                </a:cubicBezTo>
                <a:cubicBezTo>
                  <a:pt x="1383" y="706"/>
                  <a:pt x="1520" y="629"/>
                  <a:pt x="1620" y="568"/>
                </a:cubicBezTo>
                <a:cubicBezTo>
                  <a:pt x="1720" y="507"/>
                  <a:pt x="1758" y="454"/>
                  <a:pt x="1830" y="396"/>
                </a:cubicBezTo>
                <a:cubicBezTo>
                  <a:pt x="1902" y="338"/>
                  <a:pt x="1948" y="277"/>
                  <a:pt x="2054" y="218"/>
                </a:cubicBezTo>
                <a:cubicBezTo>
                  <a:pt x="2160" y="159"/>
                  <a:pt x="2339" y="76"/>
                  <a:pt x="2468" y="40"/>
                </a:cubicBezTo>
                <a:cubicBezTo>
                  <a:pt x="2597" y="4"/>
                  <a:pt x="2753" y="8"/>
                  <a:pt x="2828" y="0"/>
                </a:cubicBezTo>
              </a:path>
            </a:pathLst>
          </a:custGeom>
          <a:noFill/>
          <a:ln w="9360" cap="sq">
            <a:solidFill>
              <a:srgbClr val="FFFF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441" name="Text Box 73"/>
          <p:cNvSpPr txBox="1">
            <a:spLocks noChangeArrowheads="1"/>
          </p:cNvSpPr>
          <p:nvPr/>
        </p:nvSpPr>
        <p:spPr bwMode="auto">
          <a:xfrm>
            <a:off x="8726488" y="6121400"/>
            <a:ext cx="199834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E8FF17"/>
                </a:solidFill>
                <a:latin typeface="Arial Bold" panose="020B0604020202020204" charset="0"/>
                <a:ea typeface="ＭＳ Ｐゴシック" panose="020B0600070205080204" pitchFamily="34" charset="-128"/>
                <a:cs typeface="Arial Bold" panose="020B0604020202020204" charset="0"/>
              </a:rPr>
              <a:t>Chrousos JCEM 1998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1"/>
          <p:cNvSpPr txBox="1">
            <a:spLocks noChangeArrowheads="1"/>
          </p:cNvSpPr>
          <p:nvPr/>
        </p:nvSpPr>
        <p:spPr bwMode="auto">
          <a:xfrm>
            <a:off x="1344613" y="87313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Uncoupling between Circadian Rhythm of </a:t>
            </a:r>
            <a:r>
              <a:rPr lang="en-US" altLang="en-US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Se</a:t>
            </a:r>
            <a:r>
              <a:rPr lang="en-US" altLang="en-US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Cortisol and Tissue Glucocorticoid Sensitivity</a:t>
            </a:r>
          </a:p>
        </p:txBody>
      </p:sp>
      <p:sp>
        <p:nvSpPr>
          <p:cNvPr id="105475" name="Rectangle 2"/>
          <p:cNvSpPr>
            <a:spLocks noChangeArrowheads="1"/>
          </p:cNvSpPr>
          <p:nvPr/>
        </p:nvSpPr>
        <p:spPr bwMode="auto">
          <a:xfrm>
            <a:off x="3478213" y="4452938"/>
            <a:ext cx="4083050" cy="2027237"/>
          </a:xfrm>
          <a:prstGeom prst="rect">
            <a:avLst/>
          </a:prstGeom>
          <a:solidFill>
            <a:srgbClr val="FFFAD0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476" name="Line 3"/>
          <p:cNvSpPr>
            <a:spLocks noChangeShapeType="1"/>
          </p:cNvSpPr>
          <p:nvPr/>
        </p:nvSpPr>
        <p:spPr bwMode="auto">
          <a:xfrm>
            <a:off x="3725863" y="6364288"/>
            <a:ext cx="1587" cy="106362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7" name="Line 4"/>
          <p:cNvSpPr>
            <a:spLocks noChangeShapeType="1"/>
          </p:cNvSpPr>
          <p:nvPr/>
        </p:nvSpPr>
        <p:spPr bwMode="auto">
          <a:xfrm>
            <a:off x="7226300" y="6364288"/>
            <a:ext cx="1588" cy="106362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8" name="Rectangle 5"/>
          <p:cNvSpPr>
            <a:spLocks noChangeArrowheads="1"/>
          </p:cNvSpPr>
          <p:nvPr/>
        </p:nvSpPr>
        <p:spPr bwMode="auto">
          <a:xfrm>
            <a:off x="3460750" y="6486525"/>
            <a:ext cx="528638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am</a:t>
            </a:r>
          </a:p>
        </p:txBody>
      </p:sp>
      <p:sp>
        <p:nvSpPr>
          <p:cNvPr id="105479" name="Rectangle 6"/>
          <p:cNvSpPr>
            <a:spLocks noChangeArrowheads="1"/>
          </p:cNvSpPr>
          <p:nvPr/>
        </p:nvSpPr>
        <p:spPr bwMode="auto">
          <a:xfrm>
            <a:off x="6958013" y="6478588"/>
            <a:ext cx="528637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am</a:t>
            </a:r>
          </a:p>
        </p:txBody>
      </p:sp>
      <p:grpSp>
        <p:nvGrpSpPr>
          <p:cNvPr id="105480" name="Group 7"/>
          <p:cNvGrpSpPr/>
          <p:nvPr/>
        </p:nvGrpSpPr>
        <p:grpSpPr bwMode="auto">
          <a:xfrm>
            <a:off x="5224463" y="6488113"/>
            <a:ext cx="1395412" cy="274637"/>
            <a:chOff x="2331" y="4087"/>
            <a:chExt cx="879" cy="173"/>
          </a:xfrm>
        </p:grpSpPr>
        <p:sp>
          <p:nvSpPr>
            <p:cNvPr id="105591" name="Rectangle 8"/>
            <p:cNvSpPr>
              <a:spLocks noChangeArrowheads="1"/>
            </p:cNvSpPr>
            <p:nvPr/>
          </p:nvSpPr>
          <p:spPr bwMode="auto">
            <a:xfrm>
              <a:off x="2745" y="4087"/>
              <a:ext cx="32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360" tIns="44280" rIns="90360" bIns="4428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Dark</a:t>
              </a:r>
            </a:p>
          </p:txBody>
        </p:sp>
        <p:sp>
          <p:nvSpPr>
            <p:cNvPr id="105592" name="Line 9"/>
            <p:cNvSpPr>
              <a:spLocks noChangeShapeType="1"/>
            </p:cNvSpPr>
            <p:nvPr/>
          </p:nvSpPr>
          <p:spPr bwMode="auto">
            <a:xfrm>
              <a:off x="2331" y="4254"/>
              <a:ext cx="879" cy="1"/>
            </a:xfrm>
            <a:prstGeom prst="line">
              <a:avLst/>
            </a:prstGeom>
            <a:noFill/>
            <a:ln w="7632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481" name="Rectangle 10"/>
          <p:cNvSpPr>
            <a:spLocks noChangeArrowheads="1"/>
          </p:cNvSpPr>
          <p:nvPr/>
        </p:nvSpPr>
        <p:spPr bwMode="auto">
          <a:xfrm rot="-5400000">
            <a:off x="2152650" y="5251450"/>
            <a:ext cx="208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Target Tissue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Glucocorticoid Sensitivity</a:t>
            </a:r>
          </a:p>
        </p:txBody>
      </p:sp>
      <p:sp>
        <p:nvSpPr>
          <p:cNvPr id="105482" name="Rectangle 11"/>
          <p:cNvSpPr>
            <a:spLocks noChangeArrowheads="1"/>
          </p:cNvSpPr>
          <p:nvPr/>
        </p:nvSpPr>
        <p:spPr bwMode="auto">
          <a:xfrm>
            <a:off x="2719388" y="4176713"/>
            <a:ext cx="54879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CIRCADIAN TISSUE GLUCOCORTICOID SENSITIVITY/GR ACETYLATION</a:t>
            </a:r>
          </a:p>
        </p:txBody>
      </p:sp>
      <p:grpSp>
        <p:nvGrpSpPr>
          <p:cNvPr id="105483" name="Group 12"/>
          <p:cNvGrpSpPr/>
          <p:nvPr/>
        </p:nvGrpSpPr>
        <p:grpSpPr bwMode="auto">
          <a:xfrm>
            <a:off x="5089525" y="4456113"/>
            <a:ext cx="1658938" cy="2016125"/>
            <a:chOff x="2246" y="2807"/>
            <a:chExt cx="1045" cy="1270"/>
          </a:xfrm>
        </p:grpSpPr>
        <p:sp>
          <p:nvSpPr>
            <p:cNvPr id="105588" name="Rectangle 13"/>
            <p:cNvSpPr>
              <a:spLocks noChangeArrowheads="1"/>
            </p:cNvSpPr>
            <p:nvPr/>
          </p:nvSpPr>
          <p:spPr bwMode="auto">
            <a:xfrm>
              <a:off x="2246" y="2811"/>
              <a:ext cx="128" cy="1263"/>
            </a:xfrm>
            <a:prstGeom prst="rect">
              <a:avLst/>
            </a:prstGeom>
            <a:gradFill rotWithShape="0">
              <a:gsLst>
                <a:gs pos="0">
                  <a:srgbClr val="424342"/>
                </a:gs>
                <a:gs pos="100000">
                  <a:srgbClr val="FFFAD0">
                    <a:alpha val="45998"/>
                  </a:srgbClr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89" name="Rectangle 14"/>
            <p:cNvSpPr>
              <a:spLocks noChangeArrowheads="1"/>
            </p:cNvSpPr>
            <p:nvPr/>
          </p:nvSpPr>
          <p:spPr bwMode="auto">
            <a:xfrm flipH="1">
              <a:off x="3124" y="2810"/>
              <a:ext cx="167" cy="1267"/>
            </a:xfrm>
            <a:prstGeom prst="rect">
              <a:avLst/>
            </a:prstGeom>
            <a:gradFill rotWithShape="0">
              <a:gsLst>
                <a:gs pos="0">
                  <a:srgbClr val="FFFAD0">
                    <a:alpha val="45998"/>
                  </a:srgbClr>
                </a:gs>
                <a:gs pos="100000">
                  <a:srgbClr val="424342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90" name="Rectangle 15"/>
            <p:cNvSpPr>
              <a:spLocks noChangeArrowheads="1"/>
            </p:cNvSpPr>
            <p:nvPr/>
          </p:nvSpPr>
          <p:spPr bwMode="auto">
            <a:xfrm>
              <a:off x="2372" y="2807"/>
              <a:ext cx="764" cy="1268"/>
            </a:xfrm>
            <a:prstGeom prst="rect">
              <a:avLst/>
            </a:prstGeom>
            <a:solidFill>
              <a:srgbClr val="4745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</p:grpSp>
      <p:sp>
        <p:nvSpPr>
          <p:cNvPr id="105484" name="Rectangle 16"/>
          <p:cNvSpPr>
            <a:spLocks noChangeArrowheads="1"/>
          </p:cNvSpPr>
          <p:nvPr/>
        </p:nvSpPr>
        <p:spPr bwMode="auto">
          <a:xfrm>
            <a:off x="7210425" y="1189038"/>
            <a:ext cx="20288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          OVERNIGHT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DEXAMETHASONE TEST</a:t>
            </a:r>
          </a:p>
        </p:txBody>
      </p:sp>
      <p:sp>
        <p:nvSpPr>
          <p:cNvPr id="105485" name="Rectangle 17"/>
          <p:cNvSpPr>
            <a:spLocks noChangeArrowheads="1"/>
          </p:cNvSpPr>
          <p:nvPr/>
        </p:nvSpPr>
        <p:spPr bwMode="auto">
          <a:xfrm>
            <a:off x="3463925" y="1636713"/>
            <a:ext cx="4098925" cy="2027237"/>
          </a:xfrm>
          <a:prstGeom prst="rect">
            <a:avLst/>
          </a:prstGeom>
          <a:solidFill>
            <a:srgbClr val="FFFAD0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486" name="Rectangle 18"/>
          <p:cNvSpPr>
            <a:spLocks noChangeArrowheads="1"/>
          </p:cNvSpPr>
          <p:nvPr/>
        </p:nvSpPr>
        <p:spPr bwMode="auto">
          <a:xfrm>
            <a:off x="7553325" y="1636713"/>
            <a:ext cx="1325563" cy="2027237"/>
          </a:xfrm>
          <a:prstGeom prst="rect">
            <a:avLst/>
          </a:prstGeom>
          <a:solidFill>
            <a:srgbClr val="FFFAD0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487" name="Rectangle 19"/>
          <p:cNvSpPr>
            <a:spLocks noChangeArrowheads="1"/>
          </p:cNvSpPr>
          <p:nvPr/>
        </p:nvSpPr>
        <p:spPr bwMode="auto">
          <a:xfrm rot="-5400000">
            <a:off x="2601119" y="2520156"/>
            <a:ext cx="1273175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Serum Cortisol</a:t>
            </a:r>
          </a:p>
        </p:txBody>
      </p:sp>
      <p:sp>
        <p:nvSpPr>
          <p:cNvPr id="105488" name="Line 20"/>
          <p:cNvSpPr>
            <a:spLocks noChangeShapeType="1"/>
          </p:cNvSpPr>
          <p:nvPr/>
        </p:nvSpPr>
        <p:spPr bwMode="auto">
          <a:xfrm>
            <a:off x="3724275" y="3543300"/>
            <a:ext cx="1588" cy="106363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9" name="Line 21"/>
          <p:cNvSpPr>
            <a:spLocks noChangeShapeType="1"/>
          </p:cNvSpPr>
          <p:nvPr/>
        </p:nvSpPr>
        <p:spPr bwMode="auto">
          <a:xfrm>
            <a:off x="7224713" y="3551238"/>
            <a:ext cx="1587" cy="106362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0" name="Line 22"/>
          <p:cNvSpPr>
            <a:spLocks noChangeShapeType="1"/>
          </p:cNvSpPr>
          <p:nvPr/>
        </p:nvSpPr>
        <p:spPr bwMode="auto">
          <a:xfrm flipH="1">
            <a:off x="3455988" y="2678113"/>
            <a:ext cx="111125" cy="1587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1" name="Line 23"/>
          <p:cNvSpPr>
            <a:spLocks noChangeShapeType="1"/>
          </p:cNvSpPr>
          <p:nvPr/>
        </p:nvSpPr>
        <p:spPr bwMode="auto">
          <a:xfrm flipH="1">
            <a:off x="3455988" y="2049463"/>
            <a:ext cx="111125" cy="1587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2" name="Line 24"/>
          <p:cNvSpPr>
            <a:spLocks noChangeShapeType="1"/>
          </p:cNvSpPr>
          <p:nvPr/>
        </p:nvSpPr>
        <p:spPr bwMode="auto">
          <a:xfrm flipH="1">
            <a:off x="3455988" y="3063875"/>
            <a:ext cx="111125" cy="1588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3" name="Line 25"/>
          <p:cNvSpPr>
            <a:spLocks noChangeShapeType="1"/>
          </p:cNvSpPr>
          <p:nvPr/>
        </p:nvSpPr>
        <p:spPr bwMode="auto">
          <a:xfrm flipH="1">
            <a:off x="3457575" y="3457575"/>
            <a:ext cx="112713" cy="1588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4" name="Line 26"/>
          <p:cNvSpPr>
            <a:spLocks noChangeShapeType="1"/>
          </p:cNvSpPr>
          <p:nvPr/>
        </p:nvSpPr>
        <p:spPr bwMode="auto">
          <a:xfrm flipH="1">
            <a:off x="3455988" y="3259138"/>
            <a:ext cx="111125" cy="1587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5" name="Line 27"/>
          <p:cNvSpPr>
            <a:spLocks noChangeShapeType="1"/>
          </p:cNvSpPr>
          <p:nvPr/>
        </p:nvSpPr>
        <p:spPr bwMode="auto">
          <a:xfrm flipH="1">
            <a:off x="3455988" y="2884488"/>
            <a:ext cx="111125" cy="1587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6" name="Line 28"/>
          <p:cNvSpPr>
            <a:spLocks noChangeShapeType="1"/>
          </p:cNvSpPr>
          <p:nvPr/>
        </p:nvSpPr>
        <p:spPr bwMode="auto">
          <a:xfrm flipH="1">
            <a:off x="3457575" y="2470150"/>
            <a:ext cx="112713" cy="1588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7" name="Line 29"/>
          <p:cNvSpPr>
            <a:spLocks noChangeShapeType="1"/>
          </p:cNvSpPr>
          <p:nvPr/>
        </p:nvSpPr>
        <p:spPr bwMode="auto">
          <a:xfrm flipH="1">
            <a:off x="3455988" y="1849438"/>
            <a:ext cx="111125" cy="1587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8" name="Line 30"/>
          <p:cNvSpPr>
            <a:spLocks noChangeShapeType="1"/>
          </p:cNvSpPr>
          <p:nvPr/>
        </p:nvSpPr>
        <p:spPr bwMode="auto">
          <a:xfrm flipH="1">
            <a:off x="3457575" y="2251075"/>
            <a:ext cx="112713" cy="1588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99" name="Rectangle 31"/>
          <p:cNvSpPr>
            <a:spLocks noChangeArrowheads="1"/>
          </p:cNvSpPr>
          <p:nvPr/>
        </p:nvSpPr>
        <p:spPr bwMode="auto">
          <a:xfrm>
            <a:off x="7886700" y="2463800"/>
            <a:ext cx="174625" cy="1192213"/>
          </a:xfrm>
          <a:prstGeom prst="rect">
            <a:avLst/>
          </a:prstGeom>
          <a:solidFill>
            <a:srgbClr val="157815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500" name="Rectangle 32"/>
          <p:cNvSpPr>
            <a:spLocks noChangeArrowheads="1"/>
          </p:cNvSpPr>
          <p:nvPr/>
        </p:nvSpPr>
        <p:spPr bwMode="auto">
          <a:xfrm>
            <a:off x="8070850" y="3376613"/>
            <a:ext cx="174625" cy="279400"/>
          </a:xfrm>
          <a:prstGeom prst="rect">
            <a:avLst/>
          </a:prstGeom>
          <a:solidFill>
            <a:srgbClr val="157815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501" name="Rectangle 33"/>
          <p:cNvSpPr>
            <a:spLocks noChangeArrowheads="1"/>
          </p:cNvSpPr>
          <p:nvPr/>
        </p:nvSpPr>
        <p:spPr bwMode="auto">
          <a:xfrm>
            <a:off x="8255000" y="2700338"/>
            <a:ext cx="174625" cy="955675"/>
          </a:xfrm>
          <a:prstGeom prst="rect">
            <a:avLst/>
          </a:prstGeom>
          <a:solidFill>
            <a:srgbClr val="87D08A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502" name="Rectangle 34"/>
          <p:cNvSpPr>
            <a:spLocks noChangeArrowheads="1"/>
          </p:cNvSpPr>
          <p:nvPr/>
        </p:nvSpPr>
        <p:spPr bwMode="auto">
          <a:xfrm>
            <a:off x="8439150" y="2938463"/>
            <a:ext cx="174625" cy="717550"/>
          </a:xfrm>
          <a:prstGeom prst="rect">
            <a:avLst/>
          </a:prstGeom>
          <a:solidFill>
            <a:srgbClr val="87D08A"/>
          </a:solidFill>
          <a:ln w="19080" cap="sq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en-US" altLang="en-US" sz="1800"/>
          </a:p>
        </p:txBody>
      </p:sp>
      <p:sp>
        <p:nvSpPr>
          <p:cNvPr id="105503" name="Rectangle 35"/>
          <p:cNvSpPr>
            <a:spLocks noChangeArrowheads="1"/>
          </p:cNvSpPr>
          <p:nvPr/>
        </p:nvSpPr>
        <p:spPr bwMode="auto">
          <a:xfrm>
            <a:off x="7793038" y="2239963"/>
            <a:ext cx="331787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-D</a:t>
            </a:r>
          </a:p>
        </p:txBody>
      </p:sp>
      <p:sp>
        <p:nvSpPr>
          <p:cNvPr id="105504" name="Rectangle 36"/>
          <p:cNvSpPr>
            <a:spLocks noChangeArrowheads="1"/>
          </p:cNvSpPr>
          <p:nvPr/>
        </p:nvSpPr>
        <p:spPr bwMode="auto">
          <a:xfrm>
            <a:off x="8170863" y="2478088"/>
            <a:ext cx="331787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-D</a:t>
            </a:r>
          </a:p>
        </p:txBody>
      </p:sp>
      <p:sp>
        <p:nvSpPr>
          <p:cNvPr id="105505" name="Rectangle 37"/>
          <p:cNvSpPr>
            <a:spLocks noChangeArrowheads="1"/>
          </p:cNvSpPr>
          <p:nvPr/>
        </p:nvSpPr>
        <p:spPr bwMode="auto">
          <a:xfrm>
            <a:off x="7977188" y="3148013"/>
            <a:ext cx="366712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+D</a:t>
            </a:r>
          </a:p>
        </p:txBody>
      </p:sp>
      <p:sp>
        <p:nvSpPr>
          <p:cNvPr id="105506" name="Rectangle 38"/>
          <p:cNvSpPr>
            <a:spLocks noChangeArrowheads="1"/>
          </p:cNvSpPr>
          <p:nvPr/>
        </p:nvSpPr>
        <p:spPr bwMode="auto">
          <a:xfrm>
            <a:off x="8355013" y="2711450"/>
            <a:ext cx="366712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1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+D</a:t>
            </a:r>
          </a:p>
        </p:txBody>
      </p:sp>
      <p:grpSp>
        <p:nvGrpSpPr>
          <p:cNvPr id="105507" name="Group 39"/>
          <p:cNvGrpSpPr/>
          <p:nvPr/>
        </p:nvGrpSpPr>
        <p:grpSpPr bwMode="auto">
          <a:xfrm>
            <a:off x="7996238" y="2195513"/>
            <a:ext cx="153987" cy="230187"/>
            <a:chOff x="4077" y="1383"/>
            <a:chExt cx="97" cy="145"/>
          </a:xfrm>
        </p:grpSpPr>
        <p:sp>
          <p:nvSpPr>
            <p:cNvPr id="105585" name="Line 40"/>
            <p:cNvSpPr>
              <a:spLocks noChangeShapeType="1"/>
            </p:cNvSpPr>
            <p:nvPr/>
          </p:nvSpPr>
          <p:spPr bwMode="auto">
            <a:xfrm flipV="1">
              <a:off x="4078" y="1382"/>
              <a:ext cx="0" cy="54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86" name="Line 41"/>
            <p:cNvSpPr>
              <a:spLocks noChangeShapeType="1"/>
            </p:cNvSpPr>
            <p:nvPr/>
          </p:nvSpPr>
          <p:spPr bwMode="auto">
            <a:xfrm flipV="1">
              <a:off x="4174" y="1387"/>
              <a:ext cx="0" cy="142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87" name="Line 42"/>
            <p:cNvSpPr>
              <a:spLocks noChangeShapeType="1"/>
            </p:cNvSpPr>
            <p:nvPr/>
          </p:nvSpPr>
          <p:spPr bwMode="auto">
            <a:xfrm flipH="1">
              <a:off x="4076" y="1385"/>
              <a:ext cx="99" cy="0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08" name="Group 43"/>
          <p:cNvGrpSpPr/>
          <p:nvPr/>
        </p:nvGrpSpPr>
        <p:grpSpPr bwMode="auto">
          <a:xfrm>
            <a:off x="8369300" y="2424113"/>
            <a:ext cx="155575" cy="230187"/>
            <a:chOff x="4312" y="1527"/>
            <a:chExt cx="98" cy="145"/>
          </a:xfrm>
        </p:grpSpPr>
        <p:sp>
          <p:nvSpPr>
            <p:cNvPr id="105582" name="Line 44"/>
            <p:cNvSpPr>
              <a:spLocks noChangeShapeType="1"/>
            </p:cNvSpPr>
            <p:nvPr/>
          </p:nvSpPr>
          <p:spPr bwMode="auto">
            <a:xfrm flipV="1">
              <a:off x="4313" y="1526"/>
              <a:ext cx="0" cy="54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83" name="Line 45"/>
            <p:cNvSpPr>
              <a:spLocks noChangeShapeType="1"/>
            </p:cNvSpPr>
            <p:nvPr/>
          </p:nvSpPr>
          <p:spPr bwMode="auto">
            <a:xfrm flipV="1">
              <a:off x="4409" y="1531"/>
              <a:ext cx="0" cy="142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84" name="Line 46"/>
            <p:cNvSpPr>
              <a:spLocks noChangeShapeType="1"/>
            </p:cNvSpPr>
            <p:nvPr/>
          </p:nvSpPr>
          <p:spPr bwMode="auto">
            <a:xfrm flipH="1">
              <a:off x="4311" y="1529"/>
              <a:ext cx="100" cy="0"/>
            </a:xfrm>
            <a:prstGeom prst="line">
              <a:avLst/>
            </a:prstGeom>
            <a:noFill/>
            <a:ln w="19080" cap="sq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5509" name="Rectangle 47"/>
          <p:cNvSpPr>
            <a:spLocks noChangeArrowheads="1"/>
          </p:cNvSpPr>
          <p:nvPr/>
        </p:nvSpPr>
        <p:spPr bwMode="auto">
          <a:xfrm>
            <a:off x="7874000" y="3613150"/>
            <a:ext cx="393700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NS</a:t>
            </a:r>
          </a:p>
        </p:txBody>
      </p:sp>
      <p:sp>
        <p:nvSpPr>
          <p:cNvPr id="105510" name="Rectangle 48"/>
          <p:cNvSpPr>
            <a:spLocks noChangeArrowheads="1"/>
          </p:cNvSpPr>
          <p:nvPr/>
        </p:nvSpPr>
        <p:spPr bwMode="auto">
          <a:xfrm>
            <a:off x="8248650" y="3611563"/>
            <a:ext cx="3841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SS</a:t>
            </a:r>
          </a:p>
        </p:txBody>
      </p:sp>
      <p:sp>
        <p:nvSpPr>
          <p:cNvPr id="105511" name="Rectangle 49"/>
          <p:cNvSpPr>
            <a:spLocks noChangeArrowheads="1"/>
          </p:cNvSpPr>
          <p:nvPr/>
        </p:nvSpPr>
        <p:spPr bwMode="auto">
          <a:xfrm>
            <a:off x="3462338" y="3662363"/>
            <a:ext cx="528637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am</a:t>
            </a:r>
          </a:p>
        </p:txBody>
      </p:sp>
      <p:sp>
        <p:nvSpPr>
          <p:cNvPr id="105512" name="Rectangle 50"/>
          <p:cNvSpPr>
            <a:spLocks noChangeArrowheads="1"/>
          </p:cNvSpPr>
          <p:nvPr/>
        </p:nvSpPr>
        <p:spPr bwMode="auto">
          <a:xfrm>
            <a:off x="6959600" y="3654425"/>
            <a:ext cx="528638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am</a:t>
            </a:r>
          </a:p>
        </p:txBody>
      </p:sp>
      <p:grpSp>
        <p:nvGrpSpPr>
          <p:cNvPr id="105513" name="Group 51"/>
          <p:cNvGrpSpPr/>
          <p:nvPr/>
        </p:nvGrpSpPr>
        <p:grpSpPr bwMode="auto">
          <a:xfrm>
            <a:off x="5072063" y="1639888"/>
            <a:ext cx="1658937" cy="2016125"/>
            <a:chOff x="2235" y="1033"/>
            <a:chExt cx="1045" cy="1270"/>
          </a:xfrm>
        </p:grpSpPr>
        <p:sp>
          <p:nvSpPr>
            <p:cNvPr id="105579" name="Rectangle 52"/>
            <p:cNvSpPr>
              <a:spLocks noChangeArrowheads="1"/>
            </p:cNvSpPr>
            <p:nvPr/>
          </p:nvSpPr>
          <p:spPr bwMode="auto">
            <a:xfrm>
              <a:off x="2235" y="1037"/>
              <a:ext cx="128" cy="1263"/>
            </a:xfrm>
            <a:prstGeom prst="rect">
              <a:avLst/>
            </a:prstGeom>
            <a:gradFill rotWithShape="0">
              <a:gsLst>
                <a:gs pos="0">
                  <a:srgbClr val="424342"/>
                </a:gs>
                <a:gs pos="100000">
                  <a:srgbClr val="FFFAD0">
                    <a:alpha val="45998"/>
                  </a:srgbClr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80" name="Rectangle 53"/>
            <p:cNvSpPr>
              <a:spLocks noChangeArrowheads="1"/>
            </p:cNvSpPr>
            <p:nvPr/>
          </p:nvSpPr>
          <p:spPr bwMode="auto">
            <a:xfrm flipH="1">
              <a:off x="3113" y="1036"/>
              <a:ext cx="167" cy="1267"/>
            </a:xfrm>
            <a:prstGeom prst="rect">
              <a:avLst/>
            </a:prstGeom>
            <a:gradFill rotWithShape="0">
              <a:gsLst>
                <a:gs pos="0">
                  <a:srgbClr val="FFFAD0">
                    <a:alpha val="45998"/>
                  </a:srgbClr>
                </a:gs>
                <a:gs pos="100000">
                  <a:srgbClr val="424342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81" name="Rectangle 54"/>
            <p:cNvSpPr>
              <a:spLocks noChangeArrowheads="1"/>
            </p:cNvSpPr>
            <p:nvPr/>
          </p:nvSpPr>
          <p:spPr bwMode="auto">
            <a:xfrm>
              <a:off x="2361" y="1033"/>
              <a:ext cx="764" cy="1268"/>
            </a:xfrm>
            <a:prstGeom prst="rect">
              <a:avLst/>
            </a:prstGeom>
            <a:solidFill>
              <a:srgbClr val="4745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</p:grpSp>
      <p:sp>
        <p:nvSpPr>
          <p:cNvPr id="105514" name="Rectangle 55"/>
          <p:cNvSpPr>
            <a:spLocks noChangeArrowheads="1"/>
          </p:cNvSpPr>
          <p:nvPr/>
        </p:nvSpPr>
        <p:spPr bwMode="auto">
          <a:xfrm>
            <a:off x="4956175" y="1371600"/>
            <a:ext cx="1349375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24 H SAMPLING</a:t>
            </a:r>
          </a:p>
        </p:txBody>
      </p:sp>
      <p:sp>
        <p:nvSpPr>
          <p:cNvPr id="105515" name="Text Box 56"/>
          <p:cNvSpPr txBox="1">
            <a:spLocks noChangeArrowheads="1"/>
          </p:cNvSpPr>
          <p:nvPr/>
        </p:nvSpPr>
        <p:spPr bwMode="auto">
          <a:xfrm>
            <a:off x="3873500" y="1765300"/>
            <a:ext cx="7112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Normal</a:t>
            </a:r>
          </a:p>
        </p:txBody>
      </p:sp>
      <p:sp>
        <p:nvSpPr>
          <p:cNvPr id="105516" name="Line 57"/>
          <p:cNvSpPr>
            <a:spLocks noChangeShapeType="1"/>
          </p:cNvSpPr>
          <p:nvPr/>
        </p:nvSpPr>
        <p:spPr bwMode="auto">
          <a:xfrm flipH="1">
            <a:off x="3970338" y="1995488"/>
            <a:ext cx="188912" cy="203200"/>
          </a:xfrm>
          <a:prstGeom prst="line">
            <a:avLst/>
          </a:prstGeom>
          <a:noFill/>
          <a:ln w="28440" cap="sq">
            <a:solidFill>
              <a:srgbClr val="000000"/>
            </a:solidFill>
            <a:miter lim="800000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738" name="Group 58"/>
          <p:cNvGrpSpPr/>
          <p:nvPr/>
        </p:nvGrpSpPr>
        <p:grpSpPr bwMode="auto">
          <a:xfrm>
            <a:off x="3663950" y="1751013"/>
            <a:ext cx="3817938" cy="1276350"/>
            <a:chOff x="1348" y="1103"/>
            <a:chExt cx="2405" cy="804"/>
          </a:xfrm>
        </p:grpSpPr>
        <p:grpSp>
          <p:nvGrpSpPr>
            <p:cNvPr id="105567" name="Group 59"/>
            <p:cNvGrpSpPr/>
            <p:nvPr/>
          </p:nvGrpSpPr>
          <p:grpSpPr bwMode="auto">
            <a:xfrm>
              <a:off x="1348" y="1159"/>
              <a:ext cx="2405" cy="748"/>
              <a:chOff x="1348" y="1159"/>
              <a:chExt cx="2405" cy="748"/>
            </a:xfrm>
          </p:grpSpPr>
          <p:sp>
            <p:nvSpPr>
              <p:cNvPr id="105570" name="Freeform 60"/>
              <p:cNvSpPr>
                <a:spLocks noChangeArrowheads="1"/>
              </p:cNvSpPr>
              <p:nvPr/>
            </p:nvSpPr>
            <p:spPr bwMode="auto">
              <a:xfrm>
                <a:off x="1693" y="1596"/>
                <a:ext cx="30" cy="64"/>
              </a:xfrm>
              <a:custGeom>
                <a:avLst/>
                <a:gdLst>
                  <a:gd name="T0" fmla="*/ 0 w 30713"/>
                  <a:gd name="T1" fmla="*/ 0 h 21600"/>
                  <a:gd name="T2" fmla="*/ 0 w 30713"/>
                  <a:gd name="T3" fmla="*/ 0 h 21600"/>
                  <a:gd name="T4" fmla="*/ 0 w 3071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0713"/>
                  <a:gd name="T10" fmla="*/ 0 h 21600"/>
                  <a:gd name="T11" fmla="*/ 30713 w 3071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713" h="21600" fill="none" extrusionOk="0">
                    <a:moveTo>
                      <a:pt x="30713" y="13169"/>
                    </a:moveTo>
                    <a:cubicBezTo>
                      <a:pt x="26624" y="18485"/>
                      <a:pt x="20299" y="21600"/>
                      <a:pt x="13593" y="21600"/>
                    </a:cubicBezTo>
                    <a:cubicBezTo>
                      <a:pt x="8644" y="21600"/>
                      <a:pt x="3845" y="19900"/>
                      <a:pt x="-1" y="16785"/>
                    </a:cubicBezTo>
                  </a:path>
                  <a:path w="30713" h="21600" stroke="0" extrusionOk="0">
                    <a:moveTo>
                      <a:pt x="30713" y="13169"/>
                    </a:moveTo>
                    <a:cubicBezTo>
                      <a:pt x="26624" y="18485"/>
                      <a:pt x="20299" y="21600"/>
                      <a:pt x="13593" y="21600"/>
                    </a:cubicBezTo>
                    <a:cubicBezTo>
                      <a:pt x="8644" y="21600"/>
                      <a:pt x="3845" y="19900"/>
                      <a:pt x="-1" y="16785"/>
                    </a:cubicBezTo>
                    <a:lnTo>
                      <a:pt x="13593" y="0"/>
                    </a:lnTo>
                    <a:lnTo>
                      <a:pt x="30713" y="13169"/>
                    </a:lnTo>
                    <a:close/>
                  </a:path>
                </a:pathLst>
              </a:custGeom>
              <a:noFill/>
              <a:ln w="19080" cap="rnd">
                <a:solidFill>
                  <a:srgbClr val="000000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05571" name="Group 61"/>
              <p:cNvGrpSpPr/>
              <p:nvPr/>
            </p:nvGrpSpPr>
            <p:grpSpPr bwMode="auto">
              <a:xfrm>
                <a:off x="1348" y="1159"/>
                <a:ext cx="2405" cy="748"/>
                <a:chOff x="1348" y="1159"/>
                <a:chExt cx="2405" cy="748"/>
              </a:xfrm>
            </p:grpSpPr>
            <p:sp>
              <p:nvSpPr>
                <p:cNvPr id="105572" name="Freeform 62"/>
                <p:cNvSpPr>
                  <a:spLocks noChangeArrowheads="1"/>
                </p:cNvSpPr>
                <p:nvPr/>
              </p:nvSpPr>
              <p:spPr bwMode="auto">
                <a:xfrm>
                  <a:off x="1348" y="1495"/>
                  <a:ext cx="339" cy="255"/>
                </a:xfrm>
                <a:custGeom>
                  <a:avLst/>
                  <a:gdLst>
                    <a:gd name="T0" fmla="*/ 0 w 19252"/>
                    <a:gd name="T1" fmla="*/ 0 h 21600"/>
                    <a:gd name="T2" fmla="*/ 0 w 19252"/>
                    <a:gd name="T3" fmla="*/ 0 h 21600"/>
                    <a:gd name="T4" fmla="*/ 0 w 19252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9252"/>
                    <a:gd name="T10" fmla="*/ 0 h 21600"/>
                    <a:gd name="T11" fmla="*/ 19252 w 19252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52" h="21600" fill="none" extrusionOk="0">
                      <a:moveTo>
                        <a:pt x="-1" y="0"/>
                      </a:moveTo>
                      <a:cubicBezTo>
                        <a:pt x="13" y="0"/>
                        <a:pt x="26" y="0"/>
                        <a:pt x="40" y="0"/>
                      </a:cubicBezTo>
                      <a:cubicBezTo>
                        <a:pt x="8136" y="0"/>
                        <a:pt x="15552" y="4527"/>
                        <a:pt x="19252" y="11728"/>
                      </a:cubicBezTo>
                    </a:path>
                    <a:path w="19252" h="21600" stroke="0" extrusionOk="0">
                      <a:moveTo>
                        <a:pt x="-1" y="0"/>
                      </a:moveTo>
                      <a:cubicBezTo>
                        <a:pt x="13" y="0"/>
                        <a:pt x="26" y="0"/>
                        <a:pt x="40" y="0"/>
                      </a:cubicBezTo>
                      <a:cubicBezTo>
                        <a:pt x="8136" y="0"/>
                        <a:pt x="15552" y="4527"/>
                        <a:pt x="19252" y="11728"/>
                      </a:cubicBezTo>
                      <a:lnTo>
                        <a:pt x="4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prstDash val="sysDot"/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73" name="Freeform 63"/>
                <p:cNvSpPr>
                  <a:spLocks noChangeArrowheads="1"/>
                </p:cNvSpPr>
                <p:nvPr/>
              </p:nvSpPr>
              <p:spPr bwMode="auto">
                <a:xfrm rot="10800000">
                  <a:off x="2033" y="1522"/>
                  <a:ext cx="517" cy="385"/>
                </a:xfrm>
                <a:custGeom>
                  <a:avLst/>
                  <a:gdLst>
                    <a:gd name="T0" fmla="*/ 0 w 20984"/>
                    <a:gd name="T1" fmla="*/ 0 h 21600"/>
                    <a:gd name="T2" fmla="*/ 0 w 20984"/>
                    <a:gd name="T3" fmla="*/ 0 h 21600"/>
                    <a:gd name="T4" fmla="*/ 0 w 20984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0984"/>
                    <a:gd name="T10" fmla="*/ 0 h 21600"/>
                    <a:gd name="T11" fmla="*/ 20984 w 20984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984" h="21600" fill="none" extrusionOk="0">
                      <a:moveTo>
                        <a:pt x="-1" y="0"/>
                      </a:moveTo>
                      <a:cubicBezTo>
                        <a:pt x="9" y="0"/>
                        <a:pt x="19" y="0"/>
                        <a:pt x="29" y="0"/>
                      </a:cubicBezTo>
                      <a:cubicBezTo>
                        <a:pt x="9941" y="0"/>
                        <a:pt x="18582" y="6747"/>
                        <a:pt x="20984" y="16364"/>
                      </a:cubicBezTo>
                    </a:path>
                    <a:path w="20984" h="21600" stroke="0" extrusionOk="0">
                      <a:moveTo>
                        <a:pt x="-1" y="0"/>
                      </a:moveTo>
                      <a:cubicBezTo>
                        <a:pt x="9" y="0"/>
                        <a:pt x="19" y="0"/>
                        <a:pt x="29" y="0"/>
                      </a:cubicBezTo>
                      <a:cubicBezTo>
                        <a:pt x="9941" y="0"/>
                        <a:pt x="18582" y="6747"/>
                        <a:pt x="20984" y="16364"/>
                      </a:cubicBezTo>
                      <a:lnTo>
                        <a:pt x="29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prstDash val="sysDot"/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grpSp>
              <p:nvGrpSpPr>
                <p:cNvPr id="105574" name="Group 64"/>
                <p:cNvGrpSpPr/>
                <p:nvPr/>
              </p:nvGrpSpPr>
              <p:grpSpPr bwMode="auto">
                <a:xfrm>
                  <a:off x="1733" y="1378"/>
                  <a:ext cx="299" cy="468"/>
                  <a:chOff x="1733" y="1378"/>
                  <a:chExt cx="299" cy="468"/>
                </a:xfrm>
              </p:grpSpPr>
              <p:sp>
                <p:nvSpPr>
                  <p:cNvPr id="105577" name="Freeform 65"/>
                  <p:cNvSpPr>
                    <a:spLocks noChangeArrowheads="1"/>
                  </p:cNvSpPr>
                  <p:nvPr/>
                </p:nvSpPr>
                <p:spPr bwMode="auto">
                  <a:xfrm>
                    <a:off x="1733" y="1378"/>
                    <a:ext cx="149" cy="468"/>
                  </a:xfrm>
                  <a:custGeom>
                    <a:avLst/>
                    <a:gdLst>
                      <a:gd name="T0" fmla="*/ 0 w 18729"/>
                      <a:gd name="T1" fmla="*/ 0 h 21599"/>
                      <a:gd name="T2" fmla="*/ 0 w 18729"/>
                      <a:gd name="T3" fmla="*/ 0 h 21599"/>
                      <a:gd name="T4" fmla="*/ 0 w 18729"/>
                      <a:gd name="T5" fmla="*/ 0 h 21599"/>
                      <a:gd name="T6" fmla="*/ 0 60000 65536"/>
                      <a:gd name="T7" fmla="*/ 0 60000 65536"/>
                      <a:gd name="T8" fmla="*/ 0 60000 65536"/>
                      <a:gd name="T9" fmla="*/ 0 w 18729"/>
                      <a:gd name="T10" fmla="*/ 0 h 21599"/>
                      <a:gd name="T11" fmla="*/ 18729 w 18729"/>
                      <a:gd name="T12" fmla="*/ 21599 h 21599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8729" h="21599" fill="none" extrusionOk="0">
                        <a:moveTo>
                          <a:pt x="-1" y="10838"/>
                        </a:moveTo>
                        <a:cubicBezTo>
                          <a:pt x="3836" y="4161"/>
                          <a:pt x="10937" y="31"/>
                          <a:pt x="18638" y="-1"/>
                        </a:cubicBezTo>
                      </a:path>
                      <a:path w="18729" h="21599" stroke="0" extrusionOk="0">
                        <a:moveTo>
                          <a:pt x="-1" y="10838"/>
                        </a:moveTo>
                        <a:cubicBezTo>
                          <a:pt x="3836" y="4161"/>
                          <a:pt x="10937" y="31"/>
                          <a:pt x="18638" y="-1"/>
                        </a:cubicBezTo>
                        <a:lnTo>
                          <a:pt x="18729" y="21599"/>
                        </a:lnTo>
                        <a:lnTo>
                          <a:pt x="-1" y="10838"/>
                        </a:lnTo>
                        <a:close/>
                      </a:path>
                    </a:pathLst>
                  </a:custGeom>
                  <a:noFill/>
                  <a:ln w="19080" cap="rnd">
                    <a:solidFill>
                      <a:srgbClr val="000000"/>
                    </a:solidFill>
                    <a:prstDash val="sysDot"/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05578" name="Freeform 66"/>
                  <p:cNvSpPr>
                    <a:spLocks noChangeArrowheads="1"/>
                  </p:cNvSpPr>
                  <p:nvPr/>
                </p:nvSpPr>
                <p:spPr bwMode="auto">
                  <a:xfrm>
                    <a:off x="1883" y="1378"/>
                    <a:ext cx="149" cy="468"/>
                  </a:xfrm>
                  <a:custGeom>
                    <a:avLst/>
                    <a:gdLst>
                      <a:gd name="T0" fmla="*/ 0 w 18740"/>
                      <a:gd name="T1" fmla="*/ 0 h 21600"/>
                      <a:gd name="T2" fmla="*/ 0 w 18740"/>
                      <a:gd name="T3" fmla="*/ 0 h 21600"/>
                      <a:gd name="T4" fmla="*/ 0 w 18740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18740"/>
                      <a:gd name="T10" fmla="*/ 0 h 21600"/>
                      <a:gd name="T11" fmla="*/ 18740 w 18740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8740" h="21600" fill="none" extrusionOk="0">
                        <a:moveTo>
                          <a:pt x="-1" y="0"/>
                        </a:moveTo>
                        <a:cubicBezTo>
                          <a:pt x="29" y="0"/>
                          <a:pt x="59" y="0"/>
                          <a:pt x="90" y="0"/>
                        </a:cubicBezTo>
                        <a:cubicBezTo>
                          <a:pt x="7767" y="0"/>
                          <a:pt x="14867" y="4075"/>
                          <a:pt x="18740" y="10703"/>
                        </a:cubicBezTo>
                      </a:path>
                      <a:path w="18740" h="21600" stroke="0" extrusionOk="0">
                        <a:moveTo>
                          <a:pt x="-1" y="0"/>
                        </a:moveTo>
                        <a:cubicBezTo>
                          <a:pt x="29" y="0"/>
                          <a:pt x="59" y="0"/>
                          <a:pt x="90" y="0"/>
                        </a:cubicBezTo>
                        <a:cubicBezTo>
                          <a:pt x="7767" y="0"/>
                          <a:pt x="14867" y="4075"/>
                          <a:pt x="18740" y="10703"/>
                        </a:cubicBezTo>
                        <a:lnTo>
                          <a:pt x="9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19080" cap="rnd">
                    <a:solidFill>
                      <a:srgbClr val="000000"/>
                    </a:solidFill>
                    <a:prstDash val="sysDot"/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75" name="Freeform 67"/>
                <p:cNvSpPr>
                  <a:spLocks noChangeArrowheads="1"/>
                </p:cNvSpPr>
                <p:nvPr/>
              </p:nvSpPr>
              <p:spPr bwMode="auto">
                <a:xfrm rot="10800000">
                  <a:off x="2559" y="1160"/>
                  <a:ext cx="580" cy="748"/>
                </a:xfrm>
                <a:custGeom>
                  <a:avLst/>
                  <a:gdLst>
                    <a:gd name="T0" fmla="*/ 0 w 15775"/>
                    <a:gd name="T1" fmla="*/ 0 h 21599"/>
                    <a:gd name="T2" fmla="*/ 0 w 15775"/>
                    <a:gd name="T3" fmla="*/ 0 h 21599"/>
                    <a:gd name="T4" fmla="*/ 0 w 15775"/>
                    <a:gd name="T5" fmla="*/ 0 h 21599"/>
                    <a:gd name="T6" fmla="*/ 0 60000 65536"/>
                    <a:gd name="T7" fmla="*/ 0 60000 65536"/>
                    <a:gd name="T8" fmla="*/ 0 60000 65536"/>
                    <a:gd name="T9" fmla="*/ 0 w 15775"/>
                    <a:gd name="T10" fmla="*/ 0 h 21599"/>
                    <a:gd name="T11" fmla="*/ 15775 w 15775"/>
                    <a:gd name="T12" fmla="*/ 21599 h 2159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5775" h="21599" fill="none" extrusionOk="0">
                      <a:moveTo>
                        <a:pt x="-1" y="6845"/>
                      </a:moveTo>
                      <a:cubicBezTo>
                        <a:pt x="4078" y="2482"/>
                        <a:pt x="9783" y="4"/>
                        <a:pt x="15755" y="-1"/>
                      </a:cubicBezTo>
                    </a:path>
                    <a:path w="15775" h="21599" stroke="0" extrusionOk="0">
                      <a:moveTo>
                        <a:pt x="-1" y="6845"/>
                      </a:moveTo>
                      <a:cubicBezTo>
                        <a:pt x="4078" y="2482"/>
                        <a:pt x="9783" y="4"/>
                        <a:pt x="15755" y="-1"/>
                      </a:cubicBezTo>
                      <a:lnTo>
                        <a:pt x="15775" y="21599"/>
                      </a:lnTo>
                      <a:lnTo>
                        <a:pt x="-1" y="6845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prstDash val="sysDot"/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105576" name="Freeform 68"/>
                <p:cNvSpPr>
                  <a:spLocks noChangeArrowheads="1"/>
                </p:cNvSpPr>
                <p:nvPr/>
              </p:nvSpPr>
              <p:spPr bwMode="auto">
                <a:xfrm>
                  <a:off x="3135" y="1519"/>
                  <a:ext cx="618" cy="272"/>
                </a:xfrm>
                <a:custGeom>
                  <a:avLst/>
                  <a:gdLst>
                    <a:gd name="T0" fmla="*/ 0 w 19554"/>
                    <a:gd name="T1" fmla="*/ 0 h 21270"/>
                    <a:gd name="T2" fmla="*/ 0 w 19554"/>
                    <a:gd name="T3" fmla="*/ 0 h 21270"/>
                    <a:gd name="T4" fmla="*/ 0 w 19554"/>
                    <a:gd name="T5" fmla="*/ 0 h 21270"/>
                    <a:gd name="T6" fmla="*/ 0 60000 65536"/>
                    <a:gd name="T7" fmla="*/ 0 60000 65536"/>
                    <a:gd name="T8" fmla="*/ 0 60000 65536"/>
                    <a:gd name="T9" fmla="*/ 0 w 19554"/>
                    <a:gd name="T10" fmla="*/ 0 h 21270"/>
                    <a:gd name="T11" fmla="*/ 19554 w 19554"/>
                    <a:gd name="T12" fmla="*/ 21270 h 212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554" h="21270" fill="none" extrusionOk="0">
                      <a:moveTo>
                        <a:pt x="-1" y="12094"/>
                      </a:moveTo>
                      <a:cubicBezTo>
                        <a:pt x="2984" y="5734"/>
                        <a:pt x="8875" y="1222"/>
                        <a:pt x="15794" y="-1"/>
                      </a:cubicBezTo>
                    </a:path>
                    <a:path w="19554" h="21270" stroke="0" extrusionOk="0">
                      <a:moveTo>
                        <a:pt x="-1" y="12094"/>
                      </a:moveTo>
                      <a:cubicBezTo>
                        <a:pt x="2984" y="5734"/>
                        <a:pt x="8875" y="1222"/>
                        <a:pt x="15794" y="-1"/>
                      </a:cubicBezTo>
                      <a:lnTo>
                        <a:pt x="19554" y="21270"/>
                      </a:lnTo>
                      <a:lnTo>
                        <a:pt x="-1" y="12094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prstDash val="sysDot"/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5568" name="Text Box 69"/>
            <p:cNvSpPr txBox="1">
              <a:spLocks noChangeArrowheads="1"/>
            </p:cNvSpPr>
            <p:nvPr/>
          </p:nvSpPr>
          <p:spPr bwMode="auto">
            <a:xfrm>
              <a:off x="1957" y="1103"/>
              <a:ext cx="409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Stress</a:t>
              </a:r>
            </a:p>
          </p:txBody>
        </p:sp>
        <p:sp>
          <p:nvSpPr>
            <p:cNvPr id="105569" name="Line 70"/>
            <p:cNvSpPr>
              <a:spLocks noChangeShapeType="1"/>
            </p:cNvSpPr>
            <p:nvPr/>
          </p:nvSpPr>
          <p:spPr bwMode="auto">
            <a:xfrm flipH="1">
              <a:off x="1931" y="1256"/>
              <a:ext cx="101" cy="107"/>
            </a:xfrm>
            <a:prstGeom prst="line">
              <a:avLst/>
            </a:prstGeom>
            <a:noFill/>
            <a:ln w="28440" cap="sq">
              <a:solidFill>
                <a:srgbClr val="000000"/>
              </a:solidFill>
              <a:prstDash val="sysDot"/>
              <a:miter lim="800000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18" name="Group 71"/>
          <p:cNvGrpSpPr/>
          <p:nvPr/>
        </p:nvGrpSpPr>
        <p:grpSpPr bwMode="auto">
          <a:xfrm>
            <a:off x="3514725" y="503238"/>
            <a:ext cx="3616325" cy="5849937"/>
            <a:chOff x="1254" y="317"/>
            <a:chExt cx="2278" cy="3685"/>
          </a:xfrm>
        </p:grpSpPr>
        <p:grpSp>
          <p:nvGrpSpPr>
            <p:cNvPr id="105558" name="Group 72"/>
            <p:cNvGrpSpPr/>
            <p:nvPr/>
          </p:nvGrpSpPr>
          <p:grpSpPr bwMode="auto">
            <a:xfrm>
              <a:off x="1254" y="1305"/>
              <a:ext cx="1200" cy="1011"/>
              <a:chOff x="1254" y="1305"/>
              <a:chExt cx="1200" cy="1011"/>
            </a:xfrm>
          </p:grpSpPr>
          <p:sp>
            <p:nvSpPr>
              <p:cNvPr id="105561" name="Freeform 73"/>
              <p:cNvSpPr>
                <a:spLocks noChangeArrowheads="1"/>
              </p:cNvSpPr>
              <p:nvPr/>
            </p:nvSpPr>
            <p:spPr bwMode="auto">
              <a:xfrm>
                <a:off x="1254" y="1305"/>
                <a:ext cx="364" cy="1011"/>
              </a:xfrm>
              <a:custGeom>
                <a:avLst/>
                <a:gdLst>
                  <a:gd name="T0" fmla="*/ 0 w 17918"/>
                  <a:gd name="T1" fmla="*/ 0 h 21600"/>
                  <a:gd name="T2" fmla="*/ 0 w 17918"/>
                  <a:gd name="T3" fmla="*/ 0 h 21600"/>
                  <a:gd name="T4" fmla="*/ 0 w 1791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17918"/>
                  <a:gd name="T10" fmla="*/ 0 h 21600"/>
                  <a:gd name="T11" fmla="*/ 17918 w 1791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918" h="21600" fill="none" extrusionOk="0">
                    <a:moveTo>
                      <a:pt x="-1" y="0"/>
                    </a:moveTo>
                    <a:cubicBezTo>
                      <a:pt x="11" y="0"/>
                      <a:pt x="23" y="0"/>
                      <a:pt x="35" y="0"/>
                    </a:cubicBezTo>
                    <a:cubicBezTo>
                      <a:pt x="7200" y="0"/>
                      <a:pt x="13900" y="3553"/>
                      <a:pt x="17918" y="9486"/>
                    </a:cubicBezTo>
                  </a:path>
                  <a:path w="17918" h="21600" stroke="0" extrusionOk="0">
                    <a:moveTo>
                      <a:pt x="-1" y="0"/>
                    </a:moveTo>
                    <a:cubicBezTo>
                      <a:pt x="11" y="0"/>
                      <a:pt x="23" y="0"/>
                      <a:pt x="35" y="0"/>
                    </a:cubicBezTo>
                    <a:cubicBezTo>
                      <a:pt x="7200" y="0"/>
                      <a:pt x="13900" y="3553"/>
                      <a:pt x="17918" y="9486"/>
                    </a:cubicBezTo>
                    <a:lnTo>
                      <a:pt x="35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9080" cap="rnd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62" name="Freeform 74"/>
              <p:cNvSpPr>
                <a:spLocks noChangeArrowheads="1"/>
              </p:cNvSpPr>
              <p:nvPr/>
            </p:nvSpPr>
            <p:spPr bwMode="auto">
              <a:xfrm>
                <a:off x="1625" y="1732"/>
                <a:ext cx="45" cy="24"/>
              </a:xfrm>
              <a:custGeom>
                <a:avLst/>
                <a:gdLst>
                  <a:gd name="T0" fmla="*/ 0 w 40693"/>
                  <a:gd name="T1" fmla="*/ 0 h 21600"/>
                  <a:gd name="T2" fmla="*/ 0 w 40693"/>
                  <a:gd name="T3" fmla="*/ 0 h 21600"/>
                  <a:gd name="T4" fmla="*/ 0 w 4069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0693"/>
                  <a:gd name="T10" fmla="*/ 0 h 21600"/>
                  <a:gd name="T11" fmla="*/ 40693 w 4069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693" h="21600" fill="none" extrusionOk="0">
                    <a:moveTo>
                      <a:pt x="40693" y="0"/>
                    </a:moveTo>
                    <a:cubicBezTo>
                      <a:pt x="40693" y="11929"/>
                      <a:pt x="31022" y="21600"/>
                      <a:pt x="19093" y="21600"/>
                    </a:cubicBezTo>
                    <a:cubicBezTo>
                      <a:pt x="11088" y="21600"/>
                      <a:pt x="3741" y="17173"/>
                      <a:pt x="-1" y="10098"/>
                    </a:cubicBezTo>
                  </a:path>
                  <a:path w="40693" h="21600" stroke="0" extrusionOk="0">
                    <a:moveTo>
                      <a:pt x="40693" y="0"/>
                    </a:moveTo>
                    <a:cubicBezTo>
                      <a:pt x="40693" y="11929"/>
                      <a:pt x="31022" y="21600"/>
                      <a:pt x="19093" y="21600"/>
                    </a:cubicBezTo>
                    <a:cubicBezTo>
                      <a:pt x="11088" y="21600"/>
                      <a:pt x="3741" y="17173"/>
                      <a:pt x="-1" y="10098"/>
                    </a:cubicBezTo>
                    <a:lnTo>
                      <a:pt x="19093" y="0"/>
                    </a:lnTo>
                    <a:lnTo>
                      <a:pt x="40693" y="0"/>
                    </a:lnTo>
                    <a:close/>
                  </a:path>
                </a:pathLst>
              </a:custGeom>
              <a:noFill/>
              <a:ln w="19080" cap="rnd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63" name="Freeform 75"/>
              <p:cNvSpPr>
                <a:spLocks noChangeArrowheads="1"/>
              </p:cNvSpPr>
              <p:nvPr/>
            </p:nvSpPr>
            <p:spPr bwMode="auto">
              <a:xfrm rot="10800000">
                <a:off x="1789" y="1629"/>
                <a:ext cx="665" cy="510"/>
              </a:xfrm>
              <a:custGeom>
                <a:avLst/>
                <a:gdLst>
                  <a:gd name="T0" fmla="*/ 0 w 20955"/>
                  <a:gd name="T1" fmla="*/ 0 h 21600"/>
                  <a:gd name="T2" fmla="*/ 0 w 20955"/>
                  <a:gd name="T3" fmla="*/ 0 h 21600"/>
                  <a:gd name="T4" fmla="*/ 0 w 20955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0955"/>
                  <a:gd name="T10" fmla="*/ 0 h 21600"/>
                  <a:gd name="T11" fmla="*/ 20955 w 2095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955" h="21600" fill="none" extrusionOk="0">
                    <a:moveTo>
                      <a:pt x="0" y="0"/>
                    </a:moveTo>
                    <a:cubicBezTo>
                      <a:pt x="9912" y="0"/>
                      <a:pt x="18552" y="6746"/>
                      <a:pt x="20955" y="16362"/>
                    </a:cubicBezTo>
                  </a:path>
                  <a:path w="20955" h="21600" stroke="0" extrusionOk="0">
                    <a:moveTo>
                      <a:pt x="0" y="0"/>
                    </a:moveTo>
                    <a:cubicBezTo>
                      <a:pt x="9912" y="0"/>
                      <a:pt x="18552" y="6746"/>
                      <a:pt x="20955" y="16362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9080" cap="rnd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grpSp>
            <p:nvGrpSpPr>
              <p:cNvPr id="105564" name="Group 76"/>
              <p:cNvGrpSpPr/>
              <p:nvPr/>
            </p:nvGrpSpPr>
            <p:grpSpPr bwMode="auto">
              <a:xfrm>
                <a:off x="1677" y="1661"/>
                <a:ext cx="106" cy="177"/>
                <a:chOff x="1677" y="1661"/>
                <a:chExt cx="106" cy="177"/>
              </a:xfrm>
            </p:grpSpPr>
            <p:sp>
              <p:nvSpPr>
                <p:cNvPr id="105565" name="Freeform 77"/>
                <p:cNvSpPr>
                  <a:spLocks noChangeArrowheads="1"/>
                </p:cNvSpPr>
                <p:nvPr/>
              </p:nvSpPr>
              <p:spPr bwMode="auto">
                <a:xfrm>
                  <a:off x="1677" y="1661"/>
                  <a:ext cx="53" cy="177"/>
                </a:xfrm>
                <a:custGeom>
                  <a:avLst/>
                  <a:gdLst>
                    <a:gd name="T0" fmla="*/ 0 w 18716"/>
                    <a:gd name="T1" fmla="*/ 0 h 21598"/>
                    <a:gd name="T2" fmla="*/ 0 w 18716"/>
                    <a:gd name="T3" fmla="*/ 0 h 21598"/>
                    <a:gd name="T4" fmla="*/ 0 w 18716"/>
                    <a:gd name="T5" fmla="*/ 0 h 21598"/>
                    <a:gd name="T6" fmla="*/ 0 60000 65536"/>
                    <a:gd name="T7" fmla="*/ 0 60000 65536"/>
                    <a:gd name="T8" fmla="*/ 0 60000 65536"/>
                    <a:gd name="T9" fmla="*/ 0 w 18716"/>
                    <a:gd name="T10" fmla="*/ 0 h 21598"/>
                    <a:gd name="T11" fmla="*/ 18716 w 18716"/>
                    <a:gd name="T12" fmla="*/ 21598 h 215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716" h="21598" fill="none" extrusionOk="0">
                      <a:moveTo>
                        <a:pt x="-1" y="10816"/>
                      </a:moveTo>
                      <a:cubicBezTo>
                        <a:pt x="3810" y="4200"/>
                        <a:pt x="10830" y="88"/>
                        <a:pt x="18464" y="-1"/>
                      </a:cubicBezTo>
                    </a:path>
                    <a:path w="18716" h="21598" stroke="0" extrusionOk="0">
                      <a:moveTo>
                        <a:pt x="-1" y="10816"/>
                      </a:moveTo>
                      <a:cubicBezTo>
                        <a:pt x="3810" y="4200"/>
                        <a:pt x="10830" y="88"/>
                        <a:pt x="18464" y="-1"/>
                      </a:cubicBezTo>
                      <a:lnTo>
                        <a:pt x="18716" y="21598"/>
                      </a:lnTo>
                      <a:lnTo>
                        <a:pt x="-1" y="10816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66" name="Freeform 78"/>
                <p:cNvSpPr>
                  <a:spLocks noChangeArrowheads="1"/>
                </p:cNvSpPr>
                <p:nvPr/>
              </p:nvSpPr>
              <p:spPr bwMode="auto">
                <a:xfrm>
                  <a:off x="1732" y="1661"/>
                  <a:ext cx="52" cy="177"/>
                </a:xfrm>
                <a:custGeom>
                  <a:avLst/>
                  <a:gdLst>
                    <a:gd name="T0" fmla="*/ 0 w 18876"/>
                    <a:gd name="T1" fmla="*/ 0 h 21600"/>
                    <a:gd name="T2" fmla="*/ 0 w 18876"/>
                    <a:gd name="T3" fmla="*/ 0 h 21600"/>
                    <a:gd name="T4" fmla="*/ 0 w 18876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8876"/>
                    <a:gd name="T10" fmla="*/ 0 h 21600"/>
                    <a:gd name="T11" fmla="*/ 18876 w 1887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876" h="21600" fill="none" extrusionOk="0">
                      <a:moveTo>
                        <a:pt x="-1" y="1"/>
                      </a:moveTo>
                      <a:cubicBezTo>
                        <a:pt x="84" y="0"/>
                        <a:pt x="169" y="0"/>
                        <a:pt x="254" y="0"/>
                      </a:cubicBezTo>
                      <a:cubicBezTo>
                        <a:pt x="7911" y="0"/>
                        <a:pt x="14996" y="4054"/>
                        <a:pt x="18876" y="10655"/>
                      </a:cubicBezTo>
                    </a:path>
                    <a:path w="18876" h="21600" stroke="0" extrusionOk="0">
                      <a:moveTo>
                        <a:pt x="-1" y="1"/>
                      </a:moveTo>
                      <a:cubicBezTo>
                        <a:pt x="84" y="0"/>
                        <a:pt x="169" y="0"/>
                        <a:pt x="254" y="0"/>
                      </a:cubicBezTo>
                      <a:cubicBezTo>
                        <a:pt x="7911" y="0"/>
                        <a:pt x="14996" y="4054"/>
                        <a:pt x="18876" y="10655"/>
                      </a:cubicBezTo>
                      <a:lnTo>
                        <a:pt x="254" y="21600"/>
                      </a:lnTo>
                      <a:lnTo>
                        <a:pt x="-1" y="1"/>
                      </a:lnTo>
                      <a:close/>
                    </a:path>
                  </a:pathLst>
                </a:custGeom>
                <a:noFill/>
                <a:ln w="19080" cap="rnd">
                  <a:solidFill>
                    <a:srgbClr val="000000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5559" name="Freeform 79"/>
            <p:cNvSpPr>
              <a:spLocks noChangeArrowheads="1"/>
            </p:cNvSpPr>
            <p:nvPr/>
          </p:nvSpPr>
          <p:spPr bwMode="auto">
            <a:xfrm>
              <a:off x="3135" y="1478"/>
              <a:ext cx="397" cy="2524"/>
            </a:xfrm>
            <a:custGeom>
              <a:avLst/>
              <a:gdLst>
                <a:gd name="T0" fmla="*/ 0 w 9784"/>
                <a:gd name="T1" fmla="*/ 0 h 21599"/>
                <a:gd name="T2" fmla="*/ 0 w 9784"/>
                <a:gd name="T3" fmla="*/ 0 h 21599"/>
                <a:gd name="T4" fmla="*/ 0 w 9784"/>
                <a:gd name="T5" fmla="*/ 0 h 21599"/>
                <a:gd name="T6" fmla="*/ 0 60000 65536"/>
                <a:gd name="T7" fmla="*/ 0 60000 65536"/>
                <a:gd name="T8" fmla="*/ 0 60000 65536"/>
                <a:gd name="T9" fmla="*/ 0 w 9784"/>
                <a:gd name="T10" fmla="*/ 0 h 21599"/>
                <a:gd name="T11" fmla="*/ 9784 w 9784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84" h="21599" fill="none" extrusionOk="0">
                  <a:moveTo>
                    <a:pt x="-1" y="2342"/>
                  </a:moveTo>
                  <a:cubicBezTo>
                    <a:pt x="3026" y="804"/>
                    <a:pt x="6372" y="1"/>
                    <a:pt x="9766" y="-1"/>
                  </a:cubicBezTo>
                </a:path>
                <a:path w="9784" h="21599" stroke="0" extrusionOk="0">
                  <a:moveTo>
                    <a:pt x="-1" y="2342"/>
                  </a:moveTo>
                  <a:cubicBezTo>
                    <a:pt x="3026" y="804"/>
                    <a:pt x="6372" y="1"/>
                    <a:pt x="9766" y="-1"/>
                  </a:cubicBezTo>
                  <a:lnTo>
                    <a:pt x="9784" y="21599"/>
                  </a:lnTo>
                  <a:lnTo>
                    <a:pt x="-1" y="2342"/>
                  </a:lnTo>
                  <a:close/>
                </a:path>
              </a:pathLst>
            </a:custGeom>
            <a:noFill/>
            <a:ln w="19080" cap="rnd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60" name="Freeform 80"/>
            <p:cNvSpPr>
              <a:spLocks noChangeArrowheads="1"/>
            </p:cNvSpPr>
            <p:nvPr/>
          </p:nvSpPr>
          <p:spPr bwMode="auto">
            <a:xfrm rot="10800000">
              <a:off x="2454" y="318"/>
              <a:ext cx="693" cy="1822"/>
            </a:xfrm>
            <a:custGeom>
              <a:avLst/>
              <a:gdLst>
                <a:gd name="T0" fmla="*/ 0 w 13581"/>
                <a:gd name="T1" fmla="*/ 0 h 21599"/>
                <a:gd name="T2" fmla="*/ 0 w 13581"/>
                <a:gd name="T3" fmla="*/ 0 h 21599"/>
                <a:gd name="T4" fmla="*/ 0 w 13581"/>
                <a:gd name="T5" fmla="*/ 0 h 21599"/>
                <a:gd name="T6" fmla="*/ 0 60000 65536"/>
                <a:gd name="T7" fmla="*/ 0 60000 65536"/>
                <a:gd name="T8" fmla="*/ 0 60000 65536"/>
                <a:gd name="T9" fmla="*/ 0 w 13581"/>
                <a:gd name="T10" fmla="*/ 0 h 21599"/>
                <a:gd name="T11" fmla="*/ 13581 w 13581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581" h="21599" fill="none" extrusionOk="0">
                  <a:moveTo>
                    <a:pt x="-1" y="4803"/>
                  </a:moveTo>
                  <a:cubicBezTo>
                    <a:pt x="3839" y="1697"/>
                    <a:pt x="8628" y="2"/>
                    <a:pt x="13566" y="-1"/>
                  </a:cubicBezTo>
                </a:path>
                <a:path w="13581" h="21599" stroke="0" extrusionOk="0">
                  <a:moveTo>
                    <a:pt x="-1" y="4803"/>
                  </a:moveTo>
                  <a:cubicBezTo>
                    <a:pt x="3839" y="1697"/>
                    <a:pt x="8628" y="2"/>
                    <a:pt x="13566" y="-1"/>
                  </a:cubicBezTo>
                  <a:lnTo>
                    <a:pt x="13581" y="21599"/>
                  </a:lnTo>
                  <a:lnTo>
                    <a:pt x="-1" y="4803"/>
                  </a:lnTo>
                  <a:close/>
                </a:path>
              </a:pathLst>
            </a:custGeom>
            <a:noFill/>
            <a:ln w="19080" cap="rnd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endParaRPr lang="en-US"/>
            </a:p>
          </p:txBody>
        </p:sp>
      </p:grpSp>
      <p:grpSp>
        <p:nvGrpSpPr>
          <p:cNvPr id="71761" name="Group 81"/>
          <p:cNvGrpSpPr/>
          <p:nvPr/>
        </p:nvGrpSpPr>
        <p:grpSpPr bwMode="auto">
          <a:xfrm>
            <a:off x="3721100" y="4603750"/>
            <a:ext cx="3490913" cy="1493838"/>
            <a:chOff x="1384" y="2900"/>
            <a:chExt cx="2199" cy="941"/>
          </a:xfrm>
        </p:grpSpPr>
        <p:sp>
          <p:nvSpPr>
            <p:cNvPr id="105554" name="Text Box 82"/>
            <p:cNvSpPr txBox="1">
              <a:spLocks noChangeArrowheads="1"/>
            </p:cNvSpPr>
            <p:nvPr/>
          </p:nvSpPr>
          <p:spPr bwMode="auto">
            <a:xfrm>
              <a:off x="1632" y="2900"/>
              <a:ext cx="806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GR Acetylation</a:t>
              </a:r>
            </a:p>
          </p:txBody>
        </p:sp>
        <p:grpSp>
          <p:nvGrpSpPr>
            <p:cNvPr id="105555" name="Group 83"/>
            <p:cNvGrpSpPr/>
            <p:nvPr/>
          </p:nvGrpSpPr>
          <p:grpSpPr bwMode="auto">
            <a:xfrm>
              <a:off x="1384" y="3020"/>
              <a:ext cx="2199" cy="821"/>
              <a:chOff x="1384" y="3020"/>
              <a:chExt cx="2199" cy="821"/>
            </a:xfrm>
          </p:grpSpPr>
          <p:sp>
            <p:nvSpPr>
              <p:cNvPr id="105556" name="Freeform 84"/>
              <p:cNvSpPr>
                <a:spLocks noChangeArrowheads="1"/>
              </p:cNvSpPr>
              <p:nvPr/>
            </p:nvSpPr>
            <p:spPr bwMode="auto">
              <a:xfrm flipH="1">
                <a:off x="1384" y="3020"/>
                <a:ext cx="2199" cy="821"/>
              </a:xfrm>
              <a:custGeom>
                <a:avLst/>
                <a:gdLst>
                  <a:gd name="T0" fmla="*/ 0 w 2717800"/>
                  <a:gd name="T1" fmla="*/ 0 h 1304925"/>
                  <a:gd name="T2" fmla="*/ 0 w 2717800"/>
                  <a:gd name="T3" fmla="*/ 0 h 1304925"/>
                  <a:gd name="T4" fmla="*/ 0 w 2717800"/>
                  <a:gd name="T5" fmla="*/ 0 h 1304925"/>
                  <a:gd name="T6" fmla="*/ 0 w 2717800"/>
                  <a:gd name="T7" fmla="*/ 0 h 1304925"/>
                  <a:gd name="T8" fmla="*/ 0 w 2717800"/>
                  <a:gd name="T9" fmla="*/ 0 h 1304925"/>
                  <a:gd name="T10" fmla="*/ 0 w 2717800"/>
                  <a:gd name="T11" fmla="*/ 0 h 1304925"/>
                  <a:gd name="T12" fmla="*/ 0 w 2717800"/>
                  <a:gd name="T13" fmla="*/ 0 h 1304925"/>
                  <a:gd name="T14" fmla="*/ 0 w 2717800"/>
                  <a:gd name="T15" fmla="*/ 0 h 1304925"/>
                  <a:gd name="T16" fmla="*/ 0 w 2717800"/>
                  <a:gd name="T17" fmla="*/ 0 h 1304925"/>
                  <a:gd name="T18" fmla="*/ 0 w 2717800"/>
                  <a:gd name="T19" fmla="*/ 0 h 1304925"/>
                  <a:gd name="T20" fmla="*/ 0 w 2717800"/>
                  <a:gd name="T21" fmla="*/ 0 h 1304925"/>
                  <a:gd name="T22" fmla="*/ 0 w 2717800"/>
                  <a:gd name="T23" fmla="*/ 0 h 130492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717800"/>
                  <a:gd name="T37" fmla="*/ 0 h 1304925"/>
                  <a:gd name="T38" fmla="*/ 2717800 w 2717800"/>
                  <a:gd name="T39" fmla="*/ 1304925 h 130492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717800" h="1304925">
                    <a:moveTo>
                      <a:pt x="0" y="50800"/>
                    </a:moveTo>
                    <a:cubicBezTo>
                      <a:pt x="34925" y="49741"/>
                      <a:pt x="69850" y="48683"/>
                      <a:pt x="107950" y="63500"/>
                    </a:cubicBezTo>
                    <a:cubicBezTo>
                      <a:pt x="146050" y="78317"/>
                      <a:pt x="182033" y="95250"/>
                      <a:pt x="228600" y="139700"/>
                    </a:cubicBezTo>
                    <a:cubicBezTo>
                      <a:pt x="275167" y="184150"/>
                      <a:pt x="337608" y="251883"/>
                      <a:pt x="387350" y="330200"/>
                    </a:cubicBezTo>
                    <a:cubicBezTo>
                      <a:pt x="437092" y="408517"/>
                      <a:pt x="457200" y="487892"/>
                      <a:pt x="527050" y="609600"/>
                    </a:cubicBezTo>
                    <a:cubicBezTo>
                      <a:pt x="596900" y="731308"/>
                      <a:pt x="681567" y="949325"/>
                      <a:pt x="806450" y="1060450"/>
                    </a:cubicBezTo>
                    <a:cubicBezTo>
                      <a:pt x="931333" y="1171575"/>
                      <a:pt x="1122892" y="1247775"/>
                      <a:pt x="1276350" y="1276350"/>
                    </a:cubicBezTo>
                    <a:cubicBezTo>
                      <a:pt x="1429808" y="1304925"/>
                      <a:pt x="1597025" y="1284817"/>
                      <a:pt x="1727200" y="1231900"/>
                    </a:cubicBezTo>
                    <a:cubicBezTo>
                      <a:pt x="1857375" y="1178983"/>
                      <a:pt x="1969558" y="1071033"/>
                      <a:pt x="2057400" y="958850"/>
                    </a:cubicBezTo>
                    <a:cubicBezTo>
                      <a:pt x="2145242" y="846667"/>
                      <a:pt x="2186517" y="691092"/>
                      <a:pt x="2254250" y="558800"/>
                    </a:cubicBezTo>
                    <a:cubicBezTo>
                      <a:pt x="2321983" y="426508"/>
                      <a:pt x="2386542" y="258233"/>
                      <a:pt x="2463800" y="165100"/>
                    </a:cubicBezTo>
                    <a:cubicBezTo>
                      <a:pt x="2541058" y="71967"/>
                      <a:pt x="2717800" y="0"/>
                      <a:pt x="2717800" y="0"/>
                    </a:cubicBezTo>
                  </a:path>
                </a:pathLst>
              </a:custGeom>
              <a:noFill/>
              <a:ln w="28440" cap="sq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57" name="Line 85"/>
              <p:cNvSpPr>
                <a:spLocks noChangeShapeType="1"/>
              </p:cNvSpPr>
              <p:nvPr/>
            </p:nvSpPr>
            <p:spPr bwMode="auto">
              <a:xfrm flipH="1">
                <a:off x="1692" y="3045"/>
                <a:ext cx="118" cy="127"/>
              </a:xfrm>
              <a:prstGeom prst="line">
                <a:avLst/>
              </a:prstGeom>
              <a:noFill/>
              <a:ln w="28440" cap="sq">
                <a:solidFill>
                  <a:srgbClr val="FF0000"/>
                </a:solidFill>
                <a:miter lim="800000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5520" name="Rectangle 86"/>
          <p:cNvSpPr>
            <a:spLocks noChangeArrowheads="1"/>
          </p:cNvSpPr>
          <p:nvPr/>
        </p:nvSpPr>
        <p:spPr bwMode="auto">
          <a:xfrm rot="5400000">
            <a:off x="7088187" y="5213351"/>
            <a:ext cx="1444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GR Acetylation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FFFFFF"/>
                </a:solidFill>
                <a:latin typeface="Symbol" pitchFamily="2" charset="2"/>
                <a:ea typeface="ＭＳ Ｐゴシック" panose="020B0600070205080204" pitchFamily="34" charset="-128"/>
              </a:rPr>
              <a:t></a:t>
            </a: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 Target Tissues</a:t>
            </a:r>
          </a:p>
        </p:txBody>
      </p:sp>
      <p:grpSp>
        <p:nvGrpSpPr>
          <p:cNvPr id="71767" name="Group 87"/>
          <p:cNvGrpSpPr/>
          <p:nvPr/>
        </p:nvGrpSpPr>
        <p:grpSpPr bwMode="auto">
          <a:xfrm>
            <a:off x="3670300" y="5070475"/>
            <a:ext cx="3565525" cy="1336675"/>
            <a:chOff x="1352" y="3194"/>
            <a:chExt cx="2246" cy="842"/>
          </a:xfrm>
        </p:grpSpPr>
        <p:sp>
          <p:nvSpPr>
            <p:cNvPr id="105551" name="Freeform 88"/>
            <p:cNvSpPr>
              <a:spLocks noChangeArrowheads="1"/>
            </p:cNvSpPr>
            <p:nvPr/>
          </p:nvSpPr>
          <p:spPr bwMode="auto">
            <a:xfrm>
              <a:off x="1378" y="3194"/>
              <a:ext cx="2220" cy="406"/>
            </a:xfrm>
            <a:custGeom>
              <a:avLst/>
              <a:gdLst>
                <a:gd name="T0" fmla="*/ 0 w 2221"/>
                <a:gd name="T1" fmla="*/ 2034349662 h 407"/>
                <a:gd name="T2" fmla="*/ 2126312125 w 2221"/>
                <a:gd name="T3" fmla="*/ 2034349662 h 407"/>
                <a:gd name="T4" fmla="*/ 2126312125 w 2221"/>
                <a:gd name="T5" fmla="*/ 2034349662 h 407"/>
                <a:gd name="T6" fmla="*/ 2126312125 w 2221"/>
                <a:gd name="T7" fmla="*/ 2034349662 h 407"/>
                <a:gd name="T8" fmla="*/ 2126312125 w 2221"/>
                <a:gd name="T9" fmla="*/ 2034349662 h 407"/>
                <a:gd name="T10" fmla="*/ 2126312125 w 2221"/>
                <a:gd name="T11" fmla="*/ 2034349662 h 407"/>
                <a:gd name="T12" fmla="*/ 2126312125 w 2221"/>
                <a:gd name="T13" fmla="*/ 2034349662 h 407"/>
                <a:gd name="T14" fmla="*/ 2126312125 w 2221"/>
                <a:gd name="T15" fmla="*/ 2034349662 h 407"/>
                <a:gd name="T16" fmla="*/ 2126312125 w 2221"/>
                <a:gd name="T17" fmla="*/ 2034349662 h 407"/>
                <a:gd name="T18" fmla="*/ 2126312125 w 2221"/>
                <a:gd name="T19" fmla="*/ 2034349662 h 407"/>
                <a:gd name="T20" fmla="*/ 2126312125 w 2221"/>
                <a:gd name="T21" fmla="*/ 2034349662 h 407"/>
                <a:gd name="T22" fmla="*/ 2126312125 w 2221"/>
                <a:gd name="T23" fmla="*/ 2034349662 h 407"/>
                <a:gd name="T24" fmla="*/ 2126312125 w 2221"/>
                <a:gd name="T25" fmla="*/ 2034349662 h 407"/>
                <a:gd name="T26" fmla="*/ 2126312125 w 2221"/>
                <a:gd name="T27" fmla="*/ 2034349662 h 407"/>
                <a:gd name="T28" fmla="*/ 2126312125 w 2221"/>
                <a:gd name="T29" fmla="*/ 2034349662 h 407"/>
                <a:gd name="T30" fmla="*/ 2126312125 w 2221"/>
                <a:gd name="T31" fmla="*/ 2034349662 h 407"/>
                <a:gd name="T32" fmla="*/ 2126312125 w 2221"/>
                <a:gd name="T33" fmla="*/ 2034349662 h 407"/>
                <a:gd name="T34" fmla="*/ 2126312125 w 2221"/>
                <a:gd name="T35" fmla="*/ 2034349662 h 4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21"/>
                <a:gd name="T55" fmla="*/ 0 h 407"/>
                <a:gd name="T56" fmla="*/ 2221 w 2221"/>
                <a:gd name="T57" fmla="*/ 407 h 4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21" h="407">
                  <a:moveTo>
                    <a:pt x="0" y="407"/>
                  </a:moveTo>
                  <a:cubicBezTo>
                    <a:pt x="27" y="405"/>
                    <a:pt x="118" y="399"/>
                    <a:pt x="165" y="394"/>
                  </a:cubicBezTo>
                  <a:cubicBezTo>
                    <a:pt x="212" y="389"/>
                    <a:pt x="241" y="390"/>
                    <a:pt x="285" y="378"/>
                  </a:cubicBezTo>
                  <a:cubicBezTo>
                    <a:pt x="329" y="366"/>
                    <a:pt x="387" y="342"/>
                    <a:pt x="432" y="319"/>
                  </a:cubicBezTo>
                  <a:cubicBezTo>
                    <a:pt x="477" y="296"/>
                    <a:pt x="514" y="270"/>
                    <a:pt x="554" y="242"/>
                  </a:cubicBezTo>
                  <a:cubicBezTo>
                    <a:pt x="594" y="214"/>
                    <a:pt x="635" y="177"/>
                    <a:pt x="674" y="149"/>
                  </a:cubicBezTo>
                  <a:cubicBezTo>
                    <a:pt x="713" y="121"/>
                    <a:pt x="745" y="92"/>
                    <a:pt x="789" y="71"/>
                  </a:cubicBezTo>
                  <a:cubicBezTo>
                    <a:pt x="833" y="50"/>
                    <a:pt x="882" y="32"/>
                    <a:pt x="938" y="21"/>
                  </a:cubicBezTo>
                  <a:cubicBezTo>
                    <a:pt x="994" y="10"/>
                    <a:pt x="1061" y="0"/>
                    <a:pt x="1125" y="2"/>
                  </a:cubicBezTo>
                  <a:cubicBezTo>
                    <a:pt x="1189" y="4"/>
                    <a:pt x="1263" y="15"/>
                    <a:pt x="1322" y="30"/>
                  </a:cubicBezTo>
                  <a:cubicBezTo>
                    <a:pt x="1381" y="45"/>
                    <a:pt x="1434" y="71"/>
                    <a:pt x="1482" y="95"/>
                  </a:cubicBezTo>
                  <a:cubicBezTo>
                    <a:pt x="1530" y="120"/>
                    <a:pt x="1572" y="151"/>
                    <a:pt x="1610" y="176"/>
                  </a:cubicBezTo>
                  <a:cubicBezTo>
                    <a:pt x="1648" y="201"/>
                    <a:pt x="1678" y="224"/>
                    <a:pt x="1712" y="245"/>
                  </a:cubicBezTo>
                  <a:cubicBezTo>
                    <a:pt x="1746" y="266"/>
                    <a:pt x="1778" y="285"/>
                    <a:pt x="1816" y="304"/>
                  </a:cubicBezTo>
                  <a:cubicBezTo>
                    <a:pt x="1854" y="323"/>
                    <a:pt x="1896" y="344"/>
                    <a:pt x="1938" y="357"/>
                  </a:cubicBezTo>
                  <a:cubicBezTo>
                    <a:pt x="1980" y="370"/>
                    <a:pt x="2035" y="380"/>
                    <a:pt x="2069" y="387"/>
                  </a:cubicBezTo>
                  <a:cubicBezTo>
                    <a:pt x="2103" y="394"/>
                    <a:pt x="2119" y="395"/>
                    <a:pt x="2144" y="398"/>
                  </a:cubicBezTo>
                  <a:cubicBezTo>
                    <a:pt x="2169" y="401"/>
                    <a:pt x="2205" y="405"/>
                    <a:pt x="2221" y="407"/>
                  </a:cubicBezTo>
                </a:path>
              </a:pathLst>
            </a:custGeom>
            <a:noFill/>
            <a:ln w="28440" cap="sq">
              <a:solidFill>
                <a:srgbClr val="00009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552" name="Text Box 89"/>
            <p:cNvSpPr txBox="1">
              <a:spLocks noChangeArrowheads="1"/>
            </p:cNvSpPr>
            <p:nvPr/>
          </p:nvSpPr>
          <p:spPr bwMode="auto">
            <a:xfrm>
              <a:off x="1352" y="3744"/>
              <a:ext cx="1312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Target Tissue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Glucocorticoid Sensitivity</a:t>
              </a:r>
            </a:p>
          </p:txBody>
        </p:sp>
        <p:sp>
          <p:nvSpPr>
            <p:cNvPr id="105553" name="Line 90"/>
            <p:cNvSpPr>
              <a:spLocks noChangeShapeType="1"/>
            </p:cNvSpPr>
            <p:nvPr/>
          </p:nvSpPr>
          <p:spPr bwMode="auto">
            <a:xfrm flipH="1" flipV="1">
              <a:off x="1639" y="3611"/>
              <a:ext cx="37" cy="133"/>
            </a:xfrm>
            <a:prstGeom prst="line">
              <a:avLst/>
            </a:prstGeom>
            <a:noFill/>
            <a:ln w="28440" cap="sq">
              <a:solidFill>
                <a:srgbClr val="000090"/>
              </a:solidFill>
              <a:miter lim="800000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22" name="Group 91"/>
          <p:cNvGrpSpPr/>
          <p:nvPr/>
        </p:nvGrpSpPr>
        <p:grpSpPr bwMode="auto">
          <a:xfrm>
            <a:off x="5224463" y="3668713"/>
            <a:ext cx="1395412" cy="274637"/>
            <a:chOff x="2331" y="2311"/>
            <a:chExt cx="879" cy="173"/>
          </a:xfrm>
        </p:grpSpPr>
        <p:sp>
          <p:nvSpPr>
            <p:cNvPr id="105549" name="Rectangle 92"/>
            <p:cNvSpPr>
              <a:spLocks noChangeArrowheads="1"/>
            </p:cNvSpPr>
            <p:nvPr/>
          </p:nvSpPr>
          <p:spPr bwMode="auto">
            <a:xfrm>
              <a:off x="2745" y="2311"/>
              <a:ext cx="329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360" tIns="44280" rIns="90360" bIns="4428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Dark</a:t>
              </a:r>
            </a:p>
          </p:txBody>
        </p:sp>
        <p:sp>
          <p:nvSpPr>
            <p:cNvPr id="105550" name="Line 93"/>
            <p:cNvSpPr>
              <a:spLocks noChangeShapeType="1"/>
            </p:cNvSpPr>
            <p:nvPr/>
          </p:nvSpPr>
          <p:spPr bwMode="auto">
            <a:xfrm>
              <a:off x="2331" y="2478"/>
              <a:ext cx="879" cy="1"/>
            </a:xfrm>
            <a:prstGeom prst="line">
              <a:avLst/>
            </a:prstGeom>
            <a:noFill/>
            <a:ln w="76320" cap="sq">
              <a:solidFill>
                <a:srgbClr val="FFFFFF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774" name="Group 94"/>
          <p:cNvGrpSpPr/>
          <p:nvPr/>
        </p:nvGrpSpPr>
        <p:grpSpPr bwMode="auto">
          <a:xfrm>
            <a:off x="3573463" y="1935163"/>
            <a:ext cx="3592512" cy="1974850"/>
            <a:chOff x="1291" y="1219"/>
            <a:chExt cx="2263" cy="1244"/>
          </a:xfrm>
        </p:grpSpPr>
        <p:sp>
          <p:nvSpPr>
            <p:cNvPr id="105534" name="Line 95"/>
            <p:cNvSpPr>
              <a:spLocks noChangeShapeType="1"/>
            </p:cNvSpPr>
            <p:nvPr/>
          </p:nvSpPr>
          <p:spPr bwMode="auto">
            <a:xfrm flipH="1">
              <a:off x="2874" y="1381"/>
              <a:ext cx="438" cy="323"/>
            </a:xfrm>
            <a:prstGeom prst="line">
              <a:avLst/>
            </a:prstGeom>
            <a:noFill/>
            <a:ln w="28440" cap="sq">
              <a:solidFill>
                <a:srgbClr val="000000"/>
              </a:solidFill>
              <a:prstDash val="dash"/>
              <a:miter lim="800000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5535" name="Group 96"/>
            <p:cNvGrpSpPr/>
            <p:nvPr/>
          </p:nvGrpSpPr>
          <p:grpSpPr bwMode="auto">
            <a:xfrm>
              <a:off x="1291" y="1219"/>
              <a:ext cx="2263" cy="1244"/>
              <a:chOff x="1291" y="1219"/>
              <a:chExt cx="2263" cy="1244"/>
            </a:xfrm>
          </p:grpSpPr>
          <p:sp>
            <p:nvSpPr>
              <p:cNvPr id="105536" name="Text Box 97"/>
              <p:cNvSpPr txBox="1">
                <a:spLocks noChangeArrowheads="1"/>
              </p:cNvSpPr>
              <p:nvPr/>
            </p:nvSpPr>
            <p:spPr bwMode="auto">
              <a:xfrm>
                <a:off x="3223" y="1219"/>
                <a:ext cx="331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200" b="1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rPr>
                  <a:t>Shift</a:t>
                </a:r>
              </a:p>
            </p:txBody>
          </p:sp>
          <p:grpSp>
            <p:nvGrpSpPr>
              <p:cNvPr id="105537" name="Group 98"/>
              <p:cNvGrpSpPr/>
              <p:nvPr/>
            </p:nvGrpSpPr>
            <p:grpSpPr bwMode="auto">
              <a:xfrm>
                <a:off x="1291" y="1342"/>
                <a:ext cx="2252" cy="1121"/>
                <a:chOff x="1291" y="1342"/>
                <a:chExt cx="2252" cy="1121"/>
              </a:xfrm>
            </p:grpSpPr>
            <p:grpSp>
              <p:nvGrpSpPr>
                <p:cNvPr id="105538" name="Group 99"/>
                <p:cNvGrpSpPr/>
                <p:nvPr/>
              </p:nvGrpSpPr>
              <p:grpSpPr bwMode="auto">
                <a:xfrm>
                  <a:off x="1757" y="1342"/>
                  <a:ext cx="1785" cy="1121"/>
                  <a:chOff x="1757" y="1342"/>
                  <a:chExt cx="1785" cy="1121"/>
                </a:xfrm>
              </p:grpSpPr>
              <p:sp>
                <p:nvSpPr>
                  <p:cNvPr id="105540" name="Freeform 100"/>
                  <p:cNvSpPr>
                    <a:spLocks noChangeArrowheads="1"/>
                  </p:cNvSpPr>
                  <p:nvPr/>
                </p:nvSpPr>
                <p:spPr bwMode="auto">
                  <a:xfrm>
                    <a:off x="1757" y="1532"/>
                    <a:ext cx="228" cy="358"/>
                  </a:xfrm>
                  <a:custGeom>
                    <a:avLst/>
                    <a:gdLst>
                      <a:gd name="T0" fmla="*/ 1950364968 w 229"/>
                      <a:gd name="T1" fmla="*/ 0 h 376"/>
                      <a:gd name="T2" fmla="*/ 1950364968 w 229"/>
                      <a:gd name="T3" fmla="*/ 729833617 h 376"/>
                      <a:gd name="T4" fmla="*/ 1950364968 w 229"/>
                      <a:gd name="T5" fmla="*/ 729833617 h 376"/>
                      <a:gd name="T6" fmla="*/ 0 w 229"/>
                      <a:gd name="T7" fmla="*/ 729833617 h 37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29"/>
                      <a:gd name="T13" fmla="*/ 0 h 376"/>
                      <a:gd name="T14" fmla="*/ 229 w 229"/>
                      <a:gd name="T15" fmla="*/ 376 h 37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29" h="376">
                        <a:moveTo>
                          <a:pt x="229" y="0"/>
                        </a:moveTo>
                        <a:cubicBezTo>
                          <a:pt x="220" y="15"/>
                          <a:pt x="199" y="49"/>
                          <a:pt x="176" y="91"/>
                        </a:cubicBezTo>
                        <a:cubicBezTo>
                          <a:pt x="153" y="133"/>
                          <a:pt x="117" y="203"/>
                          <a:pt x="88" y="251"/>
                        </a:cubicBezTo>
                        <a:cubicBezTo>
                          <a:pt x="59" y="299"/>
                          <a:pt x="18" y="350"/>
                          <a:pt x="0" y="376"/>
                        </a:cubicBezTo>
                      </a:path>
                    </a:pathLst>
                  </a:custGeom>
                  <a:noFill/>
                  <a:ln w="19080" cap="sq">
                    <a:solidFill>
                      <a:srgbClr val="000000"/>
                    </a:solidFill>
                    <a:prstDash val="dash"/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05541" name="Group 101"/>
                  <p:cNvGrpSpPr/>
                  <p:nvPr/>
                </p:nvGrpSpPr>
                <p:grpSpPr bwMode="auto">
                  <a:xfrm>
                    <a:off x="2343" y="1343"/>
                    <a:ext cx="1199" cy="965"/>
                    <a:chOff x="2343" y="1343"/>
                    <a:chExt cx="1199" cy="965"/>
                  </a:xfrm>
                </p:grpSpPr>
                <p:sp>
                  <p:nvSpPr>
                    <p:cNvPr id="105543" name="Freeform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3" y="1343"/>
                      <a:ext cx="364" cy="965"/>
                    </a:xfrm>
                    <a:custGeom>
                      <a:avLst/>
                      <a:gdLst>
                        <a:gd name="T0" fmla="*/ 0 w 17918"/>
                        <a:gd name="T1" fmla="*/ 0 h 21600"/>
                        <a:gd name="T2" fmla="*/ 0 w 17918"/>
                        <a:gd name="T3" fmla="*/ 0 h 21600"/>
                        <a:gd name="T4" fmla="*/ 0 w 1791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7918"/>
                        <a:gd name="T10" fmla="*/ 0 h 21600"/>
                        <a:gd name="T11" fmla="*/ 17918 w 1791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7918" h="21600" fill="none" extrusionOk="0">
                          <a:moveTo>
                            <a:pt x="-1" y="0"/>
                          </a:moveTo>
                          <a:cubicBezTo>
                            <a:pt x="11" y="0"/>
                            <a:pt x="23" y="0"/>
                            <a:pt x="35" y="0"/>
                          </a:cubicBezTo>
                          <a:cubicBezTo>
                            <a:pt x="7200" y="0"/>
                            <a:pt x="13900" y="3553"/>
                            <a:pt x="17918" y="9486"/>
                          </a:cubicBezTo>
                        </a:path>
                        <a:path w="17918" h="21600" stroke="0" extrusionOk="0">
                          <a:moveTo>
                            <a:pt x="-1" y="0"/>
                          </a:moveTo>
                          <a:cubicBezTo>
                            <a:pt x="11" y="0"/>
                            <a:pt x="23" y="0"/>
                            <a:pt x="35" y="0"/>
                          </a:cubicBezTo>
                          <a:cubicBezTo>
                            <a:pt x="7200" y="0"/>
                            <a:pt x="13900" y="3553"/>
                            <a:pt x="17918" y="9486"/>
                          </a:cubicBezTo>
                          <a:lnTo>
                            <a:pt x="35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noFill/>
                    <a:ln w="19080" cap="sq">
                      <a:solidFill>
                        <a:srgbClr val="000000"/>
                      </a:solidFill>
                      <a:prstDash val="dash"/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5544" name="Freeform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14" y="1751"/>
                      <a:ext cx="45" cy="23"/>
                    </a:xfrm>
                    <a:custGeom>
                      <a:avLst/>
                      <a:gdLst>
                        <a:gd name="T0" fmla="*/ 0 w 40693"/>
                        <a:gd name="T1" fmla="*/ 0 h 21600"/>
                        <a:gd name="T2" fmla="*/ 0 w 40693"/>
                        <a:gd name="T3" fmla="*/ 0 h 21600"/>
                        <a:gd name="T4" fmla="*/ 0 w 40693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40693"/>
                        <a:gd name="T10" fmla="*/ 0 h 21600"/>
                        <a:gd name="T11" fmla="*/ 40693 w 40693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0693" h="21600" fill="none" extrusionOk="0">
                          <a:moveTo>
                            <a:pt x="40693" y="0"/>
                          </a:moveTo>
                          <a:cubicBezTo>
                            <a:pt x="40693" y="11929"/>
                            <a:pt x="31022" y="21600"/>
                            <a:pt x="19093" y="21600"/>
                          </a:cubicBezTo>
                          <a:cubicBezTo>
                            <a:pt x="11088" y="21600"/>
                            <a:pt x="3741" y="17173"/>
                            <a:pt x="-1" y="10098"/>
                          </a:cubicBezTo>
                        </a:path>
                        <a:path w="40693" h="21600" stroke="0" extrusionOk="0">
                          <a:moveTo>
                            <a:pt x="40693" y="0"/>
                          </a:moveTo>
                          <a:cubicBezTo>
                            <a:pt x="40693" y="11929"/>
                            <a:pt x="31022" y="21600"/>
                            <a:pt x="19093" y="21600"/>
                          </a:cubicBezTo>
                          <a:cubicBezTo>
                            <a:pt x="11088" y="21600"/>
                            <a:pt x="3741" y="17173"/>
                            <a:pt x="-1" y="10098"/>
                          </a:cubicBezTo>
                          <a:lnTo>
                            <a:pt x="19093" y="0"/>
                          </a:lnTo>
                          <a:lnTo>
                            <a:pt x="40693" y="0"/>
                          </a:lnTo>
                          <a:close/>
                        </a:path>
                      </a:pathLst>
                    </a:custGeom>
                    <a:noFill/>
                    <a:ln w="19080" cap="sq">
                      <a:solidFill>
                        <a:srgbClr val="000000"/>
                      </a:solidFill>
                      <a:prstDash val="dash"/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5545" name="Freeform 104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2878" y="1652"/>
                      <a:ext cx="665" cy="487"/>
                    </a:xfrm>
                    <a:custGeom>
                      <a:avLst/>
                      <a:gdLst>
                        <a:gd name="T0" fmla="*/ 0 w 20955"/>
                        <a:gd name="T1" fmla="*/ 0 h 21600"/>
                        <a:gd name="T2" fmla="*/ 0 w 20955"/>
                        <a:gd name="T3" fmla="*/ 0 h 21600"/>
                        <a:gd name="T4" fmla="*/ 0 w 20955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0955"/>
                        <a:gd name="T10" fmla="*/ 0 h 21600"/>
                        <a:gd name="T11" fmla="*/ 20955 w 20955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0955" h="21600" fill="none" extrusionOk="0">
                          <a:moveTo>
                            <a:pt x="0" y="0"/>
                          </a:moveTo>
                          <a:cubicBezTo>
                            <a:pt x="9912" y="0"/>
                            <a:pt x="18552" y="6746"/>
                            <a:pt x="20955" y="16362"/>
                          </a:cubicBezTo>
                        </a:path>
                        <a:path w="20955" h="21600" stroke="0" extrusionOk="0">
                          <a:moveTo>
                            <a:pt x="0" y="0"/>
                          </a:moveTo>
                          <a:cubicBezTo>
                            <a:pt x="9912" y="0"/>
                            <a:pt x="18552" y="6746"/>
                            <a:pt x="20955" y="16362"/>
                          </a:cubicBezTo>
                          <a:lnTo>
                            <a:pt x="0" y="216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noFill/>
                    <a:ln w="19080" cap="sq">
                      <a:solidFill>
                        <a:srgbClr val="000000"/>
                      </a:solidFill>
                      <a:prstDash val="dash"/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rot="10800000" wrap="none" anchor="ctr"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05546" name="Group 105"/>
                    <p:cNvGrpSpPr/>
                    <p:nvPr/>
                  </p:nvGrpSpPr>
                  <p:grpSpPr bwMode="auto">
                    <a:xfrm>
                      <a:off x="2767" y="1683"/>
                      <a:ext cx="106" cy="169"/>
                      <a:chOff x="2767" y="1683"/>
                      <a:chExt cx="106" cy="169"/>
                    </a:xfrm>
                  </p:grpSpPr>
                  <p:sp>
                    <p:nvSpPr>
                      <p:cNvPr id="105547" name="Freeform 10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67" y="1684"/>
                        <a:ext cx="53" cy="168"/>
                      </a:xfrm>
                      <a:custGeom>
                        <a:avLst/>
                        <a:gdLst>
                          <a:gd name="T0" fmla="*/ 0 w 18716"/>
                          <a:gd name="T1" fmla="*/ 0 h 21598"/>
                          <a:gd name="T2" fmla="*/ 0 w 18716"/>
                          <a:gd name="T3" fmla="*/ 0 h 21598"/>
                          <a:gd name="T4" fmla="*/ 0 w 18716"/>
                          <a:gd name="T5" fmla="*/ 0 h 21598"/>
                          <a:gd name="T6" fmla="*/ 0 60000 65536"/>
                          <a:gd name="T7" fmla="*/ 0 60000 65536"/>
                          <a:gd name="T8" fmla="*/ 0 60000 65536"/>
                          <a:gd name="T9" fmla="*/ 0 w 18716"/>
                          <a:gd name="T10" fmla="*/ 0 h 21598"/>
                          <a:gd name="T11" fmla="*/ 18716 w 18716"/>
                          <a:gd name="T12" fmla="*/ 21598 h 21598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18716" h="21598" fill="none" extrusionOk="0">
                            <a:moveTo>
                              <a:pt x="-1" y="10816"/>
                            </a:moveTo>
                            <a:cubicBezTo>
                              <a:pt x="3810" y="4200"/>
                              <a:pt x="10830" y="88"/>
                              <a:pt x="18464" y="-1"/>
                            </a:cubicBezTo>
                          </a:path>
                          <a:path w="18716" h="21598" stroke="0" extrusionOk="0">
                            <a:moveTo>
                              <a:pt x="-1" y="10816"/>
                            </a:moveTo>
                            <a:cubicBezTo>
                              <a:pt x="3810" y="4200"/>
                              <a:pt x="10830" y="88"/>
                              <a:pt x="18464" y="-1"/>
                            </a:cubicBezTo>
                            <a:lnTo>
                              <a:pt x="18716" y="21598"/>
                            </a:lnTo>
                            <a:lnTo>
                              <a:pt x="-1" y="10816"/>
                            </a:lnTo>
                            <a:close/>
                          </a:path>
                        </a:pathLst>
                      </a:custGeom>
                      <a:noFill/>
                      <a:ln w="19080" cap="sq">
                        <a:solidFill>
                          <a:srgbClr val="000000"/>
                        </a:solidFill>
                        <a:prstDash val="dash"/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48" name="Freeform 10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821" y="1683"/>
                        <a:ext cx="52" cy="169"/>
                      </a:xfrm>
                      <a:custGeom>
                        <a:avLst/>
                        <a:gdLst>
                          <a:gd name="T0" fmla="*/ 0 w 18876"/>
                          <a:gd name="T1" fmla="*/ 0 h 21600"/>
                          <a:gd name="T2" fmla="*/ 0 w 18876"/>
                          <a:gd name="T3" fmla="*/ 0 h 21600"/>
                          <a:gd name="T4" fmla="*/ 0 w 18876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18876"/>
                          <a:gd name="T10" fmla="*/ 0 h 21600"/>
                          <a:gd name="T11" fmla="*/ 18876 w 18876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18876" h="21600" fill="none" extrusionOk="0">
                            <a:moveTo>
                              <a:pt x="-1" y="1"/>
                            </a:moveTo>
                            <a:cubicBezTo>
                              <a:pt x="84" y="0"/>
                              <a:pt x="169" y="0"/>
                              <a:pt x="254" y="0"/>
                            </a:cubicBezTo>
                            <a:cubicBezTo>
                              <a:pt x="7911" y="0"/>
                              <a:pt x="14996" y="4054"/>
                              <a:pt x="18876" y="10655"/>
                            </a:cubicBezTo>
                          </a:path>
                          <a:path w="18876" h="21600" stroke="0" extrusionOk="0">
                            <a:moveTo>
                              <a:pt x="-1" y="1"/>
                            </a:moveTo>
                            <a:cubicBezTo>
                              <a:pt x="84" y="0"/>
                              <a:pt x="169" y="0"/>
                              <a:pt x="254" y="0"/>
                            </a:cubicBezTo>
                            <a:cubicBezTo>
                              <a:pt x="7911" y="0"/>
                              <a:pt x="14996" y="4054"/>
                              <a:pt x="18876" y="10655"/>
                            </a:cubicBezTo>
                            <a:lnTo>
                              <a:pt x="254" y="21600"/>
                            </a:lnTo>
                            <a:lnTo>
                              <a:pt x="-1" y="1"/>
                            </a:lnTo>
                            <a:close/>
                          </a:path>
                        </a:pathLst>
                      </a:custGeom>
                      <a:noFill/>
                      <a:ln w="19080" cap="sq">
                        <a:solidFill>
                          <a:srgbClr val="000000"/>
                        </a:solidFill>
                        <a:prstDash val="dash"/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105542" name="Freeform 10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1986" y="1342"/>
                    <a:ext cx="335" cy="1121"/>
                  </a:xfrm>
                  <a:custGeom>
                    <a:avLst/>
                    <a:gdLst>
                      <a:gd name="T0" fmla="*/ 0 w 12057"/>
                      <a:gd name="T1" fmla="*/ 0 h 21600"/>
                      <a:gd name="T2" fmla="*/ 0 w 12057"/>
                      <a:gd name="T3" fmla="*/ 0 h 21600"/>
                      <a:gd name="T4" fmla="*/ 0 w 12057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12057"/>
                      <a:gd name="T10" fmla="*/ 0 h 21600"/>
                      <a:gd name="T11" fmla="*/ 12057 w 12057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12057" h="21600" fill="none" extrusionOk="0">
                        <a:moveTo>
                          <a:pt x="0" y="-1"/>
                        </a:moveTo>
                        <a:cubicBezTo>
                          <a:pt x="4295" y="-1"/>
                          <a:pt x="8493" y="1280"/>
                          <a:pt x="12057" y="3678"/>
                        </a:cubicBezTo>
                      </a:path>
                      <a:path w="12057" h="21600" stroke="0" extrusionOk="0">
                        <a:moveTo>
                          <a:pt x="0" y="-1"/>
                        </a:moveTo>
                        <a:cubicBezTo>
                          <a:pt x="4295" y="-1"/>
                          <a:pt x="8493" y="1280"/>
                          <a:pt x="12057" y="3678"/>
                        </a:cubicBezTo>
                        <a:lnTo>
                          <a:pt x="0" y="21600"/>
                        </a:lnTo>
                        <a:lnTo>
                          <a:pt x="0" y="-1"/>
                        </a:lnTo>
                        <a:close/>
                      </a:path>
                    </a:pathLst>
                  </a:custGeom>
                  <a:noFill/>
                  <a:ln w="19080" cap="sq">
                    <a:solidFill>
                      <a:srgbClr val="000000"/>
                    </a:solidFill>
                    <a:prstDash val="dash"/>
                    <a:rou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39" name="Freeform 109"/>
                <p:cNvSpPr>
                  <a:spLocks noChangeArrowheads="1"/>
                </p:cNvSpPr>
                <p:nvPr/>
              </p:nvSpPr>
              <p:spPr bwMode="auto">
                <a:xfrm>
                  <a:off x="1291" y="1877"/>
                  <a:ext cx="473" cy="178"/>
                </a:xfrm>
                <a:custGeom>
                  <a:avLst/>
                  <a:gdLst>
                    <a:gd name="T0" fmla="*/ 0 w 753534"/>
                    <a:gd name="T1" fmla="*/ 0 h 283633"/>
                    <a:gd name="T2" fmla="*/ 0 w 753534"/>
                    <a:gd name="T3" fmla="*/ 0 h 283633"/>
                    <a:gd name="T4" fmla="*/ 0 w 753534"/>
                    <a:gd name="T5" fmla="*/ 0 h 283633"/>
                    <a:gd name="T6" fmla="*/ 0 w 753534"/>
                    <a:gd name="T7" fmla="*/ 0 h 283633"/>
                    <a:gd name="T8" fmla="*/ 0 w 753534"/>
                    <a:gd name="T9" fmla="*/ 0 h 283633"/>
                    <a:gd name="T10" fmla="*/ 0 w 753534"/>
                    <a:gd name="T11" fmla="*/ 0 h 283633"/>
                    <a:gd name="T12" fmla="*/ 0 w 753534"/>
                    <a:gd name="T13" fmla="*/ 0 h 2836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53534"/>
                    <a:gd name="T22" fmla="*/ 0 h 283633"/>
                    <a:gd name="T23" fmla="*/ 753534 w 753534"/>
                    <a:gd name="T24" fmla="*/ 283633 h 2836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53534" h="283633">
                      <a:moveTo>
                        <a:pt x="753534" y="0"/>
                      </a:moveTo>
                      <a:cubicBezTo>
                        <a:pt x="719667" y="39511"/>
                        <a:pt x="685801" y="79022"/>
                        <a:pt x="651934" y="110066"/>
                      </a:cubicBezTo>
                      <a:cubicBezTo>
                        <a:pt x="618067" y="141110"/>
                        <a:pt x="588434" y="163688"/>
                        <a:pt x="550334" y="186266"/>
                      </a:cubicBezTo>
                      <a:cubicBezTo>
                        <a:pt x="512234" y="208844"/>
                        <a:pt x="475545" y="230011"/>
                        <a:pt x="423334" y="245533"/>
                      </a:cubicBezTo>
                      <a:cubicBezTo>
                        <a:pt x="371123" y="261055"/>
                        <a:pt x="293512" y="275167"/>
                        <a:pt x="237067" y="279400"/>
                      </a:cubicBezTo>
                      <a:cubicBezTo>
                        <a:pt x="180622" y="283633"/>
                        <a:pt x="124178" y="280811"/>
                        <a:pt x="84667" y="270933"/>
                      </a:cubicBezTo>
                      <a:cubicBezTo>
                        <a:pt x="45156" y="261055"/>
                        <a:pt x="0" y="220133"/>
                        <a:pt x="0" y="220133"/>
                      </a:cubicBezTo>
                    </a:path>
                  </a:pathLst>
                </a:custGeom>
                <a:noFill/>
                <a:ln w="19080" cap="sq">
                  <a:solidFill>
                    <a:srgbClr val="000000"/>
                  </a:solidFill>
                  <a:prstDash val="dash"/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1790" name="Group 110"/>
          <p:cNvGrpSpPr/>
          <p:nvPr/>
        </p:nvGrpSpPr>
        <p:grpSpPr bwMode="auto">
          <a:xfrm>
            <a:off x="6561138" y="3979863"/>
            <a:ext cx="3630612" cy="1568450"/>
            <a:chOff x="3173" y="2507"/>
            <a:chExt cx="2287" cy="988"/>
          </a:xfrm>
        </p:grpSpPr>
        <p:sp>
          <p:nvSpPr>
            <p:cNvPr id="105532" name="AutoShape 111"/>
            <p:cNvSpPr>
              <a:spLocks noChangeArrowheads="1"/>
            </p:cNvSpPr>
            <p:nvPr/>
          </p:nvSpPr>
          <p:spPr bwMode="auto">
            <a:xfrm rot="2040000">
              <a:off x="3173" y="2507"/>
              <a:ext cx="1039" cy="319"/>
            </a:xfrm>
            <a:prstGeom prst="rightArrow">
              <a:avLst>
                <a:gd name="adj1" fmla="val 50000"/>
                <a:gd name="adj2" fmla="val 50107"/>
              </a:avLst>
            </a:prstGeom>
            <a:gradFill rotWithShape="0">
              <a:gsLst>
                <a:gs pos="0">
                  <a:srgbClr val="FFFF00"/>
                </a:gs>
                <a:gs pos="100000">
                  <a:srgbClr val="000000"/>
                </a:gs>
              </a:gsLst>
              <a:lin ang="1284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33" name="Text Box 112"/>
            <p:cNvSpPr txBox="1">
              <a:spLocks noChangeArrowheads="1"/>
            </p:cNvSpPr>
            <p:nvPr/>
          </p:nvSpPr>
          <p:spPr bwMode="auto">
            <a:xfrm>
              <a:off x="4090" y="2912"/>
              <a:ext cx="1370" cy="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FF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Functional Glucocorticoid Hypersensitivity</a:t>
              </a:r>
            </a:p>
          </p:txBody>
        </p:sp>
      </p:grpSp>
      <p:grpSp>
        <p:nvGrpSpPr>
          <p:cNvPr id="71793" name="Group 113"/>
          <p:cNvGrpSpPr/>
          <p:nvPr/>
        </p:nvGrpSpPr>
        <p:grpSpPr bwMode="auto">
          <a:xfrm>
            <a:off x="7512050" y="5595938"/>
            <a:ext cx="2862263" cy="887412"/>
            <a:chOff x="3772" y="3525"/>
            <a:chExt cx="1803" cy="559"/>
          </a:xfrm>
        </p:grpSpPr>
        <p:sp>
          <p:nvSpPr>
            <p:cNvPr id="105530" name="AutoShape 114"/>
            <p:cNvSpPr>
              <a:spLocks noChangeArrowheads="1"/>
            </p:cNvSpPr>
            <p:nvPr/>
          </p:nvSpPr>
          <p:spPr bwMode="auto">
            <a:xfrm>
              <a:off x="4538" y="3525"/>
              <a:ext cx="234" cy="335"/>
            </a:xfrm>
            <a:prstGeom prst="downArrow">
              <a:avLst>
                <a:gd name="adj1" fmla="val 50000"/>
                <a:gd name="adj2" fmla="val 49994"/>
              </a:avLst>
            </a:prstGeom>
            <a:solidFill>
              <a:srgbClr val="00FFFF"/>
            </a:solidFill>
            <a:ln w="9360" cap="sq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Times New Roman" panose="02020603050405020304" pitchFamily="18" charset="0"/>
                <a:buNone/>
              </a:pPr>
              <a:endParaRPr lang="en-US" altLang="en-US" sz="1800"/>
            </a:p>
          </p:txBody>
        </p:sp>
        <p:sp>
          <p:nvSpPr>
            <p:cNvPr id="105531" name="Text Box 115"/>
            <p:cNvSpPr txBox="1">
              <a:spLocks noChangeArrowheads="1"/>
            </p:cNvSpPr>
            <p:nvPr/>
          </p:nvSpPr>
          <p:spPr bwMode="auto">
            <a:xfrm>
              <a:off x="3772" y="3850"/>
              <a:ext cx="1803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u="sng">
                  <a:solidFill>
                    <a:srgbClr val="00FF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rPr>
                <a:t>Pathologic Consequences</a:t>
              </a:r>
            </a:p>
          </p:txBody>
        </p:sp>
      </p:grpSp>
      <p:sp>
        <p:nvSpPr>
          <p:cNvPr id="105526" name="Line 116"/>
          <p:cNvSpPr>
            <a:spLocks noChangeShapeType="1"/>
          </p:cNvSpPr>
          <p:nvPr/>
        </p:nvSpPr>
        <p:spPr bwMode="auto">
          <a:xfrm>
            <a:off x="5591175" y="6364288"/>
            <a:ext cx="1588" cy="106362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27" name="Rectangle 117"/>
          <p:cNvSpPr>
            <a:spLocks noChangeArrowheads="1"/>
          </p:cNvSpPr>
          <p:nvPr/>
        </p:nvSpPr>
        <p:spPr bwMode="auto">
          <a:xfrm>
            <a:off x="5324475" y="6478588"/>
            <a:ext cx="53657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pm</a:t>
            </a:r>
          </a:p>
        </p:txBody>
      </p:sp>
      <p:sp>
        <p:nvSpPr>
          <p:cNvPr id="105528" name="Line 118"/>
          <p:cNvSpPr>
            <a:spLocks noChangeShapeType="1"/>
          </p:cNvSpPr>
          <p:nvPr/>
        </p:nvSpPr>
        <p:spPr bwMode="auto">
          <a:xfrm>
            <a:off x="5589588" y="3544888"/>
            <a:ext cx="1587" cy="106362"/>
          </a:xfrm>
          <a:prstGeom prst="line">
            <a:avLst/>
          </a:prstGeom>
          <a:noFill/>
          <a:ln w="1908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29" name="Rectangle 119"/>
          <p:cNvSpPr>
            <a:spLocks noChangeArrowheads="1"/>
          </p:cNvSpPr>
          <p:nvPr/>
        </p:nvSpPr>
        <p:spPr bwMode="auto">
          <a:xfrm>
            <a:off x="5326063" y="3654425"/>
            <a:ext cx="536575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360" tIns="44280" rIns="90360" bIns="4428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8 pm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ABAE79-1B8F-E3D1-70A0-EC9ED0F8DB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213" y="0"/>
            <a:ext cx="10758791" cy="661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56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D7282-B091-0470-9201-553A5D811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37C8E4-2A3B-0404-C745-DE4C2A448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592" y="116632"/>
            <a:ext cx="7722973" cy="6624736"/>
          </a:xfrm>
        </p:spPr>
      </p:pic>
    </p:spTree>
    <p:extLst>
      <p:ext uri="{BB962C8B-B14F-4D97-AF65-F5344CB8AC3E}">
        <p14:creationId xmlns:p14="http://schemas.microsoft.com/office/powerpoint/2010/main" val="2109963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775520" y="-542626"/>
            <a:ext cx="78295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000" b="1" dirty="0">
                <a:solidFill>
                  <a:srgbClr val="E8FF17"/>
                </a:solidFill>
              </a:rPr>
              <a:t>Healthy Aging (Eu)Longevity 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487487" y="-171400"/>
            <a:ext cx="9860280" cy="3819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Stress, Homeostasis, </a:t>
            </a:r>
            <a:r>
              <a:rPr lang="en-US" altLang="en-US" sz="2800" b="1" dirty="0" err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Resilence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Adverse Effects of Chronic Stress – Pathology-Aging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Evaluation of a Stressed Human Subject-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Management-Therapy-Eu-Longevity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911425" y="836712"/>
            <a:ext cx="9793088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1196657" y="6669360"/>
            <a:ext cx="9798685" cy="635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3BBF9FDF-DE87-F002-8BDF-864C95DB5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4959" y="68334"/>
            <a:ext cx="9953228" cy="1152525"/>
          </a:xfrm>
        </p:spPr>
        <p:txBody>
          <a:bodyPr/>
          <a:lstStyle/>
          <a:p>
            <a:pPr algn="ctr" eaLnBrk="1" hangingPunct="1"/>
            <a:r>
              <a:rPr lang="en-US" altLang="en-US" sz="3200" b="1" dirty="0">
                <a:solidFill>
                  <a:srgbClr val="E8FF17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CHRONIC STRESS SYSTEM ACTIVATION </a:t>
            </a:r>
            <a:r>
              <a:rPr lang="en-US" altLang="en-US" sz="3300" b="1" dirty="0">
                <a:solidFill>
                  <a:srgbClr val="E8FF17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Pathophysiology</a:t>
            </a:r>
            <a:endParaRPr lang="el-GR" altLang="en-US" sz="3300" b="1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0CF3E70D-2C6D-D5A1-6EB4-A45001867B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50365" y="1089025"/>
            <a:ext cx="10518471" cy="563245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•   Anxiety, depression, addiction, anti-social behavior, psychosomatic disorders, loss of libido, fatigue, pain</a:t>
            </a: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  <a:endParaRPr lang="en-US" sz="2000" b="1" dirty="0">
              <a:solidFill>
                <a:srgbClr val="FFC000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rgbClr val="FFC000"/>
                </a:solidFill>
                <a:ea typeface="ＭＳ Ｐゴシック" pitchFamily="-84" charset="-128"/>
                <a:cs typeface="ＭＳ Ｐゴシック" pitchFamily="-84" charset="-128"/>
              </a:rPr>
              <a:t>•   Overweight, obesity, metabolic syndrome, T2DM</a:t>
            </a: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, para-inflammation, inflammaging,  immune dysfunction, autoimmunity/allergy,  hypo-fertility, ED, </a:t>
            </a:r>
            <a:r>
              <a:rPr lang="en-US" sz="2000" b="1" dirty="0">
                <a:solidFill>
                  <a:srgbClr val="FFC000"/>
                </a:solidFill>
                <a:ea typeface="ＭＳ Ｐゴシック" pitchFamily="-84" charset="-128"/>
                <a:cs typeface="ＭＳ Ｐゴシック" pitchFamily="-84" charset="-128"/>
              </a:rPr>
              <a:t>atherosclerosis, CVD,</a:t>
            </a: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 dementia</a:t>
            </a:r>
          </a:p>
          <a:p>
            <a:pPr eaLnBrk="1" hangingPunct="1">
              <a:defRPr/>
            </a:pPr>
            <a:endParaRPr lang="en-US" sz="2000" b="1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•  Osteopenia/Sarcopenia/Osteoporosis</a:t>
            </a:r>
          </a:p>
          <a:p>
            <a:pPr marL="0" indent="0" eaLnBrk="1" hangingPunct="1">
              <a:buNone/>
              <a:defRPr/>
            </a:pPr>
            <a:endParaRPr lang="en-US" sz="2000" b="1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•  Premature aging of all vulnerable organs, including the  brain (neurodegeneration) and the skin</a:t>
            </a: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		</a:t>
            </a:r>
          </a:p>
          <a:p>
            <a:pPr marL="0" indent="0" eaLnBrk="1" hangingPunct="1">
              <a:buNone/>
              <a:defRPr/>
            </a:pPr>
            <a:r>
              <a:rPr lang="en-US" sz="20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•  Vulnerability to certain cancers </a:t>
            </a:r>
            <a:r>
              <a:rPr lang="en-US" sz="1800" b="1" dirty="0">
                <a:solidFill>
                  <a:schemeClr val="accent2"/>
                </a:solidFill>
                <a:ea typeface="ＭＳ Ｐゴシック" pitchFamily="-84" charset="-128"/>
                <a:cs typeface="ＭＳ Ｐゴシック" pitchFamily="-84" charset="-128"/>
              </a:rPr>
              <a:t>[</a:t>
            </a:r>
            <a:r>
              <a:rPr lang="en-US" sz="2000" b="1" dirty="0">
                <a:solidFill>
                  <a:schemeClr val="accent2"/>
                </a:solidFill>
                <a:ea typeface="ＭＳ Ｐゴシック" pitchFamily="-84" charset="-128"/>
                <a:cs typeface="ＭＳ Ｐゴシック" pitchFamily="-84" charset="-128"/>
              </a:rPr>
              <a:t>to certain infections] *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dirty="0">
                <a:solidFill>
                  <a:schemeClr val="bg1"/>
                </a:solidFill>
                <a:latin typeface="ＭＳ Ｐゴシック" pitchFamily="-84" charset="-128"/>
                <a:ea typeface="ＭＳ Ｐゴシック" pitchFamily="-84" charset="-128"/>
                <a:cs typeface="ＭＳ Ｐゴシック" pitchFamily="-84" charset="-128"/>
              </a:rPr>
              <a:t>					</a:t>
            </a:r>
            <a:r>
              <a:rPr lang="en-US" sz="2400" dirty="0" err="1">
                <a:solidFill>
                  <a:srgbClr val="FFFFFF"/>
                </a:solidFill>
                <a:latin typeface="Wingdings"/>
                <a:ea typeface="Wingdings"/>
                <a:cs typeface="Wingdings"/>
              </a:rPr>
              <a:t></a:t>
            </a:r>
            <a:endParaRPr lang="en-US" sz="2400" b="1" dirty="0">
              <a:ln>
                <a:solidFill>
                  <a:srgbClr val="FFFF00"/>
                </a:solidFill>
              </a:ln>
              <a:solidFill>
                <a:srgbClr val="FFFFFF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           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itchFamily="-84" charset="-128"/>
                <a:cs typeface="Times New Roman" panose="02020603050405020304" pitchFamily="18" charset="0"/>
              </a:rPr>
              <a:t>CHRONIC NONCOMMUNICABLE DISEASES</a:t>
            </a:r>
            <a:r>
              <a:rPr lang="el-GR" sz="2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itchFamily="-84" charset="-128"/>
                <a:cs typeface="Times New Roman" panose="02020603050405020304" pitchFamily="18" charset="0"/>
              </a:rPr>
              <a:t>,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itchFamily="-84" charset="-128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latin typeface="Times New Roman" panose="02020603050405020304" pitchFamily="18" charset="0"/>
                <a:ea typeface="ＭＳ Ｐゴシック" pitchFamily="-84" charset="-128"/>
                <a:cs typeface="Times New Roman" panose="02020603050405020304" pitchFamily="18" charset="0"/>
              </a:rPr>
              <a:t>+ COMMUNICABLE*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800" dirty="0">
              <a:solidFill>
                <a:schemeClr val="bg1"/>
              </a:solidFill>
              <a:ea typeface="ＭＳ Ｐゴシック" pitchFamily="-84" charset="-128"/>
              <a:cs typeface="ＭＳ Ｐゴシック" pitchFamily="-8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ea typeface="ＭＳ Ｐゴシック" pitchFamily="-84" charset="-128"/>
                <a:cs typeface="ＭＳ Ｐゴシック" pitchFamily="-84" charset="-128"/>
              </a:rPr>
              <a:t> </a:t>
            </a:r>
          </a:p>
        </p:txBody>
      </p:sp>
      <p:sp>
        <p:nvSpPr>
          <p:cNvPr id="84995" name="Line 4">
            <a:extLst>
              <a:ext uri="{FF2B5EF4-FFF2-40B4-BE49-F238E27FC236}">
                <a16:creationId xmlns:a16="http://schemas.microsoft.com/office/drawing/2014/main" id="{EDCC54DF-4002-5563-1D50-744BB5A47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5820" y="1173351"/>
            <a:ext cx="9582367" cy="1277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84996" name="Line 5">
            <a:extLst>
              <a:ext uri="{FF2B5EF4-FFF2-40B4-BE49-F238E27FC236}">
                <a16:creationId xmlns:a16="http://schemas.microsoft.com/office/drawing/2014/main" id="{DCA2E1D2-BD6B-13BF-0EDB-73F17A415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4306" y="6574004"/>
            <a:ext cx="10165393" cy="669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84998" name="Slide Number Placeholder 9">
            <a:extLst>
              <a:ext uri="{FF2B5EF4-FFF2-40B4-BE49-F238E27FC236}">
                <a16:creationId xmlns:a16="http://schemas.microsoft.com/office/drawing/2014/main" id="{D1AE128A-9F6A-F551-B71B-387A70CB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6280" y="6805801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/>
              <a:t> </a:t>
            </a:r>
            <a:fld id="{F8EA1EA4-1ABA-9B4B-BC39-9646633C092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Oval 1"/>
          <p:cNvSpPr>
            <a:spLocks noChangeArrowheads="1"/>
          </p:cNvSpPr>
          <p:nvPr/>
        </p:nvSpPr>
        <p:spPr bwMode="auto">
          <a:xfrm>
            <a:off x="4064000" y="1771650"/>
            <a:ext cx="4470400" cy="1085850"/>
          </a:xfrm>
          <a:prstGeom prst="ellipse">
            <a:avLst/>
          </a:prstGeom>
          <a:noFill/>
          <a:ln w="572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4876800" y="2743200"/>
            <a:ext cx="2743200" cy="342900"/>
          </a:xfrm>
          <a:prstGeom prst="rect">
            <a:avLst/>
          </a:prstGeom>
          <a:solidFill>
            <a:srgbClr val="333399"/>
          </a:solidFill>
          <a:ln w="76320" cap="sq">
            <a:solidFill>
              <a:srgbClr val="FFFF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1893888" y="606425"/>
            <a:ext cx="2259012" cy="33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GENETIC VARIATION</a:t>
            </a:r>
          </a:p>
        </p:txBody>
      </p:sp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2495550" y="0"/>
            <a:ext cx="3929063" cy="33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DEVELOPMENTAL HISTORY</a:t>
            </a:r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7988300" y="0"/>
            <a:ext cx="1666875" cy="769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STRESS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Real or perceived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400" b="1">
              <a:solidFill>
                <a:srgbClr val="FFFF00"/>
              </a:solidFill>
              <a:ea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3309938" y="2097088"/>
            <a:ext cx="1566862" cy="338455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HPA axis</a:t>
            </a:r>
          </a:p>
        </p:txBody>
      </p:sp>
      <p:sp>
        <p:nvSpPr>
          <p:cNvPr id="140295" name="Oval 7"/>
          <p:cNvSpPr>
            <a:spLocks noChangeArrowheads="1"/>
          </p:cNvSpPr>
          <p:nvPr/>
        </p:nvSpPr>
        <p:spPr bwMode="auto">
          <a:xfrm>
            <a:off x="3951288" y="3136900"/>
            <a:ext cx="4673600" cy="2057400"/>
          </a:xfrm>
          <a:prstGeom prst="ellipse">
            <a:avLst/>
          </a:prstGeom>
          <a:solidFill>
            <a:srgbClr val="000080"/>
          </a:solidFill>
          <a:ln w="92160" cap="sq">
            <a:solidFill>
              <a:srgbClr val="FFFF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296" name="Text Box 8"/>
          <p:cNvSpPr txBox="1">
            <a:spLocks noChangeArrowheads="1"/>
          </p:cNvSpPr>
          <p:nvPr/>
        </p:nvSpPr>
        <p:spPr bwMode="auto">
          <a:xfrm>
            <a:off x="4241800" y="5427663"/>
            <a:ext cx="4281170" cy="64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Endothelial Dysfunction/Inflammation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1">
              <a:solidFill>
                <a:srgbClr val="FFFF00"/>
              </a:solidFill>
              <a:ea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140297" name="Text Box 9"/>
          <p:cNvSpPr txBox="1">
            <a:spLocks noChangeArrowheads="1"/>
          </p:cNvSpPr>
          <p:nvPr/>
        </p:nvSpPr>
        <p:spPr bwMode="auto">
          <a:xfrm>
            <a:off x="5162709" y="5983288"/>
            <a:ext cx="2757170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Atherosclerosis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Cardiovascular Disease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1">
              <a:solidFill>
                <a:srgbClr val="FFFF00"/>
              </a:solidFill>
              <a:ea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140298" name="Text Box 10"/>
          <p:cNvSpPr txBox="1">
            <a:spLocks noChangeArrowheads="1"/>
          </p:cNvSpPr>
          <p:nvPr/>
        </p:nvSpPr>
        <p:spPr bwMode="auto">
          <a:xfrm>
            <a:off x="4470400" y="3265488"/>
            <a:ext cx="3468688" cy="113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  </a:t>
            </a:r>
            <a:r>
              <a:rPr lang="en-US" altLang="en-US" sz="16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Insulin resistance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 Visceral Obesity/Sarcopenia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=Metabolic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  Syndrome, DM type2</a:t>
            </a:r>
          </a:p>
        </p:txBody>
      </p:sp>
      <p:sp>
        <p:nvSpPr>
          <p:cNvPr id="140299" name="Text Box 11"/>
          <p:cNvSpPr txBox="1">
            <a:spLocks noChangeArrowheads="1"/>
          </p:cNvSpPr>
          <p:nvPr/>
        </p:nvSpPr>
        <p:spPr bwMode="auto">
          <a:xfrm>
            <a:off x="4449763" y="3932238"/>
            <a:ext cx="596265" cy="83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TG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LDL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HDL</a:t>
            </a:r>
          </a:p>
        </p:txBody>
      </p:sp>
      <p:sp>
        <p:nvSpPr>
          <p:cNvPr id="140300" name="Line 12"/>
          <p:cNvSpPr>
            <a:spLocks noChangeShapeType="1"/>
          </p:cNvSpPr>
          <p:nvPr/>
        </p:nvSpPr>
        <p:spPr bwMode="auto">
          <a:xfrm flipV="1">
            <a:off x="4470400" y="39798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01" name="Line 13"/>
          <p:cNvSpPr>
            <a:spLocks noChangeShapeType="1"/>
          </p:cNvSpPr>
          <p:nvPr/>
        </p:nvSpPr>
        <p:spPr bwMode="auto">
          <a:xfrm flipV="1">
            <a:off x="4470400" y="42338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02" name="Line 14"/>
          <p:cNvSpPr>
            <a:spLocks noChangeShapeType="1"/>
          </p:cNvSpPr>
          <p:nvPr/>
        </p:nvSpPr>
        <p:spPr bwMode="auto">
          <a:xfrm>
            <a:off x="4470400" y="4540250"/>
            <a:ext cx="1588" cy="17145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03" name="Text Box 15"/>
          <p:cNvSpPr txBox="1">
            <a:spLocks noChangeArrowheads="1"/>
          </p:cNvSpPr>
          <p:nvPr/>
        </p:nvSpPr>
        <p:spPr bwMode="auto">
          <a:xfrm>
            <a:off x="7396163" y="3932238"/>
            <a:ext cx="607695" cy="33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ABP</a:t>
            </a:r>
          </a:p>
        </p:txBody>
      </p:sp>
      <p:sp>
        <p:nvSpPr>
          <p:cNvPr id="140304" name="Text Box 16"/>
          <p:cNvSpPr txBox="1">
            <a:spLocks noChangeArrowheads="1"/>
          </p:cNvSpPr>
          <p:nvPr/>
        </p:nvSpPr>
        <p:spPr bwMode="auto">
          <a:xfrm>
            <a:off x="5737225" y="4421188"/>
            <a:ext cx="1149985" cy="83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APR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Cytokines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0305" name="Line 17"/>
          <p:cNvSpPr>
            <a:spLocks noChangeShapeType="1"/>
          </p:cNvSpPr>
          <p:nvPr/>
        </p:nvSpPr>
        <p:spPr bwMode="auto">
          <a:xfrm flipV="1">
            <a:off x="8013700" y="40179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06" name="Line 18"/>
          <p:cNvSpPr>
            <a:spLocks noChangeShapeType="1"/>
          </p:cNvSpPr>
          <p:nvPr/>
        </p:nvSpPr>
        <p:spPr bwMode="auto">
          <a:xfrm flipV="1">
            <a:off x="6299200" y="45132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0307" name="Object 19"/>
          <p:cNvGraphicFramePr>
            <a:graphicFrameLocks noChangeAspect="1"/>
          </p:cNvGraphicFramePr>
          <p:nvPr/>
        </p:nvGraphicFramePr>
        <p:xfrm>
          <a:off x="5557838" y="438150"/>
          <a:ext cx="131286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264400" imgH="5549900" progId="">
                  <p:embed/>
                </p:oleObj>
              </mc:Choice>
              <mc:Fallback>
                <p:oleObj r:id="rId3" imgW="7264400" imgH="5549900" progId="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7838" y="438150"/>
                        <a:ext cx="131286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308" name="Text Box 20"/>
          <p:cNvSpPr txBox="1">
            <a:spLocks noChangeArrowheads="1"/>
          </p:cNvSpPr>
          <p:nvPr/>
        </p:nvSpPr>
        <p:spPr bwMode="auto">
          <a:xfrm>
            <a:off x="5296059" y="1676400"/>
            <a:ext cx="1728470" cy="584835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CCFF"/>
                </a:solidFill>
                <a:ea typeface="Symbol" pitchFamily="2" charset="2"/>
                <a:cs typeface="Arial" panose="020B0604020202020204" pitchFamily="34" charset="0"/>
              </a:rPr>
              <a:t>Stress system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CCFF"/>
                </a:solidFill>
                <a:ea typeface="Symbol" pitchFamily="2" charset="2"/>
                <a:cs typeface="Arial" panose="020B0604020202020204" pitchFamily="34" charset="0"/>
              </a:rPr>
              <a:t>CRH/AVP-LC/NE</a:t>
            </a:r>
          </a:p>
        </p:txBody>
      </p:sp>
      <p:sp>
        <p:nvSpPr>
          <p:cNvPr id="140309" name="Text Box 21"/>
          <p:cNvSpPr txBox="1">
            <a:spLocks noChangeArrowheads="1"/>
          </p:cNvSpPr>
          <p:nvPr/>
        </p:nvSpPr>
        <p:spPr bwMode="auto">
          <a:xfrm>
            <a:off x="1727200" y="2303463"/>
            <a:ext cx="1059815" cy="83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GH/IGF-1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LH, T, E2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TSH, T</a:t>
            </a:r>
            <a:r>
              <a:rPr lang="en-US" altLang="en-US" sz="1600" baseline="-25000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0310" name="Text Box 22"/>
          <p:cNvSpPr txBox="1">
            <a:spLocks noChangeArrowheads="1"/>
          </p:cNvSpPr>
          <p:nvPr/>
        </p:nvSpPr>
        <p:spPr bwMode="auto">
          <a:xfrm>
            <a:off x="3454400" y="2743200"/>
            <a:ext cx="1042670" cy="36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Cortisol</a:t>
            </a:r>
          </a:p>
        </p:txBody>
      </p:sp>
      <p:sp>
        <p:nvSpPr>
          <p:cNvPr id="140311" name="Text Box 23"/>
          <p:cNvSpPr txBox="1">
            <a:spLocks noChangeArrowheads="1"/>
          </p:cNvSpPr>
          <p:nvPr/>
        </p:nvSpPr>
        <p:spPr bwMode="auto">
          <a:xfrm>
            <a:off x="8018463" y="2743200"/>
            <a:ext cx="1309370" cy="36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NE, E, IL-6</a:t>
            </a:r>
          </a:p>
        </p:txBody>
      </p:sp>
      <p:sp>
        <p:nvSpPr>
          <p:cNvPr id="140312" name="Line 24"/>
          <p:cNvSpPr>
            <a:spLocks noChangeShapeType="1"/>
          </p:cNvSpPr>
          <p:nvPr/>
        </p:nvSpPr>
        <p:spPr bwMode="auto">
          <a:xfrm flipV="1">
            <a:off x="3467100" y="28495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3" name="Line 25"/>
          <p:cNvSpPr>
            <a:spLocks noChangeShapeType="1"/>
          </p:cNvSpPr>
          <p:nvPr/>
        </p:nvSpPr>
        <p:spPr bwMode="auto">
          <a:xfrm flipV="1">
            <a:off x="9337675" y="2849563"/>
            <a:ext cx="1588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4" name="Line 26"/>
          <p:cNvSpPr>
            <a:spLocks noChangeShapeType="1"/>
          </p:cNvSpPr>
          <p:nvPr/>
        </p:nvSpPr>
        <p:spPr bwMode="auto">
          <a:xfrm>
            <a:off x="1739900" y="2438400"/>
            <a:ext cx="1588" cy="17145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5" name="Line 27"/>
          <p:cNvSpPr>
            <a:spLocks noChangeShapeType="1"/>
          </p:cNvSpPr>
          <p:nvPr/>
        </p:nvSpPr>
        <p:spPr bwMode="auto">
          <a:xfrm>
            <a:off x="1739900" y="2628900"/>
            <a:ext cx="1588" cy="17145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6" name="Line 28"/>
          <p:cNvSpPr>
            <a:spLocks noChangeShapeType="1"/>
          </p:cNvSpPr>
          <p:nvPr/>
        </p:nvSpPr>
        <p:spPr bwMode="auto">
          <a:xfrm>
            <a:off x="6351588" y="5257800"/>
            <a:ext cx="1587" cy="228600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7" name="Line 29"/>
          <p:cNvSpPr>
            <a:spLocks noChangeShapeType="1"/>
          </p:cNvSpPr>
          <p:nvPr/>
        </p:nvSpPr>
        <p:spPr bwMode="auto">
          <a:xfrm>
            <a:off x="6313488" y="5778500"/>
            <a:ext cx="1587" cy="228600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8" name="Freeform 30"/>
          <p:cNvSpPr>
            <a:spLocks noChangeArrowheads="1"/>
          </p:cNvSpPr>
          <p:nvPr/>
        </p:nvSpPr>
        <p:spPr bwMode="auto">
          <a:xfrm>
            <a:off x="3149600" y="2400300"/>
            <a:ext cx="609600" cy="285750"/>
          </a:xfrm>
          <a:custGeom>
            <a:avLst/>
            <a:gdLst>
              <a:gd name="T0" fmla="*/ 2147483646 w 336"/>
              <a:gd name="T1" fmla="*/ 0 h 144"/>
              <a:gd name="T2" fmla="*/ 0 w 336"/>
              <a:gd name="T3" fmla="*/ 2147483646 h 144"/>
              <a:gd name="T4" fmla="*/ 0 60000 65536"/>
              <a:gd name="T5" fmla="*/ 0 60000 65536"/>
              <a:gd name="T6" fmla="*/ 0 w 336"/>
              <a:gd name="T7" fmla="*/ 0 h 144"/>
              <a:gd name="T8" fmla="*/ 336 w 336"/>
              <a:gd name="T9" fmla="*/ 144 h 1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6" h="144">
                <a:moveTo>
                  <a:pt x="336" y="0"/>
                </a:moveTo>
                <a:cubicBezTo>
                  <a:pt x="336" y="0"/>
                  <a:pt x="168" y="72"/>
                  <a:pt x="0" y="144"/>
                </a:cubicBezTo>
              </a:path>
            </a:pathLst>
          </a:custGeom>
          <a:noFill/>
          <a:ln w="9360" cap="sq">
            <a:solidFill>
              <a:srgbClr val="FFFF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319" name="Line 31"/>
          <p:cNvSpPr>
            <a:spLocks noChangeShapeType="1"/>
          </p:cNvSpPr>
          <p:nvPr/>
        </p:nvSpPr>
        <p:spPr bwMode="auto">
          <a:xfrm>
            <a:off x="3822700" y="995363"/>
            <a:ext cx="1016000" cy="34290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0" name="Line 32"/>
          <p:cNvSpPr>
            <a:spLocks noChangeShapeType="1"/>
          </p:cNvSpPr>
          <p:nvPr/>
        </p:nvSpPr>
        <p:spPr bwMode="auto">
          <a:xfrm flipH="1">
            <a:off x="7121525" y="538163"/>
            <a:ext cx="917575" cy="34290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1" name="Text Box 33"/>
          <p:cNvSpPr txBox="1">
            <a:spLocks noChangeArrowheads="1"/>
          </p:cNvSpPr>
          <p:nvPr/>
        </p:nvSpPr>
        <p:spPr bwMode="auto">
          <a:xfrm>
            <a:off x="4978400" y="2743200"/>
            <a:ext cx="196913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FFFFCC"/>
                </a:solidFill>
                <a:ea typeface="Symbol" pitchFamily="2" charset="2"/>
                <a:cs typeface="Arial" panose="020B0604020202020204" pitchFamily="34" charset="0"/>
              </a:rPr>
              <a:t>Target Tissues</a:t>
            </a:r>
          </a:p>
        </p:txBody>
      </p:sp>
      <p:sp>
        <p:nvSpPr>
          <p:cNvPr id="140322" name="Line 34"/>
          <p:cNvSpPr>
            <a:spLocks noChangeShapeType="1"/>
          </p:cNvSpPr>
          <p:nvPr/>
        </p:nvSpPr>
        <p:spPr bwMode="auto">
          <a:xfrm>
            <a:off x="6184900" y="1522413"/>
            <a:ext cx="1588" cy="228600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3" name="Line 35"/>
          <p:cNvSpPr>
            <a:spLocks noChangeShapeType="1"/>
          </p:cNvSpPr>
          <p:nvPr/>
        </p:nvSpPr>
        <p:spPr bwMode="auto">
          <a:xfrm>
            <a:off x="1727200" y="2882900"/>
            <a:ext cx="1588" cy="17145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4" name="Text Box 36"/>
          <p:cNvSpPr txBox="1">
            <a:spLocks noChangeArrowheads="1"/>
          </p:cNvSpPr>
          <p:nvPr/>
        </p:nvSpPr>
        <p:spPr bwMode="auto">
          <a:xfrm>
            <a:off x="7416800" y="2039938"/>
            <a:ext cx="3149600" cy="49276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Systemic Sympathetic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Adrenomedullary Systems</a:t>
            </a:r>
          </a:p>
        </p:txBody>
      </p:sp>
      <p:sp>
        <p:nvSpPr>
          <p:cNvPr id="140325" name="Line 37"/>
          <p:cNvSpPr>
            <a:spLocks noChangeShapeType="1"/>
          </p:cNvSpPr>
          <p:nvPr/>
        </p:nvSpPr>
        <p:spPr bwMode="auto">
          <a:xfrm>
            <a:off x="4673600" y="2686050"/>
            <a:ext cx="203200" cy="57150"/>
          </a:xfrm>
          <a:prstGeom prst="line">
            <a:avLst/>
          </a:prstGeom>
          <a:noFill/>
          <a:ln w="6984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6" name="Line 38"/>
          <p:cNvSpPr>
            <a:spLocks noChangeShapeType="1"/>
          </p:cNvSpPr>
          <p:nvPr/>
        </p:nvSpPr>
        <p:spPr bwMode="auto">
          <a:xfrm flipH="1">
            <a:off x="7618413" y="2686050"/>
            <a:ext cx="307975" cy="57150"/>
          </a:xfrm>
          <a:prstGeom prst="line">
            <a:avLst/>
          </a:prstGeom>
          <a:noFill/>
          <a:ln w="6984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27" name="AutoShape 39"/>
          <p:cNvSpPr/>
          <p:nvPr/>
        </p:nvSpPr>
        <p:spPr bwMode="auto">
          <a:xfrm>
            <a:off x="4624388" y="3521075"/>
            <a:ext cx="304800" cy="228600"/>
          </a:xfrm>
          <a:prstGeom prst="leftBracket">
            <a:avLst>
              <a:gd name="adj" fmla="val 8333"/>
            </a:avLst>
          </a:prstGeom>
          <a:noFill/>
          <a:ln w="25560" cap="sq">
            <a:solidFill>
              <a:srgbClr val="FFFFFF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328" name="AutoShape 40"/>
          <p:cNvSpPr/>
          <p:nvPr/>
        </p:nvSpPr>
        <p:spPr bwMode="auto">
          <a:xfrm>
            <a:off x="7578725" y="3559175"/>
            <a:ext cx="304800" cy="228600"/>
          </a:xfrm>
          <a:prstGeom prst="rightBracket">
            <a:avLst>
              <a:gd name="adj" fmla="val 8333"/>
            </a:avLst>
          </a:prstGeom>
          <a:noFill/>
          <a:ln w="25560" cap="sq">
            <a:solidFill>
              <a:srgbClr val="FFFFFF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329" name="Line 41"/>
          <p:cNvSpPr>
            <a:spLocks noChangeShapeType="1"/>
          </p:cNvSpPr>
          <p:nvPr/>
        </p:nvSpPr>
        <p:spPr bwMode="auto">
          <a:xfrm flipV="1">
            <a:off x="6840538" y="4729163"/>
            <a:ext cx="1587" cy="1746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30" name="Text Box 42"/>
          <p:cNvSpPr txBox="1">
            <a:spLocks noChangeArrowheads="1"/>
          </p:cNvSpPr>
          <p:nvPr/>
        </p:nvSpPr>
        <p:spPr bwMode="auto">
          <a:xfrm>
            <a:off x="9239250" y="5772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40331" name="Text Box 43"/>
          <p:cNvSpPr txBox="1">
            <a:spLocks noChangeArrowheads="1"/>
          </p:cNvSpPr>
          <p:nvPr/>
        </p:nvSpPr>
        <p:spPr bwMode="auto">
          <a:xfrm>
            <a:off x="6837363" y="4386263"/>
            <a:ext cx="1511935" cy="33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E8FF17"/>
                </a:solidFill>
                <a:latin typeface="Times New Roman" panose="02020603050405020304" pitchFamily="18" charset="0"/>
              </a:rPr>
              <a:t>Dyscoagulation</a:t>
            </a:r>
          </a:p>
        </p:txBody>
      </p:sp>
      <p:sp>
        <p:nvSpPr>
          <p:cNvPr id="140332" name="Line 44"/>
          <p:cNvSpPr>
            <a:spLocks noChangeShapeType="1"/>
          </p:cNvSpPr>
          <p:nvPr/>
        </p:nvSpPr>
        <p:spPr bwMode="auto">
          <a:xfrm flipH="1">
            <a:off x="7239000" y="954088"/>
            <a:ext cx="1025525" cy="1873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33" name="Text Box 45"/>
          <p:cNvSpPr txBox="1">
            <a:spLocks noChangeArrowheads="1"/>
          </p:cNvSpPr>
          <p:nvPr/>
        </p:nvSpPr>
        <p:spPr bwMode="auto">
          <a:xfrm>
            <a:off x="8588852" y="1214438"/>
            <a:ext cx="845185" cy="584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AGING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600" b="1">
              <a:solidFill>
                <a:srgbClr val="FFFF00"/>
              </a:solidFill>
              <a:ea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140334" name="Line 46"/>
          <p:cNvSpPr>
            <a:spLocks noChangeShapeType="1"/>
          </p:cNvSpPr>
          <p:nvPr/>
        </p:nvSpPr>
        <p:spPr bwMode="auto">
          <a:xfrm flipH="1">
            <a:off x="7308850" y="1282700"/>
            <a:ext cx="1001713" cy="21272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35" name="Line 47"/>
          <p:cNvSpPr>
            <a:spLocks noChangeShapeType="1"/>
          </p:cNvSpPr>
          <p:nvPr/>
        </p:nvSpPr>
        <p:spPr bwMode="auto">
          <a:xfrm>
            <a:off x="4283075" y="601663"/>
            <a:ext cx="1016000" cy="342900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36" name="Text Box 48"/>
          <p:cNvSpPr txBox="1">
            <a:spLocks noChangeArrowheads="1"/>
          </p:cNvSpPr>
          <p:nvPr/>
        </p:nvSpPr>
        <p:spPr bwMode="auto">
          <a:xfrm>
            <a:off x="8553450" y="792163"/>
            <a:ext cx="114681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ea typeface="Symbol" pitchFamily="2" charset="2"/>
                <a:cs typeface="Arial" panose="020B0604020202020204" pitchFamily="34" charset="0"/>
              </a:rPr>
              <a:t>NUTRITION</a:t>
            </a:r>
          </a:p>
        </p:txBody>
      </p:sp>
      <p:sp>
        <p:nvSpPr>
          <p:cNvPr id="140337" name="Text Box 49"/>
          <p:cNvSpPr txBox="1">
            <a:spLocks noChangeArrowheads="1"/>
          </p:cNvSpPr>
          <p:nvPr/>
        </p:nvSpPr>
        <p:spPr bwMode="auto">
          <a:xfrm>
            <a:off x="8791575" y="5057775"/>
            <a:ext cx="157670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E8FF17"/>
                </a:solidFill>
                <a:latin typeface="Times New Roman" panose="02020603050405020304" pitchFamily="18" charset="0"/>
              </a:rPr>
              <a:t>Osteopenia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E8FF17"/>
                </a:solidFill>
                <a:latin typeface="Times New Roman" panose="02020603050405020304" pitchFamily="18" charset="0"/>
              </a:rPr>
              <a:t>Osteoporosis</a:t>
            </a:r>
          </a:p>
        </p:txBody>
      </p:sp>
      <p:sp>
        <p:nvSpPr>
          <p:cNvPr id="140338" name="Line 50"/>
          <p:cNvSpPr>
            <a:spLocks noChangeShapeType="1"/>
          </p:cNvSpPr>
          <p:nvPr/>
        </p:nvSpPr>
        <p:spPr bwMode="auto">
          <a:xfrm>
            <a:off x="8604250" y="4446588"/>
            <a:ext cx="533400" cy="252412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39" name="Text Box 51"/>
          <p:cNvSpPr txBox="1">
            <a:spLocks noChangeArrowheads="1"/>
          </p:cNvSpPr>
          <p:nvPr/>
        </p:nvSpPr>
        <p:spPr bwMode="auto">
          <a:xfrm>
            <a:off x="9136063" y="4591050"/>
            <a:ext cx="152654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b="1">
                <a:solidFill>
                  <a:srgbClr val="E8FF17"/>
                </a:solidFill>
                <a:latin typeface="Times New Roman" panose="02020603050405020304" pitchFamily="18" charset="0"/>
              </a:rPr>
              <a:t>Sleep Apnea</a:t>
            </a:r>
          </a:p>
        </p:txBody>
      </p:sp>
      <p:sp>
        <p:nvSpPr>
          <p:cNvPr id="140340" name="Line 52"/>
          <p:cNvSpPr>
            <a:spLocks noChangeShapeType="1"/>
          </p:cNvSpPr>
          <p:nvPr/>
        </p:nvSpPr>
        <p:spPr bwMode="auto">
          <a:xfrm>
            <a:off x="8174038" y="4908550"/>
            <a:ext cx="639762" cy="300038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41" name="Line 53"/>
          <p:cNvSpPr>
            <a:spLocks noChangeShapeType="1"/>
          </p:cNvSpPr>
          <p:nvPr/>
        </p:nvSpPr>
        <p:spPr bwMode="auto">
          <a:xfrm flipH="1">
            <a:off x="3630613" y="4781550"/>
            <a:ext cx="608012" cy="298450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42" name="Text Box 54"/>
          <p:cNvSpPr txBox="1">
            <a:spLocks noChangeArrowheads="1"/>
          </p:cNvSpPr>
          <p:nvPr/>
        </p:nvSpPr>
        <p:spPr bwMode="auto">
          <a:xfrm>
            <a:off x="2768600" y="5257800"/>
            <a:ext cx="826770" cy="36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</a:rPr>
              <a:t>PCOS</a:t>
            </a:r>
          </a:p>
        </p:txBody>
      </p:sp>
      <p:sp>
        <p:nvSpPr>
          <p:cNvPr id="140343" name="Text Box 55"/>
          <p:cNvSpPr txBox="1">
            <a:spLocks noChangeArrowheads="1"/>
          </p:cNvSpPr>
          <p:nvPr/>
        </p:nvSpPr>
        <p:spPr bwMode="auto">
          <a:xfrm>
            <a:off x="1968500" y="4132263"/>
            <a:ext cx="1619652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Sickness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Syndrome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Manifestations</a:t>
            </a:r>
          </a:p>
        </p:txBody>
      </p:sp>
      <p:sp>
        <p:nvSpPr>
          <p:cNvPr id="140344" name="Line 56"/>
          <p:cNvSpPr>
            <a:spLocks noChangeShapeType="1"/>
          </p:cNvSpPr>
          <p:nvPr/>
        </p:nvSpPr>
        <p:spPr bwMode="auto">
          <a:xfrm flipH="1">
            <a:off x="3262313" y="4197350"/>
            <a:ext cx="608012" cy="298450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45" name="Text Box 57"/>
          <p:cNvSpPr txBox="1">
            <a:spLocks noChangeArrowheads="1"/>
          </p:cNvSpPr>
          <p:nvPr/>
        </p:nvSpPr>
        <p:spPr bwMode="auto">
          <a:xfrm>
            <a:off x="1358900" y="63817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</a:rPr>
              <a:t>G.P. Chrousos</a:t>
            </a:r>
          </a:p>
        </p:txBody>
      </p:sp>
      <p:sp>
        <p:nvSpPr>
          <p:cNvPr id="140346" name="Text Box 58"/>
          <p:cNvSpPr txBox="1">
            <a:spLocks noChangeArrowheads="1"/>
          </p:cNvSpPr>
          <p:nvPr/>
        </p:nvSpPr>
        <p:spPr bwMode="auto">
          <a:xfrm>
            <a:off x="8060055" y="623697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6E83875-E34D-CB40-9418-D5A415EFEFB2}" type="slidenum">
              <a:rPr lang="en-US" altLang="en-US" sz="1400"/>
              <a:t>35</a:t>
            </a:fld>
            <a:endParaRPr lang="en-US" altLang="en-US" sz="1400"/>
          </a:p>
        </p:txBody>
      </p:sp>
      <p:sp>
        <p:nvSpPr>
          <p:cNvPr id="3" name="Line 50"/>
          <p:cNvSpPr>
            <a:spLocks noChangeShapeType="1"/>
          </p:cNvSpPr>
          <p:nvPr/>
        </p:nvSpPr>
        <p:spPr bwMode="auto">
          <a:xfrm>
            <a:off x="8659495" y="3928110"/>
            <a:ext cx="609600" cy="252095"/>
          </a:xfrm>
          <a:prstGeom prst="line">
            <a:avLst/>
          </a:prstGeom>
          <a:noFill/>
          <a:ln w="41400" cap="sq">
            <a:solidFill>
              <a:srgbClr val="FFFFFF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3"/>
          <p:cNvSpPr txBox="1"/>
          <p:nvPr/>
        </p:nvSpPr>
        <p:spPr>
          <a:xfrm>
            <a:off x="9437370" y="403034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Times New Roman Bold" panose="02020603050405020304" charset="0"/>
                <a:cs typeface="Times New Roman Bold" panose="02020603050405020304" charset="0"/>
              </a:rPr>
              <a:t>MAFLD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338" name="Object 1"/>
          <p:cNvGraphicFramePr>
            <a:graphicFrameLocks noChangeAspect="1"/>
          </p:cNvGraphicFramePr>
          <p:nvPr/>
        </p:nvGraphicFramePr>
        <p:xfrm>
          <a:off x="2063750" y="1973263"/>
          <a:ext cx="3970338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815330" imgH="5477510" progId="MSGraph.Chart">
                  <p:embed/>
                </p:oleObj>
              </mc:Choice>
              <mc:Fallback>
                <p:oleObj r:id="rId3" imgW="5815330" imgH="5477510" progId="MSGraph.Char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1973263"/>
                        <a:ext cx="3970338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39" name="Text Box 2"/>
          <p:cNvSpPr txBox="1">
            <a:spLocks noChangeArrowheads="1"/>
          </p:cNvSpPr>
          <p:nvPr/>
        </p:nvSpPr>
        <p:spPr bwMode="auto">
          <a:xfrm rot="-5400000">
            <a:off x="897731" y="2953544"/>
            <a:ext cx="1710690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IL-6 (pg/ml)</a:t>
            </a:r>
          </a:p>
        </p:txBody>
      </p:sp>
      <p:sp>
        <p:nvSpPr>
          <p:cNvPr id="142340" name="Text Box 3"/>
          <p:cNvSpPr txBox="1">
            <a:spLocks noChangeArrowheads="1"/>
          </p:cNvSpPr>
          <p:nvPr/>
        </p:nvSpPr>
        <p:spPr bwMode="auto">
          <a:xfrm>
            <a:off x="4910138" y="4343400"/>
            <a:ext cx="768350" cy="52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r = .790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p = .000</a:t>
            </a:r>
          </a:p>
        </p:txBody>
      </p:sp>
      <p:graphicFrame>
        <p:nvGraphicFramePr>
          <p:cNvPr id="142341" name="Object 4"/>
          <p:cNvGraphicFramePr>
            <a:graphicFrameLocks noChangeAspect="1"/>
          </p:cNvGraphicFramePr>
          <p:nvPr/>
        </p:nvGraphicFramePr>
        <p:xfrm>
          <a:off x="6519863" y="2008188"/>
          <a:ext cx="3878262" cy="354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815330" imgH="5477510" progId="MSGraph.Chart">
                  <p:embed/>
                </p:oleObj>
              </mc:Choice>
              <mc:Fallback>
                <p:oleObj r:id="rId5" imgW="5815330" imgH="5477510" progId="MSGraph.Char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863" y="2008188"/>
                        <a:ext cx="3878262" cy="354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2" name="Text Box 5"/>
          <p:cNvSpPr txBox="1">
            <a:spLocks noChangeArrowheads="1"/>
          </p:cNvSpPr>
          <p:nvPr/>
        </p:nvSpPr>
        <p:spPr bwMode="auto">
          <a:xfrm rot="-5400000">
            <a:off x="5267325" y="2863850"/>
            <a:ext cx="1937385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TNF</a:t>
            </a:r>
            <a:r>
              <a:rPr lang="en-US" altLang="en-US" sz="2400">
                <a:solidFill>
                  <a:schemeClr val="tx1"/>
                </a:solidFill>
                <a:latin typeface="Symbol" pitchFamily="2" charset="2"/>
              </a:rPr>
              <a:t></a:t>
            </a: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(pg/ml)</a:t>
            </a:r>
          </a:p>
        </p:txBody>
      </p:sp>
      <p:sp>
        <p:nvSpPr>
          <p:cNvPr id="142343" name="Text Box 6"/>
          <p:cNvSpPr txBox="1">
            <a:spLocks noChangeArrowheads="1"/>
          </p:cNvSpPr>
          <p:nvPr/>
        </p:nvSpPr>
        <p:spPr bwMode="auto">
          <a:xfrm>
            <a:off x="9380538" y="4267200"/>
            <a:ext cx="768350" cy="52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r = .400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p = .014</a:t>
            </a:r>
          </a:p>
        </p:txBody>
      </p:sp>
      <p:sp>
        <p:nvSpPr>
          <p:cNvPr id="142344" name="Line 7"/>
          <p:cNvSpPr>
            <a:spLocks noChangeShapeType="1"/>
          </p:cNvSpPr>
          <p:nvPr/>
        </p:nvSpPr>
        <p:spPr bwMode="auto">
          <a:xfrm flipV="1">
            <a:off x="2527300" y="3529013"/>
            <a:ext cx="2913063" cy="14509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5" name="Line 8"/>
          <p:cNvSpPr>
            <a:spLocks noChangeShapeType="1"/>
          </p:cNvSpPr>
          <p:nvPr/>
        </p:nvSpPr>
        <p:spPr bwMode="auto">
          <a:xfrm flipH="1">
            <a:off x="6805613" y="3200400"/>
            <a:ext cx="2916237" cy="5334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6" name="Text Box 9"/>
          <p:cNvSpPr txBox="1">
            <a:spLocks noChangeArrowheads="1"/>
          </p:cNvSpPr>
          <p:nvPr/>
        </p:nvSpPr>
        <p:spPr bwMode="auto">
          <a:xfrm>
            <a:off x="5965825" y="5645150"/>
            <a:ext cx="785813" cy="46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BMI</a:t>
            </a:r>
          </a:p>
        </p:txBody>
      </p:sp>
      <p:sp>
        <p:nvSpPr>
          <p:cNvPr id="142347" name="Rectangle 10"/>
          <p:cNvSpPr>
            <a:spLocks noChangeArrowheads="1"/>
          </p:cNvSpPr>
          <p:nvPr/>
        </p:nvSpPr>
        <p:spPr bwMode="auto">
          <a:xfrm>
            <a:off x="2197100" y="850900"/>
            <a:ext cx="77898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Both IL-6 and TNF</a:t>
            </a:r>
            <a:r>
              <a:rPr lang="en-US" altLang="en-US" sz="2400" b="1">
                <a:solidFill>
                  <a:schemeClr val="tx1"/>
                </a:solidFill>
                <a:latin typeface="Symbol" pitchFamily="2" charset="2"/>
              </a:rPr>
              <a:t>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correlate with BMI</a:t>
            </a:r>
          </a:p>
        </p:txBody>
      </p:sp>
      <p:sp>
        <p:nvSpPr>
          <p:cNvPr id="142348" name="Text Box 11"/>
          <p:cNvSpPr txBox="1">
            <a:spLocks noChangeArrowheads="1"/>
          </p:cNvSpPr>
          <p:nvPr/>
        </p:nvSpPr>
        <p:spPr bwMode="auto">
          <a:xfrm>
            <a:off x="7656513" y="5854700"/>
            <a:ext cx="2092325" cy="27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200" b="1">
                <a:solidFill>
                  <a:schemeClr val="tx1"/>
                </a:solidFill>
              </a:rPr>
              <a:t>Vgontzas </a:t>
            </a:r>
            <a:r>
              <a:rPr lang="en-US" altLang="en-US" sz="1200" b="1" i="1">
                <a:solidFill>
                  <a:schemeClr val="tx1"/>
                </a:solidFill>
              </a:rPr>
              <a:t>et al. </a:t>
            </a:r>
            <a:r>
              <a:rPr lang="en-US" altLang="en-US" sz="1200" b="1">
                <a:solidFill>
                  <a:schemeClr val="tx1"/>
                </a:solidFill>
              </a:rPr>
              <a:t>JCEM 1997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erson's body&#10;&#10;AI-generated content may be incorrect.">
            <a:extLst>
              <a:ext uri="{FF2B5EF4-FFF2-40B4-BE49-F238E27FC236}">
                <a16:creationId xmlns:a16="http://schemas.microsoft.com/office/drawing/2014/main" id="{6C22501C-0CCA-D8EF-546C-020651AC6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03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22D962-9E00-E2D1-B1E6-3F2E97B36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6242" y="-318052"/>
            <a:ext cx="6579705" cy="74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56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diagram of different types of human body parts&#10;&#10;AI-generated content may be incorrect.">
            <a:extLst>
              <a:ext uri="{FF2B5EF4-FFF2-40B4-BE49-F238E27FC236}">
                <a16:creationId xmlns:a16="http://schemas.microsoft.com/office/drawing/2014/main" id="{0B4E0039-BE87-5715-C287-2F4DB1B5A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1704" y="-171400"/>
            <a:ext cx="5400600" cy="7029401"/>
          </a:xfrm>
        </p:spPr>
      </p:pic>
    </p:spTree>
    <p:extLst>
      <p:ext uri="{BB962C8B-B14F-4D97-AF65-F5344CB8AC3E}">
        <p14:creationId xmlns:p14="http://schemas.microsoft.com/office/powerpoint/2010/main" val="932908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ext Box 2">
            <a:extLst>
              <a:ext uri="{FF2B5EF4-FFF2-40B4-BE49-F238E27FC236}">
                <a16:creationId xmlns:a16="http://schemas.microsoft.com/office/drawing/2014/main" id="{70B5C592-9918-6486-08E4-39C47F613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522" y="2413099"/>
            <a:ext cx="35369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Inflammatory</a:t>
            </a:r>
            <a:endParaRPr lang="en-US" altLang="en-US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02402" name="Text Box 3">
            <a:extLst>
              <a:ext uri="{FF2B5EF4-FFF2-40B4-BE49-F238E27FC236}">
                <a16:creationId xmlns:a16="http://schemas.microsoft.com/office/drawing/2014/main" id="{2AEEAD70-6040-2CDA-D142-BB2AF8283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310" y="2373411"/>
            <a:ext cx="28543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bg1"/>
                </a:solidFill>
                <a:latin typeface="Times New Roman" panose="02020603050405020304" pitchFamily="18" charset="0"/>
              </a:rPr>
              <a:t>Nutritional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102403" name="Text Box 4">
            <a:extLst>
              <a:ext uri="{FF2B5EF4-FFF2-40B4-BE49-F238E27FC236}">
                <a16:creationId xmlns:a16="http://schemas.microsoft.com/office/drawing/2014/main" id="{9639F2A8-9F43-F370-4D60-190EAE3DB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1072" y="4683224"/>
            <a:ext cx="25130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Oxidative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02404" name="Line 5">
            <a:extLst>
              <a:ext uri="{FF2B5EF4-FFF2-40B4-BE49-F238E27FC236}">
                <a16:creationId xmlns:a16="http://schemas.microsoft.com/office/drawing/2014/main" id="{96E523FA-A26B-D06D-1333-F1C87DBDDD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1922" y="3375125"/>
            <a:ext cx="1693862" cy="115252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2405" name="Line 6">
            <a:extLst>
              <a:ext uri="{FF2B5EF4-FFF2-40B4-BE49-F238E27FC236}">
                <a16:creationId xmlns:a16="http://schemas.microsoft.com/office/drawing/2014/main" id="{71176DD6-4ADD-0E8A-46B8-19F18AA2C7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86672" y="2778225"/>
            <a:ext cx="1516062" cy="158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2406" name="Line 7">
            <a:extLst>
              <a:ext uri="{FF2B5EF4-FFF2-40B4-BE49-F238E27FC236}">
                <a16:creationId xmlns:a16="http://schemas.microsoft.com/office/drawing/2014/main" id="{3014664D-327A-6319-9A32-D6A6807F7F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4572" y="3254475"/>
            <a:ext cx="1522412" cy="12715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2407" name="Text Box 8">
            <a:extLst>
              <a:ext uri="{FF2B5EF4-FFF2-40B4-BE49-F238E27FC236}">
                <a16:creationId xmlns:a16="http://schemas.microsoft.com/office/drawing/2014/main" id="{69387248-6753-B1BF-4B36-BDC5919ED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989" y="555660"/>
            <a:ext cx="45262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5400" b="1" dirty="0">
                <a:solidFill>
                  <a:srgbClr val="E8FF17"/>
                </a:solidFill>
                <a:latin typeface="Times New Roman" panose="02020603050405020304" pitchFamily="18" charset="0"/>
              </a:rPr>
              <a:t>Cellular Stress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6D7CC006-5C51-3884-01D7-2B10B70D4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342" y="-447991"/>
            <a:ext cx="9420916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999999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999999"/>
                </a:solidFill>
                <a:latin typeface="Times New Roman" panose="02020603050405020304" pitchFamily="18" charset="0"/>
              </a:rPr>
              <a:t> </a:t>
            </a:r>
            <a:r>
              <a:rPr lang="en-US" altLang="en-US" sz="5400" b="1" dirty="0">
                <a:solidFill>
                  <a:srgbClr val="E8FF17"/>
                </a:solidFill>
                <a:latin typeface="Times New Roman" panose="02020603050405020304" pitchFamily="18" charset="0"/>
              </a:rPr>
              <a:t>Cellular Stress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Integrated Cell Stress Response</a:t>
            </a:r>
            <a:endParaRPr lang="en-US" altLang="en-US" sz="1600" b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33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E8FF17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00" b="1" dirty="0">
              <a:solidFill>
                <a:srgbClr val="E8FF17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E8FF17"/>
                </a:solidFill>
                <a:latin typeface="Verdana" panose="020B0604030504040204" pitchFamily="34" charset="0"/>
              </a:rPr>
              <a:t>	</a:t>
            </a:r>
          </a:p>
        </p:txBody>
      </p:sp>
      <p:sp>
        <p:nvSpPr>
          <p:cNvPr id="104450" name="Text Box 3">
            <a:extLst>
              <a:ext uri="{FF2B5EF4-FFF2-40B4-BE49-F238E27FC236}">
                <a16:creationId xmlns:a16="http://schemas.microsoft.com/office/drawing/2014/main" id="{EA0ECB09-9B17-D24C-D272-CD5AB5CFF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414" y="2102888"/>
            <a:ext cx="357028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bg1"/>
                </a:solidFill>
                <a:latin typeface="Times New Roman" panose="02020603050405020304" pitchFamily="18" charset="0"/>
              </a:rPr>
              <a:t>Inflammatory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chemeClr val="bg1"/>
                </a:solidFill>
                <a:latin typeface="Times New Roman" panose="02020603050405020304" pitchFamily="18" charset="0"/>
              </a:rPr>
              <a:t>           </a:t>
            </a:r>
            <a:r>
              <a:rPr lang="en-US" altLang="en-US" sz="4400" b="1">
                <a:solidFill>
                  <a:srgbClr val="CC0099"/>
                </a:solidFill>
                <a:latin typeface="Times New Roman" panose="02020603050405020304" pitchFamily="18" charset="0"/>
              </a:rPr>
              <a:t>NF-kB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CC0099"/>
                </a:solidFill>
                <a:latin typeface="Times New Roman" panose="02020603050405020304" pitchFamily="18" charset="0"/>
              </a:rPr>
              <a:t>		NFAT5</a:t>
            </a:r>
            <a:r>
              <a:rPr lang="en-US" altLang="en-US">
                <a:latin typeface="Symbol" pitchFamily="2" charset="2"/>
              </a:rPr>
              <a:t> </a:t>
            </a:r>
            <a:endParaRPr lang="en-US" altLang="en-US" b="1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04451" name="Text Box 4">
            <a:extLst>
              <a:ext uri="{FF2B5EF4-FFF2-40B4-BE49-F238E27FC236}">
                <a16:creationId xmlns:a16="http://schemas.microsoft.com/office/drawing/2014/main" id="{B85FA15F-D774-1D41-47FD-18A6BE92C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201" y="2063199"/>
            <a:ext cx="288091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Nutritional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rgbClr val="CC0099"/>
                </a:solidFill>
                <a:latin typeface="Times New Roman" panose="02020603050405020304" pitchFamily="18" charset="0"/>
              </a:rPr>
              <a:t>IR</a:t>
            </a:r>
            <a:endParaRPr lang="en-US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04452" name="Text Box 5">
            <a:extLst>
              <a:ext uri="{FF2B5EF4-FFF2-40B4-BE49-F238E27FC236}">
                <a16:creationId xmlns:a16="http://schemas.microsoft.com/office/drawing/2014/main" id="{E4CBA19D-5E9B-8C6E-B5B7-278094AE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207913"/>
            <a:ext cx="57404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 Oxidative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rgbClr val="CC0099"/>
                </a:solidFill>
                <a:latin typeface="Times New Roman" panose="02020603050405020304" pitchFamily="18" charset="0"/>
              </a:rPr>
              <a:t>Mitochondria</a:t>
            </a:r>
            <a:endParaRPr lang="el-GR" altLang="en-US" sz="4400" b="1" dirty="0">
              <a:solidFill>
                <a:srgbClr val="CC0099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6600"/>
                </a:solidFill>
              </a:rPr>
              <a:t>Keap1 (SH sensor)-Nrf2</a:t>
            </a:r>
            <a:r>
              <a:rPr lang="el-GR" altLang="en-US" b="1" dirty="0">
                <a:solidFill>
                  <a:srgbClr val="FF6600"/>
                </a:solidFill>
              </a:rPr>
              <a:t>-Α</a:t>
            </a:r>
            <a:r>
              <a:rPr lang="en-US" altLang="en-US" b="1" dirty="0">
                <a:solidFill>
                  <a:srgbClr val="FF6600"/>
                </a:solidFill>
              </a:rPr>
              <a:t>R</a:t>
            </a:r>
            <a:r>
              <a:rPr lang="el-GR" altLang="en-US" b="1" dirty="0">
                <a:solidFill>
                  <a:srgbClr val="FF6600"/>
                </a:solidFill>
              </a:rPr>
              <a:t>Ε</a:t>
            </a:r>
            <a:endParaRPr lang="en-US" altLang="en-US" dirty="0">
              <a:solidFill>
                <a:srgbClr val="FF6600"/>
              </a:solidFill>
            </a:endParaRPr>
          </a:p>
        </p:txBody>
      </p:sp>
      <p:sp>
        <p:nvSpPr>
          <p:cNvPr id="104453" name="Line 6">
            <a:extLst>
              <a:ext uri="{FF2B5EF4-FFF2-40B4-BE49-F238E27FC236}">
                <a16:creationId xmlns:a16="http://schemas.microsoft.com/office/drawing/2014/main" id="{AD732D6E-7CF3-7109-4B88-9D944550C8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00813" y="3064913"/>
            <a:ext cx="1693862" cy="115252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4454" name="Line 7">
            <a:extLst>
              <a:ext uri="{FF2B5EF4-FFF2-40B4-BE49-F238E27FC236}">
                <a16:creationId xmlns:a16="http://schemas.microsoft.com/office/drawing/2014/main" id="{FA0D896F-EA05-6D54-7EF7-EF91021B04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35563" y="2468013"/>
            <a:ext cx="1516062" cy="1587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4455" name="Line 8">
            <a:extLst>
              <a:ext uri="{FF2B5EF4-FFF2-40B4-BE49-F238E27FC236}">
                <a16:creationId xmlns:a16="http://schemas.microsoft.com/office/drawing/2014/main" id="{67C20F55-082A-1BBB-E1C2-C6599F86B8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3463" y="2944263"/>
            <a:ext cx="1522412" cy="127158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F0F51-6A03-3153-F783-A5070F80D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CC06A554-B740-9D23-EE63-E2A5EF93E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541" y="-497124"/>
            <a:ext cx="9420916" cy="352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solidFill>
                <a:srgbClr val="999999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rgbClr val="999999"/>
                </a:solidFill>
                <a:latin typeface="Times New Roman" panose="02020603050405020304" pitchFamily="18" charset="0"/>
              </a:rPr>
              <a:t> </a:t>
            </a:r>
            <a:r>
              <a:rPr lang="en-US" altLang="en-US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Integrated Cell Stress Response</a:t>
            </a:r>
            <a:endParaRPr lang="en-US" altLang="en-US" sz="1200" b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33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E8FF17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300" b="1" dirty="0">
              <a:solidFill>
                <a:srgbClr val="E8FF17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E8FF17"/>
                </a:solidFill>
                <a:latin typeface="Verdana" panose="020B0604030504040204" pitchFamily="34" charset="0"/>
              </a:rPr>
              <a:t>	</a:t>
            </a:r>
          </a:p>
        </p:txBody>
      </p:sp>
      <p:sp>
        <p:nvSpPr>
          <p:cNvPr id="104450" name="Text Box 3">
            <a:extLst>
              <a:ext uri="{FF2B5EF4-FFF2-40B4-BE49-F238E27FC236}">
                <a16:creationId xmlns:a16="http://schemas.microsoft.com/office/drawing/2014/main" id="{C59050D3-CE70-B571-E6FC-2036E147E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464" y="1787937"/>
            <a:ext cx="1023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Food</a:t>
            </a:r>
          </a:p>
        </p:txBody>
      </p:sp>
      <p:sp>
        <p:nvSpPr>
          <p:cNvPr id="104451" name="Text Box 4">
            <a:extLst>
              <a:ext uri="{FF2B5EF4-FFF2-40B4-BE49-F238E27FC236}">
                <a16:creationId xmlns:a16="http://schemas.microsoft.com/office/drawing/2014/main" id="{04C0F472-3651-78F7-850E-1ED2A4205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1375" y="1754217"/>
            <a:ext cx="24833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Protein folding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(UPR-RES)</a:t>
            </a:r>
          </a:p>
        </p:txBody>
      </p:sp>
      <p:sp>
        <p:nvSpPr>
          <p:cNvPr id="104452" name="Text Box 5">
            <a:extLst>
              <a:ext uri="{FF2B5EF4-FFF2-40B4-BE49-F238E27FC236}">
                <a16:creationId xmlns:a16="http://schemas.microsoft.com/office/drawing/2014/main" id="{492304E3-B2AB-C9F8-BE99-ADA93AA52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1580" y="5858043"/>
            <a:ext cx="574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6600"/>
                </a:solidFill>
              </a:rPr>
              <a:t>GDF-15</a:t>
            </a:r>
          </a:p>
        </p:txBody>
      </p:sp>
      <p:sp>
        <p:nvSpPr>
          <p:cNvPr id="104453" name="Line 6">
            <a:extLst>
              <a:ext uri="{FF2B5EF4-FFF2-40B4-BE49-F238E27FC236}">
                <a16:creationId xmlns:a16="http://schemas.microsoft.com/office/drawing/2014/main" id="{D4AC671E-E8AB-49AA-20EE-A36E3DF2E8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35821" y="2348535"/>
            <a:ext cx="625428" cy="871783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4454" name="Line 7">
            <a:extLst>
              <a:ext uri="{FF2B5EF4-FFF2-40B4-BE49-F238E27FC236}">
                <a16:creationId xmlns:a16="http://schemas.microsoft.com/office/drawing/2014/main" id="{7F7FD67B-0376-E1EB-CB74-151294D6E7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1311" y="2389630"/>
            <a:ext cx="568057" cy="80387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04455" name="Line 8">
            <a:extLst>
              <a:ext uri="{FF2B5EF4-FFF2-40B4-BE49-F238E27FC236}">
                <a16:creationId xmlns:a16="http://schemas.microsoft.com/office/drawing/2014/main" id="{0C666731-0669-FAA5-C1AF-B1DBAED26B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5720" y="2513223"/>
            <a:ext cx="1235591" cy="750855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 dirty="0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9110874-3F04-13BF-2E3C-9FD902B6D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477" y="1784894"/>
            <a:ext cx="14686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Viruses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69F4839-CC72-A547-9E85-7F189611D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9750" y="1795724"/>
            <a:ext cx="244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Mitochondria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5FCAF878-55E8-CD3A-FF8D-EDCC859DF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1587" y="968502"/>
            <a:ext cx="67456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4 Sensor Enzymes ( stress phosphokinases)</a:t>
            </a:r>
          </a:p>
        </p:txBody>
      </p:sp>
      <p:sp>
        <p:nvSpPr>
          <p:cNvPr id="5" name="Line 7">
            <a:extLst>
              <a:ext uri="{FF2B5EF4-FFF2-40B4-BE49-F238E27FC236}">
                <a16:creationId xmlns:a16="http://schemas.microsoft.com/office/drawing/2014/main" id="{26ED367A-A407-37E9-3C7B-9994CB6B8A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10188" y="2361712"/>
            <a:ext cx="263012" cy="83099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0D6A008D-3B39-2B0F-F12D-F94054BAB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7907" y="3312058"/>
            <a:ext cx="42135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Translation factor elF2</a:t>
            </a:r>
            <a:r>
              <a:rPr lang="en-US" altLang="en-US" sz="2800" b="1" dirty="0">
                <a:solidFill>
                  <a:srgbClr val="00B0F0"/>
                </a:solidFill>
                <a:latin typeface="Symbol" pitchFamily="2" charset="2"/>
              </a:rPr>
              <a:t>a +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80AEA69-B4EB-1635-F388-63068EB5E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950" y="4570274"/>
            <a:ext cx="31709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Protein  synthesis - 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03B0FAF-C5F2-E7B3-0BB3-5BC4A22CD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3499" y="4546362"/>
            <a:ext cx="1560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ATF-4 + 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29AB3B42-A7CE-4D42-49D1-1ED9A44A5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5314" y="4521104"/>
            <a:ext cx="31462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Antioxidation proteins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Negative feedback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Apoptosis+/- 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ECA273CA-898E-DD00-B652-635D85F06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5314" y="3762927"/>
            <a:ext cx="29569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HSPs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Autophagy, Cleaning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" name="Line 7">
            <a:extLst>
              <a:ext uri="{FF2B5EF4-FFF2-40B4-BE49-F238E27FC236}">
                <a16:creationId xmlns:a16="http://schemas.microsoft.com/office/drawing/2014/main" id="{2141B30A-C6E4-AB28-132B-4E6AD4869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0281" y="5039799"/>
            <a:ext cx="467036" cy="130374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3ACE40FA-1BE2-E61E-6385-52FAB6615C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52183" y="3883259"/>
            <a:ext cx="1706762" cy="721337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3" name="Line 7">
            <a:extLst>
              <a:ext uri="{FF2B5EF4-FFF2-40B4-BE49-F238E27FC236}">
                <a16:creationId xmlns:a16="http://schemas.microsoft.com/office/drawing/2014/main" id="{1CEBCD3B-350E-45D4-2210-E2B1CB24B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188" y="3949068"/>
            <a:ext cx="533883" cy="52322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47155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A2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37160"/>
            <a:ext cx="839031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lang="en-US" dirty="0"/>
              <a:t>                                   </a:t>
            </a:r>
            <a:r>
              <a:rPr dirty="0"/>
              <a:t>The Biological Fork: Salvation or Death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4861587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i="1">
                <a:solidFill>
                  <a:srgbClr val="69737D"/>
                </a:solidFill>
              </a:defRPr>
            </a:pPr>
            <a:r>
              <a:rPr dirty="0">
                <a:solidFill>
                  <a:srgbClr val="00B0F0"/>
                </a:solidFill>
              </a:rPr>
              <a:t>Outcome depends on intensity, duration and cellular reserve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1234440"/>
            <a:ext cx="3017520" cy="914400"/>
          </a:xfrm>
          <a:prstGeom prst="roundRect">
            <a:avLst/>
          </a:prstGeom>
          <a:solidFill>
            <a:srgbClr val="F5F8FC"/>
          </a:solidFill>
          <a:ln w="25400">
            <a:solidFill>
              <a:srgbClr val="0078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681728" y="1325880"/>
            <a:ext cx="279806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007891"/>
                </a:solidFill>
              </a:defRPr>
            </a:pPr>
            <a:r>
              <a:t>Persistent I</a:t>
            </a:r>
            <a:r>
              <a:rPr lang="en-US"/>
              <a:t>C</a:t>
            </a:r>
            <a:r>
              <a:t>SR </a:t>
            </a:r>
            <a:r>
              <a:rPr dirty="0"/>
              <a:t>/ ATF4</a:t>
            </a:r>
          </a:p>
          <a:p>
            <a:pPr algn="ctr">
              <a:defRPr sz="1700">
                <a:solidFill>
                  <a:srgbClr val="1E232D"/>
                </a:solidFill>
              </a:defRPr>
            </a:pPr>
            <a:r>
              <a:rPr b="1" dirty="0"/>
              <a:t>Decision point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3108960" y="2148840"/>
            <a:ext cx="2194560" cy="914400"/>
          </a:xfrm>
          <a:prstGeom prst="line">
            <a:avLst/>
          </a:prstGeom>
          <a:ln w="38100">
            <a:solidFill>
              <a:srgbClr val="2D82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858000" y="2148840"/>
            <a:ext cx="2194560" cy="914400"/>
          </a:xfrm>
          <a:prstGeom prst="line">
            <a:avLst/>
          </a:prstGeom>
          <a:ln w="38100">
            <a:solidFill>
              <a:srgbClr val="AF1E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1520" y="3063240"/>
            <a:ext cx="4572000" cy="2057400"/>
          </a:xfrm>
          <a:prstGeom prst="roundRect">
            <a:avLst/>
          </a:prstGeom>
          <a:solidFill>
            <a:srgbClr val="F5F8FC"/>
          </a:solidFill>
          <a:ln w="25400">
            <a:solidFill>
              <a:srgbClr val="2D82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8" y="3154680"/>
            <a:ext cx="4352544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2D8246"/>
                </a:solidFill>
              </a:defRPr>
            </a:pPr>
            <a:r>
              <a:rPr dirty="0"/>
              <a:t>ALLOSTATIC OUTCOME</a:t>
            </a:r>
          </a:p>
          <a:p>
            <a:pPr algn="ctr">
              <a:defRPr sz="1900">
                <a:solidFill>
                  <a:srgbClr val="1E232D"/>
                </a:solidFill>
              </a:defRPr>
            </a:pPr>
            <a:r>
              <a:rPr b="1" dirty="0"/>
              <a:t>Moderate / resolvable stress</a:t>
            </a:r>
            <a:br>
              <a:rPr b="1" dirty="0"/>
            </a:br>
            <a:r>
              <a:rPr b="1" dirty="0"/>
              <a:t>Repair • adaptation • restored homeostasis</a:t>
            </a:r>
            <a:br>
              <a:rPr b="1" dirty="0"/>
            </a:br>
            <a:r>
              <a:rPr b="1" dirty="0"/>
              <a:t>Cell survival</a:t>
            </a:r>
            <a:endParaRPr lang="en-US" b="1" dirty="0"/>
          </a:p>
          <a:p>
            <a:pPr algn="ctr">
              <a:defRPr sz="1900">
                <a:solidFill>
                  <a:srgbClr val="1E232D"/>
                </a:solidFill>
              </a:defRPr>
            </a:pPr>
            <a:r>
              <a:rPr lang="en-GR" sz="2400" b="1" dirty="0">
                <a:solidFill>
                  <a:srgbClr val="FF0000"/>
                </a:solidFill>
              </a:rPr>
              <a:t>GDG-15</a:t>
            </a:r>
            <a:endParaRPr sz="2400" b="1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03720" y="3063240"/>
            <a:ext cx="4572000" cy="2057400"/>
          </a:xfrm>
          <a:prstGeom prst="roundRect">
            <a:avLst/>
          </a:prstGeom>
          <a:solidFill>
            <a:srgbClr val="F5F8FC"/>
          </a:solidFill>
          <a:ln w="25400">
            <a:solidFill>
              <a:srgbClr val="AF1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98210" y="3047865"/>
            <a:ext cx="4337304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AF1E46"/>
                </a:solidFill>
              </a:defRPr>
            </a:pPr>
            <a:r>
              <a:rPr dirty="0"/>
              <a:t>CACOSTATIC OUTCOME</a:t>
            </a:r>
          </a:p>
          <a:p>
            <a:pPr algn="ctr">
              <a:defRPr sz="1900">
                <a:solidFill>
                  <a:srgbClr val="1E232D"/>
                </a:solidFill>
              </a:defRPr>
            </a:pPr>
            <a:r>
              <a:rPr b="1" dirty="0"/>
              <a:t>Intense / persistent stress</a:t>
            </a:r>
            <a:br>
              <a:rPr b="1" dirty="0"/>
            </a:br>
            <a:r>
              <a:rPr b="1" dirty="0"/>
              <a:t>ATF4 → CHOP (DDIT3)</a:t>
            </a:r>
            <a:br>
              <a:rPr b="1" dirty="0"/>
            </a:br>
            <a:r>
              <a:rPr b="1" dirty="0"/>
              <a:t>Growth arrest • apoptosis</a:t>
            </a:r>
            <a:endParaRPr lang="en-US" b="1" dirty="0"/>
          </a:p>
          <a:p>
            <a:pPr algn="ctr">
              <a:defRPr sz="1900">
                <a:solidFill>
                  <a:srgbClr val="1E232D"/>
                </a:solidFill>
              </a:defRPr>
            </a:pPr>
            <a:endParaRPr lang="en-GR" sz="2000" b="1" dirty="0">
              <a:solidFill>
                <a:srgbClr val="FF0000"/>
              </a:solidFill>
            </a:endParaRPr>
          </a:p>
          <a:p>
            <a:pPr algn="ctr">
              <a:defRPr sz="1900">
                <a:solidFill>
                  <a:srgbClr val="1E232D"/>
                </a:solidFill>
              </a:defRPr>
            </a:pPr>
            <a:r>
              <a:rPr lang="en-GR" sz="3600" b="1" dirty="0">
                <a:solidFill>
                  <a:srgbClr val="FF0000"/>
                </a:solidFill>
              </a:rPr>
              <a:t>GDF-15</a:t>
            </a:r>
            <a:endParaRPr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28800" y="5623560"/>
            <a:ext cx="8503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A2D64"/>
                </a:solidFill>
              </a:defRPr>
            </a:pPr>
            <a:r>
              <a:t>The same stress machinery can be protective early and destructive when stress cannot be resolved.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75720" y="6510528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28900E-0BA9-6D9F-82AC-C7B6DF5D7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D06D4C5C-8C56-007A-2213-C037A8BBF859}"/>
              </a:ext>
            </a:extLst>
          </p:cNvPr>
          <p:cNvGrpSpPr/>
          <p:nvPr/>
        </p:nvGrpSpPr>
        <p:grpSpPr bwMode="auto">
          <a:xfrm>
            <a:off x="1268318" y="955224"/>
            <a:ext cx="9791990" cy="5840413"/>
            <a:chOff x="239" y="288"/>
            <a:chExt cx="5711" cy="3679"/>
          </a:xfrm>
        </p:grpSpPr>
        <p:sp>
          <p:nvSpPr>
            <p:cNvPr id="48131" name="Line 3">
              <a:extLst>
                <a:ext uri="{FF2B5EF4-FFF2-40B4-BE49-F238E27FC236}">
                  <a16:creationId xmlns:a16="http://schemas.microsoft.com/office/drawing/2014/main" id="{8706E885-E5D2-0DBE-2AB3-FAC8AD685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88"/>
              <a:ext cx="0" cy="33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Line 4">
              <a:extLst>
                <a:ext uri="{FF2B5EF4-FFF2-40B4-BE49-F238E27FC236}">
                  <a16:creationId xmlns:a16="http://schemas.microsoft.com/office/drawing/2014/main" id="{3C6CACAF-3ADA-8547-408F-F8354FFEB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592"/>
              <a:ext cx="495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133" name="Group 5">
              <a:extLst>
                <a:ext uri="{FF2B5EF4-FFF2-40B4-BE49-F238E27FC236}">
                  <a16:creationId xmlns:a16="http://schemas.microsoft.com/office/drawing/2014/main" id="{421A9EDD-92A2-F4B7-0288-BA89ED09892D}"/>
                </a:ext>
              </a:extLst>
            </p:cNvPr>
            <p:cNvGrpSpPr/>
            <p:nvPr/>
          </p:nvGrpSpPr>
          <p:grpSpPr bwMode="auto">
            <a:xfrm>
              <a:off x="1152" y="1056"/>
              <a:ext cx="4080" cy="2528"/>
              <a:chOff x="1544" y="800"/>
              <a:chExt cx="3256" cy="2736"/>
            </a:xfrm>
          </p:grpSpPr>
          <p:sp>
            <p:nvSpPr>
              <p:cNvPr id="48145" name="Arc 6">
                <a:extLst>
                  <a:ext uri="{FF2B5EF4-FFF2-40B4-BE49-F238E27FC236}">
                    <a16:creationId xmlns:a16="http://schemas.microsoft.com/office/drawing/2014/main" id="{40073294-FB3C-2490-3430-C1189E0F8E04}"/>
                  </a:ext>
                </a:extLst>
              </p:cNvPr>
              <p:cNvSpPr/>
              <p:nvPr/>
            </p:nvSpPr>
            <p:spPr bwMode="auto">
              <a:xfrm>
                <a:off x="3176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6" name="Arc 7">
                <a:extLst>
                  <a:ext uri="{FF2B5EF4-FFF2-40B4-BE49-F238E27FC236}">
                    <a16:creationId xmlns:a16="http://schemas.microsoft.com/office/drawing/2014/main" id="{8CDE8581-304C-2E90-AA7B-3AC70FE0E92C}"/>
                  </a:ext>
                </a:extLst>
              </p:cNvPr>
              <p:cNvSpPr/>
              <p:nvPr/>
            </p:nvSpPr>
            <p:spPr bwMode="auto">
              <a:xfrm flipH="1">
                <a:off x="1544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34" name="Text Box 8">
              <a:extLst>
                <a:ext uri="{FF2B5EF4-FFF2-40B4-BE49-F238E27FC236}">
                  <a16:creationId xmlns:a16="http://schemas.microsoft.com/office/drawing/2014/main" id="{4BE61706-AD76-8434-E91B-3A91061A9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" y="1308"/>
              <a:ext cx="1571" cy="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Deficiency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NAD+/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(HDAC) </a:t>
              </a: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AMPK up, mTOR down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FOXO up, PPARs up</a:t>
              </a:r>
              <a:endParaRPr lang="en-US" altLang="en-US" sz="1800" b="1" dirty="0">
                <a:solidFill>
                  <a:schemeClr val="bg1"/>
                </a:solidFill>
                <a:latin typeface="Symbol" pitchFamily="2" charset="2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    P53 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   -Cancer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  - Aging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35" name="Text Box 9">
              <a:extLst>
                <a:ext uri="{FF2B5EF4-FFF2-40B4-BE49-F238E27FC236}">
                  <a16:creationId xmlns:a16="http://schemas.microsoft.com/office/drawing/2014/main" id="{C1B1703E-9AA9-ED7A-094D-ED336DD57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3" y="1146"/>
              <a:ext cx="9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Optimum</a:t>
              </a:r>
            </a:p>
          </p:txBody>
        </p:sp>
        <p:sp>
          <p:nvSpPr>
            <p:cNvPr id="48136" name="Text Box 10">
              <a:extLst>
                <a:ext uri="{FF2B5EF4-FFF2-40B4-BE49-F238E27FC236}">
                  <a16:creationId xmlns:a16="http://schemas.microsoft.com/office/drawing/2014/main" id="{7971FF50-8622-DD78-3E56-E9C13D90A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" y="1502"/>
              <a:ext cx="1473" cy="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Excess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Acetyl-</a:t>
              </a:r>
              <a:r>
                <a:rPr lang="en-US" altLang="en-US" sz="2400" b="1" dirty="0" err="1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coA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-/GCN5(HAT) 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mTOR up + storage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+Oxidation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+Inflammation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       </a:t>
              </a:r>
              <a:r>
                <a:rPr lang="en-US" altLang="en-US" sz="20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+Cancer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0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       +Aging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37" name="Text Box 11">
              <a:extLst>
                <a:ext uri="{FF2B5EF4-FFF2-40B4-BE49-F238E27FC236}">
                  <a16:creationId xmlns:a16="http://schemas.microsoft.com/office/drawing/2014/main" id="{97C3B806-D06E-4F44-70E4-04B330FDD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579" y="1533"/>
              <a:ext cx="19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Homeostatic  Effect</a:t>
              </a:r>
            </a:p>
          </p:txBody>
        </p:sp>
        <p:sp>
          <p:nvSpPr>
            <p:cNvPr id="48138" name="Text Box 12">
              <a:extLst>
                <a:ext uri="{FF2B5EF4-FFF2-40B4-BE49-F238E27FC236}">
                  <a16:creationId xmlns:a16="http://schemas.microsoft.com/office/drawing/2014/main" id="{37C7CFF1-6E45-C506-6810-72EFE0E76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3" y="3676"/>
              <a:ext cx="23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Metabolic System Activity</a:t>
              </a:r>
            </a:p>
          </p:txBody>
        </p:sp>
        <p:sp>
          <p:nvSpPr>
            <p:cNvPr id="48139" name="Line 13">
              <a:extLst>
                <a:ext uri="{FF2B5EF4-FFF2-40B4-BE49-F238E27FC236}">
                  <a16:creationId xmlns:a16="http://schemas.microsoft.com/office/drawing/2014/main" id="{5214992A-59F4-15D2-C61D-70A44383C9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Line 14">
              <a:extLst>
                <a:ext uri="{FF2B5EF4-FFF2-40B4-BE49-F238E27FC236}">
                  <a16:creationId xmlns:a16="http://schemas.microsoft.com/office/drawing/2014/main" id="{3E6CD592-E78E-6280-4F6C-B1BDB7D51C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Text Box 15">
              <a:extLst>
                <a:ext uri="{FF2B5EF4-FFF2-40B4-BE49-F238E27FC236}">
                  <a16:creationId xmlns:a16="http://schemas.microsoft.com/office/drawing/2014/main" id="{AF473046-6F13-DBDC-93CC-49623E99E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369"/>
              <a:ext cx="1363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Eustatic Milieu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(Range)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2" name="Line 16">
              <a:extLst>
                <a:ext uri="{FF2B5EF4-FFF2-40B4-BE49-F238E27FC236}">
                  <a16:creationId xmlns:a16="http://schemas.microsoft.com/office/drawing/2014/main" id="{AA67B77B-858E-6F7A-A143-75FAF61F8F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054" y="-654"/>
              <a:ext cx="0" cy="495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Text Box 17">
              <a:extLst>
                <a:ext uri="{FF2B5EF4-FFF2-40B4-BE49-F238E27FC236}">
                  <a16:creationId xmlns:a16="http://schemas.microsoft.com/office/drawing/2014/main" id="{0150A347-25A6-3E02-7316-67ACB893D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" y="609"/>
              <a:ext cx="1573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Allostatic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Milieu </a:t>
              </a:r>
              <a:endParaRPr lang="en-US" altLang="en-US" sz="24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4" name="Text Box 18">
              <a:extLst>
                <a:ext uri="{FF2B5EF4-FFF2-40B4-BE49-F238E27FC236}">
                  <a16:creationId xmlns:a16="http://schemas.microsoft.com/office/drawing/2014/main" id="{50DB7683-3549-637B-7B4C-A38DC13CC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9" y="661"/>
              <a:ext cx="1611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 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Milieu</a:t>
              </a:r>
              <a:endParaRPr lang="en-US" altLang="en-US" sz="2400" b="1" dirty="0">
                <a:solidFill>
                  <a:srgbClr val="FFC00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" name="Text Box 8">
              <a:extLst>
                <a:ext uri="{FF2B5EF4-FFF2-40B4-BE49-F238E27FC236}">
                  <a16:creationId xmlns:a16="http://schemas.microsoft.com/office/drawing/2014/main" id="{0C0D66EC-2146-F6F4-15AA-DF7150C58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3" y="1536"/>
              <a:ext cx="1922" cy="1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</a:t>
              </a:r>
              <a:r>
                <a:rPr lang="en-US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Balance</a:t>
              </a:r>
              <a:r>
                <a:rPr lang="el-GR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  <a:r>
                <a:rPr lang="en-US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l-GR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vs.  </a:t>
              </a: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GCN5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18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PGC-1alpha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Mitochondria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GB" sz="2000" b="1" dirty="0">
                  <a:solidFill>
                    <a:srgbClr val="FFC000"/>
                  </a:solidFill>
                </a:rPr>
                <a:t>PPAR</a:t>
              </a:r>
              <a:r>
                <a:rPr lang="el-GR" sz="2000" b="1" dirty="0">
                  <a:solidFill>
                    <a:srgbClr val="FFC000"/>
                  </a:solidFill>
                </a:rPr>
                <a:t>γ, </a:t>
              </a:r>
              <a:r>
                <a:rPr lang="en-GB" sz="2000" b="1" dirty="0">
                  <a:solidFill>
                    <a:srgbClr val="FFC000"/>
                  </a:solidFill>
                </a:rPr>
                <a:t>ACSL1</a:t>
              </a:r>
              <a:r>
                <a:rPr lang="en-GB" sz="2000" b="1" dirty="0">
                  <a:solidFill>
                    <a:srgbClr val="FFFF00"/>
                  </a:solidFill>
                </a:rPr>
                <a:t>,</a:t>
              </a:r>
              <a:r>
                <a:rPr lang="el-GR" sz="2000" b="1" dirty="0">
                  <a:solidFill>
                    <a:srgbClr val="FFFF00"/>
                  </a:solidFill>
                </a:rPr>
                <a:t>  </a:t>
              </a:r>
              <a:endParaRPr lang="en-GB" sz="2000" b="1" dirty="0">
                <a:solidFill>
                  <a:srgbClr val="FFFF00"/>
                </a:solidFill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</a:t>
              </a:r>
              <a:r>
                <a:rPr lang="en-US" altLang="en-US" sz="18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Ferroptosis, FOXO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2000" b="1" dirty="0">
                  <a:solidFill>
                    <a:srgbClr val="FFFFFF"/>
                  </a:solidFill>
                </a:rPr>
                <a:t>        Tumor resistance
        Normal aging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5B7C092-DD7A-7690-7B0F-6B98C1CF3B65}"/>
              </a:ext>
            </a:extLst>
          </p:cNvPr>
          <p:cNvSpPr txBox="1"/>
          <p:nvPr/>
        </p:nvSpPr>
        <p:spPr>
          <a:xfrm>
            <a:off x="2617035" y="318981"/>
            <a:ext cx="15729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AE12A-E54C-542B-23CB-3CC7DDCEBDCB}"/>
              </a:ext>
            </a:extLst>
          </p:cNvPr>
          <p:cNvSpPr txBox="1"/>
          <p:nvPr/>
        </p:nvSpPr>
        <p:spPr>
          <a:xfrm>
            <a:off x="8382912" y="342067"/>
            <a:ext cx="15729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Fed</a:t>
            </a:r>
          </a:p>
        </p:txBody>
      </p:sp>
      <p:sp>
        <p:nvSpPr>
          <p:cNvPr id="5" name="Line 14">
            <a:extLst>
              <a:ext uri="{FF2B5EF4-FFF2-40B4-BE49-F238E27FC236}">
                <a16:creationId xmlns:a16="http://schemas.microsoft.com/office/drawing/2014/main" id="{2BFB4466-3E89-BCA1-955C-9C8B1A0911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6360" y="980624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4">
            <a:extLst>
              <a:ext uri="{FF2B5EF4-FFF2-40B4-BE49-F238E27FC236}">
                <a16:creationId xmlns:a16="http://schemas.microsoft.com/office/drawing/2014/main" id="{1B5495FD-5C3C-CE6C-FB60-ADE46CC2CF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9696" y="980624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30EEA-D43A-D03B-700B-AC9A6EC3B92B}"/>
              </a:ext>
            </a:extLst>
          </p:cNvPr>
          <p:cNvSpPr txBox="1"/>
          <p:nvPr/>
        </p:nvSpPr>
        <p:spPr>
          <a:xfrm>
            <a:off x="1980237" y="5047749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b="1" dirty="0">
                <a:solidFill>
                  <a:srgbClr val="FF0000"/>
                </a:solidFill>
              </a:rPr>
              <a:t>+ Cancer</a:t>
            </a:r>
          </a:p>
          <a:p>
            <a:r>
              <a:rPr lang="en-GR" sz="2400" b="1" dirty="0">
                <a:solidFill>
                  <a:srgbClr val="FF0000"/>
                </a:solidFill>
              </a:rPr>
              <a:t>+ Aging</a:t>
            </a:r>
          </a:p>
        </p:txBody>
      </p:sp>
    </p:spTree>
    <p:extLst>
      <p:ext uri="{BB962C8B-B14F-4D97-AF65-F5344CB8AC3E}">
        <p14:creationId xmlns:p14="http://schemas.microsoft.com/office/powerpoint/2010/main" val="2999703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408BBE-0424-25F4-C23A-6FAC770C0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1067" y="0"/>
            <a:ext cx="6146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447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28900E-0BA9-6D9F-82AC-C7B6DF5D7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D06D4C5C-8C56-007A-2213-C037A8BBF859}"/>
              </a:ext>
            </a:extLst>
          </p:cNvPr>
          <p:cNvGrpSpPr/>
          <p:nvPr/>
        </p:nvGrpSpPr>
        <p:grpSpPr bwMode="auto">
          <a:xfrm>
            <a:off x="1268318" y="955224"/>
            <a:ext cx="9707975" cy="5840413"/>
            <a:chOff x="239" y="288"/>
            <a:chExt cx="5662" cy="3679"/>
          </a:xfrm>
        </p:grpSpPr>
        <p:sp>
          <p:nvSpPr>
            <p:cNvPr id="48131" name="Line 3">
              <a:extLst>
                <a:ext uri="{FF2B5EF4-FFF2-40B4-BE49-F238E27FC236}">
                  <a16:creationId xmlns:a16="http://schemas.microsoft.com/office/drawing/2014/main" id="{8706E885-E5D2-0DBE-2AB3-FAC8AD685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88"/>
              <a:ext cx="0" cy="33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Line 4">
              <a:extLst>
                <a:ext uri="{FF2B5EF4-FFF2-40B4-BE49-F238E27FC236}">
                  <a16:creationId xmlns:a16="http://schemas.microsoft.com/office/drawing/2014/main" id="{3C6CACAF-3ADA-8547-408F-F8354FFEB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592"/>
              <a:ext cx="495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133" name="Group 5">
              <a:extLst>
                <a:ext uri="{FF2B5EF4-FFF2-40B4-BE49-F238E27FC236}">
                  <a16:creationId xmlns:a16="http://schemas.microsoft.com/office/drawing/2014/main" id="{421A9EDD-92A2-F4B7-0288-BA89ED09892D}"/>
                </a:ext>
              </a:extLst>
            </p:cNvPr>
            <p:cNvGrpSpPr/>
            <p:nvPr/>
          </p:nvGrpSpPr>
          <p:grpSpPr bwMode="auto">
            <a:xfrm>
              <a:off x="1152" y="1056"/>
              <a:ext cx="4080" cy="2528"/>
              <a:chOff x="1544" y="800"/>
              <a:chExt cx="3256" cy="2736"/>
            </a:xfrm>
          </p:grpSpPr>
          <p:sp>
            <p:nvSpPr>
              <p:cNvPr id="48145" name="Arc 6">
                <a:extLst>
                  <a:ext uri="{FF2B5EF4-FFF2-40B4-BE49-F238E27FC236}">
                    <a16:creationId xmlns:a16="http://schemas.microsoft.com/office/drawing/2014/main" id="{40073294-FB3C-2490-3430-C1189E0F8E04}"/>
                  </a:ext>
                </a:extLst>
              </p:cNvPr>
              <p:cNvSpPr/>
              <p:nvPr/>
            </p:nvSpPr>
            <p:spPr bwMode="auto">
              <a:xfrm>
                <a:off x="3176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6" name="Arc 7">
                <a:extLst>
                  <a:ext uri="{FF2B5EF4-FFF2-40B4-BE49-F238E27FC236}">
                    <a16:creationId xmlns:a16="http://schemas.microsoft.com/office/drawing/2014/main" id="{8CDE8581-304C-2E90-AA7B-3AC70FE0E92C}"/>
                  </a:ext>
                </a:extLst>
              </p:cNvPr>
              <p:cNvSpPr/>
              <p:nvPr/>
            </p:nvSpPr>
            <p:spPr bwMode="auto">
              <a:xfrm flipH="1">
                <a:off x="1544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34" name="Text Box 8">
              <a:extLst>
                <a:ext uri="{FF2B5EF4-FFF2-40B4-BE49-F238E27FC236}">
                  <a16:creationId xmlns:a16="http://schemas.microsoft.com/office/drawing/2014/main" id="{4BE61706-AD76-8434-E91B-3A91061A9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" y="1308"/>
              <a:ext cx="1571" cy="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Deficiency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NAD+/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(HDAC) </a:t>
              </a: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AMPK up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, mTOR down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FOXO up, PPARs up</a:t>
              </a:r>
              <a:endParaRPr lang="en-US" altLang="en-US" sz="1800" b="1" dirty="0">
                <a:solidFill>
                  <a:schemeClr val="bg1"/>
                </a:solidFill>
                <a:latin typeface="Symbol" pitchFamily="2" charset="2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P53 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-Cancer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35" name="Text Box 9">
              <a:extLst>
                <a:ext uri="{FF2B5EF4-FFF2-40B4-BE49-F238E27FC236}">
                  <a16:creationId xmlns:a16="http://schemas.microsoft.com/office/drawing/2014/main" id="{C1B1703E-9AA9-ED7A-094D-ED336DD57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3" y="1146"/>
              <a:ext cx="9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Optimum</a:t>
              </a:r>
            </a:p>
          </p:txBody>
        </p:sp>
        <p:sp>
          <p:nvSpPr>
            <p:cNvPr id="48136" name="Text Box 10">
              <a:extLst>
                <a:ext uri="{FF2B5EF4-FFF2-40B4-BE49-F238E27FC236}">
                  <a16:creationId xmlns:a16="http://schemas.microsoft.com/office/drawing/2014/main" id="{7971FF50-8622-DD78-3E56-E9C13D90A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" y="1502"/>
              <a:ext cx="1473" cy="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Excess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Acetyl-</a:t>
              </a:r>
              <a:r>
                <a:rPr lang="en-US" altLang="en-US" sz="2400" b="1" dirty="0" err="1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coA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-/GCN5(HAT) up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mTOR up 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 storage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+Oxidation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+Inflammation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+Cancer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+Aging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37" name="Text Box 11">
              <a:extLst>
                <a:ext uri="{FF2B5EF4-FFF2-40B4-BE49-F238E27FC236}">
                  <a16:creationId xmlns:a16="http://schemas.microsoft.com/office/drawing/2014/main" id="{97C3B806-D06E-4F44-70E4-04B330FDDF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579" y="1533"/>
              <a:ext cx="19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Homeostatic  Effect</a:t>
              </a:r>
            </a:p>
          </p:txBody>
        </p:sp>
        <p:sp>
          <p:nvSpPr>
            <p:cNvPr id="48138" name="Text Box 12">
              <a:extLst>
                <a:ext uri="{FF2B5EF4-FFF2-40B4-BE49-F238E27FC236}">
                  <a16:creationId xmlns:a16="http://schemas.microsoft.com/office/drawing/2014/main" id="{37C7CFF1-6E45-C506-6810-72EFE0E76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3" y="3676"/>
              <a:ext cx="23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Metabolic System Activity</a:t>
              </a:r>
            </a:p>
          </p:txBody>
        </p:sp>
        <p:sp>
          <p:nvSpPr>
            <p:cNvPr id="48139" name="Line 13">
              <a:extLst>
                <a:ext uri="{FF2B5EF4-FFF2-40B4-BE49-F238E27FC236}">
                  <a16:creationId xmlns:a16="http://schemas.microsoft.com/office/drawing/2014/main" id="{5214992A-59F4-15D2-C61D-70A44383C9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Line 14">
              <a:extLst>
                <a:ext uri="{FF2B5EF4-FFF2-40B4-BE49-F238E27FC236}">
                  <a16:creationId xmlns:a16="http://schemas.microsoft.com/office/drawing/2014/main" id="{3E6CD592-E78E-6280-4F6C-B1BDB7D51C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Text Box 15">
              <a:extLst>
                <a:ext uri="{FF2B5EF4-FFF2-40B4-BE49-F238E27FC236}">
                  <a16:creationId xmlns:a16="http://schemas.microsoft.com/office/drawing/2014/main" id="{AF473046-6F13-DBDC-93CC-49623E99E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369"/>
              <a:ext cx="1363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Eustatic Milieu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(Range)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2" name="Line 16">
              <a:extLst>
                <a:ext uri="{FF2B5EF4-FFF2-40B4-BE49-F238E27FC236}">
                  <a16:creationId xmlns:a16="http://schemas.microsoft.com/office/drawing/2014/main" id="{AA67B77B-858E-6F7A-A143-75FAF61F8FA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054" y="-654"/>
              <a:ext cx="0" cy="495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Text Box 17">
              <a:extLst>
                <a:ext uri="{FF2B5EF4-FFF2-40B4-BE49-F238E27FC236}">
                  <a16:creationId xmlns:a16="http://schemas.microsoft.com/office/drawing/2014/main" id="{0150A347-25A6-3E02-7316-67ACB893D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609"/>
              <a:ext cx="1454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</a:t>
              </a:r>
              <a:r>
                <a:rPr lang="en-US" altLang="en-US" sz="2400" b="1" i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Milieu</a:t>
              </a:r>
              <a:endParaRPr lang="en-US" altLang="en-US" sz="24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4" name="Text Box 18">
              <a:extLst>
                <a:ext uri="{FF2B5EF4-FFF2-40B4-BE49-F238E27FC236}">
                  <a16:creationId xmlns:a16="http://schemas.microsoft.com/office/drawing/2014/main" id="{50DB7683-3549-637B-7B4C-A38DC13CC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9" y="661"/>
              <a:ext cx="156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    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Milieu</a:t>
              </a:r>
              <a:endParaRPr lang="en-US" altLang="en-US" sz="2400" b="1" dirty="0">
                <a:solidFill>
                  <a:srgbClr val="FFC00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" name="Text Box 8">
              <a:extLst>
                <a:ext uri="{FF2B5EF4-FFF2-40B4-BE49-F238E27FC236}">
                  <a16:creationId xmlns:a16="http://schemas.microsoft.com/office/drawing/2014/main" id="{0C0D66EC-2146-F6F4-15AA-DF7150C583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3" y="1536"/>
              <a:ext cx="1922" cy="1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</a:t>
              </a:r>
              <a:r>
                <a:rPr lang="en-US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Balance</a:t>
              </a:r>
              <a:r>
                <a:rPr lang="el-GR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  <a:r>
                <a:rPr lang="en-US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l-GR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vs.  </a:t>
              </a: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GCN5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18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PGC-1alpha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Mitochondria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GB" sz="2000" b="1" dirty="0">
                  <a:solidFill>
                    <a:srgbClr val="FFC000"/>
                  </a:solidFill>
                </a:rPr>
                <a:t>PPAR</a:t>
              </a:r>
              <a:r>
                <a:rPr lang="el-GR" sz="2000" b="1" dirty="0">
                  <a:solidFill>
                    <a:srgbClr val="FFC000"/>
                  </a:solidFill>
                </a:rPr>
                <a:t>γ, </a:t>
              </a:r>
              <a:r>
                <a:rPr lang="en-GB" sz="2000" b="1" dirty="0">
                  <a:solidFill>
                    <a:srgbClr val="FFC000"/>
                  </a:solidFill>
                </a:rPr>
                <a:t>ACSL1</a:t>
              </a:r>
              <a:r>
                <a:rPr lang="en-GB" sz="2000" b="1" dirty="0">
                  <a:solidFill>
                    <a:srgbClr val="FFFF00"/>
                  </a:solidFill>
                </a:rPr>
                <a:t>,</a:t>
              </a:r>
              <a:r>
                <a:rPr lang="el-GR" sz="2000" b="1" dirty="0">
                  <a:solidFill>
                    <a:srgbClr val="FFFF00"/>
                  </a:solidFill>
                </a:rPr>
                <a:t>  </a:t>
              </a:r>
              <a:endParaRPr lang="en-GB" sz="2000" b="1" dirty="0">
                <a:solidFill>
                  <a:srgbClr val="FFFF00"/>
                </a:solidFill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</a:t>
              </a:r>
              <a:r>
                <a:rPr lang="en-US" altLang="en-US" sz="18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Ferroptosis, FOXO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2000" b="1" dirty="0">
                  <a:solidFill>
                    <a:srgbClr val="FFFFFF"/>
                  </a:solidFill>
                </a:rPr>
                <a:t>        Tumor resistance
        Normal aging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5B7C092-DD7A-7690-7B0F-6B98C1CF3B65}"/>
              </a:ext>
            </a:extLst>
          </p:cNvPr>
          <p:cNvSpPr txBox="1"/>
          <p:nvPr/>
        </p:nvSpPr>
        <p:spPr>
          <a:xfrm>
            <a:off x="3084559" y="32839"/>
            <a:ext cx="6953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Integrated Cell Stress Response</a:t>
            </a:r>
          </a:p>
        </p:txBody>
      </p:sp>
      <p:sp>
        <p:nvSpPr>
          <p:cNvPr id="3" name="Line 13">
            <a:extLst>
              <a:ext uri="{FF2B5EF4-FFF2-40B4-BE49-F238E27FC236}">
                <a16:creationId xmlns:a16="http://schemas.microsoft.com/office/drawing/2014/main" id="{35CF5FF0-CFCF-8A8A-0BCF-4FE49FDF26D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9696" y="980624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3">
            <a:extLst>
              <a:ext uri="{FF2B5EF4-FFF2-40B4-BE49-F238E27FC236}">
                <a16:creationId xmlns:a16="http://schemas.microsoft.com/office/drawing/2014/main" id="{23B9E403-D713-2654-93D1-B5246D60F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4352" y="980624"/>
            <a:ext cx="0" cy="52197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60399-6859-3AA2-7D3F-1E871DDAD820}"/>
              </a:ext>
            </a:extLst>
          </p:cNvPr>
          <p:cNvSpPr txBox="1"/>
          <p:nvPr/>
        </p:nvSpPr>
        <p:spPr>
          <a:xfrm>
            <a:off x="9454877" y="5519752"/>
            <a:ext cx="2274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</a:rPr>
              <a:t>UPR and ER stress</a:t>
            </a:r>
          </a:p>
          <a:p>
            <a:r>
              <a:rPr lang="en-US" altLang="en-US" b="1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</a:rPr>
              <a:t>GDF-15</a:t>
            </a:r>
          </a:p>
          <a:p>
            <a:endParaRPr lang="en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06EE0-7B70-41EC-6E4A-4928BDE1CA7F}"/>
              </a:ext>
            </a:extLst>
          </p:cNvPr>
          <p:cNvSpPr txBox="1"/>
          <p:nvPr/>
        </p:nvSpPr>
        <p:spPr>
          <a:xfrm>
            <a:off x="1839981" y="5499244"/>
            <a:ext cx="2274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</a:rPr>
              <a:t>UPR and ER stress</a:t>
            </a:r>
          </a:p>
          <a:p>
            <a:r>
              <a:rPr lang="en-US" altLang="en-US" b="1" dirty="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</a:rPr>
              <a:t>GDF-15</a:t>
            </a:r>
          </a:p>
          <a:p>
            <a:endParaRPr lang="en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27EAD6-E5C6-1550-2F93-237C5DBD94F1}"/>
              </a:ext>
            </a:extLst>
          </p:cNvPr>
          <p:cNvSpPr txBox="1"/>
          <p:nvPr/>
        </p:nvSpPr>
        <p:spPr>
          <a:xfrm>
            <a:off x="8042964" y="679833"/>
            <a:ext cx="1151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>
                <a:solidFill>
                  <a:schemeClr val="bg1"/>
                </a:solidFill>
              </a:rPr>
              <a:t>FED STATE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D0E02B-D3F6-2E01-7F4F-9ED14A8C74A3}"/>
              </a:ext>
            </a:extLst>
          </p:cNvPr>
          <p:cNvSpPr txBox="1"/>
          <p:nvPr/>
        </p:nvSpPr>
        <p:spPr>
          <a:xfrm>
            <a:off x="3343662" y="671881"/>
            <a:ext cx="160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>
                <a:solidFill>
                  <a:schemeClr val="bg1"/>
                </a:solidFill>
              </a:rPr>
              <a:t>FASTING STATE</a:t>
            </a:r>
          </a:p>
        </p:txBody>
      </p:sp>
    </p:spTree>
    <p:extLst>
      <p:ext uri="{BB962C8B-B14F-4D97-AF65-F5344CB8AC3E}">
        <p14:creationId xmlns:p14="http://schemas.microsoft.com/office/powerpoint/2010/main" val="34497231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1" descr="_47250457_g1101075-telomeres-spl.jpg">
            <a:extLst>
              <a:ext uri="{FF2B5EF4-FFF2-40B4-BE49-F238E27FC236}">
                <a16:creationId xmlns:a16="http://schemas.microsoft.com/office/drawing/2014/main" id="{94E381AE-E6E2-3593-469A-69D547452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089812"/>
            <a:ext cx="9577064" cy="548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88378B-621F-3FE5-892A-41D5042CA050}"/>
              </a:ext>
            </a:extLst>
          </p:cNvPr>
          <p:cNvSpPr txBox="1"/>
          <p:nvPr/>
        </p:nvSpPr>
        <p:spPr>
          <a:xfrm>
            <a:off x="4583832" y="280074"/>
            <a:ext cx="33843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TELOMERES</a:t>
            </a:r>
          </a:p>
          <a:p>
            <a:endParaRPr lang="en-G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1" descr="Figure 1_1.jpg">
            <a:extLst>
              <a:ext uri="{FF2B5EF4-FFF2-40B4-BE49-F238E27FC236}">
                <a16:creationId xmlns:a16="http://schemas.microsoft.com/office/drawing/2014/main" id="{8E5E0627-3B56-C6EE-F5C9-51E0005F7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843094"/>
            <a:ext cx="8712968" cy="544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TextBox 2">
            <a:extLst>
              <a:ext uri="{FF2B5EF4-FFF2-40B4-BE49-F238E27FC236}">
                <a16:creationId xmlns:a16="http://schemas.microsoft.com/office/drawing/2014/main" id="{5267508D-392B-A3BF-7000-447114562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1249" y="6289377"/>
            <a:ext cx="1781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bg1"/>
                </a:solidFill>
              </a:rPr>
              <a:t>Al-Attas et al. 2010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67DE90-2909-8359-797F-C709632BFC6E}"/>
              </a:ext>
            </a:extLst>
          </p:cNvPr>
          <p:cNvSpPr txBox="1"/>
          <p:nvPr/>
        </p:nvSpPr>
        <p:spPr>
          <a:xfrm>
            <a:off x="3703999" y="77632"/>
            <a:ext cx="4856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TELOMERE SHORTENING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620688"/>
            <a:ext cx="8884501" cy="1603589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 Aging: Insights from </a:t>
            </a:r>
            <a:r>
              <a:rPr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Aging</a:t>
            </a:r>
            <a:r>
              <a:rPr lang="en-US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(2024)</a:t>
            </a:r>
            <a:endParaRPr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5479" y="2852936"/>
            <a:ext cx="103338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Large-scale multi-omics data reveal </a:t>
            </a:r>
            <a:r>
              <a:rPr b="1" dirty="0">
                <a:solidFill>
                  <a:srgbClr val="00B0F0"/>
                </a:solidFill>
              </a:rPr>
              <a:t>nonlinear aging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Two major acceleration phases around the </a:t>
            </a:r>
            <a:r>
              <a:rPr b="1" dirty="0">
                <a:solidFill>
                  <a:srgbClr val="00B0F0"/>
                </a:solidFill>
              </a:rPr>
              <a:t>mid-40s</a:t>
            </a:r>
            <a:r>
              <a:rPr b="1" dirty="0">
                <a:solidFill>
                  <a:srgbClr val="FFFFFF"/>
                </a:solidFill>
              </a:rPr>
              <a:t> and </a:t>
            </a:r>
            <a:r>
              <a:rPr b="1" dirty="0">
                <a:solidFill>
                  <a:srgbClr val="00B0F0"/>
                </a:solidFill>
              </a:rPr>
              <a:t>early 60s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Affects proteins, metabolites, RNA, and microbiome composition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Parallels functional physiological markers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3" name="Object 2">
            <a:extLst>
              <a:ext uri="{FF2B5EF4-FFF2-40B4-BE49-F238E27FC236}">
                <a16:creationId xmlns:a16="http://schemas.microsoft.com/office/drawing/2014/main" id="{5D3BDDCC-7A01-EDBA-999A-3FCB5A2F3A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944680"/>
              </p:ext>
            </p:extLst>
          </p:nvPr>
        </p:nvGraphicFramePr>
        <p:xfrm>
          <a:off x="1451484" y="785549"/>
          <a:ext cx="9289032" cy="5286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330700" imgH="1828800" progId="Excel.Chart.8">
                  <p:embed/>
                </p:oleObj>
              </mc:Choice>
              <mc:Fallback>
                <p:oleObj name="Chart" r:id="rId3" imgW="4330700" imgH="1828800" progId="Excel.Chart.8">
                  <p:embed/>
                  <p:pic>
                    <p:nvPicPr>
                      <p:cNvPr id="136193" name="Object 2">
                        <a:extLst>
                          <a:ext uri="{FF2B5EF4-FFF2-40B4-BE49-F238E27FC236}">
                            <a16:creationId xmlns:a16="http://schemas.microsoft.com/office/drawing/2014/main" id="{5D3BDDCC-7A01-EDBA-999A-3FCB5A2F3A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484" y="785549"/>
                        <a:ext cx="9289032" cy="52869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4" name="Text Box 3">
            <a:extLst>
              <a:ext uri="{FF2B5EF4-FFF2-40B4-BE49-F238E27FC236}">
                <a16:creationId xmlns:a16="http://schemas.microsoft.com/office/drawing/2014/main" id="{90E346C4-FBF4-BC25-CD74-B517AE587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139" y="5791200"/>
            <a:ext cx="2655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GR">
                <a:solidFill>
                  <a:schemeClr val="bg1"/>
                </a:solidFill>
                <a:latin typeface="Times New Roman" panose="02020603050405020304" pitchFamily="18" charset="0"/>
              </a:rPr>
              <a:t>Time (Clock Hours)</a:t>
            </a:r>
          </a:p>
        </p:txBody>
      </p:sp>
      <p:sp>
        <p:nvSpPr>
          <p:cNvPr id="136195" name="Text Box 4">
            <a:extLst>
              <a:ext uri="{FF2B5EF4-FFF2-40B4-BE49-F238E27FC236}">
                <a16:creationId xmlns:a16="http://schemas.microsoft.com/office/drawing/2014/main" id="{5D9F7E88-7ACE-E8C0-AA4E-01C3B000A40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562101" y="2921001"/>
            <a:ext cx="1524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GR" sz="1000">
                <a:solidFill>
                  <a:schemeClr val="bg1"/>
                </a:solidFill>
                <a:latin typeface="Arial Black" panose="020B0604020202020204" pitchFamily="34" charset="0"/>
              </a:rPr>
              <a:t>Cortisol (nmol/L)</a:t>
            </a:r>
          </a:p>
        </p:txBody>
      </p:sp>
      <p:sp>
        <p:nvSpPr>
          <p:cNvPr id="136196" name="Text Box 5">
            <a:extLst>
              <a:ext uri="{FF2B5EF4-FFF2-40B4-BE49-F238E27FC236}">
                <a16:creationId xmlns:a16="http://schemas.microsoft.com/office/drawing/2014/main" id="{50DDE488-F052-FEF2-6266-8E3254643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720" y="301625"/>
            <a:ext cx="58326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GR" sz="4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HPA axis and older age</a:t>
            </a:r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BF85B19A-BBF6-AE07-7688-246D643F9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216" y="6248400"/>
            <a:ext cx="2176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GR" sz="1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Vgontzas</a:t>
            </a:r>
            <a:r>
              <a:rPr lang="en-US" altLang="en-GR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GR" sz="14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et al</a:t>
            </a:r>
            <a:r>
              <a:rPr lang="en-US" altLang="en-GR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. JCEM 2003</a:t>
            </a:r>
            <a:endParaRPr lang="en-US" altLang="en-GR" sz="1400" dirty="0"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EEAF63-1733-B097-FF5D-C82E10A43BF3}"/>
              </a:ext>
            </a:extLst>
          </p:cNvPr>
          <p:cNvSpPr txBox="1"/>
          <p:nvPr/>
        </p:nvSpPr>
        <p:spPr>
          <a:xfrm>
            <a:off x="8184232" y="4005064"/>
            <a:ext cx="1576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>
                <a:solidFill>
                  <a:srgbClr val="FFFF00"/>
                </a:solidFill>
              </a:rPr>
              <a:t>Mean age 63 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60DCD3-C6CC-AB5A-4C13-4F8C095CF463}"/>
              </a:ext>
            </a:extLst>
          </p:cNvPr>
          <p:cNvSpPr txBox="1"/>
          <p:nvPr/>
        </p:nvSpPr>
        <p:spPr>
          <a:xfrm>
            <a:off x="6218032" y="2673906"/>
            <a:ext cx="1680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b="1" dirty="0">
                <a:solidFill>
                  <a:srgbClr val="FFFF00"/>
                </a:solidFill>
              </a:rPr>
              <a:t>Mean age 73 y</a:t>
            </a:r>
            <a:r>
              <a:rPr lang="en-GR" dirty="0"/>
              <a:t>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241" name="Object 2">
            <a:extLst>
              <a:ext uri="{FF2B5EF4-FFF2-40B4-BE49-F238E27FC236}">
                <a16:creationId xmlns:a16="http://schemas.microsoft.com/office/drawing/2014/main" id="{C0D8D29B-5940-3611-6CF6-60BC258E5F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02795"/>
              </p:ext>
            </p:extLst>
          </p:nvPr>
        </p:nvGraphicFramePr>
        <p:xfrm>
          <a:off x="1370805" y="1752435"/>
          <a:ext cx="8726488" cy="317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10820400" imgH="3784600" progId="Excel.Chart.8">
                  <p:embed/>
                </p:oleObj>
              </mc:Choice>
              <mc:Fallback>
                <p:oleObj name="Chart" r:id="rId3" imgW="10820400" imgH="3784600" progId="Excel.Chart.8">
                  <p:embed/>
                  <p:pic>
                    <p:nvPicPr>
                      <p:cNvPr id="138241" name="Object 2">
                        <a:extLst>
                          <a:ext uri="{FF2B5EF4-FFF2-40B4-BE49-F238E27FC236}">
                            <a16:creationId xmlns:a16="http://schemas.microsoft.com/office/drawing/2014/main" id="{C0D8D29B-5940-3611-6CF6-60BC258E5F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805" y="1752435"/>
                        <a:ext cx="8726488" cy="3173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2" name="Text Box 3">
            <a:extLst>
              <a:ext uri="{FF2B5EF4-FFF2-40B4-BE49-F238E27FC236}">
                <a16:creationId xmlns:a16="http://schemas.microsoft.com/office/drawing/2014/main" id="{5B78420A-0BD9-229F-A2B4-C7659EB28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976" y="4765676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GR" altLang="en-GR">
              <a:latin typeface="Times New Roman" panose="02020603050405020304" pitchFamily="18" charset="0"/>
            </a:endParaRPr>
          </a:p>
        </p:txBody>
      </p:sp>
      <p:sp>
        <p:nvSpPr>
          <p:cNvPr id="138243" name="Text Box 4">
            <a:extLst>
              <a:ext uri="{FF2B5EF4-FFF2-40B4-BE49-F238E27FC236}">
                <a16:creationId xmlns:a16="http://schemas.microsoft.com/office/drawing/2014/main" id="{7F363C76-CC61-1C26-8791-2BEFF61D4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5129213"/>
            <a:ext cx="203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GR" sz="1800">
                <a:solidFill>
                  <a:schemeClr val="bg1"/>
                </a:solidFill>
                <a:latin typeface="Times New Roman" panose="02020603050405020304" pitchFamily="18" charset="0"/>
              </a:rPr>
              <a:t>Time (Clock Hours)</a:t>
            </a:r>
          </a:p>
        </p:txBody>
      </p:sp>
      <p:sp>
        <p:nvSpPr>
          <p:cNvPr id="138244" name="Text Box 5">
            <a:extLst>
              <a:ext uri="{FF2B5EF4-FFF2-40B4-BE49-F238E27FC236}">
                <a16:creationId xmlns:a16="http://schemas.microsoft.com/office/drawing/2014/main" id="{8157BFAA-8D6A-CFFA-A8AD-2E544CBFD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8331" y="786607"/>
            <a:ext cx="5151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GR" dirty="0">
                <a:latin typeface="Times New Roman" panose="02020603050405020304" pitchFamily="18" charset="0"/>
              </a:rPr>
              <a:t>         </a:t>
            </a:r>
            <a:r>
              <a:rPr lang="en-US" altLang="en-GR" sz="32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Cytokines and older age</a:t>
            </a:r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C1AAC486-1AC1-2A7F-9B2E-533205BD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938" y="5986464"/>
            <a:ext cx="2265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GR" sz="1400" b="1" i="1">
                <a:solidFill>
                  <a:srgbClr val="FFFF00"/>
                </a:solidFill>
                <a:latin typeface="Times New Roman" panose="02020603050405020304" pitchFamily="18" charset="0"/>
              </a:rPr>
              <a:t>Vgontzas et al. JCEM 2003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0D7982-ABDA-5EAB-632B-E8C478A9A100}"/>
              </a:ext>
            </a:extLst>
          </p:cNvPr>
          <p:cNvSpPr txBox="1"/>
          <p:nvPr/>
        </p:nvSpPr>
        <p:spPr>
          <a:xfrm>
            <a:off x="8832304" y="14671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b="1" dirty="0">
                <a:solidFill>
                  <a:srgbClr val="FFFF00"/>
                </a:solidFill>
              </a:rPr>
              <a:t>Mean age 73 y</a:t>
            </a:r>
            <a:r>
              <a:rPr lang="en-GR" dirty="0"/>
              <a:t>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7DB3FA-175B-8091-D8DE-F38306EEF827}"/>
              </a:ext>
            </a:extLst>
          </p:cNvPr>
          <p:cNvSpPr txBox="1"/>
          <p:nvPr/>
        </p:nvSpPr>
        <p:spPr>
          <a:xfrm>
            <a:off x="8146504" y="3444826"/>
            <a:ext cx="746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b="1" dirty="0">
                <a:solidFill>
                  <a:srgbClr val="FFFF00"/>
                </a:solidFill>
              </a:rPr>
              <a:t>Mean age 63 y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71762" y="440285"/>
            <a:ext cx="8357994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/>
            </a:pPr>
            <a:r>
              <a:rPr sz="2800" b="1" dirty="0">
                <a:solidFill>
                  <a:srgbClr val="000000"/>
                </a:solidFill>
              </a:rPr>
              <a:t>Cumulative Acceleration of Aging in Human Life </a:t>
            </a:r>
            <a:endParaRPr lang="en-US" sz="3200" b="1" dirty="0"/>
          </a:p>
          <a:p>
            <a:pPr algn="ctr">
              <a:defRPr sz="2400"/>
            </a:pPr>
            <a:r>
              <a:rPr sz="2800" b="1" dirty="0">
                <a:solidFill>
                  <a:srgbClr val="000000"/>
                </a:solidFill>
              </a:rPr>
              <a:t>(</a:t>
            </a:r>
            <a:r>
              <a:rPr lang="en-US" sz="2800" b="1" dirty="0">
                <a:solidFill>
                  <a:srgbClr val="000000"/>
                </a:solidFill>
              </a:rPr>
              <a:t>Increases</a:t>
            </a:r>
            <a:r>
              <a:rPr sz="2800" b="1" dirty="0">
                <a:solidFill>
                  <a:srgbClr val="000000"/>
                </a:solidFill>
              </a:rPr>
              <a:t> at 44 &amp; 60</a:t>
            </a:r>
            <a:r>
              <a:rPr lang="en-US" sz="2800" b="1" dirty="0">
                <a:solidFill>
                  <a:srgbClr val="000000"/>
                </a:solidFill>
              </a:rPr>
              <a:t> y</a:t>
            </a:r>
            <a:r>
              <a:rPr sz="2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59896" y="6186882"/>
            <a:ext cx="16087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000000"/>
                </a:solidFill>
              </a:rPr>
              <a:t>Age (years)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5367" y="1052736"/>
            <a:ext cx="19262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>
                <a:solidFill>
                  <a:srgbClr val="000000"/>
                </a:solidFill>
              </a:rPr>
              <a:t>Aging Index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1771613" y="1259886"/>
          <a:ext cx="8648774" cy="4868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B97C54D-FF62-F813-33A1-7760C494FDBC}"/>
              </a:ext>
            </a:extLst>
          </p:cNvPr>
          <p:cNvSpPr txBox="1"/>
          <p:nvPr/>
        </p:nvSpPr>
        <p:spPr>
          <a:xfrm>
            <a:off x="5906229" y="4509120"/>
            <a:ext cx="261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>
                <a:solidFill>
                  <a:srgbClr val="000000"/>
                </a:solidFill>
              </a:rPr>
              <a:t>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2B803-79F5-32E6-2394-759370DE7020}"/>
              </a:ext>
            </a:extLst>
          </p:cNvPr>
          <p:cNvSpPr txBox="1"/>
          <p:nvPr/>
        </p:nvSpPr>
        <p:spPr>
          <a:xfrm>
            <a:off x="7104112" y="357301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800" b="1" dirty="0">
                <a:solidFill>
                  <a:srgbClr val="000000"/>
                </a:solidFill>
              </a:rPr>
              <a:t>☨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36086"/>
            <a:ext cx="8229600" cy="1143000"/>
          </a:xfrm>
        </p:spPr>
        <p:txBody>
          <a:bodyPr>
            <a:normAutofit/>
          </a:bodyPr>
          <a:lstStyle/>
          <a:p>
            <a:r>
              <a:rPr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for Healthy Longevity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472" y="2332037"/>
            <a:ext cx="1060209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Aging is not linear, but punctuated by transition phases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</a:t>
            </a:r>
            <a:r>
              <a:rPr b="1" dirty="0">
                <a:solidFill>
                  <a:srgbClr val="00B0F0"/>
                </a:solidFill>
              </a:rPr>
              <a:t>Midlife represents a key opportunity for prevention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</a:t>
            </a:r>
            <a:r>
              <a:rPr b="1" dirty="0">
                <a:solidFill>
                  <a:srgbClr val="00B0F0"/>
                </a:solidFill>
              </a:rPr>
              <a:t>Lifestyle, stress modulation, and resilience are central targets</a:t>
            </a:r>
          </a:p>
          <a:p>
            <a:pPr marL="0" indent="0">
              <a:buNone/>
            </a:pPr>
            <a:r>
              <a:rPr b="1" dirty="0">
                <a:solidFill>
                  <a:srgbClr val="FFFFFF"/>
                </a:solidFill>
              </a:rPr>
              <a:t>• Functional biomarkers can guide personalized interventions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13" name="Group 1"/>
          <p:cNvGrpSpPr/>
          <p:nvPr/>
        </p:nvGrpSpPr>
        <p:grpSpPr bwMode="auto">
          <a:xfrm>
            <a:off x="243905" y="44624"/>
            <a:ext cx="12188822" cy="4668838"/>
            <a:chOff x="-681" y="764"/>
            <a:chExt cx="7678" cy="2941"/>
          </a:xfrm>
        </p:grpSpPr>
        <p:sp>
          <p:nvSpPr>
            <p:cNvPr id="218116" name="Text Box 2"/>
            <p:cNvSpPr txBox="1">
              <a:spLocks noChangeArrowheads="1"/>
            </p:cNvSpPr>
            <p:nvPr/>
          </p:nvSpPr>
          <p:spPr bwMode="auto">
            <a:xfrm>
              <a:off x="3888" y="764"/>
              <a:ext cx="3109" cy="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b="1" dirty="0">
                  <a:solidFill>
                    <a:srgbClr val="FFFFFF"/>
                  </a:solidFill>
                  <a:latin typeface="Times New Roman" panose="02020603050405020304" pitchFamily="18" charset="0"/>
                </a:rPr>
                <a:t>Stress System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b="1" dirty="0">
                  <a:solidFill>
                    <a:srgbClr val="FFFFFF"/>
                  </a:solidFill>
                  <a:latin typeface="Times New Roman" panose="02020603050405020304" pitchFamily="18" charset="0"/>
                </a:rPr>
                <a:t>/Inflammation Activation</a:t>
              </a:r>
            </a:p>
          </p:txBody>
        </p:sp>
        <p:sp>
          <p:nvSpPr>
            <p:cNvPr id="218117" name="Text Box 3"/>
            <p:cNvSpPr txBox="1">
              <a:spLocks noChangeArrowheads="1"/>
            </p:cNvSpPr>
            <p:nvPr/>
          </p:nvSpPr>
          <p:spPr bwMode="auto">
            <a:xfrm>
              <a:off x="-681" y="855"/>
              <a:ext cx="2502" cy="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b="1" dirty="0">
                  <a:solidFill>
                    <a:srgbClr val="FFFFFF"/>
                  </a:solidFill>
                  <a:latin typeface="Times New Roman" panose="02020603050405020304" pitchFamily="18" charset="0"/>
                </a:rPr>
                <a:t>Chronic Psycho-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b="1" dirty="0">
                  <a:solidFill>
                    <a:srgbClr val="FFFFFF"/>
                  </a:solidFill>
                  <a:latin typeface="Times New Roman" panose="02020603050405020304" pitchFamily="18" charset="0"/>
                </a:rPr>
                <a:t>socio-economic Stress</a:t>
              </a:r>
            </a:p>
          </p:txBody>
        </p:sp>
        <p:sp>
          <p:nvSpPr>
            <p:cNvPr id="218118" name="Text Box 4"/>
            <p:cNvSpPr txBox="1">
              <a:spLocks noChangeArrowheads="1"/>
            </p:cNvSpPr>
            <p:nvPr/>
          </p:nvSpPr>
          <p:spPr bwMode="auto">
            <a:xfrm>
              <a:off x="643" y="2949"/>
              <a:ext cx="4449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3600" b="1">
                  <a:solidFill>
                    <a:srgbClr val="FF6600"/>
                  </a:solidFill>
                  <a:latin typeface="Times New Roman" panose="02020603050405020304" pitchFamily="18" charset="0"/>
                </a:rPr>
                <a:t>“Chronic Stress and Inflammation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3600" b="1">
                  <a:solidFill>
                    <a:srgbClr val="FF6600"/>
                  </a:solidFill>
                  <a:latin typeface="Times New Roman" panose="02020603050405020304" pitchFamily="18" charset="0"/>
                </a:rPr>
                <a:t> Syndrome” (CSI Syndrome)</a:t>
              </a:r>
            </a:p>
          </p:txBody>
        </p:sp>
        <p:sp>
          <p:nvSpPr>
            <p:cNvPr id="218119" name="Line 5"/>
            <p:cNvSpPr>
              <a:spLocks noChangeShapeType="1"/>
            </p:cNvSpPr>
            <p:nvPr/>
          </p:nvSpPr>
          <p:spPr bwMode="auto">
            <a:xfrm flipH="1">
              <a:off x="3245" y="1679"/>
              <a:ext cx="1114" cy="1045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20" name="Line 6"/>
            <p:cNvSpPr>
              <a:spLocks noChangeShapeType="1"/>
            </p:cNvSpPr>
            <p:nvPr/>
          </p:nvSpPr>
          <p:spPr bwMode="auto">
            <a:xfrm>
              <a:off x="1815" y="1048"/>
              <a:ext cx="1934" cy="0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21" name="Line 7"/>
            <p:cNvSpPr>
              <a:spLocks noChangeShapeType="1"/>
            </p:cNvSpPr>
            <p:nvPr/>
          </p:nvSpPr>
          <p:spPr bwMode="auto">
            <a:xfrm>
              <a:off x="921" y="1883"/>
              <a:ext cx="1109" cy="982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22" name="Line 8"/>
            <p:cNvSpPr>
              <a:spLocks noChangeShapeType="1"/>
            </p:cNvSpPr>
            <p:nvPr/>
          </p:nvSpPr>
          <p:spPr bwMode="auto">
            <a:xfrm flipH="1">
              <a:off x="1845" y="1233"/>
              <a:ext cx="1905" cy="17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23" name="Line 9"/>
            <p:cNvSpPr>
              <a:spLocks noChangeShapeType="1"/>
            </p:cNvSpPr>
            <p:nvPr/>
          </p:nvSpPr>
          <p:spPr bwMode="auto">
            <a:xfrm flipH="1" flipV="1">
              <a:off x="1064" y="1801"/>
              <a:ext cx="1105" cy="973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124" name="Line 10"/>
            <p:cNvSpPr>
              <a:spLocks noChangeShapeType="1"/>
            </p:cNvSpPr>
            <p:nvPr/>
          </p:nvSpPr>
          <p:spPr bwMode="auto">
            <a:xfrm flipV="1">
              <a:off x="3455" y="1807"/>
              <a:ext cx="983" cy="968"/>
            </a:xfrm>
            <a:prstGeom prst="line">
              <a:avLst/>
            </a:prstGeom>
            <a:noFill/>
            <a:ln w="9360" cap="sq">
              <a:solidFill>
                <a:srgbClr val="FFFF00"/>
              </a:solidFill>
              <a:miter lim="800000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114" name="Text Box 11"/>
          <p:cNvSpPr txBox="1">
            <a:spLocks noChangeArrowheads="1"/>
          </p:cNvSpPr>
          <p:nvPr/>
        </p:nvSpPr>
        <p:spPr bwMode="auto">
          <a:xfrm>
            <a:off x="3639026" y="1062055"/>
            <a:ext cx="3948113" cy="193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Sleep disorders,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Accelerated aging,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Increased cancer risk,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Increased risk for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Times New Roman" panose="02020603050405020304" pitchFamily="18" charset="0"/>
              </a:rPr>
              <a:t>Infections* </a:t>
            </a:r>
          </a:p>
        </p:txBody>
      </p:sp>
      <p:sp>
        <p:nvSpPr>
          <p:cNvPr id="218115" name="Text Box 12"/>
          <p:cNvSpPr txBox="1">
            <a:spLocks noChangeArrowheads="1"/>
          </p:cNvSpPr>
          <p:nvPr/>
        </p:nvSpPr>
        <p:spPr bwMode="auto">
          <a:xfrm>
            <a:off x="2042041" y="4738154"/>
            <a:ext cx="9022511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Psychologic and Physical Manifestations, Overweight/obesity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>
                <a:solidFill>
                  <a:srgbClr val="FFFFFF"/>
                </a:solidFill>
                <a:latin typeface="Times New Roman" panose="02020603050405020304" pitchFamily="18" charset="0"/>
              </a:rPr>
              <a:t>Dysphoria, Medically Unexplained Symptoms (MUS), Autoimmunity/Allergy, Hypochondriasis, Osteosarcopenia, Aging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       = “Chronic Noncommunicable Diseases” </a:t>
            </a:r>
            <a:r>
              <a:rPr lang="en-US" altLang="en-US" b="1" dirty="0">
                <a:solidFill>
                  <a:srgbClr val="00B0F0"/>
                </a:solidFill>
                <a:latin typeface="Times New Roman" panose="02020603050405020304" pitchFamily="18" charset="0"/>
              </a:rPr>
              <a:t>+*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 b="1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8822055" y="2379043"/>
            <a:ext cx="226696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  <a:latin typeface="Times New Roman Bold" panose="02020603050405020304" charset="0"/>
                <a:cs typeface="Times New Roman Bold" panose="02020603050405020304" charset="0"/>
              </a:rPr>
              <a:t>       </a:t>
            </a:r>
            <a:r>
              <a:rPr lang="en-US" sz="2400" b="1" dirty="0">
                <a:solidFill>
                  <a:srgbClr val="FFC000"/>
                </a:solidFill>
                <a:latin typeface="Times New Roman Bold" panose="02020603050405020304" charset="0"/>
                <a:cs typeface="Times New Roman Bold" panose="02020603050405020304" charset="0"/>
              </a:rPr>
              <a:t>  </a:t>
            </a:r>
            <a:r>
              <a:rPr lang="en-US" sz="2400" b="1" dirty="0">
                <a:solidFill>
                  <a:srgbClr val="FFFF00"/>
                </a:solidFill>
                <a:latin typeface="Times New Roman Bold" panose="02020603050405020304" charset="0"/>
                <a:cs typeface="Times New Roman Bold" panose="02020603050405020304" charset="0"/>
              </a:rPr>
              <a:t>Infections</a:t>
            </a:r>
          </a:p>
          <a:p>
            <a:endParaRPr lang="en-US" sz="2400" b="1" dirty="0">
              <a:solidFill>
                <a:srgbClr val="FFC000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" name="Line 5"/>
          <p:cNvSpPr>
            <a:spLocks noChangeShapeType="1"/>
          </p:cNvSpPr>
          <p:nvPr/>
        </p:nvSpPr>
        <p:spPr bwMode="auto">
          <a:xfrm flipH="1" flipV="1">
            <a:off x="8903970" y="1326848"/>
            <a:ext cx="921385" cy="892175"/>
          </a:xfrm>
          <a:prstGeom prst="line">
            <a:avLst/>
          </a:prstGeom>
          <a:noFill/>
          <a:ln w="936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734FE4-D6D5-FB1F-FE5A-5EE3A01F4064}"/>
              </a:ext>
            </a:extLst>
          </p:cNvPr>
          <p:cNvSpPr txBox="1"/>
          <p:nvPr/>
        </p:nvSpPr>
        <p:spPr>
          <a:xfrm>
            <a:off x="298147" y="1625774"/>
            <a:ext cx="279345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800" b="1" dirty="0">
                <a:solidFill>
                  <a:srgbClr val="FFFF00"/>
                </a:solidFill>
              </a:rPr>
              <a:t>Ecologic or</a:t>
            </a:r>
          </a:p>
          <a:p>
            <a:r>
              <a:rPr lang="en-GR" sz="2800" b="1" dirty="0">
                <a:solidFill>
                  <a:srgbClr val="FFFF00"/>
                </a:solidFill>
              </a:rPr>
              <a:t>exposomic  stress</a:t>
            </a:r>
          </a:p>
          <a:p>
            <a:r>
              <a:rPr lang="en-GR" b="1" dirty="0">
                <a:solidFill>
                  <a:schemeClr val="bg1"/>
                </a:solidFill>
              </a:rPr>
              <a:t>Environ. </a:t>
            </a:r>
            <a:r>
              <a:rPr lang="en-GB" b="1" dirty="0">
                <a:solidFill>
                  <a:schemeClr val="bg1"/>
                </a:solidFill>
              </a:rPr>
              <a:t>P</a:t>
            </a:r>
            <a:r>
              <a:rPr lang="en-GR" b="1" dirty="0">
                <a:solidFill>
                  <a:schemeClr val="bg1"/>
                </a:solidFill>
              </a:rPr>
              <a:t>ollution</a:t>
            </a:r>
          </a:p>
          <a:p>
            <a:r>
              <a:rPr lang="en-GR" b="1" dirty="0">
                <a:solidFill>
                  <a:schemeClr val="bg1"/>
                </a:solidFill>
              </a:rPr>
              <a:t>Western diet (UPFs)</a:t>
            </a:r>
          </a:p>
          <a:p>
            <a:r>
              <a:rPr lang="en-GR" b="1" dirty="0">
                <a:solidFill>
                  <a:srgbClr val="FFFF00"/>
                </a:solidFill>
              </a:rPr>
              <a:t>Climate change</a:t>
            </a:r>
          </a:p>
          <a:p>
            <a:r>
              <a:rPr lang="en-GR" b="1" dirty="0">
                <a:solidFill>
                  <a:schemeClr val="bg1"/>
                </a:solidFill>
              </a:rPr>
              <a:t>Polarized EMF 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36C7DC-8A1A-6A48-8469-A815EF5FB53B}" type="slidenum">
              <a:rPr lang="en-US" altLang="en-US" sz="1400" smtClean="0"/>
              <a:t>55</a:t>
            </a:fld>
            <a:endParaRPr lang="en-US" altLang="en-US" sz="1400"/>
          </a:p>
        </p:txBody>
      </p:sp>
      <p:sp>
        <p:nvSpPr>
          <p:cNvPr id="2" name="Text Box 1"/>
          <p:cNvSpPr txBox="1"/>
          <p:nvPr/>
        </p:nvSpPr>
        <p:spPr>
          <a:xfrm>
            <a:off x="8617585" y="1484630"/>
            <a:ext cx="3195955" cy="2676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Times New Roman Bold" panose="02020603050405020304" charset="0"/>
                <a:cs typeface="Times New Roman Bold" panose="02020603050405020304" charset="0"/>
              </a:rPr>
              <a:t>Last 70 years</a:t>
            </a:r>
          </a:p>
          <a:p>
            <a:pPr algn="l"/>
            <a:endParaRPr lang="en-US" sz="3200" b="1">
              <a:solidFill>
                <a:srgbClr val="FFC000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  <a:p>
            <a:pPr algn="l"/>
            <a:r>
              <a:rPr lang="en-US" sz="2800" b="1">
                <a:solidFill>
                  <a:srgbClr val="FFC000"/>
                </a:solidFill>
                <a:latin typeface="Times New Roman Bold" panose="02020603050405020304" charset="0"/>
                <a:cs typeface="Times New Roman Bold" panose="02020603050405020304" charset="0"/>
              </a:rPr>
              <a:t>Epigenetic changes:</a:t>
            </a:r>
          </a:p>
          <a:p>
            <a:pPr algn="l"/>
            <a:endParaRPr lang="en-US" sz="2800" b="1">
              <a:solidFill>
                <a:srgbClr val="FFC000"/>
              </a:solidFill>
              <a:latin typeface="Times New Roman Bold" panose="02020603050405020304" charset="0"/>
              <a:cs typeface="Times New Roman Bold" panose="02020603050405020304" charset="0"/>
            </a:endParaRPr>
          </a:p>
          <a:p>
            <a:pPr algn="l"/>
            <a:r>
              <a:rPr lang="en-US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 </a:t>
            </a:r>
            <a:r>
              <a:rPr lang="en-US" sz="2400" b="1">
                <a:solidFill>
                  <a:srgbClr val="FFC000"/>
                </a:solidFill>
                <a:latin typeface="Times New Roman Bold" panose="02020603050405020304" charset="0"/>
                <a:cs typeface="Times New Roman Bold" panose="02020603050405020304" charset="0"/>
              </a:rPr>
              <a:t>Overweight/Obesity</a:t>
            </a:r>
          </a:p>
          <a:p>
            <a:pPr algn="l"/>
            <a:r>
              <a:rPr lang="en-US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↑ </a:t>
            </a:r>
            <a:r>
              <a:rPr lang="en-US" sz="2400" b="1">
                <a:solidFill>
                  <a:srgbClr val="FFC000"/>
                </a:solidFill>
                <a:latin typeface="Times New Roman Bold" panose="02020603050405020304" charset="0"/>
                <a:cs typeface="Times New Roman Bold" panose="02020603050405020304" charset="0"/>
              </a:rPr>
              <a:t>CSI Syndrome</a:t>
            </a:r>
            <a:r>
              <a:rPr lang="en-US" sz="1600"/>
              <a:t>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1"/>
          <p:cNvSpPr txBox="1">
            <a:spLocks noChangeArrowheads="1"/>
          </p:cNvSpPr>
          <p:nvPr/>
        </p:nvSpPr>
        <p:spPr bwMode="auto">
          <a:xfrm>
            <a:off x="1700213" y="1444625"/>
            <a:ext cx="8205787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54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MUSCLE MASS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FFFF"/>
              </a:buClr>
              <a:buFont typeface="Arial" panose="020B0604020202020204" pitchFamily="34" charset="0"/>
              <a:buNone/>
            </a:pPr>
            <a:endParaRPr lang="el-GR" altLang="en-US" sz="320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3200" b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     </a:t>
            </a:r>
            <a:r>
              <a:rPr lang="el-GR" altLang="en-US" sz="4400" b="1">
                <a:solidFill>
                  <a:srgbClr val="FF66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Best predictor of morbidity and life expectancy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l-GR" altLang="en-US" sz="2000" b="1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     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Text Box 3">
            <a:extLst>
              <a:ext uri="{FF2B5EF4-FFF2-40B4-BE49-F238E27FC236}">
                <a16:creationId xmlns:a16="http://schemas.microsoft.com/office/drawing/2014/main" id="{9F37D19F-88D6-1391-8112-8E386455B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520" y="1362775"/>
            <a:ext cx="9011716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FF00"/>
                </a:solidFill>
                <a:latin typeface="Times" charset="0"/>
              </a:rPr>
              <a:t>ANTI-STRESS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- </a:t>
            </a:r>
            <a:r>
              <a:rPr lang="en-US" altLang="en-US" sz="2400" b="1" dirty="0">
                <a:solidFill>
                  <a:srgbClr val="00B0F0"/>
                </a:solidFill>
                <a:latin typeface="Times" charset="0"/>
              </a:rPr>
              <a:t>Beta-blockers, Anti-depressants, CEI, AT2-blockers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FF00"/>
                </a:solidFill>
                <a:latin typeface="Times" charset="0"/>
              </a:rPr>
              <a:t>ANTI-INFLAMMATION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-  </a:t>
            </a:r>
            <a:r>
              <a:rPr lang="el-GR" altLang="en-US" sz="2000" b="1" dirty="0">
                <a:solidFill>
                  <a:schemeClr val="bg1"/>
                </a:solidFill>
                <a:latin typeface="Times" charset="0"/>
              </a:rPr>
              <a:t>ω3 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Fatty Acids, Unsaturated Fatty Acids, Statins,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PPAR-</a:t>
            </a:r>
            <a:r>
              <a:rPr lang="en-US" altLang="en-US" sz="2000" b="1" dirty="0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 agonists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FF00"/>
                </a:solidFill>
                <a:latin typeface="Times" charset="0"/>
              </a:rPr>
              <a:t>ANTI-OXIDATION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-  Phytoestrogens, </a:t>
            </a:r>
            <a:r>
              <a:rPr lang="en-US" altLang="en-US" sz="2000" b="1" dirty="0" err="1">
                <a:solidFill>
                  <a:schemeClr val="bg1"/>
                </a:solidFill>
                <a:latin typeface="Times" charset="0"/>
              </a:rPr>
              <a:t>sulforafane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, ...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FF00"/>
                </a:solidFill>
                <a:latin typeface="Times" charset="0"/>
              </a:rPr>
              <a:t>INSULIN SENSITIZATION</a:t>
            </a:r>
            <a:r>
              <a:rPr lang="el-GR" altLang="en-US" sz="2000" b="1" dirty="0">
                <a:solidFill>
                  <a:schemeClr val="bg1"/>
                </a:solidFill>
              </a:rPr>
              <a:t>-</a:t>
            </a:r>
            <a:r>
              <a:rPr lang="en-US" altLang="en-US" sz="2000" b="1" dirty="0">
                <a:solidFill>
                  <a:schemeClr val="bg1"/>
                </a:solidFill>
              </a:rPr>
              <a:t> Diet, Exercise</a:t>
            </a:r>
            <a:r>
              <a:rPr lang="en-US" altLang="en-US" sz="2000" b="1" dirty="0">
                <a:solidFill>
                  <a:schemeClr val="bg1"/>
                </a:solidFill>
                <a:latin typeface="Symbol" pitchFamily="2" charset="2"/>
              </a:rPr>
              <a:t>,</a:t>
            </a:r>
            <a:r>
              <a:rPr lang="el-GR" altLang="en-US" sz="2000" b="1" dirty="0">
                <a:solidFill>
                  <a:schemeClr val="bg1"/>
                </a:solidFill>
                <a:latin typeface="Times" charset="0"/>
              </a:rPr>
              <a:t> </a:t>
            </a:r>
            <a:r>
              <a:rPr lang="el-GR" altLang="en-US" sz="2400" b="1" dirty="0">
                <a:solidFill>
                  <a:srgbClr val="00B0F0"/>
                </a:solidFill>
                <a:latin typeface="Times" charset="0"/>
              </a:rPr>
              <a:t>Μ</a:t>
            </a:r>
            <a:r>
              <a:rPr lang="en-US" altLang="en-US" sz="2400" b="1" dirty="0" err="1">
                <a:solidFill>
                  <a:srgbClr val="00B0F0"/>
                </a:solidFill>
                <a:latin typeface="Times" charset="0"/>
              </a:rPr>
              <a:t>etformin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, PPAR-</a:t>
            </a:r>
            <a:r>
              <a:rPr lang="en-US" altLang="en-US" sz="2000" b="1" dirty="0">
                <a:solidFill>
                  <a:schemeClr val="bg1"/>
                </a:solidFill>
                <a:latin typeface="Symbol" pitchFamily="2" charset="2"/>
              </a:rPr>
              <a:t>g </a:t>
            </a:r>
            <a:r>
              <a:rPr lang="en-US" altLang="en-US" sz="2000" b="1" dirty="0">
                <a:solidFill>
                  <a:schemeClr val="bg1"/>
                </a:solidFill>
              </a:rPr>
              <a:t>agonists,    </a:t>
            </a:r>
            <a:r>
              <a:rPr lang="en-US" altLang="en-US" sz="2800" b="1" dirty="0">
                <a:solidFill>
                  <a:srgbClr val="FFC000"/>
                </a:solidFill>
              </a:rPr>
              <a:t>GLP-1 agonists </a:t>
            </a:r>
            <a:endParaRPr lang="en-US" altLang="en-US" sz="2400" b="1" dirty="0">
              <a:solidFill>
                <a:srgbClr val="FFC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FF00"/>
                </a:solidFill>
                <a:latin typeface="Times" charset="0"/>
              </a:rPr>
              <a:t>ANTI-COAGULATION</a:t>
            </a:r>
            <a:r>
              <a:rPr lang="en-US" altLang="en-US" sz="2000" b="1" dirty="0">
                <a:solidFill>
                  <a:schemeClr val="bg1"/>
                </a:solidFill>
                <a:latin typeface="Times" charset="0"/>
              </a:rPr>
              <a:t>- Anti-platelet agents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49506" name="TextBox 3">
            <a:extLst>
              <a:ext uri="{FF2B5EF4-FFF2-40B4-BE49-F238E27FC236}">
                <a16:creationId xmlns:a16="http://schemas.microsoft.com/office/drawing/2014/main" id="{DA897C86-C474-5C67-1910-63A284CA05D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775520" y="292612"/>
            <a:ext cx="901171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Known anti-stress, anti-inflammatory and nutritional and other potential life extenders</a:t>
            </a:r>
          </a:p>
        </p:txBody>
      </p:sp>
      <p:sp>
        <p:nvSpPr>
          <p:cNvPr id="149507" name="Line 4">
            <a:extLst>
              <a:ext uri="{FF2B5EF4-FFF2-40B4-BE49-F238E27FC236}">
                <a16:creationId xmlns:a16="http://schemas.microsoft.com/office/drawing/2014/main" id="{7F86F1CE-EDE4-ACE9-C34D-C2F8061EC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078" y="5909515"/>
            <a:ext cx="10163844" cy="4762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149508" name="Line 4">
            <a:extLst>
              <a:ext uri="{FF2B5EF4-FFF2-40B4-BE49-F238E27FC236}">
                <a16:creationId xmlns:a16="http://schemas.microsoft.com/office/drawing/2014/main" id="{5BA3BA54-074C-B5AF-1935-E00056E424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077" y="1566482"/>
            <a:ext cx="10149209" cy="6231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149509" name="Footer Placeholder 8">
            <a:extLst>
              <a:ext uri="{FF2B5EF4-FFF2-40B4-BE49-F238E27FC236}">
                <a16:creationId xmlns:a16="http://schemas.microsoft.com/office/drawing/2014/main" id="{5899EDDB-3B89-D46E-31EB-F64DA7532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752" y="600814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FFFF"/>
                </a:solidFill>
              </a:rPr>
              <a:t>G.P. Chrousos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F4172-938F-70E1-85B4-907DF340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0DCDB651-DC71-7198-0356-12A687FB91C9}"/>
              </a:ext>
            </a:extLst>
          </p:cNvPr>
          <p:cNvGrpSpPr/>
          <p:nvPr/>
        </p:nvGrpSpPr>
        <p:grpSpPr bwMode="auto">
          <a:xfrm>
            <a:off x="1552575" y="1017587"/>
            <a:ext cx="9255325" cy="5840413"/>
            <a:chOff x="239" y="288"/>
            <a:chExt cx="5398" cy="3679"/>
          </a:xfrm>
        </p:grpSpPr>
        <p:sp>
          <p:nvSpPr>
            <p:cNvPr id="48131" name="Line 3">
              <a:extLst>
                <a:ext uri="{FF2B5EF4-FFF2-40B4-BE49-F238E27FC236}">
                  <a16:creationId xmlns:a16="http://schemas.microsoft.com/office/drawing/2014/main" id="{221AE7C3-CB1F-C57B-9681-D8BF8101E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88"/>
              <a:ext cx="0" cy="33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2" name="Line 4">
              <a:extLst>
                <a:ext uri="{FF2B5EF4-FFF2-40B4-BE49-F238E27FC236}">
                  <a16:creationId xmlns:a16="http://schemas.microsoft.com/office/drawing/2014/main" id="{DF4E2BBC-1883-422B-B860-146883B4A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592"/>
              <a:ext cx="495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8133" name="Group 5">
              <a:extLst>
                <a:ext uri="{FF2B5EF4-FFF2-40B4-BE49-F238E27FC236}">
                  <a16:creationId xmlns:a16="http://schemas.microsoft.com/office/drawing/2014/main" id="{34C64A8C-1AA7-1668-7361-94AE38642727}"/>
                </a:ext>
              </a:extLst>
            </p:cNvPr>
            <p:cNvGrpSpPr/>
            <p:nvPr/>
          </p:nvGrpSpPr>
          <p:grpSpPr bwMode="auto">
            <a:xfrm>
              <a:off x="1152" y="1056"/>
              <a:ext cx="4080" cy="2528"/>
              <a:chOff x="1544" y="800"/>
              <a:chExt cx="3256" cy="2736"/>
            </a:xfrm>
          </p:grpSpPr>
          <p:sp>
            <p:nvSpPr>
              <p:cNvPr id="48145" name="Arc 6">
                <a:extLst>
                  <a:ext uri="{FF2B5EF4-FFF2-40B4-BE49-F238E27FC236}">
                    <a16:creationId xmlns:a16="http://schemas.microsoft.com/office/drawing/2014/main" id="{DAC1E500-AD4E-4D29-A34B-86DD1D993179}"/>
                  </a:ext>
                </a:extLst>
              </p:cNvPr>
              <p:cNvSpPr/>
              <p:nvPr/>
            </p:nvSpPr>
            <p:spPr bwMode="auto">
              <a:xfrm>
                <a:off x="3176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46" name="Arc 7">
                <a:extLst>
                  <a:ext uri="{FF2B5EF4-FFF2-40B4-BE49-F238E27FC236}">
                    <a16:creationId xmlns:a16="http://schemas.microsoft.com/office/drawing/2014/main" id="{0972DFE9-D35A-37FD-DCD1-201325D523BC}"/>
                  </a:ext>
                </a:extLst>
              </p:cNvPr>
              <p:cNvSpPr/>
              <p:nvPr/>
            </p:nvSpPr>
            <p:spPr bwMode="auto">
              <a:xfrm flipH="1">
                <a:off x="1544" y="800"/>
                <a:ext cx="1624" cy="27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0" y="-1"/>
                    </a:lnTo>
                    <a:close/>
                  </a:path>
                </a:pathLst>
              </a:custGeom>
              <a:noFill/>
              <a:ln w="28575">
                <a:solidFill>
                  <a:srgbClr val="FFCC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34" name="Text Box 8">
              <a:extLst>
                <a:ext uri="{FF2B5EF4-FFF2-40B4-BE49-F238E27FC236}">
                  <a16:creationId xmlns:a16="http://schemas.microsoft.com/office/drawing/2014/main" id="{71C151FB-84BF-A8D9-1145-3DB75BA80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2" y="1286"/>
              <a:ext cx="1278" cy="2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Deficiency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NAD+/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(HDAC) </a:t>
              </a:r>
              <a:endParaRPr lang="en-US" altLang="en-US" sz="2000" b="1" dirty="0">
                <a:solidFill>
                  <a:srgbClr val="FFFF0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AMPK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FOXO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PPARs </a:t>
              </a:r>
              <a:endParaRPr lang="en-US" altLang="en-US" sz="2000" b="1" dirty="0">
                <a:solidFill>
                  <a:schemeClr val="bg1"/>
                </a:solidFill>
                <a:latin typeface="Symbol" pitchFamily="2" charset="2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P53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-Cancer</a:t>
              </a:r>
            </a:p>
          </p:txBody>
        </p:sp>
        <p:sp>
          <p:nvSpPr>
            <p:cNvPr id="48135" name="Text Box 9">
              <a:extLst>
                <a:ext uri="{FF2B5EF4-FFF2-40B4-BE49-F238E27FC236}">
                  <a16:creationId xmlns:a16="http://schemas.microsoft.com/office/drawing/2014/main" id="{51EF26BD-241E-B72B-4C4D-0D0A9E49C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3" y="1146"/>
              <a:ext cx="95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Optimum</a:t>
              </a:r>
            </a:p>
          </p:txBody>
        </p:sp>
        <p:sp>
          <p:nvSpPr>
            <p:cNvPr id="48136" name="Text Box 10">
              <a:extLst>
                <a:ext uri="{FF2B5EF4-FFF2-40B4-BE49-F238E27FC236}">
                  <a16:creationId xmlns:a16="http://schemas.microsoft.com/office/drawing/2014/main" id="{46417414-CB9C-995A-97E8-2CE2886BCF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4" y="1536"/>
              <a:ext cx="1473" cy="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0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Excess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Acetyl-</a:t>
              </a:r>
              <a:r>
                <a:rPr lang="en-US" altLang="en-US" sz="2400" b="1" dirty="0" err="1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coA</a:t>
              </a:r>
              <a:r>
                <a:rPr lang="en-US" altLang="en-US" sz="24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-/GCN5(HAT)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mTOR + storage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UPR and ER stress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Oxidation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Inflammation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+Cancer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+Aging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8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37" name="Text Box 11">
              <a:extLst>
                <a:ext uri="{FF2B5EF4-FFF2-40B4-BE49-F238E27FC236}">
                  <a16:creationId xmlns:a16="http://schemas.microsoft.com/office/drawing/2014/main" id="{A7C63A76-C78F-6992-10B5-4EAC664F08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579" y="1533"/>
              <a:ext cx="192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Homeostatic  Effect</a:t>
              </a:r>
            </a:p>
          </p:txBody>
        </p:sp>
        <p:sp>
          <p:nvSpPr>
            <p:cNvPr id="48138" name="Text Box 12">
              <a:extLst>
                <a:ext uri="{FF2B5EF4-FFF2-40B4-BE49-F238E27FC236}">
                  <a16:creationId xmlns:a16="http://schemas.microsoft.com/office/drawing/2014/main" id="{954C0779-94DF-B268-48EA-77C51A53A5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3" y="3676"/>
              <a:ext cx="231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Metabolic System Activity</a:t>
              </a:r>
            </a:p>
          </p:txBody>
        </p:sp>
        <p:sp>
          <p:nvSpPr>
            <p:cNvPr id="48139" name="Line 13">
              <a:extLst>
                <a:ext uri="{FF2B5EF4-FFF2-40B4-BE49-F238E27FC236}">
                  <a16:creationId xmlns:a16="http://schemas.microsoft.com/office/drawing/2014/main" id="{F3F8AF65-6AF6-8EB1-3AC0-BA627E4CF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0" name="Line 14">
              <a:extLst>
                <a:ext uri="{FF2B5EF4-FFF2-40B4-BE49-F238E27FC236}">
                  <a16:creationId xmlns:a16="http://schemas.microsoft.com/office/drawing/2014/main" id="{5593479A-8EDC-A90F-7ABD-3E947D3E2A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8"/>
              <a:ext cx="0" cy="3288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Text Box 15">
              <a:extLst>
                <a:ext uri="{FF2B5EF4-FFF2-40B4-BE49-F238E27FC236}">
                  <a16:creationId xmlns:a16="http://schemas.microsoft.com/office/drawing/2014/main" id="{E0D99C9E-C539-3DC4-CA72-506EF93CCF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" y="369"/>
              <a:ext cx="1363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Eustatic Milieu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(Range)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2" name="Line 16">
              <a:extLst>
                <a:ext uri="{FF2B5EF4-FFF2-40B4-BE49-F238E27FC236}">
                  <a16:creationId xmlns:a16="http://schemas.microsoft.com/office/drawing/2014/main" id="{3739E416-C2DD-82D2-72AB-BB462E68B5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3054" y="-654"/>
              <a:ext cx="0" cy="4955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3" name="Text Box 17">
              <a:extLst>
                <a:ext uri="{FF2B5EF4-FFF2-40B4-BE49-F238E27FC236}">
                  <a16:creationId xmlns:a16="http://schemas.microsoft.com/office/drawing/2014/main" id="{86181E17-1853-58E0-8F30-D0D931D6C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310"/>
              <a:ext cx="1075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 err="1">
                  <a:solidFill>
                    <a:schemeClr val="accent4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Allostastic</a:t>
              </a:r>
              <a:endParaRPr lang="en-US" altLang="en-US" sz="2400" b="1" i="1" dirty="0">
                <a:solidFill>
                  <a:schemeClr val="accent4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accent4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accent4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Milieu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chemeClr val="accent4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Catabolism</a:t>
              </a:r>
              <a:endParaRPr lang="en-US" altLang="en-US" sz="2400" b="1" dirty="0">
                <a:solidFill>
                  <a:schemeClr val="accent4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48144" name="Text Box 18">
              <a:extLst>
                <a:ext uri="{FF2B5EF4-FFF2-40B4-BE49-F238E27FC236}">
                  <a16:creationId xmlns:a16="http://schemas.microsoft.com/office/drawing/2014/main" id="{37E3E079-EEBE-4F23-BE27-2A1CD87A8C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4" y="299"/>
              <a:ext cx="1016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Allostatic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Cacostatic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Milieu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i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Anabolism</a:t>
              </a:r>
              <a:endParaRPr lang="en-US" altLang="en-US" sz="2400" b="1" dirty="0">
                <a:solidFill>
                  <a:srgbClr val="FFC00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" name="Text Box 8">
              <a:extLst>
                <a:ext uri="{FF2B5EF4-FFF2-40B4-BE49-F238E27FC236}">
                  <a16:creationId xmlns:a16="http://schemas.microsoft.com/office/drawing/2014/main" id="{D3CC91A6-E02E-52B6-5F84-85238AB7C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3" y="1536"/>
              <a:ext cx="1922" cy="2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</a:t>
              </a:r>
              <a:r>
                <a:rPr lang="en-US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Caloric Balance</a:t>
              </a:r>
              <a:r>
                <a:rPr lang="el-GR" altLang="en-US" sz="2400" b="1" dirty="0">
                  <a:solidFill>
                    <a:srgbClr val="00B0F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endParaRPr lang="en-US" altLang="en-US" sz="2400" b="1" dirty="0">
                <a:solidFill>
                  <a:srgbClr val="00B0F0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000" b="1" dirty="0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Sirtuin 1</a:t>
              </a:r>
              <a:r>
                <a:rPr lang="en-US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l-GR" altLang="en-US" sz="2000" b="1" dirty="0">
                  <a:solidFill>
                    <a:srgbClr val="FFC000"/>
                  </a:solidFill>
                  <a:latin typeface="Symbol" pitchFamily="2" charset="2"/>
                  <a:ea typeface="ＭＳ Ｐゴシック" panose="020B0600070205080204" pitchFamily="34" charset="-128"/>
                </a:rPr>
                <a:t> </a:t>
              </a:r>
              <a:r>
                <a:rPr lang="en-US" altLang="en-US" sz="2000" b="1" i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vs.  </a:t>
              </a:r>
              <a:r>
                <a:rPr lang="en-US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GCN5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2400" b="1" dirty="0">
                  <a:solidFill>
                    <a:srgbClr val="FFC0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PGC-1alpha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Mitochondria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1800" b="1" dirty="0">
                  <a:solidFill>
                    <a:srgbClr val="FFFFFF"/>
                  </a:solidFill>
                </a:rPr>
                <a:t>         </a:t>
              </a:r>
              <a:r>
                <a:rPr lang="en-GB" sz="2000" b="1" dirty="0">
                  <a:solidFill>
                    <a:srgbClr val="FFC000"/>
                  </a:solidFill>
                </a:rPr>
                <a:t>PPAR</a:t>
              </a:r>
              <a:r>
                <a:rPr lang="el-GR" sz="2000" b="1" dirty="0">
                  <a:solidFill>
                    <a:srgbClr val="FFC000"/>
                  </a:solidFill>
                </a:rPr>
                <a:t>γ, </a:t>
              </a:r>
              <a:r>
                <a:rPr lang="en-GB" sz="2000" b="1" dirty="0">
                  <a:solidFill>
                    <a:srgbClr val="FFC000"/>
                  </a:solidFill>
                </a:rPr>
                <a:t>ACSL1</a:t>
              </a:r>
              <a:r>
                <a:rPr lang="en-GB" sz="2000" b="1" dirty="0">
                  <a:solidFill>
                    <a:srgbClr val="FFFF00"/>
                  </a:solidFill>
                </a:rPr>
                <a:t>,</a:t>
              </a:r>
              <a:r>
                <a:rPr lang="el-GR" sz="2000" b="1" dirty="0">
                  <a:solidFill>
                    <a:srgbClr val="FFFF00"/>
                  </a:solidFill>
                </a:rPr>
                <a:t>  </a:t>
              </a:r>
              <a:endParaRPr lang="en-GB" sz="2000" b="1" dirty="0">
                <a:solidFill>
                  <a:srgbClr val="FFFF00"/>
                </a:solidFill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l-GR" altLang="en-US" sz="20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       </a:t>
              </a:r>
              <a:r>
                <a:rPr lang="en-US" altLang="en-US" sz="1800" b="1" dirty="0">
                  <a:solidFill>
                    <a:srgbClr val="FFFF00"/>
                  </a:solidFill>
                  <a:latin typeface="Helvetica" pitchFamily="2" charset="0"/>
                  <a:ea typeface="ＭＳ Ｐゴシック" panose="020B0600070205080204" pitchFamily="34" charset="-128"/>
                </a:rPr>
                <a:t>Ferroptosis</a:t>
              </a:r>
              <a:r>
                <a:rPr lang="en-GB" sz="2000" b="1" dirty="0">
                  <a:solidFill>
                    <a:srgbClr val="FFFFFF"/>
                  </a:solidFill>
                </a:rPr>
                <a:t>      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sz="2000" b="1" dirty="0">
                  <a:solidFill>
                    <a:srgbClr val="FFFFFF"/>
                  </a:solidFill>
                </a:rPr>
                <a:t>        Tumor resistance
        Normal aging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66D67FC-8B79-24CD-25EB-1E6A4E79BC06}"/>
              </a:ext>
            </a:extLst>
          </p:cNvPr>
          <p:cNvSpPr txBox="1"/>
          <p:nvPr/>
        </p:nvSpPr>
        <p:spPr>
          <a:xfrm>
            <a:off x="8152944" y="207316"/>
            <a:ext cx="2583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b="1" dirty="0">
                <a:solidFill>
                  <a:srgbClr val="FFFF00"/>
                </a:solidFill>
                <a:latin typeface="+mn-lt"/>
              </a:rPr>
              <a:t>GLP1 Agonists</a:t>
            </a:r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B4672FF9-7684-57DB-1D65-686A1947BE1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25419" y="511012"/>
            <a:ext cx="2614104" cy="1"/>
          </a:xfrm>
          <a:prstGeom prst="line">
            <a:avLst/>
          </a:prstGeom>
          <a:noFill/>
          <a:ln w="57150" cap="sq">
            <a:solidFill>
              <a:srgbClr val="FFFF00"/>
            </a:solidFill>
            <a:miter lim="80000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554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510B28-07EB-01A8-D5D4-878808065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0269" y="166816"/>
            <a:ext cx="5659395" cy="6691184"/>
          </a:xfrm>
        </p:spPr>
      </p:pic>
    </p:spTree>
    <p:extLst>
      <p:ext uri="{BB962C8B-B14F-4D97-AF65-F5344CB8AC3E}">
        <p14:creationId xmlns:p14="http://schemas.microsoft.com/office/powerpoint/2010/main" val="28283719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19D9FB-FFDF-05BC-3B3F-4E5F70584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706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261483" y="-200647"/>
            <a:ext cx="936104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</a:pPr>
            <a:r>
              <a:rPr lang="en-US" alt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(Eu)Longevity</a:t>
            </a:r>
            <a:endParaRPr lang="en-US" altLang="en-US" sz="20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b="1" dirty="0">
              <a:solidFill>
                <a:srgbClr val="E8FF17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847528" y="41840"/>
            <a:ext cx="9860280" cy="3819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Concepts of Complexity </a:t>
            </a:r>
            <a:r>
              <a:rPr lang="en-US" altLang="en-US" sz="2800" b="1" i="1" dirty="0">
                <a:solidFill>
                  <a:schemeClr val="bg1"/>
                </a:solidFill>
                <a:latin typeface="Arial Bold Italic" panose="020B0604020202020204" charset="0"/>
                <a:ea typeface="ＭＳ Ｐゴシック" panose="020B0600070205080204" pitchFamily="34" charset="-128"/>
                <a:cs typeface="Arial Bold Italic" panose="020B0604020202020204" charset="0"/>
              </a:rPr>
              <a:t>vs.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Endocrinology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Adverse Effects of Chronic Stress – Pathology-Aging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Evaluation of a Stressed Human Subject 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Management-Therapy- Eu-longevity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 flipV="1">
            <a:off x="960244" y="980728"/>
            <a:ext cx="10271511" cy="634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1261483" y="6669360"/>
            <a:ext cx="9798685" cy="635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488772" y="-242773"/>
            <a:ext cx="10877604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000" b="1" dirty="0">
                <a:solidFill>
                  <a:srgbClr val="E8FF17"/>
                </a:solidFill>
              </a:rPr>
              <a:t>Evaluation/Monitoring of a Stressed Subject  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401688" y="1008112"/>
            <a:ext cx="10454952" cy="616530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History, MUS, Physical examination</a:t>
            </a:r>
            <a:b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l-GR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Appropriate </a:t>
            </a: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questionnaires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(PST, Anxiety, Depression, QOL, etc.)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Heart Rate Variability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measures</a:t>
            </a:r>
            <a:r>
              <a:rPr lang="el-GR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(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Autonomic nervous system)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Body Composition 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(Sarcopenia, Visceral fat, IMAT, Bone density)</a:t>
            </a: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Biochemical tests </a:t>
            </a: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(Stress, Inflammation, Metabolic and Aging Markers)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Sleep study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Research tools </a:t>
            </a: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(EEG, Loreta EEG, HEG (NIRS), Functional Imaging, etc.)</a:t>
            </a: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623392" y="1196752"/>
            <a:ext cx="10742984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623392" y="6597352"/>
            <a:ext cx="10801200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AA4C22-2FD7-402E-F0BD-038E00611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A6C95-7A12-D877-9752-FB3DA11F9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544" y="1988840"/>
            <a:ext cx="7772400" cy="3887610"/>
          </a:xfrm>
        </p:spPr>
        <p:txBody>
          <a:bodyPr>
            <a:normAutofit fontScale="90000"/>
          </a:bodyPr>
          <a:lstStyle/>
          <a:p>
            <a:r>
              <a:rPr lang="en-US" sz="6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Geroscience</a:t>
            </a:r>
            <a:br>
              <a:rPr lang="en-US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Gerogenes</a:t>
            </a:r>
            <a:br>
              <a:rPr lang="en-US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Geromedicine</a:t>
            </a:r>
            <a:br>
              <a:rPr lang="en-US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R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Gerotherapeutics</a:t>
            </a:r>
            <a:br>
              <a:rPr lang="en-GR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R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R" sz="6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en-GR" sz="6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Geriatrics</a:t>
            </a:r>
            <a:endParaRPr sz="6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500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0809" y="737854"/>
            <a:ext cx="959038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 dirty="0">
                <a:solidFill>
                  <a:srgbClr val="FFFF00"/>
                </a:solidFill>
              </a:rPr>
              <a:t>Intrinsic Capacity vs</a:t>
            </a:r>
            <a:r>
              <a:rPr lang="en-US" sz="4000" b="1" dirty="0">
                <a:solidFill>
                  <a:srgbClr val="FFFF00"/>
                </a:solidFill>
              </a:rPr>
              <a:t>.</a:t>
            </a:r>
            <a:r>
              <a:rPr sz="4000" b="1" dirty="0">
                <a:solidFill>
                  <a:srgbClr val="FFFF00"/>
                </a:solidFill>
              </a:rPr>
              <a:t> Predictive Health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456" y="2028213"/>
            <a:ext cx="5620449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FFFF00"/>
                </a:solidFill>
              </a:rPr>
              <a:t>Intrinsic Capacity (</a:t>
            </a:r>
            <a:r>
              <a:rPr lang="en-US" sz="3600" b="1" dirty="0">
                <a:solidFill>
                  <a:srgbClr val="FFFF00"/>
                </a:solidFill>
              </a:rPr>
              <a:t>IC, </a:t>
            </a:r>
            <a:r>
              <a:rPr sz="3600" b="1" dirty="0">
                <a:solidFill>
                  <a:srgbClr val="FFFF00"/>
                </a:solidFill>
              </a:rPr>
              <a:t>WHO)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Composite of physical &amp; mental capacities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Domains: mobility, cognition, psychological health,</a:t>
            </a:r>
            <a:endParaRPr lang="en-US" b="1" dirty="0"/>
          </a:p>
          <a:p>
            <a:pPr>
              <a:defRPr sz="1800">
                <a:solidFill>
                  <a:srgbClr val="FFFFFF"/>
                </a:solidFill>
              </a:defRPr>
            </a:pPr>
            <a:r>
              <a:rPr lang="en-US" b="1" dirty="0"/>
              <a:t>      </a:t>
            </a:r>
            <a:r>
              <a:rPr b="1" dirty="0"/>
              <a:t>sensory functions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00"/>
                </a:solidFill>
              </a:rPr>
              <a:t>Represents individual’s internal reserves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Decline predicts vulnerability &amp; dependency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Focus: maintaining independence &amp; healthy longevity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95910" y="2028212"/>
            <a:ext cx="5955156" cy="29546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 dirty="0">
                <a:solidFill>
                  <a:srgbClr val="00B0F0"/>
                </a:solidFill>
              </a:rPr>
              <a:t>Predictive Health Index (PHI)</a:t>
            </a:r>
          </a:p>
          <a:p>
            <a:pPr>
              <a:defRPr sz="1800">
                <a:solidFill>
                  <a:srgbClr val="FFFFFF"/>
                </a:solidFill>
              </a:defRPr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Composite score from biomarkers, clinical &amp; lifestyle data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Includes genetics, metabolic, proteomic, and clinical</a:t>
            </a:r>
            <a:endParaRPr lang="en-US" b="1" dirty="0"/>
          </a:p>
          <a:p>
            <a:pPr>
              <a:defRPr sz="1800">
                <a:solidFill>
                  <a:srgbClr val="FFFFFF"/>
                </a:solidFill>
              </a:defRPr>
            </a:pPr>
            <a:r>
              <a:rPr lang="en-GR" b="1" dirty="0"/>
              <a:t>     </a:t>
            </a:r>
            <a:r>
              <a:rPr b="1" dirty="0"/>
              <a:t> indicators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sz="2000" b="1" dirty="0">
                <a:solidFill>
                  <a:srgbClr val="FFFF00"/>
                </a:solidFill>
              </a:rPr>
              <a:t>Estimates biological age &amp; resilience beyond </a:t>
            </a:r>
            <a:endParaRPr lang="en-US" sz="2000" b="1" dirty="0">
              <a:solidFill>
                <a:srgbClr val="FFFF00"/>
              </a:solidFill>
            </a:endParaRPr>
          </a:p>
          <a:p>
            <a:pPr>
              <a:defRPr sz="1800">
                <a:solidFill>
                  <a:srgbClr val="FFFFFF"/>
                </a:solidFill>
              </a:defRPr>
            </a:pPr>
            <a:r>
              <a:rPr lang="en-GR" sz="2000" b="1" dirty="0">
                <a:solidFill>
                  <a:srgbClr val="FFFF00"/>
                </a:solidFill>
              </a:rPr>
              <a:t>     </a:t>
            </a:r>
            <a:r>
              <a:rPr sz="2000" b="1" dirty="0">
                <a:solidFill>
                  <a:srgbClr val="FFFF00"/>
                </a:solidFill>
              </a:rPr>
              <a:t>chronological</a:t>
            </a:r>
            <a:r>
              <a:rPr lang="en-GR" sz="2000" b="1" dirty="0">
                <a:solidFill>
                  <a:srgbClr val="FFFF00"/>
                </a:solidFill>
              </a:rPr>
              <a:t> </a:t>
            </a:r>
            <a:r>
              <a:rPr sz="2000" b="1" dirty="0">
                <a:solidFill>
                  <a:srgbClr val="FFFF00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sz="2000" b="1" dirty="0">
                <a:solidFill>
                  <a:srgbClr val="FFFF00"/>
                </a:solidFill>
              </a:rPr>
              <a:t>Predicts risk of frailty, multimorbidity, mortality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FFFFFF"/>
                </a:solidFill>
              </a:defRPr>
            </a:pPr>
            <a:r>
              <a:rPr b="1" dirty="0"/>
              <a:t>Guides personalized preventive &amp; therapeutic strategies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- </a:t>
            </a:r>
            <a:r>
              <a:rPr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7488" y="1412776"/>
            <a:ext cx="10565028" cy="4525963"/>
          </a:xfrm>
        </p:spPr>
        <p:txBody>
          <a:bodyPr>
            <a:normAutofit/>
          </a:bodyPr>
          <a:lstStyle/>
          <a:p>
            <a:endParaRPr sz="3600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0B0F0"/>
                </a:solidFill>
              </a:rPr>
              <a:t>Data: </a:t>
            </a:r>
            <a:r>
              <a:rPr sz="2400" b="1" dirty="0"/>
              <a:t>35,405 individuals monitored over ~5 years</a:t>
            </a:r>
            <a:endParaRPr lang="en-US"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0B0F0"/>
                </a:solidFill>
              </a:rPr>
              <a:t>Metrics: </a:t>
            </a:r>
            <a:r>
              <a:rPr sz="2400" b="1" dirty="0"/>
              <a:t>body composition via BIA-ACC®, HRV via photoplethysmography</a:t>
            </a:r>
            <a:endParaRPr lang="en-US"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00B0F0"/>
                </a:solidFill>
              </a:rPr>
              <a:t>Artificial intelligence: </a:t>
            </a:r>
            <a:r>
              <a:rPr sz="2400" b="1" dirty="0"/>
              <a:t>Random Forest machine learning algorithm</a:t>
            </a:r>
            <a:endParaRPr lang="en-US" sz="2400" b="1" dirty="0"/>
          </a:p>
          <a:p>
            <a:pPr marL="0" indent="0">
              <a:buNone/>
              <a:defRPr sz="2000">
                <a:solidFill>
                  <a:srgbClr val="FFFFFF"/>
                </a:solidFill>
              </a:defRPr>
            </a:pPr>
            <a:endParaRPr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/>
              <a:t>Integration of non-invasive diagnostic tests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792" y="347761"/>
            <a:ext cx="8229600" cy="1143000"/>
          </a:xfrm>
        </p:spPr>
        <p:txBody>
          <a:bodyPr>
            <a:normAutofit/>
          </a:bodyPr>
          <a:lstStyle/>
          <a:p>
            <a:r>
              <a:rPr sz="6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448" y="1166018"/>
            <a:ext cx="10713309" cy="4525963"/>
          </a:xfrm>
        </p:spPr>
        <p:txBody>
          <a:bodyPr>
            <a:normAutofit/>
          </a:bodyPr>
          <a:lstStyle/>
          <a:p>
            <a:endParaRPr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 achieved highly significant predictive performance (p &lt; 0.0001)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distinguished healthy subjects </a:t>
            </a:r>
            <a:r>
              <a:rPr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US"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2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high-risk individuals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Fast, non-invasive, easy-to-use, highly accurate tool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early detection &amp; personalized interventions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476672"/>
            <a:ext cx="9155360" cy="1143000"/>
          </a:xfrm>
        </p:spPr>
        <p:txBody>
          <a:bodyPr>
            <a:normAutofit fontScale="90000"/>
          </a:bodyPr>
          <a:lstStyle/>
          <a:p>
            <a:r>
              <a:rPr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Endocrine–Metabolic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9496" y="2329239"/>
            <a:ext cx="9798908" cy="4525963"/>
          </a:xfrm>
        </p:spPr>
        <p:txBody>
          <a:bodyPr>
            <a:normAutofit/>
          </a:bodyPr>
          <a:lstStyle/>
          <a:p>
            <a:r>
              <a:rPr b="1" dirty="0">
                <a:solidFill>
                  <a:srgbClr val="FFFFFF"/>
                </a:solidFill>
              </a:rPr>
              <a:t>Dysregulation precedes overt disease</a:t>
            </a:r>
          </a:p>
          <a:p>
            <a:r>
              <a:rPr b="1" dirty="0">
                <a:solidFill>
                  <a:srgbClr val="FFFFFF"/>
                </a:solidFill>
              </a:rPr>
              <a:t>Integration of stress, inflammation, and metabolism</a:t>
            </a:r>
          </a:p>
          <a:p>
            <a:r>
              <a:rPr b="1" dirty="0">
                <a:solidFill>
                  <a:srgbClr val="FFFFFF"/>
                </a:solidFill>
              </a:rPr>
              <a:t>Supports preventive and precision endocrinology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1D9F5-4B77-D64F-7893-281D2E60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9591-2A93-1985-ADAC-C23C62AD7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26419"/>
            <a:ext cx="9793088" cy="1143000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Molecular Aspects</a:t>
            </a:r>
            <a:r>
              <a:rPr lang="en-GB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Aging</a:t>
            </a:r>
            <a:br>
              <a:rPr lang="en-GB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(All influenced by chronic stress)</a:t>
            </a:r>
            <a:endParaRPr lang="en-US" sz="40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D0986-52D1-D0A0-8F13-6E605AAA0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1608195"/>
            <a:ext cx="10972800" cy="4851645"/>
          </a:xfrm>
        </p:spPr>
        <p:txBody>
          <a:bodyPr>
            <a:normAutofit fontScale="70000" lnSpcReduction="20000"/>
          </a:bodyPr>
          <a:lstStyle/>
          <a:p>
            <a:r>
              <a:rPr lang="en-GB" sz="4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Programmed Organismal Senescence (</a:t>
            </a:r>
            <a:r>
              <a:rPr lang="en-GB" sz="46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gerogenes</a:t>
            </a:r>
            <a:r>
              <a:rPr lang="en-GB" sz="4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GB" sz="4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Programmed Cellular Senescence (</a:t>
            </a:r>
            <a:r>
              <a:rPr lang="en-GB" sz="4600" b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gerogenes</a:t>
            </a:r>
            <a:r>
              <a:rPr lang="en-GB" sz="4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GB" sz="4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Genomic Instability </a:t>
            </a:r>
          </a:p>
          <a:p>
            <a:r>
              <a:rPr lang="en-GB" sz="4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Epigenetic Alterations </a:t>
            </a:r>
          </a:p>
          <a:p>
            <a:r>
              <a:rPr lang="en-GB" sz="4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Mitochondrial Decrease/Dysfunction</a:t>
            </a:r>
          </a:p>
          <a:p>
            <a:r>
              <a:rPr lang="en-GB" sz="4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Proteostasis</a:t>
            </a:r>
            <a:r>
              <a:rPr lang="en-GB" sz="4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Decline</a:t>
            </a:r>
          </a:p>
          <a:p>
            <a:r>
              <a:rPr lang="en-GB" sz="4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Deregulated Nutrient Sensing (mTOR system)</a:t>
            </a:r>
          </a:p>
          <a:p>
            <a:r>
              <a:rPr lang="en-GB" sz="4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Stem Cell Exhaustion</a:t>
            </a:r>
          </a:p>
          <a:p>
            <a:r>
              <a:rPr lang="en-GB" sz="46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Parainflammation</a:t>
            </a:r>
            <a:r>
              <a:rPr lang="en-GB" sz="46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-Inflammaging </a:t>
            </a:r>
            <a:endParaRPr lang="en-GB" sz="4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4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Autophagy </a:t>
            </a:r>
            <a:r>
              <a:rPr lang="en-GB" sz="4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Lysosomal Dysfunction</a:t>
            </a:r>
          </a:p>
          <a:p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041106FD-699A-E9B0-11FA-20B374737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849463" y="6487324"/>
            <a:ext cx="1037678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8B77C81-0F83-E1B9-2718-567230FEB6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9463" y="1313262"/>
            <a:ext cx="10499427" cy="7246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09855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9416" y="188640"/>
            <a:ext cx="11455524" cy="5905500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l"/>
            <a:endParaRPr dirty="0"/>
          </a:p>
          <a:p>
            <a:pPr algn="l">
              <a:defRPr sz="4400" b="1">
                <a:solidFill>
                  <a:srgbClr val="FFFFFF"/>
                </a:solidFill>
              </a:defRPr>
            </a:pPr>
            <a:r>
              <a:rPr lang="en-US" sz="3300" dirty="0">
                <a:solidFill>
                  <a:srgbClr val="FFFF00"/>
                </a:solidFill>
              </a:rPr>
              <a:t>                   </a:t>
            </a:r>
            <a:r>
              <a:rPr lang="en-US" sz="4800" dirty="0">
                <a:solidFill>
                  <a:srgbClr val="FFFF00"/>
                </a:solidFill>
              </a:rPr>
              <a:t>Biological Age Biomarkers</a:t>
            </a:r>
            <a:endParaRPr sz="4800" dirty="0">
              <a:solidFill>
                <a:srgbClr val="FFFF00"/>
              </a:solidFill>
            </a:endParaRPr>
          </a:p>
          <a:p>
            <a:pPr lvl="1" algn="l">
              <a:defRPr sz="2800">
                <a:solidFill>
                  <a:srgbClr val="FFFFFF"/>
                </a:solidFill>
              </a:defRPr>
            </a:pPr>
            <a:endParaRPr lang="en-US" sz="2100" dirty="0"/>
          </a:p>
          <a:p>
            <a:pPr lvl="1" algn="l">
              <a:defRPr sz="2800">
                <a:solidFill>
                  <a:srgbClr val="FFFFFF"/>
                </a:solidFill>
              </a:defRPr>
            </a:pPr>
            <a:r>
              <a:rPr sz="3000" b="1" dirty="0"/>
              <a:t>Main primary composite biomarkers:</a:t>
            </a:r>
            <a:endParaRPr lang="en-US" sz="3000" b="1" dirty="0"/>
          </a:p>
          <a:p>
            <a:pPr lvl="1" algn="l">
              <a:defRPr sz="2800">
                <a:solidFill>
                  <a:srgbClr val="FFFFFF"/>
                </a:solidFill>
              </a:defRPr>
            </a:pPr>
            <a:endParaRPr lang="en-US" sz="3000" b="1" dirty="0"/>
          </a:p>
          <a:p>
            <a:pPr lvl="1">
              <a:defRPr sz="2800">
                <a:solidFill>
                  <a:srgbClr val="FFFFFF"/>
                </a:solidFill>
              </a:defRPr>
            </a:pPr>
            <a:r>
              <a:rPr lang="en-GB" sz="3000" b="1" dirty="0"/>
              <a:t>  - Composite blood biomarker indices</a:t>
            </a:r>
          </a:p>
          <a:p>
            <a:pPr lvl="1">
              <a:defRPr sz="2800">
                <a:solidFill>
                  <a:srgbClr val="FFFFFF"/>
                </a:solidFill>
              </a:defRPr>
            </a:pPr>
            <a:r>
              <a:rPr lang="en-GB" sz="3000" b="1" dirty="0"/>
              <a:t>  - Physical function measures (muscle strength, power; HRV)</a:t>
            </a:r>
          </a:p>
          <a:p>
            <a:pPr lvl="1">
              <a:defRPr sz="2800">
                <a:solidFill>
                  <a:srgbClr val="FFFFFF"/>
                </a:solidFill>
              </a:defRPr>
            </a:pPr>
            <a:r>
              <a:rPr lang="en-US" sz="3000" b="1" dirty="0"/>
              <a:t>  - Body composition measures (muscle mass, visceral fat, MASH)</a:t>
            </a:r>
            <a:endParaRPr sz="3000" b="1" dirty="0"/>
          </a:p>
          <a:p>
            <a:pPr lvl="1" algn="l">
              <a:defRPr sz="2800">
                <a:solidFill>
                  <a:srgbClr val="FFFFFF"/>
                </a:solidFill>
              </a:defRPr>
            </a:pPr>
            <a:r>
              <a:rPr sz="3000" b="1" dirty="0">
                <a:solidFill>
                  <a:srgbClr val="00B0F0"/>
                </a:solidFill>
              </a:rPr>
              <a:t>  - DNA methylation clocks</a:t>
            </a:r>
            <a:r>
              <a:rPr lang="en-US" sz="3000" b="1" dirty="0">
                <a:solidFill>
                  <a:srgbClr val="00B0F0"/>
                </a:solidFill>
              </a:rPr>
              <a:t>/signatures</a:t>
            </a:r>
          </a:p>
          <a:p>
            <a:pPr lvl="1" algn="l">
              <a:defRPr sz="28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rgbClr val="00B0F0"/>
                </a:solidFill>
              </a:rPr>
              <a:t>  - DNA Stability (telomere length)</a:t>
            </a:r>
            <a:endParaRPr sz="3000" b="1" dirty="0">
              <a:solidFill>
                <a:srgbClr val="00B0F0"/>
              </a:solidFill>
            </a:endParaRPr>
          </a:p>
          <a:p>
            <a:pPr lvl="1" algn="l">
              <a:defRPr sz="2800">
                <a:solidFill>
                  <a:srgbClr val="FFFFFF"/>
                </a:solidFill>
              </a:defRPr>
            </a:pPr>
            <a:r>
              <a:rPr sz="3000" b="1" dirty="0">
                <a:solidFill>
                  <a:srgbClr val="00B0F0"/>
                </a:solidFill>
              </a:rPr>
              <a:t>  - Proteomic clocks</a:t>
            </a:r>
            <a:r>
              <a:rPr lang="en-US" sz="3000" b="1" dirty="0">
                <a:solidFill>
                  <a:srgbClr val="00B0F0"/>
                </a:solidFill>
              </a:rPr>
              <a:t> (proteasomes, proteomic signatures)</a:t>
            </a:r>
            <a:endParaRPr sz="3000" b="1" dirty="0">
              <a:solidFill>
                <a:srgbClr val="00B0F0"/>
              </a:solidFill>
            </a:endParaRPr>
          </a:p>
          <a:p>
            <a:pPr lvl="1" algn="l">
              <a:defRPr sz="2800">
                <a:solidFill>
                  <a:srgbClr val="FFFFFF"/>
                </a:solidFill>
              </a:defRPr>
            </a:pPr>
            <a:endParaRPr lang="en-US" sz="3200" b="1" dirty="0">
              <a:solidFill>
                <a:srgbClr val="FFFFFF"/>
              </a:solidFill>
            </a:endParaRPr>
          </a:p>
          <a:p>
            <a:pPr lvl="1" algn="l">
              <a:defRPr sz="2800">
                <a:solidFill>
                  <a:srgbClr val="FFFFFF"/>
                </a:solidFill>
              </a:defRPr>
            </a:pPr>
            <a:r>
              <a:rPr sz="3200" b="1" dirty="0">
                <a:solidFill>
                  <a:srgbClr val="FFC000"/>
                </a:solidFill>
              </a:rPr>
              <a:t>Often used together for robust, sensitive aging endpoints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458316" y="-328711"/>
            <a:ext cx="892899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</a:pPr>
            <a:r>
              <a:rPr lang="en-US" alt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(Eu)Longevity</a:t>
            </a:r>
            <a:endParaRPr lang="en-US" altLang="en-US" sz="20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b="1" dirty="0">
              <a:solidFill>
                <a:srgbClr val="E8FF17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437267" y="-15524"/>
            <a:ext cx="9860280" cy="3819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Concepts of Complexity </a:t>
            </a:r>
            <a:r>
              <a:rPr lang="en-US" altLang="en-US" sz="2800" b="1" i="1" dirty="0">
                <a:solidFill>
                  <a:schemeClr val="bg1"/>
                </a:solidFill>
                <a:latin typeface="Arial Bold Italic" panose="020B0604020202020204" charset="0"/>
                <a:ea typeface="ＭＳ Ｐゴシック" panose="020B0600070205080204" pitchFamily="34" charset="-128"/>
                <a:cs typeface="Arial Bold Italic" panose="020B0604020202020204" charset="0"/>
              </a:rPr>
              <a:t>vs.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Endocrinology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Adverse Effects of Chronic Stress – Pathology-Aging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Evaluation of a Stressed Human Subject-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rgbClr val="00B0F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Management-Therapy-Eu-longevity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rgbClr val="00B0F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</a:t>
            </a:r>
            <a:r>
              <a:rPr lang="en-US" alt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699530" y="836712"/>
            <a:ext cx="10446563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 flipV="1">
            <a:off x="1034687" y="6597352"/>
            <a:ext cx="10122625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ext Box 1"/>
          <p:cNvSpPr txBox="1">
            <a:spLocks noChangeArrowheads="1"/>
          </p:cNvSpPr>
          <p:nvPr/>
        </p:nvSpPr>
        <p:spPr bwMode="auto">
          <a:xfrm>
            <a:off x="1677988" y="1588"/>
            <a:ext cx="785812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E8FF17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The 5 Classic Lifestyle “Musts”  for Hyperstatic Resilience 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3216275" y="1468438"/>
            <a:ext cx="6400800" cy="306863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endParaRPr lang="en-US" altLang="en-US" sz="24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C0099"/>
              </a:buClr>
              <a:buSzPct val="100000"/>
              <a:defRPr/>
            </a:pPr>
            <a:endParaRPr lang="en-US" altLang="en-US" sz="24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Healthy Nutrition (2</a:t>
            </a:r>
            <a:r>
              <a:rPr lang="en-US" altLang="en-US" sz="2800" b="1" baseline="300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nd</a:t>
            </a: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Moderate Exercise (3</a:t>
            </a:r>
            <a:r>
              <a:rPr lang="en-US" altLang="en-US" sz="2800" b="1" baseline="300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rd</a:t>
            </a: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Proper Sleep (1</a:t>
            </a:r>
            <a:r>
              <a:rPr lang="en-US" altLang="en-US" sz="2800" b="1" baseline="30000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</a:t>
            </a:r>
            <a:r>
              <a:rPr lang="en-US" altLang="en-US" sz="2800" b="1" dirty="0">
                <a:solidFill>
                  <a:srgbClr val="FFC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Circadian Regularity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</a:t>
            </a:r>
          </a:p>
        </p:txBody>
      </p:sp>
      <p:sp>
        <p:nvSpPr>
          <p:cNvPr id="161796" name="Line 3"/>
          <p:cNvSpPr>
            <a:spLocks noChangeShapeType="1"/>
          </p:cNvSpPr>
          <p:nvPr/>
        </p:nvSpPr>
        <p:spPr bwMode="auto">
          <a:xfrm>
            <a:off x="1309688" y="1906589"/>
            <a:ext cx="9394824" cy="0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1797" name="Line 4"/>
          <p:cNvSpPr>
            <a:spLocks noChangeShapeType="1"/>
          </p:cNvSpPr>
          <p:nvPr/>
        </p:nvSpPr>
        <p:spPr bwMode="auto">
          <a:xfrm>
            <a:off x="1271588" y="5373689"/>
            <a:ext cx="9504932" cy="15874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1798" name="Rectangle 5"/>
          <p:cNvSpPr>
            <a:spLocks noChangeArrowheads="1"/>
          </p:cNvSpPr>
          <p:nvPr/>
        </p:nvSpPr>
        <p:spPr bwMode="auto">
          <a:xfrm>
            <a:off x="1271588" y="5937250"/>
            <a:ext cx="1579562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D575B4-22EF-82AC-9E9B-3180AB8F7509}"/>
              </a:ext>
            </a:extLst>
          </p:cNvPr>
          <p:cNvSpPr txBox="1"/>
          <p:nvPr/>
        </p:nvSpPr>
        <p:spPr>
          <a:xfrm>
            <a:off x="7855422" y="2132856"/>
            <a:ext cx="2568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1500" dirty="0">
                <a:solidFill>
                  <a:srgbClr val="FFC000"/>
                </a:solidFill>
              </a:rPr>
              <a:t>}</a:t>
            </a:r>
          </a:p>
        </p:txBody>
      </p:sp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7AEA-1A12-991C-E4FB-9EBFBEDE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5" name="Content Placeholder 4" descr="A cartoon of two people walking&#10;&#10;AI-generated content may be incorrect.">
            <a:extLst>
              <a:ext uri="{FF2B5EF4-FFF2-40B4-BE49-F238E27FC236}">
                <a16:creationId xmlns:a16="http://schemas.microsoft.com/office/drawing/2014/main" id="{171AC089-3B08-3B95-2C22-057733284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0704" y="0"/>
            <a:ext cx="12432704" cy="6858000"/>
          </a:xfrm>
        </p:spPr>
      </p:pic>
    </p:spTree>
    <p:extLst>
      <p:ext uri="{BB962C8B-B14F-4D97-AF65-F5344CB8AC3E}">
        <p14:creationId xmlns:p14="http://schemas.microsoft.com/office/powerpoint/2010/main" val="25996499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alking with bones&#10;&#10;AI-generated content may be incorrect.">
            <a:extLst>
              <a:ext uri="{FF2B5EF4-FFF2-40B4-BE49-F238E27FC236}">
                <a16:creationId xmlns:a16="http://schemas.microsoft.com/office/drawing/2014/main" id="{E8642991-8A20-CF37-DC3C-B1F3EBD13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094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counter&#10;&#10;AI-generated content may be incorrect.">
            <a:extLst>
              <a:ext uri="{FF2B5EF4-FFF2-40B4-BE49-F238E27FC236}">
                <a16:creationId xmlns:a16="http://schemas.microsoft.com/office/drawing/2014/main" id="{3FF7F5D3-A414-5E78-D196-0394A1857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174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756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3A1198-9D5B-9187-4F18-79DD22EFF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9696" y="29833"/>
            <a:ext cx="5328592" cy="68396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B78D5A-AAAC-58F3-408C-85F516BC0CF2}"/>
              </a:ext>
            </a:extLst>
          </p:cNvPr>
          <p:cNvSpPr txBox="1"/>
          <p:nvPr/>
        </p:nvSpPr>
        <p:spPr>
          <a:xfrm>
            <a:off x="191344" y="1484784"/>
            <a:ext cx="2883097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600" b="1" dirty="0">
                <a:solidFill>
                  <a:srgbClr val="FFFF00"/>
                </a:solidFill>
              </a:rPr>
              <a:t>A Herculean </a:t>
            </a:r>
          </a:p>
          <a:p>
            <a:r>
              <a:rPr lang="en-GR" sz="3600" b="1" dirty="0">
                <a:solidFill>
                  <a:srgbClr val="FFFF00"/>
                </a:solidFill>
              </a:rPr>
              <a:t>Dilemma</a:t>
            </a:r>
          </a:p>
          <a:p>
            <a:endParaRPr lang="en-GR" sz="3600" b="1" dirty="0">
              <a:solidFill>
                <a:srgbClr val="FFFF00"/>
              </a:solidFill>
            </a:endParaRPr>
          </a:p>
          <a:p>
            <a:r>
              <a:rPr lang="en-GR" sz="2800" b="1" dirty="0">
                <a:solidFill>
                  <a:schemeClr val="bg1"/>
                </a:solidFill>
              </a:rPr>
              <a:t>Vice </a:t>
            </a:r>
            <a:r>
              <a:rPr lang="en-GR" sz="2800" b="1" i="1" dirty="0">
                <a:solidFill>
                  <a:schemeClr val="bg1"/>
                </a:solidFill>
              </a:rPr>
              <a:t>vs. </a:t>
            </a:r>
            <a:r>
              <a:rPr lang="en-GR" sz="2800" b="1" dirty="0">
                <a:solidFill>
                  <a:schemeClr val="bg1"/>
                </a:solidFill>
              </a:rPr>
              <a:t>Virtue</a:t>
            </a:r>
          </a:p>
          <a:p>
            <a:r>
              <a:rPr lang="en-GR" sz="2800" b="1" dirty="0">
                <a:solidFill>
                  <a:schemeClr val="bg1"/>
                </a:solidFill>
              </a:rPr>
              <a:t>Disease </a:t>
            </a:r>
            <a:r>
              <a:rPr lang="en-GR" sz="2800" b="1" i="1" dirty="0">
                <a:solidFill>
                  <a:schemeClr val="bg1"/>
                </a:solidFill>
              </a:rPr>
              <a:t>vs. </a:t>
            </a:r>
            <a:r>
              <a:rPr lang="en-GR" sz="2800" b="1" dirty="0">
                <a:solidFill>
                  <a:schemeClr val="bg1"/>
                </a:solidFill>
              </a:rPr>
              <a:t>Health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9D225-0ECA-5D55-737B-0E497FD3638D}"/>
              </a:ext>
            </a:extLst>
          </p:cNvPr>
          <p:cNvSpPr txBox="1"/>
          <p:nvPr/>
        </p:nvSpPr>
        <p:spPr>
          <a:xfrm>
            <a:off x="9192344" y="1498310"/>
            <a:ext cx="25941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3600" b="1" dirty="0">
                <a:solidFill>
                  <a:srgbClr val="FFFF00"/>
                </a:solidFill>
              </a:rPr>
              <a:t>Primary and Secondary</a:t>
            </a:r>
          </a:p>
          <a:p>
            <a:r>
              <a:rPr lang="en-GR" sz="3600" b="1" dirty="0">
                <a:solidFill>
                  <a:srgbClr val="FFFF00"/>
                </a:solidFill>
              </a:rPr>
              <a:t>Prevention</a:t>
            </a:r>
          </a:p>
          <a:p>
            <a:r>
              <a:rPr lang="en-GB" sz="3600" b="1" dirty="0">
                <a:solidFill>
                  <a:srgbClr val="FFFF00"/>
                </a:solidFill>
              </a:rPr>
              <a:t>a</a:t>
            </a:r>
            <a:r>
              <a:rPr lang="en-GR" sz="3600" b="1" dirty="0">
                <a:solidFill>
                  <a:srgbClr val="FFFF00"/>
                </a:solidFill>
              </a:rPr>
              <a:t>nd Reversal  </a:t>
            </a:r>
          </a:p>
        </p:txBody>
      </p:sp>
    </p:spTree>
    <p:extLst>
      <p:ext uri="{BB962C8B-B14F-4D97-AF65-F5344CB8AC3E}">
        <p14:creationId xmlns:p14="http://schemas.microsoft.com/office/powerpoint/2010/main" val="3892293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ext Box 1"/>
          <p:cNvSpPr txBox="1">
            <a:spLocks noChangeArrowheads="1"/>
          </p:cNvSpPr>
          <p:nvPr/>
        </p:nvSpPr>
        <p:spPr bwMode="auto">
          <a:xfrm>
            <a:off x="2058988" y="-392113"/>
            <a:ext cx="7858125" cy="19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E8FF17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What can we do about  stress? </a:t>
            </a:r>
          </a:p>
        </p:txBody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2918291" y="188640"/>
            <a:ext cx="6991350" cy="298894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endParaRPr lang="en-US" altLang="en-US" sz="24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C0099"/>
              </a:buClr>
              <a:buSzPct val="100000"/>
              <a:defRPr/>
            </a:pPr>
            <a:r>
              <a:rPr lang="en-US" altLang="en-US" sz="2400" b="1" dirty="0">
                <a:solidFill>
                  <a:srgbClr val="CC0099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Social prerequisites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Nutrition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Exercise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Sleep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Circadian regularity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chemeClr val="accent6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Eustress-Effectance-Learning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Experiencing </a:t>
            </a:r>
            <a:r>
              <a:rPr lang="ja-JP" altLang="en-US" sz="2400" b="1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en-US" sz="2400" b="1" i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Flow</a:t>
            </a:r>
            <a:r>
              <a:rPr lang="ja-JP" altLang="en-US" sz="2400" b="1" i="1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en-US" sz="2400" b="1" dirty="0" err="1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Noopedia</a:t>
            </a:r>
            <a:r>
              <a:rPr lang="en-US" alt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” methods, SEL skills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Environment, Arts</a:t>
            </a:r>
          </a:p>
          <a:p>
            <a:pPr marL="532130" indent="-530225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“Meaning- in-life”</a:t>
            </a:r>
          </a:p>
        </p:txBody>
      </p:sp>
      <p:sp>
        <p:nvSpPr>
          <p:cNvPr id="163844" name="Line 3"/>
          <p:cNvSpPr>
            <a:spLocks noChangeShapeType="1"/>
          </p:cNvSpPr>
          <p:nvPr/>
        </p:nvSpPr>
        <p:spPr bwMode="auto">
          <a:xfrm>
            <a:off x="1343472" y="965198"/>
            <a:ext cx="9721080" cy="71661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45" name="Line 4"/>
          <p:cNvSpPr>
            <a:spLocks noChangeShapeType="1"/>
          </p:cNvSpPr>
          <p:nvPr/>
        </p:nvSpPr>
        <p:spPr bwMode="auto">
          <a:xfrm>
            <a:off x="1270000" y="6381328"/>
            <a:ext cx="9578528" cy="15875"/>
          </a:xfrm>
          <a:prstGeom prst="line">
            <a:avLst/>
          </a:prstGeom>
          <a:noFill/>
          <a:ln w="2844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46" name="Rectangle 5"/>
          <p:cNvSpPr>
            <a:spLocks noChangeArrowheads="1"/>
          </p:cNvSpPr>
          <p:nvPr/>
        </p:nvSpPr>
        <p:spPr bwMode="auto">
          <a:xfrm>
            <a:off x="1270000" y="6515100"/>
            <a:ext cx="157956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ext Box 1"/>
          <p:cNvSpPr txBox="1">
            <a:spLocks noChangeArrowheads="1"/>
          </p:cNvSpPr>
          <p:nvPr/>
        </p:nvSpPr>
        <p:spPr bwMode="auto">
          <a:xfrm>
            <a:off x="1930400" y="4143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E8FF17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Basic Social Prerequisites</a:t>
            </a:r>
          </a:p>
        </p:txBody>
      </p:sp>
      <p:sp>
        <p:nvSpPr>
          <p:cNvPr id="165891" name="Text Box 2"/>
          <p:cNvSpPr txBox="1">
            <a:spLocks noChangeArrowheads="1"/>
          </p:cNvSpPr>
          <p:nvPr/>
        </p:nvSpPr>
        <p:spPr bwMode="auto">
          <a:xfrm>
            <a:off x="3071664" y="1891506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630" indent="-3416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rgbClr val="FFFFFF"/>
              </a:buClr>
            </a:pPr>
            <a:r>
              <a:rPr lang="en-US" alt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Safety, Security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rgbClr val="FFFFFF"/>
              </a:buClr>
            </a:pPr>
            <a:r>
              <a:rPr lang="en-US" alt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Social Integration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rgbClr val="FFFFFF"/>
              </a:buClr>
            </a:pPr>
            <a:r>
              <a:rPr lang="en-US" alt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Competence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rgbClr val="FFFFFF"/>
              </a:buClr>
            </a:pPr>
            <a:r>
              <a:rPr lang="en-US" alt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Authenticity</a:t>
            </a:r>
          </a:p>
          <a:p>
            <a:pPr eaLnBrk="1" hangingPunct="1">
              <a:lnSpc>
                <a:spcPct val="100000"/>
              </a:lnSpc>
              <a:spcBef>
                <a:spcPts val="900"/>
              </a:spcBef>
              <a:buClr>
                <a:srgbClr val="FFFFFF"/>
              </a:buClr>
            </a:pPr>
            <a:r>
              <a:rPr lang="en-US" alt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Autonomy</a:t>
            </a:r>
          </a:p>
        </p:txBody>
      </p:sp>
      <p:sp>
        <p:nvSpPr>
          <p:cNvPr id="165892" name="Line 3"/>
          <p:cNvSpPr>
            <a:spLocks noChangeShapeType="1"/>
          </p:cNvSpPr>
          <p:nvPr/>
        </p:nvSpPr>
        <p:spPr bwMode="auto">
          <a:xfrm>
            <a:off x="1090866" y="1642271"/>
            <a:ext cx="9753198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893" name="Line 4"/>
          <p:cNvSpPr>
            <a:spLocks noChangeShapeType="1"/>
          </p:cNvSpPr>
          <p:nvPr/>
        </p:nvSpPr>
        <p:spPr bwMode="auto">
          <a:xfrm flipV="1">
            <a:off x="1090866" y="5517232"/>
            <a:ext cx="9753197" cy="32512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894" name="Text Box 5"/>
          <p:cNvSpPr txBox="1">
            <a:spLocks noChangeArrowheads="1"/>
          </p:cNvSpPr>
          <p:nvPr/>
        </p:nvSpPr>
        <p:spPr bwMode="auto">
          <a:xfrm>
            <a:off x="1320800" y="63214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G.P. Chrousos</a:t>
            </a:r>
          </a:p>
        </p:txBody>
      </p:sp>
      <p:sp>
        <p:nvSpPr>
          <p:cNvPr id="165895" name="Text Box 6"/>
          <p:cNvSpPr txBox="1">
            <a:spLocks noChangeArrowheads="1"/>
          </p:cNvSpPr>
          <p:nvPr/>
        </p:nvSpPr>
        <p:spPr bwMode="auto"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B39E7A22-D2F7-1F48-A263-48BEAA3215F2}" type="slidenum"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77</a:t>
            </a:fld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person's head and brain&#10;&#10;AI-generated content may be incorrect.">
            <a:extLst>
              <a:ext uri="{FF2B5EF4-FFF2-40B4-BE49-F238E27FC236}">
                <a16:creationId xmlns:a16="http://schemas.microsoft.com/office/drawing/2014/main" id="{B019BB89-402C-E621-A279-2D74C15B0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451" y="0"/>
            <a:ext cx="5973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6343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404813"/>
            <a:ext cx="8008938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5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34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9144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3716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8288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indent="-2286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400" eaLnBrk="1" hangingPunct="1">
              <a:spcBef>
                <a:spcPct val="0"/>
              </a:spcBef>
              <a:buClrTx/>
              <a:buSzTx/>
              <a:buFontTx/>
              <a:buNone/>
            </a:pPr>
            <a:fld id="{EC468731-1E32-2545-A90F-3FC43A11AE8E}" type="slidenum">
              <a:rPr lang="el-GR" altLang="en-US" sz="1200" smtClean="0">
                <a:solidFill>
                  <a:srgbClr val="898989"/>
                </a:solidFill>
              </a:rPr>
              <a:t>79</a:t>
            </a:fld>
            <a:endParaRPr lang="el-GR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CEA89-9512-BC36-B759-69A1C91F7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923" y="221203"/>
            <a:ext cx="9759270" cy="1230223"/>
          </a:xfrm>
        </p:spPr>
        <p:txBody>
          <a:bodyPr/>
          <a:lstStyle/>
          <a:p>
            <a:r>
              <a:rPr lang="en-GR" sz="4191" b="1" dirty="0">
                <a:solidFill>
                  <a:schemeClr val="bg1"/>
                </a:solidFill>
                <a:latin typeface="+mn-lt"/>
              </a:rPr>
              <a:t>Holistic Approach to Stress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008D8-6C59-642E-E0A5-B8F6BB500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620598"/>
            <a:ext cx="10868694" cy="4038370"/>
          </a:xfrm>
        </p:spPr>
        <p:txBody>
          <a:bodyPr/>
          <a:lstStyle/>
          <a:p>
            <a:r>
              <a:rPr lang="en-GR" b="1" dirty="0">
                <a:solidFill>
                  <a:srgbClr val="FFFF00"/>
                </a:solidFill>
              </a:rPr>
              <a:t>Lifestyle changes </a:t>
            </a:r>
            <a:r>
              <a:rPr lang="en-GR" sz="3048" dirty="0">
                <a:solidFill>
                  <a:schemeClr val="bg1"/>
                </a:solidFill>
              </a:rPr>
              <a:t>(Daily routine, nutrition, exercise, sleep, social support)</a:t>
            </a:r>
          </a:p>
          <a:p>
            <a:r>
              <a:rPr lang="en-GR" b="1" dirty="0">
                <a:solidFill>
                  <a:srgbClr val="FFFF00"/>
                </a:solidFill>
              </a:rPr>
              <a:t>Life skills training/SEL  </a:t>
            </a:r>
            <a:r>
              <a:rPr lang="en-GR" sz="3048" dirty="0">
                <a:solidFill>
                  <a:schemeClr val="bg1"/>
                </a:solidFill>
              </a:rPr>
              <a:t>(Problem solving, emotion management, resilience, coping with change, communication skills, etc.)</a:t>
            </a:r>
          </a:p>
          <a:p>
            <a:r>
              <a:rPr lang="en-GR" b="1" dirty="0">
                <a:solidFill>
                  <a:srgbClr val="FFFF00"/>
                </a:solidFill>
              </a:rPr>
              <a:t>Relaxation techniques training </a:t>
            </a:r>
            <a:r>
              <a:rPr lang="en-GR" sz="3048" dirty="0">
                <a:solidFill>
                  <a:schemeClr val="bg1"/>
                </a:solidFill>
              </a:rPr>
              <a:t>(Breathing, PMR, TM, Mindfullness, EFT, etc.) </a:t>
            </a:r>
          </a:p>
          <a:p>
            <a:r>
              <a:rPr lang="en-GR" b="1" dirty="0">
                <a:solidFill>
                  <a:srgbClr val="FFFF00"/>
                </a:solidFill>
              </a:rPr>
              <a:t>Professional support* </a:t>
            </a:r>
            <a:r>
              <a:rPr lang="en-GR" sz="3048" dirty="0">
                <a:solidFill>
                  <a:schemeClr val="bg1"/>
                </a:solidFill>
              </a:rPr>
              <a:t>(Councelling, PSM, CBT, DBT, ACT, EMDR, etc.)</a:t>
            </a:r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17D4842D-BB38-E81C-8584-8AAC111297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400" y="1340768"/>
            <a:ext cx="10657184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F573041-60BB-7373-03C8-D06377A6FF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400" y="5533683"/>
            <a:ext cx="10724678" cy="1882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8636B-421E-6252-ACFB-683DA86AF41F}"/>
              </a:ext>
            </a:extLst>
          </p:cNvPr>
          <p:cNvSpPr txBox="1"/>
          <p:nvPr/>
        </p:nvSpPr>
        <p:spPr>
          <a:xfrm>
            <a:off x="1104806" y="6084454"/>
            <a:ext cx="3252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b="1" dirty="0">
                <a:solidFill>
                  <a:srgbClr val="FFFF00"/>
                </a:solidFill>
              </a:rPr>
              <a:t>*Psychology, Psychiatry </a:t>
            </a:r>
          </a:p>
        </p:txBody>
      </p:sp>
    </p:spTree>
    <p:extLst>
      <p:ext uri="{BB962C8B-B14F-4D97-AF65-F5344CB8AC3E}">
        <p14:creationId xmlns:p14="http://schemas.microsoft.com/office/powerpoint/2010/main" val="30617171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929" y="1124744"/>
            <a:ext cx="9086142" cy="16158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sz="405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Techniques that Stimulate the </a:t>
            </a:r>
            <a:endParaRPr lang="en-US" sz="405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sz="405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Parasympathetic Nervous System (PNS)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5520" y="3402812"/>
            <a:ext cx="8976945" cy="9694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2400"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sz="3300" b="1" dirty="0"/>
              <a:t>Enhancing Calm, Resilience, and Long-</a:t>
            </a:r>
            <a:r>
              <a:rPr lang="en-US" sz="3300" b="1" dirty="0"/>
              <a:t>t</a:t>
            </a:r>
            <a:r>
              <a:rPr sz="3300" b="1" dirty="0"/>
              <a:t>erm Health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8828" y="430852"/>
            <a:ext cx="689894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l">
              <a:defRPr sz="4000" b="1">
                <a:solidFill>
                  <a:srgbClr val="FFFFFF"/>
                </a:solidFill>
              </a:defRPr>
            </a:pPr>
            <a:r>
              <a:rPr sz="5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Behavioral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9456" y="1653256"/>
            <a:ext cx="10435549" cy="43858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endParaRPr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Diaphragmatic breathing (slow deep breaths)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lang="en-G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Biofeedback (PPG, Regmatex, ANS)</a:t>
            </a:r>
            <a:endParaRPr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Mindfulness meditation, yoga, tai chi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Visualization, mantras, guided imagery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Gentle stretching, progressive relaxation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sensory/social activities: nature, massage,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G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0421" y="268754"/>
            <a:ext cx="7436523" cy="10618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l">
              <a:defRPr sz="4000" b="1">
                <a:solidFill>
                  <a:srgbClr val="FFFFFF"/>
                </a:solidFill>
              </a:defRPr>
            </a:pPr>
            <a:r>
              <a:rPr sz="4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Neuromodulation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02789" y="1801631"/>
            <a:ext cx="10632462" cy="34317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B0F0"/>
                </a:solidFill>
              </a:rPr>
              <a:t>  Heart rate variability (HRV) biofeedback — trains vagal tone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2700" b="1" dirty="0"/>
              <a:t>Transcutaneous auricular vagus nerve stimulation (ta-VNS)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2700" b="1" dirty="0"/>
              <a:t>Invasive vagus nerve stimulation (VNS) — FDA-approved for </a:t>
            </a:r>
            <a:endParaRPr lang="en-US" sz="2700" b="1" dirty="0"/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GR" sz="2700" b="1" dirty="0"/>
              <a:t>     </a:t>
            </a:r>
            <a:r>
              <a:rPr sz="2700" b="1" dirty="0"/>
              <a:t>epilepsy &amp; depression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sz="2700" b="1" dirty="0"/>
              <a:t>Experimental: ultrasound vagus nerve stimulation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r>
              <a:rPr lang="en-GB" sz="27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Transcranial direct current stimulation (tDCS) &amp; repetitive transcranial </a:t>
            </a:r>
          </a:p>
          <a:p>
            <a:pPr>
              <a:defRPr sz="2800">
                <a:solidFill>
                  <a:srgbClr val="FFFFFF"/>
                </a:solidFill>
              </a:defRPr>
            </a:pPr>
            <a:r>
              <a:rPr lang="en-GB" sz="27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magnetic stimulation (rTMS)</a:t>
            </a:r>
          </a:p>
          <a:p>
            <a:pPr marL="342900" indent="-342900">
              <a:buFont typeface="Arial" panose="020B0604020202020204" pitchFamily="34" charset="0"/>
              <a:buChar char="•"/>
              <a:defRPr sz="2800">
                <a:solidFill>
                  <a:srgbClr val="FFFFFF"/>
                </a:solidFill>
              </a:defRPr>
            </a:pPr>
            <a:endParaRPr sz="2700" b="1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edical device attached to a person's chest&#10;&#10;AI-generated content may be incorrect.">
            <a:extLst>
              <a:ext uri="{FF2B5EF4-FFF2-40B4-BE49-F238E27FC236}">
                <a16:creationId xmlns:a16="http://schemas.microsoft.com/office/drawing/2014/main" id="{8E08DE77-FCAE-C860-6943-C45B01D58A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03" b="64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190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beard&#10;&#10;AI-generated content may be incorrect.">
            <a:extLst>
              <a:ext uri="{FF2B5EF4-FFF2-40B4-BE49-F238E27FC236}">
                <a16:creationId xmlns:a16="http://schemas.microsoft.com/office/drawing/2014/main" id="{609DF329-ADC7-8C6B-1C8C-CCF67EB52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80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171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drinking from a mug&#10;&#10;AI-generated content may be incorrect.">
            <a:extLst>
              <a:ext uri="{FF2B5EF4-FFF2-40B4-BE49-F238E27FC236}">
                <a16:creationId xmlns:a16="http://schemas.microsoft.com/office/drawing/2014/main" id="{EC55C0C7-98A4-6821-E29C-235A23998F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1" b="119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939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Title 1">
            <a:extLst>
              <a:ext uri="{FF2B5EF4-FFF2-40B4-BE49-F238E27FC236}">
                <a16:creationId xmlns:a16="http://schemas.microsoft.com/office/drawing/2014/main" id="{D3257AAD-1785-B1AA-773D-22E6B33D6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536" y="404664"/>
            <a:ext cx="9797684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Study of 400 Greek Centenarians: </a:t>
            </a:r>
            <a:b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</a:br>
            <a:r>
              <a:rPr lang="en-US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Female: Male 1.7:1, Key Features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5650" name="Content Placeholder 2">
            <a:extLst>
              <a:ext uri="{FF2B5EF4-FFF2-40B4-BE49-F238E27FC236}">
                <a16:creationId xmlns:a16="http://schemas.microsoft.com/office/drawing/2014/main" id="{2EB988CF-5117-A836-E33A-5D6F3D37AA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7252" y="1421968"/>
            <a:ext cx="9099184" cy="4953000"/>
          </a:xfrm>
        </p:spPr>
        <p:txBody>
          <a:bodyPr/>
          <a:lstStyle/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No </a:t>
            </a:r>
            <a:r>
              <a:rPr lang="en-US" altLang="en-US" sz="32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Hx</a:t>
            </a:r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of Obesity, Maintained Good BMI</a:t>
            </a:r>
            <a:r>
              <a:rPr lang="en-US" alt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No </a:t>
            </a:r>
            <a:r>
              <a:rPr lang="en-US" altLang="en-US" sz="32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Hx</a:t>
            </a:r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of Depression, </a:t>
            </a:r>
            <a:r>
              <a:rPr lang="en-US" altLang="en-US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No Loneliness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Little or No </a:t>
            </a:r>
            <a:r>
              <a:rPr lang="en-US" altLang="en-US" sz="3200" b="1" i="1" dirty="0" err="1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Hx</a:t>
            </a:r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of Smoking</a:t>
            </a:r>
            <a:r>
              <a:rPr lang="en-US" alt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Stable Daily Activity Schedule 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Resilience to Stress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High Optimism, Adaptability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Spirituality/Religiosity</a:t>
            </a:r>
          </a:p>
          <a:p>
            <a:r>
              <a:rPr lang="en-US" alt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(Underachievement ?)</a:t>
            </a:r>
          </a:p>
        </p:txBody>
      </p:sp>
      <p:sp>
        <p:nvSpPr>
          <p:cNvPr id="155651" name="Line 4">
            <a:extLst>
              <a:ext uri="{FF2B5EF4-FFF2-40B4-BE49-F238E27FC236}">
                <a16:creationId xmlns:a16="http://schemas.microsoft.com/office/drawing/2014/main" id="{4EC59EE1-06FC-F86D-5583-34D92F4832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392" y="1268760"/>
            <a:ext cx="10801200" cy="3175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155652" name="Line 4">
            <a:extLst>
              <a:ext uri="{FF2B5EF4-FFF2-40B4-BE49-F238E27FC236}">
                <a16:creationId xmlns:a16="http://schemas.microsoft.com/office/drawing/2014/main" id="{66031E80-46AB-D29C-12B1-C9DA9BA2C0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400" y="6061538"/>
            <a:ext cx="10729192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155653" name="Footer Placeholder 8">
            <a:extLst>
              <a:ext uri="{FF2B5EF4-FFF2-40B4-BE49-F238E27FC236}">
                <a16:creationId xmlns:a16="http://schemas.microsoft.com/office/drawing/2014/main" id="{535361EA-838C-7316-8C3D-5DDDF23A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9186" y="6175375"/>
            <a:ext cx="77343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 dirty="0" err="1">
                <a:solidFill>
                  <a:srgbClr val="FFFF00"/>
                </a:solidFill>
              </a:rPr>
              <a:t>Tigani</a:t>
            </a:r>
            <a:r>
              <a:rPr lang="en-US" altLang="en-US" sz="1600" b="1" i="1" dirty="0">
                <a:solidFill>
                  <a:srgbClr val="FFFF00"/>
                </a:solidFill>
              </a:rPr>
              <a:t> et al. BMC Geriatrics 1011, </a:t>
            </a:r>
            <a:r>
              <a:rPr lang="en-US" altLang="en-US" sz="1600" b="1" i="1" dirty="0" err="1">
                <a:solidFill>
                  <a:srgbClr val="FFFF00"/>
                </a:solidFill>
              </a:rPr>
              <a:t>Tigani</a:t>
            </a:r>
            <a:r>
              <a:rPr lang="en-US" altLang="en-US" sz="1600" b="1" i="1" dirty="0">
                <a:solidFill>
                  <a:srgbClr val="FFFF00"/>
                </a:solidFill>
              </a:rPr>
              <a:t> et al. Arch </a:t>
            </a:r>
            <a:r>
              <a:rPr lang="en-US" altLang="en-US" sz="1600" b="1" i="1" dirty="0" err="1">
                <a:solidFill>
                  <a:srgbClr val="FFFF00"/>
                </a:solidFill>
              </a:rPr>
              <a:t>Gerontol</a:t>
            </a:r>
            <a:r>
              <a:rPr lang="en-US" altLang="en-US" sz="1600" b="1" i="1" dirty="0">
                <a:solidFill>
                  <a:srgbClr val="FFFF00"/>
                </a:solidFill>
              </a:rPr>
              <a:t> Geriatrics 2012</a:t>
            </a:r>
          </a:p>
        </p:txBody>
      </p:sp>
    </p:spTree>
    <p:extLst>
      <p:ext uri="{BB962C8B-B14F-4D97-AF65-F5344CB8AC3E}">
        <p14:creationId xmlns:p14="http://schemas.microsoft.com/office/powerpoint/2010/main" val="34705898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09CD76-FE1C-32EE-ECEC-C02602277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>
            <a:extLst>
              <a:ext uri="{FF2B5EF4-FFF2-40B4-BE49-F238E27FC236}">
                <a16:creationId xmlns:a16="http://schemas.microsoft.com/office/drawing/2014/main" id="{84587B11-7899-3F5C-15CA-23258EF05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316" y="-328711"/>
            <a:ext cx="892899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</a:pPr>
            <a:r>
              <a:rPr lang="en-US" alt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(Eu)Longevity</a:t>
            </a:r>
            <a:endParaRPr lang="en-US" altLang="en-US" sz="20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4000" b="1" dirty="0">
              <a:solidFill>
                <a:srgbClr val="E8FF17"/>
              </a:solidFill>
            </a:endParaRPr>
          </a:p>
        </p:txBody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D6FC894F-8208-AD93-842A-BFB8E5971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7267" y="-15524"/>
            <a:ext cx="9860280" cy="38195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533400" indent="-532130"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1pPr>
            <a:lvl2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2pPr>
            <a:lvl3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3pPr>
            <a:lvl4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4pPr>
            <a:lvl5pPr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33400" algn="l"/>
                <a:tab pos="1447800" algn="l"/>
                <a:tab pos="2362200" algn="l"/>
                <a:tab pos="3276600" algn="l"/>
                <a:tab pos="4191000" algn="l"/>
                <a:tab pos="5105400" algn="l"/>
                <a:tab pos="6019800" algn="l"/>
                <a:tab pos="6934200" algn="l"/>
                <a:tab pos="7848600" algn="l"/>
                <a:tab pos="8763000" algn="l"/>
                <a:tab pos="9677400" algn="l"/>
                <a:tab pos="10591800" algn="l"/>
              </a:tabLst>
              <a:defRPr>
                <a:solidFill>
                  <a:srgbClr val="000000"/>
                </a:solidFill>
                <a:latin typeface="Symbol" pitchFamily="2" charset="2"/>
                <a:ea typeface="Symbol" pitchFamily="2" charset="2"/>
                <a:cs typeface="Symbol" pitchFamily="2" charset="2"/>
              </a:defRPr>
            </a:lvl9pPr>
          </a:lstStyle>
          <a:p>
            <a:pPr eaLnBrk="1" hangingPunct="1">
              <a:spcBef>
                <a:spcPts val="700"/>
              </a:spcBef>
              <a:buSzPct val="100000"/>
              <a:defRPr/>
            </a:pPr>
            <a:endParaRPr lang="en-US" altLang="en-US" sz="2800" b="1" dirty="0">
              <a:solidFill>
                <a:srgbClr val="CC0099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8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Concepts of Complexity </a:t>
            </a:r>
            <a:r>
              <a:rPr lang="en-US" altLang="en-US" sz="2800" b="1" i="1" dirty="0">
                <a:solidFill>
                  <a:schemeClr val="bg1"/>
                </a:solidFill>
                <a:latin typeface="Arial Bold Italic" panose="020B0604020202020204" charset="0"/>
                <a:ea typeface="ＭＳ Ｐゴシック" panose="020B0600070205080204" pitchFamily="34" charset="-128"/>
                <a:cs typeface="Arial Bold Italic" panose="020B0604020202020204" charset="0"/>
              </a:rPr>
              <a:t>vs.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Endocrinology</a:t>
            </a:r>
            <a:b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Neuro-Endocrine Mechanisms of the Stress Response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Adverse Effects of Chronic Stress – Pathology-Aging 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Evaluation of a Stressed Human Subject- Aging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800" b="1" dirty="0">
              <a:solidFill>
                <a:srgbClr val="00B0F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Stress Management-Therapy-Eu-longevity</a:t>
            </a: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altLang="en-US" sz="2800" b="1" dirty="0">
              <a:solidFill>
                <a:srgbClr val="00B0F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459105" indent="-45720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3200" b="1" dirty="0">
                <a:solidFill>
                  <a:srgbClr val="00B0F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Life extension-Rejuvenation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1905" indent="0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marL="532130" indent="-530225" eaLnBrk="1" hangingPunct="1">
              <a:spcBef>
                <a:spcPts val="600"/>
              </a:spcBef>
              <a:buClr>
                <a:srgbClr val="FFFFFF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en-US" sz="2400" b="1" dirty="0">
              <a:solidFill>
                <a:srgbClr val="FFFFFF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795" name="Line 3">
            <a:extLst>
              <a:ext uri="{FF2B5EF4-FFF2-40B4-BE49-F238E27FC236}">
                <a16:creationId xmlns:a16="http://schemas.microsoft.com/office/drawing/2014/main" id="{DBB8A52C-BB26-169C-DDA2-9C7309201B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530" y="836712"/>
            <a:ext cx="10446563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Line 4">
            <a:extLst>
              <a:ext uri="{FF2B5EF4-FFF2-40B4-BE49-F238E27FC236}">
                <a16:creationId xmlns:a16="http://schemas.microsoft.com/office/drawing/2014/main" id="{33D0EC88-5258-B599-34D3-18F131CA72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3468" y="6669360"/>
            <a:ext cx="10122625" cy="0"/>
          </a:xfrm>
          <a:prstGeom prst="line">
            <a:avLst/>
          </a:prstGeom>
          <a:noFill/>
          <a:ln w="38160" cap="sq">
            <a:solidFill>
              <a:srgbClr val="FF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92948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A8E152-69E8-0E4A-2668-B42E49FAC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E501CA-FF79-254A-F750-B6D6701B5CA0}"/>
              </a:ext>
            </a:extLst>
          </p:cNvPr>
          <p:cNvSpPr txBox="1"/>
          <p:nvPr/>
        </p:nvSpPr>
        <p:spPr>
          <a:xfrm>
            <a:off x="2409682" y="1255529"/>
            <a:ext cx="8769708" cy="550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US" sz="3200" b="1" dirty="0"/>
              <a:t>Animal examples provide distinct mechanisms 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US" sz="3200" b="1" dirty="0"/>
              <a:t>for life prolongation 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rgbClr val="FFFF00"/>
                </a:solidFill>
              </a:rPr>
              <a:t>Bats (anti-viral, anticancer, apoptosis, immunity)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rgbClr val="FFFF00"/>
                </a:solidFill>
              </a:rPr>
              <a:t>Greenland whales (DNA repair)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3200" b="1" dirty="0">
                <a:solidFill>
                  <a:srgbClr val="FFFF00"/>
                </a:solidFill>
              </a:rPr>
              <a:t>Elephants (anti-cancer, apoptosis)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E581FC-62D7-6674-F695-4CE0B66885FC}"/>
              </a:ext>
            </a:extLst>
          </p:cNvPr>
          <p:cNvSpPr txBox="1"/>
          <p:nvPr/>
        </p:nvSpPr>
        <p:spPr>
          <a:xfrm>
            <a:off x="2409682" y="0"/>
            <a:ext cx="8002191" cy="11069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1793" dirty="0"/>
          </a:p>
          <a:p>
            <a:pPr>
              <a:defRPr sz="32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Slowing of Aging Possible? </a:t>
            </a:r>
            <a:endParaRPr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2ABA3048-AFF1-C198-1A84-A0B4AC7A7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2271" y="1281304"/>
            <a:ext cx="9480273" cy="3188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A2D6D03C-C1B5-04D4-AC3D-136F68CA96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43472" y="5445224"/>
            <a:ext cx="985906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303426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BF2CA5-1644-E914-A621-8ADEDABF6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17EDA0-A8A1-92EB-4E83-78DCB2950A18}"/>
              </a:ext>
            </a:extLst>
          </p:cNvPr>
          <p:cNvSpPr txBox="1"/>
          <p:nvPr/>
        </p:nvSpPr>
        <p:spPr>
          <a:xfrm>
            <a:off x="1374907" y="1320119"/>
            <a:ext cx="10415928" cy="52629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endParaRPr lang="en-US" sz="2400" b="1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US" sz="3600" b="1" dirty="0"/>
              <a:t>Processes that provide distinct mechanisms 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US" sz="3600" b="1" dirty="0"/>
              <a:t>for both rejuvenation and immortality: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</a:rPr>
              <a:t>Gamete</a:t>
            </a:r>
            <a:r>
              <a:rPr lang="el-GR" sz="4000" b="1" dirty="0">
                <a:solidFill>
                  <a:srgbClr val="FFFF00"/>
                </a:solidFill>
              </a:rPr>
              <a:t> </a:t>
            </a:r>
            <a:r>
              <a:rPr lang="en-US" sz="4000" b="1" dirty="0">
                <a:solidFill>
                  <a:srgbClr val="FFFF00"/>
                </a:solidFill>
              </a:rPr>
              <a:t>and blastocyst rejuvenation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rgbClr val="FFFF00"/>
                </a:solidFill>
              </a:rPr>
              <a:t>Nature experiments (Hydra, Axolotl)</a:t>
            </a:r>
            <a:endParaRPr lang="en-GB" sz="4000" b="1" dirty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r>
              <a:rPr lang="en-GB" sz="4000" b="1" dirty="0">
                <a:solidFill>
                  <a:srgbClr val="FFFF00"/>
                </a:solidFill>
              </a:rPr>
              <a:t>Creation of induced pluripotent cells (iPS cells)</a:t>
            </a:r>
            <a:endParaRPr lang="en-GB" sz="3600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solidFill>
                  <a:srgbClr val="FFFFFF"/>
                </a:solidFill>
              </a:defRPr>
            </a:pPr>
            <a:endParaRPr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2FE88A-D50F-1482-2FEF-258DB1F3F01E}"/>
              </a:ext>
            </a:extLst>
          </p:cNvPr>
          <p:cNvSpPr txBox="1"/>
          <p:nvPr/>
        </p:nvSpPr>
        <p:spPr>
          <a:xfrm>
            <a:off x="2855640" y="0"/>
            <a:ext cx="6325450" cy="110690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sz="1793" dirty="0"/>
          </a:p>
          <a:p>
            <a:pPr>
              <a:defRPr sz="32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Anti-aging Possible? </a:t>
            </a:r>
            <a:endParaRPr sz="4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AA7AA743-0982-7DB5-7A0D-216A0DE0B80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7590" y="1412776"/>
            <a:ext cx="9480273" cy="3188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  <p:sp>
        <p:nvSpPr>
          <p:cNvPr id="4" name="Line 4">
            <a:extLst>
              <a:ext uri="{FF2B5EF4-FFF2-40B4-BE49-F238E27FC236}">
                <a16:creationId xmlns:a16="http://schemas.microsoft.com/office/drawing/2014/main" id="{69EC3D95-6824-571A-3FCF-1C51CA59A2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4907" y="5805264"/>
            <a:ext cx="9859067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166957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82C6FA-0958-19F1-DC5B-5DCFDFDFE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7729" y="43248"/>
            <a:ext cx="4968552" cy="6771503"/>
          </a:xfrm>
        </p:spPr>
      </p:pic>
    </p:spTree>
    <p:extLst>
      <p:ext uri="{BB962C8B-B14F-4D97-AF65-F5344CB8AC3E}">
        <p14:creationId xmlns:p14="http://schemas.microsoft.com/office/powerpoint/2010/main" val="235349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ottle of vitamin d&#10;&#10;AI-generated content may be incorrect.">
            <a:extLst>
              <a:ext uri="{FF2B5EF4-FFF2-40B4-BE49-F238E27FC236}">
                <a16:creationId xmlns:a16="http://schemas.microsoft.com/office/drawing/2014/main" id="{38ECA437-F148-060F-8A51-E7F26B890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9736" y="0"/>
            <a:ext cx="4896544" cy="668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502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D72F54-16A8-C104-BAC6-569CF1CF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A17AB1-3251-EA8C-B2D7-0A9B6B8B73EB}"/>
              </a:ext>
            </a:extLst>
          </p:cNvPr>
          <p:cNvSpPr txBox="1"/>
          <p:nvPr/>
        </p:nvSpPr>
        <p:spPr>
          <a:xfrm>
            <a:off x="767408" y="1268760"/>
            <a:ext cx="1044116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lang="en-US" sz="4800" dirty="0">
                <a:solidFill>
                  <a:srgbClr val="FFFF00"/>
                </a:solidFill>
              </a:rPr>
              <a:t>Extension of Life and Rejuvenation </a:t>
            </a:r>
          </a:p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lang="en-US" sz="4800" dirty="0">
                <a:solidFill>
                  <a:srgbClr val="FFFF00"/>
                </a:solidFill>
              </a:rPr>
              <a:t>of Cells, Organs and Organisms using Molecular Techniques  </a:t>
            </a:r>
          </a:p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lang="en-US" sz="4800" dirty="0">
                <a:solidFill>
                  <a:srgbClr val="FFFF00"/>
                </a:solidFill>
              </a:rPr>
              <a:t>are Possible and under Intense Study</a:t>
            </a:r>
            <a:endParaRPr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75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D2A76-3CE6-F2D4-86B2-CE7F7450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0975A-AF12-F87B-4CDE-1AD4BD68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188640"/>
            <a:ext cx="8292905" cy="1399417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“Life is like riding a bicycle. To keep your balance, you must keep moving.”  </a:t>
            </a:r>
            <a:r>
              <a:rPr lang="el-GR" b="1" dirty="0"/>
              <a:t>          </a:t>
            </a:r>
            <a:r>
              <a:rPr lang="en-GB" sz="3600" dirty="0"/>
              <a:t>Albert Einstein</a:t>
            </a:r>
            <a:endParaRPr lang="en-GR" dirty="0"/>
          </a:p>
        </p:txBody>
      </p:sp>
      <p:pic>
        <p:nvPicPr>
          <p:cNvPr id="5" name="Content Placeholder 4" descr="A person riding a bicycle&#10;&#10;AI-generated content may be incorrect.">
            <a:extLst>
              <a:ext uri="{FF2B5EF4-FFF2-40B4-BE49-F238E27FC236}">
                <a16:creationId xmlns:a16="http://schemas.microsoft.com/office/drawing/2014/main" id="{0763907A-9446-D800-D66F-E5411E158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1301" y="2026468"/>
            <a:ext cx="6990471" cy="4556894"/>
          </a:xfrm>
        </p:spPr>
      </p:pic>
    </p:spTree>
    <p:extLst>
      <p:ext uri="{BB962C8B-B14F-4D97-AF65-F5344CB8AC3E}">
        <p14:creationId xmlns:p14="http://schemas.microsoft.com/office/powerpoint/2010/main" val="2706429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1833</TotalTime>
  <Words>3315</Words>
  <Application>Microsoft Macintosh PowerPoint</Application>
  <PresentationFormat>Widescreen</PresentationFormat>
  <Paragraphs>979</Paragraphs>
  <Slides>94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94</vt:i4>
      </vt:variant>
    </vt:vector>
  </HeadingPairs>
  <TitlesOfParts>
    <vt:vector size="116" baseType="lpstr">
      <vt:lpstr>ＭＳ Ｐゴシック</vt:lpstr>
      <vt:lpstr>Arial</vt:lpstr>
      <vt:lpstr>Arial Black</vt:lpstr>
      <vt:lpstr>Arial Bold</vt:lpstr>
      <vt:lpstr>Arial Bold Italic</vt:lpstr>
      <vt:lpstr>Calibri</vt:lpstr>
      <vt:lpstr>Calibri Bold</vt:lpstr>
      <vt:lpstr>Calibri Bold Italic</vt:lpstr>
      <vt:lpstr>Calibri Light</vt:lpstr>
      <vt:lpstr>Century Gothic</vt:lpstr>
      <vt:lpstr>Century Gothic Bold</vt:lpstr>
      <vt:lpstr>Century Gothic Bold Italic</vt:lpstr>
      <vt:lpstr>Helvetica</vt:lpstr>
      <vt:lpstr>Symbol</vt:lpstr>
      <vt:lpstr>Times</vt:lpstr>
      <vt:lpstr>Times New Roman</vt:lpstr>
      <vt:lpstr>Times New Roman Bold</vt:lpstr>
      <vt:lpstr>Verdana</vt:lpstr>
      <vt:lpstr>Wingdings</vt:lpstr>
      <vt:lpstr>Office Theme</vt:lpstr>
      <vt:lpstr>MSGraph.Chart</vt:lpstr>
      <vt:lpstr>Chart</vt:lpstr>
      <vt:lpstr> Stress and  Cardiometabolic Medicine   </vt:lpstr>
      <vt:lpstr>Life Expectancy by Country = Lifespan</vt:lpstr>
      <vt:lpstr>Healthy Life Expectancy (HALE) =Healthspan</vt:lpstr>
      <vt:lpstr>Comparison of Life Expectancy Distributions (SD = 10, Equal Peak Height)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Eustress             Distress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Resilience is the Ability of any Organism to Resist to Stressors and Return Rapidly to Homeostasis    </vt:lpstr>
      <vt:lpstr>PowerPoint Presentation</vt:lpstr>
      <vt:lpstr>PowerPoint Presentation</vt:lpstr>
      <vt:lpstr>PowerPoint Presentation</vt:lpstr>
      <vt:lpstr>PowerPoint Presentation</vt:lpstr>
      <vt:lpstr>The Retino-hypothalamic Track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CHRONIC STRESS SYSTEM ACTIVATION Pathophysiology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Molecular Aging: Insights from Nature Aging (2024)</vt:lpstr>
      <vt:lpstr>PowerPoint Presentation</vt:lpstr>
      <vt:lpstr>PowerPoint Presentation</vt:lpstr>
      <vt:lpstr>PowerPoint Presentation</vt:lpstr>
      <vt:lpstr>Implications for Healthy Longevity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Geroscience Gerogenes Geromedicine Gerotherapeutics  vs. Geriatrics</vt:lpstr>
      <vt:lpstr>PowerPoint Presentation</vt:lpstr>
      <vt:lpstr>Population - Methods</vt:lpstr>
      <vt:lpstr>Results</vt:lpstr>
      <vt:lpstr>Endocrine–Metabolic Implications</vt:lpstr>
      <vt:lpstr>  Molecular Aspects of Aging (All influenced by chronic stress)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Holistic Approach to Stress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Study of 400 Greek Centenarians:  Female: Male 1.7:1, Key Features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“Life is like riding a bicycle. To keep your balance, you must keep moving.”            Albert Einstein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Endocrinology of the Critical State</dc:title>
  <dc:creator>George P. Chrousos</dc:creator>
  <cp:lastModifiedBy>George Chrousos</cp:lastModifiedBy>
  <cp:revision>1335</cp:revision>
  <cp:lastPrinted>2023-05-20T06:47:20Z</cp:lastPrinted>
  <dcterms:created xsi:type="dcterms:W3CDTF">2023-05-20T06:47:20Z</dcterms:created>
  <dcterms:modified xsi:type="dcterms:W3CDTF">2026-10-20T11:26:12Z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1033-5.1.0.7912</vt:lpwstr>
  </property>
</Properties>
</file>