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5"/>
  </p:notesMasterIdLst>
  <p:sldIdLst>
    <p:sldId id="256" r:id="rId2"/>
    <p:sldId id="257" r:id="rId3"/>
    <p:sldId id="258" r:id="rId4"/>
    <p:sldId id="259" r:id="rId5"/>
    <p:sldId id="262" r:id="rId6"/>
    <p:sldId id="261" r:id="rId7"/>
    <p:sldId id="321" r:id="rId8"/>
    <p:sldId id="283" r:id="rId9"/>
    <p:sldId id="266" r:id="rId10"/>
    <p:sldId id="265" r:id="rId11"/>
    <p:sldId id="267" r:id="rId12"/>
    <p:sldId id="268" r:id="rId13"/>
    <p:sldId id="322" r:id="rId14"/>
    <p:sldId id="273" r:id="rId15"/>
    <p:sldId id="271" r:id="rId16"/>
    <p:sldId id="284" r:id="rId17"/>
    <p:sldId id="272" r:id="rId18"/>
    <p:sldId id="320" r:id="rId19"/>
    <p:sldId id="323" r:id="rId20"/>
    <p:sldId id="318" r:id="rId21"/>
    <p:sldId id="314" r:id="rId22"/>
    <p:sldId id="281" r:id="rId23"/>
    <p:sldId id="282" r:id="rId24"/>
    <p:sldId id="343" r:id="rId25"/>
    <p:sldId id="288" r:id="rId26"/>
    <p:sldId id="344" r:id="rId27"/>
    <p:sldId id="345" r:id="rId28"/>
    <p:sldId id="346" r:id="rId29"/>
    <p:sldId id="347" r:id="rId30"/>
    <p:sldId id="348" r:id="rId31"/>
    <p:sldId id="349" r:id="rId32"/>
    <p:sldId id="350" r:id="rId33"/>
    <p:sldId id="351" r:id="rId34"/>
    <p:sldId id="352" r:id="rId35"/>
    <p:sldId id="353" r:id="rId36"/>
    <p:sldId id="354" r:id="rId37"/>
    <p:sldId id="355" r:id="rId38"/>
    <p:sldId id="356" r:id="rId39"/>
    <p:sldId id="357" r:id="rId40"/>
    <p:sldId id="325" r:id="rId41"/>
    <p:sldId id="324" r:id="rId42"/>
    <p:sldId id="278" r:id="rId43"/>
    <p:sldId id="319" r:id="rId44"/>
    <p:sldId id="263" r:id="rId45"/>
    <p:sldId id="315" r:id="rId46"/>
    <p:sldId id="260" r:id="rId47"/>
    <p:sldId id="326" r:id="rId48"/>
    <p:sldId id="362" r:id="rId49"/>
    <p:sldId id="363" r:id="rId50"/>
    <p:sldId id="364" r:id="rId51"/>
    <p:sldId id="365" r:id="rId52"/>
    <p:sldId id="366" r:id="rId53"/>
    <p:sldId id="316" r:id="rId54"/>
    <p:sldId id="317" r:id="rId55"/>
    <p:sldId id="328" r:id="rId56"/>
    <p:sldId id="280" r:id="rId57"/>
    <p:sldId id="329" r:id="rId58"/>
    <p:sldId id="330" r:id="rId59"/>
    <p:sldId id="331" r:id="rId60"/>
    <p:sldId id="332" r:id="rId61"/>
    <p:sldId id="333" r:id="rId62"/>
    <p:sldId id="334" r:id="rId63"/>
    <p:sldId id="264" r:id="rId64"/>
    <p:sldId id="335" r:id="rId65"/>
    <p:sldId id="336" r:id="rId66"/>
    <p:sldId id="337" r:id="rId67"/>
    <p:sldId id="338" r:id="rId68"/>
    <p:sldId id="339" r:id="rId69"/>
    <p:sldId id="269" r:id="rId70"/>
    <p:sldId id="270" r:id="rId71"/>
    <p:sldId id="340" r:id="rId72"/>
    <p:sldId id="341" r:id="rId73"/>
    <p:sldId id="274" r:id="rId74"/>
    <p:sldId id="275" r:id="rId75"/>
    <p:sldId id="276" r:id="rId76"/>
    <p:sldId id="277" r:id="rId77"/>
    <p:sldId id="342" r:id="rId78"/>
    <p:sldId id="358" r:id="rId79"/>
    <p:sldId id="295" r:id="rId80"/>
    <p:sldId id="359" r:id="rId81"/>
    <p:sldId id="360" r:id="rId82"/>
    <p:sldId id="361" r:id="rId83"/>
    <p:sldId id="367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4494-23C7-5145-A9D9-566B074ACC02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A0F99-A9A5-674E-8BAE-B384A9527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7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CCC73F-1B86-4A78-8FD3-839C9107BC65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7937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427E4-2429-3E42-BF1E-5100D1E5C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9A8650-F61C-CB49-AAA8-F85A411CC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25A7E-1965-1646-95EF-7C012944D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047DF-B960-944A-AEC8-46547C06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66C95-206A-4542-9FD7-DFC79CDF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54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D972A-A59E-2F47-B52D-6AEB9B10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EE80C-C038-574C-8B7D-D3C03DE5F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3AD68-AFA7-DE42-BA86-544EA9A30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83B0A-15CD-9C44-BDE0-7A20DA741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4BF1A-EBF6-284D-A5B3-30C41107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13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B67E5-56AB-614A-A56C-A6805C2E2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76DFC-486E-784C-A004-2FCFE1AB4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0E2B0-D573-C346-9CC8-BC2E12F12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A5DB3-D93F-B44E-8306-6973B88AD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A035E-434A-DB42-ACF3-001B6EFFE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4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7AADE-6AE4-9342-A90E-1528B1821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5DF45-B7D4-6E4D-86B1-89E36E30C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FE6E3-8AB5-9440-8BCB-8B8F4D2CA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67B64-9F0D-484C-AE74-7E4EDA6B7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7A308F-BD28-5444-8A1F-884357C6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8A9AF-240E-6A41-91C4-A933BD384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7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A8505-C324-F94D-98DE-1C320B257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AA94B-2A22-5C4D-AAAC-CC549D592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968282-075E-054B-BE66-C4E16FED0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D48493-0E92-834C-9CCD-E7E8E6402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CD2FFD-EB58-F847-9B4B-6D37BA1C4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932F8F-38A3-A64C-A84D-93E2EBCCE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6ECF6A-D272-184A-884D-4B0B4C297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28D2FB-B6F6-514A-B0A5-E37F4575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17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884ED-865C-564F-B1FA-1D9D4396F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A73EAE-8420-5049-94BA-C488939E0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0539DA-41E5-8D47-9E51-D759EAC50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00C83-C746-A148-96CF-03210706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82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FA9BC8-04AB-4746-81AC-0356054E9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E3333-AEEC-CC4A-B938-ED360782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39B0D-E53D-C54A-BEEE-3B40747DF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0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508C1-1A29-5344-ADD5-F62075B6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1C2CD-DCAB-A948-BCC5-76E809C13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68375-B354-9D40-BDDB-8466768AB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6D22B7-2024-1442-A807-327F9E498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C0B70-C724-A648-B4ED-8DE265E7E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4FECE-A131-6F40-9460-4F098D9E9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02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8FAE0-5111-A94D-B0CA-3F12C606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0316D9-0E87-454B-BDAA-78D52C486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1BF09-35C6-2A47-9B02-EA54934C37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8C06A3-4FE3-1B49-A9FB-EAD4B5C0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3B1E5-B6E8-024D-BC67-3CC26567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5EA76-BFBD-594F-93AF-B8FF64A3D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25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82BD7-AD1E-AC45-8F2D-E9E90D6CD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B0FE66-9027-174C-9D1B-686C3B7BD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A4484-BE31-E047-9B13-CF3C81E5A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1C8D5-BBCC-0C4E-94DC-2CE01E301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663C2-E63C-3744-B7EF-10FC406F8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7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A30A8E-887F-FC4A-B1C0-4D94E6E9D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C45D50-84A5-454C-95AA-6846E453E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7444C-2791-6549-A18D-58A71D25D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BB99A-1EB0-F943-8CE2-818CB672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49B42-BF58-AB42-B875-952876C0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6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38089D-7ECE-A24F-8885-5A8D9753B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AFD0B-8785-F740-984A-E687D2A5D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2BE47-43A4-CF4A-BA8D-A4021F952F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8C2EF-00D3-DB42-9628-E871E96F839E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5526C-B88A-874B-B9C9-376EB7B41E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4930D-5095-6242-8369-EED54AC9F5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EBF55-64F4-154C-8DC0-977948D1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5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4.gi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5E42A-1ABC-9A4E-88AF-22621F2CE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831" y="1750344"/>
            <a:ext cx="9869906" cy="1977594"/>
          </a:xfrm>
        </p:spPr>
        <p:txBody>
          <a:bodyPr/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Χειρουργική Θεραπεία Στεφανιαίας Νόσου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5F191-022D-B242-9DF6-CF9DDC138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590" y="4317669"/>
            <a:ext cx="9144000" cy="1997341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l-G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Δημήτριος Χρ. Ηλιόπουλος</a:t>
            </a:r>
          </a:p>
          <a:p>
            <a:pPr lvl="0"/>
            <a:r>
              <a:rPr lang="el-G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Καρδιοχειρουργός</a:t>
            </a:r>
          </a:p>
          <a:p>
            <a:pPr lvl="0"/>
            <a:r>
              <a:rPr lang="el-G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Καθηγητής Καρδιοχειρουργικής ΕΚΠΑ</a:t>
            </a:r>
          </a:p>
          <a:p>
            <a:pPr lvl="0"/>
            <a:r>
              <a:rPr lang="el-GR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Διευθ</a:t>
            </a:r>
            <a:r>
              <a:rPr lang="el-G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l-GR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ντής</a:t>
            </a:r>
            <a:r>
              <a:rPr lang="el-G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Δ’ Καρδιοχειρουργικής Κλινικής </a:t>
            </a:r>
          </a:p>
          <a:p>
            <a:pPr lvl="0"/>
            <a:r>
              <a:rPr lang="el-G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Θεραπευτηρίου ΥΓΕΙΑ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9519BE-6450-D548-8D8D-191EE077E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945" y="94582"/>
            <a:ext cx="5461055" cy="15056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3777" y="342873"/>
            <a:ext cx="430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1D22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ΠΜΣ ΚΑΡΔΙΟΜΕΤΑΒΟΛΙΚΗ ΙΑΤΡΙΚΗ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13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646" y="273843"/>
            <a:ext cx="9706708" cy="1325563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of CABG as an introduction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1A70C0-7D52-0A47-85D0-09D3FFA6D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285" y="1690688"/>
            <a:ext cx="9680330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3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50968" cy="1325563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 of the heart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E0AE04-B9AF-E04C-8B90-3369F4E93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634" y="1750695"/>
            <a:ext cx="6190366" cy="47894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0A90ED-DFB5-A547-B1B6-03A9F2D34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" y="2092569"/>
            <a:ext cx="5364480" cy="347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39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971" y="273843"/>
            <a:ext cx="4788969" cy="109775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CABG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8BE53-DFBB-EA45-A080-AA0E0AC79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89577" cy="435133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Bypass surgery create new routes of blood flow in coronary arteries that are narrowed or occluded.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Increases blood flow in the heart muscle with oxygenated blood full of nutrients.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most common operation in cardiac surgery with its incidence up to 70% in total.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44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010" y="307975"/>
            <a:ext cx="4682490" cy="972185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CABG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8BE53-DFBB-EA45-A080-AA0E0AC79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825625"/>
            <a:ext cx="8585688" cy="4369435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Restore blood flow to the heart muscle.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Relieve chest pain and ischemia.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Improves the patient’s quality of life.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risk of heart attack and heart failure.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1A5E2D-F634-5541-83ED-847A30605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138" y="2405380"/>
            <a:ext cx="3152922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32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50968" cy="1325563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 for CABG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9EC6DA-5DFE-7842-8EFD-185698E53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25625"/>
            <a:ext cx="10427677" cy="45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60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panagiotouioannis\Desktop\6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031" y="1988425"/>
            <a:ext cx="10056198" cy="4550413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DF878E-50B4-874C-A8E4-07201973CC0B}"/>
              </a:ext>
            </a:extLst>
          </p:cNvPr>
          <p:cNvSpPr txBox="1"/>
          <p:nvPr/>
        </p:nvSpPr>
        <p:spPr>
          <a:xfrm>
            <a:off x="434339" y="512594"/>
            <a:ext cx="10205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and when to revascularize </a:t>
            </a:r>
            <a:r>
              <a:rPr lang="el-GR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38E7D0-D407-0744-8BF7-FC9FCA610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39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74" y="3554731"/>
            <a:ext cx="8009846" cy="249174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305" y="63904"/>
            <a:ext cx="6512516" cy="285156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97" y="63904"/>
            <a:ext cx="1828800" cy="971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B04D1E-6A85-7E49-9C81-1CE1BBC91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90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35" y="1526470"/>
            <a:ext cx="8464696" cy="521722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26" y="74809"/>
            <a:ext cx="3544812" cy="130435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6" y="150438"/>
            <a:ext cx="3648075" cy="1228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038AF7-614A-C844-AD82-5DF74DFAEC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75778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45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35" y="935320"/>
            <a:ext cx="6952594" cy="59226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45058" y="183492"/>
            <a:ext cx="4921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SYNTAX score</a:t>
            </a:r>
            <a:endParaRPr lang="el-GR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F9080C-5246-EE4E-AE9A-63E0C4AB5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F20D97-7FBA-7D44-AE38-4B590A67A983}"/>
              </a:ext>
            </a:extLst>
          </p:cNvPr>
          <p:cNvSpPr txBox="1"/>
          <p:nvPr/>
        </p:nvSpPr>
        <p:spPr>
          <a:xfrm>
            <a:off x="8255977" y="3429000"/>
            <a:ext cx="3370873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tool in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3074187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25" y="320040"/>
            <a:ext cx="8258175" cy="6418897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33" y="1120615"/>
            <a:ext cx="1200764" cy="424738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446" y="2054942"/>
            <a:ext cx="1444215" cy="660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81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974" y="8563"/>
            <a:ext cx="8505825" cy="684943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84" y="2172453"/>
            <a:ext cx="1710812" cy="876488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84" y="599767"/>
            <a:ext cx="1903303" cy="6397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7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777" y="1135609"/>
            <a:ext cx="8743950" cy="3514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8584" y="330041"/>
            <a:ext cx="9901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Διαβητικοί ασθενείς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777" y="4876476"/>
            <a:ext cx="8743950" cy="1733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8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20" y="363793"/>
            <a:ext cx="3806070" cy="5946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37703" y="150027"/>
            <a:ext cx="790513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Επαναιμάτωση σε ασθενείς με καρδιακή ανεπάρκεια</a:t>
            </a:r>
          </a:p>
          <a:p>
            <a:endParaRPr lang="el-G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Πρέπει να είναι πλήρης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PCI: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Σε ηλικιωμένους, μη διαβητικούς και εφόσον μπορεί να επιτευχθεί πλήρης επαναιμάτωση.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CABG: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Σε νεότερους ασθενείς με εκτεταμένη αθηρωματική νόσο και σε διαβητικούς.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Σε ασθενείς με μέτρια ή σοβαρή δυσλειτουργία της ΑΡ κοιλίας, (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EF&lt;50%),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υπερτερεί η χειρουργική επαναιμάτωση.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293" y="3824989"/>
            <a:ext cx="5321284" cy="274286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162" y="4553798"/>
            <a:ext cx="1774090" cy="9327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24051" y="3930469"/>
            <a:ext cx="1458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Όμως…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6592293" y="4868799"/>
            <a:ext cx="5321284" cy="8022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7796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70036" y="136185"/>
            <a:ext cx="4515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Οξύ στεφανιαίο σύνδρομο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08" y="136185"/>
            <a:ext cx="4290520" cy="67218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54566" y="1415336"/>
            <a:ext cx="62853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– 10 % των ασθενών θα χρειαστούν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CABG.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Σε περιστατικά που δεν απαιτείται επειγόντως επέμβαση, ο χρόνος  αναμονής πρέπει να αποφασίζεται ανάλογα  με τον κάθε ασθενή.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Σε ασθενείς με αιμοδυναμική αστάθεια ή συνεχιζόμενη ισχαιμία, η αορτοστεφανιαία παράκαμψη πρέπει να πραγματοποιείται επειγόντως και  ανεξάρτητα από τη λήψη αντιαιμοπεταλιακών σκευασμάτων.</a:t>
            </a:r>
          </a:p>
        </p:txBody>
      </p:sp>
    </p:spTree>
    <p:extLst>
      <p:ext uri="{BB962C8B-B14F-4D97-AF65-F5344CB8AC3E}">
        <p14:creationId xmlns:p14="http://schemas.microsoft.com/office/powerpoint/2010/main" val="3736610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760" y="140876"/>
            <a:ext cx="8497106" cy="6610044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19" y="1546430"/>
            <a:ext cx="1692923" cy="89197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2979174" y="5761703"/>
            <a:ext cx="1002891" cy="9045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 4"/>
          <p:cNvSpPr/>
          <p:nvPr/>
        </p:nvSpPr>
        <p:spPr>
          <a:xfrm>
            <a:off x="4857135" y="5761703"/>
            <a:ext cx="983226" cy="8357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85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65" y="920590"/>
            <a:ext cx="10604157" cy="5149134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125415" y="3165230"/>
            <a:ext cx="10190286" cy="6506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4783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690" y="273843"/>
            <a:ext cx="9582150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Recent guidelines on Acute Coronary Syndrome (2025)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F2EFD2-67FC-EA4B-88CF-61713F65E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90" y="1825625"/>
            <a:ext cx="9968406" cy="42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85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191611"/>
            <a:ext cx="4086958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CABG in ACS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F2EFD2-67FC-EA4B-88CF-61713F65E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630" y="189230"/>
            <a:ext cx="4779010" cy="20290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62367C-801E-CD4A-9E8B-9C43C33AB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10" y="1825625"/>
            <a:ext cx="5036820" cy="48928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4E2707-AE91-EF40-9BC0-2112426FD321}"/>
              </a:ext>
            </a:extLst>
          </p:cNvPr>
          <p:cNvSpPr txBox="1"/>
          <p:nvPr/>
        </p:nvSpPr>
        <p:spPr>
          <a:xfrm>
            <a:off x="6919546" y="2738056"/>
            <a:ext cx="5116244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Elective CABG after primary PCI for STEMI is indicated 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 death of MI (Class I)</a:t>
            </a:r>
          </a:p>
          <a:p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reduce risk of cardiovascular events for significant stenosis in LAD or LM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(Class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Iia</a:t>
            </a:r>
            <a:r>
              <a:rPr lang="el-G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D7EF3F8B-8235-0149-A1DF-BB99B9B5E5DD}"/>
              </a:ext>
            </a:extLst>
          </p:cNvPr>
          <p:cNvSpPr/>
          <p:nvPr/>
        </p:nvSpPr>
        <p:spPr>
          <a:xfrm>
            <a:off x="5314950" y="3954780"/>
            <a:ext cx="1405890" cy="9944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16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548" y="385406"/>
            <a:ext cx="6492957" cy="132556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CABG in STEMI and Cardiogenic Shock?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561930-3CD1-5B44-A135-FAED4725F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48" y="1907222"/>
            <a:ext cx="4495855" cy="3889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10F7A7-B9CD-FF46-8F3F-BC8B80E60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125" y="335269"/>
            <a:ext cx="3838575" cy="14903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F30947-E076-224A-B0BE-C810C38296D8}"/>
              </a:ext>
            </a:extLst>
          </p:cNvPr>
          <p:cNvSpPr txBox="1"/>
          <p:nvPr/>
        </p:nvSpPr>
        <p:spPr>
          <a:xfrm>
            <a:off x="7644130" y="3576310"/>
            <a:ext cx="341757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CABG after failed PCI even on cardiogenic shock                                                      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09A353E7-8CAF-1F46-9987-4EF04FF9E479}"/>
              </a:ext>
            </a:extLst>
          </p:cNvPr>
          <p:cNvSpPr/>
          <p:nvPr/>
        </p:nvSpPr>
        <p:spPr>
          <a:xfrm>
            <a:off x="5486400" y="3851910"/>
            <a:ext cx="1040130" cy="64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00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2249"/>
            <a:ext cx="615314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complications after STEMI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F21EE5-1714-184F-B0E2-E33BE0FA4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444" y="1701128"/>
            <a:ext cx="5071112" cy="22323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CABG is indicated in STEMI complications.</a:t>
            </a:r>
          </a:p>
          <a:p>
            <a:pPr marL="0" indent="0">
              <a:buNone/>
            </a:pPr>
            <a:endParaRPr 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Challenging procedures with high mortality rate.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766B29-227D-BD42-A85A-BDB0943F4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889" y="335269"/>
            <a:ext cx="3838575" cy="1490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068E1D-3A0F-AD4C-AD4E-F9DE4F54D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034" y="1965960"/>
            <a:ext cx="6690456" cy="47888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7AE511-C76F-484C-BF05-8994D2A3C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90" y="4057967"/>
            <a:ext cx="3970020" cy="280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94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2CDFD-C0C3-7A48-A9C9-DDFAABD03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ST-Segment Elevation MI (STEMI)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F99EB-7CD0-B646-8EC4-AE283B002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7" y="1690688"/>
            <a:ext cx="7747660" cy="4351338"/>
          </a:xfrm>
        </p:spPr>
        <p:txBody>
          <a:bodyPr/>
          <a:lstStyle/>
          <a:p>
            <a:r>
              <a:rPr lang="en-US" altLang="zh-TW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Emergency or urgent CABG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indication: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Failed angioplasty (PTCA)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Ventricular septal rupture or mitral valve insufficiency</a:t>
            </a:r>
          </a:p>
          <a:p>
            <a:pPr lvl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early hours(6~12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hrs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of evolving STEMI (class </a:t>
            </a: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IIa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Persistent or recurrent ischemia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refractory to medical therapy</a:t>
            </a:r>
          </a:p>
          <a:p>
            <a:pPr lvl="1"/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Cardiogenic shock in &lt;75 y/o, LBBB</a:t>
            </a:r>
          </a:p>
          <a:p>
            <a:pPr lvl="1"/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Life-threatening 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ventricular arrhythmias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left main</a:t>
            </a:r>
            <a:r>
              <a:rPr lang="el-GR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stenosis and/or 3-vessels disease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47F308-2AF2-9D49-A609-9614B60A7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2717" y="1954136"/>
            <a:ext cx="3895236" cy="2949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9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803393-1B35-4244-97CB-2C79EF2E0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0069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0A6D59-BC40-E740-B984-FCEBACACF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645" y="2006930"/>
            <a:ext cx="10097407" cy="3657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39B45F-F545-FC49-8DCD-CE3B83EF42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15"/>
          <a:stretch/>
        </p:blipFill>
        <p:spPr>
          <a:xfrm>
            <a:off x="2179080" y="5829300"/>
            <a:ext cx="763253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35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C1716-D30B-4D4D-B32E-89D511309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1"/>
            <a:ext cx="10515600" cy="1223158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Reperfusion injury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9BAB2F7-B495-A545-B4FC-9AB6FDB67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56" y="847803"/>
            <a:ext cx="634934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7261E4-5056-894D-92E4-F34FF5479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683" y="1093551"/>
            <a:ext cx="4834247" cy="55438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7B91D8-0658-C34C-A15C-49DD5C994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55" y="3182586"/>
            <a:ext cx="6251369" cy="34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08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CC70B-9445-F549-A641-90E1011D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53" y="1849375"/>
            <a:ext cx="54745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i="1" dirty="0"/>
              <a:t>The MIRI manifestation grade criteria were as follows. </a:t>
            </a:r>
            <a:endParaRPr lang="el-GR" sz="2000" i="1" dirty="0"/>
          </a:p>
          <a:p>
            <a:r>
              <a:rPr lang="en-US" sz="1800" dirty="0"/>
              <a:t>Grade I: The patient’s vital signs were stable, and the blood pressure and heart rate remained unchanged </a:t>
            </a:r>
          </a:p>
          <a:p>
            <a:r>
              <a:rPr lang="en-US" sz="1800" dirty="0"/>
              <a:t>Grade II: Transient hypotension (less than 90/60 mmHg or SBP and/or DBP decrease≤30%) and/or reperfusion arrhythmia that was not treated; TIMI 3, MBG 3 </a:t>
            </a:r>
          </a:p>
          <a:p>
            <a:r>
              <a:rPr lang="en-US" sz="1800" dirty="0"/>
              <a:t>Grade III: persistent hypotension (lower than 90/60 mmHg, or SBP and/or DBP decrease &gt; 30% or need for drug treat- </a:t>
            </a:r>
            <a:r>
              <a:rPr lang="en-US" sz="1800" dirty="0" err="1"/>
              <a:t>ment</a:t>
            </a:r>
            <a:r>
              <a:rPr lang="en-US" sz="1800" dirty="0"/>
              <a:t>) and/or reperfusion arrhythmia and need for drug treatment; transient TIMI: 2, MBG: 2 </a:t>
            </a:r>
          </a:p>
          <a:p>
            <a:r>
              <a:rPr lang="en-US" sz="1800" dirty="0"/>
              <a:t>Grade IV: cardio- genic shock or malignant arrhythmia; TIMI ≤ 2, MBG: 0 or 1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20E8EF-5D24-7647-8559-632233F24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6198919" cy="1849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E822A1-4588-4C4F-BFBD-8A7FEE8EA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278" y="3429000"/>
            <a:ext cx="6460328" cy="32805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AEB244-1226-5842-8576-A079A5314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8442"/>
            <a:ext cx="6008915" cy="3280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49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A9FF69-B131-7044-B18C-D4046FB38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28278" cy="17163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C848A0-9102-4E41-A7AC-9F65412CB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198" y="1716396"/>
            <a:ext cx="5039096" cy="51063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88C3A5-4BB0-1040-B9D2-2411C3D07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6" y="1716396"/>
            <a:ext cx="6831858" cy="51106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8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C30DB6-8FE3-C74D-8D5F-BE24D9928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76" y="1690688"/>
            <a:ext cx="8215312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1752C6-D897-7E45-8A25-75F79B31F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039" y="90487"/>
            <a:ext cx="9042400" cy="1600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29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F0CE8-FC88-E243-9F3A-14C4A157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 vs. Delayed CABG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E03523-2D9E-CB43-B379-B9E10D65C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238" y="1916320"/>
            <a:ext cx="7397770" cy="4305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D4E257-BC82-DD46-BC76-B649E9D39ECB}"/>
              </a:ext>
            </a:extLst>
          </p:cNvPr>
          <p:cNvSpPr txBox="1"/>
          <p:nvPr/>
        </p:nvSpPr>
        <p:spPr>
          <a:xfrm>
            <a:off x="2031239" y="6208613"/>
            <a:ext cx="7397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Raghavan R et al, Can J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Cardiol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2007;23 (12): 976-982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70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EC47C3-315D-0F4F-985D-0C4C2095F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401" y="41646"/>
            <a:ext cx="8367692" cy="16855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E663DF-AD2E-F943-8A58-DF8F76805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20" y="1841417"/>
            <a:ext cx="10521537" cy="45571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1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CEA88B-B793-284E-9265-03D46DC06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0" y="1685554"/>
            <a:ext cx="8343900" cy="50885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0C4978-63CB-5E49-9616-822FF857F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367692" cy="16855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63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20E07C-18CF-FA4A-93C2-0E15BDF0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401" y="41646"/>
            <a:ext cx="8367692" cy="16855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AF9581-EC90-2240-A139-DA9A67EAC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47" y="1727200"/>
            <a:ext cx="11557000" cy="51308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EF1836B-D1D1-604B-9AD6-6BF19A6B2799}"/>
              </a:ext>
            </a:extLst>
          </p:cNvPr>
          <p:cNvCxnSpPr/>
          <p:nvPr/>
        </p:nvCxnSpPr>
        <p:spPr>
          <a:xfrm>
            <a:off x="6626431" y="4227616"/>
            <a:ext cx="40019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DEEB1EBF-F616-E445-962C-D7BA186C0C8D}"/>
              </a:ext>
            </a:extLst>
          </p:cNvPr>
          <p:cNvSpPr/>
          <p:nvPr/>
        </p:nvSpPr>
        <p:spPr>
          <a:xfrm>
            <a:off x="4453247" y="4417621"/>
            <a:ext cx="3586348" cy="4445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09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93588D-F6D6-4743-9E3C-2D9961260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154" y="100569"/>
            <a:ext cx="8367692" cy="16855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19B160-1EB3-6A41-8878-AE0CB4B0C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1845871"/>
            <a:ext cx="11404600" cy="4686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8D4B8D-5E3E-3141-8E27-37E685D3F1FC}"/>
              </a:ext>
            </a:extLst>
          </p:cNvPr>
          <p:cNvSpPr/>
          <p:nvPr/>
        </p:nvSpPr>
        <p:spPr>
          <a:xfrm>
            <a:off x="3230087" y="3206338"/>
            <a:ext cx="8446097" cy="5937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2B55057-86F7-2742-9409-32D073D3B7E1}"/>
              </a:ext>
            </a:extLst>
          </p:cNvPr>
          <p:cNvCxnSpPr>
            <a:cxnSpLocks/>
          </p:cNvCxnSpPr>
          <p:nvPr/>
        </p:nvCxnSpPr>
        <p:spPr>
          <a:xfrm>
            <a:off x="5332021" y="5902036"/>
            <a:ext cx="532014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21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E47E7D4-4B85-0543-8DCA-246143F1F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531429" cy="17456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B8CD97-BB96-4F4E-9553-BC5EA2B12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2550"/>
            <a:ext cx="5435600" cy="50054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685CF38-37C6-4C4E-9D59-AA0217377D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600" y="3499839"/>
            <a:ext cx="6531429" cy="33793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F24F751-DB1D-0648-BC33-1903AE770C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8862" y="234951"/>
            <a:ext cx="4276520" cy="312321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86FE627-55ED-114E-AD90-C1D1794F49FA}"/>
              </a:ext>
            </a:extLst>
          </p:cNvPr>
          <p:cNvSpPr/>
          <p:nvPr/>
        </p:nvSpPr>
        <p:spPr>
          <a:xfrm>
            <a:off x="5435600" y="6092042"/>
            <a:ext cx="6531429" cy="6650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764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477D10-E054-FB43-A8A0-1861C5265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9" y="0"/>
            <a:ext cx="6580962" cy="67574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9D21E8-4AE9-314D-93F8-B51B70BA9A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494"/>
          <a:stretch/>
        </p:blipFill>
        <p:spPr>
          <a:xfrm>
            <a:off x="6655981" y="1033152"/>
            <a:ext cx="5041407" cy="34244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E782EF-331B-5E49-8F3D-858D2E818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5981" y="4544975"/>
            <a:ext cx="5183717" cy="22124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1A0477-FD85-784F-AF24-C6FA29A5A8A9}"/>
              </a:ext>
            </a:extLst>
          </p:cNvPr>
          <p:cNvSpPr txBox="1"/>
          <p:nvPr/>
        </p:nvSpPr>
        <p:spPr>
          <a:xfrm>
            <a:off x="6655981" y="225631"/>
            <a:ext cx="5373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Emergency CABG cases decreased</a:t>
            </a:r>
          </a:p>
        </p:txBody>
      </p:sp>
    </p:spTree>
    <p:extLst>
      <p:ext uri="{BB962C8B-B14F-4D97-AF65-F5344CB8AC3E}">
        <p14:creationId xmlns:p14="http://schemas.microsoft.com/office/powerpoint/2010/main" val="10980237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0DD62E-8FEF-A141-B1B1-C53784428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345"/>
            <a:ext cx="6163635" cy="12252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402235-2F56-8D4D-A7A7-27E3FB0F8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13" y="1371600"/>
            <a:ext cx="6163636" cy="53056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3C429F-05BA-AC4F-803B-FBBC69964644}"/>
              </a:ext>
            </a:extLst>
          </p:cNvPr>
          <p:cNvSpPr txBox="1"/>
          <p:nvPr/>
        </p:nvSpPr>
        <p:spPr>
          <a:xfrm>
            <a:off x="6947065" y="2707574"/>
            <a:ext cx="47501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in angiographic accidents from 5.3% to 29.2%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80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CC8097-DE4C-4344-B304-83EDB802D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" y="-14844"/>
            <a:ext cx="6396842" cy="15510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296027-8768-B24A-88B2-55DC60993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6205"/>
            <a:ext cx="6535717" cy="53069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2FEC85-6E12-FC45-9A6F-5B2575DA0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-14844"/>
            <a:ext cx="5787242" cy="34438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1D8D24-AB2A-2E4E-8F80-2E58503CC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716" y="3429000"/>
            <a:ext cx="5592783" cy="331865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36C95D-ADD2-EA48-8683-7EDED3880EA9}"/>
              </a:ext>
            </a:extLst>
          </p:cNvPr>
          <p:cNvSpPr/>
          <p:nvPr/>
        </p:nvSpPr>
        <p:spPr>
          <a:xfrm>
            <a:off x="0" y="5474525"/>
            <a:ext cx="4417621" cy="5937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DCD423-7B04-404C-9A70-81F2FF5029D6}"/>
              </a:ext>
            </a:extLst>
          </p:cNvPr>
          <p:cNvSpPr/>
          <p:nvPr/>
        </p:nvSpPr>
        <p:spPr>
          <a:xfrm>
            <a:off x="6535716" y="1175657"/>
            <a:ext cx="4947723" cy="5106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405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CA2259-0F99-D943-8762-3398D0ED4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6408"/>
            <a:ext cx="5367646" cy="17248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642C19-77D4-A440-99F5-4882A0E0E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646" y="0"/>
            <a:ext cx="6824353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109BFB-3370-1F46-ACA5-B47471CEC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94462"/>
            <a:ext cx="5367645" cy="36071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BCF509-6781-064E-96DE-C441CC4FD10A}"/>
              </a:ext>
            </a:extLst>
          </p:cNvPr>
          <p:cNvSpPr txBox="1"/>
          <p:nvPr/>
        </p:nvSpPr>
        <p:spPr>
          <a:xfrm>
            <a:off x="0" y="1781299"/>
            <a:ext cx="5522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Mechanical complications rate 0,27% after STEMI 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mortality rate 42.4%!! </a:t>
            </a:r>
          </a:p>
        </p:txBody>
      </p:sp>
    </p:spTree>
    <p:extLst>
      <p:ext uri="{BB962C8B-B14F-4D97-AF65-F5344CB8AC3E}">
        <p14:creationId xmlns:p14="http://schemas.microsoft.com/office/powerpoint/2010/main" val="29776923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AC6A21-E7A4-4948-9AE9-49F1F3AF7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940" y="83128"/>
            <a:ext cx="7216115" cy="1840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DE28CC-1183-9D40-9C78-5C6FAC3D0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013" y="2006930"/>
            <a:ext cx="6852062" cy="31588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F82C15-FE2C-A74B-9E91-DE2F30ECF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29" y="1967201"/>
            <a:ext cx="4785756" cy="46354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1A4006-CE13-9045-AE38-E3089738A78D}"/>
              </a:ext>
            </a:extLst>
          </p:cNvPr>
          <p:cNvSpPr txBox="1"/>
          <p:nvPr/>
        </p:nvSpPr>
        <p:spPr>
          <a:xfrm>
            <a:off x="5237018" y="5415148"/>
            <a:ext cx="6543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Intervention in patients post-infraction mitral regurgitation is associated with improved survival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8689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1548D1-624C-274F-A232-1BEFBAF6E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567"/>
            <a:ext cx="6388924" cy="1365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A4DCC3-C13A-CF49-9FDE-66E2AF7E60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011"/>
          <a:stretch/>
        </p:blipFill>
        <p:spPr>
          <a:xfrm>
            <a:off x="160007" y="2628900"/>
            <a:ext cx="5545777" cy="14829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75DCF0-7C51-E046-8C37-2C1655FF3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111" y="2628900"/>
            <a:ext cx="5142015" cy="40719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5BB3E35-3258-854E-B669-52FE77212C79}"/>
              </a:ext>
            </a:extLst>
          </p:cNvPr>
          <p:cNvSpPr/>
          <p:nvPr/>
        </p:nvSpPr>
        <p:spPr>
          <a:xfrm>
            <a:off x="144483" y="2471737"/>
            <a:ext cx="5771408" cy="14829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544F69-59ED-F94F-97C8-985DE26F0876}"/>
              </a:ext>
            </a:extLst>
          </p:cNvPr>
          <p:cNvSpPr txBox="1"/>
          <p:nvPr/>
        </p:nvSpPr>
        <p:spPr>
          <a:xfrm>
            <a:off x="6388925" y="442913"/>
            <a:ext cx="51420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Papillary Muscle Rupture is restored,  the </a:t>
            </a:r>
            <a:r>
              <a:rPr lang="en-US" sz="2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 term clinical outcomes are similar to those treated only for MI.</a:t>
            </a:r>
          </a:p>
        </p:txBody>
      </p:sp>
    </p:spTree>
    <p:extLst>
      <p:ext uri="{BB962C8B-B14F-4D97-AF65-F5344CB8AC3E}">
        <p14:creationId xmlns:p14="http://schemas.microsoft.com/office/powerpoint/2010/main" val="8488392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90" y="376555"/>
            <a:ext cx="6854190" cy="13255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Recent guidelines on Chronic Coronary Syndromes (2024)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698F59-58FB-8842-832A-557B6ED9F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23" y="2637154"/>
            <a:ext cx="9904349" cy="309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347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BEFCEA57-79BB-5A0D-C483-7798D5D7FB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1600200"/>
            <a:ext cx="7532370" cy="50977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8D55CA-E011-4244-8001-7FCC33859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0" y="47625"/>
            <a:ext cx="8783320" cy="144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F4BF3C-9FD0-564E-B3EA-43DF646C3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C140AF-6F99-3545-959D-9E3C1B9DCEA9}"/>
              </a:ext>
            </a:extLst>
          </p:cNvPr>
          <p:cNvSpPr txBox="1"/>
          <p:nvPr/>
        </p:nvSpPr>
        <p:spPr>
          <a:xfrm>
            <a:off x="7789985" y="2480310"/>
            <a:ext cx="40972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Revascularization in patients with Heart failure (LVEF&lt;35% evaluation of HEART TEAM required </a:t>
            </a:r>
          </a:p>
        </p:txBody>
      </p:sp>
    </p:spTree>
    <p:extLst>
      <p:ext uri="{BB962C8B-B14F-4D97-AF65-F5344CB8AC3E}">
        <p14:creationId xmlns:p14="http://schemas.microsoft.com/office/powerpoint/2010/main" val="21848025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6D206DAA-AF12-A051-0310-39074455B4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121920" y="1962785"/>
            <a:ext cx="6095999" cy="4617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7415D1-7040-054F-83A9-2B380596F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DD08D4-1F14-434B-AF06-ED28A7E00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0" y="47625"/>
            <a:ext cx="8783320" cy="1447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D8F632-7E7F-AD42-B1F7-7139B7FD7060}"/>
              </a:ext>
            </a:extLst>
          </p:cNvPr>
          <p:cNvSpPr txBox="1"/>
          <p:nvPr/>
        </p:nvSpPr>
        <p:spPr>
          <a:xfrm>
            <a:off x="8252460" y="2628900"/>
            <a:ext cx="38176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CABG for Left main artery disease</a:t>
            </a:r>
          </a:p>
          <a:p>
            <a:pPr algn="just"/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PCI only as an alternative in low complexity stenosis (SYNTAX score &lt;22%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E535E970-6534-0C43-8088-1A8A24E7DA2F}"/>
              </a:ext>
            </a:extLst>
          </p:cNvPr>
          <p:cNvSpPr/>
          <p:nvPr/>
        </p:nvSpPr>
        <p:spPr>
          <a:xfrm>
            <a:off x="6515100" y="3874770"/>
            <a:ext cx="1200150" cy="937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89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305" y="307975"/>
            <a:ext cx="5257800" cy="97218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Prognosis After CABG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8BE53-DFBB-EA45-A080-AA0E0AC79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0" y="1680210"/>
            <a:ext cx="8446770" cy="4994909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CABG is one of the most effective long-term treatments for advanced coronary artery disease. Prognosis depends on several factors, but overall outcomes are good, especially with modern surgical techniques.</a:t>
            </a:r>
          </a:p>
          <a:p>
            <a:pPr marL="0" indent="0" algn="just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Rates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Operative mortality: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~1–3% in low-risk patients; higher in elderly or those with multiple comorbidities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5-year survival: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~85–90%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10-year survival: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~70–75%</a:t>
            </a: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15-year survival: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~55–60%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is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patients: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&lt;70 years old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good left ventricular function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isolated left main or multivessel disease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do not have severe comorbidities (renal failure, COPD, advanced diabetes)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C544B8-4EDE-464C-99C5-5170E2954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3940" y="2155189"/>
            <a:ext cx="3204210" cy="344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407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81578"/>
            <a:ext cx="10223500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Recent study on CABG long term outcomes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22553A-6D7F-D943-866E-2650E1BCB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0608" y="1825625"/>
            <a:ext cx="4897120" cy="12442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8A3BB0-241C-E146-AC34-7EFEBD655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25625"/>
            <a:ext cx="7145020" cy="49180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47C5D4D-DCCB-5C48-B86E-097FE6F080DC}"/>
              </a:ext>
            </a:extLst>
          </p:cNvPr>
          <p:cNvSpPr/>
          <p:nvPr/>
        </p:nvSpPr>
        <p:spPr>
          <a:xfrm>
            <a:off x="0" y="3788157"/>
            <a:ext cx="6926580" cy="8295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42F497-F9E4-344F-A33B-0207FF8FE411}"/>
              </a:ext>
            </a:extLst>
          </p:cNvPr>
          <p:cNvSpPr txBox="1"/>
          <p:nvPr/>
        </p:nvSpPr>
        <p:spPr>
          <a:xfrm>
            <a:off x="7414260" y="3238221"/>
            <a:ext cx="4141470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Mortality :1,62% 30-day</a:t>
            </a:r>
          </a:p>
          <a:p>
            <a:r>
              <a:rPr lang="en-US" sz="2800" dirty="0">
                <a:solidFill>
                  <a:srgbClr val="FF0000"/>
                </a:solidFill>
              </a:rPr>
              <a:t>    rate        2,94%. 5-year</a:t>
            </a:r>
          </a:p>
          <a:p>
            <a:r>
              <a:rPr lang="en-US" sz="2800" dirty="0">
                <a:solidFill>
                  <a:srgbClr val="FF0000"/>
                </a:solidFill>
              </a:rPr>
              <a:t>                   22,79%  10-year</a:t>
            </a:r>
          </a:p>
          <a:p>
            <a:r>
              <a:rPr lang="en-US" sz="2800" dirty="0">
                <a:solidFill>
                  <a:srgbClr val="FF0000"/>
                </a:solidFill>
              </a:rPr>
              <a:t>                   36,60%   15-year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646B07-7BFA-1246-86D4-C3E30B39CD3B}"/>
              </a:ext>
            </a:extLst>
          </p:cNvPr>
          <p:cNvSpPr txBox="1"/>
          <p:nvPr/>
        </p:nvSpPr>
        <p:spPr>
          <a:xfrm>
            <a:off x="7674643" y="5266372"/>
            <a:ext cx="382905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Renal failure the worst predictor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Increased EUROSCORE, BMI, age and diabetes also associated with high mortality rate</a:t>
            </a:r>
          </a:p>
        </p:txBody>
      </p:sp>
    </p:spTree>
    <p:extLst>
      <p:ext uri="{BB962C8B-B14F-4D97-AF65-F5344CB8AC3E}">
        <p14:creationId xmlns:p14="http://schemas.microsoft.com/office/powerpoint/2010/main" val="2613654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71510" cy="89217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 Relief and Quality of Life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8BE53-DFBB-EA45-A080-AA0E0AC79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608" y="1728910"/>
            <a:ext cx="927588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CABG provides: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reduction 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(80–90% become angina-free initially)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tolerance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of life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than PCI in multivessel disease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 may decrease over time due to graft occlusion or progression of native disease.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015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13781E-AAA1-F440-9F3E-2B42A6E9C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170" y="2263140"/>
            <a:ext cx="7658100" cy="420760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68F75B9-3742-B945-BFA4-F97C171B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170" y="524827"/>
            <a:ext cx="7585710" cy="82359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ABG (description of procedure)</a:t>
            </a:r>
          </a:p>
        </p:txBody>
      </p:sp>
    </p:spTree>
    <p:extLst>
      <p:ext uri="{BB962C8B-B14F-4D97-AF65-F5344CB8AC3E}">
        <p14:creationId xmlns:p14="http://schemas.microsoft.com/office/powerpoint/2010/main" val="42219102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85710" cy="82359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ABG (description of procedure)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F6ADB9-18C5-C74B-822D-93C2A9484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825625"/>
            <a:ext cx="4613910" cy="4351338"/>
          </a:xfrm>
        </p:spPr>
        <p:txBody>
          <a:bodyPr/>
          <a:lstStyle/>
          <a:p>
            <a:r>
              <a:rPr lang="en-US" dirty="0"/>
              <a:t>Saphenous vein harvesting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6C286D-BC28-1D4F-88F5-D9099AAB2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107" y="1188720"/>
            <a:ext cx="4189235" cy="30149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E3DC54-5CE2-4642-9B90-726A6DB83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22" y="3665220"/>
            <a:ext cx="5376985" cy="26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67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85710" cy="82359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ABG (description of procedure)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F6ADB9-18C5-C74B-822D-93C2A9484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825625"/>
            <a:ext cx="461391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Saphenous vein harvesting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6C286D-BC28-1D4F-88F5-D9099AAB2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107" y="1188720"/>
            <a:ext cx="4189235" cy="30149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E3DC54-5CE2-4642-9B90-726A6DB83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22" y="3665220"/>
            <a:ext cx="5376985" cy="26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7572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85710" cy="82359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ABG (description of procedure)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F6ADB9-18C5-C74B-822D-93C2A9484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825625"/>
            <a:ext cx="4613910" cy="1443355"/>
          </a:xfrm>
        </p:spPr>
        <p:txBody>
          <a:bodyPr/>
          <a:lstStyle/>
          <a:p>
            <a:r>
              <a:rPr lang="en-US" dirty="0"/>
              <a:t>Sternotomy – Internal Mammary Harvesting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7F59B5-3368-A04E-993F-2A27D025B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1188720"/>
            <a:ext cx="2679700" cy="27771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631B4C-5F3A-B74D-9060-771D30C8E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795" y="3589021"/>
            <a:ext cx="4217779" cy="2987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0CA138-58AA-8E47-B1F9-A1499FCF43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541" r="50000"/>
          <a:stretch/>
        </p:blipFill>
        <p:spPr>
          <a:xfrm>
            <a:off x="7246512" y="2386012"/>
            <a:ext cx="4780388" cy="387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417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85710" cy="82359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ABG (description of procedure)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F6ADB9-18C5-C74B-822D-93C2A9484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825625"/>
            <a:ext cx="4145280" cy="1317625"/>
          </a:xfrm>
        </p:spPr>
        <p:txBody>
          <a:bodyPr/>
          <a:lstStyle/>
          <a:p>
            <a:r>
              <a:rPr lang="en-US" dirty="0"/>
              <a:t>Cannulation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D787FF-5E62-AB4A-AE5B-32FFC10B2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765" y="1594867"/>
            <a:ext cx="4892040" cy="423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278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85710" cy="82359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ABG (description of procedure)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F6ADB9-18C5-C74B-822D-93C2A9484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825625"/>
            <a:ext cx="4145280" cy="1317625"/>
          </a:xfrm>
        </p:spPr>
        <p:txBody>
          <a:bodyPr/>
          <a:lstStyle/>
          <a:p>
            <a:r>
              <a:rPr lang="en-US" dirty="0"/>
              <a:t>Choice of target vessels - Anastomosis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0735CF-411C-6A44-A42C-27E4AD256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939" y="1259722"/>
            <a:ext cx="4931093" cy="20404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48BBEB-F0F1-8243-9CFF-37C3D47B8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3300174"/>
            <a:ext cx="7802880" cy="346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468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85710" cy="82359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ABG (description of procedure)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F6ADB9-18C5-C74B-822D-93C2A9484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825625"/>
            <a:ext cx="4145280" cy="1317625"/>
          </a:xfrm>
        </p:spPr>
        <p:txBody>
          <a:bodyPr/>
          <a:lstStyle/>
          <a:p>
            <a:r>
              <a:rPr lang="en-US" dirty="0"/>
              <a:t>Decannulation – Sternal closure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23147E-3D75-C149-BA31-DD42D0E11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0" y="1110867"/>
            <a:ext cx="3163570" cy="4636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189C2B-3E2C-C942-835C-562065090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1160" y="2787650"/>
            <a:ext cx="4225290" cy="37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413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339" y="399415"/>
            <a:ext cx="6659881" cy="78930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Expected Recovery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8BE53-DFBB-EA45-A080-AA0E0AC79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21362" cy="435133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Hospital stay: 4–7 days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recovery: 6–12 weeks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sternotomy 6-8 weeks avoidance of weight lifting, sleeping on the back and in general minimize pressure on the chest.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to work: ~6 weeks (varies)</a:t>
            </a: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Cardiac rehab strongly improves recovery and long-term outcomes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064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854" y="456247"/>
            <a:ext cx="7334250" cy="96075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 That Improve Prognosis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8BE53-DFBB-EA45-A080-AA0E0AC79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973" y="2357217"/>
            <a:ext cx="8359827" cy="369665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 risk-factor control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Adherence to medications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Cardiac rehabilitation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Avoiding smoking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management of diabetes, hypertension, and lipids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follow-up with a cardiologist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273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90538" cy="13255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Post-CABG Recommendations to Improve Prognosis</a:t>
            </a: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8BE53-DFBB-EA45-A080-AA0E0AC79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3169"/>
            <a:ext cx="8282940" cy="3536633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Lifelong antiplatelet therapy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(aspirin ± P2Y12 inhibitor)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Statin therapy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 and sugar control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Cardiac rehabilitation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Smoking cessation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Walking/exercise program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886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D3BC0-E32C-6546-AD9F-E53EEFDAF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592" y="365125"/>
            <a:ext cx="8950570" cy="132556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Arterial or vein grafts for CABG??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B22CD-F3FE-6F46-9D05-218C5A986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95685"/>
            <a:ext cx="10965873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643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8342-224E-314E-9D35-49162F27E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372" y="14027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Mechanisms of vein graft failure..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56479-E9E1-5B48-B7B6-D7613D3D2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513" y="1690687"/>
            <a:ext cx="6941556" cy="5065200"/>
          </a:xfrm>
          <a:prstGeom prst="rect">
            <a:avLst/>
          </a:prstGeom>
        </p:spPr>
      </p:pic>
      <p:sp>
        <p:nvSpPr>
          <p:cNvPr id="7" name="Left Brace 6">
            <a:extLst>
              <a:ext uri="{FF2B5EF4-FFF2-40B4-BE49-F238E27FC236}">
                <a16:creationId xmlns:a16="http://schemas.microsoft.com/office/drawing/2014/main" id="{44D58858-7DB7-4C4E-90F2-25F2197FBA29}"/>
              </a:ext>
            </a:extLst>
          </p:cNvPr>
          <p:cNvSpPr/>
          <p:nvPr/>
        </p:nvSpPr>
        <p:spPr>
          <a:xfrm>
            <a:off x="4773880" y="1690686"/>
            <a:ext cx="320633" cy="1230642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64E844-A10B-B848-807D-5A0CB66F5E12}"/>
              </a:ext>
            </a:extLst>
          </p:cNvPr>
          <p:cNvSpPr txBox="1"/>
          <p:nvPr/>
        </p:nvSpPr>
        <p:spPr>
          <a:xfrm>
            <a:off x="252647" y="1690686"/>
            <a:ext cx="43545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0- 1 week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Surgical preparation leads to endothelial denudation which precipitates platelet adhesion and thrombus formation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0E577504-DD65-CD41-B070-C24783439445}"/>
              </a:ext>
            </a:extLst>
          </p:cNvPr>
          <p:cNvSpPr/>
          <p:nvPr/>
        </p:nvSpPr>
        <p:spPr>
          <a:xfrm>
            <a:off x="4773879" y="3016249"/>
            <a:ext cx="320633" cy="1230642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C26F22-D234-7840-B20D-7DA47DDC958C}"/>
              </a:ext>
            </a:extLst>
          </p:cNvPr>
          <p:cNvSpPr txBox="1"/>
          <p:nvPr/>
        </p:nvSpPr>
        <p:spPr>
          <a:xfrm>
            <a:off x="155930" y="3169905"/>
            <a:ext cx="4468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week - 1 month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Medial thickening due to vascular smooth muscle cells migration – Neointima formation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1B3B9F09-3F3E-2C47-9881-75A37921A152}"/>
              </a:ext>
            </a:extLst>
          </p:cNvPr>
          <p:cNvSpPr/>
          <p:nvPr/>
        </p:nvSpPr>
        <p:spPr>
          <a:xfrm>
            <a:off x="4773878" y="4341811"/>
            <a:ext cx="320633" cy="1325563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ECEB2F-FF67-D04F-8749-7D3E4F268136}"/>
              </a:ext>
            </a:extLst>
          </p:cNvPr>
          <p:cNvSpPr txBox="1"/>
          <p:nvPr/>
        </p:nvSpPr>
        <p:spPr>
          <a:xfrm>
            <a:off x="155929" y="4578096"/>
            <a:ext cx="44688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month – 3 years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Atheromatous lesions rich in foam cells lead to development of early intimal atherosclerotic changes</a:t>
            </a:r>
            <a:r>
              <a:rPr lang="en-US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816DAE-B18F-AE42-9D5A-7E563D30C5E8}"/>
              </a:ext>
            </a:extLst>
          </p:cNvPr>
          <p:cNvSpPr txBox="1"/>
          <p:nvPr/>
        </p:nvSpPr>
        <p:spPr>
          <a:xfrm>
            <a:off x="0" y="6292820"/>
            <a:ext cx="5035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Shukla N, Jeremy JY. Pathophysiology of saphenous vein graft failure: a brief overview of interventions. </a:t>
            </a:r>
            <a:r>
              <a:rPr lang="en-US" sz="1000" dirty="0" err="1"/>
              <a:t>Curr</a:t>
            </a:r>
            <a:r>
              <a:rPr lang="en-US" sz="1000" dirty="0"/>
              <a:t> </a:t>
            </a:r>
            <a:r>
              <a:rPr lang="en-US" sz="1000" dirty="0" err="1"/>
              <a:t>Opin</a:t>
            </a:r>
            <a:r>
              <a:rPr lang="en-US" sz="1000" dirty="0"/>
              <a:t> </a:t>
            </a:r>
            <a:r>
              <a:rPr lang="en-US" sz="1000" dirty="0" err="1"/>
              <a:t>Pharmacol</a:t>
            </a:r>
            <a:r>
              <a:rPr lang="en-US" sz="1000" dirty="0"/>
              <a:t>. 2012 Apr;12(2):114-20.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221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C16AC-134B-BF48-8D88-9B2C09C3D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39" y="873000"/>
            <a:ext cx="10803013" cy="511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820D83-216F-2449-9BBE-41D51BC4E0A5}"/>
              </a:ext>
            </a:extLst>
          </p:cNvPr>
          <p:cNvSpPr txBox="1"/>
          <p:nvPr/>
        </p:nvSpPr>
        <p:spPr>
          <a:xfrm>
            <a:off x="510639" y="380010"/>
            <a:ext cx="10070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vein grafts fail over time..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6BD3CD-133E-6644-8290-4F9656784DAB}"/>
              </a:ext>
            </a:extLst>
          </p:cNvPr>
          <p:cNvSpPr txBox="1"/>
          <p:nvPr/>
        </p:nvSpPr>
        <p:spPr>
          <a:xfrm>
            <a:off x="427512" y="6139543"/>
            <a:ext cx="86927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Harik</a:t>
            </a:r>
            <a:r>
              <a:rPr lang="en-US" sz="1000" dirty="0"/>
              <a:t> L, </a:t>
            </a:r>
            <a:r>
              <a:rPr lang="en-US" sz="1000" dirty="0" err="1"/>
              <a:t>Perezgrovas-Olaria</a:t>
            </a:r>
            <a:r>
              <a:rPr lang="en-US" sz="1000" dirty="0"/>
              <a:t> R, </a:t>
            </a:r>
            <a:r>
              <a:rPr lang="en-US" sz="1000" dirty="0" err="1"/>
              <a:t>Soletti</a:t>
            </a:r>
            <a:r>
              <a:rPr lang="en-US" sz="1000" dirty="0"/>
              <a:t> G Jr, </a:t>
            </a:r>
            <a:r>
              <a:rPr lang="en-US" sz="1000" dirty="0" err="1"/>
              <a:t>Dimagli</a:t>
            </a:r>
            <a:r>
              <a:rPr lang="en-US" sz="1000" dirty="0"/>
              <a:t> A, </a:t>
            </a:r>
            <a:r>
              <a:rPr lang="en-US" sz="1000" dirty="0" err="1"/>
              <a:t>Alzghari</a:t>
            </a:r>
            <a:r>
              <a:rPr lang="en-US" sz="1000" dirty="0"/>
              <a:t> T, An KR, </a:t>
            </a:r>
            <a:r>
              <a:rPr lang="en-US" sz="1000" dirty="0" err="1"/>
              <a:t>Cancelli</a:t>
            </a:r>
            <a:r>
              <a:rPr lang="en-US" sz="1000" dirty="0"/>
              <a:t> G, </a:t>
            </a:r>
            <a:r>
              <a:rPr lang="en-US" sz="1000" dirty="0" err="1"/>
              <a:t>Gaudino</a:t>
            </a:r>
            <a:r>
              <a:rPr lang="en-US" sz="1000" dirty="0"/>
              <a:t> M, </a:t>
            </a:r>
            <a:r>
              <a:rPr lang="en-US" sz="1000" dirty="0" err="1"/>
              <a:t>Sandner</a:t>
            </a:r>
            <a:r>
              <a:rPr lang="en-US" sz="1000" dirty="0"/>
              <a:t> S. Graft thrombosis after coronary artery bypass surgery and current practice for prevention. Front Cardiovasc Med. 2023 Mar 8;10:1125126. </a:t>
            </a:r>
            <a:r>
              <a:rPr lang="en-US" sz="1000" dirty="0" err="1"/>
              <a:t>doi</a:t>
            </a:r>
            <a:r>
              <a:rPr lang="en-US" sz="1000" dirty="0"/>
              <a:t>: 10.3389/fcvm.2023.1125126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175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C3A646-DD0A-4049-8596-E74CEB683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2" y="1"/>
            <a:ext cx="10664041" cy="6282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065176-12BA-7E49-9DF0-C5D634E94521}"/>
              </a:ext>
            </a:extLst>
          </p:cNvPr>
          <p:cNvSpPr txBox="1"/>
          <p:nvPr/>
        </p:nvSpPr>
        <p:spPr>
          <a:xfrm>
            <a:off x="213756" y="6400800"/>
            <a:ext cx="6222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Gharibeh</a:t>
            </a:r>
            <a:r>
              <a:rPr lang="en-US" sz="1000" dirty="0"/>
              <a:t> L, Ferrari G, Ouimet M, Grau JB. Conduits' Biology Regulates the Outcomes of Coronary Artery Bypass Grafting. JACC Basic </a:t>
            </a:r>
            <a:r>
              <a:rPr lang="en-US" sz="1000" dirty="0" err="1"/>
              <a:t>Transl</a:t>
            </a:r>
            <a:r>
              <a:rPr lang="en-US" sz="1000" dirty="0"/>
              <a:t> Sci. 2021 Apr 27;6(4):388-396.</a:t>
            </a:r>
          </a:p>
        </p:txBody>
      </p:sp>
    </p:spTree>
    <p:extLst>
      <p:ext uri="{BB962C8B-B14F-4D97-AF65-F5344CB8AC3E}">
        <p14:creationId xmlns:p14="http://schemas.microsoft.com/office/powerpoint/2010/main" val="1584427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31FE89-9B07-F74B-B169-A9D379834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931"/>
            <a:ext cx="7505205" cy="12637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11B1E5-583F-7B40-AD1F-BDFBD8A20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911" y="2029774"/>
            <a:ext cx="4311094" cy="45966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FA0BAD-B7CD-0347-9438-498E48B86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29774"/>
            <a:ext cx="7689911" cy="45966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64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C7073C-6F89-EA45-B97C-714DBF38B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931"/>
            <a:ext cx="7002483" cy="12669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8E1EEA-7997-4C4E-8D55-30FA8485A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0871"/>
            <a:ext cx="7148120" cy="54971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1B1123-DAC2-2749-905F-CDC067DDE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888" y="19710"/>
            <a:ext cx="3806532" cy="36799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A955E1-31F6-F443-816C-69F8D83744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330" y="3853790"/>
            <a:ext cx="4967844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871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5D8490-937F-794E-95FD-815E272C8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1" y="124531"/>
            <a:ext cx="5285375" cy="9527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3B1958-F3A5-BF4E-9B9F-175CCEFCE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983" y="1077237"/>
            <a:ext cx="5047726" cy="3987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024AF1-27AD-9646-AA69-0F84FBC5F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463" y="4941837"/>
            <a:ext cx="4349139" cy="19161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E40299-AD61-904A-87F0-D2FB61A9D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06" y="1077237"/>
            <a:ext cx="6730390" cy="53710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36EAAF-B02F-9C4F-8CB8-215A90299809}"/>
              </a:ext>
            </a:extLst>
          </p:cNvPr>
          <p:cNvSpPr txBox="1"/>
          <p:nvPr/>
        </p:nvSpPr>
        <p:spPr>
          <a:xfrm>
            <a:off x="5842660" y="213756"/>
            <a:ext cx="6044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Radial over Saphenous Vein Graft…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8A873F-0743-F74C-B981-9EAF01443D15}"/>
              </a:ext>
            </a:extLst>
          </p:cNvPr>
          <p:cNvSpPr/>
          <p:nvPr/>
        </p:nvSpPr>
        <p:spPr>
          <a:xfrm>
            <a:off x="1140031" y="5065038"/>
            <a:ext cx="914400" cy="4451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3D05D2A-967D-D345-A78A-0C278AB88480}"/>
              </a:ext>
            </a:extLst>
          </p:cNvPr>
          <p:cNvSpPr/>
          <p:nvPr/>
        </p:nvSpPr>
        <p:spPr>
          <a:xfrm>
            <a:off x="4459266" y="4941837"/>
            <a:ext cx="914400" cy="4451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3D8B5C-C0B7-214D-8DFF-D13E8F445FEA}"/>
              </a:ext>
            </a:extLst>
          </p:cNvPr>
          <p:cNvSpPr/>
          <p:nvPr/>
        </p:nvSpPr>
        <p:spPr>
          <a:xfrm>
            <a:off x="9037832" y="4326594"/>
            <a:ext cx="914400" cy="2749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49C71E-806D-6F45-BB3C-BC1B6CE014A8}"/>
              </a:ext>
            </a:extLst>
          </p:cNvPr>
          <p:cNvSpPr/>
          <p:nvPr/>
        </p:nvSpPr>
        <p:spPr>
          <a:xfrm>
            <a:off x="7992094" y="4601575"/>
            <a:ext cx="2018805" cy="3402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7DC0C4-8521-CE40-8133-83D42F8936BF}"/>
              </a:ext>
            </a:extLst>
          </p:cNvPr>
          <p:cNvSpPr/>
          <p:nvPr/>
        </p:nvSpPr>
        <p:spPr>
          <a:xfrm>
            <a:off x="8098971" y="5997039"/>
            <a:ext cx="3467595" cy="4512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757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AD81C1-3F35-324C-92AD-59AFB5AFD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8567"/>
            <a:ext cx="5258332" cy="1296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F8143A-48FA-684C-9295-76DA18355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533" y="203901"/>
            <a:ext cx="5906673" cy="37743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CDD4AF-070F-1840-950C-237F542EE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27" y="1684235"/>
            <a:ext cx="5416669" cy="51737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3D4DF7-5675-6041-9608-29C8BF2BB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420" y="4138633"/>
            <a:ext cx="3898900" cy="25908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D2EA60-20BA-1047-BC81-0EB40F0E8674}"/>
              </a:ext>
            </a:extLst>
          </p:cNvPr>
          <p:cNvCxnSpPr/>
          <p:nvPr/>
        </p:nvCxnSpPr>
        <p:spPr>
          <a:xfrm>
            <a:off x="7065818" y="6270171"/>
            <a:ext cx="328946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642808-C675-F841-9415-D880BE17DEBA}"/>
              </a:ext>
            </a:extLst>
          </p:cNvPr>
          <p:cNvCxnSpPr/>
          <p:nvPr/>
        </p:nvCxnSpPr>
        <p:spPr>
          <a:xfrm>
            <a:off x="7065818" y="6636327"/>
            <a:ext cx="328946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93EE324-B65D-4140-BD74-0036A200F9B3}"/>
              </a:ext>
            </a:extLst>
          </p:cNvPr>
          <p:cNvSpPr/>
          <p:nvPr/>
        </p:nvSpPr>
        <p:spPr>
          <a:xfrm>
            <a:off x="133827" y="2481943"/>
            <a:ext cx="3298142" cy="9470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96D600-6595-6D44-AD34-FB26360094E5}"/>
              </a:ext>
            </a:extLst>
          </p:cNvPr>
          <p:cNvSpPr/>
          <p:nvPr/>
        </p:nvSpPr>
        <p:spPr>
          <a:xfrm>
            <a:off x="187646" y="5796642"/>
            <a:ext cx="3298142" cy="10613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2719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28F832-C53F-594B-8F4F-73E20465E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64"/>
            <a:ext cx="9037122" cy="15273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B020C2-4A04-A742-953B-3780E7837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8" y="1615045"/>
            <a:ext cx="5640779" cy="5155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5E637E9-4C79-E244-8F28-6758F9CFD2C3}"/>
              </a:ext>
            </a:extLst>
          </p:cNvPr>
          <p:cNvSpPr/>
          <p:nvPr/>
        </p:nvSpPr>
        <p:spPr>
          <a:xfrm>
            <a:off x="320634" y="6175169"/>
            <a:ext cx="1163782" cy="1900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5DEF3D9-22DD-304C-8BDC-1EFADD82BB6B}"/>
              </a:ext>
            </a:extLst>
          </p:cNvPr>
          <p:cNvSpPr/>
          <p:nvPr/>
        </p:nvSpPr>
        <p:spPr>
          <a:xfrm>
            <a:off x="4132613" y="5700156"/>
            <a:ext cx="807522" cy="3681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0DA8F5-87FC-7149-B66D-D3326331C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615044"/>
            <a:ext cx="5512023" cy="515529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9D96010-BE4D-4C4B-9E78-F5263AB559AC}"/>
              </a:ext>
            </a:extLst>
          </p:cNvPr>
          <p:cNvSpPr/>
          <p:nvPr/>
        </p:nvSpPr>
        <p:spPr>
          <a:xfrm>
            <a:off x="6291943" y="6080166"/>
            <a:ext cx="1163782" cy="1900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62908EB-CD2D-BC4B-B9B7-8D4F212ADB4A}"/>
              </a:ext>
            </a:extLst>
          </p:cNvPr>
          <p:cNvSpPr/>
          <p:nvPr/>
        </p:nvSpPr>
        <p:spPr>
          <a:xfrm>
            <a:off x="10008919" y="5807033"/>
            <a:ext cx="807522" cy="3681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063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A205AC-C834-1E4E-AE2E-B4C43175F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64"/>
            <a:ext cx="9037122" cy="1527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F9F08E-F048-8E4F-A28A-CCD251879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615045"/>
            <a:ext cx="8609610" cy="521474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AA3E137-6CB3-5B4D-8F07-09714F9A72BB}"/>
              </a:ext>
            </a:extLst>
          </p:cNvPr>
          <p:cNvSpPr/>
          <p:nvPr/>
        </p:nvSpPr>
        <p:spPr>
          <a:xfrm>
            <a:off x="308758" y="5830784"/>
            <a:ext cx="3954484" cy="2731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399C55-C7FE-A148-84CD-022C5B201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229" y="1549654"/>
            <a:ext cx="3742953" cy="521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396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AD81C1-3F35-324C-92AD-59AFB5AFD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62"/>
            <a:ext cx="11364686" cy="12964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848F77-2076-164B-8D64-CC9CD0807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547" y="1591293"/>
            <a:ext cx="9400118" cy="49095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7F96049-F1AC-E741-9344-F33C4463C1A6}"/>
              </a:ext>
            </a:extLst>
          </p:cNvPr>
          <p:cNvSpPr/>
          <p:nvPr/>
        </p:nvSpPr>
        <p:spPr>
          <a:xfrm>
            <a:off x="3325091" y="1876301"/>
            <a:ext cx="4227615" cy="3206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0344" y="702293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191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E85C33-C8BE-B24D-A3BC-A8DF5E222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13964" cy="1306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BCF9AE-901B-CA4D-91C2-718A7B20E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63" y="2042556"/>
            <a:ext cx="4168775" cy="3650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2AC0D7-DE0F-3745-BEE5-9EE9808EE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7738" y="1560863"/>
            <a:ext cx="7813965" cy="441958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234189-ECD3-A545-A0D4-3BF38065AF92}"/>
              </a:ext>
            </a:extLst>
          </p:cNvPr>
          <p:cNvSpPr/>
          <p:nvPr/>
        </p:nvSpPr>
        <p:spPr>
          <a:xfrm>
            <a:off x="2921330" y="2042556"/>
            <a:ext cx="1286408" cy="3800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682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E85C33-C8BE-B24D-A3BC-A8DF5E222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13964" cy="13062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0BEA66-B83E-4544-A4D7-4ADCEC12E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8" y="1306286"/>
            <a:ext cx="6568539" cy="5409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0B1D6D-5DBA-BF43-B7B8-BD91431DD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5575" y="1606550"/>
            <a:ext cx="5436425" cy="51096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606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9E9F4C-CD31-0F44-9F10-B72441BC9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878"/>
            <a:ext cx="7778338" cy="12112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F3F8D3-18CE-C544-BB39-6DB88B1A5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59" y="1318161"/>
            <a:ext cx="10375570" cy="26985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B53A2E-9EE2-A840-B53D-DAF84A932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59" y="4052524"/>
            <a:ext cx="10375570" cy="26985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F5FE3C-1162-0840-83BC-6376D87391DA}"/>
              </a:ext>
            </a:extLst>
          </p:cNvPr>
          <p:cNvSpPr/>
          <p:nvPr/>
        </p:nvSpPr>
        <p:spPr>
          <a:xfrm>
            <a:off x="961901" y="1318161"/>
            <a:ext cx="1650670" cy="2375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70B35E-04B7-A146-94FB-AA0CF6EF1673}"/>
              </a:ext>
            </a:extLst>
          </p:cNvPr>
          <p:cNvSpPr/>
          <p:nvPr/>
        </p:nvSpPr>
        <p:spPr>
          <a:xfrm>
            <a:off x="6096000" y="1353926"/>
            <a:ext cx="732312" cy="1996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80F212-5F72-B84F-8484-6613A8F42D08}"/>
              </a:ext>
            </a:extLst>
          </p:cNvPr>
          <p:cNvSpPr/>
          <p:nvPr/>
        </p:nvSpPr>
        <p:spPr>
          <a:xfrm>
            <a:off x="480454" y="4700649"/>
            <a:ext cx="1835233" cy="275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B538E3-5D63-F84A-AC09-F89D824A122A}"/>
              </a:ext>
            </a:extLst>
          </p:cNvPr>
          <p:cNvSpPr/>
          <p:nvPr/>
        </p:nvSpPr>
        <p:spPr>
          <a:xfrm>
            <a:off x="391886" y="5671248"/>
            <a:ext cx="820880" cy="275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ADC1A4-2A4A-DB43-B3BE-E387524B96D0}"/>
              </a:ext>
            </a:extLst>
          </p:cNvPr>
          <p:cNvSpPr/>
          <p:nvPr/>
        </p:nvSpPr>
        <p:spPr>
          <a:xfrm>
            <a:off x="5366164" y="4534394"/>
            <a:ext cx="1757548" cy="221474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067AC9-5A69-E545-B081-18FD1BEA05F9}"/>
              </a:ext>
            </a:extLst>
          </p:cNvPr>
          <p:cNvSpPr/>
          <p:nvPr/>
        </p:nvSpPr>
        <p:spPr>
          <a:xfrm>
            <a:off x="3217221" y="4534394"/>
            <a:ext cx="1757548" cy="221474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  <a:highlight>
                <a:srgbClr val="00FF00"/>
              </a:highligh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949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03327E-56AB-F448-BA8B-73FB44D42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3" y="106878"/>
            <a:ext cx="7778338" cy="12112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AF7A2A-5E03-1A43-A2D1-14C8970B3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114" y="1704430"/>
            <a:ext cx="4845133" cy="44384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55FF8A-719F-414E-A92F-D1EC6D3D3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53" y="2312719"/>
            <a:ext cx="6705765" cy="44384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6892F0-8335-3A42-A908-CF01A9F2730D}"/>
              </a:ext>
            </a:extLst>
          </p:cNvPr>
          <p:cNvSpPr txBox="1"/>
          <p:nvPr/>
        </p:nvSpPr>
        <p:spPr>
          <a:xfrm>
            <a:off x="380010" y="1704430"/>
            <a:ext cx="5715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Reasons of limited usage of Total Arterial Revascularization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356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202DAE-034E-C644-9E56-270EF9445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88" y="1717634"/>
            <a:ext cx="6269594" cy="5015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7FDF67-AEF9-964E-9B95-D3FF80063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234166" cy="16861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FFB81C-A0D5-7345-87EB-256C085DF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812" y="134162"/>
            <a:ext cx="4190258" cy="37863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771DE3-92B8-DF4B-BF4D-36E0B1B2E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2801" y="4045823"/>
            <a:ext cx="3644900" cy="26797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9FC71CE-0F2D-5C4E-845B-88C6578ACAB5}"/>
              </a:ext>
            </a:extLst>
          </p:cNvPr>
          <p:cNvSpPr/>
          <p:nvPr/>
        </p:nvSpPr>
        <p:spPr>
          <a:xfrm>
            <a:off x="7234166" y="5385673"/>
            <a:ext cx="3673535" cy="13476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433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8945A6-3E7A-F545-A37F-9BF89407E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20" y="2525653"/>
            <a:ext cx="8341590" cy="42045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F7DEBE-1393-444B-AF28-85C2319FC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020" y="127826"/>
            <a:ext cx="7366000" cy="1714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3C1B56-CD73-A743-8940-C45BB443CB20}"/>
              </a:ext>
            </a:extLst>
          </p:cNvPr>
          <p:cNvSpPr txBox="1"/>
          <p:nvPr/>
        </p:nvSpPr>
        <p:spPr>
          <a:xfrm>
            <a:off x="7073652" y="1690235"/>
            <a:ext cx="4553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about Multiple Arterial Grafting in women??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109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A9CD3E-F1DC-0A44-BE83-FE7C262CB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377" y="251299"/>
            <a:ext cx="4777623" cy="53206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4D5A6B-ADFE-8642-A474-F480434308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91" t="17291" r="17275" b="11875"/>
          <a:stretch/>
        </p:blipFill>
        <p:spPr>
          <a:xfrm>
            <a:off x="191352" y="397112"/>
            <a:ext cx="7223025" cy="606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434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A83C58-C2F8-8245-9D60-8A0A7B424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2" y="106796"/>
            <a:ext cx="6757061" cy="1662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0D27BD-A6D3-DB4C-999B-956720961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419" y="1769423"/>
            <a:ext cx="8728363" cy="50885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009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A83C58-C2F8-8245-9D60-8A0A7B424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2" y="106796"/>
            <a:ext cx="6757061" cy="1662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B1BC59-095B-C648-AC6D-EF1D2270A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48" y="1769423"/>
            <a:ext cx="9975274" cy="4981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1290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A83C58-C2F8-8245-9D60-8A0A7B424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2" y="106796"/>
            <a:ext cx="6757061" cy="1662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08CA24-D87E-3143-96FA-2CCE105B5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69" y="1864426"/>
            <a:ext cx="9566564" cy="48867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543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A83C58-C2F8-8245-9D60-8A0A7B424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2" y="106796"/>
            <a:ext cx="6757061" cy="16626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38B4C0-E38A-4746-B47C-225348A9F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793" y="1904917"/>
            <a:ext cx="8825840" cy="46628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026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C99DF7-00B6-2D4C-BF64-B5A8E359E1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9"/>
          <a:stretch/>
        </p:blipFill>
        <p:spPr>
          <a:xfrm>
            <a:off x="948155" y="1825625"/>
            <a:ext cx="10253245" cy="47686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479F29-C65E-AB44-85E4-2CD6CF18670D}"/>
              </a:ext>
            </a:extLst>
          </p:cNvPr>
          <p:cNvSpPr txBox="1"/>
          <p:nvPr/>
        </p:nvSpPr>
        <p:spPr>
          <a:xfrm>
            <a:off x="2351584" y="657563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CABG VS MIDCAB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4443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0D326E-18C5-2444-B34B-1CA8CC4F3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340768"/>
            <a:ext cx="5004048" cy="53431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FD6006-6131-0948-BFB9-763F5203F3E9}"/>
              </a:ext>
            </a:extLst>
          </p:cNvPr>
          <p:cNvSpPr txBox="1"/>
          <p:nvPr/>
        </p:nvSpPr>
        <p:spPr>
          <a:xfrm>
            <a:off x="6816080" y="1628800"/>
            <a:ext cx="42456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Thoracoscopic harvesting of Left Internal Mammary.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 anterior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thoracomy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(usually 5</a:t>
            </a:r>
            <a:r>
              <a:rPr lang="en-US" sz="24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intercostal).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Placement of stabilizer on target vessel.</a:t>
            </a: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Anastomosis of LIMA to LAD off pump.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9BC9F-A333-9A41-8A42-B22F7DECD165}"/>
              </a:ext>
            </a:extLst>
          </p:cNvPr>
          <p:cNvSpPr txBox="1"/>
          <p:nvPr/>
        </p:nvSpPr>
        <p:spPr>
          <a:xfrm>
            <a:off x="2423592" y="260648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MIDCAB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102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79915B-F981-B542-9FE8-15CD6913C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242" y="116632"/>
            <a:ext cx="6516216" cy="12827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A4BD68-4C89-8B46-9F05-D3EBC4613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1772816"/>
            <a:ext cx="5184576" cy="47525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C751BA-FB4C-8C4D-92C2-BEFB2E0FF636}"/>
              </a:ext>
            </a:extLst>
          </p:cNvPr>
          <p:cNvSpPr txBox="1"/>
          <p:nvPr/>
        </p:nvSpPr>
        <p:spPr>
          <a:xfrm>
            <a:off x="7176119" y="2521059"/>
            <a:ext cx="48429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Shorter ventilation time and length of stay in favor of Minimal Invasive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81018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79915B-F981-B542-9FE8-15CD6913C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242" y="116632"/>
            <a:ext cx="6516216" cy="12827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C751BA-FB4C-8C4D-92C2-BEFB2E0FF636}"/>
              </a:ext>
            </a:extLst>
          </p:cNvPr>
          <p:cNvSpPr txBox="1"/>
          <p:nvPr/>
        </p:nvSpPr>
        <p:spPr>
          <a:xfrm>
            <a:off x="7176119" y="2060848"/>
            <a:ext cx="44473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Cross-clamp time and CPB time for Minimal Invasive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C26562-8241-154E-A09A-4367794C7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953" y="1772816"/>
            <a:ext cx="5460346" cy="45384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652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2420FF-90A2-ED46-9852-E2F26DD72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15" y="116632"/>
            <a:ext cx="9653954" cy="12827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82AA69-E7C2-E64A-93DC-95989498D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85" y="1988841"/>
            <a:ext cx="9082453" cy="43943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F2E0BC-F533-1F46-9138-0078FC4E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24894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3CCC-C37D-E044-A51B-3E6C3A739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6659" y="324361"/>
            <a:ext cx="2876550" cy="812007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F5D448-EF35-4144-90DD-A6A3AD159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700" y="47625"/>
            <a:ext cx="1130300" cy="177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1A70C0-7D52-0A47-85D0-09D3FFA6D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572" y="2136459"/>
            <a:ext cx="3684697" cy="29956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94722B-2D52-0842-830F-2CCC15B36945}"/>
              </a:ext>
            </a:extLst>
          </p:cNvPr>
          <p:cNvSpPr txBox="1"/>
          <p:nvPr/>
        </p:nvSpPr>
        <p:spPr>
          <a:xfrm>
            <a:off x="416988" y="2022159"/>
            <a:ext cx="7540049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CABG is a safe, effective and well-documented procedure for the treatment of coronary artery disease.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CABG is the gold standard for left main disease and three vessel disease.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Emergent CABG is indicated after failed PCI , ongoing ischemia and mechanical complications of MI.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arterial revascularization is associated with improved long term outcomes.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invasive is rapidly expanding and constitutes a promising approach.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149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1364</Words>
  <Application>Microsoft Office PowerPoint</Application>
  <PresentationFormat>Widescreen</PresentationFormat>
  <Paragraphs>179</Paragraphs>
  <Slides>83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9" baseType="lpstr">
      <vt:lpstr>Arial</vt:lpstr>
      <vt:lpstr>Calibri</vt:lpstr>
      <vt:lpstr>Calibri Light</vt:lpstr>
      <vt:lpstr>新細明體</vt:lpstr>
      <vt:lpstr>Times New Roman</vt:lpstr>
      <vt:lpstr>Office Theme</vt:lpstr>
      <vt:lpstr>Χειρουργική Θεραπεία Στεφανιαίας Νόσου</vt:lpstr>
      <vt:lpstr>Figure of CABG as an introduction</vt:lpstr>
      <vt:lpstr>Anatomy of the heart </vt:lpstr>
      <vt:lpstr>Definition of CABG</vt:lpstr>
      <vt:lpstr>Purpose of CABG</vt:lpstr>
      <vt:lpstr>Indication for CABG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Recent guidelines on Acute Coronary Syndrome (2025)</vt:lpstr>
      <vt:lpstr>CABG in ACS</vt:lpstr>
      <vt:lpstr>CABG in STEMI and Cardiogenic Shock?</vt:lpstr>
      <vt:lpstr>Mechanical complications after STEMI</vt:lpstr>
      <vt:lpstr>ST-Segment Elevation MI (STEMI)</vt:lpstr>
      <vt:lpstr>PowerPoint Presentation</vt:lpstr>
      <vt:lpstr>Reperfusion injury</vt:lpstr>
      <vt:lpstr>PowerPoint Presentation</vt:lpstr>
      <vt:lpstr>PowerPoint Presentation</vt:lpstr>
      <vt:lpstr>PowerPoint Presentation</vt:lpstr>
      <vt:lpstr>Early vs. Delayed CABG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Recent guidelines on Chronic Coronary Syndromes (2024)</vt:lpstr>
      <vt:lpstr>PowerPoint Presentation</vt:lpstr>
      <vt:lpstr>PowerPoint Presentation</vt:lpstr>
      <vt:lpstr>Prognosis After CABG</vt:lpstr>
      <vt:lpstr>Recent study on CABG long term outcomes</vt:lpstr>
      <vt:lpstr>Symptom Relief and Quality of Life</vt:lpstr>
      <vt:lpstr>CABG (description of procedure)</vt:lpstr>
      <vt:lpstr>CABG (description of procedure)</vt:lpstr>
      <vt:lpstr>CABG (description of procedure)</vt:lpstr>
      <vt:lpstr>CABG (description of procedure)</vt:lpstr>
      <vt:lpstr>CABG (description of procedure)</vt:lpstr>
      <vt:lpstr>CABG (description of procedure)</vt:lpstr>
      <vt:lpstr>CABG (description of procedure)</vt:lpstr>
      <vt:lpstr>Expected Recovery Timeline</vt:lpstr>
      <vt:lpstr>Factors That Improve Prognosis</vt:lpstr>
      <vt:lpstr>Post-CABG Recommendations to Improve Prognosis</vt:lpstr>
      <vt:lpstr>Arterial or vein grafts for CABG??</vt:lpstr>
      <vt:lpstr>Mechanisms of vein graft failure..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NIKOLAOS SCHIZAS</dc:creator>
  <cp:lastModifiedBy>Iliopoulos, Dimitrios</cp:lastModifiedBy>
  <cp:revision>50</cp:revision>
  <dcterms:created xsi:type="dcterms:W3CDTF">2025-12-07T16:19:55Z</dcterms:created>
  <dcterms:modified xsi:type="dcterms:W3CDTF">2025-12-09T13:03:26Z</dcterms:modified>
</cp:coreProperties>
</file>