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6" r:id="rId2"/>
  </p:sldMasterIdLst>
  <p:notesMasterIdLst>
    <p:notesMasterId r:id="rId59"/>
  </p:notesMasterIdLst>
  <p:sldIdLst>
    <p:sldId id="256" r:id="rId3"/>
    <p:sldId id="298" r:id="rId4"/>
    <p:sldId id="347" r:id="rId5"/>
    <p:sldId id="338" r:id="rId6"/>
    <p:sldId id="268" r:id="rId7"/>
    <p:sldId id="297" r:id="rId8"/>
    <p:sldId id="340" r:id="rId9"/>
    <p:sldId id="267" r:id="rId10"/>
    <p:sldId id="345" r:id="rId11"/>
    <p:sldId id="281" r:id="rId12"/>
    <p:sldId id="275" r:id="rId13"/>
    <p:sldId id="322" r:id="rId14"/>
    <p:sldId id="282" r:id="rId15"/>
    <p:sldId id="324" r:id="rId16"/>
    <p:sldId id="284" r:id="rId17"/>
    <p:sldId id="277" r:id="rId18"/>
    <p:sldId id="280" r:id="rId19"/>
    <p:sldId id="278" r:id="rId20"/>
    <p:sldId id="265" r:id="rId21"/>
    <p:sldId id="325" r:id="rId22"/>
    <p:sldId id="291" r:id="rId23"/>
    <p:sldId id="348" r:id="rId24"/>
    <p:sldId id="349" r:id="rId25"/>
    <p:sldId id="264" r:id="rId26"/>
    <p:sldId id="299" r:id="rId27"/>
    <p:sldId id="326" r:id="rId28"/>
    <p:sldId id="327" r:id="rId29"/>
    <p:sldId id="364" r:id="rId30"/>
    <p:sldId id="312" r:id="rId31"/>
    <p:sldId id="296" r:id="rId32"/>
    <p:sldId id="351" r:id="rId33"/>
    <p:sldId id="352" r:id="rId34"/>
    <p:sldId id="293" r:id="rId35"/>
    <p:sldId id="302" r:id="rId36"/>
    <p:sldId id="319" r:id="rId37"/>
    <p:sldId id="276" r:id="rId38"/>
    <p:sldId id="332" r:id="rId39"/>
    <p:sldId id="321" r:id="rId40"/>
    <p:sldId id="294" r:id="rId41"/>
    <p:sldId id="353" r:id="rId42"/>
    <p:sldId id="320" r:id="rId43"/>
    <p:sldId id="339" r:id="rId44"/>
    <p:sldId id="341" r:id="rId45"/>
    <p:sldId id="342" r:id="rId46"/>
    <p:sldId id="309" r:id="rId47"/>
    <p:sldId id="354" r:id="rId48"/>
    <p:sldId id="355" r:id="rId49"/>
    <p:sldId id="357" r:id="rId50"/>
    <p:sldId id="359" r:id="rId51"/>
    <p:sldId id="362" r:id="rId52"/>
    <p:sldId id="317" r:id="rId53"/>
    <p:sldId id="318" r:id="rId54"/>
    <p:sldId id="363" r:id="rId55"/>
    <p:sldId id="361" r:id="rId56"/>
    <p:sldId id="360" r:id="rId57"/>
    <p:sldId id="346" r:id="rId58"/>
  </p:sldIdLst>
  <p:sldSz cx="12192000" cy="6858000"/>
  <p:notesSz cx="6858000" cy="9144000"/>
  <p:defaultTextStyle>
    <a:defPPr>
      <a:defRPr lang="el-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3"/>
  </p:normalViewPr>
  <p:slideViewPr>
    <p:cSldViewPr snapToGrid="0">
      <p:cViewPr varScale="1">
        <p:scale>
          <a:sx n="120" d="100"/>
          <a:sy n="120" d="100"/>
        </p:scale>
        <p:origin x="25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B"/>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3E8CFF-A6B4-0F4B-A034-80C95776F92F}" type="datetimeFigureOut">
              <a:rPr lang="el-GB" smtClean="0"/>
              <a:t>29/10/24</a:t>
            </a:fld>
            <a:endParaRPr lang="el-GB"/>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B"/>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GB"/>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B"/>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468B34-9027-E841-A812-01AC4F7ABADC}" type="slidenum">
              <a:rPr lang="el-GB" smtClean="0"/>
              <a:t>‹#›</a:t>
            </a:fld>
            <a:endParaRPr lang="el-GB"/>
          </a:p>
        </p:txBody>
      </p:sp>
    </p:spTree>
    <p:extLst>
      <p:ext uri="{BB962C8B-B14F-4D97-AF65-F5344CB8AC3E}">
        <p14:creationId xmlns:p14="http://schemas.microsoft.com/office/powerpoint/2010/main" val="3148764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escardio.org/Guidelines/Clinical-Practice-Guidelines/Acute-Myocardial-Infarction-in-patients-presenting-with-ST-segment-elevation-Ma"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escardio.org/Guidelines/Clinical-Practice-Guidelines/Acute-Myocardial-Infarction-in-patients-presenting-with-ST-segment-elevation-Ma"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escardio.org/Guidelines/Clinical-Practice-Guidelines/Acute-Myocardial-Infarction-in-patients-presenting-with-ST-segment-elevation-Ma"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7995000-CE6F-42CD-B467-E8FB0DB8ECB6}" type="slidenum">
              <a:rPr lang="en-GB" smtClean="0"/>
              <a:pPr/>
              <a:t>6</a:t>
            </a:fld>
            <a:endParaRPr lang="en-GB" dirty="0"/>
          </a:p>
        </p:txBody>
      </p:sp>
      <p:sp>
        <p:nvSpPr>
          <p:cNvPr id="6" name="Slide Image Placeholder 5">
            <a:extLst>
              <a:ext uri="{FF2B5EF4-FFF2-40B4-BE49-F238E27FC236}">
                <a16:creationId xmlns:a16="http://schemas.microsoft.com/office/drawing/2014/main" id="{3DDD3D75-3D7B-4ED0-8010-0C40542A4DA2}"/>
              </a:ext>
            </a:extLst>
          </p:cNvPr>
          <p:cNvSpPr>
            <a:spLocks noGrp="1" noRot="1" noChangeAspect="1"/>
          </p:cNvSpPr>
          <p:nvPr>
            <p:ph type="sldImg"/>
          </p:nvPr>
        </p:nvSpPr>
        <p:spPr>
          <a:xfrm>
            <a:off x="206375" y="107950"/>
            <a:ext cx="5070475" cy="2852738"/>
          </a:xfrm>
        </p:spPr>
      </p:sp>
      <p:sp>
        <p:nvSpPr>
          <p:cNvPr id="7" name="Notes Placeholder 6">
            <a:extLst>
              <a:ext uri="{FF2B5EF4-FFF2-40B4-BE49-F238E27FC236}">
                <a16:creationId xmlns:a16="http://schemas.microsoft.com/office/drawing/2014/main" id="{1C591B08-B9BF-4B6C-AEE8-DFDB9B35C6E5}"/>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99214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178257" indent="-178257">
              <a:buFont typeface="Arial" panose="020B0604020202020204" pitchFamily="34" charset="0"/>
              <a:buChar char="•"/>
            </a:pPr>
            <a:r>
              <a:rPr lang="en-NZ" dirty="0"/>
              <a:t>Recommendations for primary PCI encompass the strategy and technique for treating the IRA, as well as the strategy for managing non-IRAs in patients with STEMI</a:t>
            </a:r>
          </a:p>
          <a:p>
            <a:pPr marL="178257" indent="-178257">
              <a:buFont typeface="Arial" panose="020B0604020202020204" pitchFamily="34" charset="0"/>
              <a:buChar char="•"/>
            </a:pPr>
            <a:r>
              <a:rPr lang="en-NZ" dirty="0"/>
              <a:t>IRA strategies include:</a:t>
            </a:r>
          </a:p>
          <a:p>
            <a:pPr marL="369717" lvl="1" indent="-178257">
              <a:buFont typeface="Arial" panose="020B0604020202020204" pitchFamily="34" charset="0"/>
              <a:buChar char="•"/>
            </a:pPr>
            <a:r>
              <a:rPr lang="en-GB" dirty="0"/>
              <a:t>Primary PCI of the IRA (IA)</a:t>
            </a:r>
          </a:p>
          <a:p>
            <a:pPr marL="369717" lvl="1" indent="-178257">
              <a:buFont typeface="Arial" panose="020B0604020202020204" pitchFamily="34" charset="0"/>
              <a:buChar char="•"/>
            </a:pPr>
            <a:r>
              <a:rPr lang="en-GB" dirty="0"/>
              <a:t>New coronary angiography with PCI in patients with symptoms or signs of recurrent/remaining ischaemia after primary PCI (IC)</a:t>
            </a:r>
          </a:p>
          <a:p>
            <a:pPr marL="178257" indent="-178257">
              <a:buFont typeface="Arial" panose="020B0604020202020204" pitchFamily="34" charset="0"/>
              <a:buChar char="•"/>
            </a:pPr>
            <a:r>
              <a:rPr lang="en-GB" dirty="0"/>
              <a:t>Recommended IRA techniques include:</a:t>
            </a:r>
          </a:p>
          <a:p>
            <a:pPr marL="369717" lvl="1" indent="-178257">
              <a:buFont typeface="Arial" panose="020B0604020202020204" pitchFamily="34" charset="0"/>
              <a:buChar char="•"/>
            </a:pPr>
            <a:r>
              <a:rPr lang="en-GB" dirty="0"/>
              <a:t>Stenting (instead of balloon angioplasty) for primary PCI (IA)</a:t>
            </a:r>
          </a:p>
          <a:p>
            <a:pPr marL="369717" lvl="1" indent="-178257">
              <a:buFont typeface="Arial" panose="020B0604020202020204" pitchFamily="34" charset="0"/>
              <a:buChar char="•"/>
            </a:pPr>
            <a:r>
              <a:rPr lang="en-GB" dirty="0"/>
              <a:t>Stenting with a new-generation DES (rather than a BMS) for primary PCI (IA)</a:t>
            </a:r>
          </a:p>
          <a:p>
            <a:pPr marL="369717" lvl="1" indent="-178257">
              <a:buFont typeface="Arial" panose="020B0604020202020204" pitchFamily="34" charset="0"/>
              <a:buChar char="•"/>
            </a:pPr>
            <a:r>
              <a:rPr lang="en-GB" dirty="0"/>
              <a:t>Radial access (rather than femoral access) (IA)</a:t>
            </a:r>
          </a:p>
          <a:p>
            <a:pPr marL="178257" indent="-178257">
              <a:buFont typeface="Arial" panose="020B0604020202020204" pitchFamily="34" charset="0"/>
              <a:buChar char="•"/>
            </a:pPr>
            <a:r>
              <a:rPr lang="en-NZ" dirty="0"/>
              <a:t>Routine thrombus aspiration (IIIA) and deferred stenting (IIIB) are not recommended IRA techniques</a:t>
            </a:r>
          </a:p>
          <a:p>
            <a:pPr marL="178257" indent="-178257">
              <a:buFont typeface="Arial" panose="020B0604020202020204" pitchFamily="34" charset="0"/>
              <a:buChar char="•"/>
            </a:pPr>
            <a:r>
              <a:rPr lang="en-NZ" dirty="0"/>
              <a:t>Non-IRA strategies include</a:t>
            </a:r>
          </a:p>
          <a:p>
            <a:pPr marL="369717" lvl="1" indent="-178257">
              <a:buFont typeface="Arial" panose="020B0604020202020204" pitchFamily="34" charset="0"/>
              <a:buChar char="•"/>
            </a:pPr>
            <a:r>
              <a:rPr lang="en-NZ" dirty="0"/>
              <a:t>Routine revascularization of non-IRA lesions in STEMI patients with multivessel disease before hospital discharge (IIa/A)</a:t>
            </a:r>
          </a:p>
          <a:p>
            <a:pPr marL="369717" lvl="1" indent="-178257">
              <a:buFont typeface="Arial" panose="020B0604020202020204" pitchFamily="34" charset="0"/>
              <a:buChar char="•"/>
            </a:pPr>
            <a:r>
              <a:rPr lang="en-NZ" dirty="0"/>
              <a:t>Non-IRA PCI should be considered during the index procedure in patients with cardiogenic shock (IIa/C)</a:t>
            </a:r>
          </a:p>
          <a:p>
            <a:pPr marL="369717" lvl="1" indent="-178257">
              <a:buFont typeface="Arial" panose="020B0604020202020204" pitchFamily="34" charset="0"/>
              <a:buChar char="•"/>
            </a:pPr>
            <a:r>
              <a:rPr lang="en-NZ" dirty="0"/>
              <a:t>Coronary artery bypass graft surgery should be considered in patients with ongoing ischaemia and large areas of jeopardized myocardium if PCI of the IRA cannot be performed (IIa/C)</a:t>
            </a:r>
          </a:p>
          <a:p>
            <a:endParaRPr lang="en-NZ" dirty="0"/>
          </a:p>
          <a:p>
            <a:r>
              <a:rPr lang="en-NZ" b="1" dirty="0"/>
              <a:t>R</a:t>
            </a:r>
            <a:r>
              <a:rPr lang="en-US" b="1" dirty="0"/>
              <a:t>eference</a:t>
            </a:r>
          </a:p>
          <a:p>
            <a:pPr lvl="0">
              <a:defRPr/>
            </a:pPr>
            <a:r>
              <a:rPr lang="en-GB" dirty="0"/>
              <a:t>Ibanez B et al. Eur Heart J 2018;39:119–77</a:t>
            </a:r>
            <a:endParaRPr lang="en-US" dirty="0"/>
          </a:p>
        </p:txBody>
      </p:sp>
      <p:sp>
        <p:nvSpPr>
          <p:cNvPr id="4" name="Slide Number Placeholder 3"/>
          <p:cNvSpPr>
            <a:spLocks noGrp="1"/>
          </p:cNvSpPr>
          <p:nvPr>
            <p:ph type="sldNum" sz="quarter" idx="10"/>
          </p:nvPr>
        </p:nvSpPr>
        <p:spPr/>
        <p:txBody>
          <a:bodyPr/>
          <a:lstStyle/>
          <a:p>
            <a:fld id="{67995000-CE6F-42CD-B467-E8FB0DB8ECB6}" type="slidenum">
              <a:rPr lang="en-GB" smtClean="0"/>
              <a:pPr/>
              <a:t>36</a:t>
            </a:fld>
            <a:endParaRPr lang="en-GB" dirty="0"/>
          </a:p>
        </p:txBody>
      </p:sp>
      <p:sp>
        <p:nvSpPr>
          <p:cNvPr id="7" name="Slide Image Placeholder 6">
            <a:extLst>
              <a:ext uri="{FF2B5EF4-FFF2-40B4-BE49-F238E27FC236}">
                <a16:creationId xmlns:a16="http://schemas.microsoft.com/office/drawing/2014/main" id="{91550ABE-4AF3-49A7-AA33-A1ED589142D7}"/>
              </a:ext>
            </a:extLst>
          </p:cNvPr>
          <p:cNvSpPr>
            <a:spLocks noGrp="1" noRot="1" noChangeAspect="1"/>
          </p:cNvSpPr>
          <p:nvPr>
            <p:ph type="sldImg"/>
          </p:nvPr>
        </p:nvSpPr>
        <p:spPr>
          <a:xfrm>
            <a:off x="206375" y="107950"/>
            <a:ext cx="5070475" cy="2852738"/>
          </a:xfrm>
        </p:spPr>
      </p:sp>
    </p:spTree>
    <p:extLst>
      <p:ext uri="{BB962C8B-B14F-4D97-AF65-F5344CB8AC3E}">
        <p14:creationId xmlns:p14="http://schemas.microsoft.com/office/powerpoint/2010/main" val="200673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107950"/>
            <a:ext cx="5070475" cy="2852738"/>
          </a:xfrm>
        </p:spPr>
      </p:sp>
      <p:sp>
        <p:nvSpPr>
          <p:cNvPr id="3" name="Notes Placeholder 2"/>
          <p:cNvSpPr>
            <a:spLocks noGrp="1"/>
          </p:cNvSpPr>
          <p:nvPr>
            <p:ph type="body" idx="1"/>
          </p:nvPr>
        </p:nvSpPr>
        <p:spPr/>
        <p:txBody>
          <a:bodyPr/>
          <a:lstStyle/>
          <a:p>
            <a:pPr marL="178257" indent="-178257">
              <a:buFont typeface="Arial" panose="020B0604020202020204" pitchFamily="34" charset="0"/>
              <a:buChar char="•"/>
            </a:pPr>
            <a:r>
              <a:rPr lang="en-NZ" dirty="0"/>
              <a:t>This slide summarizes the key recommendations for fibrinolysis and the pharmaco-invasive strategy</a:t>
            </a:r>
          </a:p>
          <a:p>
            <a:pPr marL="178257" indent="-178257">
              <a:buFont typeface="Arial" panose="020B0604020202020204" pitchFamily="34" charset="0"/>
              <a:buChar char="•"/>
            </a:pPr>
            <a:r>
              <a:rPr lang="en-NZ" dirty="0"/>
              <a:t>Of particular note, if fibrinolysis is the chosen strategy, it should be initiated as soon as possible (ideally within 10 min) after STEMI diagnosis</a:t>
            </a:r>
          </a:p>
          <a:p>
            <a:pPr marL="178257" indent="-178257">
              <a:buFont typeface="Arial" panose="020B0604020202020204" pitchFamily="34" charset="0"/>
              <a:buChar char="•"/>
            </a:pPr>
            <a:r>
              <a:rPr lang="en-NZ" dirty="0"/>
              <a:t>The fibrinolytic bolus may need to be administered in pre-hospital settings by the first medical contact (eg ambulance staff)</a:t>
            </a:r>
          </a:p>
          <a:p>
            <a:endParaRPr lang="en-NZ" dirty="0"/>
          </a:p>
          <a:p>
            <a:r>
              <a:rPr lang="en-US" b="1" dirty="0"/>
              <a:t>Reference</a:t>
            </a:r>
          </a:p>
          <a:p>
            <a:pPr lvl="0">
              <a:defRPr/>
            </a:pPr>
            <a:r>
              <a:rPr lang="en-GB" dirty="0"/>
              <a:t>Ibanez B et al. Eur Heart J 2018;39:119–77</a:t>
            </a:r>
            <a:endParaRPr lang="en-US" dirty="0"/>
          </a:p>
        </p:txBody>
      </p:sp>
      <p:sp>
        <p:nvSpPr>
          <p:cNvPr id="4" name="Slide Number Placeholder 3"/>
          <p:cNvSpPr>
            <a:spLocks noGrp="1"/>
          </p:cNvSpPr>
          <p:nvPr>
            <p:ph type="sldNum" sz="quarter" idx="10"/>
          </p:nvPr>
        </p:nvSpPr>
        <p:spPr/>
        <p:txBody>
          <a:bodyPr/>
          <a:lstStyle/>
          <a:p>
            <a:fld id="{67995000-CE6F-42CD-B467-E8FB0DB8ECB6}" type="slidenum">
              <a:rPr lang="en-GB" smtClean="0"/>
              <a:pPr/>
              <a:t>38</a:t>
            </a:fld>
            <a:endParaRPr lang="en-GB" dirty="0"/>
          </a:p>
        </p:txBody>
      </p:sp>
    </p:spTree>
    <p:extLst>
      <p:ext uri="{BB962C8B-B14F-4D97-AF65-F5344CB8AC3E}">
        <p14:creationId xmlns:p14="http://schemas.microsoft.com/office/powerpoint/2010/main" val="587323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107950"/>
            <a:ext cx="5070475" cy="2852738"/>
          </a:xfrm>
        </p:spPr>
      </p:sp>
      <p:sp>
        <p:nvSpPr>
          <p:cNvPr id="3" name="Notes Placeholder 2"/>
          <p:cNvSpPr>
            <a:spLocks noGrp="1"/>
          </p:cNvSpPr>
          <p:nvPr>
            <p:ph type="body" idx="1"/>
          </p:nvPr>
        </p:nvSpPr>
        <p:spPr/>
        <p:txBody>
          <a:bodyPr/>
          <a:lstStyle/>
          <a:p>
            <a:pPr lvl="0"/>
            <a:r>
              <a:rPr lang="en-NZ" b="1" dirty="0"/>
              <a:t>Reference</a:t>
            </a:r>
          </a:p>
          <a:p>
            <a:r>
              <a:rPr lang="en-GB" dirty="0"/>
              <a:t>Ibanez B, et al. 2017 ESC Guidelines for the management of acute myocardial infarction in patients presenting with ST-segment elevation: The Task Force for the management of acute myocardial infarction in patients presenting with ST-segment elevation of the European Society of Cardiology (ESC), European Heart Journal (2017) 00, 1–66 doi:10.1093/</a:t>
            </a:r>
            <a:r>
              <a:rPr lang="en-GB" dirty="0" err="1"/>
              <a:t>eurheartj</a:t>
            </a:r>
            <a:r>
              <a:rPr lang="en-GB" dirty="0"/>
              <a:t>/ehx393. Adapted and reproduced with permission of Oxford University Press on behalf of the European Society of Cardiology. Oxford University Press and the ESC are not responsible or in any way liable for the accuracy of the adaptation, for any errors, omissions or inaccuracies, or for any consequences arising therefore. Boehringer Ingelheim is solely responsible for the adapted material in this work. Please visit: </a:t>
            </a:r>
            <a:r>
              <a:rPr lang="en-GB" u="sng" dirty="0">
                <a:hlinkClick r:id="rId3"/>
              </a:rPr>
              <a:t>www.escardio.org/Guidelines/Clinical-Practice-Guidelines/Acute-Myocardial-Infarction-in-patients-presenting-with-ST-segment-elevation-Ma</a:t>
            </a:r>
            <a:r>
              <a:rPr lang="en-GB" dirty="0"/>
              <a:t>. Boehringer Ingelheim was not involved in the development of this ESC Guidelines article and in no way influenced its content. </a:t>
            </a:r>
          </a:p>
        </p:txBody>
      </p:sp>
      <p:sp>
        <p:nvSpPr>
          <p:cNvPr id="4" name="Slide Number Placeholder 3"/>
          <p:cNvSpPr>
            <a:spLocks noGrp="1"/>
          </p:cNvSpPr>
          <p:nvPr>
            <p:ph type="sldNum" sz="quarter" idx="10"/>
          </p:nvPr>
        </p:nvSpPr>
        <p:spPr/>
        <p:txBody>
          <a:bodyPr/>
          <a:lstStyle/>
          <a:p>
            <a:fld id="{67995000-CE6F-42CD-B467-E8FB0DB8ECB6}" type="slidenum">
              <a:rPr lang="en-GB" smtClean="0"/>
              <a:pPr/>
              <a:t>39</a:t>
            </a:fld>
            <a:endParaRPr lang="en-GB" dirty="0"/>
          </a:p>
        </p:txBody>
      </p:sp>
    </p:spTree>
    <p:extLst>
      <p:ext uri="{BB962C8B-B14F-4D97-AF65-F5344CB8AC3E}">
        <p14:creationId xmlns:p14="http://schemas.microsoft.com/office/powerpoint/2010/main" val="1800169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107950"/>
            <a:ext cx="5070475" cy="2852738"/>
          </a:xfrm>
        </p:spPr>
      </p:sp>
      <p:sp>
        <p:nvSpPr>
          <p:cNvPr id="3" name="Notes Placeholder 2"/>
          <p:cNvSpPr>
            <a:spLocks noGrp="1"/>
          </p:cNvSpPr>
          <p:nvPr>
            <p:ph type="body" idx="1"/>
          </p:nvPr>
        </p:nvSpPr>
        <p:spPr/>
        <p:txBody>
          <a:bodyPr/>
          <a:lstStyle/>
          <a:p>
            <a:pPr marL="178257" indent="-178257">
              <a:buFont typeface="Arial" panose="020B0604020202020204" pitchFamily="34" charset="0"/>
              <a:buChar char="•"/>
            </a:pPr>
            <a:r>
              <a:rPr lang="en-NZ" dirty="0"/>
              <a:t>Peri-procedural and post-procedural antithrombotic therapy is an integral part of the management of STEMI patients, and should include antiplatelet and/or anticoagulant therapy</a:t>
            </a:r>
          </a:p>
          <a:p>
            <a:pPr marL="178257" indent="-178257">
              <a:buFont typeface="Arial" panose="020B0604020202020204" pitchFamily="34" charset="0"/>
              <a:buChar char="•"/>
            </a:pPr>
            <a:r>
              <a:rPr lang="en-NZ" dirty="0"/>
              <a:t>Dose adjustments may be necessary for antiplatelet and anticoagulant therapies in patients undergoing fibrinolysis</a:t>
            </a:r>
          </a:p>
          <a:p>
            <a:pPr marL="178257" indent="-178257">
              <a:buFont typeface="Arial" panose="020B0604020202020204" pitchFamily="34" charset="0"/>
              <a:buChar char="•"/>
            </a:pPr>
            <a:endParaRPr lang="en-NZ" dirty="0"/>
          </a:p>
          <a:p>
            <a:r>
              <a:rPr lang="en-NZ" b="1" dirty="0"/>
              <a:t>R</a:t>
            </a:r>
            <a:r>
              <a:rPr lang="en-US" b="1" dirty="0"/>
              <a:t>eference</a:t>
            </a:r>
          </a:p>
          <a:p>
            <a:pPr lvl="0">
              <a:defRPr/>
            </a:pPr>
            <a:r>
              <a:rPr lang="en-GB" dirty="0"/>
              <a:t>Ibanez B et al. Eur Heart J 2018;39:119–77</a:t>
            </a:r>
            <a:endParaRPr lang="en-NZ" dirty="0"/>
          </a:p>
        </p:txBody>
      </p:sp>
      <p:sp>
        <p:nvSpPr>
          <p:cNvPr id="4" name="Slide Number Placeholder 3"/>
          <p:cNvSpPr>
            <a:spLocks noGrp="1"/>
          </p:cNvSpPr>
          <p:nvPr>
            <p:ph type="sldNum" sz="quarter" idx="10"/>
          </p:nvPr>
        </p:nvSpPr>
        <p:spPr/>
        <p:txBody>
          <a:bodyPr/>
          <a:lstStyle/>
          <a:p>
            <a:fld id="{67995000-CE6F-42CD-B467-E8FB0DB8ECB6}" type="slidenum">
              <a:rPr lang="en-GB" smtClean="0"/>
              <a:pPr/>
              <a:t>41</a:t>
            </a:fld>
            <a:endParaRPr lang="en-GB" dirty="0"/>
          </a:p>
        </p:txBody>
      </p:sp>
    </p:spTree>
    <p:extLst>
      <p:ext uri="{BB962C8B-B14F-4D97-AF65-F5344CB8AC3E}">
        <p14:creationId xmlns:p14="http://schemas.microsoft.com/office/powerpoint/2010/main" val="2268907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35E1C7-88C3-9143-9718-91C56336BFCE}" type="slidenum">
              <a:rPr lang="en-US" smtClean="0"/>
              <a:t>12</a:t>
            </a:fld>
            <a:endParaRPr lang="en-US"/>
          </a:p>
        </p:txBody>
      </p:sp>
    </p:spTree>
    <p:extLst>
      <p:ext uri="{BB962C8B-B14F-4D97-AF65-F5344CB8AC3E}">
        <p14:creationId xmlns:p14="http://schemas.microsoft.com/office/powerpoint/2010/main" val="4196068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107950"/>
            <a:ext cx="5070475" cy="2852738"/>
          </a:xfrm>
        </p:spPr>
      </p:sp>
      <p:sp>
        <p:nvSpPr>
          <p:cNvPr id="3" name="Notes Placeholder 2"/>
          <p:cNvSpPr>
            <a:spLocks noGrp="1"/>
          </p:cNvSpPr>
          <p:nvPr>
            <p:ph type="body" idx="1"/>
          </p:nvPr>
        </p:nvSpPr>
        <p:spPr/>
        <p:txBody>
          <a:bodyPr/>
          <a:lstStyle/>
          <a:p>
            <a:pPr marL="178257" indent="-178257">
              <a:buFont typeface="Arial" panose="020B0604020202020204" pitchFamily="34" charset="0"/>
              <a:buChar char="•"/>
            </a:pPr>
            <a:r>
              <a:rPr lang="en-GB" dirty="0"/>
              <a:t>Some factors may hinder ECG diagnosis:</a:t>
            </a:r>
          </a:p>
          <a:p>
            <a:pPr marL="369717" lvl="1" indent="-178257">
              <a:buFont typeface="Arial" panose="020B0604020202020204" pitchFamily="34" charset="0"/>
              <a:buChar char="•"/>
            </a:pPr>
            <a:r>
              <a:rPr lang="en-GB" dirty="0"/>
              <a:t>Bundle branch block</a:t>
            </a:r>
          </a:p>
          <a:p>
            <a:pPr marL="369717" lvl="1" indent="-178257">
              <a:buFont typeface="Arial" panose="020B0604020202020204" pitchFamily="34" charset="0"/>
              <a:buChar char="•"/>
            </a:pPr>
            <a:r>
              <a:rPr lang="en-GB" dirty="0"/>
              <a:t>Ventricular pacing</a:t>
            </a:r>
          </a:p>
          <a:p>
            <a:pPr marL="369717" lvl="1" indent="-178257">
              <a:buFont typeface="Arial" panose="020B0604020202020204" pitchFamily="34" charset="0"/>
              <a:buChar char="•"/>
            </a:pPr>
            <a:r>
              <a:rPr lang="en-GB" dirty="0"/>
              <a:t>Non-diagnostic ECG</a:t>
            </a:r>
          </a:p>
          <a:p>
            <a:pPr marL="369717" lvl="1" indent="-178257">
              <a:buFont typeface="Arial" panose="020B0604020202020204" pitchFamily="34" charset="0"/>
              <a:buChar char="•"/>
            </a:pPr>
            <a:r>
              <a:rPr lang="en-GB" dirty="0"/>
              <a:t>Isolated posterior MI</a:t>
            </a:r>
          </a:p>
          <a:p>
            <a:pPr marL="369717" lvl="1" indent="-178257">
              <a:buFont typeface="Arial" panose="020B0604020202020204" pitchFamily="34" charset="0"/>
              <a:buChar char="•"/>
            </a:pPr>
            <a:r>
              <a:rPr lang="en-GB" dirty="0"/>
              <a:t>Left main coronary obstruction</a:t>
            </a:r>
          </a:p>
          <a:p>
            <a:pPr marL="178257" indent="-178257">
              <a:buFont typeface="Arial" panose="020B0604020202020204" pitchFamily="34" charset="0"/>
              <a:buChar char="•"/>
            </a:pPr>
            <a:r>
              <a:rPr lang="en-GB" dirty="0"/>
              <a:t>Additional leads may aid in the diagnosis of STEMI in some cases:</a:t>
            </a:r>
          </a:p>
          <a:p>
            <a:pPr marL="369717" lvl="1" indent="-178257">
              <a:buFont typeface="Arial" panose="020B0604020202020204" pitchFamily="34" charset="0"/>
              <a:buChar char="•"/>
            </a:pPr>
            <a:r>
              <a:rPr lang="en-GB" dirty="0"/>
              <a:t>The use of additional posterior chest wall leads (V</a:t>
            </a:r>
            <a:r>
              <a:rPr lang="en-GB" baseline="-25000" dirty="0"/>
              <a:t>7</a:t>
            </a:r>
            <a:r>
              <a:rPr lang="en-GB" dirty="0"/>
              <a:t>–V</a:t>
            </a:r>
            <a:r>
              <a:rPr lang="en-GB" baseline="-25000" dirty="0"/>
              <a:t>9</a:t>
            </a:r>
            <a:r>
              <a:rPr lang="en-GB" dirty="0"/>
              <a:t>) in patients with high suspicion of posterior MI (circumflex occlusion) should be considered (IIa/B)</a:t>
            </a:r>
          </a:p>
          <a:p>
            <a:pPr marL="369717" lvl="1" indent="-178257">
              <a:buFont typeface="Arial" panose="020B0604020202020204" pitchFamily="34" charset="0"/>
              <a:buChar char="•"/>
            </a:pPr>
            <a:r>
              <a:rPr lang="en-GB" dirty="0"/>
              <a:t>The use of additional right precordial leads (V</a:t>
            </a:r>
            <a:r>
              <a:rPr lang="en-GB" baseline="-25000" dirty="0"/>
              <a:t>3</a:t>
            </a:r>
            <a:r>
              <a:rPr lang="en-GB" dirty="0"/>
              <a:t>R and V</a:t>
            </a:r>
            <a:r>
              <a:rPr lang="en-GB" baseline="-25000" dirty="0"/>
              <a:t>4</a:t>
            </a:r>
            <a:r>
              <a:rPr lang="en-GB" dirty="0"/>
              <a:t>R) in patients with inferior MI should be considered to identify concomitant RV infarction (IIa/B)</a:t>
            </a:r>
          </a:p>
          <a:p>
            <a:pPr marL="653607" lvl="1" indent="-178257">
              <a:buFont typeface="Arial" panose="020B0604020202020204" pitchFamily="34" charset="0"/>
              <a:buChar char="•"/>
            </a:pPr>
            <a:endParaRPr lang="en-GB" dirty="0"/>
          </a:p>
          <a:p>
            <a:r>
              <a:rPr lang="en-NZ" b="1" i="0" baseline="0" dirty="0"/>
              <a:t>Reference</a:t>
            </a:r>
          </a:p>
          <a:p>
            <a:r>
              <a:rPr lang="en-GB" dirty="0"/>
              <a:t>Ibanez B et al. Eur Heart J 2018;39:119–77</a:t>
            </a:r>
          </a:p>
        </p:txBody>
      </p:sp>
      <p:sp>
        <p:nvSpPr>
          <p:cNvPr id="4" name="Slide Number Placeholder 3"/>
          <p:cNvSpPr>
            <a:spLocks noGrp="1"/>
          </p:cNvSpPr>
          <p:nvPr>
            <p:ph type="sldNum" sz="quarter" idx="10"/>
          </p:nvPr>
        </p:nvSpPr>
        <p:spPr/>
        <p:txBody>
          <a:bodyPr/>
          <a:lstStyle/>
          <a:p>
            <a:fld id="{67995000-CE6F-42CD-B467-E8FB0DB8ECB6}" type="slidenum">
              <a:rPr lang="en-GB" smtClean="0"/>
              <a:pPr/>
              <a:t>19</a:t>
            </a:fld>
            <a:endParaRPr lang="en-GB" dirty="0"/>
          </a:p>
        </p:txBody>
      </p:sp>
    </p:spTree>
    <p:extLst>
      <p:ext uri="{BB962C8B-B14F-4D97-AF65-F5344CB8AC3E}">
        <p14:creationId xmlns:p14="http://schemas.microsoft.com/office/powerpoint/2010/main" val="3714233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178257" indent="-178257">
              <a:buFont typeface="Arial" panose="020B0604020202020204" pitchFamily="34" charset="0"/>
              <a:buChar char="•"/>
              <a:defRPr/>
            </a:pPr>
            <a:r>
              <a:rPr lang="en-GB" dirty="0"/>
              <a:t>Reperfusion may be achieved using pharmacological or mechanical (invasive) approaches, or by a combination of both</a:t>
            </a:r>
            <a:r>
              <a:rPr lang="en-GB" baseline="30000" dirty="0"/>
              <a:t>1</a:t>
            </a:r>
          </a:p>
          <a:p>
            <a:pPr marL="178257" indent="-178257">
              <a:buFont typeface="Arial" panose="020B0604020202020204" pitchFamily="34" charset="0"/>
              <a:buChar char="•"/>
            </a:pPr>
            <a:r>
              <a:rPr lang="en-GB" dirty="0"/>
              <a:t>In patients with suspected myocardial ischaemia and STEMI, reperfusion therapy should be started as soon as possible in order to improve the patient’s outcome</a:t>
            </a:r>
            <a:r>
              <a:rPr lang="en-GB" baseline="30000" dirty="0"/>
              <a:t>1</a:t>
            </a:r>
          </a:p>
          <a:p>
            <a:pPr marL="178257" indent="-178257">
              <a:buFont typeface="Arial" panose="020B0604020202020204" pitchFamily="34" charset="0"/>
              <a:buChar char="•"/>
            </a:pPr>
            <a:r>
              <a:rPr lang="en-GB" dirty="0"/>
              <a:t>The European Society of Cardiology (ESC) recently published updated clinical guidelines on the management of AMI in patients presenting with ST-elevation; these 2017 guidelines include several new/revised concepts treatment strategies</a:t>
            </a:r>
            <a:r>
              <a:rPr lang="en-GB" baseline="30000" dirty="0"/>
              <a:t>2</a:t>
            </a:r>
          </a:p>
          <a:p>
            <a:pPr marL="178257" indent="-178257">
              <a:buFont typeface="Arial" panose="020B0604020202020204" pitchFamily="34" charset="0"/>
              <a:buChar char="•"/>
            </a:pPr>
            <a:endParaRPr lang="en-GB" dirty="0"/>
          </a:p>
          <a:p>
            <a:r>
              <a:rPr lang="en-GB" b="1" dirty="0"/>
              <a:t>References</a:t>
            </a:r>
          </a:p>
          <a:p>
            <a:pPr marL="237675" indent="-237675">
              <a:buFont typeface="+mj-lt"/>
              <a:buAutoNum type="arabicPeriod"/>
            </a:pPr>
            <a:r>
              <a:rPr lang="da-DK" dirty="0"/>
              <a:t>Steg PG et al. </a:t>
            </a:r>
            <a:r>
              <a:rPr lang="en-GB" dirty="0"/>
              <a:t>Eur Heart J 2012;33:2569–619</a:t>
            </a:r>
          </a:p>
          <a:p>
            <a:pPr marL="237675" indent="-237675">
              <a:buFont typeface="+mj-lt"/>
              <a:buAutoNum type="arabicPeriod"/>
            </a:pPr>
            <a:r>
              <a:rPr lang="en-GB" dirty="0"/>
              <a:t>Ibanez B et al. Eur Heart J 2018;39:119–77</a:t>
            </a:r>
          </a:p>
        </p:txBody>
      </p:sp>
      <p:sp>
        <p:nvSpPr>
          <p:cNvPr id="4" name="Slide Number Placeholder 3"/>
          <p:cNvSpPr>
            <a:spLocks noGrp="1"/>
          </p:cNvSpPr>
          <p:nvPr>
            <p:ph type="sldNum" sz="quarter" idx="10"/>
          </p:nvPr>
        </p:nvSpPr>
        <p:spPr/>
        <p:txBody>
          <a:bodyPr/>
          <a:lstStyle/>
          <a:p>
            <a:fld id="{67995000-CE6F-42CD-B467-E8FB0DB8ECB6}" type="slidenum">
              <a:rPr lang="en-GB" smtClean="0"/>
              <a:pPr/>
              <a:t>24</a:t>
            </a:fld>
            <a:endParaRPr lang="en-GB" dirty="0"/>
          </a:p>
        </p:txBody>
      </p:sp>
      <p:sp>
        <p:nvSpPr>
          <p:cNvPr id="13" name="Slide Image Placeholder 12">
            <a:extLst>
              <a:ext uri="{FF2B5EF4-FFF2-40B4-BE49-F238E27FC236}">
                <a16:creationId xmlns:a16="http://schemas.microsoft.com/office/drawing/2014/main" id="{07FDD942-80CB-45AA-96EC-086C67EC85F5}"/>
              </a:ext>
            </a:extLst>
          </p:cNvPr>
          <p:cNvSpPr>
            <a:spLocks noGrp="1" noRot="1" noChangeAspect="1"/>
          </p:cNvSpPr>
          <p:nvPr>
            <p:ph type="sldImg"/>
          </p:nvPr>
        </p:nvSpPr>
        <p:spPr>
          <a:xfrm>
            <a:off x="206375" y="107950"/>
            <a:ext cx="5070475" cy="2852738"/>
          </a:xfrm>
        </p:spPr>
      </p:sp>
    </p:spTree>
    <p:extLst>
      <p:ext uri="{BB962C8B-B14F-4D97-AF65-F5344CB8AC3E}">
        <p14:creationId xmlns:p14="http://schemas.microsoft.com/office/powerpoint/2010/main" val="309355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178257" indent="-178257">
              <a:buFont typeface="Arial" panose="020B0604020202020204" pitchFamily="34" charset="0"/>
              <a:buChar char="•"/>
            </a:pPr>
            <a:r>
              <a:rPr lang="en-GB" dirty="0"/>
              <a:t>Time-to-treatment and mortality reduction are related</a:t>
            </a:r>
          </a:p>
          <a:p>
            <a:pPr marL="369717" lvl="1" indent="-178257">
              <a:buFont typeface="Arial" panose="020B0604020202020204" pitchFamily="34" charset="0"/>
              <a:buChar char="•"/>
            </a:pPr>
            <a:r>
              <a:rPr lang="en-GB" dirty="0"/>
              <a:t>The amount of tissue salvageable in myocardial infarction is inversely related to the duration of coronary artery occlusion up to about 5 h, when myocardial ischaemia becomes irreversible</a:t>
            </a:r>
          </a:p>
          <a:p>
            <a:pPr marL="369717" lvl="1" indent="-178257">
              <a:buFont typeface="Arial" panose="020B0604020202020204" pitchFamily="34" charset="0"/>
              <a:buChar char="•"/>
            </a:pPr>
            <a:r>
              <a:rPr lang="en-GB" dirty="0"/>
              <a:t>Very substantial myocardial salvage, and therefore saving of life, is possible if reperfusion therapy is started within 2 h of the onset of symptoms, and especially within the first ‘golden’ hour</a:t>
            </a:r>
          </a:p>
          <a:p>
            <a:pPr marL="369717" lvl="1" indent="-178257">
              <a:buFont typeface="Arial" panose="020B0604020202020204" pitchFamily="34" charset="0"/>
              <a:buChar char="•"/>
            </a:pPr>
            <a:r>
              <a:rPr lang="en-GB" dirty="0"/>
              <a:t>During the first 2–3 h after symptom onset, time to treatment is a critical determinant of the extent of salvage and reduction in mortality. Subsequently, a benefit persists but the ‘flattening of the curve’ emphasises that time to treatment is less of a factor and the major priority is opening of the infarct-related artery</a:t>
            </a:r>
          </a:p>
          <a:p>
            <a:pPr lvl="1"/>
            <a:endParaRPr lang="en-GB" dirty="0"/>
          </a:p>
          <a:p>
            <a:pPr marL="0" lvl="1"/>
            <a:r>
              <a:rPr lang="en-GB" b="1" dirty="0"/>
              <a:t>Reference</a:t>
            </a:r>
          </a:p>
          <a:p>
            <a:pPr marL="0" lvl="1">
              <a:defRPr/>
            </a:pPr>
            <a:r>
              <a:rPr lang="de-DE" dirty="0"/>
              <a:t>Boersma E et al. Lancet 1996;348:771–75</a:t>
            </a:r>
            <a:endParaRPr lang="en-GB" dirty="0"/>
          </a:p>
          <a:p>
            <a:pPr marL="178257" indent="-178257">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7995000-CE6F-42CD-B467-E8FB0DB8ECB6}" type="slidenum">
              <a:rPr lang="en-GB" smtClean="0"/>
              <a:pPr/>
              <a:t>25</a:t>
            </a:fld>
            <a:endParaRPr lang="en-GB" dirty="0"/>
          </a:p>
        </p:txBody>
      </p:sp>
      <p:sp>
        <p:nvSpPr>
          <p:cNvPr id="7" name="Slide Image Placeholder 6">
            <a:extLst>
              <a:ext uri="{FF2B5EF4-FFF2-40B4-BE49-F238E27FC236}">
                <a16:creationId xmlns:a16="http://schemas.microsoft.com/office/drawing/2014/main" id="{40BE31A3-896B-4E61-BF74-ED6921D26519}"/>
              </a:ext>
            </a:extLst>
          </p:cNvPr>
          <p:cNvSpPr>
            <a:spLocks noGrp="1" noRot="1" noChangeAspect="1"/>
          </p:cNvSpPr>
          <p:nvPr>
            <p:ph type="sldImg"/>
          </p:nvPr>
        </p:nvSpPr>
        <p:spPr>
          <a:xfrm>
            <a:off x="206375" y="107950"/>
            <a:ext cx="5070475" cy="2852738"/>
          </a:xfrm>
        </p:spPr>
      </p:sp>
    </p:spTree>
    <p:extLst>
      <p:ext uri="{BB962C8B-B14F-4D97-AF65-F5344CB8AC3E}">
        <p14:creationId xmlns:p14="http://schemas.microsoft.com/office/powerpoint/2010/main" val="595106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178257" indent="-178257">
              <a:buFont typeface="Arial" panose="020B0604020202020204" pitchFamily="34" charset="0"/>
              <a:buChar char="•"/>
            </a:pPr>
            <a:r>
              <a:rPr lang="en-NZ" dirty="0"/>
              <a:t>The total ischaemic time is defined as the time from onset of symptoms to successful reperfusion via PCI and/or fibrinolysis</a:t>
            </a:r>
          </a:p>
          <a:p>
            <a:pPr marL="178257" indent="-178257">
              <a:buFont typeface="Arial" panose="020B0604020202020204" pitchFamily="34" charset="0"/>
              <a:buChar char="•"/>
            </a:pPr>
            <a:r>
              <a:rPr lang="en-NZ" dirty="0"/>
              <a:t>The total ischaemic time is affected by</a:t>
            </a:r>
          </a:p>
          <a:p>
            <a:pPr marL="369717" lvl="1" indent="-178257">
              <a:buFont typeface="Arial" panose="020B0604020202020204" pitchFamily="34" charset="0"/>
              <a:buChar char="•"/>
            </a:pPr>
            <a:r>
              <a:rPr lang="en-NZ" dirty="0"/>
              <a:t>Patient factors (eg time taken for the patient to seek medical assistance</a:t>
            </a:r>
          </a:p>
          <a:p>
            <a:pPr marL="369717" lvl="1" indent="-178257">
              <a:buFont typeface="Arial" panose="020B0604020202020204" pitchFamily="34" charset="0"/>
              <a:buChar char="•"/>
            </a:pPr>
            <a:r>
              <a:rPr lang="en-NZ" dirty="0"/>
              <a:t>EMS factors (time taken for first responders to attend patient; time to transport the patient to hospital)</a:t>
            </a:r>
          </a:p>
          <a:p>
            <a:pPr marL="369717" lvl="1" indent="-178257">
              <a:buFont typeface="Arial" panose="020B0604020202020204" pitchFamily="34" charset="0"/>
              <a:buChar char="•"/>
            </a:pPr>
            <a:r>
              <a:rPr lang="en-NZ" dirty="0"/>
              <a:t>EMS/hospital factors (transfer from a non-PCI centre to a PCI centre)</a:t>
            </a:r>
          </a:p>
          <a:p>
            <a:pPr marL="369717" lvl="1" indent="-178257">
              <a:buFont typeface="Arial" panose="020B0604020202020204" pitchFamily="34" charset="0"/>
              <a:buChar char="•"/>
            </a:pPr>
            <a:r>
              <a:rPr lang="en-NZ" dirty="0"/>
              <a:t>STEMI diagnosis</a:t>
            </a:r>
          </a:p>
          <a:p>
            <a:pPr marL="369717" lvl="1" indent="-178257">
              <a:buFont typeface="Arial" panose="020B0604020202020204" pitchFamily="34" charset="0"/>
              <a:buChar char="•"/>
            </a:pPr>
            <a:r>
              <a:rPr lang="en-NZ" dirty="0"/>
              <a:t>Treatment</a:t>
            </a:r>
          </a:p>
          <a:p>
            <a:endParaRPr lang="en-NZ" dirty="0"/>
          </a:p>
          <a:p>
            <a:pPr lvl="0"/>
            <a:r>
              <a:rPr lang="en-NZ" b="1" dirty="0"/>
              <a:t>Reference</a:t>
            </a:r>
          </a:p>
          <a:p>
            <a:r>
              <a:rPr lang="en-GB" dirty="0"/>
              <a:t>Ibanez B, et al. 2017 ESC Guidelines for the management of acute myocardial infarction in patients presenting with ST-segment elevation: The Task Force for the management of acute myocardial infarction in patients presenting with ST-segment elevation of the European Society of Cardiology (ESC), European Heart Journal (2017) 00, 1–66 doi:10.1093/</a:t>
            </a:r>
            <a:r>
              <a:rPr lang="en-GB" dirty="0" err="1"/>
              <a:t>eurheartj</a:t>
            </a:r>
            <a:r>
              <a:rPr lang="en-GB" dirty="0"/>
              <a:t>/ehx393. Adapted and reproduced with permission of Oxford University Press on behalf of the European Society of Cardiology. Oxford University Press and the ESC are not responsible or in any way liable for the accuracy of the adaptation, for any errors, omissions or inaccuracies, or for any consequences arising therefore. Boehringer Ingelheim is solely responsible for the adapted material in this work. Please visit: </a:t>
            </a:r>
            <a:r>
              <a:rPr lang="en-GB" u="sng" dirty="0">
                <a:hlinkClick r:id="rId3"/>
              </a:rPr>
              <a:t>www.escardio.org/Guidelines/Clinical-Practice-Guidelines/Acute-Myocardial-Infarction-in-patients-presenting-with-ST-segment-elevation-Ma</a:t>
            </a:r>
            <a:r>
              <a:rPr lang="en-GB" dirty="0"/>
              <a:t>. Boehringer Ingelheim was not involved in the development of this ESC Guidelines article and in no way influenced its content. </a:t>
            </a:r>
          </a:p>
        </p:txBody>
      </p:sp>
      <p:sp>
        <p:nvSpPr>
          <p:cNvPr id="4" name="Slide Number Placeholder 3"/>
          <p:cNvSpPr>
            <a:spLocks noGrp="1"/>
          </p:cNvSpPr>
          <p:nvPr>
            <p:ph type="sldNum" sz="quarter" idx="10"/>
          </p:nvPr>
        </p:nvSpPr>
        <p:spPr/>
        <p:txBody>
          <a:bodyPr/>
          <a:lstStyle/>
          <a:p>
            <a:fld id="{67995000-CE6F-42CD-B467-E8FB0DB8ECB6}" type="slidenum">
              <a:rPr lang="en-GB" smtClean="0"/>
              <a:pPr/>
              <a:t>29</a:t>
            </a:fld>
            <a:endParaRPr lang="en-GB" dirty="0"/>
          </a:p>
        </p:txBody>
      </p:sp>
      <p:sp>
        <p:nvSpPr>
          <p:cNvPr id="7" name="Slide Image Placeholder 6">
            <a:extLst>
              <a:ext uri="{FF2B5EF4-FFF2-40B4-BE49-F238E27FC236}">
                <a16:creationId xmlns:a16="http://schemas.microsoft.com/office/drawing/2014/main" id="{ED8A9A5C-2EEE-4911-AC98-F971B7699B8D}"/>
              </a:ext>
            </a:extLst>
          </p:cNvPr>
          <p:cNvSpPr>
            <a:spLocks noGrp="1" noRot="1" noChangeAspect="1"/>
          </p:cNvSpPr>
          <p:nvPr>
            <p:ph type="sldImg"/>
          </p:nvPr>
        </p:nvSpPr>
        <p:spPr>
          <a:xfrm>
            <a:off x="206375" y="107950"/>
            <a:ext cx="5070475" cy="2852738"/>
          </a:xfrm>
        </p:spPr>
      </p:sp>
    </p:spTree>
    <p:extLst>
      <p:ext uri="{BB962C8B-B14F-4D97-AF65-F5344CB8AC3E}">
        <p14:creationId xmlns:p14="http://schemas.microsoft.com/office/powerpoint/2010/main" val="330382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107950"/>
            <a:ext cx="5070475" cy="2852738"/>
          </a:xfrm>
        </p:spPr>
      </p:sp>
      <p:sp>
        <p:nvSpPr>
          <p:cNvPr id="3" name="Notes Placeholder 2"/>
          <p:cNvSpPr>
            <a:spLocks noGrp="1"/>
          </p:cNvSpPr>
          <p:nvPr>
            <p:ph type="body" idx="1"/>
          </p:nvPr>
        </p:nvSpPr>
        <p:spPr/>
        <p:txBody>
          <a:bodyPr/>
          <a:lstStyle/>
          <a:p>
            <a:r>
              <a:rPr lang="en-NZ" dirty="0"/>
              <a:t>This slide summarizes the recommendations for post-fibrinolytic management of STEMI patients</a:t>
            </a:r>
          </a:p>
          <a:p>
            <a:pPr marL="178257" indent="-178257">
              <a:buFont typeface="Arial" panose="020B0604020202020204" pitchFamily="34" charset="0"/>
              <a:buChar char="•"/>
            </a:pPr>
            <a:r>
              <a:rPr lang="en-NZ" dirty="0"/>
              <a:t>It is particularly important that all patients are immediately transferred to a PCI centre after fibrinolysis</a:t>
            </a:r>
          </a:p>
          <a:p>
            <a:pPr marL="178257" indent="-178257">
              <a:buFont typeface="Arial" panose="020B0604020202020204" pitchFamily="34" charset="0"/>
              <a:buChar char="•"/>
            </a:pPr>
            <a:r>
              <a:rPr lang="en-NZ" dirty="0"/>
              <a:t>If fibrinolysis is successful, PCI should be performed if indicated and in patients with recurrent ischaemia or re-occlusion</a:t>
            </a:r>
          </a:p>
          <a:p>
            <a:pPr marL="178257" indent="-178257">
              <a:buFont typeface="Arial" panose="020B0604020202020204" pitchFamily="34" charset="0"/>
              <a:buChar char="•"/>
            </a:pPr>
            <a:r>
              <a:rPr lang="en-NZ" dirty="0"/>
              <a:t>Rescue PCI should be performed promptly if fibrinolysis was unsuccessful</a:t>
            </a:r>
          </a:p>
          <a:p>
            <a:pPr marL="178257" indent="-178257">
              <a:buFont typeface="Arial" panose="020B0604020202020204" pitchFamily="34" charset="0"/>
              <a:buChar char="•"/>
            </a:pPr>
            <a:r>
              <a:rPr lang="en-NZ" dirty="0"/>
              <a:t>Emergency PCI may be necessary/indicated in patients with heart failure/shock</a:t>
            </a:r>
          </a:p>
          <a:p>
            <a:endParaRPr lang="en-NZ" dirty="0"/>
          </a:p>
          <a:p>
            <a:r>
              <a:rPr lang="en-US" b="1" dirty="0"/>
              <a:t>Reference</a:t>
            </a:r>
          </a:p>
          <a:p>
            <a:pPr lvl="0">
              <a:defRPr/>
            </a:pPr>
            <a:r>
              <a:rPr lang="en-GB" dirty="0"/>
              <a:t>Ibanez B et al. Eur Heart J 2018;39:119–77</a:t>
            </a:r>
            <a:endParaRPr lang="en-US" dirty="0"/>
          </a:p>
        </p:txBody>
      </p:sp>
      <p:sp>
        <p:nvSpPr>
          <p:cNvPr id="4" name="Slide Number Placeholder 3"/>
          <p:cNvSpPr>
            <a:spLocks noGrp="1"/>
          </p:cNvSpPr>
          <p:nvPr>
            <p:ph type="sldNum" sz="quarter" idx="10"/>
          </p:nvPr>
        </p:nvSpPr>
        <p:spPr/>
        <p:txBody>
          <a:bodyPr/>
          <a:lstStyle/>
          <a:p>
            <a:fld id="{67995000-CE6F-42CD-B467-E8FB0DB8ECB6}" type="slidenum">
              <a:rPr lang="en-GB" smtClean="0"/>
              <a:pPr/>
              <a:t>33</a:t>
            </a:fld>
            <a:endParaRPr lang="en-GB" dirty="0"/>
          </a:p>
        </p:txBody>
      </p:sp>
    </p:spTree>
    <p:extLst>
      <p:ext uri="{BB962C8B-B14F-4D97-AF65-F5344CB8AC3E}">
        <p14:creationId xmlns:p14="http://schemas.microsoft.com/office/powerpoint/2010/main" val="4203618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107950"/>
            <a:ext cx="5070475" cy="2852738"/>
          </a:xfrm>
        </p:spPr>
      </p:sp>
      <p:sp>
        <p:nvSpPr>
          <p:cNvPr id="3" name="Notes Placeholder 2"/>
          <p:cNvSpPr>
            <a:spLocks noGrp="1"/>
          </p:cNvSpPr>
          <p:nvPr>
            <p:ph type="body" idx="1"/>
          </p:nvPr>
        </p:nvSpPr>
        <p:spPr/>
        <p:txBody>
          <a:bodyPr/>
          <a:lstStyle/>
          <a:p>
            <a:pPr marL="178257" indent="-178257">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7995000-CE6F-42CD-B467-E8FB0DB8ECB6}" type="slidenum">
              <a:rPr lang="en-GB" smtClean="0"/>
              <a:pPr/>
              <a:t>34</a:t>
            </a:fld>
            <a:endParaRPr lang="en-GB" dirty="0"/>
          </a:p>
        </p:txBody>
      </p:sp>
    </p:spTree>
    <p:extLst>
      <p:ext uri="{BB962C8B-B14F-4D97-AF65-F5344CB8AC3E}">
        <p14:creationId xmlns:p14="http://schemas.microsoft.com/office/powerpoint/2010/main" val="2361163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107950"/>
            <a:ext cx="5070475" cy="2852738"/>
          </a:xfrm>
        </p:spPr>
      </p:sp>
      <p:sp>
        <p:nvSpPr>
          <p:cNvPr id="3" name="Notes Placeholder 2"/>
          <p:cNvSpPr>
            <a:spLocks noGrp="1"/>
          </p:cNvSpPr>
          <p:nvPr>
            <p:ph type="body" idx="1"/>
          </p:nvPr>
        </p:nvSpPr>
        <p:spPr/>
        <p:txBody>
          <a:bodyPr/>
          <a:lstStyle/>
          <a:p>
            <a:pPr marL="178257" indent="-178257">
              <a:buFont typeface="Arial" panose="020B0604020202020204" pitchFamily="34" charset="0"/>
              <a:buChar char="•"/>
            </a:pPr>
            <a:r>
              <a:rPr lang="en-NZ" dirty="0"/>
              <a:t>Key target times for the diagnosis and initiation of reperfusion therapy in STEMI patients</a:t>
            </a:r>
          </a:p>
          <a:p>
            <a:pPr marL="178257" indent="-178257">
              <a:buFont typeface="Arial" panose="020B0604020202020204" pitchFamily="34" charset="0"/>
              <a:buChar char="•"/>
            </a:pPr>
            <a:r>
              <a:rPr lang="en-NZ" dirty="0"/>
              <a:t>If performed, fibrinolysis should be started ≤10 min after the diagnosis of STEMI and its efficacy should be determined </a:t>
            </a:r>
            <a:br>
              <a:rPr lang="en-NZ" dirty="0"/>
            </a:br>
            <a:r>
              <a:rPr lang="en-NZ" dirty="0"/>
              <a:t>60–90 min later</a:t>
            </a:r>
          </a:p>
          <a:p>
            <a:pPr marL="178257" indent="-178257">
              <a:buFont typeface="Arial" panose="020B0604020202020204" pitchFamily="34" charset="0"/>
              <a:buChar char="•"/>
            </a:pPr>
            <a:r>
              <a:rPr lang="en-NZ" dirty="0"/>
              <a:t>If fibrinolysis was successful, angiography should be performed </a:t>
            </a:r>
            <a:br>
              <a:rPr lang="en-NZ" dirty="0"/>
            </a:br>
            <a:r>
              <a:rPr lang="en-NZ" dirty="0"/>
              <a:t>2–24 h later</a:t>
            </a:r>
          </a:p>
          <a:p>
            <a:endParaRPr lang="en-NZ" dirty="0"/>
          </a:p>
          <a:p>
            <a:pPr lvl="0"/>
            <a:r>
              <a:rPr lang="en-NZ" b="1" dirty="0"/>
              <a:t>Reference</a:t>
            </a:r>
          </a:p>
          <a:p>
            <a:r>
              <a:rPr lang="en-GB" dirty="0"/>
              <a:t>Ibanez B, et al. 2017 ESC Guidelines for the management of acute myocardial infarction in patients presenting with ST-segment elevation: The Task Force for the management of acute myocardial infarction in patients presenting with ST-segment elevation of the European Society of Cardiology (ESC), European Heart Journal (2017) 00, 1–66 doi:10.1093/</a:t>
            </a:r>
            <a:r>
              <a:rPr lang="en-GB" dirty="0" err="1"/>
              <a:t>eurheartj</a:t>
            </a:r>
            <a:r>
              <a:rPr lang="en-GB" dirty="0"/>
              <a:t>/ehx393. Adapted and reproduced with permission of Oxford University Press on behalf of the European Society of Cardiology. Oxford University Press and the ESC are not responsible or in any way liable for the accuracy of the adaptation, for any errors, omissions or inaccuracies, or for any consequences arising therefore. Boehringer Ingelheim is solely responsible for the adapted material in this work. Please visit: </a:t>
            </a:r>
            <a:r>
              <a:rPr lang="en-GB" u="sng" dirty="0">
                <a:hlinkClick r:id="rId3"/>
              </a:rPr>
              <a:t>www.escardio.org/Guidelines/Clinical-Practice-Guidelines/Acute-Myocardial-Infarction-in-patients-presenting-with-ST-segment-elevation-Ma</a:t>
            </a:r>
            <a:r>
              <a:rPr lang="en-GB" dirty="0"/>
              <a:t>. Boehringer Ingelheim was not involved in the development of this ESC Guidelines article and in no way influenced its content. </a:t>
            </a:r>
          </a:p>
          <a:p>
            <a:pPr lvl="0">
              <a:defRPr/>
            </a:pPr>
            <a:endParaRPr lang="en-US" dirty="0"/>
          </a:p>
        </p:txBody>
      </p:sp>
      <p:sp>
        <p:nvSpPr>
          <p:cNvPr id="4" name="Slide Number Placeholder 3"/>
          <p:cNvSpPr>
            <a:spLocks noGrp="1"/>
          </p:cNvSpPr>
          <p:nvPr>
            <p:ph type="sldNum" sz="quarter" idx="10"/>
          </p:nvPr>
        </p:nvSpPr>
        <p:spPr/>
        <p:txBody>
          <a:bodyPr/>
          <a:lstStyle/>
          <a:p>
            <a:fld id="{67995000-CE6F-42CD-B467-E8FB0DB8ECB6}" type="slidenum">
              <a:rPr lang="en-GB" smtClean="0"/>
              <a:pPr/>
              <a:t>35</a:t>
            </a:fld>
            <a:endParaRPr lang="en-GB" dirty="0"/>
          </a:p>
        </p:txBody>
      </p:sp>
    </p:spTree>
    <p:extLst>
      <p:ext uri="{BB962C8B-B14F-4D97-AF65-F5344CB8AC3E}">
        <p14:creationId xmlns:p14="http://schemas.microsoft.com/office/powerpoint/2010/main" val="3185793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AC5EC5A-693D-4605-348F-D99FFEEC236B}"/>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l-GB"/>
          </a:p>
        </p:txBody>
      </p:sp>
      <p:sp>
        <p:nvSpPr>
          <p:cNvPr id="3" name="Υπότιτλος 2">
            <a:extLst>
              <a:ext uri="{FF2B5EF4-FFF2-40B4-BE49-F238E27FC236}">
                <a16:creationId xmlns:a16="http://schemas.microsoft.com/office/drawing/2014/main" id="{6C6D8681-6CD2-D46C-CB9D-B193BC11B6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l-GB"/>
          </a:p>
        </p:txBody>
      </p:sp>
      <p:sp>
        <p:nvSpPr>
          <p:cNvPr id="4" name="Θέση ημερομηνίας 3">
            <a:extLst>
              <a:ext uri="{FF2B5EF4-FFF2-40B4-BE49-F238E27FC236}">
                <a16:creationId xmlns:a16="http://schemas.microsoft.com/office/drawing/2014/main" id="{8424CA1E-B637-2C2D-A2DC-63DFD25B55F3}"/>
              </a:ext>
            </a:extLst>
          </p:cNvPr>
          <p:cNvSpPr>
            <a:spLocks noGrp="1"/>
          </p:cNvSpPr>
          <p:nvPr>
            <p:ph type="dt" sz="half" idx="10"/>
          </p:nvPr>
        </p:nvSpPr>
        <p:spPr/>
        <p:txBody>
          <a:bodyPr/>
          <a:lstStyle/>
          <a:p>
            <a:fld id="{DB5DFF92-1E88-274C-A582-20781BED3F6A}" type="datetimeFigureOut">
              <a:rPr lang="el-GB" smtClean="0"/>
              <a:t>29/10/24</a:t>
            </a:fld>
            <a:endParaRPr lang="el-GB"/>
          </a:p>
        </p:txBody>
      </p:sp>
      <p:sp>
        <p:nvSpPr>
          <p:cNvPr id="5" name="Θέση υποσέλιδου 4">
            <a:extLst>
              <a:ext uri="{FF2B5EF4-FFF2-40B4-BE49-F238E27FC236}">
                <a16:creationId xmlns:a16="http://schemas.microsoft.com/office/drawing/2014/main" id="{6D3BB509-3A7D-2852-1633-E1F5404F2858}"/>
              </a:ext>
            </a:extLst>
          </p:cNvPr>
          <p:cNvSpPr>
            <a:spLocks noGrp="1"/>
          </p:cNvSpPr>
          <p:nvPr>
            <p:ph type="ftr" sz="quarter" idx="11"/>
          </p:nvPr>
        </p:nvSpPr>
        <p:spPr/>
        <p:txBody>
          <a:bodyPr/>
          <a:lstStyle/>
          <a:p>
            <a:endParaRPr lang="el-GB"/>
          </a:p>
        </p:txBody>
      </p:sp>
      <p:sp>
        <p:nvSpPr>
          <p:cNvPr id="6" name="Θέση αριθμού διαφάνειας 5">
            <a:extLst>
              <a:ext uri="{FF2B5EF4-FFF2-40B4-BE49-F238E27FC236}">
                <a16:creationId xmlns:a16="http://schemas.microsoft.com/office/drawing/2014/main" id="{393B2215-65D5-22F9-15B4-AEE4E8D3F8E4}"/>
              </a:ext>
            </a:extLst>
          </p:cNvPr>
          <p:cNvSpPr>
            <a:spLocks noGrp="1"/>
          </p:cNvSpPr>
          <p:nvPr>
            <p:ph type="sldNum" sz="quarter" idx="12"/>
          </p:nvPr>
        </p:nvSpPr>
        <p:spPr/>
        <p:txBody>
          <a:bodyPr/>
          <a:lstStyle/>
          <a:p>
            <a:fld id="{5643EA34-24A7-4148-837F-DA69B4167CF0}" type="slidenum">
              <a:rPr lang="el-GB" smtClean="0"/>
              <a:t>‹#›</a:t>
            </a:fld>
            <a:endParaRPr lang="el-GB"/>
          </a:p>
        </p:txBody>
      </p:sp>
    </p:spTree>
    <p:extLst>
      <p:ext uri="{BB962C8B-B14F-4D97-AF65-F5344CB8AC3E}">
        <p14:creationId xmlns:p14="http://schemas.microsoft.com/office/powerpoint/2010/main" val="1216184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048227A-4499-55A7-ECD1-6143176A82C3}"/>
              </a:ext>
            </a:extLst>
          </p:cNvPr>
          <p:cNvSpPr>
            <a:spLocks noGrp="1"/>
          </p:cNvSpPr>
          <p:nvPr>
            <p:ph type="title"/>
          </p:nvPr>
        </p:nvSpPr>
        <p:spPr/>
        <p:txBody>
          <a:bodyPr/>
          <a:lstStyle/>
          <a:p>
            <a:r>
              <a:rPr lang="el-GR"/>
              <a:t>Κάντε κλικ για να επεξεργαστείτε τον τίτλο υποδείγματος</a:t>
            </a:r>
            <a:endParaRPr lang="el-GB"/>
          </a:p>
        </p:txBody>
      </p:sp>
      <p:sp>
        <p:nvSpPr>
          <p:cNvPr id="3" name="Θέση κατακόρυφου κειμένου 2">
            <a:extLst>
              <a:ext uri="{FF2B5EF4-FFF2-40B4-BE49-F238E27FC236}">
                <a16:creationId xmlns:a16="http://schemas.microsoft.com/office/drawing/2014/main" id="{DB59FE15-522F-1705-BC6B-F6D15317F499}"/>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GB"/>
          </a:p>
        </p:txBody>
      </p:sp>
      <p:sp>
        <p:nvSpPr>
          <p:cNvPr id="4" name="Θέση ημερομηνίας 3">
            <a:extLst>
              <a:ext uri="{FF2B5EF4-FFF2-40B4-BE49-F238E27FC236}">
                <a16:creationId xmlns:a16="http://schemas.microsoft.com/office/drawing/2014/main" id="{82359659-C626-EE7F-90D8-29ACA0ABF81D}"/>
              </a:ext>
            </a:extLst>
          </p:cNvPr>
          <p:cNvSpPr>
            <a:spLocks noGrp="1"/>
          </p:cNvSpPr>
          <p:nvPr>
            <p:ph type="dt" sz="half" idx="10"/>
          </p:nvPr>
        </p:nvSpPr>
        <p:spPr/>
        <p:txBody>
          <a:bodyPr/>
          <a:lstStyle/>
          <a:p>
            <a:fld id="{DB5DFF92-1E88-274C-A582-20781BED3F6A}" type="datetimeFigureOut">
              <a:rPr lang="el-GB" smtClean="0"/>
              <a:t>29/10/24</a:t>
            </a:fld>
            <a:endParaRPr lang="el-GB"/>
          </a:p>
        </p:txBody>
      </p:sp>
      <p:sp>
        <p:nvSpPr>
          <p:cNvPr id="5" name="Θέση υποσέλιδου 4">
            <a:extLst>
              <a:ext uri="{FF2B5EF4-FFF2-40B4-BE49-F238E27FC236}">
                <a16:creationId xmlns:a16="http://schemas.microsoft.com/office/drawing/2014/main" id="{3ABFB6FE-2EA8-1374-9317-5F3403D3DD4C}"/>
              </a:ext>
            </a:extLst>
          </p:cNvPr>
          <p:cNvSpPr>
            <a:spLocks noGrp="1"/>
          </p:cNvSpPr>
          <p:nvPr>
            <p:ph type="ftr" sz="quarter" idx="11"/>
          </p:nvPr>
        </p:nvSpPr>
        <p:spPr/>
        <p:txBody>
          <a:bodyPr/>
          <a:lstStyle/>
          <a:p>
            <a:endParaRPr lang="el-GB"/>
          </a:p>
        </p:txBody>
      </p:sp>
      <p:sp>
        <p:nvSpPr>
          <p:cNvPr id="6" name="Θέση αριθμού διαφάνειας 5">
            <a:extLst>
              <a:ext uri="{FF2B5EF4-FFF2-40B4-BE49-F238E27FC236}">
                <a16:creationId xmlns:a16="http://schemas.microsoft.com/office/drawing/2014/main" id="{FB9431E4-4A80-6243-5C3F-04CF32A6394F}"/>
              </a:ext>
            </a:extLst>
          </p:cNvPr>
          <p:cNvSpPr>
            <a:spLocks noGrp="1"/>
          </p:cNvSpPr>
          <p:nvPr>
            <p:ph type="sldNum" sz="quarter" idx="12"/>
          </p:nvPr>
        </p:nvSpPr>
        <p:spPr/>
        <p:txBody>
          <a:bodyPr/>
          <a:lstStyle/>
          <a:p>
            <a:fld id="{5643EA34-24A7-4148-837F-DA69B4167CF0}" type="slidenum">
              <a:rPr lang="el-GB" smtClean="0"/>
              <a:t>‹#›</a:t>
            </a:fld>
            <a:endParaRPr lang="el-GB"/>
          </a:p>
        </p:txBody>
      </p:sp>
    </p:spTree>
    <p:extLst>
      <p:ext uri="{BB962C8B-B14F-4D97-AF65-F5344CB8AC3E}">
        <p14:creationId xmlns:p14="http://schemas.microsoft.com/office/powerpoint/2010/main" val="3345163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49729912-DAC4-8B3F-01B1-C65B3924E7A7}"/>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l-GB"/>
          </a:p>
        </p:txBody>
      </p:sp>
      <p:sp>
        <p:nvSpPr>
          <p:cNvPr id="3" name="Θέση κατακόρυφου κειμένου 2">
            <a:extLst>
              <a:ext uri="{FF2B5EF4-FFF2-40B4-BE49-F238E27FC236}">
                <a16:creationId xmlns:a16="http://schemas.microsoft.com/office/drawing/2014/main" id="{8115CE3E-68B7-C7B5-208C-45E521833AA0}"/>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GB"/>
          </a:p>
        </p:txBody>
      </p:sp>
      <p:sp>
        <p:nvSpPr>
          <p:cNvPr id="4" name="Θέση ημερομηνίας 3">
            <a:extLst>
              <a:ext uri="{FF2B5EF4-FFF2-40B4-BE49-F238E27FC236}">
                <a16:creationId xmlns:a16="http://schemas.microsoft.com/office/drawing/2014/main" id="{64C7665D-C6C9-806B-676B-1AC6B7A0497F}"/>
              </a:ext>
            </a:extLst>
          </p:cNvPr>
          <p:cNvSpPr>
            <a:spLocks noGrp="1"/>
          </p:cNvSpPr>
          <p:nvPr>
            <p:ph type="dt" sz="half" idx="10"/>
          </p:nvPr>
        </p:nvSpPr>
        <p:spPr/>
        <p:txBody>
          <a:bodyPr/>
          <a:lstStyle/>
          <a:p>
            <a:fld id="{DB5DFF92-1E88-274C-A582-20781BED3F6A}" type="datetimeFigureOut">
              <a:rPr lang="el-GB" smtClean="0"/>
              <a:t>29/10/24</a:t>
            </a:fld>
            <a:endParaRPr lang="el-GB"/>
          </a:p>
        </p:txBody>
      </p:sp>
      <p:sp>
        <p:nvSpPr>
          <p:cNvPr id="5" name="Θέση υποσέλιδου 4">
            <a:extLst>
              <a:ext uri="{FF2B5EF4-FFF2-40B4-BE49-F238E27FC236}">
                <a16:creationId xmlns:a16="http://schemas.microsoft.com/office/drawing/2014/main" id="{8D1237BA-8BB6-CDEB-BBEF-8609EBA5D89C}"/>
              </a:ext>
            </a:extLst>
          </p:cNvPr>
          <p:cNvSpPr>
            <a:spLocks noGrp="1"/>
          </p:cNvSpPr>
          <p:nvPr>
            <p:ph type="ftr" sz="quarter" idx="11"/>
          </p:nvPr>
        </p:nvSpPr>
        <p:spPr/>
        <p:txBody>
          <a:bodyPr/>
          <a:lstStyle/>
          <a:p>
            <a:endParaRPr lang="el-GB"/>
          </a:p>
        </p:txBody>
      </p:sp>
      <p:sp>
        <p:nvSpPr>
          <p:cNvPr id="6" name="Θέση αριθμού διαφάνειας 5">
            <a:extLst>
              <a:ext uri="{FF2B5EF4-FFF2-40B4-BE49-F238E27FC236}">
                <a16:creationId xmlns:a16="http://schemas.microsoft.com/office/drawing/2014/main" id="{73FBDCB3-95AC-0CDF-D6B8-DA5886AE1448}"/>
              </a:ext>
            </a:extLst>
          </p:cNvPr>
          <p:cNvSpPr>
            <a:spLocks noGrp="1"/>
          </p:cNvSpPr>
          <p:nvPr>
            <p:ph type="sldNum" sz="quarter" idx="12"/>
          </p:nvPr>
        </p:nvSpPr>
        <p:spPr/>
        <p:txBody>
          <a:bodyPr/>
          <a:lstStyle/>
          <a:p>
            <a:fld id="{5643EA34-24A7-4148-837F-DA69B4167CF0}" type="slidenum">
              <a:rPr lang="el-GB" smtClean="0"/>
              <a:t>‹#›</a:t>
            </a:fld>
            <a:endParaRPr lang="el-GB"/>
          </a:p>
        </p:txBody>
      </p:sp>
    </p:spTree>
    <p:extLst>
      <p:ext uri="{BB962C8B-B14F-4D97-AF65-F5344CB8AC3E}">
        <p14:creationId xmlns:p14="http://schemas.microsoft.com/office/powerpoint/2010/main" val="945555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_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85599" y="1257301"/>
            <a:ext cx="11040000" cy="4905899"/>
          </a:xfrm>
        </p:spPr>
        <p:txBody>
          <a:bodyPr lIns="0">
            <a:noAutofit/>
          </a:bodyPr>
          <a:lstStyle>
            <a:lvl1pPr marL="0" marR="0" indent="0" algn="l" defTabSz="457200" rtl="0" eaLnBrk="1" fontAlgn="auto" latinLnBrk="0" hangingPunct="1">
              <a:lnSpc>
                <a:spcPct val="100000"/>
              </a:lnSpc>
              <a:spcBef>
                <a:spcPts val="600"/>
              </a:spcBef>
              <a:spcAft>
                <a:spcPts val="600"/>
              </a:spcAft>
              <a:buClrTx/>
              <a:buSzTx/>
              <a:buFont typeface="Arial" pitchFamily="34" charset="0"/>
              <a:buChar char="•"/>
              <a:tabLst/>
              <a:defRPr sz="2400" baseline="0">
                <a:solidFill>
                  <a:schemeClr val="tx1"/>
                </a:solidFill>
                <a:latin typeface="Arial" pitchFamily="34" charset="0"/>
                <a:cs typeface="Arial" pitchFamily="34" charset="0"/>
              </a:defRPr>
            </a:lvl1pPr>
            <a:lvl2pPr marL="457200" indent="0" algn="l">
              <a:lnSpc>
                <a:spcPct val="100000"/>
              </a:lnSpc>
              <a:spcBef>
                <a:spcPts val="600"/>
              </a:spcBef>
              <a:spcAft>
                <a:spcPts val="600"/>
              </a:spcAft>
              <a:buFont typeface="Calibri" pitchFamily="34" charset="0"/>
              <a:buChar char="–"/>
              <a:defRPr sz="2000" baseline="0">
                <a:solidFill>
                  <a:schemeClr val="tx1"/>
                </a:solidFill>
                <a:latin typeface="Arial" pitchFamily="34" charset="0"/>
                <a:cs typeface="Arial" pitchFamily="34" charset="0"/>
              </a:defRPr>
            </a:lvl2pPr>
            <a:lvl3pPr marL="914400" indent="0" algn="l">
              <a:lnSpc>
                <a:spcPct val="100000"/>
              </a:lnSpc>
              <a:spcBef>
                <a:spcPts val="600"/>
              </a:spcBef>
              <a:spcAft>
                <a:spcPts val="600"/>
              </a:spcAft>
              <a:buFont typeface="Arial" pitchFamily="34" charset="0"/>
              <a:buChar char="•"/>
              <a:defRPr sz="1800">
                <a:solidFill>
                  <a:schemeClr val="tx1"/>
                </a:solidFill>
                <a:latin typeface="Arial" pitchFamily="34" charset="0"/>
                <a:cs typeface="Arial" pitchFamily="34" charset="0"/>
              </a:defRPr>
            </a:lvl3pPr>
            <a:lvl4pPr marL="1371600" indent="0" algn="l">
              <a:lnSpc>
                <a:spcPct val="100000"/>
              </a:lnSpc>
              <a:spcBef>
                <a:spcPts val="600"/>
              </a:spcBef>
              <a:spcAft>
                <a:spcPts val="600"/>
              </a:spcAft>
              <a:buFont typeface="Calibri" pitchFamily="34" charset="0"/>
              <a:buChar char="–"/>
              <a:defRPr sz="1600">
                <a:solidFill>
                  <a:schemeClr val="tx1"/>
                </a:solidFill>
                <a:latin typeface="Arial" pitchFamily="34" charset="0"/>
                <a:cs typeface="Arial" pitchFamily="34" charset="0"/>
              </a:defRPr>
            </a:lvl4pPr>
            <a:lvl5pPr marL="1828800" indent="0" algn="ctr">
              <a:buNone/>
              <a:defRPr>
                <a:solidFill>
                  <a:srgbClr val="07061C"/>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GB" dirty="0"/>
              <a:t> Click to edit Master text styles</a:t>
            </a:r>
          </a:p>
          <a:p>
            <a:pPr lvl="1"/>
            <a:r>
              <a:rPr lang="en-GB" dirty="0"/>
              <a:t> Second level</a:t>
            </a:r>
          </a:p>
          <a:p>
            <a:pPr lvl="2"/>
            <a:r>
              <a:rPr lang="en-GB" dirty="0"/>
              <a:t> Third level</a:t>
            </a:r>
          </a:p>
          <a:p>
            <a:pPr lvl="3"/>
            <a:r>
              <a:rPr lang="en-GB" dirty="0"/>
              <a:t> Fourth level</a:t>
            </a:r>
          </a:p>
        </p:txBody>
      </p:sp>
      <p:sp>
        <p:nvSpPr>
          <p:cNvPr id="8" name="Text Placeholder 7"/>
          <p:cNvSpPr>
            <a:spLocks noGrp="1"/>
          </p:cNvSpPr>
          <p:nvPr>
            <p:ph type="body" sz="quarter" idx="10" hasCustomPrompt="1"/>
          </p:nvPr>
        </p:nvSpPr>
        <p:spPr>
          <a:xfrm>
            <a:off x="583200" y="6163200"/>
            <a:ext cx="11040000" cy="561600"/>
          </a:xfrm>
        </p:spPr>
        <p:txBody>
          <a:bodyPr lIns="0" anchor="b">
            <a:noAutofit/>
          </a:bodyPr>
          <a:lstStyle>
            <a:lvl1pPr marL="0" indent="0">
              <a:buNone/>
              <a:defRPr sz="1200">
                <a:solidFill>
                  <a:schemeClr val="tx1"/>
                </a:solidFill>
                <a:latin typeface="Arial" pitchFamily="34" charset="0"/>
                <a:cs typeface="Arial" pitchFamily="34" charset="0"/>
              </a:defRPr>
            </a:lvl1pPr>
          </a:lstStyle>
          <a:p>
            <a:pPr lvl="0"/>
            <a:r>
              <a:rPr lang="en-US" dirty="0"/>
              <a:t>Click to edit notes style</a:t>
            </a:r>
            <a:endParaRPr lang="en-GB" dirty="0"/>
          </a:p>
        </p:txBody>
      </p:sp>
      <p:cxnSp>
        <p:nvCxnSpPr>
          <p:cNvPr id="6" name="Straight Connector 5"/>
          <p:cNvCxnSpPr/>
          <p:nvPr userDrawn="1"/>
        </p:nvCxnSpPr>
        <p:spPr>
          <a:xfrm>
            <a:off x="585599" y="1180087"/>
            <a:ext cx="11040000" cy="0"/>
          </a:xfrm>
          <a:prstGeom prst="line">
            <a:avLst/>
          </a:prstGeom>
          <a:ln w="31750">
            <a:gradFill flip="none" rotWithShape="1">
              <a:gsLst>
                <a:gs pos="0">
                  <a:schemeClr val="accent1"/>
                </a:gs>
                <a:gs pos="70000">
                  <a:schemeClr val="tx1"/>
                </a:gs>
                <a:gs pos="100000">
                  <a:schemeClr val="accent4"/>
                </a:gs>
              </a:gsLst>
              <a:lin ang="0" scaled="1"/>
              <a:tileRect/>
            </a:gra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7" name="Text Placeholder 3"/>
          <p:cNvSpPr>
            <a:spLocks noGrp="1"/>
          </p:cNvSpPr>
          <p:nvPr>
            <p:ph type="body" sz="quarter" idx="12" hasCustomPrompt="1"/>
          </p:nvPr>
        </p:nvSpPr>
        <p:spPr>
          <a:xfrm>
            <a:off x="585599" y="101601"/>
            <a:ext cx="11040000" cy="998309"/>
          </a:xfrm>
          <a:ln>
            <a:noFill/>
          </a:ln>
        </p:spPr>
        <p:txBody>
          <a:bodyPr lIns="0" tIns="0" rIns="0" bIns="0" anchor="b" anchorCtr="0">
            <a:noAutofit/>
          </a:bodyPr>
          <a:lstStyle>
            <a:lvl1pPr marL="0" indent="0">
              <a:defRPr sz="3300" b="1">
                <a:solidFill>
                  <a:schemeClr val="accent1"/>
                </a:solidFill>
                <a:latin typeface="Arial" pitchFamily="34" charset="0"/>
                <a:cs typeface="Arial" pitchFamily="34" charset="0"/>
              </a:defRPr>
            </a:lvl1pPr>
          </a:lstStyle>
          <a:p>
            <a:pPr lvl="0"/>
            <a:r>
              <a:rPr lang="en-US" dirty="0"/>
              <a:t>Click to edit Master text styles</a:t>
            </a:r>
            <a:endParaRPr lang="en-GB" dirty="0"/>
          </a:p>
        </p:txBody>
      </p:sp>
    </p:spTree>
    <p:extLst>
      <p:ext uri="{BB962C8B-B14F-4D97-AF65-F5344CB8AC3E}">
        <p14:creationId xmlns:p14="http://schemas.microsoft.com/office/powerpoint/2010/main" val="2714185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_and_content_subtitl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583900" y="6162676"/>
            <a:ext cx="11040000" cy="561975"/>
          </a:xfrm>
        </p:spPr>
        <p:txBody>
          <a:bodyPr lIns="0" anchor="b">
            <a:noAutofit/>
          </a:bodyPr>
          <a:lstStyle>
            <a:lvl1pPr marL="0" indent="0">
              <a:buNone/>
              <a:defRPr sz="1200">
                <a:solidFill>
                  <a:schemeClr val="tx1"/>
                </a:solidFill>
                <a:latin typeface="Arial" pitchFamily="34" charset="0"/>
                <a:cs typeface="Arial" pitchFamily="34" charset="0"/>
              </a:defRPr>
            </a:lvl1pPr>
          </a:lstStyle>
          <a:p>
            <a:pPr lvl="0"/>
            <a:r>
              <a:rPr lang="en-US" dirty="0"/>
              <a:t>Click to edit notes style</a:t>
            </a:r>
            <a:endParaRPr lang="en-GB" dirty="0"/>
          </a:p>
        </p:txBody>
      </p:sp>
      <p:sp>
        <p:nvSpPr>
          <p:cNvPr id="7" name="Text Placeholder 6"/>
          <p:cNvSpPr>
            <a:spLocks noGrp="1"/>
          </p:cNvSpPr>
          <p:nvPr>
            <p:ph type="body" sz="quarter" idx="13" hasCustomPrompt="1"/>
          </p:nvPr>
        </p:nvSpPr>
        <p:spPr>
          <a:xfrm>
            <a:off x="583900" y="1235075"/>
            <a:ext cx="11040000" cy="571500"/>
          </a:xfrm>
        </p:spPr>
        <p:txBody>
          <a:bodyPr lIns="0" anchor="b" anchorCtr="0">
            <a:normAutofit/>
          </a:bodyPr>
          <a:lstStyle>
            <a:lvl1pPr marL="0" indent="0">
              <a:defRPr sz="2800" b="0">
                <a:solidFill>
                  <a:schemeClr val="tx1"/>
                </a:solidFill>
                <a:latin typeface="Arial" pitchFamily="34" charset="0"/>
                <a:cs typeface="Arial" pitchFamily="34" charset="0"/>
              </a:defRPr>
            </a:lvl1pPr>
          </a:lstStyle>
          <a:p>
            <a:pPr lvl="0"/>
            <a:r>
              <a:rPr lang="en-US" dirty="0"/>
              <a:t>Subtitle/heading</a:t>
            </a:r>
            <a:endParaRPr lang="en-GB" dirty="0"/>
          </a:p>
        </p:txBody>
      </p:sp>
      <p:cxnSp>
        <p:nvCxnSpPr>
          <p:cNvPr id="11" name="Straight Connector 10"/>
          <p:cNvCxnSpPr/>
          <p:nvPr userDrawn="1"/>
        </p:nvCxnSpPr>
        <p:spPr>
          <a:xfrm>
            <a:off x="583900" y="1180087"/>
            <a:ext cx="11040000" cy="0"/>
          </a:xfrm>
          <a:prstGeom prst="line">
            <a:avLst/>
          </a:prstGeom>
          <a:ln w="31750">
            <a:gradFill flip="none" rotWithShape="1">
              <a:gsLst>
                <a:gs pos="0">
                  <a:schemeClr val="accent1"/>
                </a:gs>
                <a:gs pos="70000">
                  <a:schemeClr val="tx1"/>
                </a:gs>
                <a:gs pos="100000">
                  <a:schemeClr val="accent4"/>
                </a:gs>
              </a:gsLst>
              <a:lin ang="0" scaled="1"/>
              <a:tileRect/>
            </a:gra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quarter" idx="12"/>
          </p:nvPr>
        </p:nvSpPr>
        <p:spPr>
          <a:xfrm>
            <a:off x="583900" y="101601"/>
            <a:ext cx="11040000" cy="998309"/>
          </a:xfrm>
          <a:ln>
            <a:noFill/>
          </a:ln>
        </p:spPr>
        <p:txBody>
          <a:bodyPr vert="horz" lIns="0" tIns="0" rIns="0" bIns="0" rtlCol="0" anchor="b" anchorCtr="0">
            <a:noAutofit/>
          </a:bodyPr>
          <a:lstStyle>
            <a:lvl1pPr>
              <a:defRPr lang="en-GB" sz="3300" b="1" dirty="0">
                <a:solidFill>
                  <a:schemeClr val="accent1"/>
                </a:solidFill>
                <a:latin typeface="Arial" pitchFamily="34" charset="0"/>
                <a:cs typeface="Arial" pitchFamily="34" charset="0"/>
              </a:defRPr>
            </a:lvl1pPr>
          </a:lstStyle>
          <a:p>
            <a:pPr marL="0" lvl="0" indent="0"/>
            <a:r>
              <a:rPr lang="en-US" dirty="0"/>
              <a:t>Click to edit Master text styles</a:t>
            </a:r>
            <a:endParaRPr lang="en-GB" dirty="0"/>
          </a:p>
        </p:txBody>
      </p:sp>
      <p:sp>
        <p:nvSpPr>
          <p:cNvPr id="13" name="Subtitle 2"/>
          <p:cNvSpPr>
            <a:spLocks noGrp="1"/>
          </p:cNvSpPr>
          <p:nvPr>
            <p:ph type="subTitle" idx="1" hasCustomPrompt="1"/>
          </p:nvPr>
        </p:nvSpPr>
        <p:spPr>
          <a:xfrm>
            <a:off x="583900" y="1828801"/>
            <a:ext cx="11040000" cy="4333875"/>
          </a:xfrm>
        </p:spPr>
        <p:txBody>
          <a:bodyPr lIns="0">
            <a:noAutofit/>
          </a:bodyPr>
          <a:lstStyle>
            <a:lvl1pPr marL="0" marR="0" indent="0" algn="l" defTabSz="457200" rtl="0" eaLnBrk="1" fontAlgn="auto" latinLnBrk="0" hangingPunct="1">
              <a:lnSpc>
                <a:spcPct val="100000"/>
              </a:lnSpc>
              <a:spcBef>
                <a:spcPts val="600"/>
              </a:spcBef>
              <a:spcAft>
                <a:spcPts val="600"/>
              </a:spcAft>
              <a:buClrTx/>
              <a:buSzTx/>
              <a:buFont typeface="Arial" pitchFamily="34" charset="0"/>
              <a:buChar char="•"/>
              <a:tabLst/>
              <a:defRPr sz="2400" baseline="0">
                <a:solidFill>
                  <a:schemeClr val="tx1"/>
                </a:solidFill>
                <a:latin typeface="Arial" pitchFamily="34" charset="0"/>
                <a:cs typeface="Arial" pitchFamily="34" charset="0"/>
              </a:defRPr>
            </a:lvl1pPr>
            <a:lvl2pPr marL="457200" indent="0" algn="l">
              <a:lnSpc>
                <a:spcPct val="100000"/>
              </a:lnSpc>
              <a:spcBef>
                <a:spcPts val="600"/>
              </a:spcBef>
              <a:spcAft>
                <a:spcPts val="600"/>
              </a:spcAft>
              <a:buFont typeface="Calibri" pitchFamily="34" charset="0"/>
              <a:buChar char="–"/>
              <a:defRPr sz="2000" baseline="0">
                <a:solidFill>
                  <a:schemeClr val="tx1"/>
                </a:solidFill>
                <a:latin typeface="Arial" pitchFamily="34" charset="0"/>
                <a:cs typeface="Arial" pitchFamily="34" charset="0"/>
              </a:defRPr>
            </a:lvl2pPr>
            <a:lvl3pPr marL="914400" indent="0" algn="l">
              <a:lnSpc>
                <a:spcPct val="100000"/>
              </a:lnSpc>
              <a:spcBef>
                <a:spcPts val="600"/>
              </a:spcBef>
              <a:spcAft>
                <a:spcPts val="600"/>
              </a:spcAft>
              <a:buFont typeface="Arial" pitchFamily="34" charset="0"/>
              <a:buChar char="•"/>
              <a:defRPr sz="1800">
                <a:solidFill>
                  <a:schemeClr val="tx1"/>
                </a:solidFill>
                <a:latin typeface="Arial" pitchFamily="34" charset="0"/>
                <a:cs typeface="Arial" pitchFamily="34" charset="0"/>
              </a:defRPr>
            </a:lvl3pPr>
            <a:lvl4pPr marL="1371600" indent="0" algn="l">
              <a:lnSpc>
                <a:spcPct val="100000"/>
              </a:lnSpc>
              <a:spcBef>
                <a:spcPts val="600"/>
              </a:spcBef>
              <a:spcAft>
                <a:spcPts val="600"/>
              </a:spcAft>
              <a:buFont typeface="Calibri" pitchFamily="34" charset="0"/>
              <a:buChar char="–"/>
              <a:defRPr sz="1600">
                <a:solidFill>
                  <a:schemeClr val="tx1"/>
                </a:solidFill>
                <a:latin typeface="Arial" pitchFamily="34" charset="0"/>
                <a:cs typeface="Arial" pitchFamily="34" charset="0"/>
              </a:defRPr>
            </a:lvl4pPr>
            <a:lvl5pPr marL="1828800" indent="0" algn="ctr">
              <a:buNone/>
              <a:defRPr>
                <a:solidFill>
                  <a:srgbClr val="07061C"/>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GB" dirty="0"/>
              <a:t> Click to edit Master text styles</a:t>
            </a:r>
          </a:p>
          <a:p>
            <a:pPr lvl="1"/>
            <a:r>
              <a:rPr lang="en-GB" dirty="0"/>
              <a:t> Second level</a:t>
            </a:r>
          </a:p>
          <a:p>
            <a:pPr lvl="2"/>
            <a:r>
              <a:rPr lang="en-GB" dirty="0"/>
              <a:t> Third level</a:t>
            </a:r>
          </a:p>
          <a:p>
            <a:pPr lvl="3"/>
            <a:r>
              <a:rPr lang="en-GB" dirty="0"/>
              <a:t> Fourth level</a:t>
            </a:r>
          </a:p>
        </p:txBody>
      </p:sp>
    </p:spTree>
    <p:extLst>
      <p:ext uri="{BB962C8B-B14F-4D97-AF65-F5344CB8AC3E}">
        <p14:creationId xmlns:p14="http://schemas.microsoft.com/office/powerpoint/2010/main" val="1869834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_notes_only">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583900" y="6162676"/>
            <a:ext cx="11040000" cy="561975"/>
          </a:xfrm>
        </p:spPr>
        <p:txBody>
          <a:bodyPr lIns="0" anchor="b">
            <a:noAutofit/>
          </a:bodyPr>
          <a:lstStyle>
            <a:lvl1pPr marL="0" indent="0">
              <a:buNone/>
              <a:defRPr sz="1200">
                <a:solidFill>
                  <a:schemeClr val="tx1"/>
                </a:solidFill>
                <a:latin typeface="Arial" pitchFamily="34" charset="0"/>
                <a:cs typeface="Arial" pitchFamily="34" charset="0"/>
              </a:defRPr>
            </a:lvl1pPr>
          </a:lstStyle>
          <a:p>
            <a:pPr lvl="0"/>
            <a:r>
              <a:rPr lang="en-US" dirty="0"/>
              <a:t>Click to edit notes style</a:t>
            </a:r>
            <a:endParaRPr lang="en-GB" dirty="0"/>
          </a:p>
        </p:txBody>
      </p:sp>
      <p:cxnSp>
        <p:nvCxnSpPr>
          <p:cNvPr id="11" name="Straight Connector 10"/>
          <p:cNvCxnSpPr/>
          <p:nvPr userDrawn="1"/>
        </p:nvCxnSpPr>
        <p:spPr>
          <a:xfrm>
            <a:off x="583900" y="1180087"/>
            <a:ext cx="11040000" cy="0"/>
          </a:xfrm>
          <a:prstGeom prst="line">
            <a:avLst/>
          </a:prstGeom>
          <a:ln w="31750">
            <a:gradFill flip="none" rotWithShape="1">
              <a:gsLst>
                <a:gs pos="0">
                  <a:schemeClr val="accent1"/>
                </a:gs>
                <a:gs pos="70000">
                  <a:schemeClr val="tx1"/>
                </a:gs>
                <a:gs pos="100000">
                  <a:schemeClr val="accent4"/>
                </a:gs>
              </a:gsLst>
              <a:lin ang="0" scaled="1"/>
              <a:tileRect/>
            </a:gra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quarter" idx="12"/>
          </p:nvPr>
        </p:nvSpPr>
        <p:spPr>
          <a:xfrm>
            <a:off x="583900" y="101601"/>
            <a:ext cx="11040000" cy="998309"/>
          </a:xfrm>
          <a:ln>
            <a:noFill/>
          </a:ln>
        </p:spPr>
        <p:txBody>
          <a:bodyPr vert="horz" lIns="0" tIns="0" rIns="0" bIns="0" rtlCol="0" anchor="b" anchorCtr="0">
            <a:noAutofit/>
          </a:bodyPr>
          <a:lstStyle>
            <a:lvl1pPr marL="85725" indent="-85725">
              <a:tabLst/>
              <a:defRPr lang="en-GB" sz="3300" b="1" dirty="0">
                <a:solidFill>
                  <a:schemeClr val="accent1"/>
                </a:solidFill>
                <a:latin typeface="Arial" pitchFamily="34" charset="0"/>
                <a:cs typeface="Arial" pitchFamily="34" charset="0"/>
              </a:defRPr>
            </a:lvl1pPr>
          </a:lstStyle>
          <a:p>
            <a:pPr marL="0" lvl="0" indent="0"/>
            <a:r>
              <a:rPr lang="en-US" dirty="0"/>
              <a:t>Click to edit Master text styles</a:t>
            </a:r>
            <a:endParaRPr lang="en-GB" dirty="0"/>
          </a:p>
        </p:txBody>
      </p:sp>
    </p:spTree>
    <p:extLst>
      <p:ext uri="{BB962C8B-B14F-4D97-AF65-F5344CB8AC3E}">
        <p14:creationId xmlns:p14="http://schemas.microsoft.com/office/powerpoint/2010/main" val="196154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imple Slides - Title Only">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AA6EDBC-FB6A-B64C-81F8-E3CC6A7D4B94}"/>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chemeClr val="tx1"/>
                </a:solidFill>
                <a:latin typeface="Lub Dub Heavy" panose="020B0603030403020204" pitchFamily="34" charset="77"/>
              </a:defRPr>
            </a:lvl1pPr>
          </a:lstStyle>
          <a:p>
            <a:r>
              <a:rPr lang="en-US"/>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pic>
        <p:nvPicPr>
          <p:cNvPr id="8" name="Picture 7">
            <a:extLst>
              <a:ext uri="{FF2B5EF4-FFF2-40B4-BE49-F238E27FC236}">
                <a16:creationId xmlns:a16="http://schemas.microsoft.com/office/drawing/2014/main" id="{05365441-9754-4E5E-A4C3-78E00EC85D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5460" y="444500"/>
            <a:ext cx="1082040" cy="410388"/>
          </a:xfrm>
          <a:prstGeom prst="rect">
            <a:avLst/>
          </a:prstGeom>
        </p:spPr>
      </p:pic>
      <p:sp>
        <p:nvSpPr>
          <p:cNvPr id="12" name="TextBox 11">
            <a:extLst>
              <a:ext uri="{FF2B5EF4-FFF2-40B4-BE49-F238E27FC236}">
                <a16:creationId xmlns:a16="http://schemas.microsoft.com/office/drawing/2014/main" id="{2D3A6BFD-F00C-4917-9E22-B401C71022B9}"/>
              </a:ext>
            </a:extLst>
          </p:cNvPr>
          <p:cNvSpPr txBox="1"/>
          <p:nvPr userDrawn="1"/>
        </p:nvSpPr>
        <p:spPr>
          <a:xfrm rot="10800000">
            <a:off x="0" y="6032237"/>
            <a:ext cx="12192000" cy="1118127"/>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6666" b="1">
              <a:solidFill>
                <a:schemeClr val="bg1"/>
              </a:solidFill>
            </a:endParaRPr>
          </a:p>
        </p:txBody>
      </p:sp>
    </p:spTree>
    <p:extLst>
      <p:ext uri="{BB962C8B-B14F-4D97-AF65-F5344CB8AC3E}">
        <p14:creationId xmlns:p14="http://schemas.microsoft.com/office/powerpoint/2010/main" val="984454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Simple Slides - Title Only">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AA6EDBC-FB6A-B64C-81F8-E3CC6A7D4B94}"/>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chemeClr val="tx1"/>
                </a:solidFill>
                <a:latin typeface="Lub Dub Heavy" panose="020B0603030403020204" pitchFamily="34" charset="77"/>
              </a:defRPr>
            </a:lvl1pPr>
          </a:lstStyle>
          <a:p>
            <a:r>
              <a:rPr lang="en-US"/>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pic>
        <p:nvPicPr>
          <p:cNvPr id="8" name="Picture 7">
            <a:extLst>
              <a:ext uri="{FF2B5EF4-FFF2-40B4-BE49-F238E27FC236}">
                <a16:creationId xmlns:a16="http://schemas.microsoft.com/office/drawing/2014/main" id="{05365441-9754-4E5E-A4C3-78E00EC85D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5460" y="444500"/>
            <a:ext cx="1082040" cy="410388"/>
          </a:xfrm>
          <a:prstGeom prst="rect">
            <a:avLst/>
          </a:prstGeom>
        </p:spPr>
      </p:pic>
      <p:sp>
        <p:nvSpPr>
          <p:cNvPr id="12" name="TextBox 11">
            <a:extLst>
              <a:ext uri="{FF2B5EF4-FFF2-40B4-BE49-F238E27FC236}">
                <a16:creationId xmlns:a16="http://schemas.microsoft.com/office/drawing/2014/main" id="{D9933B73-CBF8-4D78-AE91-FC687090A463}"/>
              </a:ext>
            </a:extLst>
          </p:cNvPr>
          <p:cNvSpPr txBox="1"/>
          <p:nvPr userDrawn="1"/>
        </p:nvSpPr>
        <p:spPr>
          <a:xfrm>
            <a:off x="0" y="6324600"/>
            <a:ext cx="12192000" cy="1118127"/>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6666" b="1">
              <a:solidFill>
                <a:schemeClr val="bg1"/>
              </a:solidFill>
            </a:endParaRPr>
          </a:p>
        </p:txBody>
      </p:sp>
    </p:spTree>
    <p:extLst>
      <p:ext uri="{BB962C8B-B14F-4D97-AF65-F5344CB8AC3E}">
        <p14:creationId xmlns:p14="http://schemas.microsoft.com/office/powerpoint/2010/main" val="714537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A75315-AA9D-D76B-EC96-DF35B36D3CF7}"/>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l-GB"/>
          </a:p>
        </p:txBody>
      </p:sp>
      <p:sp>
        <p:nvSpPr>
          <p:cNvPr id="3" name="Υπότιτλος 2">
            <a:extLst>
              <a:ext uri="{FF2B5EF4-FFF2-40B4-BE49-F238E27FC236}">
                <a16:creationId xmlns:a16="http://schemas.microsoft.com/office/drawing/2014/main" id="{30A1D75A-4A9A-4CAD-8813-21FBEEE00E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l-GB"/>
          </a:p>
        </p:txBody>
      </p:sp>
      <p:sp>
        <p:nvSpPr>
          <p:cNvPr id="4" name="Θέση ημερομηνίας 3">
            <a:extLst>
              <a:ext uri="{FF2B5EF4-FFF2-40B4-BE49-F238E27FC236}">
                <a16:creationId xmlns:a16="http://schemas.microsoft.com/office/drawing/2014/main" id="{57A281D0-F83F-AE50-C423-7761A312CCFB}"/>
              </a:ext>
            </a:extLst>
          </p:cNvPr>
          <p:cNvSpPr>
            <a:spLocks noGrp="1"/>
          </p:cNvSpPr>
          <p:nvPr>
            <p:ph type="dt" sz="half" idx="10"/>
          </p:nvPr>
        </p:nvSpPr>
        <p:spPr/>
        <p:txBody>
          <a:bodyPr/>
          <a:lstStyle>
            <a:lvl1pPr>
              <a:defRPr/>
            </a:lvl1pPr>
          </a:lstStyle>
          <a:p>
            <a:endParaRPr lang="en-US" altLang="el-GB"/>
          </a:p>
        </p:txBody>
      </p:sp>
      <p:sp>
        <p:nvSpPr>
          <p:cNvPr id="5" name="Θέση υποσέλιδου 4">
            <a:extLst>
              <a:ext uri="{FF2B5EF4-FFF2-40B4-BE49-F238E27FC236}">
                <a16:creationId xmlns:a16="http://schemas.microsoft.com/office/drawing/2014/main" id="{08407BA6-8A5B-407E-6455-6EDC7A931A7B}"/>
              </a:ext>
            </a:extLst>
          </p:cNvPr>
          <p:cNvSpPr>
            <a:spLocks noGrp="1"/>
          </p:cNvSpPr>
          <p:nvPr>
            <p:ph type="ftr" sz="quarter" idx="11"/>
          </p:nvPr>
        </p:nvSpPr>
        <p:spPr/>
        <p:txBody>
          <a:bodyPr/>
          <a:lstStyle>
            <a:lvl1pPr>
              <a:defRPr/>
            </a:lvl1pPr>
          </a:lstStyle>
          <a:p>
            <a:endParaRPr lang="en-US" altLang="el-GB"/>
          </a:p>
        </p:txBody>
      </p:sp>
      <p:sp>
        <p:nvSpPr>
          <p:cNvPr id="6" name="Θέση αριθμού διαφάνειας 5">
            <a:extLst>
              <a:ext uri="{FF2B5EF4-FFF2-40B4-BE49-F238E27FC236}">
                <a16:creationId xmlns:a16="http://schemas.microsoft.com/office/drawing/2014/main" id="{3B4B1488-3F4E-3152-8D06-E30AA8DDECAC}"/>
              </a:ext>
            </a:extLst>
          </p:cNvPr>
          <p:cNvSpPr>
            <a:spLocks noGrp="1"/>
          </p:cNvSpPr>
          <p:nvPr>
            <p:ph type="sldNum" sz="quarter" idx="12"/>
          </p:nvPr>
        </p:nvSpPr>
        <p:spPr/>
        <p:txBody>
          <a:bodyPr/>
          <a:lstStyle>
            <a:lvl1pPr>
              <a:defRPr/>
            </a:lvl1pPr>
          </a:lstStyle>
          <a:p>
            <a:fld id="{6A2A3E32-B921-0441-BAF5-947C80152C5C}" type="slidenum">
              <a:rPr lang="en-US" altLang="el-GB"/>
              <a:pPr/>
              <a:t>‹#›</a:t>
            </a:fld>
            <a:endParaRPr lang="en-US" altLang="el-GB"/>
          </a:p>
        </p:txBody>
      </p:sp>
    </p:spTree>
    <p:extLst>
      <p:ext uri="{BB962C8B-B14F-4D97-AF65-F5344CB8AC3E}">
        <p14:creationId xmlns:p14="http://schemas.microsoft.com/office/powerpoint/2010/main" val="877939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C2ACDAB-B4CA-1F41-C2F2-D11E45918DBA}"/>
              </a:ext>
            </a:extLst>
          </p:cNvPr>
          <p:cNvSpPr>
            <a:spLocks noGrp="1"/>
          </p:cNvSpPr>
          <p:nvPr>
            <p:ph type="title"/>
          </p:nvPr>
        </p:nvSpPr>
        <p:spPr/>
        <p:txBody>
          <a:bodyPr/>
          <a:lstStyle/>
          <a:p>
            <a:r>
              <a:rPr lang="el-GR"/>
              <a:t>Κάντε κλικ για να επεξεργαστείτε τον τίτλο υποδείγματος</a:t>
            </a:r>
            <a:endParaRPr lang="el-GB"/>
          </a:p>
        </p:txBody>
      </p:sp>
      <p:sp>
        <p:nvSpPr>
          <p:cNvPr id="3" name="Θέση περιεχομένου 2">
            <a:extLst>
              <a:ext uri="{FF2B5EF4-FFF2-40B4-BE49-F238E27FC236}">
                <a16:creationId xmlns:a16="http://schemas.microsoft.com/office/drawing/2014/main" id="{F83D0BBB-ED1E-FE1D-E911-0BDF151A1035}"/>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GB"/>
          </a:p>
        </p:txBody>
      </p:sp>
      <p:sp>
        <p:nvSpPr>
          <p:cNvPr id="4" name="Θέση ημερομηνίας 3">
            <a:extLst>
              <a:ext uri="{FF2B5EF4-FFF2-40B4-BE49-F238E27FC236}">
                <a16:creationId xmlns:a16="http://schemas.microsoft.com/office/drawing/2014/main" id="{3AB8C501-0A5F-948A-CA1A-632CCD1D5804}"/>
              </a:ext>
            </a:extLst>
          </p:cNvPr>
          <p:cNvSpPr>
            <a:spLocks noGrp="1"/>
          </p:cNvSpPr>
          <p:nvPr>
            <p:ph type="dt" sz="half" idx="10"/>
          </p:nvPr>
        </p:nvSpPr>
        <p:spPr/>
        <p:txBody>
          <a:bodyPr/>
          <a:lstStyle>
            <a:lvl1pPr>
              <a:defRPr/>
            </a:lvl1pPr>
          </a:lstStyle>
          <a:p>
            <a:endParaRPr lang="en-US" altLang="el-GB"/>
          </a:p>
        </p:txBody>
      </p:sp>
      <p:sp>
        <p:nvSpPr>
          <p:cNvPr id="5" name="Θέση υποσέλιδου 4">
            <a:extLst>
              <a:ext uri="{FF2B5EF4-FFF2-40B4-BE49-F238E27FC236}">
                <a16:creationId xmlns:a16="http://schemas.microsoft.com/office/drawing/2014/main" id="{2C6A519B-2D36-9B81-67A9-654EBDA32E77}"/>
              </a:ext>
            </a:extLst>
          </p:cNvPr>
          <p:cNvSpPr>
            <a:spLocks noGrp="1"/>
          </p:cNvSpPr>
          <p:nvPr>
            <p:ph type="ftr" sz="quarter" idx="11"/>
          </p:nvPr>
        </p:nvSpPr>
        <p:spPr/>
        <p:txBody>
          <a:bodyPr/>
          <a:lstStyle>
            <a:lvl1pPr>
              <a:defRPr/>
            </a:lvl1pPr>
          </a:lstStyle>
          <a:p>
            <a:endParaRPr lang="en-US" altLang="el-GB"/>
          </a:p>
        </p:txBody>
      </p:sp>
      <p:sp>
        <p:nvSpPr>
          <p:cNvPr id="6" name="Θέση αριθμού διαφάνειας 5">
            <a:extLst>
              <a:ext uri="{FF2B5EF4-FFF2-40B4-BE49-F238E27FC236}">
                <a16:creationId xmlns:a16="http://schemas.microsoft.com/office/drawing/2014/main" id="{0DC410CC-236C-E8BA-488F-D283ED6D06E6}"/>
              </a:ext>
            </a:extLst>
          </p:cNvPr>
          <p:cNvSpPr>
            <a:spLocks noGrp="1"/>
          </p:cNvSpPr>
          <p:nvPr>
            <p:ph type="sldNum" sz="quarter" idx="12"/>
          </p:nvPr>
        </p:nvSpPr>
        <p:spPr/>
        <p:txBody>
          <a:bodyPr/>
          <a:lstStyle>
            <a:lvl1pPr>
              <a:defRPr/>
            </a:lvl1pPr>
          </a:lstStyle>
          <a:p>
            <a:fld id="{7E7109FD-7AFB-764E-8E85-26AB05E574C0}" type="slidenum">
              <a:rPr lang="en-US" altLang="el-GB"/>
              <a:pPr/>
              <a:t>‹#›</a:t>
            </a:fld>
            <a:endParaRPr lang="en-US" altLang="el-GB"/>
          </a:p>
        </p:txBody>
      </p:sp>
    </p:spTree>
    <p:extLst>
      <p:ext uri="{BB962C8B-B14F-4D97-AF65-F5344CB8AC3E}">
        <p14:creationId xmlns:p14="http://schemas.microsoft.com/office/powerpoint/2010/main" val="2604458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E22CD4-C0F4-D956-4BEF-2C3F197D5B65}"/>
              </a:ext>
            </a:extLst>
          </p:cNvPr>
          <p:cNvSpPr>
            <a:spLocks noGrp="1"/>
          </p:cNvSpPr>
          <p:nvPr>
            <p:ph type="title"/>
          </p:nvPr>
        </p:nvSpPr>
        <p:spPr>
          <a:xfrm>
            <a:off x="831851" y="1709739"/>
            <a:ext cx="10515600" cy="2852737"/>
          </a:xfrm>
        </p:spPr>
        <p:txBody>
          <a:bodyPr anchor="b"/>
          <a:lstStyle>
            <a:lvl1pPr>
              <a:defRPr sz="6000"/>
            </a:lvl1pPr>
          </a:lstStyle>
          <a:p>
            <a:r>
              <a:rPr lang="el-GR"/>
              <a:t>Κάντε κλικ για να επεξεργαστείτε τον τίτλο υποδείγματος</a:t>
            </a:r>
            <a:endParaRPr lang="el-GB"/>
          </a:p>
        </p:txBody>
      </p:sp>
      <p:sp>
        <p:nvSpPr>
          <p:cNvPr id="3" name="Θέση κειμένου 2">
            <a:extLst>
              <a:ext uri="{FF2B5EF4-FFF2-40B4-BE49-F238E27FC236}">
                <a16:creationId xmlns:a16="http://schemas.microsoft.com/office/drawing/2014/main" id="{C27E8EF5-5E2E-2EDA-4D86-079DBAF6B001}"/>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E4BFFEFD-6C5E-FB39-440B-088AFC02595F}"/>
              </a:ext>
            </a:extLst>
          </p:cNvPr>
          <p:cNvSpPr>
            <a:spLocks noGrp="1"/>
          </p:cNvSpPr>
          <p:nvPr>
            <p:ph type="dt" sz="half" idx="10"/>
          </p:nvPr>
        </p:nvSpPr>
        <p:spPr/>
        <p:txBody>
          <a:bodyPr/>
          <a:lstStyle>
            <a:lvl1pPr>
              <a:defRPr/>
            </a:lvl1pPr>
          </a:lstStyle>
          <a:p>
            <a:endParaRPr lang="en-US" altLang="el-GB"/>
          </a:p>
        </p:txBody>
      </p:sp>
      <p:sp>
        <p:nvSpPr>
          <p:cNvPr id="5" name="Θέση υποσέλιδου 4">
            <a:extLst>
              <a:ext uri="{FF2B5EF4-FFF2-40B4-BE49-F238E27FC236}">
                <a16:creationId xmlns:a16="http://schemas.microsoft.com/office/drawing/2014/main" id="{F0E38D2E-11E4-130B-B2AC-53D0A1F35E95}"/>
              </a:ext>
            </a:extLst>
          </p:cNvPr>
          <p:cNvSpPr>
            <a:spLocks noGrp="1"/>
          </p:cNvSpPr>
          <p:nvPr>
            <p:ph type="ftr" sz="quarter" idx="11"/>
          </p:nvPr>
        </p:nvSpPr>
        <p:spPr/>
        <p:txBody>
          <a:bodyPr/>
          <a:lstStyle>
            <a:lvl1pPr>
              <a:defRPr/>
            </a:lvl1pPr>
          </a:lstStyle>
          <a:p>
            <a:endParaRPr lang="en-US" altLang="el-GB"/>
          </a:p>
        </p:txBody>
      </p:sp>
      <p:sp>
        <p:nvSpPr>
          <p:cNvPr id="6" name="Θέση αριθμού διαφάνειας 5">
            <a:extLst>
              <a:ext uri="{FF2B5EF4-FFF2-40B4-BE49-F238E27FC236}">
                <a16:creationId xmlns:a16="http://schemas.microsoft.com/office/drawing/2014/main" id="{8603B2E4-6CE2-3E95-2282-B199E3E23279}"/>
              </a:ext>
            </a:extLst>
          </p:cNvPr>
          <p:cNvSpPr>
            <a:spLocks noGrp="1"/>
          </p:cNvSpPr>
          <p:nvPr>
            <p:ph type="sldNum" sz="quarter" idx="12"/>
          </p:nvPr>
        </p:nvSpPr>
        <p:spPr/>
        <p:txBody>
          <a:bodyPr/>
          <a:lstStyle>
            <a:lvl1pPr>
              <a:defRPr/>
            </a:lvl1pPr>
          </a:lstStyle>
          <a:p>
            <a:fld id="{80E4ABC1-B8F5-C64F-8AB7-F68D37FAC5AE}" type="slidenum">
              <a:rPr lang="en-US" altLang="el-GB"/>
              <a:pPr/>
              <a:t>‹#›</a:t>
            </a:fld>
            <a:endParaRPr lang="en-US" altLang="el-GB"/>
          </a:p>
        </p:txBody>
      </p:sp>
    </p:spTree>
    <p:extLst>
      <p:ext uri="{BB962C8B-B14F-4D97-AF65-F5344CB8AC3E}">
        <p14:creationId xmlns:p14="http://schemas.microsoft.com/office/powerpoint/2010/main" val="404616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6EB24E1-05D3-CF83-B893-FD7DC36C360B}"/>
              </a:ext>
            </a:extLst>
          </p:cNvPr>
          <p:cNvSpPr>
            <a:spLocks noGrp="1"/>
          </p:cNvSpPr>
          <p:nvPr>
            <p:ph type="title"/>
          </p:nvPr>
        </p:nvSpPr>
        <p:spPr/>
        <p:txBody>
          <a:bodyPr/>
          <a:lstStyle/>
          <a:p>
            <a:r>
              <a:rPr lang="el-GR"/>
              <a:t>Κάντε κλικ για να επεξεργαστείτε τον τίτλο υποδείγματος</a:t>
            </a:r>
            <a:endParaRPr lang="el-GB"/>
          </a:p>
        </p:txBody>
      </p:sp>
      <p:sp>
        <p:nvSpPr>
          <p:cNvPr id="3" name="Θέση περιεχομένου 2">
            <a:extLst>
              <a:ext uri="{FF2B5EF4-FFF2-40B4-BE49-F238E27FC236}">
                <a16:creationId xmlns:a16="http://schemas.microsoft.com/office/drawing/2014/main" id="{6892F312-979F-3C12-BAD2-C529F5FEBA3E}"/>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GB"/>
          </a:p>
        </p:txBody>
      </p:sp>
      <p:sp>
        <p:nvSpPr>
          <p:cNvPr id="4" name="Θέση ημερομηνίας 3">
            <a:extLst>
              <a:ext uri="{FF2B5EF4-FFF2-40B4-BE49-F238E27FC236}">
                <a16:creationId xmlns:a16="http://schemas.microsoft.com/office/drawing/2014/main" id="{36014C2A-D57E-BA2E-DDDB-281F65BD1937}"/>
              </a:ext>
            </a:extLst>
          </p:cNvPr>
          <p:cNvSpPr>
            <a:spLocks noGrp="1"/>
          </p:cNvSpPr>
          <p:nvPr>
            <p:ph type="dt" sz="half" idx="10"/>
          </p:nvPr>
        </p:nvSpPr>
        <p:spPr/>
        <p:txBody>
          <a:bodyPr/>
          <a:lstStyle/>
          <a:p>
            <a:fld id="{DB5DFF92-1E88-274C-A582-20781BED3F6A}" type="datetimeFigureOut">
              <a:rPr lang="el-GB" smtClean="0"/>
              <a:t>29/10/24</a:t>
            </a:fld>
            <a:endParaRPr lang="el-GB"/>
          </a:p>
        </p:txBody>
      </p:sp>
      <p:sp>
        <p:nvSpPr>
          <p:cNvPr id="5" name="Θέση υποσέλιδου 4">
            <a:extLst>
              <a:ext uri="{FF2B5EF4-FFF2-40B4-BE49-F238E27FC236}">
                <a16:creationId xmlns:a16="http://schemas.microsoft.com/office/drawing/2014/main" id="{AB95F1DE-A84A-DFDE-644A-342FC12C5DF1}"/>
              </a:ext>
            </a:extLst>
          </p:cNvPr>
          <p:cNvSpPr>
            <a:spLocks noGrp="1"/>
          </p:cNvSpPr>
          <p:nvPr>
            <p:ph type="ftr" sz="quarter" idx="11"/>
          </p:nvPr>
        </p:nvSpPr>
        <p:spPr/>
        <p:txBody>
          <a:bodyPr/>
          <a:lstStyle/>
          <a:p>
            <a:endParaRPr lang="el-GB"/>
          </a:p>
        </p:txBody>
      </p:sp>
      <p:sp>
        <p:nvSpPr>
          <p:cNvPr id="6" name="Θέση αριθμού διαφάνειας 5">
            <a:extLst>
              <a:ext uri="{FF2B5EF4-FFF2-40B4-BE49-F238E27FC236}">
                <a16:creationId xmlns:a16="http://schemas.microsoft.com/office/drawing/2014/main" id="{7C3D9120-74D7-B5FA-D9A4-949FB4ECAB23}"/>
              </a:ext>
            </a:extLst>
          </p:cNvPr>
          <p:cNvSpPr>
            <a:spLocks noGrp="1"/>
          </p:cNvSpPr>
          <p:nvPr>
            <p:ph type="sldNum" sz="quarter" idx="12"/>
          </p:nvPr>
        </p:nvSpPr>
        <p:spPr/>
        <p:txBody>
          <a:bodyPr/>
          <a:lstStyle/>
          <a:p>
            <a:fld id="{5643EA34-24A7-4148-837F-DA69B4167CF0}" type="slidenum">
              <a:rPr lang="el-GB" smtClean="0"/>
              <a:t>‹#›</a:t>
            </a:fld>
            <a:endParaRPr lang="el-GB"/>
          </a:p>
        </p:txBody>
      </p:sp>
    </p:spTree>
    <p:extLst>
      <p:ext uri="{BB962C8B-B14F-4D97-AF65-F5344CB8AC3E}">
        <p14:creationId xmlns:p14="http://schemas.microsoft.com/office/powerpoint/2010/main" val="4037204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3D286A-D2DB-3E87-C7EE-2711445F4837}"/>
              </a:ext>
            </a:extLst>
          </p:cNvPr>
          <p:cNvSpPr>
            <a:spLocks noGrp="1"/>
          </p:cNvSpPr>
          <p:nvPr>
            <p:ph type="title"/>
          </p:nvPr>
        </p:nvSpPr>
        <p:spPr/>
        <p:txBody>
          <a:bodyPr/>
          <a:lstStyle/>
          <a:p>
            <a:r>
              <a:rPr lang="el-GR"/>
              <a:t>Κάντε κλικ για να επεξεργαστείτε τον τίτλο υποδείγματος</a:t>
            </a:r>
            <a:endParaRPr lang="el-GB"/>
          </a:p>
        </p:txBody>
      </p:sp>
      <p:sp>
        <p:nvSpPr>
          <p:cNvPr id="3" name="Θέση περιεχομένου 2">
            <a:extLst>
              <a:ext uri="{FF2B5EF4-FFF2-40B4-BE49-F238E27FC236}">
                <a16:creationId xmlns:a16="http://schemas.microsoft.com/office/drawing/2014/main" id="{33BB1D55-E093-6EB5-1C2D-9878A712BF07}"/>
              </a:ext>
            </a:extLst>
          </p:cNvPr>
          <p:cNvSpPr>
            <a:spLocks noGrp="1"/>
          </p:cNvSpPr>
          <p:nvPr>
            <p:ph sz="half" idx="1"/>
          </p:nvPr>
        </p:nvSpPr>
        <p:spPr>
          <a:xfrm>
            <a:off x="914400" y="1981200"/>
            <a:ext cx="5080000" cy="41148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GB"/>
          </a:p>
        </p:txBody>
      </p:sp>
      <p:sp>
        <p:nvSpPr>
          <p:cNvPr id="4" name="Θέση περιεχομένου 3">
            <a:extLst>
              <a:ext uri="{FF2B5EF4-FFF2-40B4-BE49-F238E27FC236}">
                <a16:creationId xmlns:a16="http://schemas.microsoft.com/office/drawing/2014/main" id="{AA52E5C9-3AEE-9892-19D3-83FE75A0B1DF}"/>
              </a:ext>
            </a:extLst>
          </p:cNvPr>
          <p:cNvSpPr>
            <a:spLocks noGrp="1"/>
          </p:cNvSpPr>
          <p:nvPr>
            <p:ph sz="half" idx="2"/>
          </p:nvPr>
        </p:nvSpPr>
        <p:spPr>
          <a:xfrm>
            <a:off x="6197600" y="1981200"/>
            <a:ext cx="5080000" cy="41148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GB"/>
          </a:p>
        </p:txBody>
      </p:sp>
      <p:sp>
        <p:nvSpPr>
          <p:cNvPr id="5" name="Θέση ημερομηνίας 4">
            <a:extLst>
              <a:ext uri="{FF2B5EF4-FFF2-40B4-BE49-F238E27FC236}">
                <a16:creationId xmlns:a16="http://schemas.microsoft.com/office/drawing/2014/main" id="{F790D90B-4E81-1712-8B04-94B8E8598593}"/>
              </a:ext>
            </a:extLst>
          </p:cNvPr>
          <p:cNvSpPr>
            <a:spLocks noGrp="1"/>
          </p:cNvSpPr>
          <p:nvPr>
            <p:ph type="dt" sz="half" idx="10"/>
          </p:nvPr>
        </p:nvSpPr>
        <p:spPr/>
        <p:txBody>
          <a:bodyPr/>
          <a:lstStyle>
            <a:lvl1pPr>
              <a:defRPr/>
            </a:lvl1pPr>
          </a:lstStyle>
          <a:p>
            <a:endParaRPr lang="en-US" altLang="el-GB"/>
          </a:p>
        </p:txBody>
      </p:sp>
      <p:sp>
        <p:nvSpPr>
          <p:cNvPr id="6" name="Θέση υποσέλιδου 5">
            <a:extLst>
              <a:ext uri="{FF2B5EF4-FFF2-40B4-BE49-F238E27FC236}">
                <a16:creationId xmlns:a16="http://schemas.microsoft.com/office/drawing/2014/main" id="{9550A99C-C7F5-81A1-C36A-2FC11831BCCB}"/>
              </a:ext>
            </a:extLst>
          </p:cNvPr>
          <p:cNvSpPr>
            <a:spLocks noGrp="1"/>
          </p:cNvSpPr>
          <p:nvPr>
            <p:ph type="ftr" sz="quarter" idx="11"/>
          </p:nvPr>
        </p:nvSpPr>
        <p:spPr/>
        <p:txBody>
          <a:bodyPr/>
          <a:lstStyle>
            <a:lvl1pPr>
              <a:defRPr/>
            </a:lvl1pPr>
          </a:lstStyle>
          <a:p>
            <a:endParaRPr lang="en-US" altLang="el-GB"/>
          </a:p>
        </p:txBody>
      </p:sp>
      <p:sp>
        <p:nvSpPr>
          <p:cNvPr id="7" name="Θέση αριθμού διαφάνειας 6">
            <a:extLst>
              <a:ext uri="{FF2B5EF4-FFF2-40B4-BE49-F238E27FC236}">
                <a16:creationId xmlns:a16="http://schemas.microsoft.com/office/drawing/2014/main" id="{AE97C741-82CB-8BA0-A3DA-8338B201F2E0}"/>
              </a:ext>
            </a:extLst>
          </p:cNvPr>
          <p:cNvSpPr>
            <a:spLocks noGrp="1"/>
          </p:cNvSpPr>
          <p:nvPr>
            <p:ph type="sldNum" sz="quarter" idx="12"/>
          </p:nvPr>
        </p:nvSpPr>
        <p:spPr/>
        <p:txBody>
          <a:bodyPr/>
          <a:lstStyle>
            <a:lvl1pPr>
              <a:defRPr/>
            </a:lvl1pPr>
          </a:lstStyle>
          <a:p>
            <a:fld id="{7B20FC03-7F95-F247-85D0-D673C7CA7438}" type="slidenum">
              <a:rPr lang="en-US" altLang="el-GB"/>
              <a:pPr/>
              <a:t>‹#›</a:t>
            </a:fld>
            <a:endParaRPr lang="en-US" altLang="el-GB"/>
          </a:p>
        </p:txBody>
      </p:sp>
    </p:spTree>
    <p:extLst>
      <p:ext uri="{BB962C8B-B14F-4D97-AF65-F5344CB8AC3E}">
        <p14:creationId xmlns:p14="http://schemas.microsoft.com/office/powerpoint/2010/main" val="30238924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656482-A85C-9853-9193-93AAFD6015FA}"/>
              </a:ext>
            </a:extLst>
          </p:cNvPr>
          <p:cNvSpPr>
            <a:spLocks noGrp="1"/>
          </p:cNvSpPr>
          <p:nvPr>
            <p:ph type="title"/>
          </p:nvPr>
        </p:nvSpPr>
        <p:spPr>
          <a:xfrm>
            <a:off x="840317" y="365126"/>
            <a:ext cx="10515600" cy="1325563"/>
          </a:xfrm>
        </p:spPr>
        <p:txBody>
          <a:bodyPr/>
          <a:lstStyle/>
          <a:p>
            <a:r>
              <a:rPr lang="el-GR"/>
              <a:t>Κάντε κλικ για να επεξεργαστείτε τον τίτλο υποδείγματος</a:t>
            </a:r>
            <a:endParaRPr lang="el-GB"/>
          </a:p>
        </p:txBody>
      </p:sp>
      <p:sp>
        <p:nvSpPr>
          <p:cNvPr id="3" name="Θέση κειμένου 2">
            <a:extLst>
              <a:ext uri="{FF2B5EF4-FFF2-40B4-BE49-F238E27FC236}">
                <a16:creationId xmlns:a16="http://schemas.microsoft.com/office/drawing/2014/main" id="{2C59FBBD-7CFE-1E64-0724-AA28E4518493}"/>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F1A49900-4591-B5F6-7722-510D8B2DBB85}"/>
              </a:ext>
            </a:extLst>
          </p:cNvPr>
          <p:cNvSpPr>
            <a:spLocks noGrp="1"/>
          </p:cNvSpPr>
          <p:nvPr>
            <p:ph sz="half" idx="2"/>
          </p:nvPr>
        </p:nvSpPr>
        <p:spPr>
          <a:xfrm>
            <a:off x="840318" y="2505075"/>
            <a:ext cx="5158316"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GB"/>
          </a:p>
        </p:txBody>
      </p:sp>
      <p:sp>
        <p:nvSpPr>
          <p:cNvPr id="5" name="Θέση κειμένου 4">
            <a:extLst>
              <a:ext uri="{FF2B5EF4-FFF2-40B4-BE49-F238E27FC236}">
                <a16:creationId xmlns:a16="http://schemas.microsoft.com/office/drawing/2014/main" id="{E15800D4-2781-138B-FD75-131C393AE869}"/>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40FF9238-7099-95BD-77A0-E44F3599E7DB}"/>
              </a:ext>
            </a:extLst>
          </p:cNvPr>
          <p:cNvSpPr>
            <a:spLocks noGrp="1"/>
          </p:cNvSpPr>
          <p:nvPr>
            <p:ph sz="quarter" idx="4"/>
          </p:nvPr>
        </p:nvSpPr>
        <p:spPr>
          <a:xfrm>
            <a:off x="6172200" y="2505075"/>
            <a:ext cx="518371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GB"/>
          </a:p>
        </p:txBody>
      </p:sp>
      <p:sp>
        <p:nvSpPr>
          <p:cNvPr id="7" name="Θέση ημερομηνίας 6">
            <a:extLst>
              <a:ext uri="{FF2B5EF4-FFF2-40B4-BE49-F238E27FC236}">
                <a16:creationId xmlns:a16="http://schemas.microsoft.com/office/drawing/2014/main" id="{A837B3D5-159C-6A34-3AB9-504F976D4FAE}"/>
              </a:ext>
            </a:extLst>
          </p:cNvPr>
          <p:cNvSpPr>
            <a:spLocks noGrp="1"/>
          </p:cNvSpPr>
          <p:nvPr>
            <p:ph type="dt" sz="half" idx="10"/>
          </p:nvPr>
        </p:nvSpPr>
        <p:spPr/>
        <p:txBody>
          <a:bodyPr/>
          <a:lstStyle>
            <a:lvl1pPr>
              <a:defRPr/>
            </a:lvl1pPr>
          </a:lstStyle>
          <a:p>
            <a:endParaRPr lang="en-US" altLang="el-GB"/>
          </a:p>
        </p:txBody>
      </p:sp>
      <p:sp>
        <p:nvSpPr>
          <p:cNvPr id="8" name="Θέση υποσέλιδου 7">
            <a:extLst>
              <a:ext uri="{FF2B5EF4-FFF2-40B4-BE49-F238E27FC236}">
                <a16:creationId xmlns:a16="http://schemas.microsoft.com/office/drawing/2014/main" id="{75387AFF-4E8C-537C-7015-9C9311E692EC}"/>
              </a:ext>
            </a:extLst>
          </p:cNvPr>
          <p:cNvSpPr>
            <a:spLocks noGrp="1"/>
          </p:cNvSpPr>
          <p:nvPr>
            <p:ph type="ftr" sz="quarter" idx="11"/>
          </p:nvPr>
        </p:nvSpPr>
        <p:spPr/>
        <p:txBody>
          <a:bodyPr/>
          <a:lstStyle>
            <a:lvl1pPr>
              <a:defRPr/>
            </a:lvl1pPr>
          </a:lstStyle>
          <a:p>
            <a:endParaRPr lang="en-US" altLang="el-GB"/>
          </a:p>
        </p:txBody>
      </p:sp>
      <p:sp>
        <p:nvSpPr>
          <p:cNvPr id="9" name="Θέση αριθμού διαφάνειας 8">
            <a:extLst>
              <a:ext uri="{FF2B5EF4-FFF2-40B4-BE49-F238E27FC236}">
                <a16:creationId xmlns:a16="http://schemas.microsoft.com/office/drawing/2014/main" id="{1D46EAE8-FC9D-A3E6-4E18-2B23D367893F}"/>
              </a:ext>
            </a:extLst>
          </p:cNvPr>
          <p:cNvSpPr>
            <a:spLocks noGrp="1"/>
          </p:cNvSpPr>
          <p:nvPr>
            <p:ph type="sldNum" sz="quarter" idx="12"/>
          </p:nvPr>
        </p:nvSpPr>
        <p:spPr/>
        <p:txBody>
          <a:bodyPr/>
          <a:lstStyle>
            <a:lvl1pPr>
              <a:defRPr/>
            </a:lvl1pPr>
          </a:lstStyle>
          <a:p>
            <a:fld id="{A9A3DB5A-C1DF-9E43-A17B-2CF992435695}" type="slidenum">
              <a:rPr lang="en-US" altLang="el-GB"/>
              <a:pPr/>
              <a:t>‹#›</a:t>
            </a:fld>
            <a:endParaRPr lang="en-US" altLang="el-GB"/>
          </a:p>
        </p:txBody>
      </p:sp>
    </p:spTree>
    <p:extLst>
      <p:ext uri="{BB962C8B-B14F-4D97-AF65-F5344CB8AC3E}">
        <p14:creationId xmlns:p14="http://schemas.microsoft.com/office/powerpoint/2010/main" val="2455528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267467B-565E-322F-4B5A-6E81B2EF577D}"/>
              </a:ext>
            </a:extLst>
          </p:cNvPr>
          <p:cNvSpPr>
            <a:spLocks noGrp="1"/>
          </p:cNvSpPr>
          <p:nvPr>
            <p:ph type="title"/>
          </p:nvPr>
        </p:nvSpPr>
        <p:spPr/>
        <p:txBody>
          <a:bodyPr/>
          <a:lstStyle/>
          <a:p>
            <a:r>
              <a:rPr lang="el-GR"/>
              <a:t>Κάντε κλικ για να επεξεργαστείτε τον τίτλο υποδείγματος</a:t>
            </a:r>
            <a:endParaRPr lang="el-GB"/>
          </a:p>
        </p:txBody>
      </p:sp>
      <p:sp>
        <p:nvSpPr>
          <p:cNvPr id="3" name="Θέση ημερομηνίας 2">
            <a:extLst>
              <a:ext uri="{FF2B5EF4-FFF2-40B4-BE49-F238E27FC236}">
                <a16:creationId xmlns:a16="http://schemas.microsoft.com/office/drawing/2014/main" id="{2ECEC6F4-7C66-5D2A-433F-CAA7DA5A0761}"/>
              </a:ext>
            </a:extLst>
          </p:cNvPr>
          <p:cNvSpPr>
            <a:spLocks noGrp="1"/>
          </p:cNvSpPr>
          <p:nvPr>
            <p:ph type="dt" sz="half" idx="10"/>
          </p:nvPr>
        </p:nvSpPr>
        <p:spPr/>
        <p:txBody>
          <a:bodyPr/>
          <a:lstStyle>
            <a:lvl1pPr>
              <a:defRPr/>
            </a:lvl1pPr>
          </a:lstStyle>
          <a:p>
            <a:endParaRPr lang="en-US" altLang="el-GB"/>
          </a:p>
        </p:txBody>
      </p:sp>
      <p:sp>
        <p:nvSpPr>
          <p:cNvPr id="4" name="Θέση υποσέλιδου 3">
            <a:extLst>
              <a:ext uri="{FF2B5EF4-FFF2-40B4-BE49-F238E27FC236}">
                <a16:creationId xmlns:a16="http://schemas.microsoft.com/office/drawing/2014/main" id="{8BE88D04-BA7F-2ABF-EFEA-72467BE67773}"/>
              </a:ext>
            </a:extLst>
          </p:cNvPr>
          <p:cNvSpPr>
            <a:spLocks noGrp="1"/>
          </p:cNvSpPr>
          <p:nvPr>
            <p:ph type="ftr" sz="quarter" idx="11"/>
          </p:nvPr>
        </p:nvSpPr>
        <p:spPr/>
        <p:txBody>
          <a:bodyPr/>
          <a:lstStyle>
            <a:lvl1pPr>
              <a:defRPr/>
            </a:lvl1pPr>
          </a:lstStyle>
          <a:p>
            <a:endParaRPr lang="en-US" altLang="el-GB"/>
          </a:p>
        </p:txBody>
      </p:sp>
      <p:sp>
        <p:nvSpPr>
          <p:cNvPr id="5" name="Θέση αριθμού διαφάνειας 4">
            <a:extLst>
              <a:ext uri="{FF2B5EF4-FFF2-40B4-BE49-F238E27FC236}">
                <a16:creationId xmlns:a16="http://schemas.microsoft.com/office/drawing/2014/main" id="{09D05B6B-A075-750A-B600-AB804CD8C960}"/>
              </a:ext>
            </a:extLst>
          </p:cNvPr>
          <p:cNvSpPr>
            <a:spLocks noGrp="1"/>
          </p:cNvSpPr>
          <p:nvPr>
            <p:ph type="sldNum" sz="quarter" idx="12"/>
          </p:nvPr>
        </p:nvSpPr>
        <p:spPr/>
        <p:txBody>
          <a:bodyPr/>
          <a:lstStyle>
            <a:lvl1pPr>
              <a:defRPr/>
            </a:lvl1pPr>
          </a:lstStyle>
          <a:p>
            <a:fld id="{5BDB3B9E-BFAF-B94D-BA01-3C8A3DC288CE}" type="slidenum">
              <a:rPr lang="en-US" altLang="el-GB"/>
              <a:pPr/>
              <a:t>‹#›</a:t>
            </a:fld>
            <a:endParaRPr lang="en-US" altLang="el-GB"/>
          </a:p>
        </p:txBody>
      </p:sp>
    </p:spTree>
    <p:extLst>
      <p:ext uri="{BB962C8B-B14F-4D97-AF65-F5344CB8AC3E}">
        <p14:creationId xmlns:p14="http://schemas.microsoft.com/office/powerpoint/2010/main" val="1930986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4FD8D884-74E7-F170-7DB5-1685A5C3F533}"/>
              </a:ext>
            </a:extLst>
          </p:cNvPr>
          <p:cNvSpPr>
            <a:spLocks noGrp="1"/>
          </p:cNvSpPr>
          <p:nvPr>
            <p:ph type="dt" sz="half" idx="10"/>
          </p:nvPr>
        </p:nvSpPr>
        <p:spPr/>
        <p:txBody>
          <a:bodyPr/>
          <a:lstStyle>
            <a:lvl1pPr>
              <a:defRPr/>
            </a:lvl1pPr>
          </a:lstStyle>
          <a:p>
            <a:endParaRPr lang="en-US" altLang="el-GB"/>
          </a:p>
        </p:txBody>
      </p:sp>
      <p:sp>
        <p:nvSpPr>
          <p:cNvPr id="3" name="Θέση υποσέλιδου 2">
            <a:extLst>
              <a:ext uri="{FF2B5EF4-FFF2-40B4-BE49-F238E27FC236}">
                <a16:creationId xmlns:a16="http://schemas.microsoft.com/office/drawing/2014/main" id="{4991AB71-87B5-7CE5-D214-8FBCDEE244A5}"/>
              </a:ext>
            </a:extLst>
          </p:cNvPr>
          <p:cNvSpPr>
            <a:spLocks noGrp="1"/>
          </p:cNvSpPr>
          <p:nvPr>
            <p:ph type="ftr" sz="quarter" idx="11"/>
          </p:nvPr>
        </p:nvSpPr>
        <p:spPr/>
        <p:txBody>
          <a:bodyPr/>
          <a:lstStyle>
            <a:lvl1pPr>
              <a:defRPr/>
            </a:lvl1pPr>
          </a:lstStyle>
          <a:p>
            <a:endParaRPr lang="en-US" altLang="el-GB"/>
          </a:p>
        </p:txBody>
      </p:sp>
      <p:sp>
        <p:nvSpPr>
          <p:cNvPr id="4" name="Θέση αριθμού διαφάνειας 3">
            <a:extLst>
              <a:ext uri="{FF2B5EF4-FFF2-40B4-BE49-F238E27FC236}">
                <a16:creationId xmlns:a16="http://schemas.microsoft.com/office/drawing/2014/main" id="{D8625D52-6BE4-EECE-F340-C2ECA353C5DD}"/>
              </a:ext>
            </a:extLst>
          </p:cNvPr>
          <p:cNvSpPr>
            <a:spLocks noGrp="1"/>
          </p:cNvSpPr>
          <p:nvPr>
            <p:ph type="sldNum" sz="quarter" idx="12"/>
          </p:nvPr>
        </p:nvSpPr>
        <p:spPr/>
        <p:txBody>
          <a:bodyPr/>
          <a:lstStyle>
            <a:lvl1pPr>
              <a:defRPr/>
            </a:lvl1pPr>
          </a:lstStyle>
          <a:p>
            <a:fld id="{7E70DE7F-C4A3-394F-9C89-5D52EE8A9936}" type="slidenum">
              <a:rPr lang="en-US" altLang="el-GB"/>
              <a:pPr/>
              <a:t>‹#›</a:t>
            </a:fld>
            <a:endParaRPr lang="en-US" altLang="el-GB"/>
          </a:p>
        </p:txBody>
      </p:sp>
    </p:spTree>
    <p:extLst>
      <p:ext uri="{BB962C8B-B14F-4D97-AF65-F5344CB8AC3E}">
        <p14:creationId xmlns:p14="http://schemas.microsoft.com/office/powerpoint/2010/main" val="2185071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95B310A-B1D5-3591-A2B7-C3D47149E3B1}"/>
              </a:ext>
            </a:extLst>
          </p:cNvPr>
          <p:cNvSpPr>
            <a:spLocks noGrp="1"/>
          </p:cNvSpPr>
          <p:nvPr>
            <p:ph type="title"/>
          </p:nvPr>
        </p:nvSpPr>
        <p:spPr>
          <a:xfrm>
            <a:off x="840318" y="457200"/>
            <a:ext cx="3932767" cy="1600200"/>
          </a:xfrm>
        </p:spPr>
        <p:txBody>
          <a:bodyPr anchor="b"/>
          <a:lstStyle>
            <a:lvl1pPr>
              <a:defRPr sz="3200"/>
            </a:lvl1pPr>
          </a:lstStyle>
          <a:p>
            <a:r>
              <a:rPr lang="el-GR"/>
              <a:t>Κάντε κλικ για να επεξεργαστείτε τον τίτλο υποδείγματος</a:t>
            </a:r>
            <a:endParaRPr lang="el-GB"/>
          </a:p>
        </p:txBody>
      </p:sp>
      <p:sp>
        <p:nvSpPr>
          <p:cNvPr id="3" name="Θέση περιεχομένου 2">
            <a:extLst>
              <a:ext uri="{FF2B5EF4-FFF2-40B4-BE49-F238E27FC236}">
                <a16:creationId xmlns:a16="http://schemas.microsoft.com/office/drawing/2014/main" id="{F15E4777-ED87-FF59-0188-F2E3D220AD85}"/>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GB"/>
          </a:p>
        </p:txBody>
      </p:sp>
      <p:sp>
        <p:nvSpPr>
          <p:cNvPr id="4" name="Θέση κειμένου 3">
            <a:extLst>
              <a:ext uri="{FF2B5EF4-FFF2-40B4-BE49-F238E27FC236}">
                <a16:creationId xmlns:a16="http://schemas.microsoft.com/office/drawing/2014/main" id="{B13A4D4E-9530-20A8-1FBF-A3BA3F13F4E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D8A485B-604A-38BE-3C2D-02879C8F8BFD}"/>
              </a:ext>
            </a:extLst>
          </p:cNvPr>
          <p:cNvSpPr>
            <a:spLocks noGrp="1"/>
          </p:cNvSpPr>
          <p:nvPr>
            <p:ph type="dt" sz="half" idx="10"/>
          </p:nvPr>
        </p:nvSpPr>
        <p:spPr/>
        <p:txBody>
          <a:bodyPr/>
          <a:lstStyle>
            <a:lvl1pPr>
              <a:defRPr/>
            </a:lvl1pPr>
          </a:lstStyle>
          <a:p>
            <a:endParaRPr lang="en-US" altLang="el-GB"/>
          </a:p>
        </p:txBody>
      </p:sp>
      <p:sp>
        <p:nvSpPr>
          <p:cNvPr id="6" name="Θέση υποσέλιδου 5">
            <a:extLst>
              <a:ext uri="{FF2B5EF4-FFF2-40B4-BE49-F238E27FC236}">
                <a16:creationId xmlns:a16="http://schemas.microsoft.com/office/drawing/2014/main" id="{934BD086-E7DB-E358-DC06-A0227CD4C9AC}"/>
              </a:ext>
            </a:extLst>
          </p:cNvPr>
          <p:cNvSpPr>
            <a:spLocks noGrp="1"/>
          </p:cNvSpPr>
          <p:nvPr>
            <p:ph type="ftr" sz="quarter" idx="11"/>
          </p:nvPr>
        </p:nvSpPr>
        <p:spPr/>
        <p:txBody>
          <a:bodyPr/>
          <a:lstStyle>
            <a:lvl1pPr>
              <a:defRPr/>
            </a:lvl1pPr>
          </a:lstStyle>
          <a:p>
            <a:endParaRPr lang="en-US" altLang="el-GB"/>
          </a:p>
        </p:txBody>
      </p:sp>
      <p:sp>
        <p:nvSpPr>
          <p:cNvPr id="7" name="Θέση αριθμού διαφάνειας 6">
            <a:extLst>
              <a:ext uri="{FF2B5EF4-FFF2-40B4-BE49-F238E27FC236}">
                <a16:creationId xmlns:a16="http://schemas.microsoft.com/office/drawing/2014/main" id="{7574F8DF-D2D6-FCF0-18E4-13D8A3399E0A}"/>
              </a:ext>
            </a:extLst>
          </p:cNvPr>
          <p:cNvSpPr>
            <a:spLocks noGrp="1"/>
          </p:cNvSpPr>
          <p:nvPr>
            <p:ph type="sldNum" sz="quarter" idx="12"/>
          </p:nvPr>
        </p:nvSpPr>
        <p:spPr/>
        <p:txBody>
          <a:bodyPr/>
          <a:lstStyle>
            <a:lvl1pPr>
              <a:defRPr/>
            </a:lvl1pPr>
          </a:lstStyle>
          <a:p>
            <a:fld id="{46E3DFF2-8714-4243-A85F-AA790BEF0624}" type="slidenum">
              <a:rPr lang="en-US" altLang="el-GB"/>
              <a:pPr/>
              <a:t>‹#›</a:t>
            </a:fld>
            <a:endParaRPr lang="en-US" altLang="el-GB"/>
          </a:p>
        </p:txBody>
      </p:sp>
    </p:spTree>
    <p:extLst>
      <p:ext uri="{BB962C8B-B14F-4D97-AF65-F5344CB8AC3E}">
        <p14:creationId xmlns:p14="http://schemas.microsoft.com/office/powerpoint/2010/main" val="20330459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4FCFB0-0191-CC89-AA00-B66FB6A3EBDE}"/>
              </a:ext>
            </a:extLst>
          </p:cNvPr>
          <p:cNvSpPr>
            <a:spLocks noGrp="1"/>
          </p:cNvSpPr>
          <p:nvPr>
            <p:ph type="title"/>
          </p:nvPr>
        </p:nvSpPr>
        <p:spPr>
          <a:xfrm>
            <a:off x="840318" y="457200"/>
            <a:ext cx="3932767" cy="1600200"/>
          </a:xfrm>
        </p:spPr>
        <p:txBody>
          <a:bodyPr anchor="b"/>
          <a:lstStyle>
            <a:lvl1pPr>
              <a:defRPr sz="3200"/>
            </a:lvl1pPr>
          </a:lstStyle>
          <a:p>
            <a:r>
              <a:rPr lang="el-GR"/>
              <a:t>Κάντε κλικ για να επεξεργαστείτε τον τίτλο υποδείγματος</a:t>
            </a:r>
            <a:endParaRPr lang="el-GB"/>
          </a:p>
        </p:txBody>
      </p:sp>
      <p:sp>
        <p:nvSpPr>
          <p:cNvPr id="3" name="Θέση εικόνας 2">
            <a:extLst>
              <a:ext uri="{FF2B5EF4-FFF2-40B4-BE49-F238E27FC236}">
                <a16:creationId xmlns:a16="http://schemas.microsoft.com/office/drawing/2014/main" id="{CCD878F8-05B5-D357-F57F-61016CEEC14A}"/>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B"/>
          </a:p>
        </p:txBody>
      </p:sp>
      <p:sp>
        <p:nvSpPr>
          <p:cNvPr id="4" name="Θέση κειμένου 3">
            <a:extLst>
              <a:ext uri="{FF2B5EF4-FFF2-40B4-BE49-F238E27FC236}">
                <a16:creationId xmlns:a16="http://schemas.microsoft.com/office/drawing/2014/main" id="{56968A75-28CE-7ED5-576D-B4B6249F5BE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EA997DEC-55C2-4A13-CCC6-9CD909BA3FC4}"/>
              </a:ext>
            </a:extLst>
          </p:cNvPr>
          <p:cNvSpPr>
            <a:spLocks noGrp="1"/>
          </p:cNvSpPr>
          <p:nvPr>
            <p:ph type="dt" sz="half" idx="10"/>
          </p:nvPr>
        </p:nvSpPr>
        <p:spPr/>
        <p:txBody>
          <a:bodyPr/>
          <a:lstStyle>
            <a:lvl1pPr>
              <a:defRPr/>
            </a:lvl1pPr>
          </a:lstStyle>
          <a:p>
            <a:endParaRPr lang="en-US" altLang="el-GB"/>
          </a:p>
        </p:txBody>
      </p:sp>
      <p:sp>
        <p:nvSpPr>
          <p:cNvPr id="6" name="Θέση υποσέλιδου 5">
            <a:extLst>
              <a:ext uri="{FF2B5EF4-FFF2-40B4-BE49-F238E27FC236}">
                <a16:creationId xmlns:a16="http://schemas.microsoft.com/office/drawing/2014/main" id="{A5346B4E-311C-8A3A-256C-DB51ACBF3FEA}"/>
              </a:ext>
            </a:extLst>
          </p:cNvPr>
          <p:cNvSpPr>
            <a:spLocks noGrp="1"/>
          </p:cNvSpPr>
          <p:nvPr>
            <p:ph type="ftr" sz="quarter" idx="11"/>
          </p:nvPr>
        </p:nvSpPr>
        <p:spPr/>
        <p:txBody>
          <a:bodyPr/>
          <a:lstStyle>
            <a:lvl1pPr>
              <a:defRPr/>
            </a:lvl1pPr>
          </a:lstStyle>
          <a:p>
            <a:endParaRPr lang="en-US" altLang="el-GB"/>
          </a:p>
        </p:txBody>
      </p:sp>
      <p:sp>
        <p:nvSpPr>
          <p:cNvPr id="7" name="Θέση αριθμού διαφάνειας 6">
            <a:extLst>
              <a:ext uri="{FF2B5EF4-FFF2-40B4-BE49-F238E27FC236}">
                <a16:creationId xmlns:a16="http://schemas.microsoft.com/office/drawing/2014/main" id="{644DDFE6-29BA-8780-AEE9-A526ECF94200}"/>
              </a:ext>
            </a:extLst>
          </p:cNvPr>
          <p:cNvSpPr>
            <a:spLocks noGrp="1"/>
          </p:cNvSpPr>
          <p:nvPr>
            <p:ph type="sldNum" sz="quarter" idx="12"/>
          </p:nvPr>
        </p:nvSpPr>
        <p:spPr/>
        <p:txBody>
          <a:bodyPr/>
          <a:lstStyle>
            <a:lvl1pPr>
              <a:defRPr/>
            </a:lvl1pPr>
          </a:lstStyle>
          <a:p>
            <a:fld id="{BEADC653-6E2D-B548-A842-84AE6C68A3AE}" type="slidenum">
              <a:rPr lang="en-US" altLang="el-GB"/>
              <a:pPr/>
              <a:t>‹#›</a:t>
            </a:fld>
            <a:endParaRPr lang="en-US" altLang="el-GB"/>
          </a:p>
        </p:txBody>
      </p:sp>
    </p:spTree>
    <p:extLst>
      <p:ext uri="{BB962C8B-B14F-4D97-AF65-F5344CB8AC3E}">
        <p14:creationId xmlns:p14="http://schemas.microsoft.com/office/powerpoint/2010/main" val="39399353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0B3C6F-4FE1-A908-E4AE-ACA39B71101B}"/>
              </a:ext>
            </a:extLst>
          </p:cNvPr>
          <p:cNvSpPr>
            <a:spLocks noGrp="1"/>
          </p:cNvSpPr>
          <p:nvPr>
            <p:ph type="title"/>
          </p:nvPr>
        </p:nvSpPr>
        <p:spPr/>
        <p:txBody>
          <a:bodyPr/>
          <a:lstStyle/>
          <a:p>
            <a:r>
              <a:rPr lang="el-GR"/>
              <a:t>Κάντε κλικ για να επεξεργαστείτε τον τίτλο υποδείγματος</a:t>
            </a:r>
            <a:endParaRPr lang="el-GB"/>
          </a:p>
        </p:txBody>
      </p:sp>
      <p:sp>
        <p:nvSpPr>
          <p:cNvPr id="3" name="Θέση κατακόρυφου κειμένου 2">
            <a:extLst>
              <a:ext uri="{FF2B5EF4-FFF2-40B4-BE49-F238E27FC236}">
                <a16:creationId xmlns:a16="http://schemas.microsoft.com/office/drawing/2014/main" id="{AE66746F-3B4A-7080-6ED9-228C1662FA32}"/>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GB"/>
          </a:p>
        </p:txBody>
      </p:sp>
      <p:sp>
        <p:nvSpPr>
          <p:cNvPr id="4" name="Θέση ημερομηνίας 3">
            <a:extLst>
              <a:ext uri="{FF2B5EF4-FFF2-40B4-BE49-F238E27FC236}">
                <a16:creationId xmlns:a16="http://schemas.microsoft.com/office/drawing/2014/main" id="{B80D2697-0D0C-20A4-D3D1-FFEE538E5DD7}"/>
              </a:ext>
            </a:extLst>
          </p:cNvPr>
          <p:cNvSpPr>
            <a:spLocks noGrp="1"/>
          </p:cNvSpPr>
          <p:nvPr>
            <p:ph type="dt" sz="half" idx="10"/>
          </p:nvPr>
        </p:nvSpPr>
        <p:spPr/>
        <p:txBody>
          <a:bodyPr/>
          <a:lstStyle>
            <a:lvl1pPr>
              <a:defRPr/>
            </a:lvl1pPr>
          </a:lstStyle>
          <a:p>
            <a:endParaRPr lang="en-US" altLang="el-GB"/>
          </a:p>
        </p:txBody>
      </p:sp>
      <p:sp>
        <p:nvSpPr>
          <p:cNvPr id="5" name="Θέση υποσέλιδου 4">
            <a:extLst>
              <a:ext uri="{FF2B5EF4-FFF2-40B4-BE49-F238E27FC236}">
                <a16:creationId xmlns:a16="http://schemas.microsoft.com/office/drawing/2014/main" id="{6077AB4D-63CB-3D3E-37F5-1F3600D442F5}"/>
              </a:ext>
            </a:extLst>
          </p:cNvPr>
          <p:cNvSpPr>
            <a:spLocks noGrp="1"/>
          </p:cNvSpPr>
          <p:nvPr>
            <p:ph type="ftr" sz="quarter" idx="11"/>
          </p:nvPr>
        </p:nvSpPr>
        <p:spPr/>
        <p:txBody>
          <a:bodyPr/>
          <a:lstStyle>
            <a:lvl1pPr>
              <a:defRPr/>
            </a:lvl1pPr>
          </a:lstStyle>
          <a:p>
            <a:endParaRPr lang="en-US" altLang="el-GB"/>
          </a:p>
        </p:txBody>
      </p:sp>
      <p:sp>
        <p:nvSpPr>
          <p:cNvPr id="6" name="Θέση αριθμού διαφάνειας 5">
            <a:extLst>
              <a:ext uri="{FF2B5EF4-FFF2-40B4-BE49-F238E27FC236}">
                <a16:creationId xmlns:a16="http://schemas.microsoft.com/office/drawing/2014/main" id="{5C63AAED-9AE3-C9F9-2012-FC6028F2A133}"/>
              </a:ext>
            </a:extLst>
          </p:cNvPr>
          <p:cNvSpPr>
            <a:spLocks noGrp="1"/>
          </p:cNvSpPr>
          <p:nvPr>
            <p:ph type="sldNum" sz="quarter" idx="12"/>
          </p:nvPr>
        </p:nvSpPr>
        <p:spPr/>
        <p:txBody>
          <a:bodyPr/>
          <a:lstStyle>
            <a:lvl1pPr>
              <a:defRPr/>
            </a:lvl1pPr>
          </a:lstStyle>
          <a:p>
            <a:fld id="{9FD78944-6BF5-6941-AA00-472B6D3EB854}" type="slidenum">
              <a:rPr lang="en-US" altLang="el-GB"/>
              <a:pPr/>
              <a:t>‹#›</a:t>
            </a:fld>
            <a:endParaRPr lang="en-US" altLang="el-GB"/>
          </a:p>
        </p:txBody>
      </p:sp>
    </p:spTree>
    <p:extLst>
      <p:ext uri="{BB962C8B-B14F-4D97-AF65-F5344CB8AC3E}">
        <p14:creationId xmlns:p14="http://schemas.microsoft.com/office/powerpoint/2010/main" val="55471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07746A03-B919-9FD5-9C7F-ADF139DF9CAD}"/>
              </a:ext>
            </a:extLst>
          </p:cNvPr>
          <p:cNvSpPr>
            <a:spLocks noGrp="1"/>
          </p:cNvSpPr>
          <p:nvPr>
            <p:ph type="title" orient="vert"/>
          </p:nvPr>
        </p:nvSpPr>
        <p:spPr>
          <a:xfrm>
            <a:off x="8686800" y="609600"/>
            <a:ext cx="2590800" cy="5486400"/>
          </a:xfrm>
        </p:spPr>
        <p:txBody>
          <a:bodyPr vert="eaVert"/>
          <a:lstStyle/>
          <a:p>
            <a:r>
              <a:rPr lang="el-GR"/>
              <a:t>Κάντε κλικ για να επεξεργαστείτε τον τίτλο υποδείγματος</a:t>
            </a:r>
            <a:endParaRPr lang="el-GB"/>
          </a:p>
        </p:txBody>
      </p:sp>
      <p:sp>
        <p:nvSpPr>
          <p:cNvPr id="3" name="Θέση κατακόρυφου κειμένου 2">
            <a:extLst>
              <a:ext uri="{FF2B5EF4-FFF2-40B4-BE49-F238E27FC236}">
                <a16:creationId xmlns:a16="http://schemas.microsoft.com/office/drawing/2014/main" id="{4E0B7572-5AC1-5131-83C3-25C8FDF0D4D1}"/>
              </a:ext>
            </a:extLst>
          </p:cNvPr>
          <p:cNvSpPr>
            <a:spLocks noGrp="1"/>
          </p:cNvSpPr>
          <p:nvPr>
            <p:ph type="body" orient="vert" idx="1"/>
          </p:nvPr>
        </p:nvSpPr>
        <p:spPr>
          <a:xfrm>
            <a:off x="914400" y="609600"/>
            <a:ext cx="7569200" cy="5486400"/>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GB"/>
          </a:p>
        </p:txBody>
      </p:sp>
      <p:sp>
        <p:nvSpPr>
          <p:cNvPr id="4" name="Θέση ημερομηνίας 3">
            <a:extLst>
              <a:ext uri="{FF2B5EF4-FFF2-40B4-BE49-F238E27FC236}">
                <a16:creationId xmlns:a16="http://schemas.microsoft.com/office/drawing/2014/main" id="{9618075E-8791-F085-FB95-BD25570A5A04}"/>
              </a:ext>
            </a:extLst>
          </p:cNvPr>
          <p:cNvSpPr>
            <a:spLocks noGrp="1"/>
          </p:cNvSpPr>
          <p:nvPr>
            <p:ph type="dt" sz="half" idx="10"/>
          </p:nvPr>
        </p:nvSpPr>
        <p:spPr/>
        <p:txBody>
          <a:bodyPr/>
          <a:lstStyle>
            <a:lvl1pPr>
              <a:defRPr/>
            </a:lvl1pPr>
          </a:lstStyle>
          <a:p>
            <a:endParaRPr lang="en-US" altLang="el-GB"/>
          </a:p>
        </p:txBody>
      </p:sp>
      <p:sp>
        <p:nvSpPr>
          <p:cNvPr id="5" name="Θέση υποσέλιδου 4">
            <a:extLst>
              <a:ext uri="{FF2B5EF4-FFF2-40B4-BE49-F238E27FC236}">
                <a16:creationId xmlns:a16="http://schemas.microsoft.com/office/drawing/2014/main" id="{FF16D1EA-65A5-428B-5D01-27F4AD2A4411}"/>
              </a:ext>
            </a:extLst>
          </p:cNvPr>
          <p:cNvSpPr>
            <a:spLocks noGrp="1"/>
          </p:cNvSpPr>
          <p:nvPr>
            <p:ph type="ftr" sz="quarter" idx="11"/>
          </p:nvPr>
        </p:nvSpPr>
        <p:spPr/>
        <p:txBody>
          <a:bodyPr/>
          <a:lstStyle>
            <a:lvl1pPr>
              <a:defRPr/>
            </a:lvl1pPr>
          </a:lstStyle>
          <a:p>
            <a:endParaRPr lang="en-US" altLang="el-GB"/>
          </a:p>
        </p:txBody>
      </p:sp>
      <p:sp>
        <p:nvSpPr>
          <p:cNvPr id="6" name="Θέση αριθμού διαφάνειας 5">
            <a:extLst>
              <a:ext uri="{FF2B5EF4-FFF2-40B4-BE49-F238E27FC236}">
                <a16:creationId xmlns:a16="http://schemas.microsoft.com/office/drawing/2014/main" id="{947C00FC-6650-1135-F21E-62408B3AE487}"/>
              </a:ext>
            </a:extLst>
          </p:cNvPr>
          <p:cNvSpPr>
            <a:spLocks noGrp="1"/>
          </p:cNvSpPr>
          <p:nvPr>
            <p:ph type="sldNum" sz="quarter" idx="12"/>
          </p:nvPr>
        </p:nvSpPr>
        <p:spPr/>
        <p:txBody>
          <a:bodyPr/>
          <a:lstStyle>
            <a:lvl1pPr>
              <a:defRPr/>
            </a:lvl1pPr>
          </a:lstStyle>
          <a:p>
            <a:fld id="{614F636C-FD0B-6F40-9AED-23FBD16E6429}" type="slidenum">
              <a:rPr lang="en-US" altLang="el-GB"/>
              <a:pPr/>
              <a:t>‹#›</a:t>
            </a:fld>
            <a:endParaRPr lang="en-US" altLang="el-GB"/>
          </a:p>
        </p:txBody>
      </p:sp>
    </p:spTree>
    <p:extLst>
      <p:ext uri="{BB962C8B-B14F-4D97-AF65-F5344CB8AC3E}">
        <p14:creationId xmlns:p14="http://schemas.microsoft.com/office/powerpoint/2010/main" val="23110953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Θέση περιεχομένου 1">
            <a:extLst>
              <a:ext uri="{FF2B5EF4-FFF2-40B4-BE49-F238E27FC236}">
                <a16:creationId xmlns:a16="http://schemas.microsoft.com/office/drawing/2014/main" id="{09C487FC-8D6C-F607-2BBA-5D689DC1D35A}"/>
              </a:ext>
            </a:extLst>
          </p:cNvPr>
          <p:cNvSpPr>
            <a:spLocks noGrp="1"/>
          </p:cNvSpPr>
          <p:nvPr>
            <p:ph/>
          </p:nvPr>
        </p:nvSpPr>
        <p:spPr>
          <a:xfrm>
            <a:off x="914400" y="609600"/>
            <a:ext cx="10363200" cy="54864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GB"/>
          </a:p>
        </p:txBody>
      </p:sp>
      <p:sp>
        <p:nvSpPr>
          <p:cNvPr id="3" name="Θέση ημερομηνίας 2">
            <a:extLst>
              <a:ext uri="{FF2B5EF4-FFF2-40B4-BE49-F238E27FC236}">
                <a16:creationId xmlns:a16="http://schemas.microsoft.com/office/drawing/2014/main" id="{50BA59E5-9282-92A7-55DE-958246779012}"/>
              </a:ext>
            </a:extLst>
          </p:cNvPr>
          <p:cNvSpPr>
            <a:spLocks noGrp="1"/>
          </p:cNvSpPr>
          <p:nvPr>
            <p:ph type="dt" sz="half" idx="10"/>
          </p:nvPr>
        </p:nvSpPr>
        <p:spPr>
          <a:xfrm>
            <a:off x="914400" y="6248400"/>
            <a:ext cx="2540000" cy="457200"/>
          </a:xfrm>
        </p:spPr>
        <p:txBody>
          <a:bodyPr/>
          <a:lstStyle>
            <a:lvl1pPr>
              <a:defRPr/>
            </a:lvl1pPr>
          </a:lstStyle>
          <a:p>
            <a:endParaRPr lang="en-US" altLang="el-GB"/>
          </a:p>
        </p:txBody>
      </p:sp>
      <p:sp>
        <p:nvSpPr>
          <p:cNvPr id="4" name="Θέση υποσέλιδου 3">
            <a:extLst>
              <a:ext uri="{FF2B5EF4-FFF2-40B4-BE49-F238E27FC236}">
                <a16:creationId xmlns:a16="http://schemas.microsoft.com/office/drawing/2014/main" id="{03258DED-C836-7D49-34FF-A409B6E2EF5E}"/>
              </a:ext>
            </a:extLst>
          </p:cNvPr>
          <p:cNvSpPr>
            <a:spLocks noGrp="1"/>
          </p:cNvSpPr>
          <p:nvPr>
            <p:ph type="ftr" sz="quarter" idx="11"/>
          </p:nvPr>
        </p:nvSpPr>
        <p:spPr>
          <a:xfrm>
            <a:off x="4165600" y="6248400"/>
            <a:ext cx="3860800" cy="457200"/>
          </a:xfrm>
        </p:spPr>
        <p:txBody>
          <a:bodyPr/>
          <a:lstStyle>
            <a:lvl1pPr>
              <a:defRPr/>
            </a:lvl1pPr>
          </a:lstStyle>
          <a:p>
            <a:endParaRPr lang="en-US" altLang="el-GB"/>
          </a:p>
        </p:txBody>
      </p:sp>
      <p:sp>
        <p:nvSpPr>
          <p:cNvPr id="5" name="Θέση αριθμού διαφάνειας 4">
            <a:extLst>
              <a:ext uri="{FF2B5EF4-FFF2-40B4-BE49-F238E27FC236}">
                <a16:creationId xmlns:a16="http://schemas.microsoft.com/office/drawing/2014/main" id="{48995538-5DB6-541D-AA2B-C09147EFD5A4}"/>
              </a:ext>
            </a:extLst>
          </p:cNvPr>
          <p:cNvSpPr>
            <a:spLocks noGrp="1"/>
          </p:cNvSpPr>
          <p:nvPr>
            <p:ph type="sldNum" sz="quarter" idx="12"/>
          </p:nvPr>
        </p:nvSpPr>
        <p:spPr>
          <a:xfrm>
            <a:off x="9347200" y="6553200"/>
            <a:ext cx="2540000" cy="304800"/>
          </a:xfrm>
        </p:spPr>
        <p:txBody>
          <a:bodyPr/>
          <a:lstStyle>
            <a:lvl1pPr>
              <a:defRPr/>
            </a:lvl1pPr>
          </a:lstStyle>
          <a:p>
            <a:fld id="{3C79AC55-E2CD-7542-A7B3-CBC6931654A6}" type="slidenum">
              <a:rPr lang="en-US" altLang="el-GB"/>
              <a:pPr/>
              <a:t>‹#›</a:t>
            </a:fld>
            <a:endParaRPr lang="en-US" altLang="el-GB"/>
          </a:p>
        </p:txBody>
      </p:sp>
    </p:spTree>
    <p:extLst>
      <p:ext uri="{BB962C8B-B14F-4D97-AF65-F5344CB8AC3E}">
        <p14:creationId xmlns:p14="http://schemas.microsoft.com/office/powerpoint/2010/main" val="42202871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Τίτλος, Κείμενο και Αντι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C3CD7A9-BD0C-AFE9-4697-3D6E07A0F385}"/>
              </a:ext>
            </a:extLst>
          </p:cNvPr>
          <p:cNvSpPr>
            <a:spLocks noGrp="1"/>
          </p:cNvSpPr>
          <p:nvPr>
            <p:ph type="title"/>
          </p:nvPr>
        </p:nvSpPr>
        <p:spPr>
          <a:xfrm>
            <a:off x="914400" y="609600"/>
            <a:ext cx="10363200" cy="1143000"/>
          </a:xfrm>
        </p:spPr>
        <p:txBody>
          <a:bodyPr/>
          <a:lstStyle/>
          <a:p>
            <a:r>
              <a:rPr lang="el-GR"/>
              <a:t>Κάντε κλικ για να επεξεργαστείτε τον τίτλο υποδείγματος</a:t>
            </a:r>
            <a:endParaRPr lang="el-GB"/>
          </a:p>
        </p:txBody>
      </p:sp>
      <p:sp>
        <p:nvSpPr>
          <p:cNvPr id="3" name="Θέση κειμένου 2">
            <a:extLst>
              <a:ext uri="{FF2B5EF4-FFF2-40B4-BE49-F238E27FC236}">
                <a16:creationId xmlns:a16="http://schemas.microsoft.com/office/drawing/2014/main" id="{D4395EFB-F60B-E243-8587-C39FF30A266C}"/>
              </a:ext>
            </a:extLst>
          </p:cNvPr>
          <p:cNvSpPr>
            <a:spLocks noGrp="1"/>
          </p:cNvSpPr>
          <p:nvPr>
            <p:ph type="body" sz="half" idx="1"/>
          </p:nvPr>
        </p:nvSpPr>
        <p:spPr>
          <a:xfrm>
            <a:off x="914400" y="1981200"/>
            <a:ext cx="5080000" cy="41148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GB"/>
          </a:p>
        </p:txBody>
      </p:sp>
      <p:sp>
        <p:nvSpPr>
          <p:cNvPr id="4" name="Θέση περιεχομένου 3">
            <a:extLst>
              <a:ext uri="{FF2B5EF4-FFF2-40B4-BE49-F238E27FC236}">
                <a16:creationId xmlns:a16="http://schemas.microsoft.com/office/drawing/2014/main" id="{2D8A545A-56AB-1EF4-C0DE-B4E40F067CBA}"/>
              </a:ext>
            </a:extLst>
          </p:cNvPr>
          <p:cNvSpPr>
            <a:spLocks noGrp="1"/>
          </p:cNvSpPr>
          <p:nvPr>
            <p:ph sz="half" idx="2"/>
          </p:nvPr>
        </p:nvSpPr>
        <p:spPr>
          <a:xfrm>
            <a:off x="6197600" y="1981200"/>
            <a:ext cx="5080000" cy="41148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GB"/>
          </a:p>
        </p:txBody>
      </p:sp>
      <p:sp>
        <p:nvSpPr>
          <p:cNvPr id="5" name="Θέση ημερομηνίας 4">
            <a:extLst>
              <a:ext uri="{FF2B5EF4-FFF2-40B4-BE49-F238E27FC236}">
                <a16:creationId xmlns:a16="http://schemas.microsoft.com/office/drawing/2014/main" id="{8C26E50A-2F32-ADD2-4F32-DC8A2AFA6EFF}"/>
              </a:ext>
            </a:extLst>
          </p:cNvPr>
          <p:cNvSpPr>
            <a:spLocks noGrp="1"/>
          </p:cNvSpPr>
          <p:nvPr>
            <p:ph type="dt" sz="half" idx="10"/>
          </p:nvPr>
        </p:nvSpPr>
        <p:spPr>
          <a:xfrm>
            <a:off x="914400" y="6248400"/>
            <a:ext cx="2540000" cy="457200"/>
          </a:xfrm>
        </p:spPr>
        <p:txBody>
          <a:bodyPr/>
          <a:lstStyle>
            <a:lvl1pPr>
              <a:defRPr/>
            </a:lvl1pPr>
          </a:lstStyle>
          <a:p>
            <a:endParaRPr lang="en-US" altLang="el-GB"/>
          </a:p>
        </p:txBody>
      </p:sp>
      <p:sp>
        <p:nvSpPr>
          <p:cNvPr id="6" name="Θέση υποσέλιδου 5">
            <a:extLst>
              <a:ext uri="{FF2B5EF4-FFF2-40B4-BE49-F238E27FC236}">
                <a16:creationId xmlns:a16="http://schemas.microsoft.com/office/drawing/2014/main" id="{9D93A4FE-7D61-E943-3CF5-FFB3353E39F2}"/>
              </a:ext>
            </a:extLst>
          </p:cNvPr>
          <p:cNvSpPr>
            <a:spLocks noGrp="1"/>
          </p:cNvSpPr>
          <p:nvPr>
            <p:ph type="ftr" sz="quarter" idx="11"/>
          </p:nvPr>
        </p:nvSpPr>
        <p:spPr>
          <a:xfrm>
            <a:off x="4165600" y="6248400"/>
            <a:ext cx="3860800" cy="457200"/>
          </a:xfrm>
        </p:spPr>
        <p:txBody>
          <a:bodyPr/>
          <a:lstStyle>
            <a:lvl1pPr>
              <a:defRPr/>
            </a:lvl1pPr>
          </a:lstStyle>
          <a:p>
            <a:endParaRPr lang="en-US" altLang="el-GB"/>
          </a:p>
        </p:txBody>
      </p:sp>
      <p:sp>
        <p:nvSpPr>
          <p:cNvPr id="7" name="Θέση αριθμού διαφάνειας 6">
            <a:extLst>
              <a:ext uri="{FF2B5EF4-FFF2-40B4-BE49-F238E27FC236}">
                <a16:creationId xmlns:a16="http://schemas.microsoft.com/office/drawing/2014/main" id="{BF6AABCB-DD30-5891-F171-F43D44F47CA5}"/>
              </a:ext>
            </a:extLst>
          </p:cNvPr>
          <p:cNvSpPr>
            <a:spLocks noGrp="1"/>
          </p:cNvSpPr>
          <p:nvPr>
            <p:ph type="sldNum" sz="quarter" idx="12"/>
          </p:nvPr>
        </p:nvSpPr>
        <p:spPr>
          <a:xfrm>
            <a:off x="9347200" y="6553200"/>
            <a:ext cx="2540000" cy="304800"/>
          </a:xfrm>
        </p:spPr>
        <p:txBody>
          <a:bodyPr/>
          <a:lstStyle>
            <a:lvl1pPr>
              <a:defRPr/>
            </a:lvl1pPr>
          </a:lstStyle>
          <a:p>
            <a:fld id="{1C9463AF-8FF9-1F45-B49F-36ABA2FB30C4}" type="slidenum">
              <a:rPr lang="en-US" altLang="el-GB"/>
              <a:pPr/>
              <a:t>‹#›</a:t>
            </a:fld>
            <a:endParaRPr lang="en-US" altLang="el-GB"/>
          </a:p>
        </p:txBody>
      </p:sp>
    </p:spTree>
    <p:extLst>
      <p:ext uri="{BB962C8B-B14F-4D97-AF65-F5344CB8AC3E}">
        <p14:creationId xmlns:p14="http://schemas.microsoft.com/office/powerpoint/2010/main" val="2214837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58CAEF-9537-6E96-EBDE-FBAC26066B7D}"/>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l-GB"/>
          </a:p>
        </p:txBody>
      </p:sp>
      <p:sp>
        <p:nvSpPr>
          <p:cNvPr id="3" name="Θέση κειμένου 2">
            <a:extLst>
              <a:ext uri="{FF2B5EF4-FFF2-40B4-BE49-F238E27FC236}">
                <a16:creationId xmlns:a16="http://schemas.microsoft.com/office/drawing/2014/main" id="{4BC513C0-9E4A-9892-7874-81303B77F7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D8E7111E-E2F9-FDF2-6C5D-13544D19C1B0}"/>
              </a:ext>
            </a:extLst>
          </p:cNvPr>
          <p:cNvSpPr>
            <a:spLocks noGrp="1"/>
          </p:cNvSpPr>
          <p:nvPr>
            <p:ph type="dt" sz="half" idx="10"/>
          </p:nvPr>
        </p:nvSpPr>
        <p:spPr/>
        <p:txBody>
          <a:bodyPr/>
          <a:lstStyle/>
          <a:p>
            <a:fld id="{DB5DFF92-1E88-274C-A582-20781BED3F6A}" type="datetimeFigureOut">
              <a:rPr lang="el-GB" smtClean="0"/>
              <a:t>29/10/24</a:t>
            </a:fld>
            <a:endParaRPr lang="el-GB"/>
          </a:p>
        </p:txBody>
      </p:sp>
      <p:sp>
        <p:nvSpPr>
          <p:cNvPr id="5" name="Θέση υποσέλιδου 4">
            <a:extLst>
              <a:ext uri="{FF2B5EF4-FFF2-40B4-BE49-F238E27FC236}">
                <a16:creationId xmlns:a16="http://schemas.microsoft.com/office/drawing/2014/main" id="{9D1F7E71-7052-9D53-462E-135CC766F0FC}"/>
              </a:ext>
            </a:extLst>
          </p:cNvPr>
          <p:cNvSpPr>
            <a:spLocks noGrp="1"/>
          </p:cNvSpPr>
          <p:nvPr>
            <p:ph type="ftr" sz="quarter" idx="11"/>
          </p:nvPr>
        </p:nvSpPr>
        <p:spPr/>
        <p:txBody>
          <a:bodyPr/>
          <a:lstStyle/>
          <a:p>
            <a:endParaRPr lang="el-GB"/>
          </a:p>
        </p:txBody>
      </p:sp>
      <p:sp>
        <p:nvSpPr>
          <p:cNvPr id="6" name="Θέση αριθμού διαφάνειας 5">
            <a:extLst>
              <a:ext uri="{FF2B5EF4-FFF2-40B4-BE49-F238E27FC236}">
                <a16:creationId xmlns:a16="http://schemas.microsoft.com/office/drawing/2014/main" id="{73057A51-1361-F191-965F-337126749659}"/>
              </a:ext>
            </a:extLst>
          </p:cNvPr>
          <p:cNvSpPr>
            <a:spLocks noGrp="1"/>
          </p:cNvSpPr>
          <p:nvPr>
            <p:ph type="sldNum" sz="quarter" idx="12"/>
          </p:nvPr>
        </p:nvSpPr>
        <p:spPr/>
        <p:txBody>
          <a:bodyPr/>
          <a:lstStyle/>
          <a:p>
            <a:fld id="{5643EA34-24A7-4148-837F-DA69B4167CF0}" type="slidenum">
              <a:rPr lang="el-GB" smtClean="0"/>
              <a:t>‹#›</a:t>
            </a:fld>
            <a:endParaRPr lang="el-GB"/>
          </a:p>
        </p:txBody>
      </p:sp>
    </p:spTree>
    <p:extLst>
      <p:ext uri="{BB962C8B-B14F-4D97-AF65-F5344CB8AC3E}">
        <p14:creationId xmlns:p14="http://schemas.microsoft.com/office/powerpoint/2010/main" val="19562755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Τίτλος και Πίνακ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8251F82-5F00-92D6-7688-0C054A586FC7}"/>
              </a:ext>
            </a:extLst>
          </p:cNvPr>
          <p:cNvSpPr>
            <a:spLocks noGrp="1"/>
          </p:cNvSpPr>
          <p:nvPr>
            <p:ph type="title"/>
          </p:nvPr>
        </p:nvSpPr>
        <p:spPr>
          <a:xfrm>
            <a:off x="914400" y="609600"/>
            <a:ext cx="10363200" cy="1143000"/>
          </a:xfrm>
        </p:spPr>
        <p:txBody>
          <a:bodyPr/>
          <a:lstStyle/>
          <a:p>
            <a:r>
              <a:rPr lang="el-GR"/>
              <a:t>Κάντε κλικ για να επεξεργαστείτε τον τίτλο υποδείγματος</a:t>
            </a:r>
            <a:endParaRPr lang="el-GB"/>
          </a:p>
        </p:txBody>
      </p:sp>
      <p:sp>
        <p:nvSpPr>
          <p:cNvPr id="3" name="Θέση πίνακα 2">
            <a:extLst>
              <a:ext uri="{FF2B5EF4-FFF2-40B4-BE49-F238E27FC236}">
                <a16:creationId xmlns:a16="http://schemas.microsoft.com/office/drawing/2014/main" id="{7DAA616C-DAC9-BF10-7B9A-74D1F6ACE6D1}"/>
              </a:ext>
            </a:extLst>
          </p:cNvPr>
          <p:cNvSpPr>
            <a:spLocks noGrp="1"/>
          </p:cNvSpPr>
          <p:nvPr>
            <p:ph type="tbl" idx="1"/>
          </p:nvPr>
        </p:nvSpPr>
        <p:spPr>
          <a:xfrm>
            <a:off x="914400" y="1981200"/>
            <a:ext cx="10363200" cy="4114800"/>
          </a:xfrm>
        </p:spPr>
        <p:txBody>
          <a:bodyPr/>
          <a:lstStyle/>
          <a:p>
            <a:endParaRPr lang="el-GB"/>
          </a:p>
        </p:txBody>
      </p:sp>
      <p:sp>
        <p:nvSpPr>
          <p:cNvPr id="4" name="Θέση ημερομηνίας 3">
            <a:extLst>
              <a:ext uri="{FF2B5EF4-FFF2-40B4-BE49-F238E27FC236}">
                <a16:creationId xmlns:a16="http://schemas.microsoft.com/office/drawing/2014/main" id="{97B69578-80D1-2679-7AE1-E3024C5D0511}"/>
              </a:ext>
            </a:extLst>
          </p:cNvPr>
          <p:cNvSpPr>
            <a:spLocks noGrp="1"/>
          </p:cNvSpPr>
          <p:nvPr>
            <p:ph type="dt" sz="half" idx="10"/>
          </p:nvPr>
        </p:nvSpPr>
        <p:spPr>
          <a:xfrm>
            <a:off x="914400" y="6248400"/>
            <a:ext cx="2540000" cy="457200"/>
          </a:xfrm>
        </p:spPr>
        <p:txBody>
          <a:bodyPr/>
          <a:lstStyle>
            <a:lvl1pPr>
              <a:defRPr/>
            </a:lvl1pPr>
          </a:lstStyle>
          <a:p>
            <a:endParaRPr lang="en-US" altLang="el-GB"/>
          </a:p>
        </p:txBody>
      </p:sp>
      <p:sp>
        <p:nvSpPr>
          <p:cNvPr id="5" name="Θέση υποσέλιδου 4">
            <a:extLst>
              <a:ext uri="{FF2B5EF4-FFF2-40B4-BE49-F238E27FC236}">
                <a16:creationId xmlns:a16="http://schemas.microsoft.com/office/drawing/2014/main" id="{9A4BA2EC-6EC3-67D5-6FCE-5397EAC67A7E}"/>
              </a:ext>
            </a:extLst>
          </p:cNvPr>
          <p:cNvSpPr>
            <a:spLocks noGrp="1"/>
          </p:cNvSpPr>
          <p:nvPr>
            <p:ph type="ftr" sz="quarter" idx="11"/>
          </p:nvPr>
        </p:nvSpPr>
        <p:spPr>
          <a:xfrm>
            <a:off x="4165600" y="6248400"/>
            <a:ext cx="3860800" cy="457200"/>
          </a:xfrm>
        </p:spPr>
        <p:txBody>
          <a:bodyPr/>
          <a:lstStyle>
            <a:lvl1pPr>
              <a:defRPr/>
            </a:lvl1pPr>
          </a:lstStyle>
          <a:p>
            <a:endParaRPr lang="en-US" altLang="el-GB"/>
          </a:p>
        </p:txBody>
      </p:sp>
      <p:sp>
        <p:nvSpPr>
          <p:cNvPr id="6" name="Θέση αριθμού διαφάνειας 5">
            <a:extLst>
              <a:ext uri="{FF2B5EF4-FFF2-40B4-BE49-F238E27FC236}">
                <a16:creationId xmlns:a16="http://schemas.microsoft.com/office/drawing/2014/main" id="{C1512C62-8A8D-21B1-51B8-786632326EDA}"/>
              </a:ext>
            </a:extLst>
          </p:cNvPr>
          <p:cNvSpPr>
            <a:spLocks noGrp="1"/>
          </p:cNvSpPr>
          <p:nvPr>
            <p:ph type="sldNum" sz="quarter" idx="12"/>
          </p:nvPr>
        </p:nvSpPr>
        <p:spPr>
          <a:xfrm>
            <a:off x="9347200" y="6553200"/>
            <a:ext cx="2540000" cy="304800"/>
          </a:xfrm>
        </p:spPr>
        <p:txBody>
          <a:bodyPr/>
          <a:lstStyle>
            <a:lvl1pPr>
              <a:defRPr/>
            </a:lvl1pPr>
          </a:lstStyle>
          <a:p>
            <a:fld id="{3A88E74C-EF40-BD4D-8A7B-93438C9A969A}" type="slidenum">
              <a:rPr lang="en-US" altLang="el-GB"/>
              <a:pPr/>
              <a:t>‹#›</a:t>
            </a:fld>
            <a:endParaRPr lang="en-US" altLang="el-GB"/>
          </a:p>
        </p:txBody>
      </p:sp>
    </p:spTree>
    <p:extLst>
      <p:ext uri="{BB962C8B-B14F-4D97-AF65-F5344CB8AC3E}">
        <p14:creationId xmlns:p14="http://schemas.microsoft.com/office/powerpoint/2010/main" val="4018436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A84CAA-9C6F-4556-21A0-325A3E27E91A}"/>
              </a:ext>
            </a:extLst>
          </p:cNvPr>
          <p:cNvSpPr>
            <a:spLocks noGrp="1"/>
          </p:cNvSpPr>
          <p:nvPr>
            <p:ph type="title"/>
          </p:nvPr>
        </p:nvSpPr>
        <p:spPr/>
        <p:txBody>
          <a:bodyPr/>
          <a:lstStyle/>
          <a:p>
            <a:r>
              <a:rPr lang="el-GR"/>
              <a:t>Κάντε κλικ για να επεξεργαστείτε τον τίτλο υποδείγματος</a:t>
            </a:r>
            <a:endParaRPr lang="el-GB"/>
          </a:p>
        </p:txBody>
      </p:sp>
      <p:sp>
        <p:nvSpPr>
          <p:cNvPr id="3" name="Θέση περιεχομένου 2">
            <a:extLst>
              <a:ext uri="{FF2B5EF4-FFF2-40B4-BE49-F238E27FC236}">
                <a16:creationId xmlns:a16="http://schemas.microsoft.com/office/drawing/2014/main" id="{A6618AC2-66D3-CDBE-7053-193ACC4764A3}"/>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GB"/>
          </a:p>
        </p:txBody>
      </p:sp>
      <p:sp>
        <p:nvSpPr>
          <p:cNvPr id="4" name="Θέση περιεχομένου 3">
            <a:extLst>
              <a:ext uri="{FF2B5EF4-FFF2-40B4-BE49-F238E27FC236}">
                <a16:creationId xmlns:a16="http://schemas.microsoft.com/office/drawing/2014/main" id="{C5550434-6939-E05F-DD05-F27DF11C0A51}"/>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GB"/>
          </a:p>
        </p:txBody>
      </p:sp>
      <p:sp>
        <p:nvSpPr>
          <p:cNvPr id="5" name="Θέση ημερομηνίας 4">
            <a:extLst>
              <a:ext uri="{FF2B5EF4-FFF2-40B4-BE49-F238E27FC236}">
                <a16:creationId xmlns:a16="http://schemas.microsoft.com/office/drawing/2014/main" id="{A7ED6B37-70B7-4B37-215E-001154712035}"/>
              </a:ext>
            </a:extLst>
          </p:cNvPr>
          <p:cNvSpPr>
            <a:spLocks noGrp="1"/>
          </p:cNvSpPr>
          <p:nvPr>
            <p:ph type="dt" sz="half" idx="10"/>
          </p:nvPr>
        </p:nvSpPr>
        <p:spPr/>
        <p:txBody>
          <a:bodyPr/>
          <a:lstStyle/>
          <a:p>
            <a:fld id="{DB5DFF92-1E88-274C-A582-20781BED3F6A}" type="datetimeFigureOut">
              <a:rPr lang="el-GB" smtClean="0"/>
              <a:t>29/10/24</a:t>
            </a:fld>
            <a:endParaRPr lang="el-GB"/>
          </a:p>
        </p:txBody>
      </p:sp>
      <p:sp>
        <p:nvSpPr>
          <p:cNvPr id="6" name="Θέση υποσέλιδου 5">
            <a:extLst>
              <a:ext uri="{FF2B5EF4-FFF2-40B4-BE49-F238E27FC236}">
                <a16:creationId xmlns:a16="http://schemas.microsoft.com/office/drawing/2014/main" id="{F7DF5C79-A852-7D84-8410-7FF6BD80FABA}"/>
              </a:ext>
            </a:extLst>
          </p:cNvPr>
          <p:cNvSpPr>
            <a:spLocks noGrp="1"/>
          </p:cNvSpPr>
          <p:nvPr>
            <p:ph type="ftr" sz="quarter" idx="11"/>
          </p:nvPr>
        </p:nvSpPr>
        <p:spPr/>
        <p:txBody>
          <a:bodyPr/>
          <a:lstStyle/>
          <a:p>
            <a:endParaRPr lang="el-GB"/>
          </a:p>
        </p:txBody>
      </p:sp>
      <p:sp>
        <p:nvSpPr>
          <p:cNvPr id="7" name="Θέση αριθμού διαφάνειας 6">
            <a:extLst>
              <a:ext uri="{FF2B5EF4-FFF2-40B4-BE49-F238E27FC236}">
                <a16:creationId xmlns:a16="http://schemas.microsoft.com/office/drawing/2014/main" id="{B25EEEB8-B9EE-A59F-95A9-F6D6B5E47958}"/>
              </a:ext>
            </a:extLst>
          </p:cNvPr>
          <p:cNvSpPr>
            <a:spLocks noGrp="1"/>
          </p:cNvSpPr>
          <p:nvPr>
            <p:ph type="sldNum" sz="quarter" idx="12"/>
          </p:nvPr>
        </p:nvSpPr>
        <p:spPr/>
        <p:txBody>
          <a:bodyPr/>
          <a:lstStyle/>
          <a:p>
            <a:fld id="{5643EA34-24A7-4148-837F-DA69B4167CF0}" type="slidenum">
              <a:rPr lang="el-GB" smtClean="0"/>
              <a:t>‹#›</a:t>
            </a:fld>
            <a:endParaRPr lang="el-GB"/>
          </a:p>
        </p:txBody>
      </p:sp>
    </p:spTree>
    <p:extLst>
      <p:ext uri="{BB962C8B-B14F-4D97-AF65-F5344CB8AC3E}">
        <p14:creationId xmlns:p14="http://schemas.microsoft.com/office/powerpoint/2010/main" val="2333219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CC535C6-E18A-F59D-A0AF-9818391C5114}"/>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l-GB"/>
          </a:p>
        </p:txBody>
      </p:sp>
      <p:sp>
        <p:nvSpPr>
          <p:cNvPr id="3" name="Θέση κειμένου 2">
            <a:extLst>
              <a:ext uri="{FF2B5EF4-FFF2-40B4-BE49-F238E27FC236}">
                <a16:creationId xmlns:a16="http://schemas.microsoft.com/office/drawing/2014/main" id="{95ACFF7F-4258-2FD3-40A3-95E0C3A529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F575AC83-DC6B-302F-FE1F-8B93DC70FC51}"/>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GB"/>
          </a:p>
        </p:txBody>
      </p:sp>
      <p:sp>
        <p:nvSpPr>
          <p:cNvPr id="5" name="Θέση κειμένου 4">
            <a:extLst>
              <a:ext uri="{FF2B5EF4-FFF2-40B4-BE49-F238E27FC236}">
                <a16:creationId xmlns:a16="http://schemas.microsoft.com/office/drawing/2014/main" id="{E870093E-6A50-F80C-CEB8-CF34ADC246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313936B6-B4DB-C833-6B41-68C414CB2613}"/>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GB"/>
          </a:p>
        </p:txBody>
      </p:sp>
      <p:sp>
        <p:nvSpPr>
          <p:cNvPr id="7" name="Θέση ημερομηνίας 6">
            <a:extLst>
              <a:ext uri="{FF2B5EF4-FFF2-40B4-BE49-F238E27FC236}">
                <a16:creationId xmlns:a16="http://schemas.microsoft.com/office/drawing/2014/main" id="{9493CC65-D5DE-46B6-61A3-05EA8F2B1036}"/>
              </a:ext>
            </a:extLst>
          </p:cNvPr>
          <p:cNvSpPr>
            <a:spLocks noGrp="1"/>
          </p:cNvSpPr>
          <p:nvPr>
            <p:ph type="dt" sz="half" idx="10"/>
          </p:nvPr>
        </p:nvSpPr>
        <p:spPr/>
        <p:txBody>
          <a:bodyPr/>
          <a:lstStyle/>
          <a:p>
            <a:fld id="{DB5DFF92-1E88-274C-A582-20781BED3F6A}" type="datetimeFigureOut">
              <a:rPr lang="el-GB" smtClean="0"/>
              <a:t>29/10/24</a:t>
            </a:fld>
            <a:endParaRPr lang="el-GB"/>
          </a:p>
        </p:txBody>
      </p:sp>
      <p:sp>
        <p:nvSpPr>
          <p:cNvPr id="8" name="Θέση υποσέλιδου 7">
            <a:extLst>
              <a:ext uri="{FF2B5EF4-FFF2-40B4-BE49-F238E27FC236}">
                <a16:creationId xmlns:a16="http://schemas.microsoft.com/office/drawing/2014/main" id="{C3AF0157-47DD-F55C-9D5F-058D2FBFF4D9}"/>
              </a:ext>
            </a:extLst>
          </p:cNvPr>
          <p:cNvSpPr>
            <a:spLocks noGrp="1"/>
          </p:cNvSpPr>
          <p:nvPr>
            <p:ph type="ftr" sz="quarter" idx="11"/>
          </p:nvPr>
        </p:nvSpPr>
        <p:spPr/>
        <p:txBody>
          <a:bodyPr/>
          <a:lstStyle/>
          <a:p>
            <a:endParaRPr lang="el-GB"/>
          </a:p>
        </p:txBody>
      </p:sp>
      <p:sp>
        <p:nvSpPr>
          <p:cNvPr id="9" name="Θέση αριθμού διαφάνειας 8">
            <a:extLst>
              <a:ext uri="{FF2B5EF4-FFF2-40B4-BE49-F238E27FC236}">
                <a16:creationId xmlns:a16="http://schemas.microsoft.com/office/drawing/2014/main" id="{BE70F63A-0D18-9350-8A8D-D01247EA3DD1}"/>
              </a:ext>
            </a:extLst>
          </p:cNvPr>
          <p:cNvSpPr>
            <a:spLocks noGrp="1"/>
          </p:cNvSpPr>
          <p:nvPr>
            <p:ph type="sldNum" sz="quarter" idx="12"/>
          </p:nvPr>
        </p:nvSpPr>
        <p:spPr/>
        <p:txBody>
          <a:bodyPr/>
          <a:lstStyle/>
          <a:p>
            <a:fld id="{5643EA34-24A7-4148-837F-DA69B4167CF0}" type="slidenum">
              <a:rPr lang="el-GB" smtClean="0"/>
              <a:t>‹#›</a:t>
            </a:fld>
            <a:endParaRPr lang="el-GB"/>
          </a:p>
        </p:txBody>
      </p:sp>
    </p:spTree>
    <p:extLst>
      <p:ext uri="{BB962C8B-B14F-4D97-AF65-F5344CB8AC3E}">
        <p14:creationId xmlns:p14="http://schemas.microsoft.com/office/powerpoint/2010/main" val="2041303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A9C087C-A40B-692F-24C9-735241C24811}"/>
              </a:ext>
            </a:extLst>
          </p:cNvPr>
          <p:cNvSpPr>
            <a:spLocks noGrp="1"/>
          </p:cNvSpPr>
          <p:nvPr>
            <p:ph type="title"/>
          </p:nvPr>
        </p:nvSpPr>
        <p:spPr/>
        <p:txBody>
          <a:bodyPr/>
          <a:lstStyle/>
          <a:p>
            <a:r>
              <a:rPr lang="el-GR"/>
              <a:t>Κάντε κλικ για να επεξεργαστείτε τον τίτλο υποδείγματος</a:t>
            </a:r>
            <a:endParaRPr lang="el-GB"/>
          </a:p>
        </p:txBody>
      </p:sp>
      <p:sp>
        <p:nvSpPr>
          <p:cNvPr id="3" name="Θέση ημερομηνίας 2">
            <a:extLst>
              <a:ext uri="{FF2B5EF4-FFF2-40B4-BE49-F238E27FC236}">
                <a16:creationId xmlns:a16="http://schemas.microsoft.com/office/drawing/2014/main" id="{09999508-0B91-70FD-2A8D-EAF5AEE5645B}"/>
              </a:ext>
            </a:extLst>
          </p:cNvPr>
          <p:cNvSpPr>
            <a:spLocks noGrp="1"/>
          </p:cNvSpPr>
          <p:nvPr>
            <p:ph type="dt" sz="half" idx="10"/>
          </p:nvPr>
        </p:nvSpPr>
        <p:spPr/>
        <p:txBody>
          <a:bodyPr/>
          <a:lstStyle/>
          <a:p>
            <a:fld id="{DB5DFF92-1E88-274C-A582-20781BED3F6A}" type="datetimeFigureOut">
              <a:rPr lang="el-GB" smtClean="0"/>
              <a:t>29/10/24</a:t>
            </a:fld>
            <a:endParaRPr lang="el-GB"/>
          </a:p>
        </p:txBody>
      </p:sp>
      <p:sp>
        <p:nvSpPr>
          <p:cNvPr id="4" name="Θέση υποσέλιδου 3">
            <a:extLst>
              <a:ext uri="{FF2B5EF4-FFF2-40B4-BE49-F238E27FC236}">
                <a16:creationId xmlns:a16="http://schemas.microsoft.com/office/drawing/2014/main" id="{24C7BF1A-7090-B935-8E45-635C17220902}"/>
              </a:ext>
            </a:extLst>
          </p:cNvPr>
          <p:cNvSpPr>
            <a:spLocks noGrp="1"/>
          </p:cNvSpPr>
          <p:nvPr>
            <p:ph type="ftr" sz="quarter" idx="11"/>
          </p:nvPr>
        </p:nvSpPr>
        <p:spPr/>
        <p:txBody>
          <a:bodyPr/>
          <a:lstStyle/>
          <a:p>
            <a:endParaRPr lang="el-GB"/>
          </a:p>
        </p:txBody>
      </p:sp>
      <p:sp>
        <p:nvSpPr>
          <p:cNvPr id="5" name="Θέση αριθμού διαφάνειας 4">
            <a:extLst>
              <a:ext uri="{FF2B5EF4-FFF2-40B4-BE49-F238E27FC236}">
                <a16:creationId xmlns:a16="http://schemas.microsoft.com/office/drawing/2014/main" id="{5FEA7A8C-1833-CDEA-D8C1-02DBAF5081FE}"/>
              </a:ext>
            </a:extLst>
          </p:cNvPr>
          <p:cNvSpPr>
            <a:spLocks noGrp="1"/>
          </p:cNvSpPr>
          <p:nvPr>
            <p:ph type="sldNum" sz="quarter" idx="12"/>
          </p:nvPr>
        </p:nvSpPr>
        <p:spPr/>
        <p:txBody>
          <a:bodyPr/>
          <a:lstStyle/>
          <a:p>
            <a:fld id="{5643EA34-24A7-4148-837F-DA69B4167CF0}" type="slidenum">
              <a:rPr lang="el-GB" smtClean="0"/>
              <a:t>‹#›</a:t>
            </a:fld>
            <a:endParaRPr lang="el-GB"/>
          </a:p>
        </p:txBody>
      </p:sp>
    </p:spTree>
    <p:extLst>
      <p:ext uri="{BB962C8B-B14F-4D97-AF65-F5344CB8AC3E}">
        <p14:creationId xmlns:p14="http://schemas.microsoft.com/office/powerpoint/2010/main" val="1147601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11FC275B-7D5E-D948-4DF8-3C6949CB34DD}"/>
              </a:ext>
            </a:extLst>
          </p:cNvPr>
          <p:cNvSpPr>
            <a:spLocks noGrp="1"/>
          </p:cNvSpPr>
          <p:nvPr>
            <p:ph type="dt" sz="half" idx="10"/>
          </p:nvPr>
        </p:nvSpPr>
        <p:spPr/>
        <p:txBody>
          <a:bodyPr/>
          <a:lstStyle/>
          <a:p>
            <a:fld id="{DB5DFF92-1E88-274C-A582-20781BED3F6A}" type="datetimeFigureOut">
              <a:rPr lang="el-GB" smtClean="0"/>
              <a:t>29/10/24</a:t>
            </a:fld>
            <a:endParaRPr lang="el-GB"/>
          </a:p>
        </p:txBody>
      </p:sp>
      <p:sp>
        <p:nvSpPr>
          <p:cNvPr id="3" name="Θέση υποσέλιδου 2">
            <a:extLst>
              <a:ext uri="{FF2B5EF4-FFF2-40B4-BE49-F238E27FC236}">
                <a16:creationId xmlns:a16="http://schemas.microsoft.com/office/drawing/2014/main" id="{110092D2-060D-417E-81BB-330C077C40BB}"/>
              </a:ext>
            </a:extLst>
          </p:cNvPr>
          <p:cNvSpPr>
            <a:spLocks noGrp="1"/>
          </p:cNvSpPr>
          <p:nvPr>
            <p:ph type="ftr" sz="quarter" idx="11"/>
          </p:nvPr>
        </p:nvSpPr>
        <p:spPr/>
        <p:txBody>
          <a:bodyPr/>
          <a:lstStyle/>
          <a:p>
            <a:endParaRPr lang="el-GB"/>
          </a:p>
        </p:txBody>
      </p:sp>
      <p:sp>
        <p:nvSpPr>
          <p:cNvPr id="4" name="Θέση αριθμού διαφάνειας 3">
            <a:extLst>
              <a:ext uri="{FF2B5EF4-FFF2-40B4-BE49-F238E27FC236}">
                <a16:creationId xmlns:a16="http://schemas.microsoft.com/office/drawing/2014/main" id="{124A492A-4592-2FD9-224D-03880C0BAE8B}"/>
              </a:ext>
            </a:extLst>
          </p:cNvPr>
          <p:cNvSpPr>
            <a:spLocks noGrp="1"/>
          </p:cNvSpPr>
          <p:nvPr>
            <p:ph type="sldNum" sz="quarter" idx="12"/>
          </p:nvPr>
        </p:nvSpPr>
        <p:spPr/>
        <p:txBody>
          <a:bodyPr/>
          <a:lstStyle/>
          <a:p>
            <a:fld id="{5643EA34-24A7-4148-837F-DA69B4167CF0}" type="slidenum">
              <a:rPr lang="el-GB" smtClean="0"/>
              <a:t>‹#›</a:t>
            </a:fld>
            <a:endParaRPr lang="el-GB"/>
          </a:p>
        </p:txBody>
      </p:sp>
    </p:spTree>
    <p:extLst>
      <p:ext uri="{BB962C8B-B14F-4D97-AF65-F5344CB8AC3E}">
        <p14:creationId xmlns:p14="http://schemas.microsoft.com/office/powerpoint/2010/main" val="129709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80A4675-2C7D-83A3-5E25-B1C4BA369D61}"/>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l-GB"/>
          </a:p>
        </p:txBody>
      </p:sp>
      <p:sp>
        <p:nvSpPr>
          <p:cNvPr id="3" name="Θέση περιεχομένου 2">
            <a:extLst>
              <a:ext uri="{FF2B5EF4-FFF2-40B4-BE49-F238E27FC236}">
                <a16:creationId xmlns:a16="http://schemas.microsoft.com/office/drawing/2014/main" id="{7E56DFA8-5BDA-3E80-BEAD-7882FC7645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GB"/>
          </a:p>
        </p:txBody>
      </p:sp>
      <p:sp>
        <p:nvSpPr>
          <p:cNvPr id="4" name="Θέση κειμένου 3">
            <a:extLst>
              <a:ext uri="{FF2B5EF4-FFF2-40B4-BE49-F238E27FC236}">
                <a16:creationId xmlns:a16="http://schemas.microsoft.com/office/drawing/2014/main" id="{6EBD1CCE-FD70-10D8-03BA-117A0D84CE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E81CAC63-8844-1227-57DE-F0628FEF0D7A}"/>
              </a:ext>
            </a:extLst>
          </p:cNvPr>
          <p:cNvSpPr>
            <a:spLocks noGrp="1"/>
          </p:cNvSpPr>
          <p:nvPr>
            <p:ph type="dt" sz="half" idx="10"/>
          </p:nvPr>
        </p:nvSpPr>
        <p:spPr/>
        <p:txBody>
          <a:bodyPr/>
          <a:lstStyle/>
          <a:p>
            <a:fld id="{DB5DFF92-1E88-274C-A582-20781BED3F6A}" type="datetimeFigureOut">
              <a:rPr lang="el-GB" smtClean="0"/>
              <a:t>29/10/24</a:t>
            </a:fld>
            <a:endParaRPr lang="el-GB"/>
          </a:p>
        </p:txBody>
      </p:sp>
      <p:sp>
        <p:nvSpPr>
          <p:cNvPr id="6" name="Θέση υποσέλιδου 5">
            <a:extLst>
              <a:ext uri="{FF2B5EF4-FFF2-40B4-BE49-F238E27FC236}">
                <a16:creationId xmlns:a16="http://schemas.microsoft.com/office/drawing/2014/main" id="{9635EEB4-08CE-5AC0-CB00-58A292AD26C7}"/>
              </a:ext>
            </a:extLst>
          </p:cNvPr>
          <p:cNvSpPr>
            <a:spLocks noGrp="1"/>
          </p:cNvSpPr>
          <p:nvPr>
            <p:ph type="ftr" sz="quarter" idx="11"/>
          </p:nvPr>
        </p:nvSpPr>
        <p:spPr/>
        <p:txBody>
          <a:bodyPr/>
          <a:lstStyle/>
          <a:p>
            <a:endParaRPr lang="el-GB"/>
          </a:p>
        </p:txBody>
      </p:sp>
      <p:sp>
        <p:nvSpPr>
          <p:cNvPr id="7" name="Θέση αριθμού διαφάνειας 6">
            <a:extLst>
              <a:ext uri="{FF2B5EF4-FFF2-40B4-BE49-F238E27FC236}">
                <a16:creationId xmlns:a16="http://schemas.microsoft.com/office/drawing/2014/main" id="{A2381555-6E8C-9E33-70B9-F2718F862CAA}"/>
              </a:ext>
            </a:extLst>
          </p:cNvPr>
          <p:cNvSpPr>
            <a:spLocks noGrp="1"/>
          </p:cNvSpPr>
          <p:nvPr>
            <p:ph type="sldNum" sz="quarter" idx="12"/>
          </p:nvPr>
        </p:nvSpPr>
        <p:spPr/>
        <p:txBody>
          <a:bodyPr/>
          <a:lstStyle/>
          <a:p>
            <a:fld id="{5643EA34-24A7-4148-837F-DA69B4167CF0}" type="slidenum">
              <a:rPr lang="el-GB" smtClean="0"/>
              <a:t>‹#›</a:t>
            </a:fld>
            <a:endParaRPr lang="el-GB"/>
          </a:p>
        </p:txBody>
      </p:sp>
    </p:spTree>
    <p:extLst>
      <p:ext uri="{BB962C8B-B14F-4D97-AF65-F5344CB8AC3E}">
        <p14:creationId xmlns:p14="http://schemas.microsoft.com/office/powerpoint/2010/main" val="359154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74CB648-638D-3EB4-731A-9285BCFC643B}"/>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l-GB"/>
          </a:p>
        </p:txBody>
      </p:sp>
      <p:sp>
        <p:nvSpPr>
          <p:cNvPr id="3" name="Θέση εικόνας 2">
            <a:extLst>
              <a:ext uri="{FF2B5EF4-FFF2-40B4-BE49-F238E27FC236}">
                <a16:creationId xmlns:a16="http://schemas.microsoft.com/office/drawing/2014/main" id="{9074FCAD-C7B1-D7BB-65FD-7D83581542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B"/>
          </a:p>
        </p:txBody>
      </p:sp>
      <p:sp>
        <p:nvSpPr>
          <p:cNvPr id="4" name="Θέση κειμένου 3">
            <a:extLst>
              <a:ext uri="{FF2B5EF4-FFF2-40B4-BE49-F238E27FC236}">
                <a16:creationId xmlns:a16="http://schemas.microsoft.com/office/drawing/2014/main" id="{97EAAEA5-4511-A288-5A0E-6DC939E837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D7B4BAE6-8C88-6313-75B6-06E7906354D1}"/>
              </a:ext>
            </a:extLst>
          </p:cNvPr>
          <p:cNvSpPr>
            <a:spLocks noGrp="1"/>
          </p:cNvSpPr>
          <p:nvPr>
            <p:ph type="dt" sz="half" idx="10"/>
          </p:nvPr>
        </p:nvSpPr>
        <p:spPr/>
        <p:txBody>
          <a:bodyPr/>
          <a:lstStyle/>
          <a:p>
            <a:fld id="{DB5DFF92-1E88-274C-A582-20781BED3F6A}" type="datetimeFigureOut">
              <a:rPr lang="el-GB" smtClean="0"/>
              <a:t>29/10/24</a:t>
            </a:fld>
            <a:endParaRPr lang="el-GB"/>
          </a:p>
        </p:txBody>
      </p:sp>
      <p:sp>
        <p:nvSpPr>
          <p:cNvPr id="6" name="Θέση υποσέλιδου 5">
            <a:extLst>
              <a:ext uri="{FF2B5EF4-FFF2-40B4-BE49-F238E27FC236}">
                <a16:creationId xmlns:a16="http://schemas.microsoft.com/office/drawing/2014/main" id="{93218638-517B-C828-BEF5-18D8E32F678C}"/>
              </a:ext>
            </a:extLst>
          </p:cNvPr>
          <p:cNvSpPr>
            <a:spLocks noGrp="1"/>
          </p:cNvSpPr>
          <p:nvPr>
            <p:ph type="ftr" sz="quarter" idx="11"/>
          </p:nvPr>
        </p:nvSpPr>
        <p:spPr/>
        <p:txBody>
          <a:bodyPr/>
          <a:lstStyle/>
          <a:p>
            <a:endParaRPr lang="el-GB"/>
          </a:p>
        </p:txBody>
      </p:sp>
      <p:sp>
        <p:nvSpPr>
          <p:cNvPr id="7" name="Θέση αριθμού διαφάνειας 6">
            <a:extLst>
              <a:ext uri="{FF2B5EF4-FFF2-40B4-BE49-F238E27FC236}">
                <a16:creationId xmlns:a16="http://schemas.microsoft.com/office/drawing/2014/main" id="{1E948F35-0266-92E1-6C38-B6602F68927A}"/>
              </a:ext>
            </a:extLst>
          </p:cNvPr>
          <p:cNvSpPr>
            <a:spLocks noGrp="1"/>
          </p:cNvSpPr>
          <p:nvPr>
            <p:ph type="sldNum" sz="quarter" idx="12"/>
          </p:nvPr>
        </p:nvSpPr>
        <p:spPr/>
        <p:txBody>
          <a:bodyPr/>
          <a:lstStyle/>
          <a:p>
            <a:fld id="{5643EA34-24A7-4148-837F-DA69B4167CF0}" type="slidenum">
              <a:rPr lang="el-GB" smtClean="0"/>
              <a:t>‹#›</a:t>
            </a:fld>
            <a:endParaRPr lang="el-GB"/>
          </a:p>
        </p:txBody>
      </p:sp>
    </p:spTree>
    <p:extLst>
      <p:ext uri="{BB962C8B-B14F-4D97-AF65-F5344CB8AC3E}">
        <p14:creationId xmlns:p14="http://schemas.microsoft.com/office/powerpoint/2010/main" val="2222864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image" Target="../media/image2.jpe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AF5C6572-919C-A15C-9659-727668685F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l-GB"/>
          </a:p>
        </p:txBody>
      </p:sp>
      <p:sp>
        <p:nvSpPr>
          <p:cNvPr id="3" name="Θέση κειμένου 2">
            <a:extLst>
              <a:ext uri="{FF2B5EF4-FFF2-40B4-BE49-F238E27FC236}">
                <a16:creationId xmlns:a16="http://schemas.microsoft.com/office/drawing/2014/main" id="{7B48E33F-EF54-B878-2629-1E5670FF3A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GB"/>
          </a:p>
        </p:txBody>
      </p:sp>
      <p:sp>
        <p:nvSpPr>
          <p:cNvPr id="4" name="Θέση ημερομηνίας 3">
            <a:extLst>
              <a:ext uri="{FF2B5EF4-FFF2-40B4-BE49-F238E27FC236}">
                <a16:creationId xmlns:a16="http://schemas.microsoft.com/office/drawing/2014/main" id="{724663B1-995C-DE00-A83E-84209EBE41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5DFF92-1E88-274C-A582-20781BED3F6A}" type="datetimeFigureOut">
              <a:rPr lang="el-GB" smtClean="0"/>
              <a:t>29/10/24</a:t>
            </a:fld>
            <a:endParaRPr lang="el-GB"/>
          </a:p>
        </p:txBody>
      </p:sp>
      <p:sp>
        <p:nvSpPr>
          <p:cNvPr id="5" name="Θέση υποσέλιδου 4">
            <a:extLst>
              <a:ext uri="{FF2B5EF4-FFF2-40B4-BE49-F238E27FC236}">
                <a16:creationId xmlns:a16="http://schemas.microsoft.com/office/drawing/2014/main" id="{D2904B6E-88E0-AE3D-8BC3-6358EEB7F3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B"/>
          </a:p>
        </p:txBody>
      </p:sp>
      <p:sp>
        <p:nvSpPr>
          <p:cNvPr id="6" name="Θέση αριθμού διαφάνειας 5">
            <a:extLst>
              <a:ext uri="{FF2B5EF4-FFF2-40B4-BE49-F238E27FC236}">
                <a16:creationId xmlns:a16="http://schemas.microsoft.com/office/drawing/2014/main" id="{5A4D081B-329C-A057-2BBC-7502A0A3D5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3EA34-24A7-4148-837F-DA69B4167CF0}" type="slidenum">
              <a:rPr lang="el-GB" smtClean="0"/>
              <a:t>‹#›</a:t>
            </a:fld>
            <a:endParaRPr lang="el-GB"/>
          </a:p>
        </p:txBody>
      </p:sp>
    </p:spTree>
    <p:extLst>
      <p:ext uri="{BB962C8B-B14F-4D97-AF65-F5344CB8AC3E}">
        <p14:creationId xmlns:p14="http://schemas.microsoft.com/office/powerpoint/2010/main" val="2729421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59AB79E-BBD5-04DB-8AE7-18B092F1DFAB}"/>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l-GB"/>
              <a:t>Click to edit Master title style</a:t>
            </a:r>
          </a:p>
        </p:txBody>
      </p:sp>
      <p:sp>
        <p:nvSpPr>
          <p:cNvPr id="1027" name="Rectangle 3">
            <a:extLst>
              <a:ext uri="{FF2B5EF4-FFF2-40B4-BE49-F238E27FC236}">
                <a16:creationId xmlns:a16="http://schemas.microsoft.com/office/drawing/2014/main" id="{7C48AB96-C38F-65CB-7BF8-B174199B8E48}"/>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l-GB"/>
              <a:t>Click to edit Master text styles</a:t>
            </a:r>
          </a:p>
          <a:p>
            <a:pPr lvl="1"/>
            <a:r>
              <a:rPr lang="en-US" altLang="el-GB"/>
              <a:t>Second level</a:t>
            </a:r>
          </a:p>
          <a:p>
            <a:pPr lvl="2"/>
            <a:r>
              <a:rPr lang="en-US" altLang="el-GB"/>
              <a:t>Third level</a:t>
            </a:r>
          </a:p>
          <a:p>
            <a:pPr lvl="3"/>
            <a:r>
              <a:rPr lang="en-US" altLang="el-GB"/>
              <a:t>Fourth level</a:t>
            </a:r>
          </a:p>
          <a:p>
            <a:pPr lvl="4"/>
            <a:r>
              <a:rPr lang="en-US" altLang="el-GB"/>
              <a:t>Fifth level</a:t>
            </a:r>
          </a:p>
        </p:txBody>
      </p:sp>
      <p:sp>
        <p:nvSpPr>
          <p:cNvPr id="1028" name="Rectangle 4">
            <a:extLst>
              <a:ext uri="{FF2B5EF4-FFF2-40B4-BE49-F238E27FC236}">
                <a16:creationId xmlns:a16="http://schemas.microsoft.com/office/drawing/2014/main" id="{3C88D39B-2A7A-72D7-04E4-9D994BB9E7BF}"/>
              </a:ext>
            </a:extLst>
          </p:cNvPr>
          <p:cNvSpPr>
            <a:spLocks noGrp="1" noChangeArrowheads="1"/>
          </p:cNvSpPr>
          <p:nvPr>
            <p:ph type="dt" sz="half" idx="2"/>
          </p:nvPr>
        </p:nvSpPr>
        <p:spPr bwMode="auto">
          <a:xfrm>
            <a:off x="9144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endParaRPr lang="en-US" altLang="el-GB"/>
          </a:p>
        </p:txBody>
      </p:sp>
      <p:sp>
        <p:nvSpPr>
          <p:cNvPr id="1029" name="Rectangle 5">
            <a:extLst>
              <a:ext uri="{FF2B5EF4-FFF2-40B4-BE49-F238E27FC236}">
                <a16:creationId xmlns:a16="http://schemas.microsoft.com/office/drawing/2014/main" id="{ABE5E166-1DEE-C09B-ADF5-987E920A7183}"/>
              </a:ext>
            </a:extLst>
          </p:cNvPr>
          <p:cNvSpPr>
            <a:spLocks noGrp="1" noChangeArrowheads="1"/>
          </p:cNvSpPr>
          <p:nvPr>
            <p:ph type="ftr" sz="quarter" idx="3"/>
          </p:nvPr>
        </p:nvSpPr>
        <p:spPr bwMode="auto">
          <a:xfrm>
            <a:off x="41656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l-GB"/>
          </a:p>
        </p:txBody>
      </p:sp>
      <p:sp>
        <p:nvSpPr>
          <p:cNvPr id="1030" name="Rectangle 6">
            <a:extLst>
              <a:ext uri="{FF2B5EF4-FFF2-40B4-BE49-F238E27FC236}">
                <a16:creationId xmlns:a16="http://schemas.microsoft.com/office/drawing/2014/main" id="{643B72D9-81D1-7A9B-C360-01FD2BFBD013}"/>
              </a:ext>
            </a:extLst>
          </p:cNvPr>
          <p:cNvSpPr>
            <a:spLocks noGrp="1" noChangeArrowheads="1"/>
          </p:cNvSpPr>
          <p:nvPr>
            <p:ph type="sldNum" sz="quarter" idx="4"/>
          </p:nvPr>
        </p:nvSpPr>
        <p:spPr bwMode="auto">
          <a:xfrm>
            <a:off x="9347200" y="6553200"/>
            <a:ext cx="25400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fld id="{F2223F66-5670-2A4C-B6B4-DD47B939432F}" type="slidenum">
              <a:rPr lang="en-US" altLang="el-GB"/>
              <a:pPr/>
              <a:t>‹#›</a:t>
            </a:fld>
            <a:endParaRPr lang="en-US" altLang="el-GB"/>
          </a:p>
        </p:txBody>
      </p:sp>
      <p:sp>
        <p:nvSpPr>
          <p:cNvPr id="1031" name="Text Box 7">
            <a:extLst>
              <a:ext uri="{FF2B5EF4-FFF2-40B4-BE49-F238E27FC236}">
                <a16:creationId xmlns:a16="http://schemas.microsoft.com/office/drawing/2014/main" id="{AC5F53B9-8282-16B1-679D-0E2B47EEF6BF}"/>
              </a:ext>
            </a:extLst>
          </p:cNvPr>
          <p:cNvSpPr txBox="1">
            <a:spLocks noChangeArrowheads="1"/>
          </p:cNvSpPr>
          <p:nvPr userDrawn="1"/>
        </p:nvSpPr>
        <p:spPr bwMode="auto">
          <a:xfrm>
            <a:off x="7620000" y="6324600"/>
            <a:ext cx="56904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l-GB" sz="1800" b="1">
                <a:solidFill>
                  <a:schemeClr val="bg1"/>
                </a:solidFill>
              </a:rPr>
              <a:t>ACC/AHA 2007 STEMI Guidelines Focused Update</a:t>
            </a:r>
          </a:p>
        </p:txBody>
      </p:sp>
    </p:spTree>
    <p:extLst>
      <p:ext uri="{BB962C8B-B14F-4D97-AF65-F5344CB8AC3E}">
        <p14:creationId xmlns:p14="http://schemas.microsoft.com/office/powerpoint/2010/main" val="141603058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Lst>
  <p:hf hdr="0" ftr="0" dt="0"/>
  <p:txStyles>
    <p:titleStyle>
      <a:lvl1pPr algn="ctr" rtl="0" fontAlgn="base">
        <a:spcBef>
          <a:spcPct val="0"/>
        </a:spcBef>
        <a:spcAft>
          <a:spcPct val="0"/>
        </a:spcAft>
        <a:defRPr sz="4400" kern="1200">
          <a:solidFill>
            <a:srgbClr val="FFFF99"/>
          </a:solidFill>
          <a:latin typeface="+mj-lt"/>
          <a:ea typeface="+mj-ea"/>
          <a:cs typeface="+mj-cs"/>
        </a:defRPr>
      </a:lvl1pPr>
      <a:lvl2pPr algn="ctr" rtl="0" fontAlgn="base">
        <a:spcBef>
          <a:spcPct val="0"/>
        </a:spcBef>
        <a:spcAft>
          <a:spcPct val="0"/>
        </a:spcAft>
        <a:defRPr sz="4400">
          <a:solidFill>
            <a:srgbClr val="FFFF99"/>
          </a:solidFill>
          <a:latin typeface="Arial" panose="020B0604020202020204" pitchFamily="34" charset="0"/>
          <a:ea typeface="ＭＳ Ｐゴシック" panose="020B0600070205080204" pitchFamily="34" charset="-128"/>
        </a:defRPr>
      </a:lvl2pPr>
      <a:lvl3pPr algn="ctr" rtl="0" fontAlgn="base">
        <a:spcBef>
          <a:spcPct val="0"/>
        </a:spcBef>
        <a:spcAft>
          <a:spcPct val="0"/>
        </a:spcAft>
        <a:defRPr sz="4400">
          <a:solidFill>
            <a:srgbClr val="FFFF99"/>
          </a:solidFill>
          <a:latin typeface="Arial" panose="020B0604020202020204" pitchFamily="34" charset="0"/>
          <a:ea typeface="ＭＳ Ｐゴシック" panose="020B0600070205080204" pitchFamily="34" charset="-128"/>
        </a:defRPr>
      </a:lvl3pPr>
      <a:lvl4pPr algn="ctr" rtl="0" fontAlgn="base">
        <a:spcBef>
          <a:spcPct val="0"/>
        </a:spcBef>
        <a:spcAft>
          <a:spcPct val="0"/>
        </a:spcAft>
        <a:defRPr sz="4400">
          <a:solidFill>
            <a:srgbClr val="FFFF99"/>
          </a:solidFill>
          <a:latin typeface="Arial" panose="020B0604020202020204" pitchFamily="34" charset="0"/>
          <a:ea typeface="ＭＳ Ｐゴシック" panose="020B0600070205080204" pitchFamily="34" charset="-128"/>
        </a:defRPr>
      </a:lvl4pPr>
      <a:lvl5pPr algn="ctr" rtl="0" fontAlgn="base">
        <a:spcBef>
          <a:spcPct val="0"/>
        </a:spcBef>
        <a:spcAft>
          <a:spcPct val="0"/>
        </a:spcAft>
        <a:defRPr sz="4400">
          <a:solidFill>
            <a:srgbClr val="FFFF99"/>
          </a:solidFill>
          <a:latin typeface="Arial" panose="020B0604020202020204" pitchFamily="34" charset="0"/>
          <a:ea typeface="ＭＳ Ｐゴシック" panose="020B0600070205080204" pitchFamily="34" charset="-128"/>
        </a:defRPr>
      </a:lvl5pPr>
      <a:lvl6pPr marL="457200" algn="ctr" rtl="0" fontAlgn="base">
        <a:spcBef>
          <a:spcPct val="0"/>
        </a:spcBef>
        <a:spcAft>
          <a:spcPct val="0"/>
        </a:spcAft>
        <a:defRPr sz="4400">
          <a:solidFill>
            <a:srgbClr val="FFFF99"/>
          </a:solidFill>
          <a:latin typeface="Arial" panose="020B0604020202020204" pitchFamily="34" charset="0"/>
          <a:ea typeface="ＭＳ Ｐゴシック" panose="020B0600070205080204" pitchFamily="34" charset="-128"/>
        </a:defRPr>
      </a:lvl6pPr>
      <a:lvl7pPr marL="914400" algn="ctr" rtl="0" fontAlgn="base">
        <a:spcBef>
          <a:spcPct val="0"/>
        </a:spcBef>
        <a:spcAft>
          <a:spcPct val="0"/>
        </a:spcAft>
        <a:defRPr sz="4400">
          <a:solidFill>
            <a:srgbClr val="FFFF99"/>
          </a:solidFill>
          <a:latin typeface="Arial" panose="020B0604020202020204" pitchFamily="34" charset="0"/>
          <a:ea typeface="ＭＳ Ｐゴシック" panose="020B0600070205080204" pitchFamily="34" charset="-128"/>
        </a:defRPr>
      </a:lvl7pPr>
      <a:lvl8pPr marL="1371600" algn="ctr" rtl="0" fontAlgn="base">
        <a:spcBef>
          <a:spcPct val="0"/>
        </a:spcBef>
        <a:spcAft>
          <a:spcPct val="0"/>
        </a:spcAft>
        <a:defRPr sz="4400">
          <a:solidFill>
            <a:srgbClr val="FFFF99"/>
          </a:solidFill>
          <a:latin typeface="Arial" panose="020B0604020202020204" pitchFamily="34" charset="0"/>
          <a:ea typeface="ＭＳ Ｐゴシック" panose="020B0600070205080204" pitchFamily="34" charset="-128"/>
        </a:defRPr>
      </a:lvl8pPr>
      <a:lvl9pPr marL="1828800" algn="ctr" rtl="0" fontAlgn="base">
        <a:spcBef>
          <a:spcPct val="0"/>
        </a:spcBef>
        <a:spcAft>
          <a:spcPct val="0"/>
        </a:spcAft>
        <a:defRPr sz="4400">
          <a:solidFill>
            <a:srgbClr val="FFFF99"/>
          </a:solidFill>
          <a:latin typeface="Arial" panose="020B0604020202020204" pitchFamily="34" charset="0"/>
          <a:ea typeface="ＭＳ Ｐゴシック" panose="020B0600070205080204" pitchFamily="34" charset="-128"/>
        </a:defRPr>
      </a:lvl9pPr>
    </p:titleStyle>
    <p:bodyStyle>
      <a:lvl1pPr marL="342900" indent="-342900" algn="l" rtl="0" fontAlgn="base">
        <a:spcBef>
          <a:spcPct val="20000"/>
        </a:spcBef>
        <a:spcAft>
          <a:spcPct val="0"/>
        </a:spcAft>
        <a:buChar char="•"/>
        <a:defRPr sz="3200" kern="1200">
          <a:solidFill>
            <a:schemeClr val="bg1"/>
          </a:solidFill>
          <a:latin typeface="+mn-lt"/>
          <a:ea typeface="+mn-ea"/>
          <a:cs typeface="+mn-cs"/>
        </a:defRPr>
      </a:lvl1pPr>
      <a:lvl2pPr marL="742950" indent="-285750" algn="l" rtl="0" fontAlgn="base">
        <a:spcBef>
          <a:spcPct val="20000"/>
        </a:spcBef>
        <a:spcAft>
          <a:spcPct val="0"/>
        </a:spcAft>
        <a:buChar char="–"/>
        <a:defRPr sz="2800" kern="1200">
          <a:solidFill>
            <a:schemeClr val="bg1"/>
          </a:solidFill>
          <a:latin typeface="+mn-lt"/>
          <a:ea typeface="+mn-ea"/>
          <a:cs typeface="+mn-cs"/>
        </a:defRPr>
      </a:lvl2pPr>
      <a:lvl3pPr marL="1143000" indent="-228600" algn="l" rtl="0" fontAlgn="base">
        <a:spcBef>
          <a:spcPct val="20000"/>
        </a:spcBef>
        <a:spcAft>
          <a:spcPct val="0"/>
        </a:spcAft>
        <a:buChar char="•"/>
        <a:defRPr sz="2400" kern="1200">
          <a:solidFill>
            <a:schemeClr val="bg1"/>
          </a:solidFill>
          <a:latin typeface="+mn-lt"/>
          <a:ea typeface="+mn-ea"/>
          <a:cs typeface="+mn-cs"/>
        </a:defRPr>
      </a:lvl3pPr>
      <a:lvl4pPr marL="1600200" indent="-228600" algn="l" rtl="0" fontAlgn="base">
        <a:spcBef>
          <a:spcPct val="20000"/>
        </a:spcBef>
        <a:spcAft>
          <a:spcPct val="0"/>
        </a:spcAft>
        <a:buChar char="–"/>
        <a:defRPr sz="2000" kern="1200">
          <a:solidFill>
            <a:schemeClr val="bg1"/>
          </a:solidFill>
          <a:latin typeface="+mn-lt"/>
          <a:ea typeface="+mn-ea"/>
          <a:cs typeface="+mn-cs"/>
        </a:defRPr>
      </a:lvl4pPr>
      <a:lvl5pPr marL="2057400" indent="-228600" algn="l" rtl="0" fontAlgn="base">
        <a:spcBef>
          <a:spcPct val="20000"/>
        </a:spcBef>
        <a:spcAft>
          <a:spcPct val="0"/>
        </a:spcAft>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2.mov"/><Relationship Id="rId7"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video" Target="../media/media3.mov"/><Relationship Id="rId5" Type="http://schemas.microsoft.com/office/2007/relationships/media" Target="../media/media3.mov"/><Relationship Id="rId10" Type="http://schemas.openxmlformats.org/officeDocument/2006/relationships/image" Target="../media/image25.png"/><Relationship Id="rId4" Type="http://schemas.openxmlformats.org/officeDocument/2006/relationships/video" Target="../media/media2.mov"/><Relationship Id="rId9"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C179211-B485-3CCC-797E-16B4A420EE73}"/>
              </a:ext>
            </a:extLst>
          </p:cNvPr>
          <p:cNvSpPr>
            <a:spLocks noGrp="1"/>
          </p:cNvSpPr>
          <p:nvPr>
            <p:ph type="ctrTitle"/>
          </p:nvPr>
        </p:nvSpPr>
        <p:spPr>
          <a:xfrm>
            <a:off x="1524000" y="935664"/>
            <a:ext cx="9144000" cy="2180893"/>
          </a:xfrm>
        </p:spPr>
        <p:txBody>
          <a:bodyPr>
            <a:noAutofit/>
          </a:bodyPr>
          <a:lstStyle/>
          <a:p>
            <a:r>
              <a:rPr lang="el-GR" sz="4400" b="1" i="0" u="none" strike="noStrike" dirty="0">
                <a:solidFill>
                  <a:srgbClr val="000000"/>
                </a:solidFill>
                <a:effectLst/>
                <a:latin typeface="Helvetica" pitchFamily="2" charset="0"/>
              </a:rPr>
              <a:t>Οξέα στεφανιαία σύνδρομα. Έμφραγμα μυοκαρδίου με ανάσπαση του </a:t>
            </a:r>
            <a:r>
              <a:rPr lang="en" sz="4400" b="1" i="0" u="none" strike="noStrike" dirty="0">
                <a:solidFill>
                  <a:srgbClr val="000000"/>
                </a:solidFill>
                <a:effectLst/>
                <a:latin typeface="Helvetica" pitchFamily="2" charset="0"/>
              </a:rPr>
              <a:t>ST </a:t>
            </a:r>
            <a:r>
              <a:rPr lang="el-GR" sz="4400" b="1" i="0" u="none" strike="noStrike" dirty="0">
                <a:solidFill>
                  <a:srgbClr val="000000"/>
                </a:solidFill>
                <a:effectLst/>
                <a:latin typeface="Helvetica" pitchFamily="2" charset="0"/>
              </a:rPr>
              <a:t>διαστήματος</a:t>
            </a:r>
            <a:endParaRPr lang="el-GB" sz="4400" b="1" dirty="0"/>
          </a:p>
        </p:txBody>
      </p:sp>
      <p:sp>
        <p:nvSpPr>
          <p:cNvPr id="3" name="Υπότιτλος 2">
            <a:extLst>
              <a:ext uri="{FF2B5EF4-FFF2-40B4-BE49-F238E27FC236}">
                <a16:creationId xmlns:a16="http://schemas.microsoft.com/office/drawing/2014/main" id="{70D2136A-C6EB-412A-C811-052220C706A0}"/>
              </a:ext>
            </a:extLst>
          </p:cNvPr>
          <p:cNvSpPr>
            <a:spLocks noGrp="1"/>
          </p:cNvSpPr>
          <p:nvPr>
            <p:ph type="subTitle" idx="1"/>
          </p:nvPr>
        </p:nvSpPr>
        <p:spPr>
          <a:xfrm>
            <a:off x="1205022" y="3495695"/>
            <a:ext cx="9144000" cy="491497"/>
          </a:xfrm>
        </p:spPr>
        <p:txBody>
          <a:bodyPr>
            <a:normAutofit/>
          </a:bodyPr>
          <a:lstStyle/>
          <a:p>
            <a:r>
              <a:rPr lang="el-GR" sz="2000" b="1" i="1" dirty="0">
                <a:solidFill>
                  <a:srgbClr val="FF0000"/>
                </a:solidFill>
              </a:rPr>
              <a:t>ΠΜΣ: ΚΑΡΔΙΟΜΕΤΑΒΟΛΙΚΗ ΙΑΤΡΙΚΗ</a:t>
            </a:r>
            <a:endParaRPr lang="el-GB" sz="2000" b="1" i="1" dirty="0">
              <a:solidFill>
                <a:srgbClr val="FF0000"/>
              </a:solidFill>
            </a:endParaRPr>
          </a:p>
        </p:txBody>
      </p:sp>
      <p:sp>
        <p:nvSpPr>
          <p:cNvPr id="5" name="TextBox 4">
            <a:extLst>
              <a:ext uri="{FF2B5EF4-FFF2-40B4-BE49-F238E27FC236}">
                <a16:creationId xmlns:a16="http://schemas.microsoft.com/office/drawing/2014/main" id="{1645160F-0F0E-9A14-BB72-3F3E3E56DFB9}"/>
              </a:ext>
            </a:extLst>
          </p:cNvPr>
          <p:cNvSpPr txBox="1"/>
          <p:nvPr/>
        </p:nvSpPr>
        <p:spPr>
          <a:xfrm>
            <a:off x="4042413" y="4392298"/>
            <a:ext cx="3469219" cy="1231106"/>
          </a:xfrm>
          <a:prstGeom prst="rect">
            <a:avLst/>
          </a:prstGeom>
          <a:noFill/>
        </p:spPr>
        <p:txBody>
          <a:bodyPr wrap="none" rtlCol="0">
            <a:spAutoFit/>
          </a:bodyPr>
          <a:lstStyle/>
          <a:p>
            <a:pPr algn="ctr"/>
            <a:r>
              <a:rPr lang="el-GR" sz="2000" b="1" dirty="0"/>
              <a:t>Καλογεράς Κων/</a:t>
            </a:r>
            <a:r>
              <a:rPr lang="el-GR" sz="2000" b="1" dirty="0" err="1"/>
              <a:t>νος</a:t>
            </a:r>
            <a:r>
              <a:rPr lang="el-GR" sz="2000" b="1" dirty="0"/>
              <a:t>, </a:t>
            </a:r>
            <a:r>
              <a:rPr lang="en-US" sz="2000" b="1" dirty="0"/>
              <a:t>MD, FESC</a:t>
            </a:r>
          </a:p>
          <a:p>
            <a:pPr algn="ctr"/>
            <a:r>
              <a:rPr lang="el-GR" dirty="0" err="1"/>
              <a:t>Επ</a:t>
            </a:r>
            <a:r>
              <a:rPr lang="en-US" dirty="0" err="1"/>
              <a:t>ί</a:t>
            </a:r>
            <a:r>
              <a:rPr lang="el-GR" dirty="0" err="1"/>
              <a:t>κουρος</a:t>
            </a:r>
            <a:r>
              <a:rPr lang="el-GR" dirty="0"/>
              <a:t> </a:t>
            </a:r>
            <a:r>
              <a:rPr lang="el-GR" dirty="0" err="1"/>
              <a:t>Καθ</a:t>
            </a:r>
            <a:r>
              <a:rPr lang="el-GR" dirty="0"/>
              <a:t>. Καρδιολογίας</a:t>
            </a:r>
          </a:p>
          <a:p>
            <a:pPr algn="ctr"/>
            <a:r>
              <a:rPr lang="el-GR" dirty="0"/>
              <a:t>Γ’ </a:t>
            </a:r>
            <a:r>
              <a:rPr lang="el-GR" dirty="0" err="1"/>
              <a:t>Πανεπ</a:t>
            </a:r>
            <a:r>
              <a:rPr lang="el-GR" dirty="0"/>
              <a:t>. </a:t>
            </a:r>
            <a:r>
              <a:rPr lang="el-GR" dirty="0" err="1"/>
              <a:t>Καρδιολ</a:t>
            </a:r>
            <a:r>
              <a:rPr lang="el-GR" dirty="0"/>
              <a:t>. Κλινική</a:t>
            </a:r>
          </a:p>
          <a:p>
            <a:pPr algn="ctr"/>
            <a:r>
              <a:rPr lang="el-GR" dirty="0"/>
              <a:t>ΓΝΝΘΑ ’Η Σωτηρία’</a:t>
            </a:r>
            <a:endParaRPr lang="el-GB" dirty="0"/>
          </a:p>
        </p:txBody>
      </p:sp>
      <p:pic>
        <p:nvPicPr>
          <p:cNvPr id="6" name="Εικόνα 5">
            <a:extLst>
              <a:ext uri="{FF2B5EF4-FFF2-40B4-BE49-F238E27FC236}">
                <a16:creationId xmlns:a16="http://schemas.microsoft.com/office/drawing/2014/main" id="{7DD2D791-BB76-94BA-CA57-16D1B46DE255}"/>
              </a:ext>
            </a:extLst>
          </p:cNvPr>
          <p:cNvPicPr>
            <a:picLocks noChangeAspect="1"/>
          </p:cNvPicPr>
          <p:nvPr/>
        </p:nvPicPr>
        <p:blipFill>
          <a:blip r:embed="rId2"/>
          <a:stretch>
            <a:fillRect/>
          </a:stretch>
        </p:blipFill>
        <p:spPr>
          <a:xfrm>
            <a:off x="9510824" y="4007238"/>
            <a:ext cx="2590800" cy="2794000"/>
          </a:xfrm>
          <a:prstGeom prst="rect">
            <a:avLst/>
          </a:prstGeom>
        </p:spPr>
      </p:pic>
    </p:spTree>
    <p:extLst>
      <p:ext uri="{BB962C8B-B14F-4D97-AF65-F5344CB8AC3E}">
        <p14:creationId xmlns:p14="http://schemas.microsoft.com/office/powerpoint/2010/main" val="2609690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89AF245-269B-A8D2-DD5B-F73806B49BE4}"/>
              </a:ext>
            </a:extLst>
          </p:cNvPr>
          <p:cNvPicPr>
            <a:picLocks noChangeAspect="1"/>
          </p:cNvPicPr>
          <p:nvPr/>
        </p:nvPicPr>
        <p:blipFill>
          <a:blip r:embed="rId2"/>
          <a:stretch>
            <a:fillRect/>
          </a:stretch>
        </p:blipFill>
        <p:spPr>
          <a:xfrm>
            <a:off x="1201479" y="1424764"/>
            <a:ext cx="10432998" cy="4275482"/>
          </a:xfrm>
          <a:prstGeom prst="rect">
            <a:avLst/>
          </a:prstGeom>
        </p:spPr>
      </p:pic>
      <p:sp>
        <p:nvSpPr>
          <p:cNvPr id="4" name="TextBox 3">
            <a:extLst>
              <a:ext uri="{FF2B5EF4-FFF2-40B4-BE49-F238E27FC236}">
                <a16:creationId xmlns:a16="http://schemas.microsoft.com/office/drawing/2014/main" id="{717336F9-15B6-68E3-D2E9-4E1488A01D5A}"/>
              </a:ext>
            </a:extLst>
          </p:cNvPr>
          <p:cNvSpPr txBox="1"/>
          <p:nvPr/>
        </p:nvSpPr>
        <p:spPr>
          <a:xfrm>
            <a:off x="3678865" y="446568"/>
            <a:ext cx="4199291" cy="584775"/>
          </a:xfrm>
          <a:prstGeom prst="rect">
            <a:avLst/>
          </a:prstGeom>
          <a:noFill/>
        </p:spPr>
        <p:txBody>
          <a:bodyPr wrap="none" rtlCol="0">
            <a:spAutoFit/>
          </a:bodyPr>
          <a:lstStyle/>
          <a:p>
            <a:r>
              <a:rPr lang="en-US" sz="3200" b="1" dirty="0"/>
              <a:t>How to diagnose STEMI</a:t>
            </a:r>
            <a:endParaRPr lang="el-GB" sz="3200" b="1" dirty="0"/>
          </a:p>
        </p:txBody>
      </p:sp>
    </p:spTree>
    <p:extLst>
      <p:ext uri="{BB962C8B-B14F-4D97-AF65-F5344CB8AC3E}">
        <p14:creationId xmlns:p14="http://schemas.microsoft.com/office/powerpoint/2010/main" val="491339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E5BE54-6106-4FD4-906C-77E2F05FFDE1}"/>
              </a:ext>
            </a:extLst>
          </p:cNvPr>
          <p:cNvSpPr>
            <a:spLocks noGrp="1"/>
          </p:cNvSpPr>
          <p:nvPr>
            <p:ph type="ctrTitle"/>
          </p:nvPr>
        </p:nvSpPr>
        <p:spPr>
          <a:xfrm>
            <a:off x="1905000" y="357669"/>
            <a:ext cx="8382000" cy="761999"/>
          </a:xfrm>
        </p:spPr>
        <p:txBody>
          <a:bodyPr/>
          <a:lstStyle/>
          <a:p>
            <a:r>
              <a:rPr lang="en-US" sz="2333" dirty="0">
                <a:latin typeface="Lub Dub Medium" panose="020B0603030403020204" pitchFamily="34" charset="0"/>
              </a:rPr>
              <a:t>Index of Suspicion That Chest “Pain” Is Ischemic in Origin on the Basis of Commonly Used Descriptors.</a:t>
            </a:r>
          </a:p>
        </p:txBody>
      </p:sp>
      <p:sp>
        <p:nvSpPr>
          <p:cNvPr id="4" name="Slide Number Placeholder 3">
            <a:extLst>
              <a:ext uri="{FF2B5EF4-FFF2-40B4-BE49-F238E27FC236}">
                <a16:creationId xmlns:a16="http://schemas.microsoft.com/office/drawing/2014/main" id="{206A4392-E6CC-4B99-938F-7BB3F51B95C1}"/>
              </a:ext>
            </a:extLst>
          </p:cNvPr>
          <p:cNvSpPr>
            <a:spLocks noGrp="1"/>
          </p:cNvSpPr>
          <p:nvPr>
            <p:ph type="sldNum" sz="quarter" idx="4"/>
          </p:nvPr>
        </p:nvSpPr>
        <p:spPr/>
        <p:txBody>
          <a:bodyPr/>
          <a:lstStyle/>
          <a:p>
            <a:fld id="{01CD3B2E-BC1C-6C4D-9D91-A67B950EE325}" type="slidenum">
              <a:rPr lang="en-US" smtClean="0"/>
              <a:pPr/>
              <a:t>11</a:t>
            </a:fld>
            <a:endParaRPr lang="en-US"/>
          </a:p>
        </p:txBody>
      </p:sp>
      <p:pic>
        <p:nvPicPr>
          <p:cNvPr id="7" name="Picture 6">
            <a:extLst>
              <a:ext uri="{FF2B5EF4-FFF2-40B4-BE49-F238E27FC236}">
                <a16:creationId xmlns:a16="http://schemas.microsoft.com/office/drawing/2014/main" id="{BDDBA4B3-8C51-43D8-AFD3-6102489CD096}"/>
              </a:ext>
            </a:extLst>
          </p:cNvPr>
          <p:cNvPicPr>
            <a:picLocks noChangeAspect="1"/>
          </p:cNvPicPr>
          <p:nvPr/>
        </p:nvPicPr>
        <p:blipFill>
          <a:blip r:embed="rId2"/>
          <a:stretch>
            <a:fillRect/>
          </a:stretch>
        </p:blipFill>
        <p:spPr>
          <a:xfrm>
            <a:off x="2555728" y="1279157"/>
            <a:ext cx="7080544" cy="4720362"/>
          </a:xfrm>
          <a:prstGeom prst="rect">
            <a:avLst/>
          </a:prstGeom>
        </p:spPr>
      </p:pic>
    </p:spTree>
    <p:extLst>
      <p:ext uri="{BB962C8B-B14F-4D97-AF65-F5344CB8AC3E}">
        <p14:creationId xmlns:p14="http://schemas.microsoft.com/office/powerpoint/2010/main" val="2853845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18B92A53-F108-4297-95BD-34EAE07D17AA}"/>
              </a:ext>
            </a:extLst>
          </p:cNvPr>
          <p:cNvSpPr>
            <a:spLocks noGrp="1"/>
          </p:cNvSpPr>
          <p:nvPr>
            <p:ph type="subTitle" idx="1"/>
          </p:nvPr>
        </p:nvSpPr>
        <p:spPr>
          <a:xfrm>
            <a:off x="206375" y="1396056"/>
            <a:ext cx="1714500" cy="1464314"/>
          </a:xfrm>
        </p:spPr>
        <p:txBody>
          <a:bodyPr/>
          <a:lstStyle/>
          <a:p>
            <a:r>
              <a:rPr lang="en-US" sz="1667" b="1" dirty="0"/>
              <a:t>Physical Examination in Patients With Chest Pain</a:t>
            </a:r>
          </a:p>
        </p:txBody>
      </p:sp>
      <p:sp>
        <p:nvSpPr>
          <p:cNvPr id="4" name="Slide Number Placeholder 3">
            <a:extLst>
              <a:ext uri="{FF2B5EF4-FFF2-40B4-BE49-F238E27FC236}">
                <a16:creationId xmlns:a16="http://schemas.microsoft.com/office/drawing/2014/main" id="{20136E7C-9619-43D6-8F6A-94BEADA3A51B}"/>
              </a:ext>
            </a:extLst>
          </p:cNvPr>
          <p:cNvSpPr>
            <a:spLocks noGrp="1"/>
          </p:cNvSpPr>
          <p:nvPr>
            <p:ph type="sldNum" sz="quarter" idx="4"/>
          </p:nvPr>
        </p:nvSpPr>
        <p:spPr/>
        <p:txBody>
          <a:bodyPr/>
          <a:lstStyle/>
          <a:p>
            <a:fld id="{01CD3B2E-BC1C-6C4D-9D91-A67B950EE325}" type="slidenum">
              <a:rPr lang="en-US" smtClean="0"/>
              <a:pPr/>
              <a:t>12</a:t>
            </a:fld>
            <a:endParaRPr lang="en-US"/>
          </a:p>
        </p:txBody>
      </p:sp>
      <p:graphicFrame>
        <p:nvGraphicFramePr>
          <p:cNvPr id="8" name="Table 7">
            <a:extLst>
              <a:ext uri="{FF2B5EF4-FFF2-40B4-BE49-F238E27FC236}">
                <a16:creationId xmlns:a16="http://schemas.microsoft.com/office/drawing/2014/main" id="{932A91A7-AF60-41C2-855E-14FD7EEEB087}"/>
              </a:ext>
            </a:extLst>
          </p:cNvPr>
          <p:cNvGraphicFramePr>
            <a:graphicFrameLocks noGrp="1"/>
          </p:cNvGraphicFramePr>
          <p:nvPr/>
        </p:nvGraphicFramePr>
        <p:xfrm>
          <a:off x="2032000" y="63500"/>
          <a:ext cx="8445500" cy="6181156"/>
        </p:xfrm>
        <a:graphic>
          <a:graphicData uri="http://schemas.openxmlformats.org/drawingml/2006/table">
            <a:tbl>
              <a:tblPr firstRow="1" firstCol="1" bandRow="1"/>
              <a:tblGrid>
                <a:gridCol w="1962687">
                  <a:extLst>
                    <a:ext uri="{9D8B030D-6E8A-4147-A177-3AD203B41FA5}">
                      <a16:colId xmlns:a16="http://schemas.microsoft.com/office/drawing/2014/main" val="4208671821"/>
                    </a:ext>
                  </a:extLst>
                </a:gridCol>
                <a:gridCol w="6482813">
                  <a:extLst>
                    <a:ext uri="{9D8B030D-6E8A-4147-A177-3AD203B41FA5}">
                      <a16:colId xmlns:a16="http://schemas.microsoft.com/office/drawing/2014/main" val="3659494971"/>
                    </a:ext>
                  </a:extLst>
                </a:gridCol>
              </a:tblGrid>
              <a:tr h="500637">
                <a:tc>
                  <a:txBody>
                    <a:bodyPr/>
                    <a:lstStyle/>
                    <a:p>
                      <a:pPr marL="0" marR="0" algn="just">
                        <a:lnSpc>
                          <a:spcPct val="200000"/>
                        </a:lnSpc>
                        <a:spcBef>
                          <a:spcPts val="0"/>
                        </a:spcBef>
                        <a:spcAft>
                          <a:spcPts val="0"/>
                        </a:spcAft>
                      </a:pPr>
                      <a:r>
                        <a:rPr lang="en-US" sz="1700" b="1" dirty="0">
                          <a:effectLst/>
                          <a:latin typeface="Times New Roman" panose="02020603050405020304" pitchFamily="18" charset="0"/>
                          <a:ea typeface="Times New Roman" panose="02020603050405020304" pitchFamily="18" charset="0"/>
                        </a:rPr>
                        <a:t>Clinical Syndrome</a:t>
                      </a:r>
                      <a:endParaRPr lang="en-US" sz="1700" dirty="0">
                        <a:effectLst/>
                        <a:latin typeface="Times New Roman" panose="02020603050405020304" pitchFamily="18" charset="0"/>
                        <a:ea typeface="Times New Roman" panose="02020603050405020304" pitchFamily="18" charset="0"/>
                      </a:endParaRPr>
                    </a:p>
                  </a:txBody>
                  <a:tcPr marL="46630" marR="46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1700" b="1">
                          <a:effectLst/>
                          <a:latin typeface="Times New Roman" panose="02020603050405020304" pitchFamily="18" charset="0"/>
                          <a:ea typeface="Times New Roman" panose="02020603050405020304" pitchFamily="18" charset="0"/>
                        </a:rPr>
                        <a:t>Findings</a:t>
                      </a:r>
                      <a:endParaRPr lang="en-US" sz="1700">
                        <a:effectLst/>
                        <a:latin typeface="Times New Roman" panose="02020603050405020304" pitchFamily="18" charset="0"/>
                        <a:ea typeface="Times New Roman" panose="02020603050405020304" pitchFamily="18" charset="0"/>
                      </a:endParaRPr>
                    </a:p>
                  </a:txBody>
                  <a:tcPr marL="46630" marR="46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8325922"/>
                  </a:ext>
                </a:extLst>
              </a:tr>
              <a:tr h="442898">
                <a:tc>
                  <a:txBody>
                    <a:bodyPr/>
                    <a:lstStyle/>
                    <a:p>
                      <a:pPr marL="0" marR="0">
                        <a:lnSpc>
                          <a:spcPct val="200000"/>
                        </a:lnSpc>
                        <a:spcBef>
                          <a:spcPts val="0"/>
                        </a:spcBef>
                        <a:spcAft>
                          <a:spcPts val="0"/>
                        </a:spcAft>
                      </a:pPr>
                      <a:r>
                        <a:rPr lang="en-US" sz="1700" b="1">
                          <a:effectLst/>
                          <a:latin typeface="Times New Roman" panose="02020603050405020304" pitchFamily="18" charset="0"/>
                          <a:ea typeface="Times New Roman" panose="02020603050405020304" pitchFamily="18" charset="0"/>
                        </a:rPr>
                        <a:t>Emergency</a:t>
                      </a:r>
                      <a:endParaRPr lang="en-US" sz="1700">
                        <a:effectLst/>
                        <a:latin typeface="Times New Roman" panose="02020603050405020304" pitchFamily="18" charset="0"/>
                        <a:ea typeface="Times New Roman" panose="02020603050405020304" pitchFamily="18" charset="0"/>
                      </a:endParaRPr>
                    </a:p>
                  </a:txBody>
                  <a:tcPr marL="46630" marR="46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6630" marR="46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7199725"/>
                  </a:ext>
                </a:extLst>
              </a:tr>
              <a:tr h="1135733">
                <a:tc>
                  <a:txBody>
                    <a:bodyPr/>
                    <a:lstStyle/>
                    <a:p>
                      <a:pPr marL="0" marR="0">
                        <a:lnSpc>
                          <a:spcPct val="200000"/>
                        </a:lnSpc>
                        <a:spcBef>
                          <a:spcPts val="0"/>
                        </a:spcBef>
                        <a:spcAft>
                          <a:spcPts val="0"/>
                        </a:spcAft>
                      </a:pPr>
                      <a:r>
                        <a:rPr lang="en-US" sz="1700">
                          <a:effectLst/>
                          <a:latin typeface="Times New Roman" panose="02020603050405020304" pitchFamily="18" charset="0"/>
                          <a:ea typeface="Times New Roman" panose="02020603050405020304" pitchFamily="18" charset="0"/>
                        </a:rPr>
                        <a:t>ACS</a:t>
                      </a:r>
                    </a:p>
                  </a:txBody>
                  <a:tcPr marL="46630" marR="46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1700" dirty="0">
                          <a:effectLst/>
                          <a:latin typeface="Times New Roman" panose="02020603050405020304" pitchFamily="18" charset="0"/>
                          <a:ea typeface="Times New Roman" panose="02020603050405020304" pitchFamily="18" charset="0"/>
                        </a:rPr>
                        <a:t>Diaphoresis, tachypnea, tachycardia, hypotension, crackles, S3, MR murmur; examination may be normal in uncomplicated cases</a:t>
                      </a:r>
                    </a:p>
                  </a:txBody>
                  <a:tcPr marL="46630" marR="46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301416"/>
                  </a:ext>
                </a:extLst>
              </a:tr>
              <a:tr h="611549">
                <a:tc>
                  <a:txBody>
                    <a:bodyPr/>
                    <a:lstStyle/>
                    <a:p>
                      <a:pPr marL="0" marR="0">
                        <a:lnSpc>
                          <a:spcPct val="200000"/>
                        </a:lnSpc>
                        <a:spcBef>
                          <a:spcPts val="0"/>
                        </a:spcBef>
                        <a:spcAft>
                          <a:spcPts val="0"/>
                        </a:spcAft>
                      </a:pPr>
                      <a:r>
                        <a:rPr lang="en-US" sz="1700">
                          <a:effectLst/>
                          <a:latin typeface="Times New Roman" panose="02020603050405020304" pitchFamily="18" charset="0"/>
                          <a:ea typeface="Times New Roman" panose="02020603050405020304" pitchFamily="18" charset="0"/>
                        </a:rPr>
                        <a:t>PE</a:t>
                      </a:r>
                    </a:p>
                  </a:txBody>
                  <a:tcPr marL="46630" marR="46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1700">
                          <a:effectLst/>
                          <a:latin typeface="Times New Roman" panose="02020603050405020304" pitchFamily="18" charset="0"/>
                          <a:ea typeface="Times New Roman" panose="02020603050405020304" pitchFamily="18" charset="0"/>
                        </a:rPr>
                        <a:t>Tachycardia + dyspnea—&gt;90% of patients; pain with inspiration</a:t>
                      </a:r>
                    </a:p>
                  </a:txBody>
                  <a:tcPr marL="46630" marR="46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090155"/>
                  </a:ext>
                </a:extLst>
              </a:tr>
              <a:tr h="2533013">
                <a:tc>
                  <a:txBody>
                    <a:bodyPr/>
                    <a:lstStyle/>
                    <a:p>
                      <a:pPr marL="0" marR="0">
                        <a:lnSpc>
                          <a:spcPct val="200000"/>
                        </a:lnSpc>
                        <a:spcBef>
                          <a:spcPts val="0"/>
                        </a:spcBef>
                        <a:spcAft>
                          <a:spcPts val="0"/>
                        </a:spcAft>
                      </a:pPr>
                      <a:r>
                        <a:rPr lang="en-US" sz="1700">
                          <a:effectLst/>
                          <a:latin typeface="Times New Roman" panose="02020603050405020304" pitchFamily="18" charset="0"/>
                          <a:ea typeface="Times New Roman" panose="02020603050405020304" pitchFamily="18" charset="0"/>
                        </a:rPr>
                        <a:t>Aortic dissection</a:t>
                      </a:r>
                    </a:p>
                  </a:txBody>
                  <a:tcPr marL="46630" marR="46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1700">
                          <a:effectLst/>
                          <a:latin typeface="Times New Roman" panose="02020603050405020304" pitchFamily="18" charset="0"/>
                          <a:ea typeface="Times New Roman" panose="02020603050405020304" pitchFamily="18" charset="0"/>
                        </a:rPr>
                        <a:t>Connective tissue disorders (e.g., Marfan syndrome), extremity pulse differential (30% of patients, type A&gt;B) </a:t>
                      </a:r>
                    </a:p>
                    <a:p>
                      <a:pPr marL="0" marR="0">
                        <a:lnSpc>
                          <a:spcPct val="200000"/>
                        </a:lnSpc>
                        <a:spcBef>
                          <a:spcPts val="0"/>
                        </a:spcBef>
                        <a:spcAft>
                          <a:spcPts val="0"/>
                        </a:spcAft>
                      </a:pPr>
                      <a:r>
                        <a:rPr lang="en-US" sz="1700">
                          <a:effectLst/>
                          <a:latin typeface="Times New Roman" panose="02020603050405020304" pitchFamily="18" charset="0"/>
                          <a:ea typeface="Times New Roman" panose="02020603050405020304" pitchFamily="18" charset="0"/>
                        </a:rPr>
                        <a:t>Severe pain, abrupt onset + pulse differential + widened mediastinum on CXR &gt;80% probability of dissection </a:t>
                      </a:r>
                    </a:p>
                    <a:p>
                      <a:pPr marL="0" marR="0">
                        <a:lnSpc>
                          <a:spcPct val="200000"/>
                        </a:lnSpc>
                        <a:spcBef>
                          <a:spcPts val="0"/>
                        </a:spcBef>
                        <a:spcAft>
                          <a:spcPts val="0"/>
                        </a:spcAft>
                      </a:pPr>
                      <a:r>
                        <a:rPr lang="en-US" sz="1700">
                          <a:effectLst/>
                          <a:latin typeface="Times New Roman" panose="02020603050405020304" pitchFamily="18" charset="0"/>
                          <a:ea typeface="Times New Roman" panose="02020603050405020304" pitchFamily="18" charset="0"/>
                        </a:rPr>
                        <a:t>Frequency of syncope &gt;10%</a:t>
                      </a:r>
                      <a:r>
                        <a:rPr lang="en-US" sz="1700" baseline="30000">
                          <a:effectLst/>
                          <a:latin typeface="Times New Roman" panose="02020603050405020304" pitchFamily="18" charset="0"/>
                          <a:ea typeface="Times New Roman" panose="02020603050405020304" pitchFamily="18" charset="0"/>
                        </a:rPr>
                        <a:t> </a:t>
                      </a:r>
                      <a:r>
                        <a:rPr lang="en-US" sz="1700">
                          <a:effectLst/>
                          <a:latin typeface="Times New Roman" panose="02020603050405020304" pitchFamily="18" charset="0"/>
                          <a:ea typeface="Times New Roman" panose="02020603050405020304" pitchFamily="18" charset="0"/>
                        </a:rPr>
                        <a:t>(8),</a:t>
                      </a:r>
                      <a:r>
                        <a:rPr lang="en-US" sz="1700" baseline="-25000">
                          <a:effectLst/>
                          <a:latin typeface="Times New Roman" panose="02020603050405020304" pitchFamily="18" charset="0"/>
                          <a:ea typeface="Times New Roman" panose="02020603050405020304" pitchFamily="18" charset="0"/>
                        </a:rPr>
                        <a:t> </a:t>
                      </a:r>
                      <a:r>
                        <a:rPr lang="en-US" sz="1700">
                          <a:effectLst/>
                          <a:latin typeface="Times New Roman" panose="02020603050405020304" pitchFamily="18" charset="0"/>
                          <a:ea typeface="Times New Roman" panose="02020603050405020304" pitchFamily="18" charset="0"/>
                        </a:rPr>
                        <a:t>AR 40%–75% (type A) </a:t>
                      </a:r>
                    </a:p>
                  </a:txBody>
                  <a:tcPr marL="46630" marR="46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3344344"/>
                  </a:ext>
                </a:extLst>
              </a:tr>
              <a:tr h="938583">
                <a:tc>
                  <a:txBody>
                    <a:bodyPr/>
                    <a:lstStyle/>
                    <a:p>
                      <a:pPr marL="0" marR="0">
                        <a:lnSpc>
                          <a:spcPct val="200000"/>
                        </a:lnSpc>
                        <a:spcBef>
                          <a:spcPts val="0"/>
                        </a:spcBef>
                        <a:spcAft>
                          <a:spcPts val="0"/>
                        </a:spcAft>
                      </a:pPr>
                      <a:r>
                        <a:rPr lang="en-US" sz="1700">
                          <a:effectLst/>
                          <a:latin typeface="Times New Roman" panose="02020603050405020304" pitchFamily="18" charset="0"/>
                          <a:ea typeface="Times New Roman" panose="02020603050405020304" pitchFamily="18" charset="0"/>
                        </a:rPr>
                        <a:t>Esophageal rupture</a:t>
                      </a:r>
                    </a:p>
                  </a:txBody>
                  <a:tcPr marL="46630" marR="46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1700">
                          <a:effectLst/>
                          <a:latin typeface="Times New Roman" panose="02020603050405020304" pitchFamily="18" charset="0"/>
                          <a:ea typeface="Times New Roman" panose="02020603050405020304" pitchFamily="18" charset="0"/>
                        </a:rPr>
                        <a:t>Emesis, subcutaneous emphysema, pneumothorax (20% patients), unilateral decreased or absent breath sounds</a:t>
                      </a:r>
                    </a:p>
                  </a:txBody>
                  <a:tcPr marL="46630" marR="46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1981268"/>
                  </a:ext>
                </a:extLst>
              </a:tr>
            </a:tbl>
          </a:graphicData>
        </a:graphic>
      </p:graphicFrame>
      <p:sp>
        <p:nvSpPr>
          <p:cNvPr id="5" name="TextBox 4">
            <a:extLst>
              <a:ext uri="{FF2B5EF4-FFF2-40B4-BE49-F238E27FC236}">
                <a16:creationId xmlns:a16="http://schemas.microsoft.com/office/drawing/2014/main" id="{5CB460DE-D890-4BBC-8735-3D00F15DA08C}"/>
              </a:ext>
            </a:extLst>
          </p:cNvPr>
          <p:cNvSpPr txBox="1"/>
          <p:nvPr/>
        </p:nvSpPr>
        <p:spPr>
          <a:xfrm>
            <a:off x="95250" y="2857500"/>
            <a:ext cx="1968500" cy="2348656"/>
          </a:xfrm>
          <a:prstGeom prst="rect">
            <a:avLst/>
          </a:prstGeom>
          <a:noFill/>
        </p:spPr>
        <p:txBody>
          <a:bodyPr wrap="square">
            <a:spAutoFit/>
          </a:bodyPr>
          <a:lstStyle/>
          <a:p>
            <a:r>
              <a:rPr lang="en-US" sz="1333" dirty="0">
                <a:latin typeface="Lub Dub Medium" panose="020B0603030403020204" pitchFamily="34" charset="0"/>
              </a:rPr>
              <a:t>ACS indicates acute coronary syndrome; AR, aortic regurgitation; AS, aortic stenosis; CXR, chest x-ray; LR, likelihood ratio;  HCM, hypertrophic cardiomyopathy; MR, mitral regurgitation; PE, pulmonary embolism; and PUD, peptic ulcer disease.</a:t>
            </a:r>
          </a:p>
        </p:txBody>
      </p:sp>
      <p:sp>
        <p:nvSpPr>
          <p:cNvPr id="2" name="Ορθογώνιο 1">
            <a:extLst>
              <a:ext uri="{FF2B5EF4-FFF2-40B4-BE49-F238E27FC236}">
                <a16:creationId xmlns:a16="http://schemas.microsoft.com/office/drawing/2014/main" id="{B55CFFB0-38AD-2F39-1D85-D754F7A164A1}"/>
              </a:ext>
            </a:extLst>
          </p:cNvPr>
          <p:cNvSpPr/>
          <p:nvPr/>
        </p:nvSpPr>
        <p:spPr>
          <a:xfrm>
            <a:off x="2032000" y="978195"/>
            <a:ext cx="8445500" cy="1254642"/>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B"/>
          </a:p>
        </p:txBody>
      </p:sp>
    </p:spTree>
    <p:extLst>
      <p:ext uri="{BB962C8B-B14F-4D97-AF65-F5344CB8AC3E}">
        <p14:creationId xmlns:p14="http://schemas.microsoft.com/office/powerpoint/2010/main" val="3067246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50ED95E-16D1-ECB2-AA50-6EAE094ACB5D}"/>
              </a:ext>
            </a:extLst>
          </p:cNvPr>
          <p:cNvPicPr>
            <a:picLocks noChangeAspect="1"/>
          </p:cNvPicPr>
          <p:nvPr/>
        </p:nvPicPr>
        <p:blipFill>
          <a:blip r:embed="rId2"/>
          <a:stretch>
            <a:fillRect/>
          </a:stretch>
        </p:blipFill>
        <p:spPr>
          <a:xfrm>
            <a:off x="1603567" y="1111929"/>
            <a:ext cx="8635585" cy="5299503"/>
          </a:xfrm>
          <a:prstGeom prst="rect">
            <a:avLst/>
          </a:prstGeom>
        </p:spPr>
      </p:pic>
      <p:sp>
        <p:nvSpPr>
          <p:cNvPr id="4" name="TextBox 3">
            <a:extLst>
              <a:ext uri="{FF2B5EF4-FFF2-40B4-BE49-F238E27FC236}">
                <a16:creationId xmlns:a16="http://schemas.microsoft.com/office/drawing/2014/main" id="{B3363FD7-9AA6-FF85-FA49-DB21C403547F}"/>
              </a:ext>
            </a:extLst>
          </p:cNvPr>
          <p:cNvSpPr txBox="1"/>
          <p:nvPr/>
        </p:nvSpPr>
        <p:spPr>
          <a:xfrm>
            <a:off x="3678865" y="446568"/>
            <a:ext cx="4199291" cy="584775"/>
          </a:xfrm>
          <a:prstGeom prst="rect">
            <a:avLst/>
          </a:prstGeom>
          <a:noFill/>
        </p:spPr>
        <p:txBody>
          <a:bodyPr wrap="none" rtlCol="0">
            <a:spAutoFit/>
          </a:bodyPr>
          <a:lstStyle/>
          <a:p>
            <a:r>
              <a:rPr lang="en-US" sz="3200" b="1" dirty="0"/>
              <a:t>How to diagnose STEMI</a:t>
            </a:r>
            <a:endParaRPr lang="el-GB" sz="3200" b="1" dirty="0"/>
          </a:p>
        </p:txBody>
      </p:sp>
    </p:spTree>
    <p:extLst>
      <p:ext uri="{BB962C8B-B14F-4D97-AF65-F5344CB8AC3E}">
        <p14:creationId xmlns:p14="http://schemas.microsoft.com/office/powerpoint/2010/main" val="2014590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B9527F-7C10-4782-AE30-4581B14052A1}"/>
              </a:ext>
            </a:extLst>
          </p:cNvPr>
          <p:cNvSpPr>
            <a:spLocks noGrp="1"/>
          </p:cNvSpPr>
          <p:nvPr>
            <p:ph type="sldNum" sz="quarter" idx="4"/>
          </p:nvPr>
        </p:nvSpPr>
        <p:spPr/>
        <p:txBody>
          <a:bodyPr/>
          <a:lstStyle/>
          <a:p>
            <a:fld id="{01CD3B2E-BC1C-6C4D-9D91-A67B950EE325}" type="slidenum">
              <a:rPr lang="en-US" smtClean="0"/>
              <a:pPr/>
              <a:t>14</a:t>
            </a:fld>
            <a:endParaRPr lang="en-US"/>
          </a:p>
        </p:txBody>
      </p:sp>
      <p:sp>
        <p:nvSpPr>
          <p:cNvPr id="5" name="Subtitle 1">
            <a:extLst>
              <a:ext uri="{FF2B5EF4-FFF2-40B4-BE49-F238E27FC236}">
                <a16:creationId xmlns:a16="http://schemas.microsoft.com/office/drawing/2014/main" id="{A8088108-D87F-471B-9AF5-FE1B15FCCD1E}"/>
              </a:ext>
            </a:extLst>
          </p:cNvPr>
          <p:cNvSpPr txBox="1">
            <a:spLocks/>
          </p:cNvSpPr>
          <p:nvPr/>
        </p:nvSpPr>
        <p:spPr>
          <a:xfrm>
            <a:off x="2629826" y="190500"/>
            <a:ext cx="7108032" cy="47744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600" b="0" i="0" kern="1200" spc="0">
                <a:solidFill>
                  <a:schemeClr val="tx1"/>
                </a:solidFill>
                <a:latin typeface="Lub Dub Medium" panose="020B06030304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00000"/>
              </a:lnSpc>
              <a:spcBef>
                <a:spcPts val="0"/>
              </a:spcBef>
            </a:pPr>
            <a:r>
              <a:rPr lang="en-US" sz="2333" b="1" dirty="0">
                <a:latin typeface="Lub Dub Medium" panose="020B0603030403020204" pitchFamily="34" charset="0"/>
                <a:ea typeface="Times New Roman" panose="02020603050405020304" pitchFamily="18" charset="0"/>
              </a:rPr>
              <a:t>Patient-Centric Algorithms for Acute Chest Pain.</a:t>
            </a:r>
            <a:endParaRPr lang="en-US" sz="2333" dirty="0">
              <a:latin typeface="Lub Dub Medium" panose="020B0603030403020204" pitchFamily="34" charset="0"/>
              <a:ea typeface="Times New Roman" panose="02020603050405020304" pitchFamily="18" charset="0"/>
            </a:endParaRPr>
          </a:p>
        </p:txBody>
      </p:sp>
      <p:pic>
        <p:nvPicPr>
          <p:cNvPr id="6" name="Picture 5" descr="Diagram&#10;&#10;Description automatically generated">
            <a:extLst>
              <a:ext uri="{FF2B5EF4-FFF2-40B4-BE49-F238E27FC236}">
                <a16:creationId xmlns:a16="http://schemas.microsoft.com/office/drawing/2014/main" id="{65CD01FC-1EE4-428A-8516-A1ACC439F9A4}"/>
              </a:ext>
            </a:extLst>
          </p:cNvPr>
          <p:cNvPicPr/>
          <p:nvPr/>
        </p:nvPicPr>
        <p:blipFill rotWithShape="1">
          <a:blip r:embed="rId2" cstate="print">
            <a:extLst>
              <a:ext uri="{28A0092B-C50C-407E-A947-70E740481C1C}">
                <a14:useLocalDpi xmlns:a14="http://schemas.microsoft.com/office/drawing/2010/main" val="0"/>
              </a:ext>
            </a:extLst>
          </a:blip>
          <a:srcRect l="2699" t="6844" r="1180" b="13245"/>
          <a:stretch/>
        </p:blipFill>
        <p:spPr bwMode="auto">
          <a:xfrm>
            <a:off x="2955852" y="994838"/>
            <a:ext cx="5792332" cy="5863162"/>
          </a:xfrm>
          <a:prstGeom prst="rect">
            <a:avLst/>
          </a:prstGeom>
          <a:noFill/>
          <a:ln w="28575">
            <a:solidFill>
              <a:schemeClr val="tx1"/>
            </a:solid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C222AAA2-6170-4296-A575-24BD2CD7D709}"/>
              </a:ext>
            </a:extLst>
          </p:cNvPr>
          <p:cNvSpPr txBox="1"/>
          <p:nvPr/>
        </p:nvSpPr>
        <p:spPr>
          <a:xfrm>
            <a:off x="411676" y="2967860"/>
            <a:ext cx="1841500" cy="1117935"/>
          </a:xfrm>
          <a:prstGeom prst="rect">
            <a:avLst/>
          </a:prstGeom>
          <a:noFill/>
        </p:spPr>
        <p:txBody>
          <a:bodyPr wrap="square">
            <a:spAutoFit/>
          </a:bodyPr>
          <a:lstStyle/>
          <a:p>
            <a:r>
              <a:rPr lang="en-US" sz="1333">
                <a:latin typeface="Lub Dub Medium" panose="020B0603030403020204" pitchFamily="34" charset="0"/>
              </a:rPr>
              <a:t>ECG indicates electrocardiogram; and STEMI, ST-segment–elevation myocardial infarction.</a:t>
            </a:r>
          </a:p>
        </p:txBody>
      </p:sp>
      <p:sp>
        <p:nvSpPr>
          <p:cNvPr id="7" name="TextBox 6">
            <a:extLst>
              <a:ext uri="{FF2B5EF4-FFF2-40B4-BE49-F238E27FC236}">
                <a16:creationId xmlns:a16="http://schemas.microsoft.com/office/drawing/2014/main" id="{7D469BE6-0F05-4161-B355-A81671C44970}"/>
              </a:ext>
            </a:extLst>
          </p:cNvPr>
          <p:cNvSpPr txBox="1"/>
          <p:nvPr/>
        </p:nvSpPr>
        <p:spPr>
          <a:xfrm>
            <a:off x="411676" y="1587500"/>
            <a:ext cx="2349500" cy="1118511"/>
          </a:xfrm>
          <a:prstGeom prst="rect">
            <a:avLst/>
          </a:prstGeom>
          <a:noFill/>
        </p:spPr>
        <p:txBody>
          <a:bodyPr wrap="square">
            <a:spAutoFit/>
          </a:bodyPr>
          <a:lstStyle/>
          <a:p>
            <a:r>
              <a:rPr lang="en-US" sz="1667" b="1">
                <a:latin typeface="Lub Dub Medium" panose="020B0603030403020204" pitchFamily="34" charset="0"/>
              </a:rPr>
              <a:t>Colors correspond to the Class of Recommendation in Table 1.</a:t>
            </a:r>
          </a:p>
        </p:txBody>
      </p:sp>
    </p:spTree>
    <p:extLst>
      <p:ext uri="{BB962C8B-B14F-4D97-AF65-F5344CB8AC3E}">
        <p14:creationId xmlns:p14="http://schemas.microsoft.com/office/powerpoint/2010/main" val="2497715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A7E087-669C-3C70-DA1E-A429CF51A3E2}"/>
              </a:ext>
            </a:extLst>
          </p:cNvPr>
          <p:cNvSpPr txBox="1"/>
          <p:nvPr/>
        </p:nvSpPr>
        <p:spPr>
          <a:xfrm>
            <a:off x="3678865" y="446568"/>
            <a:ext cx="4199291" cy="584775"/>
          </a:xfrm>
          <a:prstGeom prst="rect">
            <a:avLst/>
          </a:prstGeom>
          <a:noFill/>
        </p:spPr>
        <p:txBody>
          <a:bodyPr wrap="none" rtlCol="0">
            <a:spAutoFit/>
          </a:bodyPr>
          <a:lstStyle/>
          <a:p>
            <a:r>
              <a:rPr lang="en-US" sz="3200" b="1" dirty="0"/>
              <a:t>How to diagnose STEMI</a:t>
            </a:r>
            <a:endParaRPr lang="el-GB" sz="3200" b="1" dirty="0"/>
          </a:p>
        </p:txBody>
      </p:sp>
      <p:pic>
        <p:nvPicPr>
          <p:cNvPr id="4" name="Εικόνα 3">
            <a:extLst>
              <a:ext uri="{FF2B5EF4-FFF2-40B4-BE49-F238E27FC236}">
                <a16:creationId xmlns:a16="http://schemas.microsoft.com/office/drawing/2014/main" id="{411D7825-9A14-A381-7EA2-8984824E7BFF}"/>
              </a:ext>
            </a:extLst>
          </p:cNvPr>
          <p:cNvPicPr>
            <a:picLocks noChangeAspect="1"/>
          </p:cNvPicPr>
          <p:nvPr/>
        </p:nvPicPr>
        <p:blipFill>
          <a:blip r:embed="rId2"/>
          <a:stretch>
            <a:fillRect/>
          </a:stretch>
        </p:blipFill>
        <p:spPr>
          <a:xfrm>
            <a:off x="1222743" y="1477926"/>
            <a:ext cx="9540113" cy="4624370"/>
          </a:xfrm>
          <a:prstGeom prst="rect">
            <a:avLst/>
          </a:prstGeom>
        </p:spPr>
      </p:pic>
    </p:spTree>
    <p:extLst>
      <p:ext uri="{BB962C8B-B14F-4D97-AF65-F5344CB8AC3E}">
        <p14:creationId xmlns:p14="http://schemas.microsoft.com/office/powerpoint/2010/main" val="3003178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67A1A0-CFB6-490F-8597-44045214AF88}"/>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17530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Ομάδα 4">
            <a:extLst>
              <a:ext uri="{FF2B5EF4-FFF2-40B4-BE49-F238E27FC236}">
                <a16:creationId xmlns:a16="http://schemas.microsoft.com/office/drawing/2014/main" id="{9CF1627D-42D4-ED8E-124D-2BF78BE96DB1}"/>
              </a:ext>
            </a:extLst>
          </p:cNvPr>
          <p:cNvGrpSpPr/>
          <p:nvPr/>
        </p:nvGrpSpPr>
        <p:grpSpPr>
          <a:xfrm>
            <a:off x="2267391" y="308344"/>
            <a:ext cx="7657217" cy="6065302"/>
            <a:chOff x="2267391" y="308344"/>
            <a:chExt cx="7657217" cy="6065302"/>
          </a:xfrm>
        </p:grpSpPr>
        <p:pic>
          <p:nvPicPr>
            <p:cNvPr id="2" name="Εικόνα 1">
              <a:extLst>
                <a:ext uri="{FF2B5EF4-FFF2-40B4-BE49-F238E27FC236}">
                  <a16:creationId xmlns:a16="http://schemas.microsoft.com/office/drawing/2014/main" id="{F43065F6-B15B-5453-51D8-F25774665262}"/>
                </a:ext>
              </a:extLst>
            </p:cNvPr>
            <p:cNvPicPr>
              <a:picLocks noChangeAspect="1"/>
            </p:cNvPicPr>
            <p:nvPr/>
          </p:nvPicPr>
          <p:blipFill>
            <a:blip r:embed="rId2"/>
            <a:stretch>
              <a:fillRect/>
            </a:stretch>
          </p:blipFill>
          <p:spPr>
            <a:xfrm rot="16200000">
              <a:off x="3151354" y="-399609"/>
              <a:ext cx="5889292" cy="7657217"/>
            </a:xfrm>
            <a:prstGeom prst="rect">
              <a:avLst/>
            </a:prstGeom>
          </p:spPr>
        </p:pic>
        <p:sp>
          <p:nvSpPr>
            <p:cNvPr id="4" name="Ορθογώνιο 3">
              <a:extLst>
                <a:ext uri="{FF2B5EF4-FFF2-40B4-BE49-F238E27FC236}">
                  <a16:creationId xmlns:a16="http://schemas.microsoft.com/office/drawing/2014/main" id="{3FF67712-DE93-EAC6-E12D-168C6C1BC8F6}"/>
                </a:ext>
              </a:extLst>
            </p:cNvPr>
            <p:cNvSpPr/>
            <p:nvPr/>
          </p:nvSpPr>
          <p:spPr>
            <a:xfrm>
              <a:off x="2509284" y="308344"/>
              <a:ext cx="3586716" cy="659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B"/>
            </a:p>
          </p:txBody>
        </p:sp>
      </p:grpSp>
    </p:spTree>
    <p:extLst>
      <p:ext uri="{BB962C8B-B14F-4D97-AF65-F5344CB8AC3E}">
        <p14:creationId xmlns:p14="http://schemas.microsoft.com/office/powerpoint/2010/main" val="3182025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579646-BCB8-4CCE-B0A9-98BC8D2A0FFC}"/>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Ορθογώνιο 1">
            <a:extLst>
              <a:ext uri="{FF2B5EF4-FFF2-40B4-BE49-F238E27FC236}">
                <a16:creationId xmlns:a16="http://schemas.microsoft.com/office/drawing/2014/main" id="{1C72ADAC-29E5-452E-688F-F66845CE9508}"/>
              </a:ext>
            </a:extLst>
          </p:cNvPr>
          <p:cNvSpPr/>
          <p:nvPr/>
        </p:nvSpPr>
        <p:spPr>
          <a:xfrm>
            <a:off x="1127051" y="1658679"/>
            <a:ext cx="9292856" cy="221157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B"/>
          </a:p>
        </p:txBody>
      </p:sp>
    </p:spTree>
    <p:extLst>
      <p:ext uri="{BB962C8B-B14F-4D97-AF65-F5344CB8AC3E}">
        <p14:creationId xmlns:p14="http://schemas.microsoft.com/office/powerpoint/2010/main" val="2195210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rrow: Right 13">
            <a:extLst>
              <a:ext uri="{FF2B5EF4-FFF2-40B4-BE49-F238E27FC236}">
                <a16:creationId xmlns:a16="http://schemas.microsoft.com/office/drawing/2014/main" id="{B4C4F06D-0F35-4FB1-8B86-444C972F5272}"/>
              </a:ext>
            </a:extLst>
          </p:cNvPr>
          <p:cNvSpPr/>
          <p:nvPr/>
        </p:nvSpPr>
        <p:spPr>
          <a:xfrm>
            <a:off x="4240252" y="3862602"/>
            <a:ext cx="1574216" cy="966526"/>
          </a:xfrm>
          <a:prstGeom prst="rightArrow">
            <a:avLst/>
          </a:prstGeom>
          <a:solidFill>
            <a:schemeClr val="accent2">
              <a:lumMod val="20000"/>
              <a:lumOff val="80000"/>
            </a:schemeClr>
          </a:solidFill>
          <a:ln w="28575">
            <a:noFill/>
          </a:ln>
        </p:spPr>
        <p:txBody>
          <a:bodyPr wrap="square" rtlCol="0" anchor="ctr" anchorCtr="0">
            <a:noAutofit/>
          </a:bodyPr>
          <a:lstStyle/>
          <a:p>
            <a:pPr marL="0" algn="ctr"/>
            <a:endParaRPr lang="en-GB" dirty="0">
              <a:solidFill>
                <a:schemeClr val="tx1"/>
              </a:solidFill>
            </a:endParaRPr>
          </a:p>
        </p:txBody>
      </p:sp>
      <p:sp>
        <p:nvSpPr>
          <p:cNvPr id="3" name="Text Placeholder 2"/>
          <p:cNvSpPr>
            <a:spLocks noGrp="1"/>
          </p:cNvSpPr>
          <p:nvPr>
            <p:ph type="body" sz="quarter" idx="10"/>
          </p:nvPr>
        </p:nvSpPr>
        <p:spPr>
          <a:xfrm>
            <a:off x="583900" y="5669678"/>
            <a:ext cx="11040000" cy="1054973"/>
          </a:xfrm>
        </p:spPr>
        <p:txBody>
          <a:bodyPr/>
          <a:lstStyle/>
          <a:p>
            <a:r>
              <a:rPr lang="en-GB" dirty="0"/>
              <a:t>*First medical contact (FMC) is defined as the time when the patient is initially assessed by a physician, paramedic, nurse or other trained EMS personnel who can obtain and interpret the ECG and deliver initial interventions, either in the pre-hospital setting or upon arrival at the hospital </a:t>
            </a:r>
          </a:p>
          <a:p>
            <a:r>
              <a:rPr lang="en-GB" dirty="0"/>
              <a:t>Ibanez B et al. Eur Heart J 2018;39:119–77</a:t>
            </a:r>
          </a:p>
        </p:txBody>
      </p:sp>
      <p:sp>
        <p:nvSpPr>
          <p:cNvPr id="4" name="Text Placeholder 3"/>
          <p:cNvSpPr>
            <a:spLocks noGrp="1"/>
          </p:cNvSpPr>
          <p:nvPr>
            <p:ph type="body" sz="quarter" idx="12"/>
          </p:nvPr>
        </p:nvSpPr>
        <p:spPr/>
        <p:txBody>
          <a:bodyPr>
            <a:normAutofit/>
          </a:bodyPr>
          <a:lstStyle/>
          <a:p>
            <a:pPr marL="0" lvl="0" indent="0">
              <a:buNone/>
            </a:pPr>
            <a:r>
              <a:rPr lang="en-US" dirty="0"/>
              <a:t>Diagnosis of STEMI</a:t>
            </a:r>
            <a:endParaRPr lang="en-GB" dirty="0"/>
          </a:p>
        </p:txBody>
      </p:sp>
      <p:sp>
        <p:nvSpPr>
          <p:cNvPr id="6" name="Rectangle: Rounded Corners 5">
            <a:extLst>
              <a:ext uri="{FF2B5EF4-FFF2-40B4-BE49-F238E27FC236}">
                <a16:creationId xmlns:a16="http://schemas.microsoft.com/office/drawing/2014/main" id="{EF52213F-2528-4477-A12A-0DB4C1DFB055}"/>
              </a:ext>
            </a:extLst>
          </p:cNvPr>
          <p:cNvSpPr/>
          <p:nvPr/>
        </p:nvSpPr>
        <p:spPr>
          <a:xfrm>
            <a:off x="583901" y="2381421"/>
            <a:ext cx="11040000" cy="572370"/>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Key recommendations for initial diagnosis</a:t>
            </a:r>
            <a:endParaRPr lang="en-GB" sz="2000" b="1" dirty="0"/>
          </a:p>
        </p:txBody>
      </p:sp>
      <p:sp>
        <p:nvSpPr>
          <p:cNvPr id="5" name="Rectangle: Rounded Corners 4">
            <a:extLst>
              <a:ext uri="{FF2B5EF4-FFF2-40B4-BE49-F238E27FC236}">
                <a16:creationId xmlns:a16="http://schemas.microsoft.com/office/drawing/2014/main" id="{5CA6CEC1-C48B-44D6-98B8-3CAA5A36F733}"/>
              </a:ext>
            </a:extLst>
          </p:cNvPr>
          <p:cNvSpPr/>
          <p:nvPr/>
        </p:nvSpPr>
        <p:spPr>
          <a:xfrm>
            <a:off x="583900" y="1332365"/>
            <a:ext cx="11040000" cy="995453"/>
          </a:xfrm>
          <a:prstGeom prst="roundRect">
            <a:avLst/>
          </a:prstGeom>
          <a:noFill/>
          <a:ln w="28575">
            <a:noFill/>
          </a:ln>
        </p:spPr>
        <p:txBody>
          <a:bodyPr wrap="square" rtlCol="0" anchor="ctr" anchorCtr="0">
            <a:noAutofit/>
          </a:bodyPr>
          <a:lstStyle/>
          <a:p>
            <a:pPr marL="0" lvl="1" algn="ctr"/>
            <a:r>
              <a:rPr lang="en-US" sz="2000" b="1" dirty="0">
                <a:solidFill>
                  <a:schemeClr val="accent1"/>
                </a:solidFill>
              </a:rPr>
              <a:t>STEMI is defined </a:t>
            </a:r>
            <a:r>
              <a:rPr lang="en-US" sz="2000" dirty="0">
                <a:solidFill>
                  <a:schemeClr val="tx1"/>
                </a:solidFill>
              </a:rPr>
              <a:t>as persistent chest discomfort or other symptoms suggestive </a:t>
            </a:r>
            <a:br>
              <a:rPr lang="en-US" sz="2000" dirty="0">
                <a:solidFill>
                  <a:schemeClr val="tx1"/>
                </a:solidFill>
              </a:rPr>
            </a:br>
            <a:r>
              <a:rPr lang="en-US" sz="2000" dirty="0">
                <a:solidFill>
                  <a:schemeClr val="tx1"/>
                </a:solidFill>
              </a:rPr>
              <a:t>of ischaemia and ST-segment elevation in ≥2 contiguous leads</a:t>
            </a:r>
            <a:endParaRPr lang="en-GB" sz="2000" dirty="0">
              <a:solidFill>
                <a:schemeClr val="tx1"/>
              </a:solidFill>
            </a:endParaRPr>
          </a:p>
        </p:txBody>
      </p:sp>
      <p:sp>
        <p:nvSpPr>
          <p:cNvPr id="9" name="Rectangle: Rounded Corners 8">
            <a:extLst>
              <a:ext uri="{FF2B5EF4-FFF2-40B4-BE49-F238E27FC236}">
                <a16:creationId xmlns:a16="http://schemas.microsoft.com/office/drawing/2014/main" id="{88876861-7D1F-4AC4-81F9-9E14C919EF4B}"/>
              </a:ext>
            </a:extLst>
          </p:cNvPr>
          <p:cNvSpPr/>
          <p:nvPr/>
        </p:nvSpPr>
        <p:spPr>
          <a:xfrm>
            <a:off x="6375477" y="3141957"/>
            <a:ext cx="5248423" cy="1150168"/>
          </a:xfrm>
          <a:prstGeom prst="roundRect">
            <a:avLst/>
          </a:prstGeom>
          <a:noFill/>
          <a:ln w="9525">
            <a:solidFill>
              <a:schemeClr val="bg1">
                <a:lumMod val="75000"/>
              </a:schemeClr>
            </a:solidFill>
          </a:ln>
        </p:spPr>
        <p:txBody>
          <a:bodyPr wrap="square" lIns="504000" rtlCol="0" anchor="ctr" anchorCtr="0">
            <a:noAutofit/>
          </a:bodyPr>
          <a:lstStyle/>
          <a:p>
            <a:pPr marL="0" lvl="1">
              <a:spcAft>
                <a:spcPts val="600"/>
              </a:spcAft>
            </a:pPr>
            <a:r>
              <a:rPr lang="en-US" b="1" dirty="0">
                <a:solidFill>
                  <a:schemeClr val="accent1"/>
                </a:solidFill>
              </a:rPr>
              <a:t>ECG monitoring </a:t>
            </a:r>
            <a:r>
              <a:rPr lang="en-US" dirty="0"/>
              <a:t>with defibrillator capacity as soon as possible in all patients with suspected STEMI (IB)</a:t>
            </a:r>
            <a:endParaRPr lang="en-GB" dirty="0"/>
          </a:p>
        </p:txBody>
      </p:sp>
      <p:sp>
        <p:nvSpPr>
          <p:cNvPr id="8" name="Rectangle: Rounded Corners 7">
            <a:extLst>
              <a:ext uri="{FF2B5EF4-FFF2-40B4-BE49-F238E27FC236}">
                <a16:creationId xmlns:a16="http://schemas.microsoft.com/office/drawing/2014/main" id="{DCD77431-AE50-425F-BBAE-A482FA305681}"/>
              </a:ext>
            </a:extLst>
          </p:cNvPr>
          <p:cNvSpPr/>
          <p:nvPr/>
        </p:nvSpPr>
        <p:spPr>
          <a:xfrm>
            <a:off x="946446" y="3666846"/>
            <a:ext cx="3284715" cy="1428486"/>
          </a:xfrm>
          <a:prstGeom prst="roundRect">
            <a:avLst/>
          </a:prstGeom>
          <a:noFill/>
          <a:ln w="9525">
            <a:solidFill>
              <a:schemeClr val="bg1">
                <a:lumMod val="75000"/>
              </a:schemeClr>
            </a:solidFill>
          </a:ln>
        </p:spPr>
        <p:txBody>
          <a:bodyPr wrap="square" lIns="468000" rtlCol="0" anchor="ctr" anchorCtr="0">
            <a:noAutofit/>
          </a:bodyPr>
          <a:lstStyle/>
          <a:p>
            <a:pPr marL="0" lvl="1">
              <a:spcAft>
                <a:spcPts val="600"/>
              </a:spcAft>
            </a:pPr>
            <a:r>
              <a:rPr lang="en-US" b="1" dirty="0">
                <a:solidFill>
                  <a:schemeClr val="accent1"/>
                </a:solidFill>
              </a:rPr>
              <a:t>12-lead ECG </a:t>
            </a:r>
            <a:r>
              <a:rPr lang="en-US" dirty="0">
                <a:solidFill>
                  <a:schemeClr val="tx1"/>
                </a:solidFill>
              </a:rPr>
              <a:t>as soon as possible (target delay ≤10 min) (IB)</a:t>
            </a:r>
            <a:endParaRPr lang="en-GB" dirty="0">
              <a:solidFill>
                <a:schemeClr val="tx1"/>
              </a:solidFill>
            </a:endParaRPr>
          </a:p>
        </p:txBody>
      </p:sp>
      <p:sp>
        <p:nvSpPr>
          <p:cNvPr id="10" name="Rectangle: Rounded Corners 9">
            <a:extLst>
              <a:ext uri="{FF2B5EF4-FFF2-40B4-BE49-F238E27FC236}">
                <a16:creationId xmlns:a16="http://schemas.microsoft.com/office/drawing/2014/main" id="{488BD8A5-28D7-4EA5-BB86-13A96AF6E62C}"/>
              </a:ext>
            </a:extLst>
          </p:cNvPr>
          <p:cNvSpPr/>
          <p:nvPr/>
        </p:nvSpPr>
        <p:spPr>
          <a:xfrm>
            <a:off x="6375477" y="4437832"/>
            <a:ext cx="5248423" cy="1150168"/>
          </a:xfrm>
          <a:prstGeom prst="roundRect">
            <a:avLst/>
          </a:prstGeom>
          <a:noFill/>
          <a:ln w="9525">
            <a:solidFill>
              <a:schemeClr val="bg1">
                <a:lumMod val="75000"/>
              </a:schemeClr>
            </a:solidFill>
          </a:ln>
        </p:spPr>
        <p:txBody>
          <a:bodyPr wrap="square" lIns="504000" rtlCol="0" anchor="ctr" anchorCtr="0">
            <a:noAutofit/>
          </a:bodyPr>
          <a:lstStyle/>
          <a:p>
            <a:pPr marL="0" lvl="1">
              <a:spcAft>
                <a:spcPts val="600"/>
              </a:spcAft>
            </a:pPr>
            <a:r>
              <a:rPr lang="en-US" b="1" dirty="0">
                <a:solidFill>
                  <a:schemeClr val="accent1"/>
                </a:solidFill>
              </a:rPr>
              <a:t>Routine sampling </a:t>
            </a:r>
            <a:r>
              <a:rPr lang="en-US" dirty="0"/>
              <a:t>for serum markers as soon as possible in the acute phase, but should not delay reperfusion (IC)</a:t>
            </a:r>
            <a:endParaRPr lang="en-GB" dirty="0"/>
          </a:p>
        </p:txBody>
      </p:sp>
      <p:grpSp>
        <p:nvGrpSpPr>
          <p:cNvPr id="45" name="Group 44">
            <a:extLst>
              <a:ext uri="{FF2B5EF4-FFF2-40B4-BE49-F238E27FC236}">
                <a16:creationId xmlns:a16="http://schemas.microsoft.com/office/drawing/2014/main" id="{36D6E7A1-1BD5-4D3B-8B8B-86C4B06E1EAB}"/>
              </a:ext>
            </a:extLst>
          </p:cNvPr>
          <p:cNvGrpSpPr/>
          <p:nvPr/>
        </p:nvGrpSpPr>
        <p:grpSpPr>
          <a:xfrm>
            <a:off x="5959534" y="3334450"/>
            <a:ext cx="765182" cy="765182"/>
            <a:chOff x="6285626" y="2746001"/>
            <a:chExt cx="1041628" cy="1041628"/>
          </a:xfrm>
        </p:grpSpPr>
        <p:sp>
          <p:nvSpPr>
            <p:cNvPr id="46" name="Freeform 23">
              <a:extLst>
                <a:ext uri="{FF2B5EF4-FFF2-40B4-BE49-F238E27FC236}">
                  <a16:creationId xmlns:a16="http://schemas.microsoft.com/office/drawing/2014/main" id="{62C12F55-B8B4-4209-A989-A8A46ADF84B1}"/>
                </a:ext>
              </a:extLst>
            </p:cNvPr>
            <p:cNvSpPr>
              <a:spLocks/>
            </p:cNvSpPr>
            <p:nvPr/>
          </p:nvSpPr>
          <p:spPr bwMode="auto">
            <a:xfrm>
              <a:off x="6285626" y="2746001"/>
              <a:ext cx="1041628" cy="1041628"/>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defTabSz="342884"/>
              <a:endParaRPr lang="en-GB" sz="1350" dirty="0">
                <a:solidFill>
                  <a:srgbClr val="53565A"/>
                </a:solidFill>
                <a:latin typeface="Arial"/>
              </a:endParaRPr>
            </a:p>
          </p:txBody>
        </p:sp>
        <p:sp>
          <p:nvSpPr>
            <p:cNvPr id="43" name="Freeform: Shape 42">
              <a:extLst>
                <a:ext uri="{FF2B5EF4-FFF2-40B4-BE49-F238E27FC236}">
                  <a16:creationId xmlns:a16="http://schemas.microsoft.com/office/drawing/2014/main" id="{42D3829D-92AE-4645-A1F2-8252CE97EAE9}"/>
                </a:ext>
              </a:extLst>
            </p:cNvPr>
            <p:cNvSpPr/>
            <p:nvPr/>
          </p:nvSpPr>
          <p:spPr>
            <a:xfrm>
              <a:off x="6423849" y="2974193"/>
              <a:ext cx="765182" cy="533658"/>
            </a:xfrm>
            <a:custGeom>
              <a:avLst/>
              <a:gdLst>
                <a:gd name="connsiteX0" fmla="*/ 0 w 3481754"/>
                <a:gd name="connsiteY0" fmla="*/ 1664677 h 2016369"/>
                <a:gd name="connsiteX1" fmla="*/ 574431 w 3481754"/>
                <a:gd name="connsiteY1" fmla="*/ 1664677 h 2016369"/>
                <a:gd name="connsiteX2" fmla="*/ 773723 w 3481754"/>
                <a:gd name="connsiteY2" fmla="*/ 1488831 h 2016369"/>
                <a:gd name="connsiteX3" fmla="*/ 984739 w 3481754"/>
                <a:gd name="connsiteY3" fmla="*/ 1664677 h 2016369"/>
                <a:gd name="connsiteX4" fmla="*/ 1359877 w 3481754"/>
                <a:gd name="connsiteY4" fmla="*/ 1664677 h 2016369"/>
                <a:gd name="connsiteX5" fmla="*/ 1441939 w 3481754"/>
                <a:gd name="connsiteY5" fmla="*/ 2016369 h 2016369"/>
                <a:gd name="connsiteX6" fmla="*/ 1664677 w 3481754"/>
                <a:gd name="connsiteY6" fmla="*/ 0 h 2016369"/>
                <a:gd name="connsiteX7" fmla="*/ 1863969 w 3481754"/>
                <a:gd name="connsiteY7" fmla="*/ 984738 h 2016369"/>
                <a:gd name="connsiteX8" fmla="*/ 2297723 w 3481754"/>
                <a:gd name="connsiteY8" fmla="*/ 597877 h 2016369"/>
                <a:gd name="connsiteX9" fmla="*/ 2790093 w 3481754"/>
                <a:gd name="connsiteY9" fmla="*/ 1676400 h 2016369"/>
                <a:gd name="connsiteX10" fmla="*/ 3481754 w 3481754"/>
                <a:gd name="connsiteY10" fmla="*/ 1676400 h 2016369"/>
                <a:gd name="connsiteX11" fmla="*/ 3458308 w 3481754"/>
                <a:gd name="connsiteY11" fmla="*/ 1676400 h 201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81754" h="2016369">
                  <a:moveTo>
                    <a:pt x="0" y="1664677"/>
                  </a:moveTo>
                  <a:lnTo>
                    <a:pt x="574431" y="1664677"/>
                  </a:lnTo>
                  <a:lnTo>
                    <a:pt x="773723" y="1488831"/>
                  </a:lnTo>
                  <a:lnTo>
                    <a:pt x="984739" y="1664677"/>
                  </a:lnTo>
                  <a:lnTo>
                    <a:pt x="1359877" y="1664677"/>
                  </a:lnTo>
                  <a:lnTo>
                    <a:pt x="1441939" y="2016369"/>
                  </a:lnTo>
                  <a:lnTo>
                    <a:pt x="1664677" y="0"/>
                  </a:lnTo>
                  <a:lnTo>
                    <a:pt x="1863969" y="984738"/>
                  </a:lnTo>
                  <a:lnTo>
                    <a:pt x="2297723" y="597877"/>
                  </a:lnTo>
                  <a:lnTo>
                    <a:pt x="2790093" y="1676400"/>
                  </a:lnTo>
                  <a:lnTo>
                    <a:pt x="3481754" y="1676400"/>
                  </a:lnTo>
                  <a:lnTo>
                    <a:pt x="3458308" y="1676400"/>
                  </a:lnTo>
                </a:path>
              </a:pathLst>
            </a:custGeom>
            <a:noFill/>
            <a:ln w="38100">
              <a:solidFill>
                <a:schemeClr val="bg1"/>
              </a:solidFill>
            </a:ln>
          </p:spPr>
          <p:txBody>
            <a:bodyPr rtlCol="0" anchor="ctr"/>
            <a:lstStyle/>
            <a:p>
              <a:pPr algn="ctr"/>
              <a:endParaRPr lang="en-GB" dirty="0"/>
            </a:p>
          </p:txBody>
        </p:sp>
      </p:grpSp>
      <p:grpSp>
        <p:nvGrpSpPr>
          <p:cNvPr id="47" name="Group 46">
            <a:extLst>
              <a:ext uri="{FF2B5EF4-FFF2-40B4-BE49-F238E27FC236}">
                <a16:creationId xmlns:a16="http://schemas.microsoft.com/office/drawing/2014/main" id="{B0A1E83F-E30D-4056-B6A7-6495871F54FA}"/>
              </a:ext>
            </a:extLst>
          </p:cNvPr>
          <p:cNvGrpSpPr/>
          <p:nvPr/>
        </p:nvGrpSpPr>
        <p:grpSpPr>
          <a:xfrm>
            <a:off x="5959534" y="4630325"/>
            <a:ext cx="765182" cy="765182"/>
            <a:chOff x="5791835" y="5043160"/>
            <a:chExt cx="765182" cy="765182"/>
          </a:xfrm>
        </p:grpSpPr>
        <p:sp>
          <p:nvSpPr>
            <p:cNvPr id="49" name="Freeform 23">
              <a:extLst>
                <a:ext uri="{FF2B5EF4-FFF2-40B4-BE49-F238E27FC236}">
                  <a16:creationId xmlns:a16="http://schemas.microsoft.com/office/drawing/2014/main" id="{B795B491-2AFD-44C9-AE6F-17293C6C5298}"/>
                </a:ext>
              </a:extLst>
            </p:cNvPr>
            <p:cNvSpPr>
              <a:spLocks/>
            </p:cNvSpPr>
            <p:nvPr/>
          </p:nvSpPr>
          <p:spPr bwMode="auto">
            <a:xfrm>
              <a:off x="5791835" y="5043160"/>
              <a:ext cx="765182" cy="765182"/>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defTabSz="342884"/>
              <a:endParaRPr lang="en-GB" sz="1350" dirty="0">
                <a:solidFill>
                  <a:srgbClr val="53565A"/>
                </a:solidFill>
                <a:latin typeface="Arial"/>
              </a:endParaRPr>
            </a:p>
          </p:txBody>
        </p:sp>
        <p:grpSp>
          <p:nvGrpSpPr>
            <p:cNvPr id="18" name="Group 17">
              <a:extLst>
                <a:ext uri="{FF2B5EF4-FFF2-40B4-BE49-F238E27FC236}">
                  <a16:creationId xmlns:a16="http://schemas.microsoft.com/office/drawing/2014/main" id="{812C9CF5-ECA1-4902-AB38-54E6FDCEAD7A}"/>
                </a:ext>
              </a:extLst>
            </p:cNvPr>
            <p:cNvGrpSpPr/>
            <p:nvPr/>
          </p:nvGrpSpPr>
          <p:grpSpPr>
            <a:xfrm>
              <a:off x="5974830" y="5294258"/>
              <a:ext cx="370570" cy="360002"/>
              <a:chOff x="3695521" y="2802588"/>
              <a:chExt cx="399391" cy="393213"/>
            </a:xfrm>
            <a:solidFill>
              <a:schemeClr val="bg1"/>
            </a:solidFill>
            <a:effectLst/>
          </p:grpSpPr>
          <p:sp>
            <p:nvSpPr>
              <p:cNvPr id="19" name="Teardrop 18">
                <a:extLst>
                  <a:ext uri="{FF2B5EF4-FFF2-40B4-BE49-F238E27FC236}">
                    <a16:creationId xmlns:a16="http://schemas.microsoft.com/office/drawing/2014/main" id="{85A7D47D-35CD-45A7-B835-32BAF7217FE6}"/>
                  </a:ext>
                </a:extLst>
              </p:cNvPr>
              <p:cNvSpPr/>
              <p:nvPr/>
            </p:nvSpPr>
            <p:spPr>
              <a:xfrm rot="18792737">
                <a:off x="3695521" y="2802588"/>
                <a:ext cx="252000" cy="252000"/>
              </a:xfrm>
              <a:prstGeom prst="teardrop">
                <a:avLst>
                  <a:gd name="adj" fmla="val 134973"/>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dirty="0">
                  <a:solidFill>
                    <a:prstClr val="white"/>
                  </a:solidFill>
                </a:endParaRPr>
              </a:p>
            </p:txBody>
          </p:sp>
          <p:sp>
            <p:nvSpPr>
              <p:cNvPr id="21" name="Teardrop 20">
                <a:extLst>
                  <a:ext uri="{FF2B5EF4-FFF2-40B4-BE49-F238E27FC236}">
                    <a16:creationId xmlns:a16="http://schemas.microsoft.com/office/drawing/2014/main" id="{8E6D10DF-2CAE-4ADE-899D-6703C3B2CB13}"/>
                  </a:ext>
                </a:extLst>
              </p:cNvPr>
              <p:cNvSpPr/>
              <p:nvPr/>
            </p:nvSpPr>
            <p:spPr>
              <a:xfrm rot="18792737">
                <a:off x="3928528" y="3029417"/>
                <a:ext cx="163582" cy="169186"/>
              </a:xfrm>
              <a:prstGeom prst="teardrop">
                <a:avLst>
                  <a:gd name="adj" fmla="val 134973"/>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dirty="0">
                  <a:solidFill>
                    <a:prstClr val="white"/>
                  </a:solidFill>
                </a:endParaRPr>
              </a:p>
            </p:txBody>
          </p:sp>
          <p:sp>
            <p:nvSpPr>
              <p:cNvPr id="22" name="Teardrop 21">
                <a:extLst>
                  <a:ext uri="{FF2B5EF4-FFF2-40B4-BE49-F238E27FC236}">
                    <a16:creationId xmlns:a16="http://schemas.microsoft.com/office/drawing/2014/main" id="{B4FDFE1C-7781-409C-8A26-418903246F96}"/>
                  </a:ext>
                </a:extLst>
              </p:cNvPr>
              <p:cNvSpPr/>
              <p:nvPr/>
            </p:nvSpPr>
            <p:spPr>
              <a:xfrm rot="18792737">
                <a:off x="3968427" y="2806040"/>
                <a:ext cx="108000" cy="108000"/>
              </a:xfrm>
              <a:prstGeom prst="teardrop">
                <a:avLst>
                  <a:gd name="adj" fmla="val 134973"/>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dirty="0">
                  <a:solidFill>
                    <a:prstClr val="white"/>
                  </a:solidFill>
                </a:endParaRPr>
              </a:p>
            </p:txBody>
          </p:sp>
        </p:grpSp>
      </p:grpSp>
      <p:grpSp>
        <p:nvGrpSpPr>
          <p:cNvPr id="51" name="Group 50">
            <a:extLst>
              <a:ext uri="{FF2B5EF4-FFF2-40B4-BE49-F238E27FC236}">
                <a16:creationId xmlns:a16="http://schemas.microsoft.com/office/drawing/2014/main" id="{5B001D7B-C867-4F15-9EB9-136C1CFC3CC1}"/>
              </a:ext>
            </a:extLst>
          </p:cNvPr>
          <p:cNvGrpSpPr/>
          <p:nvPr/>
        </p:nvGrpSpPr>
        <p:grpSpPr>
          <a:xfrm>
            <a:off x="562372" y="3963274"/>
            <a:ext cx="765182" cy="765182"/>
            <a:chOff x="6285626" y="2746001"/>
            <a:chExt cx="1041628" cy="1041628"/>
          </a:xfrm>
        </p:grpSpPr>
        <p:sp>
          <p:nvSpPr>
            <p:cNvPr id="52" name="Freeform 23">
              <a:extLst>
                <a:ext uri="{FF2B5EF4-FFF2-40B4-BE49-F238E27FC236}">
                  <a16:creationId xmlns:a16="http://schemas.microsoft.com/office/drawing/2014/main" id="{698B3463-7E32-4D45-AFF8-C11F96007D66}"/>
                </a:ext>
              </a:extLst>
            </p:cNvPr>
            <p:cNvSpPr>
              <a:spLocks/>
            </p:cNvSpPr>
            <p:nvPr/>
          </p:nvSpPr>
          <p:spPr bwMode="auto">
            <a:xfrm>
              <a:off x="6285626" y="2746001"/>
              <a:ext cx="1041628" cy="1041628"/>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defTabSz="342884"/>
              <a:endParaRPr lang="en-GB" sz="1350" dirty="0">
                <a:solidFill>
                  <a:srgbClr val="53565A"/>
                </a:solidFill>
                <a:latin typeface="Arial"/>
              </a:endParaRPr>
            </a:p>
          </p:txBody>
        </p:sp>
        <p:sp>
          <p:nvSpPr>
            <p:cNvPr id="53" name="Freeform: Shape 52">
              <a:extLst>
                <a:ext uri="{FF2B5EF4-FFF2-40B4-BE49-F238E27FC236}">
                  <a16:creationId xmlns:a16="http://schemas.microsoft.com/office/drawing/2014/main" id="{AFAD4F38-1570-49C1-B5A9-2A342F3EB81B}"/>
                </a:ext>
              </a:extLst>
            </p:cNvPr>
            <p:cNvSpPr/>
            <p:nvPr/>
          </p:nvSpPr>
          <p:spPr>
            <a:xfrm>
              <a:off x="6423849" y="2974193"/>
              <a:ext cx="765182" cy="533658"/>
            </a:xfrm>
            <a:custGeom>
              <a:avLst/>
              <a:gdLst>
                <a:gd name="connsiteX0" fmla="*/ 0 w 3481754"/>
                <a:gd name="connsiteY0" fmla="*/ 1664677 h 2016369"/>
                <a:gd name="connsiteX1" fmla="*/ 574431 w 3481754"/>
                <a:gd name="connsiteY1" fmla="*/ 1664677 h 2016369"/>
                <a:gd name="connsiteX2" fmla="*/ 773723 w 3481754"/>
                <a:gd name="connsiteY2" fmla="*/ 1488831 h 2016369"/>
                <a:gd name="connsiteX3" fmla="*/ 984739 w 3481754"/>
                <a:gd name="connsiteY3" fmla="*/ 1664677 h 2016369"/>
                <a:gd name="connsiteX4" fmla="*/ 1359877 w 3481754"/>
                <a:gd name="connsiteY4" fmla="*/ 1664677 h 2016369"/>
                <a:gd name="connsiteX5" fmla="*/ 1441939 w 3481754"/>
                <a:gd name="connsiteY5" fmla="*/ 2016369 h 2016369"/>
                <a:gd name="connsiteX6" fmla="*/ 1664677 w 3481754"/>
                <a:gd name="connsiteY6" fmla="*/ 0 h 2016369"/>
                <a:gd name="connsiteX7" fmla="*/ 1863969 w 3481754"/>
                <a:gd name="connsiteY7" fmla="*/ 984738 h 2016369"/>
                <a:gd name="connsiteX8" fmla="*/ 2297723 w 3481754"/>
                <a:gd name="connsiteY8" fmla="*/ 597877 h 2016369"/>
                <a:gd name="connsiteX9" fmla="*/ 2790093 w 3481754"/>
                <a:gd name="connsiteY9" fmla="*/ 1676400 h 2016369"/>
                <a:gd name="connsiteX10" fmla="*/ 3481754 w 3481754"/>
                <a:gd name="connsiteY10" fmla="*/ 1676400 h 2016369"/>
                <a:gd name="connsiteX11" fmla="*/ 3458308 w 3481754"/>
                <a:gd name="connsiteY11" fmla="*/ 1676400 h 201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81754" h="2016369">
                  <a:moveTo>
                    <a:pt x="0" y="1664677"/>
                  </a:moveTo>
                  <a:lnTo>
                    <a:pt x="574431" y="1664677"/>
                  </a:lnTo>
                  <a:lnTo>
                    <a:pt x="773723" y="1488831"/>
                  </a:lnTo>
                  <a:lnTo>
                    <a:pt x="984739" y="1664677"/>
                  </a:lnTo>
                  <a:lnTo>
                    <a:pt x="1359877" y="1664677"/>
                  </a:lnTo>
                  <a:lnTo>
                    <a:pt x="1441939" y="2016369"/>
                  </a:lnTo>
                  <a:lnTo>
                    <a:pt x="1664677" y="0"/>
                  </a:lnTo>
                  <a:lnTo>
                    <a:pt x="1863969" y="984738"/>
                  </a:lnTo>
                  <a:lnTo>
                    <a:pt x="2297723" y="597877"/>
                  </a:lnTo>
                  <a:lnTo>
                    <a:pt x="2790093" y="1676400"/>
                  </a:lnTo>
                  <a:lnTo>
                    <a:pt x="3481754" y="1676400"/>
                  </a:lnTo>
                  <a:lnTo>
                    <a:pt x="3458308" y="1676400"/>
                  </a:lnTo>
                </a:path>
              </a:pathLst>
            </a:custGeom>
            <a:noFill/>
            <a:ln w="38100">
              <a:solidFill>
                <a:schemeClr val="bg1"/>
              </a:solidFill>
            </a:ln>
          </p:spPr>
          <p:txBody>
            <a:bodyPr rtlCol="0" anchor="ctr"/>
            <a:lstStyle/>
            <a:p>
              <a:pPr algn="ctr"/>
              <a:endParaRPr lang="en-GB" dirty="0"/>
            </a:p>
          </p:txBody>
        </p:sp>
      </p:grpSp>
      <p:sp>
        <p:nvSpPr>
          <p:cNvPr id="48" name="Rectangle 47">
            <a:extLst>
              <a:ext uri="{FF2B5EF4-FFF2-40B4-BE49-F238E27FC236}">
                <a16:creationId xmlns:a16="http://schemas.microsoft.com/office/drawing/2014/main" id="{6F005FD5-A0EA-4489-A4E0-022B93AEB5D4}"/>
              </a:ext>
            </a:extLst>
          </p:cNvPr>
          <p:cNvSpPr/>
          <p:nvPr/>
        </p:nvSpPr>
        <p:spPr>
          <a:xfrm>
            <a:off x="1954314" y="3166322"/>
            <a:ext cx="1467068" cy="461665"/>
          </a:xfrm>
          <a:prstGeom prst="rect">
            <a:avLst/>
          </a:prstGeom>
        </p:spPr>
        <p:txBody>
          <a:bodyPr wrap="none">
            <a:spAutoFit/>
          </a:bodyPr>
          <a:lstStyle/>
          <a:p>
            <a:r>
              <a:rPr lang="en-US" sz="2400" b="1" dirty="0"/>
              <a:t>At FMC* </a:t>
            </a:r>
            <a:endParaRPr lang="en-GB" sz="2400" b="1" dirty="0"/>
          </a:p>
        </p:txBody>
      </p:sp>
    </p:spTree>
    <p:extLst>
      <p:ext uri="{BB962C8B-B14F-4D97-AF65-F5344CB8AC3E}">
        <p14:creationId xmlns:p14="http://schemas.microsoft.com/office/powerpoint/2010/main" val="4077451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DE76423-8C09-2BB9-C6AD-B43F21CB814C}"/>
              </a:ext>
            </a:extLst>
          </p:cNvPr>
          <p:cNvSpPr>
            <a:spLocks noGrp="1"/>
          </p:cNvSpPr>
          <p:nvPr>
            <p:ph type="title"/>
          </p:nvPr>
        </p:nvSpPr>
        <p:spPr/>
        <p:txBody>
          <a:bodyPr/>
          <a:lstStyle/>
          <a:p>
            <a:pPr algn="ctr"/>
            <a:r>
              <a:rPr lang="el-GR" b="1" dirty="0"/>
              <a:t>ΟΞΕΑ ΣΤΕΦΑΝΙΑΙΑ ΣΥΝΔΡΟΜΑ</a:t>
            </a:r>
            <a:endParaRPr lang="el-GB" b="1" dirty="0"/>
          </a:p>
        </p:txBody>
      </p:sp>
      <p:sp>
        <p:nvSpPr>
          <p:cNvPr id="3" name="Θέση περιεχομένου 2">
            <a:extLst>
              <a:ext uri="{FF2B5EF4-FFF2-40B4-BE49-F238E27FC236}">
                <a16:creationId xmlns:a16="http://schemas.microsoft.com/office/drawing/2014/main" id="{D1CB8BA8-B425-687E-AF64-3224B58401BE}"/>
              </a:ext>
            </a:extLst>
          </p:cNvPr>
          <p:cNvSpPr>
            <a:spLocks noGrp="1"/>
          </p:cNvSpPr>
          <p:nvPr>
            <p:ph idx="1"/>
          </p:nvPr>
        </p:nvSpPr>
        <p:spPr/>
        <p:txBody>
          <a:bodyPr>
            <a:normAutofit/>
          </a:bodyPr>
          <a:lstStyle/>
          <a:p>
            <a:r>
              <a:rPr lang="en-US" sz="3200" b="1" dirty="0"/>
              <a:t>STEMI</a:t>
            </a:r>
          </a:p>
          <a:p>
            <a:endParaRPr lang="en-US" sz="3200" b="1" dirty="0"/>
          </a:p>
          <a:p>
            <a:r>
              <a:rPr lang="en-US" sz="3200" b="1" dirty="0"/>
              <a:t>NSTEMI</a:t>
            </a:r>
          </a:p>
          <a:p>
            <a:endParaRPr lang="en-US" sz="3200" b="1" dirty="0"/>
          </a:p>
          <a:p>
            <a:r>
              <a:rPr lang="el-GR" sz="3200" b="1" dirty="0"/>
              <a:t>Ασταθής στηθάγχη (</a:t>
            </a:r>
            <a:r>
              <a:rPr lang="en-US" sz="3200" b="1" dirty="0"/>
              <a:t>unstable angina)</a:t>
            </a:r>
            <a:endParaRPr lang="el-GB" sz="3200" b="1" dirty="0"/>
          </a:p>
        </p:txBody>
      </p:sp>
    </p:spTree>
    <p:extLst>
      <p:ext uri="{BB962C8B-B14F-4D97-AF65-F5344CB8AC3E}">
        <p14:creationId xmlns:p14="http://schemas.microsoft.com/office/powerpoint/2010/main" val="7108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FD0926-B52F-0A16-10A7-CCDDFB1C2D8B}"/>
              </a:ext>
            </a:extLst>
          </p:cNvPr>
          <p:cNvSpPr txBox="1"/>
          <p:nvPr/>
        </p:nvSpPr>
        <p:spPr>
          <a:xfrm>
            <a:off x="4316819" y="2519916"/>
            <a:ext cx="4061305" cy="584775"/>
          </a:xfrm>
          <a:prstGeom prst="rect">
            <a:avLst/>
          </a:prstGeom>
          <a:noFill/>
        </p:spPr>
        <p:txBody>
          <a:bodyPr wrap="none" rtlCol="0">
            <a:spAutoFit/>
          </a:bodyPr>
          <a:lstStyle/>
          <a:p>
            <a:r>
              <a:rPr lang="en-US" sz="3200" b="1" dirty="0"/>
              <a:t>Management of STEMI</a:t>
            </a:r>
            <a:endParaRPr lang="el-GB" sz="3200" b="1" dirty="0"/>
          </a:p>
        </p:txBody>
      </p:sp>
    </p:spTree>
    <p:extLst>
      <p:ext uri="{BB962C8B-B14F-4D97-AF65-F5344CB8AC3E}">
        <p14:creationId xmlns:p14="http://schemas.microsoft.com/office/powerpoint/2010/main" val="3168836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5FAC2D-4535-35E3-4EE0-070503E5BCE6}"/>
              </a:ext>
            </a:extLst>
          </p:cNvPr>
          <p:cNvSpPr txBox="1"/>
          <p:nvPr/>
        </p:nvSpPr>
        <p:spPr>
          <a:xfrm>
            <a:off x="3997842" y="786809"/>
            <a:ext cx="4061305" cy="584775"/>
          </a:xfrm>
          <a:prstGeom prst="rect">
            <a:avLst/>
          </a:prstGeom>
          <a:noFill/>
        </p:spPr>
        <p:txBody>
          <a:bodyPr wrap="none" rtlCol="0">
            <a:spAutoFit/>
          </a:bodyPr>
          <a:lstStyle/>
          <a:p>
            <a:r>
              <a:rPr lang="en-US" sz="3200" b="1" dirty="0"/>
              <a:t>Management of STEMI</a:t>
            </a:r>
            <a:endParaRPr lang="el-GB" sz="3200" b="1" dirty="0"/>
          </a:p>
        </p:txBody>
      </p:sp>
      <p:pic>
        <p:nvPicPr>
          <p:cNvPr id="4" name="Εικόνα 3">
            <a:extLst>
              <a:ext uri="{FF2B5EF4-FFF2-40B4-BE49-F238E27FC236}">
                <a16:creationId xmlns:a16="http://schemas.microsoft.com/office/drawing/2014/main" id="{F9967F30-F12E-BCE5-E175-76DC9A3036ED}"/>
              </a:ext>
            </a:extLst>
          </p:cNvPr>
          <p:cNvPicPr>
            <a:picLocks noChangeAspect="1"/>
          </p:cNvPicPr>
          <p:nvPr/>
        </p:nvPicPr>
        <p:blipFill>
          <a:blip r:embed="rId2"/>
          <a:stretch>
            <a:fillRect/>
          </a:stretch>
        </p:blipFill>
        <p:spPr>
          <a:xfrm>
            <a:off x="1325378" y="1509823"/>
            <a:ext cx="9220264" cy="4808362"/>
          </a:xfrm>
          <a:prstGeom prst="rect">
            <a:avLst/>
          </a:prstGeom>
        </p:spPr>
      </p:pic>
    </p:spTree>
    <p:extLst>
      <p:ext uri="{BB962C8B-B14F-4D97-AF65-F5344CB8AC3E}">
        <p14:creationId xmlns:p14="http://schemas.microsoft.com/office/powerpoint/2010/main" val="479551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0">
            <a:extLst>
              <a:ext uri="{FF2B5EF4-FFF2-40B4-BE49-F238E27FC236}">
                <a16:creationId xmlns:a16="http://schemas.microsoft.com/office/drawing/2014/main" id="{C8D8F465-A013-C61B-1A34-61373625272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Tree>
    <p:extLst>
      <p:ext uri="{BB962C8B-B14F-4D97-AF65-F5344CB8AC3E}">
        <p14:creationId xmlns:p14="http://schemas.microsoft.com/office/powerpoint/2010/main" val="5747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5">
            <a:extLst>
              <a:ext uri="{FF2B5EF4-FFF2-40B4-BE49-F238E27FC236}">
                <a16:creationId xmlns:a16="http://schemas.microsoft.com/office/drawing/2014/main" id="{FA6BAC93-D5F4-D68C-79BE-6493C2C1A34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Tree>
    <p:extLst>
      <p:ext uri="{BB962C8B-B14F-4D97-AF65-F5344CB8AC3E}">
        <p14:creationId xmlns:p14="http://schemas.microsoft.com/office/powerpoint/2010/main" val="3531441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PCI, </a:t>
            </a:r>
            <a:r>
              <a:rPr lang="en-GB" dirty="0"/>
              <a:t>percutaneous coronary intervention</a:t>
            </a:r>
            <a:endParaRPr lang="da-DK" dirty="0"/>
          </a:p>
          <a:p>
            <a:r>
              <a:rPr lang="en-GB" dirty="0"/>
              <a:t>Steg PG et al. Eur Heart J 2012;33:2569–619</a:t>
            </a:r>
          </a:p>
        </p:txBody>
      </p:sp>
      <p:sp>
        <p:nvSpPr>
          <p:cNvPr id="4" name="Text Placeholder 3"/>
          <p:cNvSpPr>
            <a:spLocks noGrp="1"/>
          </p:cNvSpPr>
          <p:nvPr>
            <p:ph type="body" sz="quarter" idx="12"/>
          </p:nvPr>
        </p:nvSpPr>
        <p:spPr/>
        <p:txBody>
          <a:bodyPr>
            <a:noAutofit/>
          </a:bodyPr>
          <a:lstStyle/>
          <a:p>
            <a:r>
              <a:rPr lang="en-GB" sz="3200" dirty="0"/>
              <a:t>Reperfusion strategies in STEMI</a:t>
            </a:r>
          </a:p>
        </p:txBody>
      </p:sp>
      <p:sp>
        <p:nvSpPr>
          <p:cNvPr id="5" name="Rectangle: Rounded Corners 4">
            <a:extLst>
              <a:ext uri="{FF2B5EF4-FFF2-40B4-BE49-F238E27FC236}">
                <a16:creationId xmlns:a16="http://schemas.microsoft.com/office/drawing/2014/main" id="{24296089-F0E7-4BD1-9684-47E8CF4AC932}"/>
              </a:ext>
            </a:extLst>
          </p:cNvPr>
          <p:cNvSpPr/>
          <p:nvPr/>
        </p:nvSpPr>
        <p:spPr>
          <a:xfrm>
            <a:off x="2424972" y="4643656"/>
            <a:ext cx="8843502" cy="919401"/>
          </a:xfrm>
          <a:prstGeom prst="roundRect">
            <a:avLst/>
          </a:prstGeom>
          <a:noFill/>
          <a:ln w="9525">
            <a:noFill/>
          </a:ln>
        </p:spPr>
        <p:txBody>
          <a:bodyPr wrap="square" rtlCol="0" anchor="ctr" anchorCtr="0">
            <a:spAutoFit/>
          </a:bodyPr>
          <a:lstStyle/>
          <a:p>
            <a:r>
              <a:rPr lang="en-US" sz="2400" b="1" dirty="0">
                <a:solidFill>
                  <a:schemeClr val="accent1"/>
                </a:solidFill>
              </a:rPr>
              <a:t>Early reperfusion </a:t>
            </a:r>
            <a:r>
              <a:rPr lang="en-US" sz="2400" dirty="0">
                <a:solidFill>
                  <a:schemeClr val="tx1"/>
                </a:solidFill>
              </a:rPr>
              <a:t>aims to </a:t>
            </a:r>
            <a:r>
              <a:rPr lang="en-GB" sz="2400" dirty="0">
                <a:solidFill>
                  <a:schemeClr val="tx1"/>
                </a:solidFill>
              </a:rPr>
              <a:t>limit the extent of myocardial damage and lead to better outcomes in patients with STEMI</a:t>
            </a:r>
            <a:endParaRPr lang="en-GB" sz="2400" baseline="30000" dirty="0">
              <a:solidFill>
                <a:schemeClr val="tx1"/>
              </a:solidFill>
            </a:endParaRPr>
          </a:p>
        </p:txBody>
      </p:sp>
      <p:sp>
        <p:nvSpPr>
          <p:cNvPr id="12" name="Rectangle: Rounded Corners 11">
            <a:extLst>
              <a:ext uri="{FF2B5EF4-FFF2-40B4-BE49-F238E27FC236}">
                <a16:creationId xmlns:a16="http://schemas.microsoft.com/office/drawing/2014/main" id="{5811B78E-5728-459D-8130-A764E5095DF6}"/>
              </a:ext>
            </a:extLst>
          </p:cNvPr>
          <p:cNvSpPr/>
          <p:nvPr/>
        </p:nvSpPr>
        <p:spPr>
          <a:xfrm>
            <a:off x="583200" y="1818364"/>
            <a:ext cx="3207186" cy="2225149"/>
          </a:xfrm>
          <a:prstGeom prst="roundRect">
            <a:avLst>
              <a:gd name="adj" fmla="val 13541"/>
            </a:avLst>
          </a:prstGeom>
          <a:noFill/>
          <a:ln w="9525">
            <a:solidFill>
              <a:schemeClr val="bg1">
                <a:lumMod val="75000"/>
              </a:schemeClr>
            </a:solidFill>
          </a:ln>
        </p:spPr>
        <p:txBody>
          <a:bodyPr wrap="square" lIns="36000" rIns="36000" rtlCol="0" anchor="b" anchorCtr="0">
            <a:noAutofit/>
          </a:bodyPr>
          <a:lstStyle/>
          <a:p>
            <a:pPr algn="ctr">
              <a:buClr>
                <a:schemeClr val="accent1"/>
              </a:buClr>
            </a:pPr>
            <a:r>
              <a:rPr lang="en-GB" sz="2000" b="1" dirty="0">
                <a:solidFill>
                  <a:schemeClr val="accent1"/>
                </a:solidFill>
              </a:rPr>
              <a:t>Invasive</a:t>
            </a:r>
            <a:r>
              <a:rPr lang="en-GB" sz="2000" b="1" dirty="0"/>
              <a:t> </a:t>
            </a:r>
            <a:br>
              <a:rPr lang="en-GB" sz="2000" dirty="0"/>
            </a:br>
            <a:r>
              <a:rPr lang="en-GB" dirty="0"/>
              <a:t>primary PCI</a:t>
            </a:r>
            <a:br>
              <a:rPr lang="en-GB" dirty="0"/>
            </a:br>
            <a:endParaRPr lang="en-GB" dirty="0"/>
          </a:p>
        </p:txBody>
      </p:sp>
      <p:sp>
        <p:nvSpPr>
          <p:cNvPr id="7" name="Rectangle: Rounded Corners 6">
            <a:extLst>
              <a:ext uri="{FF2B5EF4-FFF2-40B4-BE49-F238E27FC236}">
                <a16:creationId xmlns:a16="http://schemas.microsoft.com/office/drawing/2014/main" id="{A5E64AAA-010C-4216-AD3D-E0DBD18F1FA9}"/>
              </a:ext>
            </a:extLst>
          </p:cNvPr>
          <p:cNvSpPr/>
          <p:nvPr/>
        </p:nvSpPr>
        <p:spPr>
          <a:xfrm>
            <a:off x="4441108" y="1803400"/>
            <a:ext cx="3207186" cy="2225149"/>
          </a:xfrm>
          <a:prstGeom prst="roundRect">
            <a:avLst>
              <a:gd name="adj" fmla="val 13541"/>
            </a:avLst>
          </a:prstGeom>
          <a:noFill/>
          <a:ln w="9525">
            <a:solidFill>
              <a:schemeClr val="bg1">
                <a:lumMod val="75000"/>
              </a:schemeClr>
            </a:solidFill>
          </a:ln>
        </p:spPr>
        <p:txBody>
          <a:bodyPr wrap="square" lIns="36000" rIns="36000" rtlCol="0" anchor="b" anchorCtr="0">
            <a:noAutofit/>
          </a:bodyPr>
          <a:lstStyle/>
          <a:p>
            <a:pPr algn="ctr">
              <a:buClr>
                <a:schemeClr val="accent1"/>
              </a:buClr>
            </a:pPr>
            <a:r>
              <a:rPr lang="en-GB" sz="2000" b="1" dirty="0">
                <a:solidFill>
                  <a:schemeClr val="accent4">
                    <a:lumMod val="50000"/>
                  </a:schemeClr>
                </a:solidFill>
              </a:rPr>
              <a:t>Pharmacological</a:t>
            </a:r>
            <a:r>
              <a:rPr lang="en-GB" sz="2000" dirty="0">
                <a:solidFill>
                  <a:schemeClr val="accent4">
                    <a:lumMod val="50000"/>
                  </a:schemeClr>
                </a:solidFill>
              </a:rPr>
              <a:t> </a:t>
            </a:r>
            <a:br>
              <a:rPr lang="en-GB" sz="2000" dirty="0">
                <a:solidFill>
                  <a:schemeClr val="tx1"/>
                </a:solidFill>
              </a:rPr>
            </a:br>
            <a:r>
              <a:rPr lang="en-GB" dirty="0">
                <a:solidFill>
                  <a:schemeClr val="tx1"/>
                </a:solidFill>
              </a:rPr>
              <a:t>induction of thrombolysis </a:t>
            </a:r>
            <a:br>
              <a:rPr lang="en-GB" dirty="0">
                <a:solidFill>
                  <a:schemeClr val="tx1"/>
                </a:solidFill>
              </a:rPr>
            </a:br>
            <a:r>
              <a:rPr lang="en-GB" dirty="0">
                <a:solidFill>
                  <a:schemeClr val="tx1"/>
                </a:solidFill>
              </a:rPr>
              <a:t>by thrombolytic agent</a:t>
            </a:r>
            <a:endParaRPr lang="en-GB" sz="2000" dirty="0">
              <a:solidFill>
                <a:schemeClr val="tx1"/>
              </a:solidFill>
            </a:endParaRPr>
          </a:p>
        </p:txBody>
      </p:sp>
      <p:sp>
        <p:nvSpPr>
          <p:cNvPr id="16" name="Rectangle: Rounded Corners 15">
            <a:extLst>
              <a:ext uri="{FF2B5EF4-FFF2-40B4-BE49-F238E27FC236}">
                <a16:creationId xmlns:a16="http://schemas.microsoft.com/office/drawing/2014/main" id="{8DA46600-EABB-4954-854D-D9FFE6D2C6CC}"/>
              </a:ext>
            </a:extLst>
          </p:cNvPr>
          <p:cNvSpPr/>
          <p:nvPr/>
        </p:nvSpPr>
        <p:spPr>
          <a:xfrm>
            <a:off x="8299015" y="1803400"/>
            <a:ext cx="3207186" cy="2225149"/>
          </a:xfrm>
          <a:prstGeom prst="roundRect">
            <a:avLst>
              <a:gd name="adj" fmla="val 13541"/>
            </a:avLst>
          </a:prstGeom>
          <a:noFill/>
          <a:ln w="9525">
            <a:solidFill>
              <a:schemeClr val="bg1">
                <a:lumMod val="75000"/>
              </a:schemeClr>
            </a:solidFill>
          </a:ln>
        </p:spPr>
        <p:txBody>
          <a:bodyPr wrap="square" lIns="36000" rIns="36000" rtlCol="0" anchor="b" anchorCtr="0">
            <a:noAutofit/>
          </a:bodyPr>
          <a:lstStyle/>
          <a:p>
            <a:pPr algn="ctr">
              <a:buClr>
                <a:schemeClr val="accent1"/>
              </a:buClr>
            </a:pPr>
            <a:r>
              <a:rPr lang="en-GB" sz="2000" b="1" dirty="0">
                <a:solidFill>
                  <a:schemeClr val="accent4">
                    <a:lumMod val="50000"/>
                  </a:schemeClr>
                </a:solidFill>
              </a:rPr>
              <a:t>Pharmaco-</a:t>
            </a:r>
            <a:r>
              <a:rPr lang="en-GB" sz="2000" b="1" dirty="0">
                <a:solidFill>
                  <a:schemeClr val="accent1"/>
                </a:solidFill>
              </a:rPr>
              <a:t>invasive</a:t>
            </a:r>
          </a:p>
          <a:p>
            <a:pPr algn="ctr">
              <a:buClr>
                <a:schemeClr val="accent1"/>
              </a:buClr>
            </a:pPr>
            <a:r>
              <a:rPr lang="en-GB" dirty="0"/>
              <a:t>a combination of both approaches </a:t>
            </a:r>
          </a:p>
        </p:txBody>
      </p:sp>
      <p:grpSp>
        <p:nvGrpSpPr>
          <p:cNvPr id="45" name="Group 44">
            <a:extLst>
              <a:ext uri="{FF2B5EF4-FFF2-40B4-BE49-F238E27FC236}">
                <a16:creationId xmlns:a16="http://schemas.microsoft.com/office/drawing/2014/main" id="{7E4AA37A-E480-45CB-86D2-68D42E3885E0}"/>
              </a:ext>
            </a:extLst>
          </p:cNvPr>
          <p:cNvGrpSpPr/>
          <p:nvPr/>
        </p:nvGrpSpPr>
        <p:grpSpPr>
          <a:xfrm>
            <a:off x="1206500" y="4489454"/>
            <a:ext cx="953163" cy="1107367"/>
            <a:chOff x="6901149" y="3129019"/>
            <a:chExt cx="659417" cy="766097"/>
          </a:xfrm>
          <a:solidFill>
            <a:schemeClr val="bg1"/>
          </a:solidFill>
        </p:grpSpPr>
        <p:sp>
          <p:nvSpPr>
            <p:cNvPr id="46" name="Oval 45">
              <a:extLst>
                <a:ext uri="{FF2B5EF4-FFF2-40B4-BE49-F238E27FC236}">
                  <a16:creationId xmlns:a16="http://schemas.microsoft.com/office/drawing/2014/main" id="{44A319F1-58AE-419F-BB33-925216E96EED}"/>
                </a:ext>
              </a:extLst>
            </p:cNvPr>
            <p:cNvSpPr/>
            <p:nvPr/>
          </p:nvSpPr>
          <p:spPr>
            <a:xfrm>
              <a:off x="6901149" y="3235699"/>
              <a:ext cx="659417" cy="659417"/>
            </a:xfrm>
            <a:prstGeom prst="ellipse">
              <a:avLst/>
            </a:prstGeom>
            <a:grpFill/>
            <a:ln w="19050" cap="flat" cmpd="sng" algn="ctr">
              <a:solidFill>
                <a:schemeClr val="accent1"/>
              </a:solidFill>
              <a:prstDash val="solid"/>
              <a:miter lim="800000"/>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white"/>
                </a:solidFill>
                <a:effectLst/>
                <a:uLnTx/>
                <a:uFillTx/>
                <a:latin typeface="Franklin Gothic Demi Cond" panose="020B0706030402020204" pitchFamily="34" charset="0"/>
                <a:ea typeface="+mn-ea"/>
                <a:cs typeface="+mn-cs"/>
              </a:endParaRPr>
            </a:p>
          </p:txBody>
        </p:sp>
        <p:sp>
          <p:nvSpPr>
            <p:cNvPr id="47" name="Rounded Rectangle 26">
              <a:extLst>
                <a:ext uri="{FF2B5EF4-FFF2-40B4-BE49-F238E27FC236}">
                  <a16:creationId xmlns:a16="http://schemas.microsoft.com/office/drawing/2014/main" id="{F223DC54-DEEB-4AA2-A5AE-0E3D5404F308}"/>
                </a:ext>
              </a:extLst>
            </p:cNvPr>
            <p:cNvSpPr/>
            <p:nvPr/>
          </p:nvSpPr>
          <p:spPr>
            <a:xfrm>
              <a:off x="7158467" y="3129019"/>
              <a:ext cx="144780" cy="108000"/>
            </a:xfrm>
            <a:prstGeom prst="roundRect">
              <a:avLst/>
            </a:prstGeom>
            <a:grpFill/>
            <a:ln w="19050" cap="flat" cmpd="sng" algn="ctr">
              <a:solidFill>
                <a:schemeClr val="accent1"/>
              </a:solidFill>
              <a:prstDash val="solid"/>
              <a:miter lim="800000"/>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white"/>
                </a:solidFill>
                <a:effectLst/>
                <a:uLnTx/>
                <a:uFillTx/>
                <a:latin typeface="Franklin Gothic Demi Cond" panose="020B0706030402020204" pitchFamily="34" charset="0"/>
                <a:ea typeface="+mn-ea"/>
                <a:cs typeface="+mn-cs"/>
              </a:endParaRPr>
            </a:p>
          </p:txBody>
        </p:sp>
        <p:sp>
          <p:nvSpPr>
            <p:cNvPr id="48" name="Rounded Rectangle 75">
              <a:extLst>
                <a:ext uri="{FF2B5EF4-FFF2-40B4-BE49-F238E27FC236}">
                  <a16:creationId xmlns:a16="http://schemas.microsoft.com/office/drawing/2014/main" id="{35396255-CC52-4C75-BB99-1AF116D42499}"/>
                </a:ext>
              </a:extLst>
            </p:cNvPr>
            <p:cNvSpPr/>
            <p:nvPr/>
          </p:nvSpPr>
          <p:spPr>
            <a:xfrm rot="19500000" flipH="1">
              <a:off x="6957675" y="3226963"/>
              <a:ext cx="144780" cy="72000"/>
            </a:xfrm>
            <a:prstGeom prst="roundRect">
              <a:avLst/>
            </a:prstGeom>
            <a:grpFill/>
            <a:ln w="19050" cap="flat" cmpd="sng" algn="ctr">
              <a:solidFill>
                <a:schemeClr val="accent1"/>
              </a:solidFill>
              <a:prstDash val="solid"/>
              <a:miter lim="800000"/>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white"/>
                </a:solidFill>
                <a:effectLst/>
                <a:uLnTx/>
                <a:uFillTx/>
                <a:latin typeface="Franklin Gothic Demi Cond" panose="020B0706030402020204" pitchFamily="34" charset="0"/>
                <a:ea typeface="+mn-ea"/>
                <a:cs typeface="+mn-cs"/>
              </a:endParaRPr>
            </a:p>
          </p:txBody>
        </p:sp>
        <p:sp>
          <p:nvSpPr>
            <p:cNvPr id="49" name="Rounded Rectangle 28">
              <a:extLst>
                <a:ext uri="{FF2B5EF4-FFF2-40B4-BE49-F238E27FC236}">
                  <a16:creationId xmlns:a16="http://schemas.microsoft.com/office/drawing/2014/main" id="{CD528BFC-E172-4067-9E81-8CCEB97AF7E0}"/>
                </a:ext>
              </a:extLst>
            </p:cNvPr>
            <p:cNvSpPr/>
            <p:nvPr/>
          </p:nvSpPr>
          <p:spPr>
            <a:xfrm>
              <a:off x="7212857" y="3294158"/>
              <a:ext cx="36000" cy="288000"/>
            </a:xfrm>
            <a:prstGeom prst="roundRect">
              <a:avLst>
                <a:gd name="adj" fmla="val 50000"/>
              </a:avLst>
            </a:prstGeom>
            <a:grpFill/>
            <a:ln w="19050" cap="flat" cmpd="sng" algn="ctr">
              <a:solidFill>
                <a:schemeClr val="accent1"/>
              </a:solidFill>
              <a:prstDash val="solid"/>
              <a:miter lim="800000"/>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white"/>
                </a:solidFill>
                <a:effectLst/>
                <a:uLnTx/>
                <a:uFillTx/>
                <a:latin typeface="Franklin Gothic Demi Cond" panose="020B0706030402020204" pitchFamily="34" charset="0"/>
                <a:ea typeface="+mn-ea"/>
                <a:cs typeface="+mn-cs"/>
              </a:endParaRPr>
            </a:p>
          </p:txBody>
        </p:sp>
        <p:sp>
          <p:nvSpPr>
            <p:cNvPr id="50" name="Oval 49">
              <a:extLst>
                <a:ext uri="{FF2B5EF4-FFF2-40B4-BE49-F238E27FC236}">
                  <a16:creationId xmlns:a16="http://schemas.microsoft.com/office/drawing/2014/main" id="{F5744080-EDFE-4E7C-801D-63EBB909E413}"/>
                </a:ext>
              </a:extLst>
            </p:cNvPr>
            <p:cNvSpPr/>
            <p:nvPr/>
          </p:nvSpPr>
          <p:spPr>
            <a:xfrm>
              <a:off x="7187677" y="3514699"/>
              <a:ext cx="90000" cy="90000"/>
            </a:xfrm>
            <a:prstGeom prst="ellipse">
              <a:avLst/>
            </a:prstGeom>
            <a:grpFill/>
            <a:ln w="19050" cap="flat" cmpd="sng" algn="ctr">
              <a:solidFill>
                <a:schemeClr val="accent1"/>
              </a:solidFill>
              <a:prstDash val="solid"/>
              <a:miter lim="800000"/>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white"/>
                </a:solidFill>
                <a:effectLst/>
                <a:uLnTx/>
                <a:uFillTx/>
                <a:latin typeface="Franklin Gothic Demi Cond" panose="020B0706030402020204" pitchFamily="34" charset="0"/>
                <a:ea typeface="+mn-ea"/>
                <a:cs typeface="+mn-cs"/>
              </a:endParaRPr>
            </a:p>
          </p:txBody>
        </p:sp>
        <p:cxnSp>
          <p:nvCxnSpPr>
            <p:cNvPr id="51" name="Straight Connector 50">
              <a:extLst>
                <a:ext uri="{FF2B5EF4-FFF2-40B4-BE49-F238E27FC236}">
                  <a16:creationId xmlns:a16="http://schemas.microsoft.com/office/drawing/2014/main" id="{86C196E4-C0D2-4675-83D6-03DCDFB3BB19}"/>
                </a:ext>
              </a:extLst>
            </p:cNvPr>
            <p:cNvCxnSpPr>
              <a:cxnSpLocks/>
              <a:stCxn id="50" idx="1"/>
            </p:cNvCxnSpPr>
            <p:nvPr/>
          </p:nvCxnSpPr>
          <p:spPr>
            <a:xfrm flipH="1" flipV="1">
              <a:off x="7054072" y="3369572"/>
              <a:ext cx="146786" cy="158307"/>
            </a:xfrm>
            <a:prstGeom prst="line">
              <a:avLst/>
            </a:prstGeom>
            <a:grpFill/>
            <a:ln w="19050" cap="rnd" cmpd="sng" algn="ctr">
              <a:solidFill>
                <a:schemeClr val="accent1"/>
              </a:solidFill>
              <a:prstDash val="solid"/>
            </a:ln>
            <a:effectLst/>
          </p:spPr>
        </p:cxnSp>
        <p:cxnSp>
          <p:nvCxnSpPr>
            <p:cNvPr id="52" name="Straight Connector 51">
              <a:extLst>
                <a:ext uri="{FF2B5EF4-FFF2-40B4-BE49-F238E27FC236}">
                  <a16:creationId xmlns:a16="http://schemas.microsoft.com/office/drawing/2014/main" id="{7D37B520-F8D1-4EC1-B4EE-868149C05D1E}"/>
                </a:ext>
              </a:extLst>
            </p:cNvPr>
            <p:cNvCxnSpPr/>
            <p:nvPr/>
          </p:nvCxnSpPr>
          <p:spPr>
            <a:xfrm>
              <a:off x="7230857" y="3784600"/>
              <a:ext cx="1" cy="54000"/>
            </a:xfrm>
            <a:prstGeom prst="line">
              <a:avLst/>
            </a:prstGeom>
            <a:grpFill/>
            <a:ln w="19050" cap="rnd" cmpd="sng" algn="ctr">
              <a:solidFill>
                <a:schemeClr val="accent1"/>
              </a:solidFill>
              <a:prstDash val="solid"/>
            </a:ln>
            <a:effectLst/>
          </p:spPr>
        </p:cxnSp>
        <p:cxnSp>
          <p:nvCxnSpPr>
            <p:cNvPr id="53" name="Straight Connector 52">
              <a:extLst>
                <a:ext uri="{FF2B5EF4-FFF2-40B4-BE49-F238E27FC236}">
                  <a16:creationId xmlns:a16="http://schemas.microsoft.com/office/drawing/2014/main" id="{E974CA18-FC52-464B-ACDB-A7664C4C6D7C}"/>
                </a:ext>
              </a:extLst>
            </p:cNvPr>
            <p:cNvCxnSpPr/>
            <p:nvPr/>
          </p:nvCxnSpPr>
          <p:spPr>
            <a:xfrm rot="5400000">
              <a:off x="6983706" y="3532699"/>
              <a:ext cx="1" cy="54000"/>
            </a:xfrm>
            <a:prstGeom prst="line">
              <a:avLst/>
            </a:prstGeom>
            <a:grpFill/>
            <a:ln w="19050" cap="rnd" cmpd="sng" algn="ctr">
              <a:solidFill>
                <a:schemeClr val="accent1"/>
              </a:solidFill>
              <a:prstDash val="solid"/>
            </a:ln>
            <a:effectLst/>
          </p:spPr>
        </p:cxnSp>
        <p:sp>
          <p:nvSpPr>
            <p:cNvPr id="54" name="Rounded Rectangle 74">
              <a:extLst>
                <a:ext uri="{FF2B5EF4-FFF2-40B4-BE49-F238E27FC236}">
                  <a16:creationId xmlns:a16="http://schemas.microsoft.com/office/drawing/2014/main" id="{6B2D8D73-9075-4A31-B420-F5E0A8BC6FEC}"/>
                </a:ext>
              </a:extLst>
            </p:cNvPr>
            <p:cNvSpPr/>
            <p:nvPr/>
          </p:nvSpPr>
          <p:spPr>
            <a:xfrm rot="2100000">
              <a:off x="7361262" y="3230258"/>
              <a:ext cx="144780" cy="72000"/>
            </a:xfrm>
            <a:prstGeom prst="roundRect">
              <a:avLst/>
            </a:prstGeom>
            <a:grpFill/>
            <a:ln w="19050" cap="flat" cmpd="sng" algn="ctr">
              <a:solidFill>
                <a:schemeClr val="accent1"/>
              </a:solidFill>
              <a:prstDash val="solid"/>
              <a:miter lim="800000"/>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white"/>
                </a:solidFill>
                <a:effectLst/>
                <a:uLnTx/>
                <a:uFillTx/>
                <a:latin typeface="Franklin Gothic Demi Cond" panose="020B0706030402020204" pitchFamily="34" charset="0"/>
                <a:ea typeface="+mn-ea"/>
                <a:cs typeface="+mn-cs"/>
              </a:endParaRPr>
            </a:p>
          </p:txBody>
        </p:sp>
        <p:cxnSp>
          <p:nvCxnSpPr>
            <p:cNvPr id="55" name="Straight Connector 54">
              <a:extLst>
                <a:ext uri="{FF2B5EF4-FFF2-40B4-BE49-F238E27FC236}">
                  <a16:creationId xmlns:a16="http://schemas.microsoft.com/office/drawing/2014/main" id="{05D1BF9A-3D03-424F-B8FE-34484B3945E6}"/>
                </a:ext>
              </a:extLst>
            </p:cNvPr>
            <p:cNvCxnSpPr/>
            <p:nvPr/>
          </p:nvCxnSpPr>
          <p:spPr>
            <a:xfrm rot="5400000">
              <a:off x="7470340" y="3532699"/>
              <a:ext cx="1" cy="54000"/>
            </a:xfrm>
            <a:prstGeom prst="line">
              <a:avLst/>
            </a:prstGeom>
            <a:grpFill/>
            <a:ln w="19050" cap="rnd" cmpd="sng" algn="ctr">
              <a:solidFill>
                <a:schemeClr val="accent1"/>
              </a:solidFill>
              <a:prstDash val="solid"/>
            </a:ln>
            <a:effectLst/>
          </p:spPr>
        </p:cxnSp>
        <p:cxnSp>
          <p:nvCxnSpPr>
            <p:cNvPr id="56" name="Straight Connector 55">
              <a:extLst>
                <a:ext uri="{FF2B5EF4-FFF2-40B4-BE49-F238E27FC236}">
                  <a16:creationId xmlns:a16="http://schemas.microsoft.com/office/drawing/2014/main" id="{D59262ED-80FE-48E7-94AA-69D9F66E0B83}"/>
                </a:ext>
              </a:extLst>
            </p:cNvPr>
            <p:cNvCxnSpPr/>
            <p:nvPr/>
          </p:nvCxnSpPr>
          <p:spPr>
            <a:xfrm rot="1800000">
              <a:off x="7350407" y="3327421"/>
              <a:ext cx="1" cy="54000"/>
            </a:xfrm>
            <a:prstGeom prst="line">
              <a:avLst/>
            </a:prstGeom>
            <a:grpFill/>
            <a:ln w="19050" cap="rnd" cmpd="sng" algn="ctr">
              <a:solidFill>
                <a:schemeClr val="accent1"/>
              </a:solidFill>
              <a:prstDash val="solid"/>
            </a:ln>
            <a:effectLst/>
          </p:spPr>
        </p:cxnSp>
        <p:cxnSp>
          <p:nvCxnSpPr>
            <p:cNvPr id="57" name="Straight Connector 56">
              <a:extLst>
                <a:ext uri="{FF2B5EF4-FFF2-40B4-BE49-F238E27FC236}">
                  <a16:creationId xmlns:a16="http://schemas.microsoft.com/office/drawing/2014/main" id="{7AA4B11E-1D3E-4159-8067-439FB5490096}"/>
                </a:ext>
              </a:extLst>
            </p:cNvPr>
            <p:cNvCxnSpPr/>
            <p:nvPr/>
          </p:nvCxnSpPr>
          <p:spPr>
            <a:xfrm rot="3600000">
              <a:off x="7436706" y="3415053"/>
              <a:ext cx="1" cy="54000"/>
            </a:xfrm>
            <a:prstGeom prst="line">
              <a:avLst/>
            </a:prstGeom>
            <a:grpFill/>
            <a:ln w="19050" cap="rnd" cmpd="sng" algn="ctr">
              <a:solidFill>
                <a:schemeClr val="accent1"/>
              </a:solidFill>
              <a:prstDash val="solid"/>
            </a:ln>
            <a:effectLst/>
          </p:spPr>
        </p:cxnSp>
        <p:cxnSp>
          <p:nvCxnSpPr>
            <p:cNvPr id="58" name="Straight Connector 57">
              <a:extLst>
                <a:ext uri="{FF2B5EF4-FFF2-40B4-BE49-F238E27FC236}">
                  <a16:creationId xmlns:a16="http://schemas.microsoft.com/office/drawing/2014/main" id="{2565291C-DCB3-448A-8A7A-702F0ED795A5}"/>
                </a:ext>
              </a:extLst>
            </p:cNvPr>
            <p:cNvCxnSpPr/>
            <p:nvPr/>
          </p:nvCxnSpPr>
          <p:spPr>
            <a:xfrm rot="1800000">
              <a:off x="7106703" y="3750092"/>
              <a:ext cx="1" cy="54000"/>
            </a:xfrm>
            <a:prstGeom prst="line">
              <a:avLst/>
            </a:prstGeom>
            <a:grpFill/>
            <a:ln w="19050" cap="rnd" cmpd="sng" algn="ctr">
              <a:solidFill>
                <a:schemeClr val="accent1"/>
              </a:solidFill>
              <a:prstDash val="solid"/>
            </a:ln>
            <a:effectLst/>
          </p:spPr>
        </p:cxnSp>
        <p:cxnSp>
          <p:nvCxnSpPr>
            <p:cNvPr id="59" name="Straight Connector 58">
              <a:extLst>
                <a:ext uri="{FF2B5EF4-FFF2-40B4-BE49-F238E27FC236}">
                  <a16:creationId xmlns:a16="http://schemas.microsoft.com/office/drawing/2014/main" id="{FEF80F69-9B41-4AA0-BDC2-1AFE25DB0E1F}"/>
                </a:ext>
              </a:extLst>
            </p:cNvPr>
            <p:cNvCxnSpPr/>
            <p:nvPr/>
          </p:nvCxnSpPr>
          <p:spPr>
            <a:xfrm rot="3600000">
              <a:off x="7017304" y="3655748"/>
              <a:ext cx="1" cy="54000"/>
            </a:xfrm>
            <a:prstGeom prst="line">
              <a:avLst/>
            </a:prstGeom>
            <a:grpFill/>
            <a:ln w="19050" cap="rnd" cmpd="sng" algn="ctr">
              <a:solidFill>
                <a:schemeClr val="accent1"/>
              </a:solidFill>
              <a:prstDash val="solid"/>
            </a:ln>
            <a:effectLst/>
          </p:spPr>
        </p:cxnSp>
        <p:cxnSp>
          <p:nvCxnSpPr>
            <p:cNvPr id="60" name="Straight Connector 59">
              <a:extLst>
                <a:ext uri="{FF2B5EF4-FFF2-40B4-BE49-F238E27FC236}">
                  <a16:creationId xmlns:a16="http://schemas.microsoft.com/office/drawing/2014/main" id="{01C9B4C9-A023-4E78-AE76-EE73E64DA686}"/>
                </a:ext>
              </a:extLst>
            </p:cNvPr>
            <p:cNvCxnSpPr/>
            <p:nvPr/>
          </p:nvCxnSpPr>
          <p:spPr>
            <a:xfrm rot="19800000" flipV="1">
              <a:off x="7106703" y="3327421"/>
              <a:ext cx="1" cy="54000"/>
            </a:xfrm>
            <a:prstGeom prst="line">
              <a:avLst/>
            </a:prstGeom>
            <a:grpFill/>
            <a:ln w="19050" cap="rnd" cmpd="sng" algn="ctr">
              <a:solidFill>
                <a:schemeClr val="accent1"/>
              </a:solidFill>
              <a:prstDash val="solid"/>
            </a:ln>
            <a:effectLst/>
          </p:spPr>
        </p:cxnSp>
        <p:cxnSp>
          <p:nvCxnSpPr>
            <p:cNvPr id="61" name="Straight Connector 60">
              <a:extLst>
                <a:ext uri="{FF2B5EF4-FFF2-40B4-BE49-F238E27FC236}">
                  <a16:creationId xmlns:a16="http://schemas.microsoft.com/office/drawing/2014/main" id="{D81DFBA0-B2BF-4435-BB4F-C62AD5C5C9CE}"/>
                </a:ext>
              </a:extLst>
            </p:cNvPr>
            <p:cNvCxnSpPr/>
            <p:nvPr/>
          </p:nvCxnSpPr>
          <p:spPr>
            <a:xfrm rot="18000000" flipV="1">
              <a:off x="7017304" y="3415053"/>
              <a:ext cx="1" cy="54000"/>
            </a:xfrm>
            <a:prstGeom prst="line">
              <a:avLst/>
            </a:prstGeom>
            <a:grpFill/>
            <a:ln w="19050" cap="rnd" cmpd="sng" algn="ctr">
              <a:solidFill>
                <a:schemeClr val="accent1"/>
              </a:solidFill>
              <a:prstDash val="solid"/>
            </a:ln>
            <a:effectLst/>
          </p:spPr>
        </p:cxnSp>
        <p:cxnSp>
          <p:nvCxnSpPr>
            <p:cNvPr id="62" name="Straight Connector 61">
              <a:extLst>
                <a:ext uri="{FF2B5EF4-FFF2-40B4-BE49-F238E27FC236}">
                  <a16:creationId xmlns:a16="http://schemas.microsoft.com/office/drawing/2014/main" id="{65E66B54-3EE2-4938-8B7D-866CA2519185}"/>
                </a:ext>
              </a:extLst>
            </p:cNvPr>
            <p:cNvCxnSpPr/>
            <p:nvPr/>
          </p:nvCxnSpPr>
          <p:spPr>
            <a:xfrm rot="18000000" flipV="1">
              <a:off x="7436706" y="3655748"/>
              <a:ext cx="1" cy="54000"/>
            </a:xfrm>
            <a:prstGeom prst="line">
              <a:avLst/>
            </a:prstGeom>
            <a:grpFill/>
            <a:ln w="19050" cap="rnd" cmpd="sng" algn="ctr">
              <a:solidFill>
                <a:schemeClr val="accent1"/>
              </a:solidFill>
              <a:prstDash val="solid"/>
            </a:ln>
            <a:effectLst/>
          </p:spPr>
        </p:cxnSp>
        <p:cxnSp>
          <p:nvCxnSpPr>
            <p:cNvPr id="63" name="Straight Connector 62">
              <a:extLst>
                <a:ext uri="{FF2B5EF4-FFF2-40B4-BE49-F238E27FC236}">
                  <a16:creationId xmlns:a16="http://schemas.microsoft.com/office/drawing/2014/main" id="{42C99EA7-55CC-4629-BA3A-B6F9384AC9D3}"/>
                </a:ext>
              </a:extLst>
            </p:cNvPr>
            <p:cNvCxnSpPr/>
            <p:nvPr/>
          </p:nvCxnSpPr>
          <p:spPr>
            <a:xfrm rot="19800000" flipH="1">
              <a:off x="7350407" y="3750092"/>
              <a:ext cx="1" cy="54000"/>
            </a:xfrm>
            <a:prstGeom prst="line">
              <a:avLst/>
            </a:prstGeom>
            <a:grpFill/>
            <a:ln w="19050" cap="rnd" cmpd="sng" algn="ctr">
              <a:solidFill>
                <a:schemeClr val="accent1"/>
              </a:solidFill>
              <a:prstDash val="solid"/>
            </a:ln>
            <a:effectLst/>
          </p:spPr>
        </p:cxnSp>
      </p:grpSp>
      <p:grpSp>
        <p:nvGrpSpPr>
          <p:cNvPr id="64" name="Group 63">
            <a:extLst>
              <a:ext uri="{FF2B5EF4-FFF2-40B4-BE49-F238E27FC236}">
                <a16:creationId xmlns:a16="http://schemas.microsoft.com/office/drawing/2014/main" id="{DBDD8B71-C692-4149-AE3D-98F346AD8F74}"/>
              </a:ext>
            </a:extLst>
          </p:cNvPr>
          <p:cNvGrpSpPr/>
          <p:nvPr/>
        </p:nvGrpSpPr>
        <p:grpSpPr>
          <a:xfrm>
            <a:off x="5671653" y="2077652"/>
            <a:ext cx="746094" cy="746092"/>
            <a:chOff x="2565542" y="4195112"/>
            <a:chExt cx="457200" cy="457200"/>
          </a:xfrm>
        </p:grpSpPr>
        <p:sp>
          <p:nvSpPr>
            <p:cNvPr id="65" name="Oval 64">
              <a:extLst>
                <a:ext uri="{FF2B5EF4-FFF2-40B4-BE49-F238E27FC236}">
                  <a16:creationId xmlns:a16="http://schemas.microsoft.com/office/drawing/2014/main" id="{0C4F3A67-DC56-446C-B195-0E86737F620B}"/>
                </a:ext>
              </a:extLst>
            </p:cNvPr>
            <p:cNvSpPr/>
            <p:nvPr/>
          </p:nvSpPr>
          <p:spPr>
            <a:xfrm>
              <a:off x="2565542" y="4195112"/>
              <a:ext cx="457200" cy="457200"/>
            </a:xfrm>
            <a:prstGeom prst="ellipse">
              <a:avLst/>
            </a:prstGeom>
            <a:solidFill>
              <a:schemeClr val="bg1"/>
            </a:solidFill>
            <a:ln w="19050" cap="flat" cmpd="sng" algn="ctr">
              <a:solidFill>
                <a:schemeClr val="accent4"/>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GB" kern="0" dirty="0">
                <a:solidFill>
                  <a:srgbClr val="FFFFFF"/>
                </a:solidFill>
              </a:endParaRPr>
            </a:p>
          </p:txBody>
        </p:sp>
        <p:grpSp>
          <p:nvGrpSpPr>
            <p:cNvPr id="66" name="Group 65">
              <a:extLst>
                <a:ext uri="{FF2B5EF4-FFF2-40B4-BE49-F238E27FC236}">
                  <a16:creationId xmlns:a16="http://schemas.microsoft.com/office/drawing/2014/main" id="{1C6470E5-7355-4DF9-80FC-A9B0D2E97CF0}"/>
                </a:ext>
              </a:extLst>
            </p:cNvPr>
            <p:cNvGrpSpPr/>
            <p:nvPr/>
          </p:nvGrpSpPr>
          <p:grpSpPr>
            <a:xfrm>
              <a:off x="2644723" y="4299330"/>
              <a:ext cx="297710" cy="274109"/>
              <a:chOff x="-3298825" y="3363913"/>
              <a:chExt cx="2282824" cy="2101850"/>
            </a:xfrm>
            <a:solidFill>
              <a:schemeClr val="accent5">
                <a:lumMod val="50000"/>
              </a:schemeClr>
            </a:solidFill>
          </p:grpSpPr>
          <p:sp>
            <p:nvSpPr>
              <p:cNvPr id="67" name="Freeform 13">
                <a:extLst>
                  <a:ext uri="{FF2B5EF4-FFF2-40B4-BE49-F238E27FC236}">
                    <a16:creationId xmlns:a16="http://schemas.microsoft.com/office/drawing/2014/main" id="{A3A11EA6-8E00-4EDE-B566-FBC34E51BD71}"/>
                  </a:ext>
                </a:extLst>
              </p:cNvPr>
              <p:cNvSpPr>
                <a:spLocks/>
              </p:cNvSpPr>
              <p:nvPr/>
            </p:nvSpPr>
            <p:spPr bwMode="auto">
              <a:xfrm>
                <a:off x="-3298825" y="3363913"/>
                <a:ext cx="2084387" cy="2101850"/>
              </a:xfrm>
              <a:custGeom>
                <a:avLst/>
                <a:gdLst>
                  <a:gd name="T0" fmla="*/ 178 w 630"/>
                  <a:gd name="T1" fmla="*/ 605 h 636"/>
                  <a:gd name="T2" fmla="*/ 122 w 630"/>
                  <a:gd name="T3" fmla="*/ 548 h 636"/>
                  <a:gd name="T4" fmla="*/ 178 w 630"/>
                  <a:gd name="T5" fmla="*/ 492 h 636"/>
                  <a:gd name="T6" fmla="*/ 217 w 630"/>
                  <a:gd name="T7" fmla="*/ 531 h 636"/>
                  <a:gd name="T8" fmla="*/ 232 w 630"/>
                  <a:gd name="T9" fmla="*/ 531 h 636"/>
                  <a:gd name="T10" fmla="*/ 270 w 630"/>
                  <a:gd name="T11" fmla="*/ 493 h 636"/>
                  <a:gd name="T12" fmla="*/ 221 w 630"/>
                  <a:gd name="T13" fmla="*/ 443 h 636"/>
                  <a:gd name="T14" fmla="*/ 221 w 630"/>
                  <a:gd name="T15" fmla="*/ 429 h 636"/>
                  <a:gd name="T16" fmla="*/ 235 w 630"/>
                  <a:gd name="T17" fmla="*/ 429 h 636"/>
                  <a:gd name="T18" fmla="*/ 284 w 630"/>
                  <a:gd name="T19" fmla="*/ 478 h 636"/>
                  <a:gd name="T20" fmla="*/ 314 w 630"/>
                  <a:gd name="T21" fmla="*/ 449 h 636"/>
                  <a:gd name="T22" fmla="*/ 265 w 630"/>
                  <a:gd name="T23" fmla="*/ 399 h 636"/>
                  <a:gd name="T24" fmla="*/ 265 w 630"/>
                  <a:gd name="T25" fmla="*/ 385 h 636"/>
                  <a:gd name="T26" fmla="*/ 279 w 630"/>
                  <a:gd name="T27" fmla="*/ 385 h 636"/>
                  <a:gd name="T28" fmla="*/ 328 w 630"/>
                  <a:gd name="T29" fmla="*/ 434 h 636"/>
                  <a:gd name="T30" fmla="*/ 358 w 630"/>
                  <a:gd name="T31" fmla="*/ 405 h 636"/>
                  <a:gd name="T32" fmla="*/ 309 w 630"/>
                  <a:gd name="T33" fmla="*/ 355 h 636"/>
                  <a:gd name="T34" fmla="*/ 309 w 630"/>
                  <a:gd name="T35" fmla="*/ 341 h 636"/>
                  <a:gd name="T36" fmla="*/ 323 w 630"/>
                  <a:gd name="T37" fmla="*/ 341 h 636"/>
                  <a:gd name="T38" fmla="*/ 372 w 630"/>
                  <a:gd name="T39" fmla="*/ 390 h 636"/>
                  <a:gd name="T40" fmla="*/ 402 w 630"/>
                  <a:gd name="T41" fmla="*/ 361 h 636"/>
                  <a:gd name="T42" fmla="*/ 353 w 630"/>
                  <a:gd name="T43" fmla="*/ 311 h 636"/>
                  <a:gd name="T44" fmla="*/ 353 w 630"/>
                  <a:gd name="T45" fmla="*/ 297 h 636"/>
                  <a:gd name="T46" fmla="*/ 367 w 630"/>
                  <a:gd name="T47" fmla="*/ 297 h 636"/>
                  <a:gd name="T48" fmla="*/ 416 w 630"/>
                  <a:gd name="T49" fmla="*/ 346 h 636"/>
                  <a:gd name="T50" fmla="*/ 446 w 630"/>
                  <a:gd name="T51" fmla="*/ 317 h 636"/>
                  <a:gd name="T52" fmla="*/ 397 w 630"/>
                  <a:gd name="T53" fmla="*/ 267 h 636"/>
                  <a:gd name="T54" fmla="*/ 397 w 630"/>
                  <a:gd name="T55" fmla="*/ 253 h 636"/>
                  <a:gd name="T56" fmla="*/ 411 w 630"/>
                  <a:gd name="T57" fmla="*/ 253 h 636"/>
                  <a:gd name="T58" fmla="*/ 460 w 630"/>
                  <a:gd name="T59" fmla="*/ 302 h 636"/>
                  <a:gd name="T60" fmla="*/ 494 w 630"/>
                  <a:gd name="T61" fmla="*/ 268 h 636"/>
                  <a:gd name="T62" fmla="*/ 497 w 630"/>
                  <a:gd name="T63" fmla="*/ 261 h 636"/>
                  <a:gd name="T64" fmla="*/ 498 w 630"/>
                  <a:gd name="T65" fmla="*/ 157 h 636"/>
                  <a:gd name="T66" fmla="*/ 627 w 630"/>
                  <a:gd name="T67" fmla="*/ 18 h 636"/>
                  <a:gd name="T68" fmla="*/ 626 w 630"/>
                  <a:gd name="T69" fmla="*/ 4 h 636"/>
                  <a:gd name="T70" fmla="*/ 613 w 630"/>
                  <a:gd name="T71" fmla="*/ 4 h 636"/>
                  <a:gd name="T72" fmla="*/ 476 w 630"/>
                  <a:gd name="T73" fmla="*/ 133 h 636"/>
                  <a:gd name="T74" fmla="*/ 372 w 630"/>
                  <a:gd name="T75" fmla="*/ 141 h 636"/>
                  <a:gd name="T76" fmla="*/ 365 w 630"/>
                  <a:gd name="T77" fmla="*/ 144 h 636"/>
                  <a:gd name="T78" fmla="*/ 105 w 630"/>
                  <a:gd name="T79" fmla="*/ 404 h 636"/>
                  <a:gd name="T80" fmla="*/ 105 w 630"/>
                  <a:gd name="T81" fmla="*/ 418 h 636"/>
                  <a:gd name="T82" fmla="*/ 144 w 630"/>
                  <a:gd name="T83" fmla="*/ 457 h 636"/>
                  <a:gd name="T84" fmla="*/ 87 w 630"/>
                  <a:gd name="T85" fmla="*/ 514 h 636"/>
                  <a:gd name="T86" fmla="*/ 31 w 630"/>
                  <a:gd name="T87" fmla="*/ 458 h 636"/>
                  <a:gd name="T88" fmla="*/ 17 w 630"/>
                  <a:gd name="T89" fmla="*/ 458 h 636"/>
                  <a:gd name="T90" fmla="*/ 4 w 630"/>
                  <a:gd name="T91" fmla="*/ 471 h 636"/>
                  <a:gd name="T92" fmla="*/ 4 w 630"/>
                  <a:gd name="T93" fmla="*/ 485 h 636"/>
                  <a:gd name="T94" fmla="*/ 151 w 630"/>
                  <a:gd name="T95" fmla="*/ 632 h 636"/>
                  <a:gd name="T96" fmla="*/ 165 w 630"/>
                  <a:gd name="T97" fmla="*/ 632 h 636"/>
                  <a:gd name="T98" fmla="*/ 178 w 630"/>
                  <a:gd name="T99" fmla="*/ 619 h 636"/>
                  <a:gd name="T100" fmla="*/ 178 w 630"/>
                  <a:gd name="T101" fmla="*/ 605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0" h="636">
                    <a:moveTo>
                      <a:pt x="178" y="605"/>
                    </a:moveTo>
                    <a:cubicBezTo>
                      <a:pt x="122" y="548"/>
                      <a:pt x="122" y="548"/>
                      <a:pt x="122" y="548"/>
                    </a:cubicBezTo>
                    <a:cubicBezTo>
                      <a:pt x="178" y="492"/>
                      <a:pt x="178" y="492"/>
                      <a:pt x="178" y="492"/>
                    </a:cubicBezTo>
                    <a:cubicBezTo>
                      <a:pt x="217" y="531"/>
                      <a:pt x="217" y="531"/>
                      <a:pt x="217" y="531"/>
                    </a:cubicBezTo>
                    <a:cubicBezTo>
                      <a:pt x="221" y="535"/>
                      <a:pt x="228" y="535"/>
                      <a:pt x="232" y="531"/>
                    </a:cubicBezTo>
                    <a:cubicBezTo>
                      <a:pt x="270" y="493"/>
                      <a:pt x="270" y="493"/>
                      <a:pt x="270" y="493"/>
                    </a:cubicBezTo>
                    <a:cubicBezTo>
                      <a:pt x="221" y="443"/>
                      <a:pt x="221" y="443"/>
                      <a:pt x="221" y="443"/>
                    </a:cubicBezTo>
                    <a:cubicBezTo>
                      <a:pt x="217" y="439"/>
                      <a:pt x="217" y="433"/>
                      <a:pt x="221" y="429"/>
                    </a:cubicBezTo>
                    <a:cubicBezTo>
                      <a:pt x="225" y="425"/>
                      <a:pt x="231" y="425"/>
                      <a:pt x="235" y="429"/>
                    </a:cubicBezTo>
                    <a:cubicBezTo>
                      <a:pt x="284" y="478"/>
                      <a:pt x="284" y="478"/>
                      <a:pt x="284" y="478"/>
                    </a:cubicBezTo>
                    <a:cubicBezTo>
                      <a:pt x="314" y="449"/>
                      <a:pt x="314" y="449"/>
                      <a:pt x="314" y="449"/>
                    </a:cubicBezTo>
                    <a:cubicBezTo>
                      <a:pt x="265" y="399"/>
                      <a:pt x="265" y="399"/>
                      <a:pt x="265" y="399"/>
                    </a:cubicBezTo>
                    <a:cubicBezTo>
                      <a:pt x="261" y="395"/>
                      <a:pt x="261" y="389"/>
                      <a:pt x="265" y="385"/>
                    </a:cubicBezTo>
                    <a:cubicBezTo>
                      <a:pt x="269" y="381"/>
                      <a:pt x="275" y="381"/>
                      <a:pt x="279" y="385"/>
                    </a:cubicBezTo>
                    <a:cubicBezTo>
                      <a:pt x="328" y="434"/>
                      <a:pt x="328" y="434"/>
                      <a:pt x="328" y="434"/>
                    </a:cubicBezTo>
                    <a:cubicBezTo>
                      <a:pt x="358" y="405"/>
                      <a:pt x="358" y="405"/>
                      <a:pt x="358" y="405"/>
                    </a:cubicBezTo>
                    <a:cubicBezTo>
                      <a:pt x="309" y="355"/>
                      <a:pt x="309" y="355"/>
                      <a:pt x="309" y="355"/>
                    </a:cubicBezTo>
                    <a:cubicBezTo>
                      <a:pt x="305" y="351"/>
                      <a:pt x="305" y="345"/>
                      <a:pt x="309" y="341"/>
                    </a:cubicBezTo>
                    <a:cubicBezTo>
                      <a:pt x="313" y="337"/>
                      <a:pt x="319" y="337"/>
                      <a:pt x="323" y="341"/>
                    </a:cubicBezTo>
                    <a:cubicBezTo>
                      <a:pt x="372" y="390"/>
                      <a:pt x="372" y="390"/>
                      <a:pt x="372" y="390"/>
                    </a:cubicBezTo>
                    <a:cubicBezTo>
                      <a:pt x="402" y="361"/>
                      <a:pt x="402" y="361"/>
                      <a:pt x="402" y="361"/>
                    </a:cubicBezTo>
                    <a:cubicBezTo>
                      <a:pt x="353" y="311"/>
                      <a:pt x="353" y="311"/>
                      <a:pt x="353" y="311"/>
                    </a:cubicBezTo>
                    <a:cubicBezTo>
                      <a:pt x="349" y="307"/>
                      <a:pt x="349" y="301"/>
                      <a:pt x="353" y="297"/>
                    </a:cubicBezTo>
                    <a:cubicBezTo>
                      <a:pt x="357" y="293"/>
                      <a:pt x="363" y="293"/>
                      <a:pt x="367" y="297"/>
                    </a:cubicBezTo>
                    <a:cubicBezTo>
                      <a:pt x="416" y="346"/>
                      <a:pt x="416" y="346"/>
                      <a:pt x="416" y="346"/>
                    </a:cubicBezTo>
                    <a:cubicBezTo>
                      <a:pt x="446" y="317"/>
                      <a:pt x="446" y="317"/>
                      <a:pt x="446" y="317"/>
                    </a:cubicBezTo>
                    <a:cubicBezTo>
                      <a:pt x="397" y="267"/>
                      <a:pt x="397" y="267"/>
                      <a:pt x="397" y="267"/>
                    </a:cubicBezTo>
                    <a:cubicBezTo>
                      <a:pt x="393" y="263"/>
                      <a:pt x="393" y="257"/>
                      <a:pt x="397" y="253"/>
                    </a:cubicBezTo>
                    <a:cubicBezTo>
                      <a:pt x="400" y="249"/>
                      <a:pt x="407" y="249"/>
                      <a:pt x="411" y="253"/>
                    </a:cubicBezTo>
                    <a:cubicBezTo>
                      <a:pt x="460" y="302"/>
                      <a:pt x="460" y="302"/>
                      <a:pt x="460" y="302"/>
                    </a:cubicBezTo>
                    <a:cubicBezTo>
                      <a:pt x="494" y="268"/>
                      <a:pt x="494" y="268"/>
                      <a:pt x="494" y="268"/>
                    </a:cubicBezTo>
                    <a:cubicBezTo>
                      <a:pt x="496" y="266"/>
                      <a:pt x="497" y="264"/>
                      <a:pt x="497" y="261"/>
                    </a:cubicBezTo>
                    <a:cubicBezTo>
                      <a:pt x="498" y="157"/>
                      <a:pt x="498" y="157"/>
                      <a:pt x="498" y="157"/>
                    </a:cubicBezTo>
                    <a:cubicBezTo>
                      <a:pt x="627" y="18"/>
                      <a:pt x="627" y="18"/>
                      <a:pt x="627" y="18"/>
                    </a:cubicBezTo>
                    <a:cubicBezTo>
                      <a:pt x="630" y="14"/>
                      <a:pt x="630" y="8"/>
                      <a:pt x="626" y="4"/>
                    </a:cubicBezTo>
                    <a:cubicBezTo>
                      <a:pt x="623" y="0"/>
                      <a:pt x="617" y="0"/>
                      <a:pt x="613" y="4"/>
                    </a:cubicBezTo>
                    <a:cubicBezTo>
                      <a:pt x="476" y="133"/>
                      <a:pt x="476" y="133"/>
                      <a:pt x="476" y="133"/>
                    </a:cubicBezTo>
                    <a:cubicBezTo>
                      <a:pt x="372" y="141"/>
                      <a:pt x="372" y="141"/>
                      <a:pt x="372" y="141"/>
                    </a:cubicBezTo>
                    <a:cubicBezTo>
                      <a:pt x="369" y="142"/>
                      <a:pt x="367" y="143"/>
                      <a:pt x="365" y="144"/>
                    </a:cubicBezTo>
                    <a:cubicBezTo>
                      <a:pt x="105" y="404"/>
                      <a:pt x="105" y="404"/>
                      <a:pt x="105" y="404"/>
                    </a:cubicBezTo>
                    <a:cubicBezTo>
                      <a:pt x="101" y="408"/>
                      <a:pt x="101" y="415"/>
                      <a:pt x="105" y="418"/>
                    </a:cubicBezTo>
                    <a:cubicBezTo>
                      <a:pt x="144" y="457"/>
                      <a:pt x="144" y="457"/>
                      <a:pt x="144" y="457"/>
                    </a:cubicBezTo>
                    <a:cubicBezTo>
                      <a:pt x="87" y="514"/>
                      <a:pt x="87" y="514"/>
                      <a:pt x="87" y="514"/>
                    </a:cubicBezTo>
                    <a:cubicBezTo>
                      <a:pt x="31" y="458"/>
                      <a:pt x="31" y="458"/>
                      <a:pt x="31" y="458"/>
                    </a:cubicBezTo>
                    <a:cubicBezTo>
                      <a:pt x="27" y="454"/>
                      <a:pt x="21" y="454"/>
                      <a:pt x="17" y="458"/>
                    </a:cubicBezTo>
                    <a:cubicBezTo>
                      <a:pt x="4" y="471"/>
                      <a:pt x="4" y="471"/>
                      <a:pt x="4" y="471"/>
                    </a:cubicBezTo>
                    <a:cubicBezTo>
                      <a:pt x="0" y="475"/>
                      <a:pt x="0" y="481"/>
                      <a:pt x="4" y="485"/>
                    </a:cubicBezTo>
                    <a:cubicBezTo>
                      <a:pt x="151" y="632"/>
                      <a:pt x="151" y="632"/>
                      <a:pt x="151" y="632"/>
                    </a:cubicBezTo>
                    <a:cubicBezTo>
                      <a:pt x="155" y="636"/>
                      <a:pt x="161" y="636"/>
                      <a:pt x="165" y="632"/>
                    </a:cubicBezTo>
                    <a:cubicBezTo>
                      <a:pt x="178" y="619"/>
                      <a:pt x="178" y="619"/>
                      <a:pt x="178" y="619"/>
                    </a:cubicBezTo>
                    <a:cubicBezTo>
                      <a:pt x="182" y="615"/>
                      <a:pt x="182" y="609"/>
                      <a:pt x="178" y="6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14">
                <a:extLst>
                  <a:ext uri="{FF2B5EF4-FFF2-40B4-BE49-F238E27FC236}">
                    <a16:creationId xmlns:a16="http://schemas.microsoft.com/office/drawing/2014/main" id="{9EE947DB-9988-4F39-9B73-73A4547CF861}"/>
                  </a:ext>
                </a:extLst>
              </p:cNvPr>
              <p:cNvSpPr>
                <a:spLocks/>
              </p:cNvSpPr>
              <p:nvPr/>
            </p:nvSpPr>
            <p:spPr bwMode="auto">
              <a:xfrm>
                <a:off x="-1373188" y="3492501"/>
                <a:ext cx="357187" cy="427038"/>
              </a:xfrm>
              <a:custGeom>
                <a:avLst/>
                <a:gdLst>
                  <a:gd name="T0" fmla="*/ 92 w 108"/>
                  <a:gd name="T1" fmla="*/ 74 h 129"/>
                  <a:gd name="T2" fmla="*/ 54 w 108"/>
                  <a:gd name="T3" fmla="*/ 0 h 129"/>
                  <a:gd name="T4" fmla="*/ 17 w 108"/>
                  <a:gd name="T5" fmla="*/ 74 h 129"/>
                  <a:gd name="T6" fmla="*/ 54 w 108"/>
                  <a:gd name="T7" fmla="*/ 129 h 129"/>
                  <a:gd name="T8" fmla="*/ 92 w 108"/>
                  <a:gd name="T9" fmla="*/ 74 h 129"/>
                </a:gdLst>
                <a:ahLst/>
                <a:cxnLst>
                  <a:cxn ang="0">
                    <a:pos x="T0" y="T1"/>
                  </a:cxn>
                  <a:cxn ang="0">
                    <a:pos x="T2" y="T3"/>
                  </a:cxn>
                  <a:cxn ang="0">
                    <a:pos x="T4" y="T5"/>
                  </a:cxn>
                  <a:cxn ang="0">
                    <a:pos x="T6" y="T7"/>
                  </a:cxn>
                  <a:cxn ang="0">
                    <a:pos x="T8" y="T9"/>
                  </a:cxn>
                </a:cxnLst>
                <a:rect l="0" t="0" r="r" b="b"/>
                <a:pathLst>
                  <a:path w="108" h="129">
                    <a:moveTo>
                      <a:pt x="92" y="74"/>
                    </a:moveTo>
                    <a:cubicBezTo>
                      <a:pt x="56" y="14"/>
                      <a:pt x="54" y="0"/>
                      <a:pt x="54" y="0"/>
                    </a:cubicBezTo>
                    <a:cubicBezTo>
                      <a:pt x="54" y="0"/>
                      <a:pt x="52" y="14"/>
                      <a:pt x="17" y="74"/>
                    </a:cubicBezTo>
                    <a:cubicBezTo>
                      <a:pt x="0" y="102"/>
                      <a:pt x="28" y="129"/>
                      <a:pt x="54" y="129"/>
                    </a:cubicBezTo>
                    <a:cubicBezTo>
                      <a:pt x="80" y="129"/>
                      <a:pt x="108" y="102"/>
                      <a:pt x="92"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69" name="Group 68">
            <a:extLst>
              <a:ext uri="{FF2B5EF4-FFF2-40B4-BE49-F238E27FC236}">
                <a16:creationId xmlns:a16="http://schemas.microsoft.com/office/drawing/2014/main" id="{C8E361F1-DEB9-4BF8-8082-FC150274D5B8}"/>
              </a:ext>
            </a:extLst>
          </p:cNvPr>
          <p:cNvGrpSpPr/>
          <p:nvPr/>
        </p:nvGrpSpPr>
        <p:grpSpPr>
          <a:xfrm>
            <a:off x="8960712" y="2103318"/>
            <a:ext cx="746094" cy="746092"/>
            <a:chOff x="2565542" y="4195112"/>
            <a:chExt cx="457200" cy="457200"/>
          </a:xfrm>
        </p:grpSpPr>
        <p:sp>
          <p:nvSpPr>
            <p:cNvPr id="70" name="Oval 69">
              <a:extLst>
                <a:ext uri="{FF2B5EF4-FFF2-40B4-BE49-F238E27FC236}">
                  <a16:creationId xmlns:a16="http://schemas.microsoft.com/office/drawing/2014/main" id="{06AE5BA5-07FC-4E45-9430-48AF9EEB8ECB}"/>
                </a:ext>
              </a:extLst>
            </p:cNvPr>
            <p:cNvSpPr/>
            <p:nvPr/>
          </p:nvSpPr>
          <p:spPr>
            <a:xfrm>
              <a:off x="2565542" y="4195112"/>
              <a:ext cx="457200" cy="457200"/>
            </a:xfrm>
            <a:prstGeom prst="ellipse">
              <a:avLst/>
            </a:prstGeom>
            <a:solidFill>
              <a:schemeClr val="bg1"/>
            </a:solidFill>
            <a:ln w="19050" cap="flat" cmpd="sng" algn="ctr">
              <a:solidFill>
                <a:schemeClr val="accent4"/>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GB" kern="0" dirty="0">
                <a:solidFill>
                  <a:srgbClr val="FFFFFF"/>
                </a:solidFill>
              </a:endParaRPr>
            </a:p>
          </p:txBody>
        </p:sp>
        <p:grpSp>
          <p:nvGrpSpPr>
            <p:cNvPr id="74" name="Group 73">
              <a:extLst>
                <a:ext uri="{FF2B5EF4-FFF2-40B4-BE49-F238E27FC236}">
                  <a16:creationId xmlns:a16="http://schemas.microsoft.com/office/drawing/2014/main" id="{FB02897E-FFD3-4381-A379-6217250ADB9B}"/>
                </a:ext>
              </a:extLst>
            </p:cNvPr>
            <p:cNvGrpSpPr/>
            <p:nvPr/>
          </p:nvGrpSpPr>
          <p:grpSpPr>
            <a:xfrm>
              <a:off x="2644723" y="4299330"/>
              <a:ext cx="297710" cy="274109"/>
              <a:chOff x="-3298825" y="3363913"/>
              <a:chExt cx="2282824" cy="2101850"/>
            </a:xfrm>
            <a:solidFill>
              <a:schemeClr val="accent5">
                <a:lumMod val="50000"/>
              </a:schemeClr>
            </a:solidFill>
          </p:grpSpPr>
          <p:sp>
            <p:nvSpPr>
              <p:cNvPr id="75" name="Freeform 13">
                <a:extLst>
                  <a:ext uri="{FF2B5EF4-FFF2-40B4-BE49-F238E27FC236}">
                    <a16:creationId xmlns:a16="http://schemas.microsoft.com/office/drawing/2014/main" id="{DCDD83D5-9C6D-496D-9276-C674C7415C39}"/>
                  </a:ext>
                </a:extLst>
              </p:cNvPr>
              <p:cNvSpPr>
                <a:spLocks/>
              </p:cNvSpPr>
              <p:nvPr/>
            </p:nvSpPr>
            <p:spPr bwMode="auto">
              <a:xfrm>
                <a:off x="-3298825" y="3363913"/>
                <a:ext cx="2084387" cy="2101850"/>
              </a:xfrm>
              <a:custGeom>
                <a:avLst/>
                <a:gdLst>
                  <a:gd name="T0" fmla="*/ 178 w 630"/>
                  <a:gd name="T1" fmla="*/ 605 h 636"/>
                  <a:gd name="T2" fmla="*/ 122 w 630"/>
                  <a:gd name="T3" fmla="*/ 548 h 636"/>
                  <a:gd name="T4" fmla="*/ 178 w 630"/>
                  <a:gd name="T5" fmla="*/ 492 h 636"/>
                  <a:gd name="T6" fmla="*/ 217 w 630"/>
                  <a:gd name="T7" fmla="*/ 531 h 636"/>
                  <a:gd name="T8" fmla="*/ 232 w 630"/>
                  <a:gd name="T9" fmla="*/ 531 h 636"/>
                  <a:gd name="T10" fmla="*/ 270 w 630"/>
                  <a:gd name="T11" fmla="*/ 493 h 636"/>
                  <a:gd name="T12" fmla="*/ 221 w 630"/>
                  <a:gd name="T13" fmla="*/ 443 h 636"/>
                  <a:gd name="T14" fmla="*/ 221 w 630"/>
                  <a:gd name="T15" fmla="*/ 429 h 636"/>
                  <a:gd name="T16" fmla="*/ 235 w 630"/>
                  <a:gd name="T17" fmla="*/ 429 h 636"/>
                  <a:gd name="T18" fmla="*/ 284 w 630"/>
                  <a:gd name="T19" fmla="*/ 478 h 636"/>
                  <a:gd name="T20" fmla="*/ 314 w 630"/>
                  <a:gd name="T21" fmla="*/ 449 h 636"/>
                  <a:gd name="T22" fmla="*/ 265 w 630"/>
                  <a:gd name="T23" fmla="*/ 399 h 636"/>
                  <a:gd name="T24" fmla="*/ 265 w 630"/>
                  <a:gd name="T25" fmla="*/ 385 h 636"/>
                  <a:gd name="T26" fmla="*/ 279 w 630"/>
                  <a:gd name="T27" fmla="*/ 385 h 636"/>
                  <a:gd name="T28" fmla="*/ 328 w 630"/>
                  <a:gd name="T29" fmla="*/ 434 h 636"/>
                  <a:gd name="T30" fmla="*/ 358 w 630"/>
                  <a:gd name="T31" fmla="*/ 405 h 636"/>
                  <a:gd name="T32" fmla="*/ 309 w 630"/>
                  <a:gd name="T33" fmla="*/ 355 h 636"/>
                  <a:gd name="T34" fmla="*/ 309 w 630"/>
                  <a:gd name="T35" fmla="*/ 341 h 636"/>
                  <a:gd name="T36" fmla="*/ 323 w 630"/>
                  <a:gd name="T37" fmla="*/ 341 h 636"/>
                  <a:gd name="T38" fmla="*/ 372 w 630"/>
                  <a:gd name="T39" fmla="*/ 390 h 636"/>
                  <a:gd name="T40" fmla="*/ 402 w 630"/>
                  <a:gd name="T41" fmla="*/ 361 h 636"/>
                  <a:gd name="T42" fmla="*/ 353 w 630"/>
                  <a:gd name="T43" fmla="*/ 311 h 636"/>
                  <a:gd name="T44" fmla="*/ 353 w 630"/>
                  <a:gd name="T45" fmla="*/ 297 h 636"/>
                  <a:gd name="T46" fmla="*/ 367 w 630"/>
                  <a:gd name="T47" fmla="*/ 297 h 636"/>
                  <a:gd name="T48" fmla="*/ 416 w 630"/>
                  <a:gd name="T49" fmla="*/ 346 h 636"/>
                  <a:gd name="T50" fmla="*/ 446 w 630"/>
                  <a:gd name="T51" fmla="*/ 317 h 636"/>
                  <a:gd name="T52" fmla="*/ 397 w 630"/>
                  <a:gd name="T53" fmla="*/ 267 h 636"/>
                  <a:gd name="T54" fmla="*/ 397 w 630"/>
                  <a:gd name="T55" fmla="*/ 253 h 636"/>
                  <a:gd name="T56" fmla="*/ 411 w 630"/>
                  <a:gd name="T57" fmla="*/ 253 h 636"/>
                  <a:gd name="T58" fmla="*/ 460 w 630"/>
                  <a:gd name="T59" fmla="*/ 302 h 636"/>
                  <a:gd name="T60" fmla="*/ 494 w 630"/>
                  <a:gd name="T61" fmla="*/ 268 h 636"/>
                  <a:gd name="T62" fmla="*/ 497 w 630"/>
                  <a:gd name="T63" fmla="*/ 261 h 636"/>
                  <a:gd name="T64" fmla="*/ 498 w 630"/>
                  <a:gd name="T65" fmla="*/ 157 h 636"/>
                  <a:gd name="T66" fmla="*/ 627 w 630"/>
                  <a:gd name="T67" fmla="*/ 18 h 636"/>
                  <a:gd name="T68" fmla="*/ 626 w 630"/>
                  <a:gd name="T69" fmla="*/ 4 h 636"/>
                  <a:gd name="T70" fmla="*/ 613 w 630"/>
                  <a:gd name="T71" fmla="*/ 4 h 636"/>
                  <a:gd name="T72" fmla="*/ 476 w 630"/>
                  <a:gd name="T73" fmla="*/ 133 h 636"/>
                  <a:gd name="T74" fmla="*/ 372 w 630"/>
                  <a:gd name="T75" fmla="*/ 141 h 636"/>
                  <a:gd name="T76" fmla="*/ 365 w 630"/>
                  <a:gd name="T77" fmla="*/ 144 h 636"/>
                  <a:gd name="T78" fmla="*/ 105 w 630"/>
                  <a:gd name="T79" fmla="*/ 404 h 636"/>
                  <a:gd name="T80" fmla="*/ 105 w 630"/>
                  <a:gd name="T81" fmla="*/ 418 h 636"/>
                  <a:gd name="T82" fmla="*/ 144 w 630"/>
                  <a:gd name="T83" fmla="*/ 457 h 636"/>
                  <a:gd name="T84" fmla="*/ 87 w 630"/>
                  <a:gd name="T85" fmla="*/ 514 h 636"/>
                  <a:gd name="T86" fmla="*/ 31 w 630"/>
                  <a:gd name="T87" fmla="*/ 458 h 636"/>
                  <a:gd name="T88" fmla="*/ 17 w 630"/>
                  <a:gd name="T89" fmla="*/ 458 h 636"/>
                  <a:gd name="T90" fmla="*/ 4 w 630"/>
                  <a:gd name="T91" fmla="*/ 471 h 636"/>
                  <a:gd name="T92" fmla="*/ 4 w 630"/>
                  <a:gd name="T93" fmla="*/ 485 h 636"/>
                  <a:gd name="T94" fmla="*/ 151 w 630"/>
                  <a:gd name="T95" fmla="*/ 632 h 636"/>
                  <a:gd name="T96" fmla="*/ 165 w 630"/>
                  <a:gd name="T97" fmla="*/ 632 h 636"/>
                  <a:gd name="T98" fmla="*/ 178 w 630"/>
                  <a:gd name="T99" fmla="*/ 619 h 636"/>
                  <a:gd name="T100" fmla="*/ 178 w 630"/>
                  <a:gd name="T101" fmla="*/ 605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0" h="636">
                    <a:moveTo>
                      <a:pt x="178" y="605"/>
                    </a:moveTo>
                    <a:cubicBezTo>
                      <a:pt x="122" y="548"/>
                      <a:pt x="122" y="548"/>
                      <a:pt x="122" y="548"/>
                    </a:cubicBezTo>
                    <a:cubicBezTo>
                      <a:pt x="178" y="492"/>
                      <a:pt x="178" y="492"/>
                      <a:pt x="178" y="492"/>
                    </a:cubicBezTo>
                    <a:cubicBezTo>
                      <a:pt x="217" y="531"/>
                      <a:pt x="217" y="531"/>
                      <a:pt x="217" y="531"/>
                    </a:cubicBezTo>
                    <a:cubicBezTo>
                      <a:pt x="221" y="535"/>
                      <a:pt x="228" y="535"/>
                      <a:pt x="232" y="531"/>
                    </a:cubicBezTo>
                    <a:cubicBezTo>
                      <a:pt x="270" y="493"/>
                      <a:pt x="270" y="493"/>
                      <a:pt x="270" y="493"/>
                    </a:cubicBezTo>
                    <a:cubicBezTo>
                      <a:pt x="221" y="443"/>
                      <a:pt x="221" y="443"/>
                      <a:pt x="221" y="443"/>
                    </a:cubicBezTo>
                    <a:cubicBezTo>
                      <a:pt x="217" y="439"/>
                      <a:pt x="217" y="433"/>
                      <a:pt x="221" y="429"/>
                    </a:cubicBezTo>
                    <a:cubicBezTo>
                      <a:pt x="225" y="425"/>
                      <a:pt x="231" y="425"/>
                      <a:pt x="235" y="429"/>
                    </a:cubicBezTo>
                    <a:cubicBezTo>
                      <a:pt x="284" y="478"/>
                      <a:pt x="284" y="478"/>
                      <a:pt x="284" y="478"/>
                    </a:cubicBezTo>
                    <a:cubicBezTo>
                      <a:pt x="314" y="449"/>
                      <a:pt x="314" y="449"/>
                      <a:pt x="314" y="449"/>
                    </a:cubicBezTo>
                    <a:cubicBezTo>
                      <a:pt x="265" y="399"/>
                      <a:pt x="265" y="399"/>
                      <a:pt x="265" y="399"/>
                    </a:cubicBezTo>
                    <a:cubicBezTo>
                      <a:pt x="261" y="395"/>
                      <a:pt x="261" y="389"/>
                      <a:pt x="265" y="385"/>
                    </a:cubicBezTo>
                    <a:cubicBezTo>
                      <a:pt x="269" y="381"/>
                      <a:pt x="275" y="381"/>
                      <a:pt x="279" y="385"/>
                    </a:cubicBezTo>
                    <a:cubicBezTo>
                      <a:pt x="328" y="434"/>
                      <a:pt x="328" y="434"/>
                      <a:pt x="328" y="434"/>
                    </a:cubicBezTo>
                    <a:cubicBezTo>
                      <a:pt x="358" y="405"/>
                      <a:pt x="358" y="405"/>
                      <a:pt x="358" y="405"/>
                    </a:cubicBezTo>
                    <a:cubicBezTo>
                      <a:pt x="309" y="355"/>
                      <a:pt x="309" y="355"/>
                      <a:pt x="309" y="355"/>
                    </a:cubicBezTo>
                    <a:cubicBezTo>
                      <a:pt x="305" y="351"/>
                      <a:pt x="305" y="345"/>
                      <a:pt x="309" y="341"/>
                    </a:cubicBezTo>
                    <a:cubicBezTo>
                      <a:pt x="313" y="337"/>
                      <a:pt x="319" y="337"/>
                      <a:pt x="323" y="341"/>
                    </a:cubicBezTo>
                    <a:cubicBezTo>
                      <a:pt x="372" y="390"/>
                      <a:pt x="372" y="390"/>
                      <a:pt x="372" y="390"/>
                    </a:cubicBezTo>
                    <a:cubicBezTo>
                      <a:pt x="402" y="361"/>
                      <a:pt x="402" y="361"/>
                      <a:pt x="402" y="361"/>
                    </a:cubicBezTo>
                    <a:cubicBezTo>
                      <a:pt x="353" y="311"/>
                      <a:pt x="353" y="311"/>
                      <a:pt x="353" y="311"/>
                    </a:cubicBezTo>
                    <a:cubicBezTo>
                      <a:pt x="349" y="307"/>
                      <a:pt x="349" y="301"/>
                      <a:pt x="353" y="297"/>
                    </a:cubicBezTo>
                    <a:cubicBezTo>
                      <a:pt x="357" y="293"/>
                      <a:pt x="363" y="293"/>
                      <a:pt x="367" y="297"/>
                    </a:cubicBezTo>
                    <a:cubicBezTo>
                      <a:pt x="416" y="346"/>
                      <a:pt x="416" y="346"/>
                      <a:pt x="416" y="346"/>
                    </a:cubicBezTo>
                    <a:cubicBezTo>
                      <a:pt x="446" y="317"/>
                      <a:pt x="446" y="317"/>
                      <a:pt x="446" y="317"/>
                    </a:cubicBezTo>
                    <a:cubicBezTo>
                      <a:pt x="397" y="267"/>
                      <a:pt x="397" y="267"/>
                      <a:pt x="397" y="267"/>
                    </a:cubicBezTo>
                    <a:cubicBezTo>
                      <a:pt x="393" y="263"/>
                      <a:pt x="393" y="257"/>
                      <a:pt x="397" y="253"/>
                    </a:cubicBezTo>
                    <a:cubicBezTo>
                      <a:pt x="400" y="249"/>
                      <a:pt x="407" y="249"/>
                      <a:pt x="411" y="253"/>
                    </a:cubicBezTo>
                    <a:cubicBezTo>
                      <a:pt x="460" y="302"/>
                      <a:pt x="460" y="302"/>
                      <a:pt x="460" y="302"/>
                    </a:cubicBezTo>
                    <a:cubicBezTo>
                      <a:pt x="494" y="268"/>
                      <a:pt x="494" y="268"/>
                      <a:pt x="494" y="268"/>
                    </a:cubicBezTo>
                    <a:cubicBezTo>
                      <a:pt x="496" y="266"/>
                      <a:pt x="497" y="264"/>
                      <a:pt x="497" y="261"/>
                    </a:cubicBezTo>
                    <a:cubicBezTo>
                      <a:pt x="498" y="157"/>
                      <a:pt x="498" y="157"/>
                      <a:pt x="498" y="157"/>
                    </a:cubicBezTo>
                    <a:cubicBezTo>
                      <a:pt x="627" y="18"/>
                      <a:pt x="627" y="18"/>
                      <a:pt x="627" y="18"/>
                    </a:cubicBezTo>
                    <a:cubicBezTo>
                      <a:pt x="630" y="14"/>
                      <a:pt x="630" y="8"/>
                      <a:pt x="626" y="4"/>
                    </a:cubicBezTo>
                    <a:cubicBezTo>
                      <a:pt x="623" y="0"/>
                      <a:pt x="617" y="0"/>
                      <a:pt x="613" y="4"/>
                    </a:cubicBezTo>
                    <a:cubicBezTo>
                      <a:pt x="476" y="133"/>
                      <a:pt x="476" y="133"/>
                      <a:pt x="476" y="133"/>
                    </a:cubicBezTo>
                    <a:cubicBezTo>
                      <a:pt x="372" y="141"/>
                      <a:pt x="372" y="141"/>
                      <a:pt x="372" y="141"/>
                    </a:cubicBezTo>
                    <a:cubicBezTo>
                      <a:pt x="369" y="142"/>
                      <a:pt x="367" y="143"/>
                      <a:pt x="365" y="144"/>
                    </a:cubicBezTo>
                    <a:cubicBezTo>
                      <a:pt x="105" y="404"/>
                      <a:pt x="105" y="404"/>
                      <a:pt x="105" y="404"/>
                    </a:cubicBezTo>
                    <a:cubicBezTo>
                      <a:pt x="101" y="408"/>
                      <a:pt x="101" y="415"/>
                      <a:pt x="105" y="418"/>
                    </a:cubicBezTo>
                    <a:cubicBezTo>
                      <a:pt x="144" y="457"/>
                      <a:pt x="144" y="457"/>
                      <a:pt x="144" y="457"/>
                    </a:cubicBezTo>
                    <a:cubicBezTo>
                      <a:pt x="87" y="514"/>
                      <a:pt x="87" y="514"/>
                      <a:pt x="87" y="514"/>
                    </a:cubicBezTo>
                    <a:cubicBezTo>
                      <a:pt x="31" y="458"/>
                      <a:pt x="31" y="458"/>
                      <a:pt x="31" y="458"/>
                    </a:cubicBezTo>
                    <a:cubicBezTo>
                      <a:pt x="27" y="454"/>
                      <a:pt x="21" y="454"/>
                      <a:pt x="17" y="458"/>
                    </a:cubicBezTo>
                    <a:cubicBezTo>
                      <a:pt x="4" y="471"/>
                      <a:pt x="4" y="471"/>
                      <a:pt x="4" y="471"/>
                    </a:cubicBezTo>
                    <a:cubicBezTo>
                      <a:pt x="0" y="475"/>
                      <a:pt x="0" y="481"/>
                      <a:pt x="4" y="485"/>
                    </a:cubicBezTo>
                    <a:cubicBezTo>
                      <a:pt x="151" y="632"/>
                      <a:pt x="151" y="632"/>
                      <a:pt x="151" y="632"/>
                    </a:cubicBezTo>
                    <a:cubicBezTo>
                      <a:pt x="155" y="636"/>
                      <a:pt x="161" y="636"/>
                      <a:pt x="165" y="632"/>
                    </a:cubicBezTo>
                    <a:cubicBezTo>
                      <a:pt x="178" y="619"/>
                      <a:pt x="178" y="619"/>
                      <a:pt x="178" y="619"/>
                    </a:cubicBezTo>
                    <a:cubicBezTo>
                      <a:pt x="182" y="615"/>
                      <a:pt x="182" y="609"/>
                      <a:pt x="178" y="6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14">
                <a:extLst>
                  <a:ext uri="{FF2B5EF4-FFF2-40B4-BE49-F238E27FC236}">
                    <a16:creationId xmlns:a16="http://schemas.microsoft.com/office/drawing/2014/main" id="{3E542430-FE78-4DD4-845C-B64E7E336CFD}"/>
                  </a:ext>
                </a:extLst>
              </p:cNvPr>
              <p:cNvSpPr>
                <a:spLocks/>
              </p:cNvSpPr>
              <p:nvPr/>
            </p:nvSpPr>
            <p:spPr bwMode="auto">
              <a:xfrm>
                <a:off x="-1373188" y="3492501"/>
                <a:ext cx="357187" cy="427038"/>
              </a:xfrm>
              <a:custGeom>
                <a:avLst/>
                <a:gdLst>
                  <a:gd name="T0" fmla="*/ 92 w 108"/>
                  <a:gd name="T1" fmla="*/ 74 h 129"/>
                  <a:gd name="T2" fmla="*/ 54 w 108"/>
                  <a:gd name="T3" fmla="*/ 0 h 129"/>
                  <a:gd name="T4" fmla="*/ 17 w 108"/>
                  <a:gd name="T5" fmla="*/ 74 h 129"/>
                  <a:gd name="T6" fmla="*/ 54 w 108"/>
                  <a:gd name="T7" fmla="*/ 129 h 129"/>
                  <a:gd name="T8" fmla="*/ 92 w 108"/>
                  <a:gd name="T9" fmla="*/ 74 h 129"/>
                </a:gdLst>
                <a:ahLst/>
                <a:cxnLst>
                  <a:cxn ang="0">
                    <a:pos x="T0" y="T1"/>
                  </a:cxn>
                  <a:cxn ang="0">
                    <a:pos x="T2" y="T3"/>
                  </a:cxn>
                  <a:cxn ang="0">
                    <a:pos x="T4" y="T5"/>
                  </a:cxn>
                  <a:cxn ang="0">
                    <a:pos x="T6" y="T7"/>
                  </a:cxn>
                  <a:cxn ang="0">
                    <a:pos x="T8" y="T9"/>
                  </a:cxn>
                </a:cxnLst>
                <a:rect l="0" t="0" r="r" b="b"/>
                <a:pathLst>
                  <a:path w="108" h="129">
                    <a:moveTo>
                      <a:pt x="92" y="74"/>
                    </a:moveTo>
                    <a:cubicBezTo>
                      <a:pt x="56" y="14"/>
                      <a:pt x="54" y="0"/>
                      <a:pt x="54" y="0"/>
                    </a:cubicBezTo>
                    <a:cubicBezTo>
                      <a:pt x="54" y="0"/>
                      <a:pt x="52" y="14"/>
                      <a:pt x="17" y="74"/>
                    </a:cubicBezTo>
                    <a:cubicBezTo>
                      <a:pt x="0" y="102"/>
                      <a:pt x="28" y="129"/>
                      <a:pt x="54" y="129"/>
                    </a:cubicBezTo>
                    <a:cubicBezTo>
                      <a:pt x="80" y="129"/>
                      <a:pt x="108" y="102"/>
                      <a:pt x="92"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77" name="Group 76">
            <a:extLst>
              <a:ext uri="{FF2B5EF4-FFF2-40B4-BE49-F238E27FC236}">
                <a16:creationId xmlns:a16="http://schemas.microsoft.com/office/drawing/2014/main" id="{3FBEE18B-8BF5-4EAB-AF08-3FF0814A2C3F}"/>
              </a:ext>
            </a:extLst>
          </p:cNvPr>
          <p:cNvGrpSpPr/>
          <p:nvPr/>
        </p:nvGrpSpPr>
        <p:grpSpPr>
          <a:xfrm>
            <a:off x="1825407" y="2153707"/>
            <a:ext cx="718792" cy="718792"/>
            <a:chOff x="1825407" y="2153707"/>
            <a:chExt cx="718792" cy="718792"/>
          </a:xfrm>
        </p:grpSpPr>
        <p:grpSp>
          <p:nvGrpSpPr>
            <p:cNvPr id="80" name="Group 79">
              <a:extLst>
                <a:ext uri="{FF2B5EF4-FFF2-40B4-BE49-F238E27FC236}">
                  <a16:creationId xmlns:a16="http://schemas.microsoft.com/office/drawing/2014/main" id="{2842C37F-943C-4A32-8E89-272331ED84E6}"/>
                </a:ext>
              </a:extLst>
            </p:cNvPr>
            <p:cNvGrpSpPr/>
            <p:nvPr/>
          </p:nvGrpSpPr>
          <p:grpSpPr>
            <a:xfrm rot="19144929">
              <a:off x="1835400" y="2362792"/>
              <a:ext cx="693630" cy="306733"/>
              <a:chOff x="2931851" y="2380009"/>
              <a:chExt cx="652912" cy="216000"/>
            </a:xfrm>
          </p:grpSpPr>
          <p:sp>
            <p:nvSpPr>
              <p:cNvPr id="82" name="Freeform: Shape 81">
                <a:extLst>
                  <a:ext uri="{FF2B5EF4-FFF2-40B4-BE49-F238E27FC236}">
                    <a16:creationId xmlns:a16="http://schemas.microsoft.com/office/drawing/2014/main" id="{379FF891-4BB6-4E80-B13C-47BB71035CCA}"/>
                  </a:ext>
                </a:extLst>
              </p:cNvPr>
              <p:cNvSpPr/>
              <p:nvPr/>
            </p:nvSpPr>
            <p:spPr>
              <a:xfrm rot="5400000">
                <a:off x="3151553" y="2162798"/>
                <a:ext cx="216000" cy="650421"/>
              </a:xfrm>
              <a:custGeom>
                <a:avLst/>
                <a:gdLst>
                  <a:gd name="connsiteX0" fmla="*/ 0 w 257081"/>
                  <a:gd name="connsiteY0" fmla="*/ 21919 h 719312"/>
                  <a:gd name="connsiteX1" fmla="*/ 8266 w 257081"/>
                  <a:gd name="connsiteY1" fmla="*/ 18265 h 719312"/>
                  <a:gd name="connsiteX2" fmla="*/ 213138 w 257081"/>
                  <a:gd name="connsiteY2" fmla="*/ 11798 h 719312"/>
                  <a:gd name="connsiteX3" fmla="*/ 257081 w 257081"/>
                  <a:gd name="connsiteY3" fmla="*/ 28155 h 719312"/>
                  <a:gd name="connsiteX4" fmla="*/ 257081 w 257081"/>
                  <a:gd name="connsiteY4" fmla="*/ 691154 h 719312"/>
                  <a:gd name="connsiteX5" fmla="*/ 234697 w 257081"/>
                  <a:gd name="connsiteY5" fmla="*/ 701047 h 719312"/>
                  <a:gd name="connsiteX6" fmla="*/ 29825 w 257081"/>
                  <a:gd name="connsiteY6" fmla="*/ 707515 h 719312"/>
                  <a:gd name="connsiteX7" fmla="*/ 0 w 257081"/>
                  <a:gd name="connsiteY7" fmla="*/ 696413 h 719312"/>
                  <a:gd name="connsiteX0" fmla="*/ 0 w 290066"/>
                  <a:gd name="connsiteY0" fmla="*/ 21919 h 719312"/>
                  <a:gd name="connsiteX1" fmla="*/ 8266 w 290066"/>
                  <a:gd name="connsiteY1" fmla="*/ 18265 h 719312"/>
                  <a:gd name="connsiteX2" fmla="*/ 213138 w 290066"/>
                  <a:gd name="connsiteY2" fmla="*/ 11798 h 719312"/>
                  <a:gd name="connsiteX3" fmla="*/ 257081 w 290066"/>
                  <a:gd name="connsiteY3" fmla="*/ 28155 h 719312"/>
                  <a:gd name="connsiteX4" fmla="*/ 290066 w 290066"/>
                  <a:gd name="connsiteY4" fmla="*/ 373226 h 719312"/>
                  <a:gd name="connsiteX5" fmla="*/ 257081 w 290066"/>
                  <a:gd name="connsiteY5" fmla="*/ 691154 h 719312"/>
                  <a:gd name="connsiteX6" fmla="*/ 234697 w 290066"/>
                  <a:gd name="connsiteY6" fmla="*/ 701047 h 719312"/>
                  <a:gd name="connsiteX7" fmla="*/ 29825 w 290066"/>
                  <a:gd name="connsiteY7" fmla="*/ 707515 h 719312"/>
                  <a:gd name="connsiteX8" fmla="*/ 0 w 290066"/>
                  <a:gd name="connsiteY8" fmla="*/ 696413 h 719312"/>
                  <a:gd name="connsiteX9" fmla="*/ 0 w 290066"/>
                  <a:gd name="connsiteY9" fmla="*/ 21919 h 719312"/>
                  <a:gd name="connsiteX0" fmla="*/ 26037 w 316103"/>
                  <a:gd name="connsiteY0" fmla="*/ 21919 h 719312"/>
                  <a:gd name="connsiteX1" fmla="*/ 34303 w 316103"/>
                  <a:gd name="connsiteY1" fmla="*/ 18265 h 719312"/>
                  <a:gd name="connsiteX2" fmla="*/ 239175 w 316103"/>
                  <a:gd name="connsiteY2" fmla="*/ 11798 h 719312"/>
                  <a:gd name="connsiteX3" fmla="*/ 283118 w 316103"/>
                  <a:gd name="connsiteY3" fmla="*/ 28155 h 719312"/>
                  <a:gd name="connsiteX4" fmla="*/ 316103 w 316103"/>
                  <a:gd name="connsiteY4" fmla="*/ 373226 h 719312"/>
                  <a:gd name="connsiteX5" fmla="*/ 283118 w 316103"/>
                  <a:gd name="connsiteY5" fmla="*/ 691154 h 719312"/>
                  <a:gd name="connsiteX6" fmla="*/ 260734 w 316103"/>
                  <a:gd name="connsiteY6" fmla="*/ 701047 h 719312"/>
                  <a:gd name="connsiteX7" fmla="*/ 55862 w 316103"/>
                  <a:gd name="connsiteY7" fmla="*/ 707515 h 719312"/>
                  <a:gd name="connsiteX8" fmla="*/ 26037 w 316103"/>
                  <a:gd name="connsiteY8" fmla="*/ 696413 h 719312"/>
                  <a:gd name="connsiteX9" fmla="*/ 0 w 316103"/>
                  <a:gd name="connsiteY9" fmla="*/ 361867 h 719312"/>
                  <a:gd name="connsiteX10" fmla="*/ 26037 w 316103"/>
                  <a:gd name="connsiteY10" fmla="*/ 21919 h 719312"/>
                  <a:gd name="connsiteX0" fmla="*/ 26037 w 334420"/>
                  <a:gd name="connsiteY0" fmla="*/ 21919 h 719312"/>
                  <a:gd name="connsiteX1" fmla="*/ 34303 w 334420"/>
                  <a:gd name="connsiteY1" fmla="*/ 18265 h 719312"/>
                  <a:gd name="connsiteX2" fmla="*/ 239175 w 334420"/>
                  <a:gd name="connsiteY2" fmla="*/ 11798 h 719312"/>
                  <a:gd name="connsiteX3" fmla="*/ 283118 w 334420"/>
                  <a:gd name="connsiteY3" fmla="*/ 28155 h 719312"/>
                  <a:gd name="connsiteX4" fmla="*/ 334420 w 334420"/>
                  <a:gd name="connsiteY4" fmla="*/ 367052 h 719312"/>
                  <a:gd name="connsiteX5" fmla="*/ 283118 w 334420"/>
                  <a:gd name="connsiteY5" fmla="*/ 691154 h 719312"/>
                  <a:gd name="connsiteX6" fmla="*/ 260734 w 334420"/>
                  <a:gd name="connsiteY6" fmla="*/ 701047 h 719312"/>
                  <a:gd name="connsiteX7" fmla="*/ 55862 w 334420"/>
                  <a:gd name="connsiteY7" fmla="*/ 707515 h 719312"/>
                  <a:gd name="connsiteX8" fmla="*/ 26037 w 334420"/>
                  <a:gd name="connsiteY8" fmla="*/ 696413 h 719312"/>
                  <a:gd name="connsiteX9" fmla="*/ 0 w 334420"/>
                  <a:gd name="connsiteY9" fmla="*/ 361867 h 719312"/>
                  <a:gd name="connsiteX10" fmla="*/ 26037 w 334420"/>
                  <a:gd name="connsiteY10" fmla="*/ 21919 h 719312"/>
                  <a:gd name="connsiteX0" fmla="*/ 26037 w 334576"/>
                  <a:gd name="connsiteY0" fmla="*/ 21919 h 719312"/>
                  <a:gd name="connsiteX1" fmla="*/ 34303 w 334576"/>
                  <a:gd name="connsiteY1" fmla="*/ 18265 h 719312"/>
                  <a:gd name="connsiteX2" fmla="*/ 239175 w 334576"/>
                  <a:gd name="connsiteY2" fmla="*/ 11798 h 719312"/>
                  <a:gd name="connsiteX3" fmla="*/ 283118 w 334576"/>
                  <a:gd name="connsiteY3" fmla="*/ 28155 h 719312"/>
                  <a:gd name="connsiteX4" fmla="*/ 334420 w 334576"/>
                  <a:gd name="connsiteY4" fmla="*/ 367052 h 719312"/>
                  <a:gd name="connsiteX5" fmla="*/ 283118 w 334576"/>
                  <a:gd name="connsiteY5" fmla="*/ 691154 h 719312"/>
                  <a:gd name="connsiteX6" fmla="*/ 260734 w 334576"/>
                  <a:gd name="connsiteY6" fmla="*/ 701047 h 719312"/>
                  <a:gd name="connsiteX7" fmla="*/ 55862 w 334576"/>
                  <a:gd name="connsiteY7" fmla="*/ 707515 h 719312"/>
                  <a:gd name="connsiteX8" fmla="*/ 26037 w 334576"/>
                  <a:gd name="connsiteY8" fmla="*/ 696413 h 719312"/>
                  <a:gd name="connsiteX9" fmla="*/ 0 w 334576"/>
                  <a:gd name="connsiteY9" fmla="*/ 361867 h 719312"/>
                  <a:gd name="connsiteX10" fmla="*/ 26037 w 334576"/>
                  <a:gd name="connsiteY10" fmla="*/ 21919 h 719312"/>
                  <a:gd name="connsiteX0" fmla="*/ 27816 w 336355"/>
                  <a:gd name="connsiteY0" fmla="*/ 21919 h 719312"/>
                  <a:gd name="connsiteX1" fmla="*/ 36082 w 336355"/>
                  <a:gd name="connsiteY1" fmla="*/ 18265 h 719312"/>
                  <a:gd name="connsiteX2" fmla="*/ 240954 w 336355"/>
                  <a:gd name="connsiteY2" fmla="*/ 11798 h 719312"/>
                  <a:gd name="connsiteX3" fmla="*/ 284897 w 336355"/>
                  <a:gd name="connsiteY3" fmla="*/ 28155 h 719312"/>
                  <a:gd name="connsiteX4" fmla="*/ 336199 w 336355"/>
                  <a:gd name="connsiteY4" fmla="*/ 367052 h 719312"/>
                  <a:gd name="connsiteX5" fmla="*/ 284897 w 336355"/>
                  <a:gd name="connsiteY5" fmla="*/ 691154 h 719312"/>
                  <a:gd name="connsiteX6" fmla="*/ 262513 w 336355"/>
                  <a:gd name="connsiteY6" fmla="*/ 701047 h 719312"/>
                  <a:gd name="connsiteX7" fmla="*/ 57641 w 336355"/>
                  <a:gd name="connsiteY7" fmla="*/ 707515 h 719312"/>
                  <a:gd name="connsiteX8" fmla="*/ 27816 w 336355"/>
                  <a:gd name="connsiteY8" fmla="*/ 696413 h 719312"/>
                  <a:gd name="connsiteX9" fmla="*/ 1779 w 336355"/>
                  <a:gd name="connsiteY9" fmla="*/ 361867 h 719312"/>
                  <a:gd name="connsiteX10" fmla="*/ 27816 w 336355"/>
                  <a:gd name="connsiteY10" fmla="*/ 21919 h 719312"/>
                  <a:gd name="connsiteX0" fmla="*/ 62377 w 370916"/>
                  <a:gd name="connsiteY0" fmla="*/ 21919 h 719312"/>
                  <a:gd name="connsiteX1" fmla="*/ 70643 w 370916"/>
                  <a:gd name="connsiteY1" fmla="*/ 18265 h 719312"/>
                  <a:gd name="connsiteX2" fmla="*/ 275515 w 370916"/>
                  <a:gd name="connsiteY2" fmla="*/ 11798 h 719312"/>
                  <a:gd name="connsiteX3" fmla="*/ 319458 w 370916"/>
                  <a:gd name="connsiteY3" fmla="*/ 28155 h 719312"/>
                  <a:gd name="connsiteX4" fmla="*/ 370760 w 370916"/>
                  <a:gd name="connsiteY4" fmla="*/ 367052 h 719312"/>
                  <a:gd name="connsiteX5" fmla="*/ 319458 w 370916"/>
                  <a:gd name="connsiteY5" fmla="*/ 691154 h 719312"/>
                  <a:gd name="connsiteX6" fmla="*/ 297074 w 370916"/>
                  <a:gd name="connsiteY6" fmla="*/ 701047 h 719312"/>
                  <a:gd name="connsiteX7" fmla="*/ 92202 w 370916"/>
                  <a:gd name="connsiteY7" fmla="*/ 707515 h 719312"/>
                  <a:gd name="connsiteX8" fmla="*/ 62377 w 370916"/>
                  <a:gd name="connsiteY8" fmla="*/ 696413 h 719312"/>
                  <a:gd name="connsiteX9" fmla="*/ 843 w 370916"/>
                  <a:gd name="connsiteY9" fmla="*/ 362794 h 719312"/>
                  <a:gd name="connsiteX10" fmla="*/ 62377 w 370916"/>
                  <a:gd name="connsiteY10" fmla="*/ 21919 h 71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0916" h="719312">
                    <a:moveTo>
                      <a:pt x="62377" y="21919"/>
                    </a:moveTo>
                    <a:lnTo>
                      <a:pt x="70643" y="18265"/>
                    </a:lnTo>
                    <a:cubicBezTo>
                      <a:pt x="136411" y="-3479"/>
                      <a:pt x="207744" y="-6027"/>
                      <a:pt x="275515" y="11798"/>
                    </a:cubicBezTo>
                    <a:lnTo>
                      <a:pt x="319458" y="28155"/>
                    </a:lnTo>
                    <a:cubicBezTo>
                      <a:pt x="319680" y="141548"/>
                      <a:pt x="370538" y="253659"/>
                      <a:pt x="370760" y="367052"/>
                    </a:cubicBezTo>
                    <a:cubicBezTo>
                      <a:pt x="373618" y="477819"/>
                      <a:pt x="336559" y="583120"/>
                      <a:pt x="319458" y="691154"/>
                    </a:cubicBezTo>
                    <a:lnTo>
                      <a:pt x="297074" y="701047"/>
                    </a:lnTo>
                    <a:cubicBezTo>
                      <a:pt x="231306" y="722792"/>
                      <a:pt x="159972" y="725340"/>
                      <a:pt x="92202" y="707515"/>
                    </a:cubicBezTo>
                    <a:lnTo>
                      <a:pt x="62377" y="696413"/>
                    </a:lnTo>
                    <a:cubicBezTo>
                      <a:pt x="53067" y="638805"/>
                      <a:pt x="-7836" y="476110"/>
                      <a:pt x="843" y="362794"/>
                    </a:cubicBezTo>
                    <a:lnTo>
                      <a:pt x="62377" y="21919"/>
                    </a:lnTo>
                    <a:close/>
                  </a:path>
                </a:pathLst>
              </a:custGeom>
              <a:solidFill>
                <a:srgbClr val="FEF4B8"/>
              </a:solidFill>
              <a:ln w="12700">
                <a:solidFill>
                  <a:schemeClr val="accent3"/>
                </a:solidFill>
              </a:ln>
            </p:spPr>
            <p:txBody>
              <a:bodyPr wrap="square" rtlCol="0" anchor="ctr" anchorCtr="0">
                <a:noAutofit/>
              </a:bodyPr>
              <a:lstStyle/>
              <a:p>
                <a:pPr marL="0" algn="ctr"/>
                <a:endParaRPr lang="en-GB" dirty="0">
                  <a:solidFill>
                    <a:schemeClr val="tx1"/>
                  </a:solidFill>
                </a:endParaRPr>
              </a:p>
            </p:txBody>
          </p:sp>
          <p:sp>
            <p:nvSpPr>
              <p:cNvPr id="83" name="Freeform: Shape 82">
                <a:extLst>
                  <a:ext uri="{FF2B5EF4-FFF2-40B4-BE49-F238E27FC236}">
                    <a16:creationId xmlns:a16="http://schemas.microsoft.com/office/drawing/2014/main" id="{A62A07E7-D88A-4A6E-9ABB-B7ADAD7B1440}"/>
                  </a:ext>
                </a:extLst>
              </p:cNvPr>
              <p:cNvSpPr/>
              <p:nvPr/>
            </p:nvSpPr>
            <p:spPr>
              <a:xfrm rot="5400000">
                <a:off x="3185243" y="2166004"/>
                <a:ext cx="143638" cy="650421"/>
              </a:xfrm>
              <a:custGeom>
                <a:avLst/>
                <a:gdLst>
                  <a:gd name="connsiteX0" fmla="*/ 0 w 257081"/>
                  <a:gd name="connsiteY0" fmla="*/ 21919 h 719312"/>
                  <a:gd name="connsiteX1" fmla="*/ 8266 w 257081"/>
                  <a:gd name="connsiteY1" fmla="*/ 18265 h 719312"/>
                  <a:gd name="connsiteX2" fmla="*/ 213138 w 257081"/>
                  <a:gd name="connsiteY2" fmla="*/ 11798 h 719312"/>
                  <a:gd name="connsiteX3" fmla="*/ 257081 w 257081"/>
                  <a:gd name="connsiteY3" fmla="*/ 28155 h 719312"/>
                  <a:gd name="connsiteX4" fmla="*/ 257081 w 257081"/>
                  <a:gd name="connsiteY4" fmla="*/ 691154 h 719312"/>
                  <a:gd name="connsiteX5" fmla="*/ 234697 w 257081"/>
                  <a:gd name="connsiteY5" fmla="*/ 701047 h 719312"/>
                  <a:gd name="connsiteX6" fmla="*/ 29825 w 257081"/>
                  <a:gd name="connsiteY6" fmla="*/ 707515 h 719312"/>
                  <a:gd name="connsiteX7" fmla="*/ 0 w 257081"/>
                  <a:gd name="connsiteY7" fmla="*/ 696413 h 719312"/>
                  <a:gd name="connsiteX0" fmla="*/ 0 w 290066"/>
                  <a:gd name="connsiteY0" fmla="*/ 21919 h 719312"/>
                  <a:gd name="connsiteX1" fmla="*/ 8266 w 290066"/>
                  <a:gd name="connsiteY1" fmla="*/ 18265 h 719312"/>
                  <a:gd name="connsiteX2" fmla="*/ 213138 w 290066"/>
                  <a:gd name="connsiteY2" fmla="*/ 11798 h 719312"/>
                  <a:gd name="connsiteX3" fmla="*/ 257081 w 290066"/>
                  <a:gd name="connsiteY3" fmla="*/ 28155 h 719312"/>
                  <a:gd name="connsiteX4" fmla="*/ 290066 w 290066"/>
                  <a:gd name="connsiteY4" fmla="*/ 373226 h 719312"/>
                  <a:gd name="connsiteX5" fmla="*/ 257081 w 290066"/>
                  <a:gd name="connsiteY5" fmla="*/ 691154 h 719312"/>
                  <a:gd name="connsiteX6" fmla="*/ 234697 w 290066"/>
                  <a:gd name="connsiteY6" fmla="*/ 701047 h 719312"/>
                  <a:gd name="connsiteX7" fmla="*/ 29825 w 290066"/>
                  <a:gd name="connsiteY7" fmla="*/ 707515 h 719312"/>
                  <a:gd name="connsiteX8" fmla="*/ 0 w 290066"/>
                  <a:gd name="connsiteY8" fmla="*/ 696413 h 719312"/>
                  <a:gd name="connsiteX9" fmla="*/ 0 w 290066"/>
                  <a:gd name="connsiteY9" fmla="*/ 21919 h 719312"/>
                  <a:gd name="connsiteX0" fmla="*/ 26037 w 316103"/>
                  <a:gd name="connsiteY0" fmla="*/ 21919 h 719312"/>
                  <a:gd name="connsiteX1" fmla="*/ 34303 w 316103"/>
                  <a:gd name="connsiteY1" fmla="*/ 18265 h 719312"/>
                  <a:gd name="connsiteX2" fmla="*/ 239175 w 316103"/>
                  <a:gd name="connsiteY2" fmla="*/ 11798 h 719312"/>
                  <a:gd name="connsiteX3" fmla="*/ 283118 w 316103"/>
                  <a:gd name="connsiteY3" fmla="*/ 28155 h 719312"/>
                  <a:gd name="connsiteX4" fmla="*/ 316103 w 316103"/>
                  <a:gd name="connsiteY4" fmla="*/ 373226 h 719312"/>
                  <a:gd name="connsiteX5" fmla="*/ 283118 w 316103"/>
                  <a:gd name="connsiteY5" fmla="*/ 691154 h 719312"/>
                  <a:gd name="connsiteX6" fmla="*/ 260734 w 316103"/>
                  <a:gd name="connsiteY6" fmla="*/ 701047 h 719312"/>
                  <a:gd name="connsiteX7" fmla="*/ 55862 w 316103"/>
                  <a:gd name="connsiteY7" fmla="*/ 707515 h 719312"/>
                  <a:gd name="connsiteX8" fmla="*/ 26037 w 316103"/>
                  <a:gd name="connsiteY8" fmla="*/ 696413 h 719312"/>
                  <a:gd name="connsiteX9" fmla="*/ 0 w 316103"/>
                  <a:gd name="connsiteY9" fmla="*/ 361867 h 719312"/>
                  <a:gd name="connsiteX10" fmla="*/ 26037 w 316103"/>
                  <a:gd name="connsiteY10" fmla="*/ 21919 h 719312"/>
                  <a:gd name="connsiteX0" fmla="*/ 26037 w 334420"/>
                  <a:gd name="connsiteY0" fmla="*/ 21919 h 719312"/>
                  <a:gd name="connsiteX1" fmla="*/ 34303 w 334420"/>
                  <a:gd name="connsiteY1" fmla="*/ 18265 h 719312"/>
                  <a:gd name="connsiteX2" fmla="*/ 239175 w 334420"/>
                  <a:gd name="connsiteY2" fmla="*/ 11798 h 719312"/>
                  <a:gd name="connsiteX3" fmla="*/ 283118 w 334420"/>
                  <a:gd name="connsiteY3" fmla="*/ 28155 h 719312"/>
                  <a:gd name="connsiteX4" fmla="*/ 334420 w 334420"/>
                  <a:gd name="connsiteY4" fmla="*/ 367052 h 719312"/>
                  <a:gd name="connsiteX5" fmla="*/ 283118 w 334420"/>
                  <a:gd name="connsiteY5" fmla="*/ 691154 h 719312"/>
                  <a:gd name="connsiteX6" fmla="*/ 260734 w 334420"/>
                  <a:gd name="connsiteY6" fmla="*/ 701047 h 719312"/>
                  <a:gd name="connsiteX7" fmla="*/ 55862 w 334420"/>
                  <a:gd name="connsiteY7" fmla="*/ 707515 h 719312"/>
                  <a:gd name="connsiteX8" fmla="*/ 26037 w 334420"/>
                  <a:gd name="connsiteY8" fmla="*/ 696413 h 719312"/>
                  <a:gd name="connsiteX9" fmla="*/ 0 w 334420"/>
                  <a:gd name="connsiteY9" fmla="*/ 361867 h 719312"/>
                  <a:gd name="connsiteX10" fmla="*/ 26037 w 334420"/>
                  <a:gd name="connsiteY10" fmla="*/ 21919 h 719312"/>
                  <a:gd name="connsiteX0" fmla="*/ 26037 w 334576"/>
                  <a:gd name="connsiteY0" fmla="*/ 21919 h 719312"/>
                  <a:gd name="connsiteX1" fmla="*/ 34303 w 334576"/>
                  <a:gd name="connsiteY1" fmla="*/ 18265 h 719312"/>
                  <a:gd name="connsiteX2" fmla="*/ 239175 w 334576"/>
                  <a:gd name="connsiteY2" fmla="*/ 11798 h 719312"/>
                  <a:gd name="connsiteX3" fmla="*/ 283118 w 334576"/>
                  <a:gd name="connsiteY3" fmla="*/ 28155 h 719312"/>
                  <a:gd name="connsiteX4" fmla="*/ 334420 w 334576"/>
                  <a:gd name="connsiteY4" fmla="*/ 367052 h 719312"/>
                  <a:gd name="connsiteX5" fmla="*/ 283118 w 334576"/>
                  <a:gd name="connsiteY5" fmla="*/ 691154 h 719312"/>
                  <a:gd name="connsiteX6" fmla="*/ 260734 w 334576"/>
                  <a:gd name="connsiteY6" fmla="*/ 701047 h 719312"/>
                  <a:gd name="connsiteX7" fmla="*/ 55862 w 334576"/>
                  <a:gd name="connsiteY7" fmla="*/ 707515 h 719312"/>
                  <a:gd name="connsiteX8" fmla="*/ 26037 w 334576"/>
                  <a:gd name="connsiteY8" fmla="*/ 696413 h 719312"/>
                  <a:gd name="connsiteX9" fmla="*/ 0 w 334576"/>
                  <a:gd name="connsiteY9" fmla="*/ 361867 h 719312"/>
                  <a:gd name="connsiteX10" fmla="*/ 26037 w 334576"/>
                  <a:gd name="connsiteY10" fmla="*/ 21919 h 719312"/>
                  <a:gd name="connsiteX0" fmla="*/ 27816 w 336355"/>
                  <a:gd name="connsiteY0" fmla="*/ 21919 h 719312"/>
                  <a:gd name="connsiteX1" fmla="*/ 36082 w 336355"/>
                  <a:gd name="connsiteY1" fmla="*/ 18265 h 719312"/>
                  <a:gd name="connsiteX2" fmla="*/ 240954 w 336355"/>
                  <a:gd name="connsiteY2" fmla="*/ 11798 h 719312"/>
                  <a:gd name="connsiteX3" fmla="*/ 284897 w 336355"/>
                  <a:gd name="connsiteY3" fmla="*/ 28155 h 719312"/>
                  <a:gd name="connsiteX4" fmla="*/ 336199 w 336355"/>
                  <a:gd name="connsiteY4" fmla="*/ 367052 h 719312"/>
                  <a:gd name="connsiteX5" fmla="*/ 284897 w 336355"/>
                  <a:gd name="connsiteY5" fmla="*/ 691154 h 719312"/>
                  <a:gd name="connsiteX6" fmla="*/ 262513 w 336355"/>
                  <a:gd name="connsiteY6" fmla="*/ 701047 h 719312"/>
                  <a:gd name="connsiteX7" fmla="*/ 57641 w 336355"/>
                  <a:gd name="connsiteY7" fmla="*/ 707515 h 719312"/>
                  <a:gd name="connsiteX8" fmla="*/ 27816 w 336355"/>
                  <a:gd name="connsiteY8" fmla="*/ 696413 h 719312"/>
                  <a:gd name="connsiteX9" fmla="*/ 1779 w 336355"/>
                  <a:gd name="connsiteY9" fmla="*/ 361867 h 719312"/>
                  <a:gd name="connsiteX10" fmla="*/ 27816 w 336355"/>
                  <a:gd name="connsiteY10" fmla="*/ 21919 h 719312"/>
                  <a:gd name="connsiteX0" fmla="*/ 62377 w 370916"/>
                  <a:gd name="connsiteY0" fmla="*/ 21919 h 719312"/>
                  <a:gd name="connsiteX1" fmla="*/ 70643 w 370916"/>
                  <a:gd name="connsiteY1" fmla="*/ 18265 h 719312"/>
                  <a:gd name="connsiteX2" fmla="*/ 275515 w 370916"/>
                  <a:gd name="connsiteY2" fmla="*/ 11798 h 719312"/>
                  <a:gd name="connsiteX3" fmla="*/ 319458 w 370916"/>
                  <a:gd name="connsiteY3" fmla="*/ 28155 h 719312"/>
                  <a:gd name="connsiteX4" fmla="*/ 370760 w 370916"/>
                  <a:gd name="connsiteY4" fmla="*/ 367052 h 719312"/>
                  <a:gd name="connsiteX5" fmla="*/ 319458 w 370916"/>
                  <a:gd name="connsiteY5" fmla="*/ 691154 h 719312"/>
                  <a:gd name="connsiteX6" fmla="*/ 297074 w 370916"/>
                  <a:gd name="connsiteY6" fmla="*/ 701047 h 719312"/>
                  <a:gd name="connsiteX7" fmla="*/ 92202 w 370916"/>
                  <a:gd name="connsiteY7" fmla="*/ 707515 h 719312"/>
                  <a:gd name="connsiteX8" fmla="*/ 62377 w 370916"/>
                  <a:gd name="connsiteY8" fmla="*/ 696413 h 719312"/>
                  <a:gd name="connsiteX9" fmla="*/ 843 w 370916"/>
                  <a:gd name="connsiteY9" fmla="*/ 362794 h 719312"/>
                  <a:gd name="connsiteX10" fmla="*/ 62377 w 370916"/>
                  <a:gd name="connsiteY10" fmla="*/ 21919 h 719312"/>
                  <a:gd name="connsiteX0" fmla="*/ 68765 w 377304"/>
                  <a:gd name="connsiteY0" fmla="*/ 21919 h 719312"/>
                  <a:gd name="connsiteX1" fmla="*/ 77031 w 377304"/>
                  <a:gd name="connsiteY1" fmla="*/ 18265 h 719312"/>
                  <a:gd name="connsiteX2" fmla="*/ 281903 w 377304"/>
                  <a:gd name="connsiteY2" fmla="*/ 11798 h 719312"/>
                  <a:gd name="connsiteX3" fmla="*/ 325846 w 377304"/>
                  <a:gd name="connsiteY3" fmla="*/ 28155 h 719312"/>
                  <a:gd name="connsiteX4" fmla="*/ 377148 w 377304"/>
                  <a:gd name="connsiteY4" fmla="*/ 367052 h 719312"/>
                  <a:gd name="connsiteX5" fmla="*/ 325846 w 377304"/>
                  <a:gd name="connsiteY5" fmla="*/ 691154 h 719312"/>
                  <a:gd name="connsiteX6" fmla="*/ 303462 w 377304"/>
                  <a:gd name="connsiteY6" fmla="*/ 701047 h 719312"/>
                  <a:gd name="connsiteX7" fmla="*/ 98590 w 377304"/>
                  <a:gd name="connsiteY7" fmla="*/ 707515 h 719312"/>
                  <a:gd name="connsiteX8" fmla="*/ 7435 w 377304"/>
                  <a:gd name="connsiteY8" fmla="*/ 699046 h 719312"/>
                  <a:gd name="connsiteX9" fmla="*/ 7231 w 377304"/>
                  <a:gd name="connsiteY9" fmla="*/ 362794 h 719312"/>
                  <a:gd name="connsiteX10" fmla="*/ 68765 w 377304"/>
                  <a:gd name="connsiteY10" fmla="*/ 21919 h 719312"/>
                  <a:gd name="connsiteX0" fmla="*/ 23380 w 374847"/>
                  <a:gd name="connsiteY0" fmla="*/ 19286 h 719312"/>
                  <a:gd name="connsiteX1" fmla="*/ 74574 w 374847"/>
                  <a:gd name="connsiteY1" fmla="*/ 18265 h 719312"/>
                  <a:gd name="connsiteX2" fmla="*/ 279446 w 374847"/>
                  <a:gd name="connsiteY2" fmla="*/ 11798 h 719312"/>
                  <a:gd name="connsiteX3" fmla="*/ 323389 w 374847"/>
                  <a:gd name="connsiteY3" fmla="*/ 28155 h 719312"/>
                  <a:gd name="connsiteX4" fmla="*/ 374691 w 374847"/>
                  <a:gd name="connsiteY4" fmla="*/ 367052 h 719312"/>
                  <a:gd name="connsiteX5" fmla="*/ 323389 w 374847"/>
                  <a:gd name="connsiteY5" fmla="*/ 691154 h 719312"/>
                  <a:gd name="connsiteX6" fmla="*/ 301005 w 374847"/>
                  <a:gd name="connsiteY6" fmla="*/ 701047 h 719312"/>
                  <a:gd name="connsiteX7" fmla="*/ 96133 w 374847"/>
                  <a:gd name="connsiteY7" fmla="*/ 707515 h 719312"/>
                  <a:gd name="connsiteX8" fmla="*/ 4978 w 374847"/>
                  <a:gd name="connsiteY8" fmla="*/ 699046 h 719312"/>
                  <a:gd name="connsiteX9" fmla="*/ 4774 w 374847"/>
                  <a:gd name="connsiteY9" fmla="*/ 362794 h 719312"/>
                  <a:gd name="connsiteX10" fmla="*/ 23380 w 374847"/>
                  <a:gd name="connsiteY10" fmla="*/ 19286 h 719312"/>
                  <a:gd name="connsiteX0" fmla="*/ 23380 w 378023"/>
                  <a:gd name="connsiteY0" fmla="*/ 19286 h 719312"/>
                  <a:gd name="connsiteX1" fmla="*/ 74574 w 378023"/>
                  <a:gd name="connsiteY1" fmla="*/ 18265 h 719312"/>
                  <a:gd name="connsiteX2" fmla="*/ 279446 w 378023"/>
                  <a:gd name="connsiteY2" fmla="*/ 11798 h 719312"/>
                  <a:gd name="connsiteX3" fmla="*/ 323389 w 378023"/>
                  <a:gd name="connsiteY3" fmla="*/ 28155 h 719312"/>
                  <a:gd name="connsiteX4" fmla="*/ 374691 w 378023"/>
                  <a:gd name="connsiteY4" fmla="*/ 367052 h 719312"/>
                  <a:gd name="connsiteX5" fmla="*/ 366330 w 378023"/>
                  <a:gd name="connsiteY5" fmla="*/ 693788 h 719312"/>
                  <a:gd name="connsiteX6" fmla="*/ 301005 w 378023"/>
                  <a:gd name="connsiteY6" fmla="*/ 701047 h 719312"/>
                  <a:gd name="connsiteX7" fmla="*/ 96133 w 378023"/>
                  <a:gd name="connsiteY7" fmla="*/ 707515 h 719312"/>
                  <a:gd name="connsiteX8" fmla="*/ 4978 w 378023"/>
                  <a:gd name="connsiteY8" fmla="*/ 699046 h 719312"/>
                  <a:gd name="connsiteX9" fmla="*/ 4774 w 378023"/>
                  <a:gd name="connsiteY9" fmla="*/ 362794 h 719312"/>
                  <a:gd name="connsiteX10" fmla="*/ 23380 w 378023"/>
                  <a:gd name="connsiteY10" fmla="*/ 19286 h 719312"/>
                  <a:gd name="connsiteX0" fmla="*/ 23380 w 378023"/>
                  <a:gd name="connsiteY0" fmla="*/ 19286 h 719312"/>
                  <a:gd name="connsiteX1" fmla="*/ 74574 w 378023"/>
                  <a:gd name="connsiteY1" fmla="*/ 18265 h 719312"/>
                  <a:gd name="connsiteX2" fmla="*/ 279446 w 378023"/>
                  <a:gd name="connsiteY2" fmla="*/ 11798 h 719312"/>
                  <a:gd name="connsiteX3" fmla="*/ 360191 w 378023"/>
                  <a:gd name="connsiteY3" fmla="*/ 38688 h 719312"/>
                  <a:gd name="connsiteX4" fmla="*/ 374691 w 378023"/>
                  <a:gd name="connsiteY4" fmla="*/ 367052 h 719312"/>
                  <a:gd name="connsiteX5" fmla="*/ 366330 w 378023"/>
                  <a:gd name="connsiteY5" fmla="*/ 693788 h 719312"/>
                  <a:gd name="connsiteX6" fmla="*/ 301005 w 378023"/>
                  <a:gd name="connsiteY6" fmla="*/ 701047 h 719312"/>
                  <a:gd name="connsiteX7" fmla="*/ 96133 w 378023"/>
                  <a:gd name="connsiteY7" fmla="*/ 707515 h 719312"/>
                  <a:gd name="connsiteX8" fmla="*/ 4978 w 378023"/>
                  <a:gd name="connsiteY8" fmla="*/ 699046 h 719312"/>
                  <a:gd name="connsiteX9" fmla="*/ 4774 w 378023"/>
                  <a:gd name="connsiteY9" fmla="*/ 362794 h 719312"/>
                  <a:gd name="connsiteX10" fmla="*/ 23380 w 378023"/>
                  <a:gd name="connsiteY10" fmla="*/ 19286 h 719312"/>
                  <a:gd name="connsiteX0" fmla="*/ 23380 w 370360"/>
                  <a:gd name="connsiteY0" fmla="*/ 19286 h 719312"/>
                  <a:gd name="connsiteX1" fmla="*/ 74574 w 370360"/>
                  <a:gd name="connsiteY1" fmla="*/ 18265 h 719312"/>
                  <a:gd name="connsiteX2" fmla="*/ 279446 w 370360"/>
                  <a:gd name="connsiteY2" fmla="*/ 11798 h 719312"/>
                  <a:gd name="connsiteX3" fmla="*/ 360191 w 370360"/>
                  <a:gd name="connsiteY3" fmla="*/ 38688 h 719312"/>
                  <a:gd name="connsiteX4" fmla="*/ 337889 w 370360"/>
                  <a:gd name="connsiteY4" fmla="*/ 367052 h 719312"/>
                  <a:gd name="connsiteX5" fmla="*/ 366330 w 370360"/>
                  <a:gd name="connsiteY5" fmla="*/ 693788 h 719312"/>
                  <a:gd name="connsiteX6" fmla="*/ 301005 w 370360"/>
                  <a:gd name="connsiteY6" fmla="*/ 701047 h 719312"/>
                  <a:gd name="connsiteX7" fmla="*/ 96133 w 370360"/>
                  <a:gd name="connsiteY7" fmla="*/ 707515 h 719312"/>
                  <a:gd name="connsiteX8" fmla="*/ 4978 w 370360"/>
                  <a:gd name="connsiteY8" fmla="*/ 699046 h 719312"/>
                  <a:gd name="connsiteX9" fmla="*/ 4774 w 370360"/>
                  <a:gd name="connsiteY9" fmla="*/ 362794 h 719312"/>
                  <a:gd name="connsiteX10" fmla="*/ 23380 w 370360"/>
                  <a:gd name="connsiteY10" fmla="*/ 19286 h 719312"/>
                  <a:gd name="connsiteX0" fmla="*/ 23380 w 371517"/>
                  <a:gd name="connsiteY0" fmla="*/ 19286 h 719312"/>
                  <a:gd name="connsiteX1" fmla="*/ 74574 w 371517"/>
                  <a:gd name="connsiteY1" fmla="*/ 18265 h 719312"/>
                  <a:gd name="connsiteX2" fmla="*/ 279446 w 371517"/>
                  <a:gd name="connsiteY2" fmla="*/ 11798 h 719312"/>
                  <a:gd name="connsiteX3" fmla="*/ 360191 w 371517"/>
                  <a:gd name="connsiteY3" fmla="*/ 38688 h 719312"/>
                  <a:gd name="connsiteX4" fmla="*/ 350162 w 371517"/>
                  <a:gd name="connsiteY4" fmla="*/ 367051 h 719312"/>
                  <a:gd name="connsiteX5" fmla="*/ 366330 w 371517"/>
                  <a:gd name="connsiteY5" fmla="*/ 693788 h 719312"/>
                  <a:gd name="connsiteX6" fmla="*/ 301005 w 371517"/>
                  <a:gd name="connsiteY6" fmla="*/ 701047 h 719312"/>
                  <a:gd name="connsiteX7" fmla="*/ 96133 w 371517"/>
                  <a:gd name="connsiteY7" fmla="*/ 707515 h 719312"/>
                  <a:gd name="connsiteX8" fmla="*/ 4978 w 371517"/>
                  <a:gd name="connsiteY8" fmla="*/ 699046 h 719312"/>
                  <a:gd name="connsiteX9" fmla="*/ 4774 w 371517"/>
                  <a:gd name="connsiteY9" fmla="*/ 362794 h 719312"/>
                  <a:gd name="connsiteX10" fmla="*/ 23380 w 371517"/>
                  <a:gd name="connsiteY10" fmla="*/ 19286 h 719312"/>
                  <a:gd name="connsiteX0" fmla="*/ 21847 w 369984"/>
                  <a:gd name="connsiteY0" fmla="*/ 19286 h 719312"/>
                  <a:gd name="connsiteX1" fmla="*/ 73041 w 369984"/>
                  <a:gd name="connsiteY1" fmla="*/ 18265 h 719312"/>
                  <a:gd name="connsiteX2" fmla="*/ 277913 w 369984"/>
                  <a:gd name="connsiteY2" fmla="*/ 11798 h 719312"/>
                  <a:gd name="connsiteX3" fmla="*/ 358658 w 369984"/>
                  <a:gd name="connsiteY3" fmla="*/ 38688 h 719312"/>
                  <a:gd name="connsiteX4" fmla="*/ 348629 w 369984"/>
                  <a:gd name="connsiteY4" fmla="*/ 367051 h 719312"/>
                  <a:gd name="connsiteX5" fmla="*/ 364797 w 369984"/>
                  <a:gd name="connsiteY5" fmla="*/ 693788 h 719312"/>
                  <a:gd name="connsiteX6" fmla="*/ 299472 w 369984"/>
                  <a:gd name="connsiteY6" fmla="*/ 701047 h 719312"/>
                  <a:gd name="connsiteX7" fmla="*/ 94600 w 369984"/>
                  <a:gd name="connsiteY7" fmla="*/ 707515 h 719312"/>
                  <a:gd name="connsiteX8" fmla="*/ 3445 w 369984"/>
                  <a:gd name="connsiteY8" fmla="*/ 699046 h 719312"/>
                  <a:gd name="connsiteX9" fmla="*/ 9376 w 369984"/>
                  <a:gd name="connsiteY9" fmla="*/ 365427 h 719312"/>
                  <a:gd name="connsiteX10" fmla="*/ 21847 w 369984"/>
                  <a:gd name="connsiteY10" fmla="*/ 19286 h 71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984" h="719312">
                    <a:moveTo>
                      <a:pt x="21847" y="19286"/>
                    </a:moveTo>
                    <a:lnTo>
                      <a:pt x="73041" y="18265"/>
                    </a:lnTo>
                    <a:cubicBezTo>
                      <a:pt x="138809" y="-3479"/>
                      <a:pt x="210142" y="-6027"/>
                      <a:pt x="277913" y="11798"/>
                    </a:cubicBezTo>
                    <a:lnTo>
                      <a:pt x="358658" y="38688"/>
                    </a:lnTo>
                    <a:cubicBezTo>
                      <a:pt x="358880" y="152081"/>
                      <a:pt x="348407" y="253658"/>
                      <a:pt x="348629" y="367051"/>
                    </a:cubicBezTo>
                    <a:cubicBezTo>
                      <a:pt x="351487" y="477818"/>
                      <a:pt x="381898" y="585754"/>
                      <a:pt x="364797" y="693788"/>
                    </a:cubicBezTo>
                    <a:lnTo>
                      <a:pt x="299472" y="701047"/>
                    </a:lnTo>
                    <a:cubicBezTo>
                      <a:pt x="233704" y="722792"/>
                      <a:pt x="162370" y="725340"/>
                      <a:pt x="94600" y="707515"/>
                    </a:cubicBezTo>
                    <a:lnTo>
                      <a:pt x="3445" y="699046"/>
                    </a:lnTo>
                    <a:cubicBezTo>
                      <a:pt x="-5865" y="641438"/>
                      <a:pt x="6309" y="478720"/>
                      <a:pt x="9376" y="365427"/>
                    </a:cubicBezTo>
                    <a:cubicBezTo>
                      <a:pt x="12443" y="252134"/>
                      <a:pt x="1336" y="132911"/>
                      <a:pt x="21847" y="19286"/>
                    </a:cubicBezTo>
                    <a:close/>
                  </a:path>
                </a:pathLst>
              </a:custGeom>
              <a:solidFill>
                <a:schemeClr val="accent3"/>
              </a:solidFill>
              <a:ln w="12700">
                <a:solidFill>
                  <a:schemeClr val="accent3"/>
                </a:solidFill>
              </a:ln>
            </p:spPr>
            <p:txBody>
              <a:bodyPr wrap="square" rtlCol="0" anchor="ctr" anchorCtr="0">
                <a:noAutofit/>
              </a:bodyPr>
              <a:lstStyle/>
              <a:p>
                <a:pPr marL="0" algn="ctr"/>
                <a:endParaRPr lang="en-GB" dirty="0">
                  <a:solidFill>
                    <a:schemeClr val="tx1"/>
                  </a:solidFill>
                </a:endParaRPr>
              </a:p>
            </p:txBody>
          </p:sp>
          <p:grpSp>
            <p:nvGrpSpPr>
              <p:cNvPr id="84" name="Group 83">
                <a:extLst>
                  <a:ext uri="{FF2B5EF4-FFF2-40B4-BE49-F238E27FC236}">
                    <a16:creationId xmlns:a16="http://schemas.microsoft.com/office/drawing/2014/main" id="{51ADBF15-4E22-420D-A7C4-35847A69CDB1}"/>
                  </a:ext>
                </a:extLst>
              </p:cNvPr>
              <p:cNvGrpSpPr/>
              <p:nvPr/>
            </p:nvGrpSpPr>
            <p:grpSpPr>
              <a:xfrm>
                <a:off x="2931853" y="2412996"/>
                <a:ext cx="650422" cy="150024"/>
                <a:chOff x="2931653" y="2414932"/>
                <a:chExt cx="622474" cy="150024"/>
              </a:xfrm>
            </p:grpSpPr>
            <p:cxnSp>
              <p:nvCxnSpPr>
                <p:cNvPr id="85" name="Straight Connector 84">
                  <a:extLst>
                    <a:ext uri="{FF2B5EF4-FFF2-40B4-BE49-F238E27FC236}">
                      <a16:creationId xmlns:a16="http://schemas.microsoft.com/office/drawing/2014/main" id="{321E5CBF-041C-454E-B5DD-EB55A7031D14}"/>
                    </a:ext>
                  </a:extLst>
                </p:cNvPr>
                <p:cNvCxnSpPr>
                  <a:cxnSpLocks/>
                </p:cNvCxnSpPr>
                <p:nvPr/>
              </p:nvCxnSpPr>
              <p:spPr>
                <a:xfrm>
                  <a:off x="2931651" y="2492868"/>
                  <a:ext cx="622474" cy="0"/>
                </a:xfrm>
                <a:prstGeom prst="line">
                  <a:avLst/>
                </a:prstGeom>
                <a:noFill/>
                <a:ln w="28575" cap="rnd" cmpd="sng" algn="ctr">
                  <a:solidFill>
                    <a:schemeClr val="tx1"/>
                  </a:solidFill>
                  <a:prstDash val="solid"/>
                </a:ln>
                <a:effectLst/>
              </p:spPr>
            </p:cxnSp>
            <p:grpSp>
              <p:nvGrpSpPr>
                <p:cNvPr id="86" name="Group 85">
                  <a:extLst>
                    <a:ext uri="{FF2B5EF4-FFF2-40B4-BE49-F238E27FC236}">
                      <a16:creationId xmlns:a16="http://schemas.microsoft.com/office/drawing/2014/main" id="{6E740837-2BBF-43C2-A49C-18A085C99B8C}"/>
                    </a:ext>
                  </a:extLst>
                </p:cNvPr>
                <p:cNvGrpSpPr/>
                <p:nvPr/>
              </p:nvGrpSpPr>
              <p:grpSpPr>
                <a:xfrm rot="420000">
                  <a:off x="3072981" y="2414932"/>
                  <a:ext cx="339815" cy="150024"/>
                  <a:chOff x="2007847" y="2447027"/>
                  <a:chExt cx="339815" cy="150024"/>
                </a:xfrm>
              </p:grpSpPr>
              <p:sp>
                <p:nvSpPr>
                  <p:cNvPr id="87" name="Oval 11">
                    <a:extLst>
                      <a:ext uri="{FF2B5EF4-FFF2-40B4-BE49-F238E27FC236}">
                        <a16:creationId xmlns:a16="http://schemas.microsoft.com/office/drawing/2014/main" id="{A650F0E6-9479-4982-978E-2268F10FCBB5}"/>
                      </a:ext>
                    </a:extLst>
                  </p:cNvPr>
                  <p:cNvSpPr/>
                  <p:nvPr/>
                </p:nvSpPr>
                <p:spPr>
                  <a:xfrm rot="4981034">
                    <a:off x="2103420" y="2352809"/>
                    <a:ext cx="148669" cy="339815"/>
                  </a:xfrm>
                  <a:prstGeom prst="ellipse">
                    <a:avLst/>
                  </a:prstGeom>
                  <a:solidFill>
                    <a:schemeClr val="tx1"/>
                  </a:solidFill>
                  <a:ln w="3175"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kern="0" dirty="0">
                      <a:solidFill>
                        <a:srgbClr val="FFFFFF"/>
                      </a:solidFill>
                    </a:endParaRPr>
                  </a:p>
                </p:txBody>
              </p:sp>
              <p:sp>
                <p:nvSpPr>
                  <p:cNvPr id="88" name="Freeform: Shape 87">
                    <a:extLst>
                      <a:ext uri="{FF2B5EF4-FFF2-40B4-BE49-F238E27FC236}">
                        <a16:creationId xmlns:a16="http://schemas.microsoft.com/office/drawing/2014/main" id="{A5138E5B-EBC4-434D-87F9-56C7C63325D9}"/>
                      </a:ext>
                    </a:extLst>
                  </p:cNvPr>
                  <p:cNvSpPr/>
                  <p:nvPr/>
                </p:nvSpPr>
                <p:spPr>
                  <a:xfrm rot="4981034">
                    <a:off x="2103418" y="2404951"/>
                    <a:ext cx="148670" cy="232822"/>
                  </a:xfrm>
                  <a:custGeom>
                    <a:avLst/>
                    <a:gdLst>
                      <a:gd name="connsiteX0" fmla="*/ 19819 w 148670"/>
                      <a:gd name="connsiteY0" fmla="*/ 0 h 232822"/>
                      <a:gd name="connsiteX1" fmla="*/ 129524 w 148670"/>
                      <a:gd name="connsiteY1" fmla="*/ 2282 h 232822"/>
                      <a:gd name="connsiteX2" fmla="*/ 142828 w 148670"/>
                      <a:gd name="connsiteY2" fmla="*/ 47387 h 232822"/>
                      <a:gd name="connsiteX3" fmla="*/ 148670 w 148670"/>
                      <a:gd name="connsiteY3" fmla="*/ 113523 h 232822"/>
                      <a:gd name="connsiteX4" fmla="*/ 142828 w 148670"/>
                      <a:gd name="connsiteY4" fmla="*/ 179659 h 232822"/>
                      <a:gd name="connsiteX5" fmla="*/ 127147 w 148670"/>
                      <a:gd name="connsiteY5" fmla="*/ 232822 h 232822"/>
                      <a:gd name="connsiteX6" fmla="*/ 20871 w 148670"/>
                      <a:gd name="connsiteY6" fmla="*/ 230612 h 232822"/>
                      <a:gd name="connsiteX7" fmla="*/ 5842 w 148670"/>
                      <a:gd name="connsiteY7" fmla="*/ 179659 h 232822"/>
                      <a:gd name="connsiteX8" fmla="*/ 0 w 148670"/>
                      <a:gd name="connsiteY8" fmla="*/ 113523 h 232822"/>
                      <a:gd name="connsiteX9" fmla="*/ 5842 w 148670"/>
                      <a:gd name="connsiteY9" fmla="*/ 47387 h 23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670" h="232822">
                        <a:moveTo>
                          <a:pt x="19819" y="0"/>
                        </a:moveTo>
                        <a:lnTo>
                          <a:pt x="129524" y="2282"/>
                        </a:lnTo>
                        <a:lnTo>
                          <a:pt x="142828" y="47387"/>
                        </a:lnTo>
                        <a:cubicBezTo>
                          <a:pt x="146590" y="67715"/>
                          <a:pt x="148670" y="90063"/>
                          <a:pt x="148670" y="113523"/>
                        </a:cubicBezTo>
                        <a:cubicBezTo>
                          <a:pt x="148670" y="136982"/>
                          <a:pt x="146590" y="159332"/>
                          <a:pt x="142828" y="179659"/>
                        </a:cubicBezTo>
                        <a:lnTo>
                          <a:pt x="127147" y="232822"/>
                        </a:lnTo>
                        <a:lnTo>
                          <a:pt x="20871" y="230612"/>
                        </a:lnTo>
                        <a:lnTo>
                          <a:pt x="5842" y="179659"/>
                        </a:lnTo>
                        <a:cubicBezTo>
                          <a:pt x="2080" y="159332"/>
                          <a:pt x="0" y="136983"/>
                          <a:pt x="0" y="113523"/>
                        </a:cubicBezTo>
                        <a:cubicBezTo>
                          <a:pt x="0" y="90063"/>
                          <a:pt x="2080" y="67715"/>
                          <a:pt x="5842" y="47387"/>
                        </a:cubicBezTo>
                        <a:close/>
                      </a:path>
                    </a:pathLst>
                  </a:custGeom>
                  <a:pattFill prst="pct60">
                    <a:fgClr>
                      <a:schemeClr val="bg1"/>
                    </a:fgClr>
                    <a:bgClr>
                      <a:schemeClr val="tx1"/>
                    </a:bgClr>
                  </a:pattFill>
                  <a:ln w="3175"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kern="0" dirty="0">
                      <a:solidFill>
                        <a:srgbClr val="FFFFFF"/>
                      </a:solidFill>
                    </a:endParaRPr>
                  </a:p>
                </p:txBody>
              </p:sp>
            </p:grpSp>
          </p:grpSp>
        </p:grpSp>
        <p:sp>
          <p:nvSpPr>
            <p:cNvPr id="81" name="Oval 80">
              <a:extLst>
                <a:ext uri="{FF2B5EF4-FFF2-40B4-BE49-F238E27FC236}">
                  <a16:creationId xmlns:a16="http://schemas.microsoft.com/office/drawing/2014/main" id="{346914F1-1C0F-4709-A1CD-4CBF4B5A8597}"/>
                </a:ext>
              </a:extLst>
            </p:cNvPr>
            <p:cNvSpPr/>
            <p:nvPr/>
          </p:nvSpPr>
          <p:spPr>
            <a:xfrm>
              <a:off x="1825407" y="2153707"/>
              <a:ext cx="718792" cy="718792"/>
            </a:xfrm>
            <a:prstGeom prst="ellipse">
              <a:avLst/>
            </a:prstGeom>
            <a:noFill/>
            <a:ln w="19050" cap="flat" cmpd="sng" algn="ctr">
              <a:solidFill>
                <a:schemeClr val="accent1"/>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GB" kern="0" dirty="0">
                <a:solidFill>
                  <a:srgbClr val="FFFFFF"/>
                </a:solidFill>
              </a:endParaRPr>
            </a:p>
          </p:txBody>
        </p:sp>
      </p:grpSp>
      <p:grpSp>
        <p:nvGrpSpPr>
          <p:cNvPr id="89" name="Group 88">
            <a:extLst>
              <a:ext uri="{FF2B5EF4-FFF2-40B4-BE49-F238E27FC236}">
                <a16:creationId xmlns:a16="http://schemas.microsoft.com/office/drawing/2014/main" id="{B21F19A4-FAD6-4536-9BCE-838F790BCE7D}"/>
              </a:ext>
            </a:extLst>
          </p:cNvPr>
          <p:cNvGrpSpPr/>
          <p:nvPr/>
        </p:nvGrpSpPr>
        <p:grpSpPr>
          <a:xfrm>
            <a:off x="10103024" y="2107548"/>
            <a:ext cx="718792" cy="718792"/>
            <a:chOff x="1825407" y="2153707"/>
            <a:chExt cx="718792" cy="718792"/>
          </a:xfrm>
        </p:grpSpPr>
        <p:grpSp>
          <p:nvGrpSpPr>
            <p:cNvPr id="90" name="Group 89">
              <a:extLst>
                <a:ext uri="{FF2B5EF4-FFF2-40B4-BE49-F238E27FC236}">
                  <a16:creationId xmlns:a16="http://schemas.microsoft.com/office/drawing/2014/main" id="{D620DB25-F8B7-43EB-B655-CC5353458781}"/>
                </a:ext>
              </a:extLst>
            </p:cNvPr>
            <p:cNvGrpSpPr/>
            <p:nvPr/>
          </p:nvGrpSpPr>
          <p:grpSpPr>
            <a:xfrm rot="19144929">
              <a:off x="1835400" y="2362792"/>
              <a:ext cx="693630" cy="306733"/>
              <a:chOff x="2931851" y="2380009"/>
              <a:chExt cx="652912" cy="216000"/>
            </a:xfrm>
          </p:grpSpPr>
          <p:sp>
            <p:nvSpPr>
              <p:cNvPr id="92" name="Freeform: Shape 91">
                <a:extLst>
                  <a:ext uri="{FF2B5EF4-FFF2-40B4-BE49-F238E27FC236}">
                    <a16:creationId xmlns:a16="http://schemas.microsoft.com/office/drawing/2014/main" id="{F161CB70-6A38-451F-A22A-7CA30A40E4BB}"/>
                  </a:ext>
                </a:extLst>
              </p:cNvPr>
              <p:cNvSpPr/>
              <p:nvPr/>
            </p:nvSpPr>
            <p:spPr>
              <a:xfrm rot="5400000">
                <a:off x="3151553" y="2162798"/>
                <a:ext cx="216000" cy="650421"/>
              </a:xfrm>
              <a:custGeom>
                <a:avLst/>
                <a:gdLst>
                  <a:gd name="connsiteX0" fmla="*/ 0 w 257081"/>
                  <a:gd name="connsiteY0" fmla="*/ 21919 h 719312"/>
                  <a:gd name="connsiteX1" fmla="*/ 8266 w 257081"/>
                  <a:gd name="connsiteY1" fmla="*/ 18265 h 719312"/>
                  <a:gd name="connsiteX2" fmla="*/ 213138 w 257081"/>
                  <a:gd name="connsiteY2" fmla="*/ 11798 h 719312"/>
                  <a:gd name="connsiteX3" fmla="*/ 257081 w 257081"/>
                  <a:gd name="connsiteY3" fmla="*/ 28155 h 719312"/>
                  <a:gd name="connsiteX4" fmla="*/ 257081 w 257081"/>
                  <a:gd name="connsiteY4" fmla="*/ 691154 h 719312"/>
                  <a:gd name="connsiteX5" fmla="*/ 234697 w 257081"/>
                  <a:gd name="connsiteY5" fmla="*/ 701047 h 719312"/>
                  <a:gd name="connsiteX6" fmla="*/ 29825 w 257081"/>
                  <a:gd name="connsiteY6" fmla="*/ 707515 h 719312"/>
                  <a:gd name="connsiteX7" fmla="*/ 0 w 257081"/>
                  <a:gd name="connsiteY7" fmla="*/ 696413 h 719312"/>
                  <a:gd name="connsiteX0" fmla="*/ 0 w 290066"/>
                  <a:gd name="connsiteY0" fmla="*/ 21919 h 719312"/>
                  <a:gd name="connsiteX1" fmla="*/ 8266 w 290066"/>
                  <a:gd name="connsiteY1" fmla="*/ 18265 h 719312"/>
                  <a:gd name="connsiteX2" fmla="*/ 213138 w 290066"/>
                  <a:gd name="connsiteY2" fmla="*/ 11798 h 719312"/>
                  <a:gd name="connsiteX3" fmla="*/ 257081 w 290066"/>
                  <a:gd name="connsiteY3" fmla="*/ 28155 h 719312"/>
                  <a:gd name="connsiteX4" fmla="*/ 290066 w 290066"/>
                  <a:gd name="connsiteY4" fmla="*/ 373226 h 719312"/>
                  <a:gd name="connsiteX5" fmla="*/ 257081 w 290066"/>
                  <a:gd name="connsiteY5" fmla="*/ 691154 h 719312"/>
                  <a:gd name="connsiteX6" fmla="*/ 234697 w 290066"/>
                  <a:gd name="connsiteY6" fmla="*/ 701047 h 719312"/>
                  <a:gd name="connsiteX7" fmla="*/ 29825 w 290066"/>
                  <a:gd name="connsiteY7" fmla="*/ 707515 h 719312"/>
                  <a:gd name="connsiteX8" fmla="*/ 0 w 290066"/>
                  <a:gd name="connsiteY8" fmla="*/ 696413 h 719312"/>
                  <a:gd name="connsiteX9" fmla="*/ 0 w 290066"/>
                  <a:gd name="connsiteY9" fmla="*/ 21919 h 719312"/>
                  <a:gd name="connsiteX0" fmla="*/ 26037 w 316103"/>
                  <a:gd name="connsiteY0" fmla="*/ 21919 h 719312"/>
                  <a:gd name="connsiteX1" fmla="*/ 34303 w 316103"/>
                  <a:gd name="connsiteY1" fmla="*/ 18265 h 719312"/>
                  <a:gd name="connsiteX2" fmla="*/ 239175 w 316103"/>
                  <a:gd name="connsiteY2" fmla="*/ 11798 h 719312"/>
                  <a:gd name="connsiteX3" fmla="*/ 283118 w 316103"/>
                  <a:gd name="connsiteY3" fmla="*/ 28155 h 719312"/>
                  <a:gd name="connsiteX4" fmla="*/ 316103 w 316103"/>
                  <a:gd name="connsiteY4" fmla="*/ 373226 h 719312"/>
                  <a:gd name="connsiteX5" fmla="*/ 283118 w 316103"/>
                  <a:gd name="connsiteY5" fmla="*/ 691154 h 719312"/>
                  <a:gd name="connsiteX6" fmla="*/ 260734 w 316103"/>
                  <a:gd name="connsiteY6" fmla="*/ 701047 h 719312"/>
                  <a:gd name="connsiteX7" fmla="*/ 55862 w 316103"/>
                  <a:gd name="connsiteY7" fmla="*/ 707515 h 719312"/>
                  <a:gd name="connsiteX8" fmla="*/ 26037 w 316103"/>
                  <a:gd name="connsiteY8" fmla="*/ 696413 h 719312"/>
                  <a:gd name="connsiteX9" fmla="*/ 0 w 316103"/>
                  <a:gd name="connsiteY9" fmla="*/ 361867 h 719312"/>
                  <a:gd name="connsiteX10" fmla="*/ 26037 w 316103"/>
                  <a:gd name="connsiteY10" fmla="*/ 21919 h 719312"/>
                  <a:gd name="connsiteX0" fmla="*/ 26037 w 334420"/>
                  <a:gd name="connsiteY0" fmla="*/ 21919 h 719312"/>
                  <a:gd name="connsiteX1" fmla="*/ 34303 w 334420"/>
                  <a:gd name="connsiteY1" fmla="*/ 18265 h 719312"/>
                  <a:gd name="connsiteX2" fmla="*/ 239175 w 334420"/>
                  <a:gd name="connsiteY2" fmla="*/ 11798 h 719312"/>
                  <a:gd name="connsiteX3" fmla="*/ 283118 w 334420"/>
                  <a:gd name="connsiteY3" fmla="*/ 28155 h 719312"/>
                  <a:gd name="connsiteX4" fmla="*/ 334420 w 334420"/>
                  <a:gd name="connsiteY4" fmla="*/ 367052 h 719312"/>
                  <a:gd name="connsiteX5" fmla="*/ 283118 w 334420"/>
                  <a:gd name="connsiteY5" fmla="*/ 691154 h 719312"/>
                  <a:gd name="connsiteX6" fmla="*/ 260734 w 334420"/>
                  <a:gd name="connsiteY6" fmla="*/ 701047 h 719312"/>
                  <a:gd name="connsiteX7" fmla="*/ 55862 w 334420"/>
                  <a:gd name="connsiteY7" fmla="*/ 707515 h 719312"/>
                  <a:gd name="connsiteX8" fmla="*/ 26037 w 334420"/>
                  <a:gd name="connsiteY8" fmla="*/ 696413 h 719312"/>
                  <a:gd name="connsiteX9" fmla="*/ 0 w 334420"/>
                  <a:gd name="connsiteY9" fmla="*/ 361867 h 719312"/>
                  <a:gd name="connsiteX10" fmla="*/ 26037 w 334420"/>
                  <a:gd name="connsiteY10" fmla="*/ 21919 h 719312"/>
                  <a:gd name="connsiteX0" fmla="*/ 26037 w 334576"/>
                  <a:gd name="connsiteY0" fmla="*/ 21919 h 719312"/>
                  <a:gd name="connsiteX1" fmla="*/ 34303 w 334576"/>
                  <a:gd name="connsiteY1" fmla="*/ 18265 h 719312"/>
                  <a:gd name="connsiteX2" fmla="*/ 239175 w 334576"/>
                  <a:gd name="connsiteY2" fmla="*/ 11798 h 719312"/>
                  <a:gd name="connsiteX3" fmla="*/ 283118 w 334576"/>
                  <a:gd name="connsiteY3" fmla="*/ 28155 h 719312"/>
                  <a:gd name="connsiteX4" fmla="*/ 334420 w 334576"/>
                  <a:gd name="connsiteY4" fmla="*/ 367052 h 719312"/>
                  <a:gd name="connsiteX5" fmla="*/ 283118 w 334576"/>
                  <a:gd name="connsiteY5" fmla="*/ 691154 h 719312"/>
                  <a:gd name="connsiteX6" fmla="*/ 260734 w 334576"/>
                  <a:gd name="connsiteY6" fmla="*/ 701047 h 719312"/>
                  <a:gd name="connsiteX7" fmla="*/ 55862 w 334576"/>
                  <a:gd name="connsiteY7" fmla="*/ 707515 h 719312"/>
                  <a:gd name="connsiteX8" fmla="*/ 26037 w 334576"/>
                  <a:gd name="connsiteY8" fmla="*/ 696413 h 719312"/>
                  <a:gd name="connsiteX9" fmla="*/ 0 w 334576"/>
                  <a:gd name="connsiteY9" fmla="*/ 361867 h 719312"/>
                  <a:gd name="connsiteX10" fmla="*/ 26037 w 334576"/>
                  <a:gd name="connsiteY10" fmla="*/ 21919 h 719312"/>
                  <a:gd name="connsiteX0" fmla="*/ 27816 w 336355"/>
                  <a:gd name="connsiteY0" fmla="*/ 21919 h 719312"/>
                  <a:gd name="connsiteX1" fmla="*/ 36082 w 336355"/>
                  <a:gd name="connsiteY1" fmla="*/ 18265 h 719312"/>
                  <a:gd name="connsiteX2" fmla="*/ 240954 w 336355"/>
                  <a:gd name="connsiteY2" fmla="*/ 11798 h 719312"/>
                  <a:gd name="connsiteX3" fmla="*/ 284897 w 336355"/>
                  <a:gd name="connsiteY3" fmla="*/ 28155 h 719312"/>
                  <a:gd name="connsiteX4" fmla="*/ 336199 w 336355"/>
                  <a:gd name="connsiteY4" fmla="*/ 367052 h 719312"/>
                  <a:gd name="connsiteX5" fmla="*/ 284897 w 336355"/>
                  <a:gd name="connsiteY5" fmla="*/ 691154 h 719312"/>
                  <a:gd name="connsiteX6" fmla="*/ 262513 w 336355"/>
                  <a:gd name="connsiteY6" fmla="*/ 701047 h 719312"/>
                  <a:gd name="connsiteX7" fmla="*/ 57641 w 336355"/>
                  <a:gd name="connsiteY7" fmla="*/ 707515 h 719312"/>
                  <a:gd name="connsiteX8" fmla="*/ 27816 w 336355"/>
                  <a:gd name="connsiteY8" fmla="*/ 696413 h 719312"/>
                  <a:gd name="connsiteX9" fmla="*/ 1779 w 336355"/>
                  <a:gd name="connsiteY9" fmla="*/ 361867 h 719312"/>
                  <a:gd name="connsiteX10" fmla="*/ 27816 w 336355"/>
                  <a:gd name="connsiteY10" fmla="*/ 21919 h 719312"/>
                  <a:gd name="connsiteX0" fmla="*/ 62377 w 370916"/>
                  <a:gd name="connsiteY0" fmla="*/ 21919 h 719312"/>
                  <a:gd name="connsiteX1" fmla="*/ 70643 w 370916"/>
                  <a:gd name="connsiteY1" fmla="*/ 18265 h 719312"/>
                  <a:gd name="connsiteX2" fmla="*/ 275515 w 370916"/>
                  <a:gd name="connsiteY2" fmla="*/ 11798 h 719312"/>
                  <a:gd name="connsiteX3" fmla="*/ 319458 w 370916"/>
                  <a:gd name="connsiteY3" fmla="*/ 28155 h 719312"/>
                  <a:gd name="connsiteX4" fmla="*/ 370760 w 370916"/>
                  <a:gd name="connsiteY4" fmla="*/ 367052 h 719312"/>
                  <a:gd name="connsiteX5" fmla="*/ 319458 w 370916"/>
                  <a:gd name="connsiteY5" fmla="*/ 691154 h 719312"/>
                  <a:gd name="connsiteX6" fmla="*/ 297074 w 370916"/>
                  <a:gd name="connsiteY6" fmla="*/ 701047 h 719312"/>
                  <a:gd name="connsiteX7" fmla="*/ 92202 w 370916"/>
                  <a:gd name="connsiteY7" fmla="*/ 707515 h 719312"/>
                  <a:gd name="connsiteX8" fmla="*/ 62377 w 370916"/>
                  <a:gd name="connsiteY8" fmla="*/ 696413 h 719312"/>
                  <a:gd name="connsiteX9" fmla="*/ 843 w 370916"/>
                  <a:gd name="connsiteY9" fmla="*/ 362794 h 719312"/>
                  <a:gd name="connsiteX10" fmla="*/ 62377 w 370916"/>
                  <a:gd name="connsiteY10" fmla="*/ 21919 h 71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0916" h="719312">
                    <a:moveTo>
                      <a:pt x="62377" y="21919"/>
                    </a:moveTo>
                    <a:lnTo>
                      <a:pt x="70643" y="18265"/>
                    </a:lnTo>
                    <a:cubicBezTo>
                      <a:pt x="136411" y="-3479"/>
                      <a:pt x="207744" y="-6027"/>
                      <a:pt x="275515" y="11798"/>
                    </a:cubicBezTo>
                    <a:lnTo>
                      <a:pt x="319458" y="28155"/>
                    </a:lnTo>
                    <a:cubicBezTo>
                      <a:pt x="319680" y="141548"/>
                      <a:pt x="370538" y="253659"/>
                      <a:pt x="370760" y="367052"/>
                    </a:cubicBezTo>
                    <a:cubicBezTo>
                      <a:pt x="373618" y="477819"/>
                      <a:pt x="336559" y="583120"/>
                      <a:pt x="319458" y="691154"/>
                    </a:cubicBezTo>
                    <a:lnTo>
                      <a:pt x="297074" y="701047"/>
                    </a:lnTo>
                    <a:cubicBezTo>
                      <a:pt x="231306" y="722792"/>
                      <a:pt x="159972" y="725340"/>
                      <a:pt x="92202" y="707515"/>
                    </a:cubicBezTo>
                    <a:lnTo>
                      <a:pt x="62377" y="696413"/>
                    </a:lnTo>
                    <a:cubicBezTo>
                      <a:pt x="53067" y="638805"/>
                      <a:pt x="-7836" y="476110"/>
                      <a:pt x="843" y="362794"/>
                    </a:cubicBezTo>
                    <a:lnTo>
                      <a:pt x="62377" y="21919"/>
                    </a:lnTo>
                    <a:close/>
                  </a:path>
                </a:pathLst>
              </a:custGeom>
              <a:solidFill>
                <a:srgbClr val="FEF4B8"/>
              </a:solidFill>
              <a:ln w="12700">
                <a:solidFill>
                  <a:schemeClr val="accent3"/>
                </a:solidFill>
              </a:ln>
            </p:spPr>
            <p:txBody>
              <a:bodyPr wrap="square" rtlCol="0" anchor="ctr" anchorCtr="0">
                <a:noAutofit/>
              </a:bodyPr>
              <a:lstStyle/>
              <a:p>
                <a:pPr marL="0" algn="ctr"/>
                <a:endParaRPr lang="en-GB" dirty="0">
                  <a:solidFill>
                    <a:schemeClr val="tx1"/>
                  </a:solidFill>
                </a:endParaRPr>
              </a:p>
            </p:txBody>
          </p:sp>
          <p:sp>
            <p:nvSpPr>
              <p:cNvPr id="93" name="Freeform: Shape 92">
                <a:extLst>
                  <a:ext uri="{FF2B5EF4-FFF2-40B4-BE49-F238E27FC236}">
                    <a16:creationId xmlns:a16="http://schemas.microsoft.com/office/drawing/2014/main" id="{121FF07E-07FC-4004-A838-63301E0B6318}"/>
                  </a:ext>
                </a:extLst>
              </p:cNvPr>
              <p:cNvSpPr/>
              <p:nvPr/>
            </p:nvSpPr>
            <p:spPr>
              <a:xfrm rot="5400000">
                <a:off x="3185243" y="2166004"/>
                <a:ext cx="143638" cy="650421"/>
              </a:xfrm>
              <a:custGeom>
                <a:avLst/>
                <a:gdLst>
                  <a:gd name="connsiteX0" fmla="*/ 0 w 257081"/>
                  <a:gd name="connsiteY0" fmla="*/ 21919 h 719312"/>
                  <a:gd name="connsiteX1" fmla="*/ 8266 w 257081"/>
                  <a:gd name="connsiteY1" fmla="*/ 18265 h 719312"/>
                  <a:gd name="connsiteX2" fmla="*/ 213138 w 257081"/>
                  <a:gd name="connsiteY2" fmla="*/ 11798 h 719312"/>
                  <a:gd name="connsiteX3" fmla="*/ 257081 w 257081"/>
                  <a:gd name="connsiteY3" fmla="*/ 28155 h 719312"/>
                  <a:gd name="connsiteX4" fmla="*/ 257081 w 257081"/>
                  <a:gd name="connsiteY4" fmla="*/ 691154 h 719312"/>
                  <a:gd name="connsiteX5" fmla="*/ 234697 w 257081"/>
                  <a:gd name="connsiteY5" fmla="*/ 701047 h 719312"/>
                  <a:gd name="connsiteX6" fmla="*/ 29825 w 257081"/>
                  <a:gd name="connsiteY6" fmla="*/ 707515 h 719312"/>
                  <a:gd name="connsiteX7" fmla="*/ 0 w 257081"/>
                  <a:gd name="connsiteY7" fmla="*/ 696413 h 719312"/>
                  <a:gd name="connsiteX0" fmla="*/ 0 w 290066"/>
                  <a:gd name="connsiteY0" fmla="*/ 21919 h 719312"/>
                  <a:gd name="connsiteX1" fmla="*/ 8266 w 290066"/>
                  <a:gd name="connsiteY1" fmla="*/ 18265 h 719312"/>
                  <a:gd name="connsiteX2" fmla="*/ 213138 w 290066"/>
                  <a:gd name="connsiteY2" fmla="*/ 11798 h 719312"/>
                  <a:gd name="connsiteX3" fmla="*/ 257081 w 290066"/>
                  <a:gd name="connsiteY3" fmla="*/ 28155 h 719312"/>
                  <a:gd name="connsiteX4" fmla="*/ 290066 w 290066"/>
                  <a:gd name="connsiteY4" fmla="*/ 373226 h 719312"/>
                  <a:gd name="connsiteX5" fmla="*/ 257081 w 290066"/>
                  <a:gd name="connsiteY5" fmla="*/ 691154 h 719312"/>
                  <a:gd name="connsiteX6" fmla="*/ 234697 w 290066"/>
                  <a:gd name="connsiteY6" fmla="*/ 701047 h 719312"/>
                  <a:gd name="connsiteX7" fmla="*/ 29825 w 290066"/>
                  <a:gd name="connsiteY7" fmla="*/ 707515 h 719312"/>
                  <a:gd name="connsiteX8" fmla="*/ 0 w 290066"/>
                  <a:gd name="connsiteY8" fmla="*/ 696413 h 719312"/>
                  <a:gd name="connsiteX9" fmla="*/ 0 w 290066"/>
                  <a:gd name="connsiteY9" fmla="*/ 21919 h 719312"/>
                  <a:gd name="connsiteX0" fmla="*/ 26037 w 316103"/>
                  <a:gd name="connsiteY0" fmla="*/ 21919 h 719312"/>
                  <a:gd name="connsiteX1" fmla="*/ 34303 w 316103"/>
                  <a:gd name="connsiteY1" fmla="*/ 18265 h 719312"/>
                  <a:gd name="connsiteX2" fmla="*/ 239175 w 316103"/>
                  <a:gd name="connsiteY2" fmla="*/ 11798 h 719312"/>
                  <a:gd name="connsiteX3" fmla="*/ 283118 w 316103"/>
                  <a:gd name="connsiteY3" fmla="*/ 28155 h 719312"/>
                  <a:gd name="connsiteX4" fmla="*/ 316103 w 316103"/>
                  <a:gd name="connsiteY4" fmla="*/ 373226 h 719312"/>
                  <a:gd name="connsiteX5" fmla="*/ 283118 w 316103"/>
                  <a:gd name="connsiteY5" fmla="*/ 691154 h 719312"/>
                  <a:gd name="connsiteX6" fmla="*/ 260734 w 316103"/>
                  <a:gd name="connsiteY6" fmla="*/ 701047 h 719312"/>
                  <a:gd name="connsiteX7" fmla="*/ 55862 w 316103"/>
                  <a:gd name="connsiteY7" fmla="*/ 707515 h 719312"/>
                  <a:gd name="connsiteX8" fmla="*/ 26037 w 316103"/>
                  <a:gd name="connsiteY8" fmla="*/ 696413 h 719312"/>
                  <a:gd name="connsiteX9" fmla="*/ 0 w 316103"/>
                  <a:gd name="connsiteY9" fmla="*/ 361867 h 719312"/>
                  <a:gd name="connsiteX10" fmla="*/ 26037 w 316103"/>
                  <a:gd name="connsiteY10" fmla="*/ 21919 h 719312"/>
                  <a:gd name="connsiteX0" fmla="*/ 26037 w 334420"/>
                  <a:gd name="connsiteY0" fmla="*/ 21919 h 719312"/>
                  <a:gd name="connsiteX1" fmla="*/ 34303 w 334420"/>
                  <a:gd name="connsiteY1" fmla="*/ 18265 h 719312"/>
                  <a:gd name="connsiteX2" fmla="*/ 239175 w 334420"/>
                  <a:gd name="connsiteY2" fmla="*/ 11798 h 719312"/>
                  <a:gd name="connsiteX3" fmla="*/ 283118 w 334420"/>
                  <a:gd name="connsiteY3" fmla="*/ 28155 h 719312"/>
                  <a:gd name="connsiteX4" fmla="*/ 334420 w 334420"/>
                  <a:gd name="connsiteY4" fmla="*/ 367052 h 719312"/>
                  <a:gd name="connsiteX5" fmla="*/ 283118 w 334420"/>
                  <a:gd name="connsiteY5" fmla="*/ 691154 h 719312"/>
                  <a:gd name="connsiteX6" fmla="*/ 260734 w 334420"/>
                  <a:gd name="connsiteY6" fmla="*/ 701047 h 719312"/>
                  <a:gd name="connsiteX7" fmla="*/ 55862 w 334420"/>
                  <a:gd name="connsiteY7" fmla="*/ 707515 h 719312"/>
                  <a:gd name="connsiteX8" fmla="*/ 26037 w 334420"/>
                  <a:gd name="connsiteY8" fmla="*/ 696413 h 719312"/>
                  <a:gd name="connsiteX9" fmla="*/ 0 w 334420"/>
                  <a:gd name="connsiteY9" fmla="*/ 361867 h 719312"/>
                  <a:gd name="connsiteX10" fmla="*/ 26037 w 334420"/>
                  <a:gd name="connsiteY10" fmla="*/ 21919 h 719312"/>
                  <a:gd name="connsiteX0" fmla="*/ 26037 w 334576"/>
                  <a:gd name="connsiteY0" fmla="*/ 21919 h 719312"/>
                  <a:gd name="connsiteX1" fmla="*/ 34303 w 334576"/>
                  <a:gd name="connsiteY1" fmla="*/ 18265 h 719312"/>
                  <a:gd name="connsiteX2" fmla="*/ 239175 w 334576"/>
                  <a:gd name="connsiteY2" fmla="*/ 11798 h 719312"/>
                  <a:gd name="connsiteX3" fmla="*/ 283118 w 334576"/>
                  <a:gd name="connsiteY3" fmla="*/ 28155 h 719312"/>
                  <a:gd name="connsiteX4" fmla="*/ 334420 w 334576"/>
                  <a:gd name="connsiteY4" fmla="*/ 367052 h 719312"/>
                  <a:gd name="connsiteX5" fmla="*/ 283118 w 334576"/>
                  <a:gd name="connsiteY5" fmla="*/ 691154 h 719312"/>
                  <a:gd name="connsiteX6" fmla="*/ 260734 w 334576"/>
                  <a:gd name="connsiteY6" fmla="*/ 701047 h 719312"/>
                  <a:gd name="connsiteX7" fmla="*/ 55862 w 334576"/>
                  <a:gd name="connsiteY7" fmla="*/ 707515 h 719312"/>
                  <a:gd name="connsiteX8" fmla="*/ 26037 w 334576"/>
                  <a:gd name="connsiteY8" fmla="*/ 696413 h 719312"/>
                  <a:gd name="connsiteX9" fmla="*/ 0 w 334576"/>
                  <a:gd name="connsiteY9" fmla="*/ 361867 h 719312"/>
                  <a:gd name="connsiteX10" fmla="*/ 26037 w 334576"/>
                  <a:gd name="connsiteY10" fmla="*/ 21919 h 719312"/>
                  <a:gd name="connsiteX0" fmla="*/ 27816 w 336355"/>
                  <a:gd name="connsiteY0" fmla="*/ 21919 h 719312"/>
                  <a:gd name="connsiteX1" fmla="*/ 36082 w 336355"/>
                  <a:gd name="connsiteY1" fmla="*/ 18265 h 719312"/>
                  <a:gd name="connsiteX2" fmla="*/ 240954 w 336355"/>
                  <a:gd name="connsiteY2" fmla="*/ 11798 h 719312"/>
                  <a:gd name="connsiteX3" fmla="*/ 284897 w 336355"/>
                  <a:gd name="connsiteY3" fmla="*/ 28155 h 719312"/>
                  <a:gd name="connsiteX4" fmla="*/ 336199 w 336355"/>
                  <a:gd name="connsiteY4" fmla="*/ 367052 h 719312"/>
                  <a:gd name="connsiteX5" fmla="*/ 284897 w 336355"/>
                  <a:gd name="connsiteY5" fmla="*/ 691154 h 719312"/>
                  <a:gd name="connsiteX6" fmla="*/ 262513 w 336355"/>
                  <a:gd name="connsiteY6" fmla="*/ 701047 h 719312"/>
                  <a:gd name="connsiteX7" fmla="*/ 57641 w 336355"/>
                  <a:gd name="connsiteY7" fmla="*/ 707515 h 719312"/>
                  <a:gd name="connsiteX8" fmla="*/ 27816 w 336355"/>
                  <a:gd name="connsiteY8" fmla="*/ 696413 h 719312"/>
                  <a:gd name="connsiteX9" fmla="*/ 1779 w 336355"/>
                  <a:gd name="connsiteY9" fmla="*/ 361867 h 719312"/>
                  <a:gd name="connsiteX10" fmla="*/ 27816 w 336355"/>
                  <a:gd name="connsiteY10" fmla="*/ 21919 h 719312"/>
                  <a:gd name="connsiteX0" fmla="*/ 62377 w 370916"/>
                  <a:gd name="connsiteY0" fmla="*/ 21919 h 719312"/>
                  <a:gd name="connsiteX1" fmla="*/ 70643 w 370916"/>
                  <a:gd name="connsiteY1" fmla="*/ 18265 h 719312"/>
                  <a:gd name="connsiteX2" fmla="*/ 275515 w 370916"/>
                  <a:gd name="connsiteY2" fmla="*/ 11798 h 719312"/>
                  <a:gd name="connsiteX3" fmla="*/ 319458 w 370916"/>
                  <a:gd name="connsiteY3" fmla="*/ 28155 h 719312"/>
                  <a:gd name="connsiteX4" fmla="*/ 370760 w 370916"/>
                  <a:gd name="connsiteY4" fmla="*/ 367052 h 719312"/>
                  <a:gd name="connsiteX5" fmla="*/ 319458 w 370916"/>
                  <a:gd name="connsiteY5" fmla="*/ 691154 h 719312"/>
                  <a:gd name="connsiteX6" fmla="*/ 297074 w 370916"/>
                  <a:gd name="connsiteY6" fmla="*/ 701047 h 719312"/>
                  <a:gd name="connsiteX7" fmla="*/ 92202 w 370916"/>
                  <a:gd name="connsiteY7" fmla="*/ 707515 h 719312"/>
                  <a:gd name="connsiteX8" fmla="*/ 62377 w 370916"/>
                  <a:gd name="connsiteY8" fmla="*/ 696413 h 719312"/>
                  <a:gd name="connsiteX9" fmla="*/ 843 w 370916"/>
                  <a:gd name="connsiteY9" fmla="*/ 362794 h 719312"/>
                  <a:gd name="connsiteX10" fmla="*/ 62377 w 370916"/>
                  <a:gd name="connsiteY10" fmla="*/ 21919 h 719312"/>
                  <a:gd name="connsiteX0" fmla="*/ 68765 w 377304"/>
                  <a:gd name="connsiteY0" fmla="*/ 21919 h 719312"/>
                  <a:gd name="connsiteX1" fmla="*/ 77031 w 377304"/>
                  <a:gd name="connsiteY1" fmla="*/ 18265 h 719312"/>
                  <a:gd name="connsiteX2" fmla="*/ 281903 w 377304"/>
                  <a:gd name="connsiteY2" fmla="*/ 11798 h 719312"/>
                  <a:gd name="connsiteX3" fmla="*/ 325846 w 377304"/>
                  <a:gd name="connsiteY3" fmla="*/ 28155 h 719312"/>
                  <a:gd name="connsiteX4" fmla="*/ 377148 w 377304"/>
                  <a:gd name="connsiteY4" fmla="*/ 367052 h 719312"/>
                  <a:gd name="connsiteX5" fmla="*/ 325846 w 377304"/>
                  <a:gd name="connsiteY5" fmla="*/ 691154 h 719312"/>
                  <a:gd name="connsiteX6" fmla="*/ 303462 w 377304"/>
                  <a:gd name="connsiteY6" fmla="*/ 701047 h 719312"/>
                  <a:gd name="connsiteX7" fmla="*/ 98590 w 377304"/>
                  <a:gd name="connsiteY7" fmla="*/ 707515 h 719312"/>
                  <a:gd name="connsiteX8" fmla="*/ 7435 w 377304"/>
                  <a:gd name="connsiteY8" fmla="*/ 699046 h 719312"/>
                  <a:gd name="connsiteX9" fmla="*/ 7231 w 377304"/>
                  <a:gd name="connsiteY9" fmla="*/ 362794 h 719312"/>
                  <a:gd name="connsiteX10" fmla="*/ 68765 w 377304"/>
                  <a:gd name="connsiteY10" fmla="*/ 21919 h 719312"/>
                  <a:gd name="connsiteX0" fmla="*/ 23380 w 374847"/>
                  <a:gd name="connsiteY0" fmla="*/ 19286 h 719312"/>
                  <a:gd name="connsiteX1" fmla="*/ 74574 w 374847"/>
                  <a:gd name="connsiteY1" fmla="*/ 18265 h 719312"/>
                  <a:gd name="connsiteX2" fmla="*/ 279446 w 374847"/>
                  <a:gd name="connsiteY2" fmla="*/ 11798 h 719312"/>
                  <a:gd name="connsiteX3" fmla="*/ 323389 w 374847"/>
                  <a:gd name="connsiteY3" fmla="*/ 28155 h 719312"/>
                  <a:gd name="connsiteX4" fmla="*/ 374691 w 374847"/>
                  <a:gd name="connsiteY4" fmla="*/ 367052 h 719312"/>
                  <a:gd name="connsiteX5" fmla="*/ 323389 w 374847"/>
                  <a:gd name="connsiteY5" fmla="*/ 691154 h 719312"/>
                  <a:gd name="connsiteX6" fmla="*/ 301005 w 374847"/>
                  <a:gd name="connsiteY6" fmla="*/ 701047 h 719312"/>
                  <a:gd name="connsiteX7" fmla="*/ 96133 w 374847"/>
                  <a:gd name="connsiteY7" fmla="*/ 707515 h 719312"/>
                  <a:gd name="connsiteX8" fmla="*/ 4978 w 374847"/>
                  <a:gd name="connsiteY8" fmla="*/ 699046 h 719312"/>
                  <a:gd name="connsiteX9" fmla="*/ 4774 w 374847"/>
                  <a:gd name="connsiteY9" fmla="*/ 362794 h 719312"/>
                  <a:gd name="connsiteX10" fmla="*/ 23380 w 374847"/>
                  <a:gd name="connsiteY10" fmla="*/ 19286 h 719312"/>
                  <a:gd name="connsiteX0" fmla="*/ 23380 w 378023"/>
                  <a:gd name="connsiteY0" fmla="*/ 19286 h 719312"/>
                  <a:gd name="connsiteX1" fmla="*/ 74574 w 378023"/>
                  <a:gd name="connsiteY1" fmla="*/ 18265 h 719312"/>
                  <a:gd name="connsiteX2" fmla="*/ 279446 w 378023"/>
                  <a:gd name="connsiteY2" fmla="*/ 11798 h 719312"/>
                  <a:gd name="connsiteX3" fmla="*/ 323389 w 378023"/>
                  <a:gd name="connsiteY3" fmla="*/ 28155 h 719312"/>
                  <a:gd name="connsiteX4" fmla="*/ 374691 w 378023"/>
                  <a:gd name="connsiteY4" fmla="*/ 367052 h 719312"/>
                  <a:gd name="connsiteX5" fmla="*/ 366330 w 378023"/>
                  <a:gd name="connsiteY5" fmla="*/ 693788 h 719312"/>
                  <a:gd name="connsiteX6" fmla="*/ 301005 w 378023"/>
                  <a:gd name="connsiteY6" fmla="*/ 701047 h 719312"/>
                  <a:gd name="connsiteX7" fmla="*/ 96133 w 378023"/>
                  <a:gd name="connsiteY7" fmla="*/ 707515 h 719312"/>
                  <a:gd name="connsiteX8" fmla="*/ 4978 w 378023"/>
                  <a:gd name="connsiteY8" fmla="*/ 699046 h 719312"/>
                  <a:gd name="connsiteX9" fmla="*/ 4774 w 378023"/>
                  <a:gd name="connsiteY9" fmla="*/ 362794 h 719312"/>
                  <a:gd name="connsiteX10" fmla="*/ 23380 w 378023"/>
                  <a:gd name="connsiteY10" fmla="*/ 19286 h 719312"/>
                  <a:gd name="connsiteX0" fmla="*/ 23380 w 378023"/>
                  <a:gd name="connsiteY0" fmla="*/ 19286 h 719312"/>
                  <a:gd name="connsiteX1" fmla="*/ 74574 w 378023"/>
                  <a:gd name="connsiteY1" fmla="*/ 18265 h 719312"/>
                  <a:gd name="connsiteX2" fmla="*/ 279446 w 378023"/>
                  <a:gd name="connsiteY2" fmla="*/ 11798 h 719312"/>
                  <a:gd name="connsiteX3" fmla="*/ 360191 w 378023"/>
                  <a:gd name="connsiteY3" fmla="*/ 38688 h 719312"/>
                  <a:gd name="connsiteX4" fmla="*/ 374691 w 378023"/>
                  <a:gd name="connsiteY4" fmla="*/ 367052 h 719312"/>
                  <a:gd name="connsiteX5" fmla="*/ 366330 w 378023"/>
                  <a:gd name="connsiteY5" fmla="*/ 693788 h 719312"/>
                  <a:gd name="connsiteX6" fmla="*/ 301005 w 378023"/>
                  <a:gd name="connsiteY6" fmla="*/ 701047 h 719312"/>
                  <a:gd name="connsiteX7" fmla="*/ 96133 w 378023"/>
                  <a:gd name="connsiteY7" fmla="*/ 707515 h 719312"/>
                  <a:gd name="connsiteX8" fmla="*/ 4978 w 378023"/>
                  <a:gd name="connsiteY8" fmla="*/ 699046 h 719312"/>
                  <a:gd name="connsiteX9" fmla="*/ 4774 w 378023"/>
                  <a:gd name="connsiteY9" fmla="*/ 362794 h 719312"/>
                  <a:gd name="connsiteX10" fmla="*/ 23380 w 378023"/>
                  <a:gd name="connsiteY10" fmla="*/ 19286 h 719312"/>
                  <a:gd name="connsiteX0" fmla="*/ 23380 w 370360"/>
                  <a:gd name="connsiteY0" fmla="*/ 19286 h 719312"/>
                  <a:gd name="connsiteX1" fmla="*/ 74574 w 370360"/>
                  <a:gd name="connsiteY1" fmla="*/ 18265 h 719312"/>
                  <a:gd name="connsiteX2" fmla="*/ 279446 w 370360"/>
                  <a:gd name="connsiteY2" fmla="*/ 11798 h 719312"/>
                  <a:gd name="connsiteX3" fmla="*/ 360191 w 370360"/>
                  <a:gd name="connsiteY3" fmla="*/ 38688 h 719312"/>
                  <a:gd name="connsiteX4" fmla="*/ 337889 w 370360"/>
                  <a:gd name="connsiteY4" fmla="*/ 367052 h 719312"/>
                  <a:gd name="connsiteX5" fmla="*/ 366330 w 370360"/>
                  <a:gd name="connsiteY5" fmla="*/ 693788 h 719312"/>
                  <a:gd name="connsiteX6" fmla="*/ 301005 w 370360"/>
                  <a:gd name="connsiteY6" fmla="*/ 701047 h 719312"/>
                  <a:gd name="connsiteX7" fmla="*/ 96133 w 370360"/>
                  <a:gd name="connsiteY7" fmla="*/ 707515 h 719312"/>
                  <a:gd name="connsiteX8" fmla="*/ 4978 w 370360"/>
                  <a:gd name="connsiteY8" fmla="*/ 699046 h 719312"/>
                  <a:gd name="connsiteX9" fmla="*/ 4774 w 370360"/>
                  <a:gd name="connsiteY9" fmla="*/ 362794 h 719312"/>
                  <a:gd name="connsiteX10" fmla="*/ 23380 w 370360"/>
                  <a:gd name="connsiteY10" fmla="*/ 19286 h 719312"/>
                  <a:gd name="connsiteX0" fmla="*/ 23380 w 371517"/>
                  <a:gd name="connsiteY0" fmla="*/ 19286 h 719312"/>
                  <a:gd name="connsiteX1" fmla="*/ 74574 w 371517"/>
                  <a:gd name="connsiteY1" fmla="*/ 18265 h 719312"/>
                  <a:gd name="connsiteX2" fmla="*/ 279446 w 371517"/>
                  <a:gd name="connsiteY2" fmla="*/ 11798 h 719312"/>
                  <a:gd name="connsiteX3" fmla="*/ 360191 w 371517"/>
                  <a:gd name="connsiteY3" fmla="*/ 38688 h 719312"/>
                  <a:gd name="connsiteX4" fmla="*/ 350162 w 371517"/>
                  <a:gd name="connsiteY4" fmla="*/ 367051 h 719312"/>
                  <a:gd name="connsiteX5" fmla="*/ 366330 w 371517"/>
                  <a:gd name="connsiteY5" fmla="*/ 693788 h 719312"/>
                  <a:gd name="connsiteX6" fmla="*/ 301005 w 371517"/>
                  <a:gd name="connsiteY6" fmla="*/ 701047 h 719312"/>
                  <a:gd name="connsiteX7" fmla="*/ 96133 w 371517"/>
                  <a:gd name="connsiteY7" fmla="*/ 707515 h 719312"/>
                  <a:gd name="connsiteX8" fmla="*/ 4978 w 371517"/>
                  <a:gd name="connsiteY8" fmla="*/ 699046 h 719312"/>
                  <a:gd name="connsiteX9" fmla="*/ 4774 w 371517"/>
                  <a:gd name="connsiteY9" fmla="*/ 362794 h 719312"/>
                  <a:gd name="connsiteX10" fmla="*/ 23380 w 371517"/>
                  <a:gd name="connsiteY10" fmla="*/ 19286 h 719312"/>
                  <a:gd name="connsiteX0" fmla="*/ 21847 w 369984"/>
                  <a:gd name="connsiteY0" fmla="*/ 19286 h 719312"/>
                  <a:gd name="connsiteX1" fmla="*/ 73041 w 369984"/>
                  <a:gd name="connsiteY1" fmla="*/ 18265 h 719312"/>
                  <a:gd name="connsiteX2" fmla="*/ 277913 w 369984"/>
                  <a:gd name="connsiteY2" fmla="*/ 11798 h 719312"/>
                  <a:gd name="connsiteX3" fmla="*/ 358658 w 369984"/>
                  <a:gd name="connsiteY3" fmla="*/ 38688 h 719312"/>
                  <a:gd name="connsiteX4" fmla="*/ 348629 w 369984"/>
                  <a:gd name="connsiteY4" fmla="*/ 367051 h 719312"/>
                  <a:gd name="connsiteX5" fmla="*/ 364797 w 369984"/>
                  <a:gd name="connsiteY5" fmla="*/ 693788 h 719312"/>
                  <a:gd name="connsiteX6" fmla="*/ 299472 w 369984"/>
                  <a:gd name="connsiteY6" fmla="*/ 701047 h 719312"/>
                  <a:gd name="connsiteX7" fmla="*/ 94600 w 369984"/>
                  <a:gd name="connsiteY7" fmla="*/ 707515 h 719312"/>
                  <a:gd name="connsiteX8" fmla="*/ 3445 w 369984"/>
                  <a:gd name="connsiteY8" fmla="*/ 699046 h 719312"/>
                  <a:gd name="connsiteX9" fmla="*/ 9376 w 369984"/>
                  <a:gd name="connsiteY9" fmla="*/ 365427 h 719312"/>
                  <a:gd name="connsiteX10" fmla="*/ 21847 w 369984"/>
                  <a:gd name="connsiteY10" fmla="*/ 19286 h 71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984" h="719312">
                    <a:moveTo>
                      <a:pt x="21847" y="19286"/>
                    </a:moveTo>
                    <a:lnTo>
                      <a:pt x="73041" y="18265"/>
                    </a:lnTo>
                    <a:cubicBezTo>
                      <a:pt x="138809" y="-3479"/>
                      <a:pt x="210142" y="-6027"/>
                      <a:pt x="277913" y="11798"/>
                    </a:cubicBezTo>
                    <a:lnTo>
                      <a:pt x="358658" y="38688"/>
                    </a:lnTo>
                    <a:cubicBezTo>
                      <a:pt x="358880" y="152081"/>
                      <a:pt x="348407" y="253658"/>
                      <a:pt x="348629" y="367051"/>
                    </a:cubicBezTo>
                    <a:cubicBezTo>
                      <a:pt x="351487" y="477818"/>
                      <a:pt x="381898" y="585754"/>
                      <a:pt x="364797" y="693788"/>
                    </a:cubicBezTo>
                    <a:lnTo>
                      <a:pt x="299472" y="701047"/>
                    </a:lnTo>
                    <a:cubicBezTo>
                      <a:pt x="233704" y="722792"/>
                      <a:pt x="162370" y="725340"/>
                      <a:pt x="94600" y="707515"/>
                    </a:cubicBezTo>
                    <a:lnTo>
                      <a:pt x="3445" y="699046"/>
                    </a:lnTo>
                    <a:cubicBezTo>
                      <a:pt x="-5865" y="641438"/>
                      <a:pt x="6309" y="478720"/>
                      <a:pt x="9376" y="365427"/>
                    </a:cubicBezTo>
                    <a:cubicBezTo>
                      <a:pt x="12443" y="252134"/>
                      <a:pt x="1336" y="132911"/>
                      <a:pt x="21847" y="19286"/>
                    </a:cubicBezTo>
                    <a:close/>
                  </a:path>
                </a:pathLst>
              </a:custGeom>
              <a:solidFill>
                <a:schemeClr val="accent3"/>
              </a:solidFill>
              <a:ln w="12700">
                <a:solidFill>
                  <a:schemeClr val="accent3"/>
                </a:solidFill>
              </a:ln>
            </p:spPr>
            <p:txBody>
              <a:bodyPr wrap="square" rtlCol="0" anchor="ctr" anchorCtr="0">
                <a:noAutofit/>
              </a:bodyPr>
              <a:lstStyle/>
              <a:p>
                <a:pPr marL="0" algn="ctr"/>
                <a:endParaRPr lang="en-GB" dirty="0">
                  <a:solidFill>
                    <a:schemeClr val="tx1"/>
                  </a:solidFill>
                </a:endParaRPr>
              </a:p>
            </p:txBody>
          </p:sp>
          <p:grpSp>
            <p:nvGrpSpPr>
              <p:cNvPr id="94" name="Group 93">
                <a:extLst>
                  <a:ext uri="{FF2B5EF4-FFF2-40B4-BE49-F238E27FC236}">
                    <a16:creationId xmlns:a16="http://schemas.microsoft.com/office/drawing/2014/main" id="{B1BE63C6-796F-42E5-B95F-2757DA1B1B66}"/>
                  </a:ext>
                </a:extLst>
              </p:cNvPr>
              <p:cNvGrpSpPr/>
              <p:nvPr/>
            </p:nvGrpSpPr>
            <p:grpSpPr>
              <a:xfrm>
                <a:off x="2931853" y="2412996"/>
                <a:ext cx="650422" cy="150024"/>
                <a:chOff x="2931653" y="2414932"/>
                <a:chExt cx="622474" cy="150024"/>
              </a:xfrm>
            </p:grpSpPr>
            <p:cxnSp>
              <p:nvCxnSpPr>
                <p:cNvPr id="95" name="Straight Connector 94">
                  <a:extLst>
                    <a:ext uri="{FF2B5EF4-FFF2-40B4-BE49-F238E27FC236}">
                      <a16:creationId xmlns:a16="http://schemas.microsoft.com/office/drawing/2014/main" id="{D8CFA138-06E2-48CB-828A-DFBF6EB11E77}"/>
                    </a:ext>
                  </a:extLst>
                </p:cNvPr>
                <p:cNvCxnSpPr>
                  <a:cxnSpLocks/>
                </p:cNvCxnSpPr>
                <p:nvPr/>
              </p:nvCxnSpPr>
              <p:spPr>
                <a:xfrm>
                  <a:off x="2931651" y="2492868"/>
                  <a:ext cx="622474" cy="0"/>
                </a:xfrm>
                <a:prstGeom prst="line">
                  <a:avLst/>
                </a:prstGeom>
                <a:noFill/>
                <a:ln w="28575" cap="rnd" cmpd="sng" algn="ctr">
                  <a:solidFill>
                    <a:schemeClr val="tx1"/>
                  </a:solidFill>
                  <a:prstDash val="solid"/>
                </a:ln>
                <a:effectLst/>
              </p:spPr>
            </p:cxnSp>
            <p:grpSp>
              <p:nvGrpSpPr>
                <p:cNvPr id="96" name="Group 95">
                  <a:extLst>
                    <a:ext uri="{FF2B5EF4-FFF2-40B4-BE49-F238E27FC236}">
                      <a16:creationId xmlns:a16="http://schemas.microsoft.com/office/drawing/2014/main" id="{9B8DF984-F61D-4844-AD66-D63D33310624}"/>
                    </a:ext>
                  </a:extLst>
                </p:cNvPr>
                <p:cNvGrpSpPr/>
                <p:nvPr/>
              </p:nvGrpSpPr>
              <p:grpSpPr>
                <a:xfrm rot="420000">
                  <a:off x="3072981" y="2414932"/>
                  <a:ext cx="339815" cy="150024"/>
                  <a:chOff x="2007847" y="2447027"/>
                  <a:chExt cx="339815" cy="150024"/>
                </a:xfrm>
              </p:grpSpPr>
              <p:sp>
                <p:nvSpPr>
                  <p:cNvPr id="97" name="Oval 11">
                    <a:extLst>
                      <a:ext uri="{FF2B5EF4-FFF2-40B4-BE49-F238E27FC236}">
                        <a16:creationId xmlns:a16="http://schemas.microsoft.com/office/drawing/2014/main" id="{AC3A94A8-2124-4AB4-9B06-5D985C70F555}"/>
                      </a:ext>
                    </a:extLst>
                  </p:cNvPr>
                  <p:cNvSpPr/>
                  <p:nvPr/>
                </p:nvSpPr>
                <p:spPr>
                  <a:xfrm rot="4981034">
                    <a:off x="2103420" y="2352809"/>
                    <a:ext cx="148669" cy="339815"/>
                  </a:xfrm>
                  <a:prstGeom prst="ellipse">
                    <a:avLst/>
                  </a:prstGeom>
                  <a:solidFill>
                    <a:schemeClr val="tx1"/>
                  </a:solidFill>
                  <a:ln w="3175"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kern="0" dirty="0">
                      <a:solidFill>
                        <a:srgbClr val="FFFFFF"/>
                      </a:solidFill>
                    </a:endParaRPr>
                  </a:p>
                </p:txBody>
              </p:sp>
              <p:sp>
                <p:nvSpPr>
                  <p:cNvPr id="98" name="Freeform: Shape 97">
                    <a:extLst>
                      <a:ext uri="{FF2B5EF4-FFF2-40B4-BE49-F238E27FC236}">
                        <a16:creationId xmlns:a16="http://schemas.microsoft.com/office/drawing/2014/main" id="{BC48BE64-D186-42C1-8311-25C369DF5182}"/>
                      </a:ext>
                    </a:extLst>
                  </p:cNvPr>
                  <p:cNvSpPr/>
                  <p:nvPr/>
                </p:nvSpPr>
                <p:spPr>
                  <a:xfrm rot="4981034">
                    <a:off x="2103418" y="2404951"/>
                    <a:ext cx="148670" cy="232822"/>
                  </a:xfrm>
                  <a:custGeom>
                    <a:avLst/>
                    <a:gdLst>
                      <a:gd name="connsiteX0" fmla="*/ 19819 w 148670"/>
                      <a:gd name="connsiteY0" fmla="*/ 0 h 232822"/>
                      <a:gd name="connsiteX1" fmla="*/ 129524 w 148670"/>
                      <a:gd name="connsiteY1" fmla="*/ 2282 h 232822"/>
                      <a:gd name="connsiteX2" fmla="*/ 142828 w 148670"/>
                      <a:gd name="connsiteY2" fmla="*/ 47387 h 232822"/>
                      <a:gd name="connsiteX3" fmla="*/ 148670 w 148670"/>
                      <a:gd name="connsiteY3" fmla="*/ 113523 h 232822"/>
                      <a:gd name="connsiteX4" fmla="*/ 142828 w 148670"/>
                      <a:gd name="connsiteY4" fmla="*/ 179659 h 232822"/>
                      <a:gd name="connsiteX5" fmla="*/ 127147 w 148670"/>
                      <a:gd name="connsiteY5" fmla="*/ 232822 h 232822"/>
                      <a:gd name="connsiteX6" fmla="*/ 20871 w 148670"/>
                      <a:gd name="connsiteY6" fmla="*/ 230612 h 232822"/>
                      <a:gd name="connsiteX7" fmla="*/ 5842 w 148670"/>
                      <a:gd name="connsiteY7" fmla="*/ 179659 h 232822"/>
                      <a:gd name="connsiteX8" fmla="*/ 0 w 148670"/>
                      <a:gd name="connsiteY8" fmla="*/ 113523 h 232822"/>
                      <a:gd name="connsiteX9" fmla="*/ 5842 w 148670"/>
                      <a:gd name="connsiteY9" fmla="*/ 47387 h 23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670" h="232822">
                        <a:moveTo>
                          <a:pt x="19819" y="0"/>
                        </a:moveTo>
                        <a:lnTo>
                          <a:pt x="129524" y="2282"/>
                        </a:lnTo>
                        <a:lnTo>
                          <a:pt x="142828" y="47387"/>
                        </a:lnTo>
                        <a:cubicBezTo>
                          <a:pt x="146590" y="67715"/>
                          <a:pt x="148670" y="90063"/>
                          <a:pt x="148670" y="113523"/>
                        </a:cubicBezTo>
                        <a:cubicBezTo>
                          <a:pt x="148670" y="136982"/>
                          <a:pt x="146590" y="159332"/>
                          <a:pt x="142828" y="179659"/>
                        </a:cubicBezTo>
                        <a:lnTo>
                          <a:pt x="127147" y="232822"/>
                        </a:lnTo>
                        <a:lnTo>
                          <a:pt x="20871" y="230612"/>
                        </a:lnTo>
                        <a:lnTo>
                          <a:pt x="5842" y="179659"/>
                        </a:lnTo>
                        <a:cubicBezTo>
                          <a:pt x="2080" y="159332"/>
                          <a:pt x="0" y="136983"/>
                          <a:pt x="0" y="113523"/>
                        </a:cubicBezTo>
                        <a:cubicBezTo>
                          <a:pt x="0" y="90063"/>
                          <a:pt x="2080" y="67715"/>
                          <a:pt x="5842" y="47387"/>
                        </a:cubicBezTo>
                        <a:close/>
                      </a:path>
                    </a:pathLst>
                  </a:custGeom>
                  <a:pattFill prst="pct60">
                    <a:fgClr>
                      <a:schemeClr val="bg1"/>
                    </a:fgClr>
                    <a:bgClr>
                      <a:schemeClr val="tx1"/>
                    </a:bgClr>
                  </a:pattFill>
                  <a:ln w="3175"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kern="0" dirty="0">
                      <a:solidFill>
                        <a:srgbClr val="FFFFFF"/>
                      </a:solidFill>
                    </a:endParaRPr>
                  </a:p>
                </p:txBody>
              </p:sp>
            </p:grpSp>
          </p:grpSp>
        </p:grpSp>
        <p:sp>
          <p:nvSpPr>
            <p:cNvPr id="91" name="Oval 90">
              <a:extLst>
                <a:ext uri="{FF2B5EF4-FFF2-40B4-BE49-F238E27FC236}">
                  <a16:creationId xmlns:a16="http://schemas.microsoft.com/office/drawing/2014/main" id="{446BF251-8EC6-452E-B58D-5466DF0F9485}"/>
                </a:ext>
              </a:extLst>
            </p:cNvPr>
            <p:cNvSpPr/>
            <p:nvPr/>
          </p:nvSpPr>
          <p:spPr>
            <a:xfrm>
              <a:off x="1825407" y="2153707"/>
              <a:ext cx="718792" cy="718792"/>
            </a:xfrm>
            <a:prstGeom prst="ellipse">
              <a:avLst/>
            </a:prstGeom>
            <a:noFill/>
            <a:ln w="19050" cap="flat" cmpd="sng" algn="ctr">
              <a:solidFill>
                <a:schemeClr val="accent1"/>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GB" kern="0" dirty="0">
                <a:solidFill>
                  <a:srgbClr val="FFFFFF"/>
                </a:solidFill>
              </a:endParaRPr>
            </a:p>
          </p:txBody>
        </p:sp>
      </p:grpSp>
    </p:spTree>
    <p:extLst>
      <p:ext uri="{BB962C8B-B14F-4D97-AF65-F5344CB8AC3E}">
        <p14:creationId xmlns:p14="http://schemas.microsoft.com/office/powerpoint/2010/main" val="1820494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B55614-3DC8-47E7-9B0B-CBE9D0677111}"/>
              </a:ext>
            </a:extLst>
          </p:cNvPr>
          <p:cNvSpPr>
            <a:spLocks noGrp="1"/>
          </p:cNvSpPr>
          <p:nvPr>
            <p:ph type="body" sz="quarter" idx="10"/>
          </p:nvPr>
        </p:nvSpPr>
        <p:spPr/>
        <p:txBody>
          <a:bodyPr/>
          <a:lstStyle/>
          <a:p>
            <a:r>
              <a:rPr lang="de-DE" dirty="0">
                <a:solidFill>
                  <a:srgbClr val="504E53"/>
                </a:solidFill>
              </a:rPr>
              <a:t>Reprinted from The Lancet, Vol. 21, Boersma E, Maas AC, Deckers JW, Simoons ML, Early thrombolytic treatment in acute myocardial infarction: reappraisal of the golden hour, Pages 771–5, Copyright 1996, with permission from Elsevier.</a:t>
            </a:r>
          </a:p>
        </p:txBody>
      </p:sp>
      <p:sp>
        <p:nvSpPr>
          <p:cNvPr id="4" name="Text Placeholder 3">
            <a:extLst>
              <a:ext uri="{FF2B5EF4-FFF2-40B4-BE49-F238E27FC236}">
                <a16:creationId xmlns:a16="http://schemas.microsoft.com/office/drawing/2014/main" id="{21551F5B-7F08-4133-9B89-E82DF2CA73EC}"/>
              </a:ext>
            </a:extLst>
          </p:cNvPr>
          <p:cNvSpPr>
            <a:spLocks noGrp="1"/>
          </p:cNvSpPr>
          <p:nvPr>
            <p:ph type="body" sz="quarter" idx="12"/>
          </p:nvPr>
        </p:nvSpPr>
        <p:spPr/>
        <p:txBody>
          <a:bodyPr>
            <a:noAutofit/>
          </a:bodyPr>
          <a:lstStyle/>
          <a:p>
            <a:r>
              <a:rPr lang="en-NZ" dirty="0"/>
              <a:t>What is the impact of delayed reperfusion?</a:t>
            </a:r>
            <a:endParaRPr lang="en-US" dirty="0"/>
          </a:p>
        </p:txBody>
      </p:sp>
      <p:sp>
        <p:nvSpPr>
          <p:cNvPr id="173" name="TextBox 172">
            <a:extLst>
              <a:ext uri="{FF2B5EF4-FFF2-40B4-BE49-F238E27FC236}">
                <a16:creationId xmlns:a16="http://schemas.microsoft.com/office/drawing/2014/main" id="{C6846DCB-3FC1-4241-85C8-9E8385E9B4A7}"/>
              </a:ext>
            </a:extLst>
          </p:cNvPr>
          <p:cNvSpPr txBox="1"/>
          <p:nvPr/>
        </p:nvSpPr>
        <p:spPr>
          <a:xfrm>
            <a:off x="4092778" y="1396932"/>
            <a:ext cx="3831230" cy="646331"/>
          </a:xfrm>
          <a:prstGeom prst="rect">
            <a:avLst/>
          </a:prstGeom>
          <a:noFill/>
        </p:spPr>
        <p:txBody>
          <a:bodyPr wrap="square" rtlCol="0">
            <a:spAutoFit/>
          </a:bodyPr>
          <a:lstStyle/>
          <a:p>
            <a:pPr algn="ctr"/>
            <a:r>
              <a:rPr lang="en-NZ" dirty="0"/>
              <a:t>Absolute 35-day mortality reduction vs treatment delay</a:t>
            </a:r>
            <a:endParaRPr lang="en-US" dirty="0"/>
          </a:p>
        </p:txBody>
      </p:sp>
      <p:grpSp>
        <p:nvGrpSpPr>
          <p:cNvPr id="93" name="Group 92">
            <a:extLst>
              <a:ext uri="{FF2B5EF4-FFF2-40B4-BE49-F238E27FC236}">
                <a16:creationId xmlns:a16="http://schemas.microsoft.com/office/drawing/2014/main" id="{3271614D-E33B-4B53-9649-D6F34B165BBA}"/>
              </a:ext>
            </a:extLst>
          </p:cNvPr>
          <p:cNvGrpSpPr/>
          <p:nvPr/>
        </p:nvGrpSpPr>
        <p:grpSpPr>
          <a:xfrm>
            <a:off x="2451816" y="2016079"/>
            <a:ext cx="6357500" cy="3986276"/>
            <a:chOff x="2073272" y="1686356"/>
            <a:chExt cx="7148272" cy="4482106"/>
          </a:xfrm>
        </p:grpSpPr>
        <p:sp>
          <p:nvSpPr>
            <p:cNvPr id="14" name="Richtungspfeil 290">
              <a:extLst>
                <a:ext uri="{FF2B5EF4-FFF2-40B4-BE49-F238E27FC236}">
                  <a16:creationId xmlns:a16="http://schemas.microsoft.com/office/drawing/2014/main" id="{2951DA9D-B6E7-431A-A33E-C2C36278A619}"/>
                </a:ext>
              </a:extLst>
            </p:cNvPr>
            <p:cNvSpPr/>
            <p:nvPr/>
          </p:nvSpPr>
          <p:spPr>
            <a:xfrm rot="10800000">
              <a:off x="3745089" y="2449929"/>
              <a:ext cx="2015999" cy="93997"/>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 Box 20">
              <a:extLst>
                <a:ext uri="{FF2B5EF4-FFF2-40B4-BE49-F238E27FC236}">
                  <a16:creationId xmlns:a16="http://schemas.microsoft.com/office/drawing/2014/main" id="{7D3426C9-91FD-4B10-8A2F-032B6FEFE4EE}"/>
                </a:ext>
              </a:extLst>
            </p:cNvPr>
            <p:cNvSpPr txBox="1">
              <a:spLocks noChangeArrowheads="1"/>
            </p:cNvSpPr>
            <p:nvPr/>
          </p:nvSpPr>
          <p:spPr bwMode="auto">
            <a:xfrm rot="16200000">
              <a:off x="509538" y="3275454"/>
              <a:ext cx="3919501" cy="79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defTabSz="914400" eaLnBrk="1" hangingPunct="1"/>
              <a:r>
                <a:rPr lang="en-GB" sz="1600" dirty="0">
                  <a:solidFill>
                    <a:srgbClr val="504E53"/>
                  </a:solidFill>
                  <a:latin typeface="+mn-lt"/>
                </a:rPr>
                <a:t>Absolute benefit </a:t>
              </a:r>
              <a:br>
                <a:rPr lang="en-GB" sz="1600" dirty="0">
                  <a:solidFill>
                    <a:srgbClr val="504E53"/>
                  </a:solidFill>
                  <a:latin typeface="+mn-lt"/>
                </a:rPr>
              </a:br>
              <a:r>
                <a:rPr lang="en-GB" sz="1600" dirty="0">
                  <a:solidFill>
                    <a:srgbClr val="504E53"/>
                  </a:solidFill>
                  <a:latin typeface="+mn-lt"/>
                </a:rPr>
                <a:t>(per 1000 treated patients)</a:t>
              </a:r>
            </a:p>
          </p:txBody>
        </p:sp>
        <p:sp>
          <p:nvSpPr>
            <p:cNvPr id="16" name="Rectangle 5">
              <a:extLst>
                <a:ext uri="{FF2B5EF4-FFF2-40B4-BE49-F238E27FC236}">
                  <a16:creationId xmlns:a16="http://schemas.microsoft.com/office/drawing/2014/main" id="{B1E0807B-6A93-4E6D-BFB3-C1EDE47C4A88}"/>
                </a:ext>
              </a:extLst>
            </p:cNvPr>
            <p:cNvSpPr>
              <a:spLocks noChangeArrowheads="1"/>
            </p:cNvSpPr>
            <p:nvPr/>
          </p:nvSpPr>
          <p:spPr bwMode="auto">
            <a:xfrm>
              <a:off x="3095578" y="5891615"/>
              <a:ext cx="5933538" cy="276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914400"/>
              <a:r>
                <a:rPr lang="en-GB" sz="1600" dirty="0">
                  <a:solidFill>
                    <a:srgbClr val="504E53"/>
                  </a:solidFill>
                </a:rPr>
                <a:t>Treatment delay (h)</a:t>
              </a:r>
            </a:p>
          </p:txBody>
        </p:sp>
        <p:pic>
          <p:nvPicPr>
            <p:cNvPr id="17" name="Picture 156" descr="Bild1">
              <a:extLst>
                <a:ext uri="{FF2B5EF4-FFF2-40B4-BE49-F238E27FC236}">
                  <a16:creationId xmlns:a16="http://schemas.microsoft.com/office/drawing/2014/main" id="{46073695-E270-4F65-9388-19B9B7C9C2C4}"/>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182097" y="1823515"/>
              <a:ext cx="5179393" cy="3742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6">
              <a:extLst>
                <a:ext uri="{FF2B5EF4-FFF2-40B4-BE49-F238E27FC236}">
                  <a16:creationId xmlns:a16="http://schemas.microsoft.com/office/drawing/2014/main" id="{65CB3924-073B-43AD-9642-696D0822E465}"/>
                </a:ext>
              </a:extLst>
            </p:cNvPr>
            <p:cNvSpPr>
              <a:spLocks noChangeArrowheads="1"/>
            </p:cNvSpPr>
            <p:nvPr/>
          </p:nvSpPr>
          <p:spPr bwMode="auto">
            <a:xfrm>
              <a:off x="3151516" y="5596905"/>
              <a:ext cx="1074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hangingPunct="0"/>
              <a:r>
                <a:rPr lang="en-GB" sz="1600" dirty="0">
                  <a:solidFill>
                    <a:srgbClr val="504E53"/>
                  </a:solidFill>
                  <a:latin typeface="+mj-lt"/>
                </a:rPr>
                <a:t>0</a:t>
              </a:r>
            </a:p>
          </p:txBody>
        </p:sp>
        <p:sp>
          <p:nvSpPr>
            <p:cNvPr id="23" name="Rectangle 7">
              <a:extLst>
                <a:ext uri="{FF2B5EF4-FFF2-40B4-BE49-F238E27FC236}">
                  <a16:creationId xmlns:a16="http://schemas.microsoft.com/office/drawing/2014/main" id="{D272ED4D-1222-49BB-9455-DEEEE18D7C0D}"/>
                </a:ext>
              </a:extLst>
            </p:cNvPr>
            <p:cNvSpPr>
              <a:spLocks noChangeArrowheads="1"/>
            </p:cNvSpPr>
            <p:nvPr/>
          </p:nvSpPr>
          <p:spPr bwMode="auto">
            <a:xfrm>
              <a:off x="3906260" y="5596905"/>
              <a:ext cx="1074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hangingPunct="0"/>
              <a:r>
                <a:rPr lang="en-GB" sz="1600" dirty="0">
                  <a:solidFill>
                    <a:srgbClr val="504E53"/>
                  </a:solidFill>
                  <a:latin typeface="+mj-lt"/>
                </a:rPr>
                <a:t>3</a:t>
              </a:r>
            </a:p>
          </p:txBody>
        </p:sp>
        <p:sp>
          <p:nvSpPr>
            <p:cNvPr id="24" name="Rectangle 8">
              <a:extLst>
                <a:ext uri="{FF2B5EF4-FFF2-40B4-BE49-F238E27FC236}">
                  <a16:creationId xmlns:a16="http://schemas.microsoft.com/office/drawing/2014/main" id="{07A38B90-FEDD-41EA-B1DD-FC9815A5A6CC}"/>
                </a:ext>
              </a:extLst>
            </p:cNvPr>
            <p:cNvSpPr>
              <a:spLocks noChangeArrowheads="1"/>
            </p:cNvSpPr>
            <p:nvPr/>
          </p:nvSpPr>
          <p:spPr bwMode="auto">
            <a:xfrm>
              <a:off x="4641612" y="5596905"/>
              <a:ext cx="1074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hangingPunct="0"/>
              <a:r>
                <a:rPr lang="en-GB" sz="1600" dirty="0">
                  <a:solidFill>
                    <a:srgbClr val="504E53"/>
                  </a:solidFill>
                  <a:latin typeface="+mj-lt"/>
                </a:rPr>
                <a:t>6</a:t>
              </a:r>
            </a:p>
          </p:txBody>
        </p:sp>
        <p:sp>
          <p:nvSpPr>
            <p:cNvPr id="25" name="Rectangle 9">
              <a:extLst>
                <a:ext uri="{FF2B5EF4-FFF2-40B4-BE49-F238E27FC236}">
                  <a16:creationId xmlns:a16="http://schemas.microsoft.com/office/drawing/2014/main" id="{B58EAF72-C803-4CFE-AE01-FD4BF67A25D5}"/>
                </a:ext>
              </a:extLst>
            </p:cNvPr>
            <p:cNvSpPr>
              <a:spLocks noChangeArrowheads="1"/>
            </p:cNvSpPr>
            <p:nvPr/>
          </p:nvSpPr>
          <p:spPr bwMode="auto">
            <a:xfrm>
              <a:off x="5378457" y="5596905"/>
              <a:ext cx="1074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hangingPunct="0"/>
              <a:r>
                <a:rPr lang="en-GB" sz="1600" dirty="0">
                  <a:solidFill>
                    <a:srgbClr val="504E53"/>
                  </a:solidFill>
                  <a:latin typeface="+mj-lt"/>
                </a:rPr>
                <a:t>9</a:t>
              </a:r>
            </a:p>
          </p:txBody>
        </p:sp>
        <p:sp>
          <p:nvSpPr>
            <p:cNvPr id="26" name="Rectangle 10">
              <a:extLst>
                <a:ext uri="{FF2B5EF4-FFF2-40B4-BE49-F238E27FC236}">
                  <a16:creationId xmlns:a16="http://schemas.microsoft.com/office/drawing/2014/main" id="{2D7D635F-D968-4A49-95C1-AABAABEA80F2}"/>
                </a:ext>
              </a:extLst>
            </p:cNvPr>
            <p:cNvSpPr>
              <a:spLocks noChangeArrowheads="1"/>
            </p:cNvSpPr>
            <p:nvPr/>
          </p:nvSpPr>
          <p:spPr bwMode="auto">
            <a:xfrm>
              <a:off x="6062347" y="5596905"/>
              <a:ext cx="2148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hangingPunct="0"/>
              <a:r>
                <a:rPr lang="en-GB" sz="1600" dirty="0">
                  <a:solidFill>
                    <a:srgbClr val="504E53"/>
                  </a:solidFill>
                  <a:latin typeface="+mj-lt"/>
                </a:rPr>
                <a:t>12</a:t>
              </a:r>
            </a:p>
          </p:txBody>
        </p:sp>
        <p:sp>
          <p:nvSpPr>
            <p:cNvPr id="27" name="Rectangle 11">
              <a:extLst>
                <a:ext uri="{FF2B5EF4-FFF2-40B4-BE49-F238E27FC236}">
                  <a16:creationId xmlns:a16="http://schemas.microsoft.com/office/drawing/2014/main" id="{DF2252E0-0C04-4E67-A0F7-CD915B14D70B}"/>
                </a:ext>
              </a:extLst>
            </p:cNvPr>
            <p:cNvSpPr>
              <a:spLocks noChangeArrowheads="1"/>
            </p:cNvSpPr>
            <p:nvPr/>
          </p:nvSpPr>
          <p:spPr bwMode="auto">
            <a:xfrm>
              <a:off x="6796954" y="5596905"/>
              <a:ext cx="21480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hangingPunct="0"/>
              <a:r>
                <a:rPr lang="en-GB" sz="1600" dirty="0">
                  <a:solidFill>
                    <a:srgbClr val="504E53"/>
                  </a:solidFill>
                  <a:latin typeface="+mj-lt"/>
                </a:rPr>
                <a:t>15</a:t>
              </a:r>
            </a:p>
          </p:txBody>
        </p:sp>
        <p:sp>
          <p:nvSpPr>
            <p:cNvPr id="28" name="Rectangle 12">
              <a:extLst>
                <a:ext uri="{FF2B5EF4-FFF2-40B4-BE49-F238E27FC236}">
                  <a16:creationId xmlns:a16="http://schemas.microsoft.com/office/drawing/2014/main" id="{6E4DEDDE-0DA4-400A-8D38-74280B0FEBB3}"/>
                </a:ext>
              </a:extLst>
            </p:cNvPr>
            <p:cNvSpPr>
              <a:spLocks noChangeArrowheads="1"/>
            </p:cNvSpPr>
            <p:nvPr/>
          </p:nvSpPr>
          <p:spPr bwMode="auto">
            <a:xfrm>
              <a:off x="7533798" y="5596905"/>
              <a:ext cx="21480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hangingPunct="0"/>
              <a:r>
                <a:rPr lang="en-GB" sz="1600" dirty="0">
                  <a:solidFill>
                    <a:srgbClr val="504E53"/>
                  </a:solidFill>
                  <a:latin typeface="+mj-lt"/>
                </a:rPr>
                <a:t>18</a:t>
              </a:r>
            </a:p>
          </p:txBody>
        </p:sp>
        <p:sp>
          <p:nvSpPr>
            <p:cNvPr id="29" name="Rectangle 13">
              <a:extLst>
                <a:ext uri="{FF2B5EF4-FFF2-40B4-BE49-F238E27FC236}">
                  <a16:creationId xmlns:a16="http://schemas.microsoft.com/office/drawing/2014/main" id="{6D83213E-D77E-4C18-85E2-9B126BE3BDCD}"/>
                </a:ext>
              </a:extLst>
            </p:cNvPr>
            <p:cNvSpPr>
              <a:spLocks noChangeArrowheads="1"/>
            </p:cNvSpPr>
            <p:nvPr/>
          </p:nvSpPr>
          <p:spPr bwMode="auto">
            <a:xfrm>
              <a:off x="8269153" y="5596905"/>
              <a:ext cx="21480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hangingPunct="0"/>
              <a:r>
                <a:rPr lang="en-GB" sz="1600" dirty="0">
                  <a:solidFill>
                    <a:srgbClr val="504E53"/>
                  </a:solidFill>
                  <a:latin typeface="+mj-lt"/>
                </a:rPr>
                <a:t>21</a:t>
              </a:r>
            </a:p>
          </p:txBody>
        </p:sp>
        <p:sp>
          <p:nvSpPr>
            <p:cNvPr id="30" name="Rectangle 14">
              <a:extLst>
                <a:ext uri="{FF2B5EF4-FFF2-40B4-BE49-F238E27FC236}">
                  <a16:creationId xmlns:a16="http://schemas.microsoft.com/office/drawing/2014/main" id="{3F74B01E-F084-499A-B43D-1D42F266FFAD}"/>
                </a:ext>
              </a:extLst>
            </p:cNvPr>
            <p:cNvSpPr>
              <a:spLocks noChangeArrowheads="1"/>
            </p:cNvSpPr>
            <p:nvPr/>
          </p:nvSpPr>
          <p:spPr bwMode="auto">
            <a:xfrm>
              <a:off x="9006742" y="5596905"/>
              <a:ext cx="2148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hangingPunct="0"/>
              <a:r>
                <a:rPr lang="en-GB" sz="1600" dirty="0">
                  <a:solidFill>
                    <a:srgbClr val="504E53"/>
                  </a:solidFill>
                  <a:latin typeface="+mj-lt"/>
                </a:rPr>
                <a:t>24</a:t>
              </a:r>
            </a:p>
          </p:txBody>
        </p:sp>
        <p:sp>
          <p:nvSpPr>
            <p:cNvPr id="31" name="Rectangle 15">
              <a:extLst>
                <a:ext uri="{FF2B5EF4-FFF2-40B4-BE49-F238E27FC236}">
                  <a16:creationId xmlns:a16="http://schemas.microsoft.com/office/drawing/2014/main" id="{4EE476A8-804F-454E-898C-9F4F8E8847C8}"/>
                </a:ext>
              </a:extLst>
            </p:cNvPr>
            <p:cNvSpPr>
              <a:spLocks noChangeArrowheads="1"/>
            </p:cNvSpPr>
            <p:nvPr/>
          </p:nvSpPr>
          <p:spPr bwMode="auto">
            <a:xfrm>
              <a:off x="2971783" y="5431292"/>
              <a:ext cx="1074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hangingPunct="0"/>
              <a:r>
                <a:rPr lang="en-GB" sz="1600" dirty="0">
                  <a:solidFill>
                    <a:srgbClr val="504E53"/>
                  </a:solidFill>
                  <a:latin typeface="+mj-lt"/>
                </a:rPr>
                <a:t>0</a:t>
              </a:r>
            </a:p>
          </p:txBody>
        </p:sp>
        <p:sp>
          <p:nvSpPr>
            <p:cNvPr id="32" name="Rectangle 16">
              <a:extLst>
                <a:ext uri="{FF2B5EF4-FFF2-40B4-BE49-F238E27FC236}">
                  <a16:creationId xmlns:a16="http://schemas.microsoft.com/office/drawing/2014/main" id="{591A3B40-2FE8-42B2-BE13-9B294BB1F19E}"/>
                </a:ext>
              </a:extLst>
            </p:cNvPr>
            <p:cNvSpPr>
              <a:spLocks noChangeArrowheads="1"/>
            </p:cNvSpPr>
            <p:nvPr/>
          </p:nvSpPr>
          <p:spPr bwMode="auto">
            <a:xfrm>
              <a:off x="2873338" y="4476408"/>
              <a:ext cx="2148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hangingPunct="0"/>
              <a:r>
                <a:rPr lang="en-GB" sz="1600" dirty="0">
                  <a:solidFill>
                    <a:srgbClr val="504E53"/>
                  </a:solidFill>
                  <a:latin typeface="+mj-lt"/>
                </a:rPr>
                <a:t>20</a:t>
              </a:r>
            </a:p>
          </p:txBody>
        </p:sp>
        <p:sp>
          <p:nvSpPr>
            <p:cNvPr id="33" name="Rectangle 17">
              <a:extLst>
                <a:ext uri="{FF2B5EF4-FFF2-40B4-BE49-F238E27FC236}">
                  <a16:creationId xmlns:a16="http://schemas.microsoft.com/office/drawing/2014/main" id="{BB478320-29CE-4596-80B7-79A0FAADCA04}"/>
                </a:ext>
              </a:extLst>
            </p:cNvPr>
            <p:cNvSpPr>
              <a:spLocks noChangeArrowheads="1"/>
            </p:cNvSpPr>
            <p:nvPr/>
          </p:nvSpPr>
          <p:spPr bwMode="auto">
            <a:xfrm>
              <a:off x="2873338" y="3551364"/>
              <a:ext cx="2148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hangingPunct="0"/>
              <a:r>
                <a:rPr lang="en-GB" sz="1600" dirty="0">
                  <a:solidFill>
                    <a:srgbClr val="504E53"/>
                  </a:solidFill>
                  <a:latin typeface="+mj-lt"/>
                </a:rPr>
                <a:t>40</a:t>
              </a:r>
            </a:p>
          </p:txBody>
        </p:sp>
        <p:sp>
          <p:nvSpPr>
            <p:cNvPr id="34" name="Rectangle 18">
              <a:extLst>
                <a:ext uri="{FF2B5EF4-FFF2-40B4-BE49-F238E27FC236}">
                  <a16:creationId xmlns:a16="http://schemas.microsoft.com/office/drawing/2014/main" id="{0A7B6638-C765-43AE-B293-DB77744CB8F1}"/>
                </a:ext>
              </a:extLst>
            </p:cNvPr>
            <p:cNvSpPr>
              <a:spLocks noChangeArrowheads="1"/>
            </p:cNvSpPr>
            <p:nvPr/>
          </p:nvSpPr>
          <p:spPr bwMode="auto">
            <a:xfrm>
              <a:off x="2873338" y="2626320"/>
              <a:ext cx="2148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hangingPunct="0"/>
              <a:r>
                <a:rPr lang="en-GB" sz="1600" dirty="0">
                  <a:solidFill>
                    <a:srgbClr val="504E53"/>
                  </a:solidFill>
                  <a:latin typeface="+mj-lt"/>
                </a:rPr>
                <a:t>60</a:t>
              </a:r>
            </a:p>
          </p:txBody>
        </p:sp>
        <p:sp>
          <p:nvSpPr>
            <p:cNvPr id="35" name="Rectangle 19">
              <a:extLst>
                <a:ext uri="{FF2B5EF4-FFF2-40B4-BE49-F238E27FC236}">
                  <a16:creationId xmlns:a16="http://schemas.microsoft.com/office/drawing/2014/main" id="{EF92E740-BDC8-4DB1-8B5F-FC27753D6E99}"/>
                </a:ext>
              </a:extLst>
            </p:cNvPr>
            <p:cNvSpPr>
              <a:spLocks noChangeArrowheads="1"/>
            </p:cNvSpPr>
            <p:nvPr/>
          </p:nvSpPr>
          <p:spPr bwMode="auto">
            <a:xfrm>
              <a:off x="2873338" y="1686356"/>
              <a:ext cx="2148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hangingPunct="0"/>
              <a:r>
                <a:rPr lang="en-GB" sz="1600" dirty="0">
                  <a:solidFill>
                    <a:srgbClr val="504E53"/>
                  </a:solidFill>
                  <a:latin typeface="+mj-lt"/>
                </a:rPr>
                <a:t>80</a:t>
              </a:r>
            </a:p>
          </p:txBody>
        </p:sp>
        <p:sp>
          <p:nvSpPr>
            <p:cNvPr id="36" name="Line 23">
              <a:extLst>
                <a:ext uri="{FF2B5EF4-FFF2-40B4-BE49-F238E27FC236}">
                  <a16:creationId xmlns:a16="http://schemas.microsoft.com/office/drawing/2014/main" id="{918F2CB0-5189-42C7-B1BD-8C19715FE8DB}"/>
                </a:ext>
              </a:extLst>
            </p:cNvPr>
            <p:cNvSpPr>
              <a:spLocks noChangeShapeType="1"/>
            </p:cNvSpPr>
            <p:nvPr/>
          </p:nvSpPr>
          <p:spPr bwMode="auto">
            <a:xfrm>
              <a:off x="3107517" y="5547669"/>
              <a:ext cx="6009609" cy="1492"/>
            </a:xfrm>
            <a:prstGeom prst="line">
              <a:avLst/>
            </a:prstGeom>
            <a:noFill/>
            <a:ln w="9525">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defTabSz="914400"/>
              <a:endParaRPr lang="de-DE" dirty="0">
                <a:solidFill>
                  <a:prstClr val="black"/>
                </a:solidFill>
                <a:latin typeface="Arial Narrow"/>
              </a:endParaRPr>
            </a:p>
          </p:txBody>
        </p:sp>
        <p:sp>
          <p:nvSpPr>
            <p:cNvPr id="37" name="Freeform 26">
              <a:extLst>
                <a:ext uri="{FF2B5EF4-FFF2-40B4-BE49-F238E27FC236}">
                  <a16:creationId xmlns:a16="http://schemas.microsoft.com/office/drawing/2014/main" id="{B1D3E50C-5776-408B-BEDF-25E2F285FBDD}"/>
                </a:ext>
              </a:extLst>
            </p:cNvPr>
            <p:cNvSpPr>
              <a:spLocks/>
            </p:cNvSpPr>
            <p:nvPr/>
          </p:nvSpPr>
          <p:spPr bwMode="auto">
            <a:xfrm>
              <a:off x="3401382" y="2020565"/>
              <a:ext cx="4852114" cy="3113735"/>
            </a:xfrm>
            <a:custGeom>
              <a:avLst/>
              <a:gdLst>
                <a:gd name="T0" fmla="*/ 0 w 202"/>
                <a:gd name="T1" fmla="*/ 0 h 121"/>
                <a:gd name="T2" fmla="*/ 2147483647 w 202"/>
                <a:gd name="T3" fmla="*/ 2147483647 h 121"/>
                <a:gd name="T4" fmla="*/ 2147483647 w 202"/>
                <a:gd name="T5" fmla="*/ 2147483647 h 121"/>
                <a:gd name="T6" fmla="*/ 0 60000 65536"/>
                <a:gd name="T7" fmla="*/ 0 60000 65536"/>
                <a:gd name="T8" fmla="*/ 0 60000 65536"/>
                <a:gd name="T9" fmla="*/ 0 w 202"/>
                <a:gd name="T10" fmla="*/ 0 h 121"/>
                <a:gd name="T11" fmla="*/ 202 w 202"/>
                <a:gd name="T12" fmla="*/ 121 h 121"/>
              </a:gdLst>
              <a:ahLst/>
              <a:cxnLst>
                <a:cxn ang="T6">
                  <a:pos x="T0" y="T1"/>
                </a:cxn>
                <a:cxn ang="T7">
                  <a:pos x="T2" y="T3"/>
                </a:cxn>
                <a:cxn ang="T8">
                  <a:pos x="T4" y="T5"/>
                </a:cxn>
              </a:cxnLst>
              <a:rect l="T9" t="T10" r="T11" b="T12"/>
              <a:pathLst>
                <a:path w="202" h="121">
                  <a:moveTo>
                    <a:pt x="0" y="0"/>
                  </a:moveTo>
                  <a:cubicBezTo>
                    <a:pt x="3" y="76"/>
                    <a:pt x="13" y="91"/>
                    <a:pt x="61" y="101"/>
                  </a:cubicBezTo>
                  <a:cubicBezTo>
                    <a:pt x="92" y="107"/>
                    <a:pt x="137" y="114"/>
                    <a:pt x="202" y="121"/>
                  </a:cubicBezTo>
                </a:path>
              </a:pathLst>
            </a:custGeom>
            <a:noFill/>
            <a:ln w="19050">
              <a:solidFill>
                <a:srgbClr val="504E53"/>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de-DE">
                <a:solidFill>
                  <a:prstClr val="black"/>
                </a:solidFill>
                <a:latin typeface="Arial Narrow"/>
              </a:endParaRPr>
            </a:p>
          </p:txBody>
        </p:sp>
        <p:sp>
          <p:nvSpPr>
            <p:cNvPr id="38" name="Line 78">
              <a:extLst>
                <a:ext uri="{FF2B5EF4-FFF2-40B4-BE49-F238E27FC236}">
                  <a16:creationId xmlns:a16="http://schemas.microsoft.com/office/drawing/2014/main" id="{0EA38F99-049A-43FA-BBB3-A85EEFB282A5}"/>
                </a:ext>
              </a:extLst>
            </p:cNvPr>
            <p:cNvSpPr>
              <a:spLocks noChangeShapeType="1"/>
            </p:cNvSpPr>
            <p:nvPr/>
          </p:nvSpPr>
          <p:spPr bwMode="auto">
            <a:xfrm>
              <a:off x="3275038" y="3974778"/>
              <a:ext cx="4826164" cy="1388767"/>
            </a:xfrm>
            <a:prstGeom prst="line">
              <a:avLst/>
            </a:prstGeom>
            <a:noFill/>
            <a:ln w="19050">
              <a:solidFill>
                <a:srgbClr val="504E53"/>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de-DE">
                <a:solidFill>
                  <a:prstClr val="black"/>
                </a:solidFill>
                <a:latin typeface="Arial Narrow"/>
              </a:endParaRPr>
            </a:p>
          </p:txBody>
        </p:sp>
        <p:sp>
          <p:nvSpPr>
            <p:cNvPr id="39" name="Line 79">
              <a:extLst>
                <a:ext uri="{FF2B5EF4-FFF2-40B4-BE49-F238E27FC236}">
                  <a16:creationId xmlns:a16="http://schemas.microsoft.com/office/drawing/2014/main" id="{23BB92CC-6AC3-4C4B-B2D2-B81B18DDDA0B}"/>
                </a:ext>
              </a:extLst>
            </p:cNvPr>
            <p:cNvSpPr>
              <a:spLocks noChangeShapeType="1"/>
            </p:cNvSpPr>
            <p:nvPr/>
          </p:nvSpPr>
          <p:spPr bwMode="auto">
            <a:xfrm flipV="1">
              <a:off x="3510246" y="1860921"/>
              <a:ext cx="0" cy="3695700"/>
            </a:xfrm>
            <a:prstGeom prst="line">
              <a:avLst/>
            </a:prstGeom>
            <a:noFill/>
            <a:ln w="25400">
              <a:solidFill>
                <a:srgbClr val="C8004C"/>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de-DE">
                <a:solidFill>
                  <a:prstClr val="black"/>
                </a:solidFill>
                <a:latin typeface="Arial Narrow"/>
              </a:endParaRPr>
            </a:p>
          </p:txBody>
        </p:sp>
        <p:sp>
          <p:nvSpPr>
            <p:cNvPr id="40" name="Line 148">
              <a:extLst>
                <a:ext uri="{FF2B5EF4-FFF2-40B4-BE49-F238E27FC236}">
                  <a16:creationId xmlns:a16="http://schemas.microsoft.com/office/drawing/2014/main" id="{BCD86785-A669-48C3-BCF9-2F2DBC24A13B}"/>
                </a:ext>
              </a:extLst>
            </p:cNvPr>
            <p:cNvSpPr>
              <a:spLocks noChangeShapeType="1"/>
            </p:cNvSpPr>
            <p:nvPr/>
          </p:nvSpPr>
          <p:spPr bwMode="auto">
            <a:xfrm flipV="1">
              <a:off x="3195521" y="1805717"/>
              <a:ext cx="0" cy="3809093"/>
            </a:xfrm>
            <a:prstGeom prst="line">
              <a:avLst/>
            </a:prstGeom>
            <a:noFill/>
            <a:ln w="9525">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pPr defTabSz="914400"/>
              <a:endParaRPr lang="de-DE">
                <a:solidFill>
                  <a:prstClr val="black"/>
                </a:solidFill>
                <a:latin typeface="Arial Narrow"/>
              </a:endParaRPr>
            </a:p>
          </p:txBody>
        </p:sp>
        <p:grpSp>
          <p:nvGrpSpPr>
            <p:cNvPr id="41" name="Group 27">
              <a:extLst>
                <a:ext uri="{FF2B5EF4-FFF2-40B4-BE49-F238E27FC236}">
                  <a16:creationId xmlns:a16="http://schemas.microsoft.com/office/drawing/2014/main" id="{6D49B2E8-0633-4579-8E9F-F5DBC06D0916}"/>
                </a:ext>
              </a:extLst>
            </p:cNvPr>
            <p:cNvGrpSpPr>
              <a:grpSpLocks/>
            </p:cNvGrpSpPr>
            <p:nvPr/>
          </p:nvGrpSpPr>
          <p:grpSpPr bwMode="auto">
            <a:xfrm>
              <a:off x="3493839" y="1787812"/>
              <a:ext cx="4373337" cy="3794173"/>
              <a:chOff x="1866" y="1120"/>
              <a:chExt cx="2326" cy="2212"/>
            </a:xfrm>
          </p:grpSpPr>
          <p:sp>
            <p:nvSpPr>
              <p:cNvPr id="42" name="Oval 28">
                <a:extLst>
                  <a:ext uri="{FF2B5EF4-FFF2-40B4-BE49-F238E27FC236}">
                    <a16:creationId xmlns:a16="http://schemas.microsoft.com/office/drawing/2014/main" id="{FC4394D0-CB44-4BCA-B190-96E50F817CB8}"/>
                  </a:ext>
                </a:extLst>
              </p:cNvPr>
              <p:cNvSpPr>
                <a:spLocks noChangeArrowheads="1"/>
              </p:cNvSpPr>
              <p:nvPr/>
            </p:nvSpPr>
            <p:spPr bwMode="auto">
              <a:xfrm>
                <a:off x="2357" y="1274"/>
                <a:ext cx="45" cy="45"/>
              </a:xfrm>
              <a:prstGeom prst="ellipse">
                <a:avLst/>
              </a:prstGeom>
              <a:noFill/>
              <a:ln w="19050">
                <a:solidFill>
                  <a:srgbClr val="504E53"/>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914400">
                  <a:spcBef>
                    <a:spcPct val="50000"/>
                  </a:spcBef>
                </a:pPr>
                <a:endParaRPr lang="en-GB" dirty="0">
                  <a:solidFill>
                    <a:srgbClr val="000000"/>
                  </a:solidFill>
                  <a:latin typeface="Arial Narrow"/>
                </a:endParaRPr>
              </a:p>
            </p:txBody>
          </p:sp>
          <p:sp>
            <p:nvSpPr>
              <p:cNvPr id="43" name="Oval 29">
                <a:extLst>
                  <a:ext uri="{FF2B5EF4-FFF2-40B4-BE49-F238E27FC236}">
                    <a16:creationId xmlns:a16="http://schemas.microsoft.com/office/drawing/2014/main" id="{EB65097A-8FA3-4277-AFC8-921EBA5A7B2D}"/>
                  </a:ext>
                </a:extLst>
              </p:cNvPr>
              <p:cNvSpPr>
                <a:spLocks noChangeArrowheads="1"/>
              </p:cNvSpPr>
              <p:nvPr/>
            </p:nvSpPr>
            <p:spPr bwMode="auto">
              <a:xfrm>
                <a:off x="2130" y="1335"/>
                <a:ext cx="45" cy="45"/>
              </a:xfrm>
              <a:prstGeom prst="ellipse">
                <a:avLst/>
              </a:prstGeom>
              <a:noFill/>
              <a:ln w="19050">
                <a:solidFill>
                  <a:srgbClr val="504E53"/>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914400">
                  <a:spcBef>
                    <a:spcPct val="50000"/>
                  </a:spcBef>
                </a:pPr>
                <a:endParaRPr lang="en-GB" dirty="0">
                  <a:solidFill>
                    <a:srgbClr val="000000"/>
                  </a:solidFill>
                  <a:latin typeface="Arial Narrow"/>
                </a:endParaRPr>
              </a:p>
            </p:txBody>
          </p:sp>
          <p:sp>
            <p:nvSpPr>
              <p:cNvPr id="44" name="Oval 30">
                <a:extLst>
                  <a:ext uri="{FF2B5EF4-FFF2-40B4-BE49-F238E27FC236}">
                    <a16:creationId xmlns:a16="http://schemas.microsoft.com/office/drawing/2014/main" id="{DCB6B07C-1072-4FDD-83C8-70D7B7E1E39D}"/>
                  </a:ext>
                </a:extLst>
              </p:cNvPr>
              <p:cNvSpPr>
                <a:spLocks noChangeArrowheads="1"/>
              </p:cNvSpPr>
              <p:nvPr/>
            </p:nvSpPr>
            <p:spPr bwMode="auto">
              <a:xfrm>
                <a:off x="2344" y="1504"/>
                <a:ext cx="45" cy="45"/>
              </a:xfrm>
              <a:prstGeom prst="ellipse">
                <a:avLst/>
              </a:prstGeom>
              <a:noFill/>
              <a:ln w="19050">
                <a:solidFill>
                  <a:srgbClr val="504E53"/>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914400">
                  <a:spcBef>
                    <a:spcPct val="50000"/>
                  </a:spcBef>
                </a:pPr>
                <a:endParaRPr lang="en-GB" dirty="0">
                  <a:solidFill>
                    <a:srgbClr val="000000"/>
                  </a:solidFill>
                  <a:latin typeface="Arial Narrow"/>
                </a:endParaRPr>
              </a:p>
            </p:txBody>
          </p:sp>
          <p:sp>
            <p:nvSpPr>
              <p:cNvPr id="45" name="Oval 31">
                <a:extLst>
                  <a:ext uri="{FF2B5EF4-FFF2-40B4-BE49-F238E27FC236}">
                    <a16:creationId xmlns:a16="http://schemas.microsoft.com/office/drawing/2014/main" id="{F78F8FB3-CBC3-40EA-8A45-B6D6452C74CF}"/>
                  </a:ext>
                </a:extLst>
              </p:cNvPr>
              <p:cNvSpPr>
                <a:spLocks noChangeArrowheads="1"/>
              </p:cNvSpPr>
              <p:nvPr/>
            </p:nvSpPr>
            <p:spPr bwMode="auto">
              <a:xfrm>
                <a:off x="2231" y="1535"/>
                <a:ext cx="45" cy="45"/>
              </a:xfrm>
              <a:prstGeom prst="ellipse">
                <a:avLst/>
              </a:prstGeom>
              <a:noFill/>
              <a:ln w="19050">
                <a:solidFill>
                  <a:srgbClr val="504E53"/>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914400">
                  <a:spcBef>
                    <a:spcPct val="50000"/>
                  </a:spcBef>
                </a:pPr>
                <a:endParaRPr lang="en-GB" dirty="0">
                  <a:solidFill>
                    <a:srgbClr val="000000"/>
                  </a:solidFill>
                  <a:latin typeface="Arial Narrow"/>
                </a:endParaRPr>
              </a:p>
            </p:txBody>
          </p:sp>
          <p:sp>
            <p:nvSpPr>
              <p:cNvPr id="46" name="Oval 32">
                <a:extLst>
                  <a:ext uri="{FF2B5EF4-FFF2-40B4-BE49-F238E27FC236}">
                    <a16:creationId xmlns:a16="http://schemas.microsoft.com/office/drawing/2014/main" id="{2864FCCC-D8AD-4B17-9C44-B886C1AF26FF}"/>
                  </a:ext>
                </a:extLst>
              </p:cNvPr>
              <p:cNvSpPr>
                <a:spLocks noChangeArrowheads="1"/>
              </p:cNvSpPr>
              <p:nvPr/>
            </p:nvSpPr>
            <p:spPr bwMode="auto">
              <a:xfrm>
                <a:off x="2004" y="1888"/>
                <a:ext cx="45" cy="46"/>
              </a:xfrm>
              <a:prstGeom prst="ellipse">
                <a:avLst/>
              </a:prstGeom>
              <a:noFill/>
              <a:ln w="19050">
                <a:solidFill>
                  <a:srgbClr val="504E53"/>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914400">
                  <a:spcBef>
                    <a:spcPct val="50000"/>
                  </a:spcBef>
                </a:pPr>
                <a:endParaRPr lang="en-GB" dirty="0">
                  <a:solidFill>
                    <a:srgbClr val="000000"/>
                  </a:solidFill>
                  <a:latin typeface="Arial Narrow"/>
                </a:endParaRPr>
              </a:p>
            </p:txBody>
          </p:sp>
          <p:sp>
            <p:nvSpPr>
              <p:cNvPr id="47" name="Oval 33">
                <a:extLst>
                  <a:ext uri="{FF2B5EF4-FFF2-40B4-BE49-F238E27FC236}">
                    <a16:creationId xmlns:a16="http://schemas.microsoft.com/office/drawing/2014/main" id="{BA6D333A-9A41-4DC2-8CF8-A93E37F45DA4}"/>
                  </a:ext>
                </a:extLst>
              </p:cNvPr>
              <p:cNvSpPr>
                <a:spLocks noChangeArrowheads="1"/>
              </p:cNvSpPr>
              <p:nvPr/>
            </p:nvSpPr>
            <p:spPr bwMode="auto">
              <a:xfrm>
                <a:off x="2206" y="2042"/>
                <a:ext cx="45" cy="46"/>
              </a:xfrm>
              <a:prstGeom prst="ellipse">
                <a:avLst/>
              </a:prstGeom>
              <a:noFill/>
              <a:ln w="19050">
                <a:solidFill>
                  <a:srgbClr val="504E53"/>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914400">
                  <a:spcBef>
                    <a:spcPct val="50000"/>
                  </a:spcBef>
                </a:pPr>
                <a:endParaRPr lang="en-GB" dirty="0">
                  <a:solidFill>
                    <a:srgbClr val="000000"/>
                  </a:solidFill>
                  <a:latin typeface="Arial Narrow"/>
                </a:endParaRPr>
              </a:p>
            </p:txBody>
          </p:sp>
          <p:sp>
            <p:nvSpPr>
              <p:cNvPr id="48" name="Oval 34">
                <a:extLst>
                  <a:ext uri="{FF2B5EF4-FFF2-40B4-BE49-F238E27FC236}">
                    <a16:creationId xmlns:a16="http://schemas.microsoft.com/office/drawing/2014/main" id="{69B4D271-271E-46D4-9014-F9C50F627153}"/>
                  </a:ext>
                </a:extLst>
              </p:cNvPr>
              <p:cNvSpPr>
                <a:spLocks noChangeArrowheads="1"/>
              </p:cNvSpPr>
              <p:nvPr/>
            </p:nvSpPr>
            <p:spPr bwMode="auto">
              <a:xfrm>
                <a:off x="2067" y="2149"/>
                <a:ext cx="45" cy="46"/>
              </a:xfrm>
              <a:prstGeom prst="ellipse">
                <a:avLst/>
              </a:prstGeom>
              <a:noFill/>
              <a:ln w="19050">
                <a:solidFill>
                  <a:srgbClr val="504E53"/>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914400">
                  <a:spcBef>
                    <a:spcPct val="50000"/>
                  </a:spcBef>
                </a:pPr>
                <a:endParaRPr lang="en-GB" dirty="0">
                  <a:solidFill>
                    <a:srgbClr val="000000"/>
                  </a:solidFill>
                  <a:latin typeface="Arial Narrow"/>
                </a:endParaRPr>
              </a:p>
            </p:txBody>
          </p:sp>
          <p:sp>
            <p:nvSpPr>
              <p:cNvPr id="49" name="Oval 35">
                <a:extLst>
                  <a:ext uri="{FF2B5EF4-FFF2-40B4-BE49-F238E27FC236}">
                    <a16:creationId xmlns:a16="http://schemas.microsoft.com/office/drawing/2014/main" id="{DFCC8115-4670-4F01-B5EB-6274876342C4}"/>
                  </a:ext>
                </a:extLst>
              </p:cNvPr>
              <p:cNvSpPr>
                <a:spLocks noChangeArrowheads="1"/>
              </p:cNvSpPr>
              <p:nvPr/>
            </p:nvSpPr>
            <p:spPr bwMode="auto">
              <a:xfrm>
                <a:off x="2168" y="2241"/>
                <a:ext cx="45" cy="45"/>
              </a:xfrm>
              <a:prstGeom prst="ellipse">
                <a:avLst/>
              </a:prstGeom>
              <a:noFill/>
              <a:ln w="19050">
                <a:solidFill>
                  <a:srgbClr val="504E53"/>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914400">
                  <a:spcBef>
                    <a:spcPct val="50000"/>
                  </a:spcBef>
                </a:pPr>
                <a:endParaRPr lang="en-GB" dirty="0">
                  <a:solidFill>
                    <a:srgbClr val="000000"/>
                  </a:solidFill>
                  <a:latin typeface="Arial Narrow"/>
                </a:endParaRPr>
              </a:p>
            </p:txBody>
          </p:sp>
          <p:sp>
            <p:nvSpPr>
              <p:cNvPr id="50" name="Oval 36">
                <a:extLst>
                  <a:ext uri="{FF2B5EF4-FFF2-40B4-BE49-F238E27FC236}">
                    <a16:creationId xmlns:a16="http://schemas.microsoft.com/office/drawing/2014/main" id="{417FBEBD-B5BE-4748-94F1-6FA4BF8433CC}"/>
                  </a:ext>
                </a:extLst>
              </p:cNvPr>
              <p:cNvSpPr>
                <a:spLocks noChangeArrowheads="1"/>
              </p:cNvSpPr>
              <p:nvPr/>
            </p:nvSpPr>
            <p:spPr bwMode="auto">
              <a:xfrm>
                <a:off x="2231" y="2395"/>
                <a:ext cx="45" cy="46"/>
              </a:xfrm>
              <a:prstGeom prst="ellipse">
                <a:avLst/>
              </a:prstGeom>
              <a:noFill/>
              <a:ln w="19050">
                <a:solidFill>
                  <a:srgbClr val="504E53"/>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914400">
                  <a:spcBef>
                    <a:spcPct val="50000"/>
                  </a:spcBef>
                </a:pPr>
                <a:endParaRPr lang="en-GB" dirty="0">
                  <a:solidFill>
                    <a:srgbClr val="000000"/>
                  </a:solidFill>
                  <a:latin typeface="Arial Narrow"/>
                </a:endParaRPr>
              </a:p>
            </p:txBody>
          </p:sp>
          <p:sp>
            <p:nvSpPr>
              <p:cNvPr id="51" name="Oval 37">
                <a:extLst>
                  <a:ext uri="{FF2B5EF4-FFF2-40B4-BE49-F238E27FC236}">
                    <a16:creationId xmlns:a16="http://schemas.microsoft.com/office/drawing/2014/main" id="{FC1E1EB0-7B4C-4F04-8A74-20FEEED0DE2E}"/>
                  </a:ext>
                </a:extLst>
              </p:cNvPr>
              <p:cNvSpPr>
                <a:spLocks noChangeArrowheads="1"/>
              </p:cNvSpPr>
              <p:nvPr/>
            </p:nvSpPr>
            <p:spPr bwMode="auto">
              <a:xfrm>
                <a:off x="2004" y="2180"/>
                <a:ext cx="45" cy="46"/>
              </a:xfrm>
              <a:prstGeom prst="ellipse">
                <a:avLst/>
              </a:prstGeom>
              <a:noFill/>
              <a:ln w="19050">
                <a:solidFill>
                  <a:srgbClr val="504E53"/>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914400">
                  <a:spcBef>
                    <a:spcPct val="50000"/>
                  </a:spcBef>
                </a:pPr>
                <a:endParaRPr lang="en-GB" dirty="0">
                  <a:solidFill>
                    <a:srgbClr val="000000"/>
                  </a:solidFill>
                  <a:latin typeface="Arial Narrow"/>
                </a:endParaRPr>
              </a:p>
            </p:txBody>
          </p:sp>
          <p:sp>
            <p:nvSpPr>
              <p:cNvPr id="52" name="Oval 38">
                <a:extLst>
                  <a:ext uri="{FF2B5EF4-FFF2-40B4-BE49-F238E27FC236}">
                    <a16:creationId xmlns:a16="http://schemas.microsoft.com/office/drawing/2014/main" id="{75F87B48-271A-4426-A46C-0115BFDF862F}"/>
                  </a:ext>
                </a:extLst>
              </p:cNvPr>
              <p:cNvSpPr>
                <a:spLocks noChangeArrowheads="1"/>
              </p:cNvSpPr>
              <p:nvPr/>
            </p:nvSpPr>
            <p:spPr bwMode="auto">
              <a:xfrm>
                <a:off x="2294" y="3148"/>
                <a:ext cx="45" cy="45"/>
              </a:xfrm>
              <a:prstGeom prst="ellipse">
                <a:avLst/>
              </a:prstGeom>
              <a:noFill/>
              <a:ln w="19050">
                <a:solidFill>
                  <a:srgbClr val="504E53"/>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914400">
                  <a:spcBef>
                    <a:spcPct val="50000"/>
                  </a:spcBef>
                </a:pPr>
                <a:endParaRPr lang="en-GB" dirty="0">
                  <a:solidFill>
                    <a:srgbClr val="000000"/>
                  </a:solidFill>
                  <a:latin typeface="Arial Narrow"/>
                </a:endParaRPr>
              </a:p>
            </p:txBody>
          </p:sp>
          <p:sp>
            <p:nvSpPr>
              <p:cNvPr id="53" name="Oval 39">
                <a:extLst>
                  <a:ext uri="{FF2B5EF4-FFF2-40B4-BE49-F238E27FC236}">
                    <a16:creationId xmlns:a16="http://schemas.microsoft.com/office/drawing/2014/main" id="{CB79516B-A847-4E1F-A60F-681AD6E0765C}"/>
                  </a:ext>
                </a:extLst>
              </p:cNvPr>
              <p:cNvSpPr>
                <a:spLocks noChangeArrowheads="1"/>
              </p:cNvSpPr>
              <p:nvPr/>
            </p:nvSpPr>
            <p:spPr bwMode="auto">
              <a:xfrm>
                <a:off x="2043" y="3224"/>
                <a:ext cx="45" cy="45"/>
              </a:xfrm>
              <a:prstGeom prst="ellipse">
                <a:avLst/>
              </a:prstGeom>
              <a:noFill/>
              <a:ln w="19050">
                <a:solidFill>
                  <a:srgbClr val="504E53"/>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914400">
                  <a:spcBef>
                    <a:spcPct val="50000"/>
                  </a:spcBef>
                </a:pPr>
                <a:endParaRPr lang="en-GB" dirty="0">
                  <a:solidFill>
                    <a:srgbClr val="000000"/>
                  </a:solidFill>
                  <a:latin typeface="Arial Narrow"/>
                </a:endParaRPr>
              </a:p>
            </p:txBody>
          </p:sp>
          <p:sp>
            <p:nvSpPr>
              <p:cNvPr id="54" name="Rectangle 40">
                <a:extLst>
                  <a:ext uri="{FF2B5EF4-FFF2-40B4-BE49-F238E27FC236}">
                    <a16:creationId xmlns:a16="http://schemas.microsoft.com/office/drawing/2014/main" id="{458D9683-0846-4125-81FE-085409B2175B}"/>
                  </a:ext>
                </a:extLst>
              </p:cNvPr>
              <p:cNvSpPr>
                <a:spLocks noChangeArrowheads="1"/>
              </p:cNvSpPr>
              <p:nvPr/>
            </p:nvSpPr>
            <p:spPr bwMode="auto">
              <a:xfrm>
                <a:off x="1929" y="1120"/>
                <a:ext cx="38" cy="62"/>
              </a:xfrm>
              <a:prstGeom prst="rect">
                <a:avLst/>
              </a:prstGeom>
              <a:noFill/>
              <a:ln w="19050">
                <a:solidFill>
                  <a:srgbClr val="504E53"/>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defTabSz="914400">
                  <a:spcBef>
                    <a:spcPct val="50000"/>
                  </a:spcBef>
                </a:pPr>
                <a:endParaRPr lang="en-GB" dirty="0">
                  <a:solidFill>
                    <a:srgbClr val="000000"/>
                  </a:solidFill>
                  <a:latin typeface="Arial Narrow"/>
                </a:endParaRPr>
              </a:p>
            </p:txBody>
          </p:sp>
          <p:sp>
            <p:nvSpPr>
              <p:cNvPr id="55" name="Rectangle 41">
                <a:extLst>
                  <a:ext uri="{FF2B5EF4-FFF2-40B4-BE49-F238E27FC236}">
                    <a16:creationId xmlns:a16="http://schemas.microsoft.com/office/drawing/2014/main" id="{BA0923B5-CB9F-458A-A165-FDF2F530113A}"/>
                  </a:ext>
                </a:extLst>
              </p:cNvPr>
              <p:cNvSpPr>
                <a:spLocks noChangeArrowheads="1"/>
              </p:cNvSpPr>
              <p:nvPr/>
            </p:nvSpPr>
            <p:spPr bwMode="auto">
              <a:xfrm>
                <a:off x="2168" y="1120"/>
                <a:ext cx="38" cy="62"/>
              </a:xfrm>
              <a:prstGeom prst="rect">
                <a:avLst/>
              </a:prstGeom>
              <a:noFill/>
              <a:ln w="19050">
                <a:solidFill>
                  <a:srgbClr val="504E53"/>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defTabSz="914400">
                  <a:spcBef>
                    <a:spcPct val="50000"/>
                  </a:spcBef>
                </a:pPr>
                <a:endParaRPr lang="en-GB" dirty="0">
                  <a:solidFill>
                    <a:srgbClr val="000000"/>
                  </a:solidFill>
                  <a:latin typeface="Arial Narrow"/>
                </a:endParaRPr>
              </a:p>
            </p:txBody>
          </p:sp>
          <p:sp>
            <p:nvSpPr>
              <p:cNvPr id="56" name="Rectangle 42">
                <a:extLst>
                  <a:ext uri="{FF2B5EF4-FFF2-40B4-BE49-F238E27FC236}">
                    <a16:creationId xmlns:a16="http://schemas.microsoft.com/office/drawing/2014/main" id="{51F0C6F2-A43B-49E7-878C-084828652794}"/>
                  </a:ext>
                </a:extLst>
              </p:cNvPr>
              <p:cNvSpPr>
                <a:spLocks noChangeArrowheads="1"/>
              </p:cNvSpPr>
              <p:nvPr/>
            </p:nvSpPr>
            <p:spPr bwMode="auto">
              <a:xfrm>
                <a:off x="2432" y="1120"/>
                <a:ext cx="38" cy="62"/>
              </a:xfrm>
              <a:prstGeom prst="rect">
                <a:avLst/>
              </a:prstGeom>
              <a:solidFill>
                <a:srgbClr val="504E5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spcBef>
                    <a:spcPct val="50000"/>
                  </a:spcBef>
                </a:pPr>
                <a:endParaRPr lang="en-GB" dirty="0">
                  <a:solidFill>
                    <a:srgbClr val="000000"/>
                  </a:solidFill>
                  <a:latin typeface="Arial Narrow"/>
                </a:endParaRPr>
              </a:p>
            </p:txBody>
          </p:sp>
          <p:sp>
            <p:nvSpPr>
              <p:cNvPr id="57" name="Rectangle 43">
                <a:extLst>
                  <a:ext uri="{FF2B5EF4-FFF2-40B4-BE49-F238E27FC236}">
                    <a16:creationId xmlns:a16="http://schemas.microsoft.com/office/drawing/2014/main" id="{30B86429-F13D-46EE-8827-2CDEE263FA04}"/>
                  </a:ext>
                </a:extLst>
              </p:cNvPr>
              <p:cNvSpPr>
                <a:spLocks noChangeArrowheads="1"/>
              </p:cNvSpPr>
              <p:nvPr/>
            </p:nvSpPr>
            <p:spPr bwMode="auto">
              <a:xfrm>
                <a:off x="3148" y="3286"/>
                <a:ext cx="26" cy="46"/>
              </a:xfrm>
              <a:prstGeom prst="rect">
                <a:avLst/>
              </a:prstGeom>
              <a:solidFill>
                <a:srgbClr val="504E5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spcBef>
                    <a:spcPct val="50000"/>
                  </a:spcBef>
                </a:pPr>
                <a:endParaRPr lang="en-GB" dirty="0">
                  <a:solidFill>
                    <a:srgbClr val="000000"/>
                  </a:solidFill>
                  <a:latin typeface="Arial Narrow"/>
                </a:endParaRPr>
              </a:p>
            </p:txBody>
          </p:sp>
          <p:sp>
            <p:nvSpPr>
              <p:cNvPr id="58" name="Rectangle 44">
                <a:extLst>
                  <a:ext uri="{FF2B5EF4-FFF2-40B4-BE49-F238E27FC236}">
                    <a16:creationId xmlns:a16="http://schemas.microsoft.com/office/drawing/2014/main" id="{D4877910-5CDD-4C3D-853C-392BAD966B87}"/>
                  </a:ext>
                </a:extLst>
              </p:cNvPr>
              <p:cNvSpPr>
                <a:spLocks noChangeArrowheads="1"/>
              </p:cNvSpPr>
              <p:nvPr/>
            </p:nvSpPr>
            <p:spPr bwMode="auto">
              <a:xfrm>
                <a:off x="4116" y="3286"/>
                <a:ext cx="38" cy="46"/>
              </a:xfrm>
              <a:prstGeom prst="rect">
                <a:avLst/>
              </a:prstGeom>
              <a:solidFill>
                <a:srgbClr val="504E5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spcBef>
                    <a:spcPct val="50000"/>
                  </a:spcBef>
                </a:pPr>
                <a:endParaRPr lang="en-GB" dirty="0">
                  <a:solidFill>
                    <a:srgbClr val="000000"/>
                  </a:solidFill>
                  <a:latin typeface="Arial Narrow"/>
                </a:endParaRPr>
              </a:p>
            </p:txBody>
          </p:sp>
          <p:sp>
            <p:nvSpPr>
              <p:cNvPr id="59" name="Rectangle 45">
                <a:extLst>
                  <a:ext uri="{FF2B5EF4-FFF2-40B4-BE49-F238E27FC236}">
                    <a16:creationId xmlns:a16="http://schemas.microsoft.com/office/drawing/2014/main" id="{1167432A-C391-4D49-BE1A-4358C71212C5}"/>
                  </a:ext>
                </a:extLst>
              </p:cNvPr>
              <p:cNvSpPr>
                <a:spLocks noChangeArrowheads="1"/>
              </p:cNvSpPr>
              <p:nvPr/>
            </p:nvSpPr>
            <p:spPr bwMode="auto">
              <a:xfrm>
                <a:off x="2193" y="3286"/>
                <a:ext cx="38" cy="46"/>
              </a:xfrm>
              <a:prstGeom prst="rect">
                <a:avLst/>
              </a:prstGeom>
              <a:solidFill>
                <a:srgbClr val="504E5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spcBef>
                    <a:spcPct val="50000"/>
                  </a:spcBef>
                </a:pPr>
                <a:endParaRPr lang="en-GB" dirty="0">
                  <a:solidFill>
                    <a:srgbClr val="000000"/>
                  </a:solidFill>
                  <a:latin typeface="Arial Narrow"/>
                </a:endParaRPr>
              </a:p>
            </p:txBody>
          </p:sp>
          <p:sp>
            <p:nvSpPr>
              <p:cNvPr id="60" name="Rectangle 46">
                <a:extLst>
                  <a:ext uri="{FF2B5EF4-FFF2-40B4-BE49-F238E27FC236}">
                    <a16:creationId xmlns:a16="http://schemas.microsoft.com/office/drawing/2014/main" id="{498937CD-10AE-470B-95C2-46486C1B7753}"/>
                  </a:ext>
                </a:extLst>
              </p:cNvPr>
              <p:cNvSpPr>
                <a:spLocks noChangeArrowheads="1"/>
              </p:cNvSpPr>
              <p:nvPr/>
            </p:nvSpPr>
            <p:spPr bwMode="auto">
              <a:xfrm>
                <a:off x="2168" y="3286"/>
                <a:ext cx="38" cy="46"/>
              </a:xfrm>
              <a:prstGeom prst="rect">
                <a:avLst/>
              </a:prstGeom>
              <a:solidFill>
                <a:srgbClr val="504E5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spcBef>
                    <a:spcPct val="50000"/>
                  </a:spcBef>
                </a:pPr>
                <a:endParaRPr lang="en-GB" dirty="0">
                  <a:solidFill>
                    <a:srgbClr val="000000"/>
                  </a:solidFill>
                  <a:latin typeface="Arial Narrow"/>
                </a:endParaRPr>
              </a:p>
            </p:txBody>
          </p:sp>
          <p:sp>
            <p:nvSpPr>
              <p:cNvPr id="61" name="Rectangle 47">
                <a:extLst>
                  <a:ext uri="{FF2B5EF4-FFF2-40B4-BE49-F238E27FC236}">
                    <a16:creationId xmlns:a16="http://schemas.microsoft.com/office/drawing/2014/main" id="{C555E6CB-3E00-489C-AC11-4FAFD5E94FBB}"/>
                  </a:ext>
                </a:extLst>
              </p:cNvPr>
              <p:cNvSpPr>
                <a:spLocks noChangeArrowheads="1"/>
              </p:cNvSpPr>
              <p:nvPr/>
            </p:nvSpPr>
            <p:spPr bwMode="auto">
              <a:xfrm>
                <a:off x="2017" y="2533"/>
                <a:ext cx="126" cy="169"/>
              </a:xfrm>
              <a:prstGeom prst="rect">
                <a:avLst/>
              </a:prstGeom>
              <a:solidFill>
                <a:srgbClr val="504E5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spcBef>
                    <a:spcPct val="50000"/>
                  </a:spcBef>
                </a:pPr>
                <a:endParaRPr lang="en-GB" dirty="0">
                  <a:solidFill>
                    <a:srgbClr val="000000"/>
                  </a:solidFill>
                  <a:latin typeface="Arial Narrow"/>
                </a:endParaRPr>
              </a:p>
            </p:txBody>
          </p:sp>
          <p:sp>
            <p:nvSpPr>
              <p:cNvPr id="62" name="Rectangle 48">
                <a:extLst>
                  <a:ext uri="{FF2B5EF4-FFF2-40B4-BE49-F238E27FC236}">
                    <a16:creationId xmlns:a16="http://schemas.microsoft.com/office/drawing/2014/main" id="{C4F0A1A3-EADE-48F7-997B-77CB4B9730E8}"/>
                  </a:ext>
                </a:extLst>
              </p:cNvPr>
              <p:cNvSpPr>
                <a:spLocks noChangeArrowheads="1"/>
              </p:cNvSpPr>
              <p:nvPr/>
            </p:nvSpPr>
            <p:spPr bwMode="auto">
              <a:xfrm>
                <a:off x="1967" y="2241"/>
                <a:ext cx="76" cy="123"/>
              </a:xfrm>
              <a:prstGeom prst="rect">
                <a:avLst/>
              </a:prstGeom>
              <a:solidFill>
                <a:srgbClr val="504E5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spcBef>
                    <a:spcPct val="50000"/>
                  </a:spcBef>
                </a:pPr>
                <a:endParaRPr lang="en-GB" dirty="0">
                  <a:solidFill>
                    <a:srgbClr val="000000"/>
                  </a:solidFill>
                  <a:latin typeface="Arial Narrow"/>
                </a:endParaRPr>
              </a:p>
            </p:txBody>
          </p:sp>
          <p:sp>
            <p:nvSpPr>
              <p:cNvPr id="63" name="Rectangle 49">
                <a:extLst>
                  <a:ext uri="{FF2B5EF4-FFF2-40B4-BE49-F238E27FC236}">
                    <a16:creationId xmlns:a16="http://schemas.microsoft.com/office/drawing/2014/main" id="{241F2282-8B04-4AC4-8066-96892E06648B}"/>
                  </a:ext>
                </a:extLst>
              </p:cNvPr>
              <p:cNvSpPr>
                <a:spLocks noChangeArrowheads="1"/>
              </p:cNvSpPr>
              <p:nvPr/>
            </p:nvSpPr>
            <p:spPr bwMode="auto">
              <a:xfrm>
                <a:off x="1866" y="1504"/>
                <a:ext cx="51" cy="92"/>
              </a:xfrm>
              <a:prstGeom prst="rect">
                <a:avLst/>
              </a:prstGeom>
              <a:solidFill>
                <a:srgbClr val="504E5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spcBef>
                    <a:spcPct val="50000"/>
                  </a:spcBef>
                </a:pPr>
                <a:endParaRPr lang="en-GB" dirty="0">
                  <a:solidFill>
                    <a:srgbClr val="000000"/>
                  </a:solidFill>
                  <a:latin typeface="Arial Narrow"/>
                </a:endParaRPr>
              </a:p>
            </p:txBody>
          </p:sp>
          <p:sp>
            <p:nvSpPr>
              <p:cNvPr id="64" name="Rectangle 50">
                <a:extLst>
                  <a:ext uri="{FF2B5EF4-FFF2-40B4-BE49-F238E27FC236}">
                    <a16:creationId xmlns:a16="http://schemas.microsoft.com/office/drawing/2014/main" id="{850CB4F2-B277-480C-99CB-63769D4C81CA}"/>
                  </a:ext>
                </a:extLst>
              </p:cNvPr>
              <p:cNvSpPr>
                <a:spLocks noChangeArrowheads="1"/>
              </p:cNvSpPr>
              <p:nvPr/>
            </p:nvSpPr>
            <p:spPr bwMode="auto">
              <a:xfrm>
                <a:off x="2256" y="2441"/>
                <a:ext cx="126" cy="184"/>
              </a:xfrm>
              <a:prstGeom prst="rect">
                <a:avLst/>
              </a:prstGeom>
              <a:solidFill>
                <a:srgbClr val="504E5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spcBef>
                    <a:spcPct val="50000"/>
                  </a:spcBef>
                </a:pPr>
                <a:endParaRPr lang="en-GB" dirty="0">
                  <a:solidFill>
                    <a:srgbClr val="000000"/>
                  </a:solidFill>
                  <a:latin typeface="Arial Narrow"/>
                </a:endParaRPr>
              </a:p>
            </p:txBody>
          </p:sp>
          <p:sp>
            <p:nvSpPr>
              <p:cNvPr id="65" name="Line 51">
                <a:extLst>
                  <a:ext uri="{FF2B5EF4-FFF2-40B4-BE49-F238E27FC236}">
                    <a16:creationId xmlns:a16="http://schemas.microsoft.com/office/drawing/2014/main" id="{56F2A6B2-D548-4285-9666-B7CCF19F3C0C}"/>
                  </a:ext>
                </a:extLst>
              </p:cNvPr>
              <p:cNvSpPr>
                <a:spLocks noChangeShapeType="1"/>
              </p:cNvSpPr>
              <p:nvPr/>
            </p:nvSpPr>
            <p:spPr bwMode="auto">
              <a:xfrm>
                <a:off x="2080" y="2441"/>
                <a:ext cx="1" cy="323"/>
              </a:xfrm>
              <a:prstGeom prst="line">
                <a:avLst/>
              </a:prstGeom>
              <a:noFill/>
              <a:ln w="19050">
                <a:solidFill>
                  <a:srgbClr val="504E53"/>
                </a:solidFill>
                <a:round/>
                <a:headEnd/>
                <a:tailEnd/>
              </a:ln>
              <a:extLst>
                <a:ext uri="{909E8E84-426E-40DD-AFC4-6F175D3DCCD1}">
                  <a14:hiddenFill xmlns:a14="http://schemas.microsoft.com/office/drawing/2010/main">
                    <a:noFill/>
                  </a14:hiddenFill>
                </a:ext>
              </a:extLst>
            </p:spPr>
            <p:txBody>
              <a:bodyPr/>
              <a:lstStyle/>
              <a:p>
                <a:pPr defTabSz="914400"/>
                <a:endParaRPr lang="de-DE">
                  <a:solidFill>
                    <a:prstClr val="black"/>
                  </a:solidFill>
                  <a:latin typeface="Arial Narrow"/>
                </a:endParaRPr>
              </a:p>
            </p:txBody>
          </p:sp>
          <p:sp>
            <p:nvSpPr>
              <p:cNvPr id="66" name="Line 52">
                <a:extLst>
                  <a:ext uri="{FF2B5EF4-FFF2-40B4-BE49-F238E27FC236}">
                    <a16:creationId xmlns:a16="http://schemas.microsoft.com/office/drawing/2014/main" id="{FC53B5B1-3B8B-44CE-91D0-5C702F150EE3}"/>
                  </a:ext>
                </a:extLst>
              </p:cNvPr>
              <p:cNvSpPr>
                <a:spLocks noChangeShapeType="1"/>
              </p:cNvSpPr>
              <p:nvPr/>
            </p:nvSpPr>
            <p:spPr bwMode="auto">
              <a:xfrm>
                <a:off x="2004" y="2057"/>
                <a:ext cx="1" cy="476"/>
              </a:xfrm>
              <a:prstGeom prst="line">
                <a:avLst/>
              </a:prstGeom>
              <a:noFill/>
              <a:ln w="19050">
                <a:solidFill>
                  <a:srgbClr val="504E53"/>
                </a:solidFill>
                <a:round/>
                <a:headEnd/>
                <a:tailEnd/>
              </a:ln>
              <a:extLst>
                <a:ext uri="{909E8E84-426E-40DD-AFC4-6F175D3DCCD1}">
                  <a14:hiddenFill xmlns:a14="http://schemas.microsoft.com/office/drawing/2010/main">
                    <a:noFill/>
                  </a14:hiddenFill>
                </a:ext>
              </a:extLst>
            </p:spPr>
            <p:txBody>
              <a:bodyPr/>
              <a:lstStyle/>
              <a:p>
                <a:pPr defTabSz="914400"/>
                <a:endParaRPr lang="de-DE">
                  <a:solidFill>
                    <a:prstClr val="black"/>
                  </a:solidFill>
                  <a:latin typeface="Arial Narrow"/>
                </a:endParaRPr>
              </a:p>
            </p:txBody>
          </p:sp>
          <p:sp>
            <p:nvSpPr>
              <p:cNvPr id="67" name="Line 53">
                <a:extLst>
                  <a:ext uri="{FF2B5EF4-FFF2-40B4-BE49-F238E27FC236}">
                    <a16:creationId xmlns:a16="http://schemas.microsoft.com/office/drawing/2014/main" id="{018E78FD-2B2E-4124-99C0-81B086B16AE0}"/>
                  </a:ext>
                </a:extLst>
              </p:cNvPr>
              <p:cNvSpPr>
                <a:spLocks noChangeShapeType="1"/>
              </p:cNvSpPr>
              <p:nvPr/>
            </p:nvSpPr>
            <p:spPr bwMode="auto">
              <a:xfrm>
                <a:off x="1892" y="1166"/>
                <a:ext cx="0" cy="75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de-DE">
                  <a:solidFill>
                    <a:prstClr val="black"/>
                  </a:solidFill>
                  <a:latin typeface="Arial Narrow"/>
                </a:endParaRPr>
              </a:p>
            </p:txBody>
          </p:sp>
          <p:sp>
            <p:nvSpPr>
              <p:cNvPr id="68" name="Line 54">
                <a:extLst>
                  <a:ext uri="{FF2B5EF4-FFF2-40B4-BE49-F238E27FC236}">
                    <a16:creationId xmlns:a16="http://schemas.microsoft.com/office/drawing/2014/main" id="{CC9090BE-6FC2-4732-A3AC-47255AB134CF}"/>
                  </a:ext>
                </a:extLst>
              </p:cNvPr>
              <p:cNvSpPr>
                <a:spLocks noChangeShapeType="1"/>
              </p:cNvSpPr>
              <p:nvPr/>
            </p:nvSpPr>
            <p:spPr bwMode="auto">
              <a:xfrm>
                <a:off x="2319" y="2380"/>
                <a:ext cx="1" cy="276"/>
              </a:xfrm>
              <a:prstGeom prst="line">
                <a:avLst/>
              </a:prstGeom>
              <a:noFill/>
              <a:ln w="19050">
                <a:solidFill>
                  <a:srgbClr val="504E53"/>
                </a:solidFill>
                <a:round/>
                <a:headEnd/>
                <a:tailEnd/>
              </a:ln>
              <a:extLst>
                <a:ext uri="{909E8E84-426E-40DD-AFC4-6F175D3DCCD1}">
                  <a14:hiddenFill xmlns:a14="http://schemas.microsoft.com/office/drawing/2010/main">
                    <a:noFill/>
                  </a14:hiddenFill>
                </a:ext>
              </a:extLst>
            </p:spPr>
            <p:txBody>
              <a:bodyPr/>
              <a:lstStyle/>
              <a:p>
                <a:pPr defTabSz="914400"/>
                <a:endParaRPr lang="de-DE">
                  <a:solidFill>
                    <a:prstClr val="black"/>
                  </a:solidFill>
                  <a:latin typeface="Arial Narrow"/>
                </a:endParaRPr>
              </a:p>
            </p:txBody>
          </p:sp>
          <p:sp>
            <p:nvSpPr>
              <p:cNvPr id="69" name="Line 55">
                <a:extLst>
                  <a:ext uri="{FF2B5EF4-FFF2-40B4-BE49-F238E27FC236}">
                    <a16:creationId xmlns:a16="http://schemas.microsoft.com/office/drawing/2014/main" id="{62E7B3D1-246B-4285-967C-588A4F56A7E1}"/>
                  </a:ext>
                </a:extLst>
              </p:cNvPr>
              <p:cNvSpPr>
                <a:spLocks noChangeShapeType="1"/>
              </p:cNvSpPr>
              <p:nvPr/>
            </p:nvSpPr>
            <p:spPr bwMode="auto">
              <a:xfrm>
                <a:off x="2884" y="2641"/>
                <a:ext cx="1" cy="338"/>
              </a:xfrm>
              <a:prstGeom prst="line">
                <a:avLst/>
              </a:prstGeom>
              <a:noFill/>
              <a:ln w="19050">
                <a:solidFill>
                  <a:srgbClr val="504E53"/>
                </a:solidFill>
                <a:round/>
                <a:headEnd/>
                <a:tailEnd/>
              </a:ln>
              <a:extLst>
                <a:ext uri="{909E8E84-426E-40DD-AFC4-6F175D3DCCD1}">
                  <a14:hiddenFill xmlns:a14="http://schemas.microsoft.com/office/drawing/2010/main">
                    <a:noFill/>
                  </a14:hiddenFill>
                </a:ext>
              </a:extLst>
            </p:spPr>
            <p:txBody>
              <a:bodyPr/>
              <a:lstStyle/>
              <a:p>
                <a:pPr defTabSz="914400"/>
                <a:endParaRPr lang="de-DE">
                  <a:solidFill>
                    <a:prstClr val="black"/>
                  </a:solidFill>
                  <a:latin typeface="Arial Narrow"/>
                </a:endParaRPr>
              </a:p>
            </p:txBody>
          </p:sp>
          <p:sp>
            <p:nvSpPr>
              <p:cNvPr id="70" name="Rectangle 56">
                <a:extLst>
                  <a:ext uri="{FF2B5EF4-FFF2-40B4-BE49-F238E27FC236}">
                    <a16:creationId xmlns:a16="http://schemas.microsoft.com/office/drawing/2014/main" id="{5BD4AEB2-D470-46EA-895E-534BAA463B3E}"/>
                  </a:ext>
                </a:extLst>
              </p:cNvPr>
              <p:cNvSpPr>
                <a:spLocks noChangeArrowheads="1"/>
              </p:cNvSpPr>
              <p:nvPr/>
            </p:nvSpPr>
            <p:spPr bwMode="auto">
              <a:xfrm>
                <a:off x="2822" y="2733"/>
                <a:ext cx="125" cy="169"/>
              </a:xfrm>
              <a:prstGeom prst="rect">
                <a:avLst/>
              </a:prstGeom>
              <a:solidFill>
                <a:srgbClr val="504E5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spcBef>
                    <a:spcPct val="50000"/>
                  </a:spcBef>
                </a:pPr>
                <a:endParaRPr lang="en-GB" dirty="0">
                  <a:solidFill>
                    <a:srgbClr val="000000"/>
                  </a:solidFill>
                  <a:latin typeface="Arial Narrow"/>
                </a:endParaRPr>
              </a:p>
            </p:txBody>
          </p:sp>
          <p:sp>
            <p:nvSpPr>
              <p:cNvPr id="71" name="Line 57">
                <a:extLst>
                  <a:ext uri="{FF2B5EF4-FFF2-40B4-BE49-F238E27FC236}">
                    <a16:creationId xmlns:a16="http://schemas.microsoft.com/office/drawing/2014/main" id="{233F6694-680D-408C-A151-F864264FCCB1}"/>
                  </a:ext>
                </a:extLst>
              </p:cNvPr>
              <p:cNvSpPr>
                <a:spLocks noChangeShapeType="1"/>
              </p:cNvSpPr>
              <p:nvPr/>
            </p:nvSpPr>
            <p:spPr bwMode="auto">
              <a:xfrm>
                <a:off x="4141" y="2871"/>
                <a:ext cx="1" cy="446"/>
              </a:xfrm>
              <a:prstGeom prst="line">
                <a:avLst/>
              </a:prstGeom>
              <a:noFill/>
              <a:ln w="19050">
                <a:solidFill>
                  <a:srgbClr val="504E53"/>
                </a:solidFill>
                <a:round/>
                <a:headEnd/>
                <a:tailEnd/>
              </a:ln>
              <a:extLst>
                <a:ext uri="{909E8E84-426E-40DD-AFC4-6F175D3DCCD1}">
                  <a14:hiddenFill xmlns:a14="http://schemas.microsoft.com/office/drawing/2010/main">
                    <a:noFill/>
                  </a14:hiddenFill>
                </a:ext>
              </a:extLst>
            </p:spPr>
            <p:txBody>
              <a:bodyPr/>
              <a:lstStyle/>
              <a:p>
                <a:pPr defTabSz="914400"/>
                <a:endParaRPr lang="de-DE">
                  <a:solidFill>
                    <a:prstClr val="black"/>
                  </a:solidFill>
                  <a:latin typeface="Arial Narrow"/>
                </a:endParaRPr>
              </a:p>
            </p:txBody>
          </p:sp>
          <p:sp>
            <p:nvSpPr>
              <p:cNvPr id="72" name="Rectangle 58">
                <a:extLst>
                  <a:ext uri="{FF2B5EF4-FFF2-40B4-BE49-F238E27FC236}">
                    <a16:creationId xmlns:a16="http://schemas.microsoft.com/office/drawing/2014/main" id="{D70B55FE-C857-47B5-A92B-CC8DB27E8335}"/>
                  </a:ext>
                </a:extLst>
              </p:cNvPr>
              <p:cNvSpPr>
                <a:spLocks noChangeArrowheads="1"/>
              </p:cNvSpPr>
              <p:nvPr/>
            </p:nvSpPr>
            <p:spPr bwMode="auto">
              <a:xfrm>
                <a:off x="4078" y="2994"/>
                <a:ext cx="114" cy="138"/>
              </a:xfrm>
              <a:prstGeom prst="rect">
                <a:avLst/>
              </a:prstGeom>
              <a:solidFill>
                <a:srgbClr val="504E5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spcBef>
                    <a:spcPct val="50000"/>
                  </a:spcBef>
                </a:pPr>
                <a:endParaRPr lang="en-GB" dirty="0">
                  <a:solidFill>
                    <a:srgbClr val="000000"/>
                  </a:solidFill>
                  <a:latin typeface="Arial Narrow"/>
                </a:endParaRPr>
              </a:p>
            </p:txBody>
          </p:sp>
          <p:sp>
            <p:nvSpPr>
              <p:cNvPr id="73" name="Oval 59">
                <a:extLst>
                  <a:ext uri="{FF2B5EF4-FFF2-40B4-BE49-F238E27FC236}">
                    <a16:creationId xmlns:a16="http://schemas.microsoft.com/office/drawing/2014/main" id="{809C892F-A903-45B6-B2E1-BC827BCF9087}"/>
                  </a:ext>
                </a:extLst>
              </p:cNvPr>
              <p:cNvSpPr>
                <a:spLocks noChangeArrowheads="1"/>
              </p:cNvSpPr>
              <p:nvPr/>
            </p:nvSpPr>
            <p:spPr bwMode="auto">
              <a:xfrm>
                <a:off x="1942" y="3209"/>
                <a:ext cx="45" cy="45"/>
              </a:xfrm>
              <a:prstGeom prst="ellipse">
                <a:avLst/>
              </a:prstGeom>
              <a:solidFill>
                <a:srgbClr val="504E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spcBef>
                    <a:spcPct val="50000"/>
                  </a:spcBef>
                </a:pPr>
                <a:endParaRPr lang="en-GB" dirty="0">
                  <a:solidFill>
                    <a:srgbClr val="000000"/>
                  </a:solidFill>
                  <a:latin typeface="Arial Narrow"/>
                </a:endParaRPr>
              </a:p>
            </p:txBody>
          </p:sp>
          <p:sp>
            <p:nvSpPr>
              <p:cNvPr id="74" name="Oval 60">
                <a:extLst>
                  <a:ext uri="{FF2B5EF4-FFF2-40B4-BE49-F238E27FC236}">
                    <a16:creationId xmlns:a16="http://schemas.microsoft.com/office/drawing/2014/main" id="{FCFA715A-7FD4-443B-B33B-7CFE9F1EAE7D}"/>
                  </a:ext>
                </a:extLst>
              </p:cNvPr>
              <p:cNvSpPr>
                <a:spLocks noChangeArrowheads="1"/>
              </p:cNvSpPr>
              <p:nvPr/>
            </p:nvSpPr>
            <p:spPr bwMode="auto">
              <a:xfrm>
                <a:off x="2004" y="2948"/>
                <a:ext cx="45" cy="45"/>
              </a:xfrm>
              <a:prstGeom prst="ellipse">
                <a:avLst/>
              </a:prstGeom>
              <a:solidFill>
                <a:srgbClr val="504E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spcBef>
                    <a:spcPct val="50000"/>
                  </a:spcBef>
                </a:pPr>
                <a:endParaRPr lang="en-GB" dirty="0">
                  <a:solidFill>
                    <a:srgbClr val="000000"/>
                  </a:solidFill>
                  <a:latin typeface="Arial Narrow"/>
                </a:endParaRPr>
              </a:p>
            </p:txBody>
          </p:sp>
          <p:sp>
            <p:nvSpPr>
              <p:cNvPr id="75" name="Oval 61">
                <a:extLst>
                  <a:ext uri="{FF2B5EF4-FFF2-40B4-BE49-F238E27FC236}">
                    <a16:creationId xmlns:a16="http://schemas.microsoft.com/office/drawing/2014/main" id="{4240C89F-AE38-4869-BA57-248E91346A15}"/>
                  </a:ext>
                </a:extLst>
              </p:cNvPr>
              <p:cNvSpPr>
                <a:spLocks noChangeArrowheads="1"/>
              </p:cNvSpPr>
              <p:nvPr/>
            </p:nvSpPr>
            <p:spPr bwMode="auto">
              <a:xfrm>
                <a:off x="2030" y="2856"/>
                <a:ext cx="45" cy="45"/>
              </a:xfrm>
              <a:prstGeom prst="ellipse">
                <a:avLst/>
              </a:prstGeom>
              <a:solidFill>
                <a:srgbClr val="504E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spcBef>
                    <a:spcPct val="50000"/>
                  </a:spcBef>
                </a:pPr>
                <a:endParaRPr lang="en-GB" dirty="0">
                  <a:solidFill>
                    <a:srgbClr val="000000"/>
                  </a:solidFill>
                  <a:latin typeface="Arial Narrow"/>
                </a:endParaRPr>
              </a:p>
            </p:txBody>
          </p:sp>
          <p:sp>
            <p:nvSpPr>
              <p:cNvPr id="76" name="Oval 62">
                <a:extLst>
                  <a:ext uri="{FF2B5EF4-FFF2-40B4-BE49-F238E27FC236}">
                    <a16:creationId xmlns:a16="http://schemas.microsoft.com/office/drawing/2014/main" id="{EBA9A7C0-6365-4AC0-A3EA-8BB5089EE267}"/>
                  </a:ext>
                </a:extLst>
              </p:cNvPr>
              <p:cNvSpPr>
                <a:spLocks noChangeArrowheads="1"/>
              </p:cNvSpPr>
              <p:nvPr/>
            </p:nvSpPr>
            <p:spPr bwMode="auto">
              <a:xfrm>
                <a:off x="2168" y="2764"/>
                <a:ext cx="45" cy="45"/>
              </a:xfrm>
              <a:prstGeom prst="ellipse">
                <a:avLst/>
              </a:prstGeom>
              <a:solidFill>
                <a:srgbClr val="504E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spcBef>
                    <a:spcPct val="50000"/>
                  </a:spcBef>
                </a:pPr>
                <a:endParaRPr lang="en-GB" dirty="0">
                  <a:solidFill>
                    <a:srgbClr val="000000"/>
                  </a:solidFill>
                  <a:latin typeface="Arial Narrow"/>
                </a:endParaRPr>
              </a:p>
            </p:txBody>
          </p:sp>
          <p:sp>
            <p:nvSpPr>
              <p:cNvPr id="77" name="Oval 63">
                <a:extLst>
                  <a:ext uri="{FF2B5EF4-FFF2-40B4-BE49-F238E27FC236}">
                    <a16:creationId xmlns:a16="http://schemas.microsoft.com/office/drawing/2014/main" id="{2CF913F7-2C0A-40E8-9D30-A0496C335334}"/>
                  </a:ext>
                </a:extLst>
              </p:cNvPr>
              <p:cNvSpPr>
                <a:spLocks noChangeArrowheads="1"/>
              </p:cNvSpPr>
              <p:nvPr/>
            </p:nvSpPr>
            <p:spPr bwMode="auto">
              <a:xfrm>
                <a:off x="2306" y="2718"/>
                <a:ext cx="45" cy="45"/>
              </a:xfrm>
              <a:prstGeom prst="ellipse">
                <a:avLst/>
              </a:prstGeom>
              <a:solidFill>
                <a:srgbClr val="504E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spcBef>
                    <a:spcPct val="50000"/>
                  </a:spcBef>
                </a:pPr>
                <a:endParaRPr lang="en-GB" dirty="0">
                  <a:solidFill>
                    <a:srgbClr val="000000"/>
                  </a:solidFill>
                  <a:latin typeface="Arial Narrow"/>
                </a:endParaRPr>
              </a:p>
            </p:txBody>
          </p:sp>
          <p:sp>
            <p:nvSpPr>
              <p:cNvPr id="78" name="Oval 64">
                <a:extLst>
                  <a:ext uri="{FF2B5EF4-FFF2-40B4-BE49-F238E27FC236}">
                    <a16:creationId xmlns:a16="http://schemas.microsoft.com/office/drawing/2014/main" id="{82B56F08-334B-4244-9C01-B58A9ABF456D}"/>
                  </a:ext>
                </a:extLst>
              </p:cNvPr>
              <p:cNvSpPr>
                <a:spLocks noChangeArrowheads="1"/>
              </p:cNvSpPr>
              <p:nvPr/>
            </p:nvSpPr>
            <p:spPr bwMode="auto">
              <a:xfrm>
                <a:off x="2357" y="3071"/>
                <a:ext cx="45" cy="45"/>
              </a:xfrm>
              <a:prstGeom prst="ellipse">
                <a:avLst/>
              </a:prstGeom>
              <a:solidFill>
                <a:srgbClr val="504E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spcBef>
                    <a:spcPct val="50000"/>
                  </a:spcBef>
                </a:pPr>
                <a:endParaRPr lang="en-GB" dirty="0">
                  <a:solidFill>
                    <a:srgbClr val="000000"/>
                  </a:solidFill>
                  <a:latin typeface="Arial Narrow"/>
                </a:endParaRPr>
              </a:p>
            </p:txBody>
          </p:sp>
          <p:sp>
            <p:nvSpPr>
              <p:cNvPr id="79" name="Oval 65">
                <a:extLst>
                  <a:ext uri="{FF2B5EF4-FFF2-40B4-BE49-F238E27FC236}">
                    <a16:creationId xmlns:a16="http://schemas.microsoft.com/office/drawing/2014/main" id="{0C780639-7A93-4C64-A232-0DDEB5B27FB3}"/>
                  </a:ext>
                </a:extLst>
              </p:cNvPr>
              <p:cNvSpPr>
                <a:spLocks noChangeArrowheads="1"/>
              </p:cNvSpPr>
              <p:nvPr/>
            </p:nvSpPr>
            <p:spPr bwMode="auto">
              <a:xfrm>
                <a:off x="2746" y="2871"/>
                <a:ext cx="45" cy="45"/>
              </a:xfrm>
              <a:prstGeom prst="ellipse">
                <a:avLst/>
              </a:prstGeom>
              <a:solidFill>
                <a:srgbClr val="504E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spcBef>
                    <a:spcPct val="50000"/>
                  </a:spcBef>
                </a:pPr>
                <a:endParaRPr lang="en-GB" dirty="0">
                  <a:solidFill>
                    <a:srgbClr val="000000"/>
                  </a:solidFill>
                  <a:latin typeface="Arial Narrow"/>
                </a:endParaRPr>
              </a:p>
            </p:txBody>
          </p:sp>
          <p:sp>
            <p:nvSpPr>
              <p:cNvPr id="80" name="Oval 66">
                <a:extLst>
                  <a:ext uri="{FF2B5EF4-FFF2-40B4-BE49-F238E27FC236}">
                    <a16:creationId xmlns:a16="http://schemas.microsoft.com/office/drawing/2014/main" id="{D4D1EB13-B6D0-4FAE-B3BB-18E8017A828B}"/>
                  </a:ext>
                </a:extLst>
              </p:cNvPr>
              <p:cNvSpPr>
                <a:spLocks noChangeArrowheads="1"/>
              </p:cNvSpPr>
              <p:nvPr/>
            </p:nvSpPr>
            <p:spPr bwMode="auto">
              <a:xfrm>
                <a:off x="2947" y="3009"/>
                <a:ext cx="45" cy="45"/>
              </a:xfrm>
              <a:prstGeom prst="ellipse">
                <a:avLst/>
              </a:prstGeom>
              <a:solidFill>
                <a:srgbClr val="504E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spcBef>
                    <a:spcPct val="50000"/>
                  </a:spcBef>
                </a:pPr>
                <a:endParaRPr lang="en-GB" dirty="0">
                  <a:solidFill>
                    <a:srgbClr val="000000"/>
                  </a:solidFill>
                  <a:latin typeface="Arial Narrow"/>
                </a:endParaRPr>
              </a:p>
            </p:txBody>
          </p:sp>
          <p:sp>
            <p:nvSpPr>
              <p:cNvPr id="81" name="Oval 67">
                <a:extLst>
                  <a:ext uri="{FF2B5EF4-FFF2-40B4-BE49-F238E27FC236}">
                    <a16:creationId xmlns:a16="http://schemas.microsoft.com/office/drawing/2014/main" id="{C52DE9D2-7EDC-451F-8E92-580D5CB5BB34}"/>
                  </a:ext>
                </a:extLst>
              </p:cNvPr>
              <p:cNvSpPr>
                <a:spLocks noChangeArrowheads="1"/>
              </p:cNvSpPr>
              <p:nvPr/>
            </p:nvSpPr>
            <p:spPr bwMode="auto">
              <a:xfrm>
                <a:off x="2947" y="2456"/>
                <a:ext cx="45" cy="45"/>
              </a:xfrm>
              <a:prstGeom prst="ellipse">
                <a:avLst/>
              </a:prstGeom>
              <a:solidFill>
                <a:srgbClr val="504E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spcBef>
                    <a:spcPct val="50000"/>
                  </a:spcBef>
                </a:pPr>
                <a:endParaRPr lang="en-GB" dirty="0">
                  <a:solidFill>
                    <a:srgbClr val="000000"/>
                  </a:solidFill>
                  <a:latin typeface="Arial Narrow"/>
                </a:endParaRPr>
              </a:p>
            </p:txBody>
          </p:sp>
          <p:sp>
            <p:nvSpPr>
              <p:cNvPr id="82" name="Oval 68">
                <a:extLst>
                  <a:ext uri="{FF2B5EF4-FFF2-40B4-BE49-F238E27FC236}">
                    <a16:creationId xmlns:a16="http://schemas.microsoft.com/office/drawing/2014/main" id="{256A0FC3-DE69-475D-B784-7EEC6E379396}"/>
                  </a:ext>
                </a:extLst>
              </p:cNvPr>
              <p:cNvSpPr>
                <a:spLocks noChangeArrowheads="1"/>
              </p:cNvSpPr>
              <p:nvPr/>
            </p:nvSpPr>
            <p:spPr bwMode="auto">
              <a:xfrm>
                <a:off x="4116" y="2718"/>
                <a:ext cx="45" cy="45"/>
              </a:xfrm>
              <a:prstGeom prst="ellipse">
                <a:avLst/>
              </a:prstGeom>
              <a:solidFill>
                <a:srgbClr val="504E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spcBef>
                    <a:spcPct val="50000"/>
                  </a:spcBef>
                </a:pPr>
                <a:endParaRPr lang="en-GB" dirty="0">
                  <a:solidFill>
                    <a:srgbClr val="000000"/>
                  </a:solidFill>
                  <a:latin typeface="Arial Narrow"/>
                </a:endParaRPr>
              </a:p>
            </p:txBody>
          </p:sp>
          <p:sp>
            <p:nvSpPr>
              <p:cNvPr id="83" name="Oval 69">
                <a:extLst>
                  <a:ext uri="{FF2B5EF4-FFF2-40B4-BE49-F238E27FC236}">
                    <a16:creationId xmlns:a16="http://schemas.microsoft.com/office/drawing/2014/main" id="{C471884C-86A1-4ABE-8943-58A7116979DA}"/>
                  </a:ext>
                </a:extLst>
              </p:cNvPr>
              <p:cNvSpPr>
                <a:spLocks noChangeArrowheads="1"/>
              </p:cNvSpPr>
              <p:nvPr/>
            </p:nvSpPr>
            <p:spPr bwMode="auto">
              <a:xfrm>
                <a:off x="4116" y="3148"/>
                <a:ext cx="45" cy="46"/>
              </a:xfrm>
              <a:prstGeom prst="ellipse">
                <a:avLst/>
              </a:prstGeom>
              <a:solidFill>
                <a:srgbClr val="504E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spcBef>
                    <a:spcPct val="50000"/>
                  </a:spcBef>
                </a:pPr>
                <a:endParaRPr lang="en-GB" dirty="0">
                  <a:solidFill>
                    <a:srgbClr val="000000"/>
                  </a:solidFill>
                  <a:latin typeface="Arial Narrow"/>
                </a:endParaRPr>
              </a:p>
            </p:txBody>
          </p:sp>
          <p:sp>
            <p:nvSpPr>
              <p:cNvPr id="84" name="Oval 70">
                <a:extLst>
                  <a:ext uri="{FF2B5EF4-FFF2-40B4-BE49-F238E27FC236}">
                    <a16:creationId xmlns:a16="http://schemas.microsoft.com/office/drawing/2014/main" id="{58D955FA-D369-4E08-851C-AB6A19565CA4}"/>
                  </a:ext>
                </a:extLst>
              </p:cNvPr>
              <p:cNvSpPr>
                <a:spLocks noChangeArrowheads="1"/>
              </p:cNvSpPr>
              <p:nvPr/>
            </p:nvSpPr>
            <p:spPr bwMode="auto">
              <a:xfrm>
                <a:off x="2105" y="2288"/>
                <a:ext cx="45" cy="46"/>
              </a:xfrm>
              <a:prstGeom prst="ellipse">
                <a:avLst/>
              </a:prstGeom>
              <a:solidFill>
                <a:srgbClr val="504E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spcBef>
                    <a:spcPct val="50000"/>
                  </a:spcBef>
                </a:pPr>
                <a:endParaRPr lang="en-GB" dirty="0">
                  <a:solidFill>
                    <a:srgbClr val="000000"/>
                  </a:solidFill>
                  <a:latin typeface="Arial Narrow"/>
                </a:endParaRPr>
              </a:p>
            </p:txBody>
          </p:sp>
          <p:sp>
            <p:nvSpPr>
              <p:cNvPr id="85" name="Oval 71">
                <a:extLst>
                  <a:ext uri="{FF2B5EF4-FFF2-40B4-BE49-F238E27FC236}">
                    <a16:creationId xmlns:a16="http://schemas.microsoft.com/office/drawing/2014/main" id="{C3C4D396-2798-4774-96E1-4ADB2A143AB4}"/>
                  </a:ext>
                </a:extLst>
              </p:cNvPr>
              <p:cNvSpPr>
                <a:spLocks noChangeArrowheads="1"/>
              </p:cNvSpPr>
              <p:nvPr/>
            </p:nvSpPr>
            <p:spPr bwMode="auto">
              <a:xfrm>
                <a:off x="2358" y="2636"/>
                <a:ext cx="45" cy="46"/>
              </a:xfrm>
              <a:prstGeom prst="ellipse">
                <a:avLst/>
              </a:prstGeom>
              <a:solidFill>
                <a:srgbClr val="504E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spcBef>
                    <a:spcPct val="50000"/>
                  </a:spcBef>
                </a:pPr>
                <a:endParaRPr lang="en-GB" dirty="0">
                  <a:solidFill>
                    <a:srgbClr val="000000"/>
                  </a:solidFill>
                  <a:latin typeface="Arial Narrow"/>
                </a:endParaRPr>
              </a:p>
            </p:txBody>
          </p:sp>
          <p:sp>
            <p:nvSpPr>
              <p:cNvPr id="86" name="Oval 72">
                <a:extLst>
                  <a:ext uri="{FF2B5EF4-FFF2-40B4-BE49-F238E27FC236}">
                    <a16:creationId xmlns:a16="http://schemas.microsoft.com/office/drawing/2014/main" id="{A4052CCE-4777-47F2-8417-23BA4882BCBD}"/>
                  </a:ext>
                </a:extLst>
              </p:cNvPr>
              <p:cNvSpPr>
                <a:spLocks noChangeArrowheads="1"/>
              </p:cNvSpPr>
              <p:nvPr/>
            </p:nvSpPr>
            <p:spPr bwMode="auto">
              <a:xfrm>
                <a:off x="2067" y="2257"/>
                <a:ext cx="45" cy="46"/>
              </a:xfrm>
              <a:prstGeom prst="ellipse">
                <a:avLst/>
              </a:prstGeom>
              <a:solidFill>
                <a:srgbClr val="504E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spcBef>
                    <a:spcPct val="50000"/>
                  </a:spcBef>
                </a:pPr>
                <a:endParaRPr lang="en-GB" dirty="0">
                  <a:solidFill>
                    <a:srgbClr val="000000"/>
                  </a:solidFill>
                  <a:latin typeface="Arial Narrow"/>
                </a:endParaRPr>
              </a:p>
            </p:txBody>
          </p:sp>
          <p:sp>
            <p:nvSpPr>
              <p:cNvPr id="87" name="Oval 73">
                <a:extLst>
                  <a:ext uri="{FF2B5EF4-FFF2-40B4-BE49-F238E27FC236}">
                    <a16:creationId xmlns:a16="http://schemas.microsoft.com/office/drawing/2014/main" id="{2B738A31-DF5B-452B-9943-A6731A092690}"/>
                  </a:ext>
                </a:extLst>
              </p:cNvPr>
              <p:cNvSpPr>
                <a:spLocks noChangeArrowheads="1"/>
              </p:cNvSpPr>
              <p:nvPr/>
            </p:nvSpPr>
            <p:spPr bwMode="auto">
              <a:xfrm>
                <a:off x="2231" y="2226"/>
                <a:ext cx="45" cy="46"/>
              </a:xfrm>
              <a:prstGeom prst="ellipse">
                <a:avLst/>
              </a:prstGeom>
              <a:solidFill>
                <a:srgbClr val="504E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spcBef>
                    <a:spcPct val="50000"/>
                  </a:spcBef>
                </a:pPr>
                <a:endParaRPr lang="en-GB" dirty="0">
                  <a:solidFill>
                    <a:srgbClr val="000000"/>
                  </a:solidFill>
                  <a:latin typeface="Arial Narrow"/>
                </a:endParaRPr>
              </a:p>
            </p:txBody>
          </p:sp>
          <p:sp>
            <p:nvSpPr>
              <p:cNvPr id="88" name="Oval 74">
                <a:extLst>
                  <a:ext uri="{FF2B5EF4-FFF2-40B4-BE49-F238E27FC236}">
                    <a16:creationId xmlns:a16="http://schemas.microsoft.com/office/drawing/2014/main" id="{DF762743-1F46-4018-891E-A8978EFAEE89}"/>
                  </a:ext>
                </a:extLst>
              </p:cNvPr>
              <p:cNvSpPr>
                <a:spLocks noChangeArrowheads="1"/>
              </p:cNvSpPr>
              <p:nvPr/>
            </p:nvSpPr>
            <p:spPr bwMode="auto">
              <a:xfrm>
                <a:off x="1866" y="1842"/>
                <a:ext cx="45" cy="45"/>
              </a:xfrm>
              <a:prstGeom prst="ellipse">
                <a:avLst/>
              </a:prstGeom>
              <a:solidFill>
                <a:srgbClr val="504E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spcBef>
                    <a:spcPct val="50000"/>
                  </a:spcBef>
                </a:pPr>
                <a:endParaRPr lang="en-GB" dirty="0">
                  <a:solidFill>
                    <a:srgbClr val="000000"/>
                  </a:solidFill>
                  <a:latin typeface="Arial Narrow"/>
                </a:endParaRPr>
              </a:p>
            </p:txBody>
          </p:sp>
          <p:sp>
            <p:nvSpPr>
              <p:cNvPr id="89" name="Oval 75">
                <a:extLst>
                  <a:ext uri="{FF2B5EF4-FFF2-40B4-BE49-F238E27FC236}">
                    <a16:creationId xmlns:a16="http://schemas.microsoft.com/office/drawing/2014/main" id="{F96BA2C6-7ECB-44DB-85A1-48304FD26883}"/>
                  </a:ext>
                </a:extLst>
              </p:cNvPr>
              <p:cNvSpPr>
                <a:spLocks noChangeArrowheads="1"/>
              </p:cNvSpPr>
              <p:nvPr/>
            </p:nvSpPr>
            <p:spPr bwMode="auto">
              <a:xfrm>
                <a:off x="1866" y="1335"/>
                <a:ext cx="45" cy="45"/>
              </a:xfrm>
              <a:prstGeom prst="ellipse">
                <a:avLst/>
              </a:prstGeom>
              <a:solidFill>
                <a:srgbClr val="504E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spcBef>
                    <a:spcPct val="50000"/>
                  </a:spcBef>
                </a:pPr>
                <a:endParaRPr lang="en-GB" dirty="0">
                  <a:solidFill>
                    <a:srgbClr val="000000"/>
                  </a:solidFill>
                  <a:latin typeface="Arial Narrow"/>
                </a:endParaRPr>
              </a:p>
            </p:txBody>
          </p:sp>
          <p:sp>
            <p:nvSpPr>
              <p:cNvPr id="90" name="Oval 76">
                <a:extLst>
                  <a:ext uri="{FF2B5EF4-FFF2-40B4-BE49-F238E27FC236}">
                    <a16:creationId xmlns:a16="http://schemas.microsoft.com/office/drawing/2014/main" id="{453A1E7F-5398-4649-AB41-A52AAD22DB24}"/>
                  </a:ext>
                </a:extLst>
              </p:cNvPr>
              <p:cNvSpPr>
                <a:spLocks noChangeArrowheads="1"/>
              </p:cNvSpPr>
              <p:nvPr/>
            </p:nvSpPr>
            <p:spPr bwMode="auto">
              <a:xfrm>
                <a:off x="1967" y="2195"/>
                <a:ext cx="45" cy="46"/>
              </a:xfrm>
              <a:prstGeom prst="ellipse">
                <a:avLst/>
              </a:prstGeom>
              <a:solidFill>
                <a:srgbClr val="504E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spcBef>
                    <a:spcPct val="50000"/>
                  </a:spcBef>
                </a:pPr>
                <a:endParaRPr lang="en-GB" dirty="0">
                  <a:solidFill>
                    <a:srgbClr val="000000"/>
                  </a:solidFill>
                  <a:latin typeface="Arial Narrow"/>
                </a:endParaRPr>
              </a:p>
            </p:txBody>
          </p:sp>
          <p:sp>
            <p:nvSpPr>
              <p:cNvPr id="91" name="Line 77">
                <a:extLst>
                  <a:ext uri="{FF2B5EF4-FFF2-40B4-BE49-F238E27FC236}">
                    <a16:creationId xmlns:a16="http://schemas.microsoft.com/office/drawing/2014/main" id="{E9BAB98C-E702-419C-AD15-C9098170D323}"/>
                  </a:ext>
                </a:extLst>
              </p:cNvPr>
              <p:cNvSpPr>
                <a:spLocks noChangeShapeType="1"/>
              </p:cNvSpPr>
              <p:nvPr/>
            </p:nvSpPr>
            <p:spPr bwMode="auto">
              <a:xfrm>
                <a:off x="2080" y="2472"/>
                <a:ext cx="13" cy="1"/>
              </a:xfrm>
              <a:prstGeom prst="line">
                <a:avLst/>
              </a:prstGeom>
              <a:noFill/>
              <a:ln w="0">
                <a:solidFill>
                  <a:srgbClr val="65BB23"/>
                </a:solidFill>
                <a:round/>
                <a:headEnd/>
                <a:tailEnd/>
              </a:ln>
              <a:extLst>
                <a:ext uri="{909E8E84-426E-40DD-AFC4-6F175D3DCCD1}">
                  <a14:hiddenFill xmlns:a14="http://schemas.microsoft.com/office/drawing/2010/main">
                    <a:noFill/>
                  </a14:hiddenFill>
                </a:ext>
              </a:extLst>
            </p:spPr>
            <p:txBody>
              <a:bodyPr/>
              <a:lstStyle/>
              <a:p>
                <a:pPr defTabSz="914400"/>
                <a:endParaRPr lang="de-DE">
                  <a:solidFill>
                    <a:prstClr val="black"/>
                  </a:solidFill>
                  <a:latin typeface="Arial Narrow"/>
                </a:endParaRPr>
              </a:p>
            </p:txBody>
          </p:sp>
        </p:grpSp>
      </p:grpSp>
      <p:sp>
        <p:nvSpPr>
          <p:cNvPr id="105" name="Rectangle: Rounded Corners 104">
            <a:extLst>
              <a:ext uri="{FF2B5EF4-FFF2-40B4-BE49-F238E27FC236}">
                <a16:creationId xmlns:a16="http://schemas.microsoft.com/office/drawing/2014/main" id="{148960D9-9993-4F0D-B832-2DBF646DA4EB}"/>
              </a:ext>
            </a:extLst>
          </p:cNvPr>
          <p:cNvSpPr/>
          <p:nvPr/>
        </p:nvSpPr>
        <p:spPr bwMode="auto">
          <a:xfrm>
            <a:off x="6785056" y="2454471"/>
            <a:ext cx="4811271" cy="1624689"/>
          </a:xfrm>
          <a:prstGeom prst="round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12000" rIns="108000" bIns="108000" rtlCol="0" anchor="ctr" anchorCtr="0"/>
          <a:lstStyle/>
          <a:p>
            <a:pPr eaLnBrk="0" hangingPunct="0">
              <a:spcAft>
                <a:spcPts val="300"/>
              </a:spcAft>
              <a:buClr>
                <a:schemeClr val="bg1"/>
              </a:buClr>
            </a:pPr>
            <a:r>
              <a:rPr lang="en-GB" b="1" dirty="0">
                <a:solidFill>
                  <a:schemeClr val="accent1"/>
                </a:solidFill>
              </a:rPr>
              <a:t>‘Golden hour’ </a:t>
            </a:r>
          </a:p>
          <a:p>
            <a:pPr eaLnBrk="0" hangingPunct="0">
              <a:buClr>
                <a:schemeClr val="bg1"/>
              </a:buClr>
            </a:pPr>
            <a:r>
              <a:rPr lang="en-GB" sz="1600" b="1" dirty="0">
                <a:solidFill>
                  <a:schemeClr val="tx1"/>
                </a:solidFill>
              </a:rPr>
              <a:t>65 lives are saved </a:t>
            </a:r>
            <a:r>
              <a:rPr lang="en-GB" sz="1600" dirty="0">
                <a:solidFill>
                  <a:schemeClr val="tx1"/>
                </a:solidFill>
              </a:rPr>
              <a:t>for every 1000 patients treated when the treatment is initiated within the </a:t>
            </a:r>
            <a:r>
              <a:rPr lang="en-GB" sz="1600" b="1" dirty="0">
                <a:solidFill>
                  <a:schemeClr val="tx1"/>
                </a:solidFill>
              </a:rPr>
              <a:t>first hour </a:t>
            </a:r>
            <a:r>
              <a:rPr lang="en-GB" sz="1600" dirty="0">
                <a:solidFill>
                  <a:schemeClr val="tx1"/>
                </a:solidFill>
              </a:rPr>
              <a:t>of symptom onset</a:t>
            </a:r>
          </a:p>
        </p:txBody>
      </p:sp>
      <p:grpSp>
        <p:nvGrpSpPr>
          <p:cNvPr id="7" name="Group 6">
            <a:extLst>
              <a:ext uri="{FF2B5EF4-FFF2-40B4-BE49-F238E27FC236}">
                <a16:creationId xmlns:a16="http://schemas.microsoft.com/office/drawing/2014/main" id="{5B6CB3A4-4FED-445F-B3F1-90CEC5680141}"/>
              </a:ext>
            </a:extLst>
          </p:cNvPr>
          <p:cNvGrpSpPr/>
          <p:nvPr/>
        </p:nvGrpSpPr>
        <p:grpSpPr>
          <a:xfrm>
            <a:off x="6285626" y="2746001"/>
            <a:ext cx="1041628" cy="1041628"/>
            <a:chOff x="10293596" y="3514725"/>
            <a:chExt cx="504000" cy="504000"/>
          </a:xfrm>
        </p:grpSpPr>
        <p:sp>
          <p:nvSpPr>
            <p:cNvPr id="100" name="Freeform 23">
              <a:extLst>
                <a:ext uri="{FF2B5EF4-FFF2-40B4-BE49-F238E27FC236}">
                  <a16:creationId xmlns:a16="http://schemas.microsoft.com/office/drawing/2014/main" id="{B54E0287-1551-4106-A190-05562DF93111}"/>
                </a:ext>
              </a:extLst>
            </p:cNvPr>
            <p:cNvSpPr>
              <a:spLocks/>
            </p:cNvSpPr>
            <p:nvPr/>
          </p:nvSpPr>
          <p:spPr bwMode="auto">
            <a:xfrm>
              <a:off x="10293596" y="3514725"/>
              <a:ext cx="504000" cy="504000"/>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defTabSz="342884"/>
              <a:endParaRPr lang="en-GB" sz="1350" dirty="0">
                <a:solidFill>
                  <a:srgbClr val="53565A"/>
                </a:solidFill>
                <a:latin typeface="Arial"/>
              </a:endParaRPr>
            </a:p>
          </p:txBody>
        </p:sp>
        <p:grpSp>
          <p:nvGrpSpPr>
            <p:cNvPr id="101" name="Group 100">
              <a:extLst>
                <a:ext uri="{FF2B5EF4-FFF2-40B4-BE49-F238E27FC236}">
                  <a16:creationId xmlns:a16="http://schemas.microsoft.com/office/drawing/2014/main" id="{F24E3352-D8E9-474C-ACD3-05D7EA7C8CA6}"/>
                </a:ext>
              </a:extLst>
            </p:cNvPr>
            <p:cNvGrpSpPr/>
            <p:nvPr/>
          </p:nvGrpSpPr>
          <p:grpSpPr>
            <a:xfrm>
              <a:off x="10446661" y="3625898"/>
              <a:ext cx="197870" cy="281654"/>
              <a:chOff x="357188" y="2541588"/>
              <a:chExt cx="352425" cy="501650"/>
            </a:xfrm>
            <a:solidFill>
              <a:schemeClr val="bg1"/>
            </a:solidFill>
            <a:effectLst/>
          </p:grpSpPr>
          <p:sp>
            <p:nvSpPr>
              <p:cNvPr id="102" name="Freeform 5">
                <a:extLst>
                  <a:ext uri="{FF2B5EF4-FFF2-40B4-BE49-F238E27FC236}">
                    <a16:creationId xmlns:a16="http://schemas.microsoft.com/office/drawing/2014/main" id="{6CC84E3F-FD0A-411F-AD82-44EA2BA2DE8A}"/>
                  </a:ext>
                </a:extLst>
              </p:cNvPr>
              <p:cNvSpPr>
                <a:spLocks noEditPoints="1"/>
              </p:cNvSpPr>
              <p:nvPr/>
            </p:nvSpPr>
            <p:spPr bwMode="auto">
              <a:xfrm>
                <a:off x="454025" y="2673350"/>
                <a:ext cx="155575" cy="80962"/>
              </a:xfrm>
              <a:custGeom>
                <a:avLst/>
                <a:gdLst>
                  <a:gd name="T0" fmla="*/ 48 w 48"/>
                  <a:gd name="T1" fmla="*/ 4 h 25"/>
                  <a:gd name="T2" fmla="*/ 48 w 48"/>
                  <a:gd name="T3" fmla="*/ 2 h 25"/>
                  <a:gd name="T4" fmla="*/ 44 w 48"/>
                  <a:gd name="T5" fmla="*/ 0 h 25"/>
                  <a:gd name="T6" fmla="*/ 25 w 48"/>
                  <a:gd name="T7" fmla="*/ 3 h 25"/>
                  <a:gd name="T8" fmla="*/ 5 w 48"/>
                  <a:gd name="T9" fmla="*/ 1 h 25"/>
                  <a:gd name="T10" fmla="*/ 2 w 48"/>
                  <a:gd name="T11" fmla="*/ 1 h 25"/>
                  <a:gd name="T12" fmla="*/ 1 w 48"/>
                  <a:gd name="T13" fmla="*/ 5 h 25"/>
                  <a:gd name="T14" fmla="*/ 19 w 48"/>
                  <a:gd name="T15" fmla="*/ 22 h 25"/>
                  <a:gd name="T16" fmla="*/ 23 w 48"/>
                  <a:gd name="T17" fmla="*/ 25 h 25"/>
                  <a:gd name="T18" fmla="*/ 26 w 48"/>
                  <a:gd name="T19" fmla="*/ 25 h 25"/>
                  <a:gd name="T20" fmla="*/ 31 w 48"/>
                  <a:gd name="T21" fmla="*/ 22 h 25"/>
                  <a:gd name="T22" fmla="*/ 48 w 48"/>
                  <a:gd name="T23" fmla="*/ 4 h 25"/>
                  <a:gd name="T24" fmla="*/ 23 w 48"/>
                  <a:gd name="T25" fmla="*/ 21 h 25"/>
                  <a:gd name="T26" fmla="*/ 20 w 48"/>
                  <a:gd name="T27" fmla="*/ 19 h 25"/>
                  <a:gd name="T28" fmla="*/ 9 w 48"/>
                  <a:gd name="T29" fmla="*/ 10 h 25"/>
                  <a:gd name="T30" fmla="*/ 12 w 48"/>
                  <a:gd name="T31" fmla="*/ 7 h 25"/>
                  <a:gd name="T32" fmla="*/ 22 w 48"/>
                  <a:gd name="T33" fmla="*/ 16 h 25"/>
                  <a:gd name="T34" fmla="*/ 25 w 48"/>
                  <a:gd name="T35" fmla="*/ 19 h 25"/>
                  <a:gd name="T36" fmla="*/ 23 w 48"/>
                  <a:gd name="T37"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25">
                    <a:moveTo>
                      <a:pt x="48" y="4"/>
                    </a:moveTo>
                    <a:cubicBezTo>
                      <a:pt x="48" y="4"/>
                      <a:pt x="48" y="3"/>
                      <a:pt x="48" y="2"/>
                    </a:cubicBezTo>
                    <a:cubicBezTo>
                      <a:pt x="48" y="1"/>
                      <a:pt x="46" y="0"/>
                      <a:pt x="44" y="0"/>
                    </a:cubicBezTo>
                    <a:cubicBezTo>
                      <a:pt x="40" y="2"/>
                      <a:pt x="32" y="3"/>
                      <a:pt x="25" y="3"/>
                    </a:cubicBezTo>
                    <a:cubicBezTo>
                      <a:pt x="17" y="3"/>
                      <a:pt x="10" y="2"/>
                      <a:pt x="5" y="1"/>
                    </a:cubicBezTo>
                    <a:cubicBezTo>
                      <a:pt x="4" y="1"/>
                      <a:pt x="3" y="1"/>
                      <a:pt x="2" y="1"/>
                    </a:cubicBezTo>
                    <a:cubicBezTo>
                      <a:pt x="1" y="2"/>
                      <a:pt x="0" y="4"/>
                      <a:pt x="1" y="5"/>
                    </a:cubicBezTo>
                    <a:cubicBezTo>
                      <a:pt x="5" y="12"/>
                      <a:pt x="11" y="16"/>
                      <a:pt x="19" y="22"/>
                    </a:cubicBezTo>
                    <a:cubicBezTo>
                      <a:pt x="21" y="23"/>
                      <a:pt x="22" y="24"/>
                      <a:pt x="23" y="25"/>
                    </a:cubicBezTo>
                    <a:cubicBezTo>
                      <a:pt x="24" y="25"/>
                      <a:pt x="25" y="25"/>
                      <a:pt x="26" y="25"/>
                    </a:cubicBezTo>
                    <a:cubicBezTo>
                      <a:pt x="28" y="24"/>
                      <a:pt x="29" y="23"/>
                      <a:pt x="31" y="22"/>
                    </a:cubicBezTo>
                    <a:cubicBezTo>
                      <a:pt x="39" y="16"/>
                      <a:pt x="44" y="12"/>
                      <a:pt x="48" y="4"/>
                    </a:cubicBezTo>
                    <a:close/>
                    <a:moveTo>
                      <a:pt x="23" y="21"/>
                    </a:moveTo>
                    <a:cubicBezTo>
                      <a:pt x="22" y="21"/>
                      <a:pt x="21" y="20"/>
                      <a:pt x="20" y="19"/>
                    </a:cubicBezTo>
                    <a:cubicBezTo>
                      <a:pt x="14" y="15"/>
                      <a:pt x="13" y="15"/>
                      <a:pt x="9" y="10"/>
                    </a:cubicBezTo>
                    <a:cubicBezTo>
                      <a:pt x="7" y="7"/>
                      <a:pt x="10" y="6"/>
                      <a:pt x="12" y="7"/>
                    </a:cubicBezTo>
                    <a:cubicBezTo>
                      <a:pt x="16" y="11"/>
                      <a:pt x="17" y="12"/>
                      <a:pt x="22" y="16"/>
                    </a:cubicBezTo>
                    <a:cubicBezTo>
                      <a:pt x="23" y="17"/>
                      <a:pt x="24" y="17"/>
                      <a:pt x="25" y="19"/>
                    </a:cubicBezTo>
                    <a:cubicBezTo>
                      <a:pt x="27" y="20"/>
                      <a:pt x="25" y="23"/>
                      <a:pt x="23"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84"/>
                <a:endParaRPr lang="en-GB" sz="1350" dirty="0">
                  <a:solidFill>
                    <a:srgbClr val="53565A"/>
                  </a:solidFill>
                  <a:latin typeface="Arial"/>
                </a:endParaRPr>
              </a:p>
            </p:txBody>
          </p:sp>
          <p:sp>
            <p:nvSpPr>
              <p:cNvPr id="103" name="Freeform 6">
                <a:extLst>
                  <a:ext uri="{FF2B5EF4-FFF2-40B4-BE49-F238E27FC236}">
                    <a16:creationId xmlns:a16="http://schemas.microsoft.com/office/drawing/2014/main" id="{0FE7C37E-EE02-4532-AFB6-3416403194EF}"/>
                  </a:ext>
                </a:extLst>
              </p:cNvPr>
              <p:cNvSpPr>
                <a:spLocks noEditPoints="1"/>
              </p:cNvSpPr>
              <p:nvPr/>
            </p:nvSpPr>
            <p:spPr bwMode="auto">
              <a:xfrm>
                <a:off x="357188" y="2541588"/>
                <a:ext cx="352425" cy="501650"/>
              </a:xfrm>
              <a:custGeom>
                <a:avLst/>
                <a:gdLst>
                  <a:gd name="T0" fmla="*/ 96 w 109"/>
                  <a:gd name="T1" fmla="*/ 104 h 155"/>
                  <a:gd name="T2" fmla="*/ 94 w 109"/>
                  <a:gd name="T3" fmla="*/ 49 h 155"/>
                  <a:gd name="T4" fmla="*/ 107 w 109"/>
                  <a:gd name="T5" fmla="*/ 13 h 155"/>
                  <a:gd name="T6" fmla="*/ 89 w 109"/>
                  <a:gd name="T7" fmla="*/ 1 h 155"/>
                  <a:gd name="T8" fmla="*/ 4 w 109"/>
                  <a:gd name="T9" fmla="*/ 6 h 155"/>
                  <a:gd name="T10" fmla="*/ 7 w 109"/>
                  <a:gd name="T11" fmla="*/ 20 h 155"/>
                  <a:gd name="T12" fmla="*/ 42 w 109"/>
                  <a:gd name="T13" fmla="*/ 78 h 155"/>
                  <a:gd name="T14" fmla="*/ 9 w 109"/>
                  <a:gd name="T15" fmla="*/ 136 h 155"/>
                  <a:gd name="T16" fmla="*/ 3 w 109"/>
                  <a:gd name="T17" fmla="*/ 146 h 155"/>
                  <a:gd name="T18" fmla="*/ 91 w 109"/>
                  <a:gd name="T19" fmla="*/ 152 h 155"/>
                  <a:gd name="T20" fmla="*/ 109 w 109"/>
                  <a:gd name="T21" fmla="*/ 139 h 155"/>
                  <a:gd name="T22" fmla="*/ 6 w 109"/>
                  <a:gd name="T23" fmla="*/ 13 h 155"/>
                  <a:gd name="T24" fmla="*/ 26 w 109"/>
                  <a:gd name="T25" fmla="*/ 14 h 155"/>
                  <a:gd name="T26" fmla="*/ 56 w 109"/>
                  <a:gd name="T27" fmla="*/ 16 h 155"/>
                  <a:gd name="T28" fmla="*/ 26 w 109"/>
                  <a:gd name="T29" fmla="*/ 18 h 155"/>
                  <a:gd name="T30" fmla="*/ 6 w 109"/>
                  <a:gd name="T31" fmla="*/ 13 h 155"/>
                  <a:gd name="T32" fmla="*/ 75 w 109"/>
                  <a:gd name="T33" fmla="*/ 146 h 155"/>
                  <a:gd name="T34" fmla="*/ 28 w 109"/>
                  <a:gd name="T35" fmla="*/ 146 h 155"/>
                  <a:gd name="T36" fmla="*/ 8 w 109"/>
                  <a:gd name="T37" fmla="*/ 142 h 155"/>
                  <a:gd name="T38" fmla="*/ 28 w 109"/>
                  <a:gd name="T39" fmla="*/ 142 h 155"/>
                  <a:gd name="T40" fmla="*/ 75 w 109"/>
                  <a:gd name="T41" fmla="*/ 142 h 155"/>
                  <a:gd name="T42" fmla="*/ 93 w 109"/>
                  <a:gd name="T43" fmla="*/ 142 h 155"/>
                  <a:gd name="T44" fmla="*/ 30 w 109"/>
                  <a:gd name="T45" fmla="*/ 132 h 155"/>
                  <a:gd name="T46" fmla="*/ 53 w 109"/>
                  <a:gd name="T47" fmla="*/ 109 h 155"/>
                  <a:gd name="T48" fmla="*/ 55 w 109"/>
                  <a:gd name="T49" fmla="*/ 112 h 155"/>
                  <a:gd name="T50" fmla="*/ 33 w 109"/>
                  <a:gd name="T51" fmla="*/ 135 h 155"/>
                  <a:gd name="T52" fmla="*/ 30 w 109"/>
                  <a:gd name="T53" fmla="*/ 132 h 155"/>
                  <a:gd name="T54" fmla="*/ 89 w 109"/>
                  <a:gd name="T55" fmla="*/ 132 h 155"/>
                  <a:gd name="T56" fmla="*/ 57 w 109"/>
                  <a:gd name="T57" fmla="*/ 103 h 155"/>
                  <a:gd name="T58" fmla="*/ 35 w 109"/>
                  <a:gd name="T59" fmla="*/ 118 h 155"/>
                  <a:gd name="T60" fmla="*/ 21 w 109"/>
                  <a:gd name="T61" fmla="*/ 133 h 155"/>
                  <a:gd name="T62" fmla="*/ 44 w 109"/>
                  <a:gd name="T63" fmla="*/ 84 h 155"/>
                  <a:gd name="T64" fmla="*/ 13 w 109"/>
                  <a:gd name="T65" fmla="*/ 22 h 155"/>
                  <a:gd name="T66" fmla="*/ 89 w 109"/>
                  <a:gd name="T67" fmla="*/ 21 h 155"/>
                  <a:gd name="T68" fmla="*/ 66 w 109"/>
                  <a:gd name="T69" fmla="*/ 70 h 155"/>
                  <a:gd name="T70" fmla="*/ 97 w 109"/>
                  <a:gd name="T71" fmla="*/ 13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155">
                    <a:moveTo>
                      <a:pt x="103" y="134"/>
                    </a:moveTo>
                    <a:cubicBezTo>
                      <a:pt x="102" y="123"/>
                      <a:pt x="101" y="113"/>
                      <a:pt x="96" y="104"/>
                    </a:cubicBezTo>
                    <a:cubicBezTo>
                      <a:pt x="87" y="91"/>
                      <a:pt x="69" y="82"/>
                      <a:pt x="69" y="77"/>
                    </a:cubicBezTo>
                    <a:cubicBezTo>
                      <a:pt x="69" y="72"/>
                      <a:pt x="86" y="62"/>
                      <a:pt x="94" y="49"/>
                    </a:cubicBezTo>
                    <a:cubicBezTo>
                      <a:pt x="100" y="40"/>
                      <a:pt x="101" y="30"/>
                      <a:pt x="101" y="18"/>
                    </a:cubicBezTo>
                    <a:cubicBezTo>
                      <a:pt x="105" y="17"/>
                      <a:pt x="107" y="16"/>
                      <a:pt x="107" y="13"/>
                    </a:cubicBezTo>
                    <a:cubicBezTo>
                      <a:pt x="107" y="13"/>
                      <a:pt x="107" y="13"/>
                      <a:pt x="107" y="8"/>
                    </a:cubicBezTo>
                    <a:cubicBezTo>
                      <a:pt x="107" y="3"/>
                      <a:pt x="96" y="1"/>
                      <a:pt x="89" y="1"/>
                    </a:cubicBezTo>
                    <a:cubicBezTo>
                      <a:pt x="69" y="0"/>
                      <a:pt x="38" y="0"/>
                      <a:pt x="19" y="3"/>
                    </a:cubicBezTo>
                    <a:cubicBezTo>
                      <a:pt x="12" y="3"/>
                      <a:pt x="7" y="4"/>
                      <a:pt x="4" y="6"/>
                    </a:cubicBezTo>
                    <a:cubicBezTo>
                      <a:pt x="0" y="8"/>
                      <a:pt x="1" y="11"/>
                      <a:pt x="1" y="16"/>
                    </a:cubicBezTo>
                    <a:cubicBezTo>
                      <a:pt x="1" y="18"/>
                      <a:pt x="4" y="19"/>
                      <a:pt x="7" y="20"/>
                    </a:cubicBezTo>
                    <a:cubicBezTo>
                      <a:pt x="7" y="31"/>
                      <a:pt x="9" y="42"/>
                      <a:pt x="15" y="51"/>
                    </a:cubicBezTo>
                    <a:cubicBezTo>
                      <a:pt x="23" y="64"/>
                      <a:pt x="42" y="73"/>
                      <a:pt x="42" y="78"/>
                    </a:cubicBezTo>
                    <a:cubicBezTo>
                      <a:pt x="42" y="82"/>
                      <a:pt x="24" y="92"/>
                      <a:pt x="16" y="105"/>
                    </a:cubicBezTo>
                    <a:cubicBezTo>
                      <a:pt x="10" y="114"/>
                      <a:pt x="9" y="125"/>
                      <a:pt x="9" y="136"/>
                    </a:cubicBezTo>
                    <a:cubicBezTo>
                      <a:pt x="8" y="136"/>
                      <a:pt x="7" y="137"/>
                      <a:pt x="6" y="137"/>
                    </a:cubicBezTo>
                    <a:cubicBezTo>
                      <a:pt x="2" y="139"/>
                      <a:pt x="3" y="142"/>
                      <a:pt x="3" y="146"/>
                    </a:cubicBezTo>
                    <a:cubicBezTo>
                      <a:pt x="3" y="151"/>
                      <a:pt x="15" y="153"/>
                      <a:pt x="21" y="153"/>
                    </a:cubicBezTo>
                    <a:cubicBezTo>
                      <a:pt x="41" y="155"/>
                      <a:pt x="72" y="154"/>
                      <a:pt x="91" y="152"/>
                    </a:cubicBezTo>
                    <a:cubicBezTo>
                      <a:pt x="98" y="151"/>
                      <a:pt x="109" y="149"/>
                      <a:pt x="109" y="144"/>
                    </a:cubicBezTo>
                    <a:cubicBezTo>
                      <a:pt x="109" y="144"/>
                      <a:pt x="109" y="144"/>
                      <a:pt x="109" y="139"/>
                    </a:cubicBezTo>
                    <a:cubicBezTo>
                      <a:pt x="109" y="137"/>
                      <a:pt x="106" y="135"/>
                      <a:pt x="103" y="134"/>
                    </a:cubicBezTo>
                    <a:close/>
                    <a:moveTo>
                      <a:pt x="6" y="13"/>
                    </a:moveTo>
                    <a:cubicBezTo>
                      <a:pt x="7" y="12"/>
                      <a:pt x="8" y="12"/>
                      <a:pt x="8" y="12"/>
                    </a:cubicBezTo>
                    <a:cubicBezTo>
                      <a:pt x="12" y="13"/>
                      <a:pt x="18" y="14"/>
                      <a:pt x="26" y="14"/>
                    </a:cubicBezTo>
                    <a:cubicBezTo>
                      <a:pt x="34" y="14"/>
                      <a:pt x="44" y="14"/>
                      <a:pt x="54" y="14"/>
                    </a:cubicBezTo>
                    <a:cubicBezTo>
                      <a:pt x="55" y="14"/>
                      <a:pt x="56" y="15"/>
                      <a:pt x="56" y="16"/>
                    </a:cubicBezTo>
                    <a:cubicBezTo>
                      <a:pt x="56" y="17"/>
                      <a:pt x="55" y="18"/>
                      <a:pt x="54" y="18"/>
                    </a:cubicBezTo>
                    <a:cubicBezTo>
                      <a:pt x="44" y="18"/>
                      <a:pt x="34" y="18"/>
                      <a:pt x="26" y="18"/>
                    </a:cubicBezTo>
                    <a:cubicBezTo>
                      <a:pt x="18" y="17"/>
                      <a:pt x="11" y="17"/>
                      <a:pt x="8" y="16"/>
                    </a:cubicBezTo>
                    <a:cubicBezTo>
                      <a:pt x="7" y="16"/>
                      <a:pt x="6" y="14"/>
                      <a:pt x="6" y="13"/>
                    </a:cubicBezTo>
                    <a:close/>
                    <a:moveTo>
                      <a:pt x="91" y="144"/>
                    </a:moveTo>
                    <a:cubicBezTo>
                      <a:pt x="87" y="145"/>
                      <a:pt x="81" y="145"/>
                      <a:pt x="75" y="146"/>
                    </a:cubicBezTo>
                    <a:cubicBezTo>
                      <a:pt x="69" y="146"/>
                      <a:pt x="63" y="146"/>
                      <a:pt x="56" y="146"/>
                    </a:cubicBezTo>
                    <a:cubicBezTo>
                      <a:pt x="46" y="146"/>
                      <a:pt x="36" y="146"/>
                      <a:pt x="28" y="146"/>
                    </a:cubicBezTo>
                    <a:cubicBezTo>
                      <a:pt x="20" y="145"/>
                      <a:pt x="13" y="145"/>
                      <a:pt x="9" y="144"/>
                    </a:cubicBezTo>
                    <a:cubicBezTo>
                      <a:pt x="9" y="144"/>
                      <a:pt x="8" y="142"/>
                      <a:pt x="8" y="142"/>
                    </a:cubicBezTo>
                    <a:cubicBezTo>
                      <a:pt x="9" y="141"/>
                      <a:pt x="9" y="140"/>
                      <a:pt x="11" y="140"/>
                    </a:cubicBezTo>
                    <a:cubicBezTo>
                      <a:pt x="14" y="141"/>
                      <a:pt x="20" y="142"/>
                      <a:pt x="28" y="142"/>
                    </a:cubicBezTo>
                    <a:cubicBezTo>
                      <a:pt x="36" y="142"/>
                      <a:pt x="46" y="143"/>
                      <a:pt x="56" y="142"/>
                    </a:cubicBezTo>
                    <a:cubicBezTo>
                      <a:pt x="63" y="142"/>
                      <a:pt x="69" y="142"/>
                      <a:pt x="75" y="142"/>
                    </a:cubicBezTo>
                    <a:cubicBezTo>
                      <a:pt x="81" y="141"/>
                      <a:pt x="86" y="141"/>
                      <a:pt x="91" y="141"/>
                    </a:cubicBezTo>
                    <a:cubicBezTo>
                      <a:pt x="92" y="141"/>
                      <a:pt x="93" y="141"/>
                      <a:pt x="93" y="142"/>
                    </a:cubicBezTo>
                    <a:cubicBezTo>
                      <a:pt x="93" y="143"/>
                      <a:pt x="93" y="144"/>
                      <a:pt x="91" y="144"/>
                    </a:cubicBezTo>
                    <a:close/>
                    <a:moveTo>
                      <a:pt x="30" y="132"/>
                    </a:moveTo>
                    <a:cubicBezTo>
                      <a:pt x="32" y="128"/>
                      <a:pt x="36" y="124"/>
                      <a:pt x="39" y="120"/>
                    </a:cubicBezTo>
                    <a:cubicBezTo>
                      <a:pt x="43" y="117"/>
                      <a:pt x="48" y="113"/>
                      <a:pt x="53" y="109"/>
                    </a:cubicBezTo>
                    <a:cubicBezTo>
                      <a:pt x="54" y="109"/>
                      <a:pt x="55" y="109"/>
                      <a:pt x="55" y="110"/>
                    </a:cubicBezTo>
                    <a:cubicBezTo>
                      <a:pt x="56" y="110"/>
                      <a:pt x="56" y="111"/>
                      <a:pt x="55" y="112"/>
                    </a:cubicBezTo>
                    <a:cubicBezTo>
                      <a:pt x="50" y="115"/>
                      <a:pt x="46" y="119"/>
                      <a:pt x="42" y="123"/>
                    </a:cubicBezTo>
                    <a:cubicBezTo>
                      <a:pt x="39" y="127"/>
                      <a:pt x="36" y="131"/>
                      <a:pt x="33" y="135"/>
                    </a:cubicBezTo>
                    <a:cubicBezTo>
                      <a:pt x="32" y="135"/>
                      <a:pt x="31" y="136"/>
                      <a:pt x="31" y="135"/>
                    </a:cubicBezTo>
                    <a:cubicBezTo>
                      <a:pt x="30" y="135"/>
                      <a:pt x="30" y="133"/>
                      <a:pt x="30" y="132"/>
                    </a:cubicBezTo>
                    <a:close/>
                    <a:moveTo>
                      <a:pt x="91" y="132"/>
                    </a:moveTo>
                    <a:cubicBezTo>
                      <a:pt x="90" y="132"/>
                      <a:pt x="89" y="132"/>
                      <a:pt x="89" y="132"/>
                    </a:cubicBezTo>
                    <a:cubicBezTo>
                      <a:pt x="85" y="127"/>
                      <a:pt x="81" y="122"/>
                      <a:pt x="76" y="118"/>
                    </a:cubicBezTo>
                    <a:cubicBezTo>
                      <a:pt x="71" y="113"/>
                      <a:pt x="65" y="108"/>
                      <a:pt x="57" y="103"/>
                    </a:cubicBezTo>
                    <a:cubicBezTo>
                      <a:pt x="56" y="102"/>
                      <a:pt x="55" y="102"/>
                      <a:pt x="54" y="103"/>
                    </a:cubicBezTo>
                    <a:cubicBezTo>
                      <a:pt x="47" y="108"/>
                      <a:pt x="40" y="113"/>
                      <a:pt x="35" y="118"/>
                    </a:cubicBezTo>
                    <a:cubicBezTo>
                      <a:pt x="31" y="123"/>
                      <a:pt x="27" y="128"/>
                      <a:pt x="24" y="133"/>
                    </a:cubicBezTo>
                    <a:cubicBezTo>
                      <a:pt x="23" y="133"/>
                      <a:pt x="22" y="133"/>
                      <a:pt x="21" y="133"/>
                    </a:cubicBezTo>
                    <a:cubicBezTo>
                      <a:pt x="19" y="133"/>
                      <a:pt x="17" y="134"/>
                      <a:pt x="15" y="134"/>
                    </a:cubicBezTo>
                    <a:cubicBezTo>
                      <a:pt x="16" y="109"/>
                      <a:pt x="21" y="106"/>
                      <a:pt x="44" y="84"/>
                    </a:cubicBezTo>
                    <a:cubicBezTo>
                      <a:pt x="48" y="80"/>
                      <a:pt x="48" y="74"/>
                      <a:pt x="44" y="70"/>
                    </a:cubicBezTo>
                    <a:cubicBezTo>
                      <a:pt x="20" y="49"/>
                      <a:pt x="15" y="47"/>
                      <a:pt x="13" y="22"/>
                    </a:cubicBezTo>
                    <a:cubicBezTo>
                      <a:pt x="15" y="22"/>
                      <a:pt x="17" y="22"/>
                      <a:pt x="19" y="22"/>
                    </a:cubicBezTo>
                    <a:cubicBezTo>
                      <a:pt x="39" y="24"/>
                      <a:pt x="70" y="23"/>
                      <a:pt x="89" y="21"/>
                    </a:cubicBezTo>
                    <a:cubicBezTo>
                      <a:pt x="91" y="21"/>
                      <a:pt x="93" y="21"/>
                      <a:pt x="95" y="20"/>
                    </a:cubicBezTo>
                    <a:cubicBezTo>
                      <a:pt x="94" y="45"/>
                      <a:pt x="89" y="48"/>
                      <a:pt x="66" y="70"/>
                    </a:cubicBezTo>
                    <a:cubicBezTo>
                      <a:pt x="62" y="74"/>
                      <a:pt x="62" y="80"/>
                      <a:pt x="66" y="84"/>
                    </a:cubicBezTo>
                    <a:cubicBezTo>
                      <a:pt x="90" y="105"/>
                      <a:pt x="96" y="108"/>
                      <a:pt x="97" y="133"/>
                    </a:cubicBezTo>
                    <a:cubicBezTo>
                      <a:pt x="95" y="132"/>
                      <a:pt x="93" y="132"/>
                      <a:pt x="91" y="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884"/>
                <a:endParaRPr lang="en-GB" sz="1350" dirty="0">
                  <a:solidFill>
                    <a:srgbClr val="53565A"/>
                  </a:solidFill>
                  <a:latin typeface="Arial"/>
                </a:endParaRPr>
              </a:p>
            </p:txBody>
          </p:sp>
        </p:grpSp>
      </p:grpSp>
    </p:spTree>
    <p:extLst>
      <p:ext uri="{BB962C8B-B14F-4D97-AF65-F5344CB8AC3E}">
        <p14:creationId xmlns:p14="http://schemas.microsoft.com/office/powerpoint/2010/main" val="3081283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descr="ESC_AMI-STEMI_2017_for TF_18-08-17-V2final_JPG some slides 200817 - Copy0021.jpg">
            <a:extLst>
              <a:ext uri="{FF2B5EF4-FFF2-40B4-BE49-F238E27FC236}">
                <a16:creationId xmlns:a16="http://schemas.microsoft.com/office/drawing/2014/main" id="{8EAA51C8-9E71-BF82-880A-F66B254E7B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8585" y="57040"/>
            <a:ext cx="10728251" cy="670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descr="ESC_AMI-STEMI_2017_for TF_18-08-17-V2final_JPG some slides 200817 - Copy0022.jpg">
            <a:extLst>
              <a:ext uri="{FF2B5EF4-FFF2-40B4-BE49-F238E27FC236}">
                <a16:creationId xmlns:a16="http://schemas.microsoft.com/office/drawing/2014/main" id="{14579A2B-AB91-E4C5-9EEA-0F89E59807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9458" y="81489"/>
            <a:ext cx="10579787" cy="6695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arantoglou Varvara1.mov">
            <a:hlinkClick r:id="" action="ppaction://media"/>
            <a:extLst>
              <a:ext uri="{FF2B5EF4-FFF2-40B4-BE49-F238E27FC236}">
                <a16:creationId xmlns:a16="http://schemas.microsoft.com/office/drawing/2014/main" id="{D6ACB99F-1129-763F-0F9A-484BBEB41DC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48855" y="1733107"/>
            <a:ext cx="3719623" cy="3719623"/>
          </a:xfrm>
          <a:prstGeom prst="rect">
            <a:avLst/>
          </a:prstGeom>
        </p:spPr>
      </p:pic>
      <p:pic>
        <p:nvPicPr>
          <p:cNvPr id="3" name="Sarantoglou Varvara2.mov">
            <a:hlinkClick r:id="" action="ppaction://media"/>
            <a:extLst>
              <a:ext uri="{FF2B5EF4-FFF2-40B4-BE49-F238E27FC236}">
                <a16:creationId xmlns:a16="http://schemas.microsoft.com/office/drawing/2014/main" id="{47001E95-A881-36B6-E783-5C34575D9A56}"/>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246816" y="1733107"/>
            <a:ext cx="3719623" cy="3719623"/>
          </a:xfrm>
          <a:prstGeom prst="rect">
            <a:avLst/>
          </a:prstGeom>
        </p:spPr>
      </p:pic>
      <p:sp>
        <p:nvSpPr>
          <p:cNvPr id="5" name="TextBox 4">
            <a:extLst>
              <a:ext uri="{FF2B5EF4-FFF2-40B4-BE49-F238E27FC236}">
                <a16:creationId xmlns:a16="http://schemas.microsoft.com/office/drawing/2014/main" id="{66D54156-6761-63E0-5881-AAC07020B0D4}"/>
              </a:ext>
            </a:extLst>
          </p:cNvPr>
          <p:cNvSpPr txBox="1"/>
          <p:nvPr/>
        </p:nvSpPr>
        <p:spPr>
          <a:xfrm>
            <a:off x="170318" y="499730"/>
            <a:ext cx="7396320" cy="707886"/>
          </a:xfrm>
          <a:prstGeom prst="rect">
            <a:avLst/>
          </a:prstGeom>
          <a:noFill/>
        </p:spPr>
        <p:txBody>
          <a:bodyPr wrap="none" rtlCol="0">
            <a:spAutoFit/>
          </a:bodyPr>
          <a:lstStyle/>
          <a:p>
            <a:r>
              <a:rPr lang="en-US" sz="2000" b="1" dirty="0"/>
              <a:t>67 years old lady presenting with ongoing chest pain the last 2hours</a:t>
            </a:r>
          </a:p>
          <a:p>
            <a:r>
              <a:rPr lang="en-US" sz="2000" b="1" dirty="0"/>
              <a:t>ECG: </a:t>
            </a:r>
            <a:r>
              <a:rPr lang="en-US" sz="2000" dirty="0"/>
              <a:t>Anterior wall ST elevation</a:t>
            </a:r>
            <a:endParaRPr lang="el-GB" sz="2000" dirty="0"/>
          </a:p>
        </p:txBody>
      </p:sp>
      <p:pic>
        <p:nvPicPr>
          <p:cNvPr id="6" name="Sarantoglou Varvara4.mov">
            <a:hlinkClick r:id="" action="ppaction://media"/>
            <a:extLst>
              <a:ext uri="{FF2B5EF4-FFF2-40B4-BE49-F238E27FC236}">
                <a16:creationId xmlns:a16="http://schemas.microsoft.com/office/drawing/2014/main" id="{3227FD71-3CB7-E53F-7666-E7A7713CB176}"/>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8323522" y="1733107"/>
            <a:ext cx="3719623" cy="3719623"/>
          </a:xfrm>
          <a:prstGeom prst="rect">
            <a:avLst/>
          </a:prstGeom>
        </p:spPr>
      </p:pic>
    </p:spTree>
    <p:extLst>
      <p:ext uri="{BB962C8B-B14F-4D97-AF65-F5344CB8AC3E}">
        <p14:creationId xmlns:p14="http://schemas.microsoft.com/office/powerpoint/2010/main" val="178574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733"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6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video>
              <p:cMediaNode vol="80000">
                <p:cTn id="21"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5" name="Straight Connector 224">
            <a:extLst>
              <a:ext uri="{FF2B5EF4-FFF2-40B4-BE49-F238E27FC236}">
                <a16:creationId xmlns:a16="http://schemas.microsoft.com/office/drawing/2014/main" id="{9BA6D771-F58C-438E-80E1-6D0A416B1F22}"/>
              </a:ext>
            </a:extLst>
          </p:cNvPr>
          <p:cNvCxnSpPr>
            <a:cxnSpLocks/>
          </p:cNvCxnSpPr>
          <p:nvPr/>
        </p:nvCxnSpPr>
        <p:spPr>
          <a:xfrm flipV="1">
            <a:off x="3237925" y="1435779"/>
            <a:ext cx="0" cy="3637491"/>
          </a:xfrm>
          <a:prstGeom prst="line">
            <a:avLst/>
          </a:prstGeom>
          <a:noFill/>
          <a:ln w="10000" cap="flat" cmpd="sng" algn="ctr">
            <a:solidFill>
              <a:srgbClr val="B3B4B4"/>
            </a:solidFill>
            <a:prstDash val="dash"/>
          </a:ln>
          <a:effectLst/>
        </p:spPr>
      </p:cxnSp>
      <p:cxnSp>
        <p:nvCxnSpPr>
          <p:cNvPr id="223" name="Straight Connector 222">
            <a:extLst>
              <a:ext uri="{FF2B5EF4-FFF2-40B4-BE49-F238E27FC236}">
                <a16:creationId xmlns:a16="http://schemas.microsoft.com/office/drawing/2014/main" id="{0B422583-7CD8-43D5-91A7-EB4606137556}"/>
              </a:ext>
            </a:extLst>
          </p:cNvPr>
          <p:cNvCxnSpPr>
            <a:cxnSpLocks/>
          </p:cNvCxnSpPr>
          <p:nvPr/>
        </p:nvCxnSpPr>
        <p:spPr>
          <a:xfrm flipV="1">
            <a:off x="7793818" y="1426967"/>
            <a:ext cx="0" cy="3637491"/>
          </a:xfrm>
          <a:prstGeom prst="line">
            <a:avLst/>
          </a:prstGeom>
          <a:noFill/>
          <a:ln w="10000" cap="flat" cmpd="sng" algn="ctr">
            <a:solidFill>
              <a:srgbClr val="B3B4B4"/>
            </a:solidFill>
            <a:prstDash val="dash"/>
          </a:ln>
          <a:effectLst/>
        </p:spPr>
      </p:cxnSp>
      <p:sp>
        <p:nvSpPr>
          <p:cNvPr id="3" name="Text Placeholder 2"/>
          <p:cNvSpPr>
            <a:spLocks noGrp="1"/>
          </p:cNvSpPr>
          <p:nvPr>
            <p:ph type="body" sz="quarter" idx="10"/>
          </p:nvPr>
        </p:nvSpPr>
        <p:spPr>
          <a:xfrm>
            <a:off x="583200" y="6163200"/>
            <a:ext cx="11040000" cy="561600"/>
          </a:xfrm>
        </p:spPr>
        <p:txBody>
          <a:bodyPr/>
          <a:lstStyle/>
          <a:p>
            <a:r>
              <a:rPr lang="en-US" dirty="0"/>
              <a:t>*Patients with fibrinolysis should be transferred to a PCI centre immediately after administration of the lytic </a:t>
            </a:r>
            <a:r>
              <a:rPr lang="en-GB" dirty="0"/>
              <a:t>bolus</a:t>
            </a:r>
          </a:p>
          <a:p>
            <a:r>
              <a:rPr lang="en-GB" dirty="0"/>
              <a:t>Ibanez B et al. </a:t>
            </a:r>
            <a:r>
              <a:rPr lang="en-GB" dirty="0" err="1"/>
              <a:t>Eur</a:t>
            </a:r>
            <a:r>
              <a:rPr lang="en-GB" dirty="0"/>
              <a:t> Heart J 2018;39:119–77. Adapted and reproduced with permission of Oxford University Press on behalf of the European Society of Cardiology. </a:t>
            </a:r>
            <a:r>
              <a:rPr lang="en-GB" b="1" dirty="0"/>
              <a:t>Please see slide notes for full reference information</a:t>
            </a:r>
          </a:p>
        </p:txBody>
      </p:sp>
      <p:sp>
        <p:nvSpPr>
          <p:cNvPr id="4" name="Text Placeholder 3"/>
          <p:cNvSpPr>
            <a:spLocks noGrp="1"/>
          </p:cNvSpPr>
          <p:nvPr>
            <p:ph type="body" sz="quarter" idx="12"/>
          </p:nvPr>
        </p:nvSpPr>
        <p:spPr/>
        <p:txBody>
          <a:bodyPr>
            <a:normAutofit/>
          </a:bodyPr>
          <a:lstStyle/>
          <a:p>
            <a:pPr lvl="0">
              <a:buNone/>
            </a:pPr>
            <a:r>
              <a:rPr lang="en-US" dirty="0"/>
              <a:t>What factors lead to delayed reperfusion and greater ischaemic time?</a:t>
            </a:r>
            <a:endParaRPr lang="en-GB" dirty="0"/>
          </a:p>
        </p:txBody>
      </p:sp>
      <p:sp>
        <p:nvSpPr>
          <p:cNvPr id="5" name="Rectangle: Rounded Corners 4">
            <a:extLst>
              <a:ext uri="{FF2B5EF4-FFF2-40B4-BE49-F238E27FC236}">
                <a16:creationId xmlns:a16="http://schemas.microsoft.com/office/drawing/2014/main" id="{CF541524-9590-4840-9BD2-8472AF8EBC71}"/>
              </a:ext>
            </a:extLst>
          </p:cNvPr>
          <p:cNvSpPr/>
          <p:nvPr/>
        </p:nvSpPr>
        <p:spPr>
          <a:xfrm>
            <a:off x="9484575" y="2452396"/>
            <a:ext cx="2326425" cy="2179517"/>
          </a:xfrm>
          <a:prstGeom prst="roundRect">
            <a:avLst/>
          </a:prstGeom>
          <a:noFill/>
          <a:ln w="952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Systems are required to ensure </a:t>
            </a:r>
            <a:r>
              <a:rPr lang="en-US" sz="1600" b="1" dirty="0">
                <a:solidFill>
                  <a:schemeClr val="accent4">
                    <a:lumMod val="50000"/>
                  </a:schemeClr>
                </a:solidFill>
              </a:rPr>
              <a:t>rapid fibrinolysis before transfer </a:t>
            </a:r>
            <a:r>
              <a:rPr lang="en-US" sz="1600" dirty="0">
                <a:solidFill>
                  <a:schemeClr val="tx1"/>
                </a:solidFill>
              </a:rPr>
              <a:t>to PCI centre if PCI cannot be performed within 120 min</a:t>
            </a:r>
            <a:endParaRPr lang="en-GB" sz="1600" dirty="0">
              <a:solidFill>
                <a:schemeClr val="tx1"/>
              </a:solidFill>
            </a:endParaRPr>
          </a:p>
        </p:txBody>
      </p:sp>
      <p:sp>
        <p:nvSpPr>
          <p:cNvPr id="92" name="TextBox 91">
            <a:extLst>
              <a:ext uri="{FF2B5EF4-FFF2-40B4-BE49-F238E27FC236}">
                <a16:creationId xmlns:a16="http://schemas.microsoft.com/office/drawing/2014/main" id="{A5FF6BDD-4EF7-4D58-8D0F-217F64D36B1F}"/>
              </a:ext>
            </a:extLst>
          </p:cNvPr>
          <p:cNvSpPr txBox="1"/>
          <p:nvPr/>
        </p:nvSpPr>
        <p:spPr>
          <a:xfrm>
            <a:off x="1387388" y="1447005"/>
            <a:ext cx="1800950" cy="510717"/>
          </a:xfrm>
          <a:prstGeom prst="roundRect">
            <a:avLst>
              <a:gd name="adj" fmla="val 4966"/>
            </a:avLst>
          </a:prstGeom>
          <a:solidFill>
            <a:schemeClr val="bg1">
              <a:lumMod val="95000"/>
            </a:schemeClr>
          </a:solidFill>
          <a:ln w="12700">
            <a:noFill/>
          </a:ln>
        </p:spPr>
        <p:txBody>
          <a:bodyPr wrap="square" rtlCol="0" anchor="ctr" anchorCtr="0">
            <a:noAutofit/>
          </a:bodyPr>
          <a:lstStyle>
            <a:defPPr>
              <a:defRPr lang="en-US"/>
            </a:defPPr>
            <a:lvl1pPr lvl="0" algn="ctr" defTabSz="914400">
              <a:defRPr sz="1400"/>
            </a:lvl1pPr>
          </a:lstStyle>
          <a:p>
            <a:r>
              <a:rPr lang="en-GB" dirty="0"/>
              <a:t>FMC</a:t>
            </a:r>
          </a:p>
        </p:txBody>
      </p:sp>
      <p:pic>
        <p:nvPicPr>
          <p:cNvPr id="163" name="Picture 162">
            <a:extLst>
              <a:ext uri="{FF2B5EF4-FFF2-40B4-BE49-F238E27FC236}">
                <a16:creationId xmlns:a16="http://schemas.microsoft.com/office/drawing/2014/main" id="{2C89B216-56B5-4B51-A715-E4604360ADDF}"/>
              </a:ext>
            </a:extLst>
          </p:cNvPr>
          <p:cNvPicPr>
            <a:picLocks noChangeAspect="1"/>
          </p:cNvPicPr>
          <p:nvPr/>
        </p:nvPicPr>
        <p:blipFill rotWithShape="1">
          <a:blip r:embed="rId3">
            <a:duotone>
              <a:schemeClr val="bg2">
                <a:shade val="45000"/>
                <a:satMod val="135000"/>
              </a:schemeClr>
              <a:prstClr val="white"/>
            </a:duotone>
          </a:blip>
          <a:srcRect l="15319" r="11862" b="13096"/>
          <a:stretch/>
        </p:blipFill>
        <p:spPr>
          <a:xfrm>
            <a:off x="656831" y="2949696"/>
            <a:ext cx="730556" cy="871857"/>
          </a:xfrm>
          <a:prstGeom prst="rect">
            <a:avLst/>
          </a:prstGeom>
          <a:ln>
            <a:noFill/>
          </a:ln>
        </p:spPr>
      </p:pic>
      <p:grpSp>
        <p:nvGrpSpPr>
          <p:cNvPr id="171" name="Group 170">
            <a:extLst>
              <a:ext uri="{FF2B5EF4-FFF2-40B4-BE49-F238E27FC236}">
                <a16:creationId xmlns:a16="http://schemas.microsoft.com/office/drawing/2014/main" id="{824329B8-3F61-4A1C-98D7-27C1C70A5775}"/>
              </a:ext>
            </a:extLst>
          </p:cNvPr>
          <p:cNvGrpSpPr/>
          <p:nvPr/>
        </p:nvGrpSpPr>
        <p:grpSpPr>
          <a:xfrm>
            <a:off x="2113719" y="3126917"/>
            <a:ext cx="528234" cy="419197"/>
            <a:chOff x="425172" y="4381717"/>
            <a:chExt cx="1972559" cy="1666555"/>
          </a:xfrm>
        </p:grpSpPr>
        <p:grpSp>
          <p:nvGrpSpPr>
            <p:cNvPr id="172" name="Group 171">
              <a:extLst>
                <a:ext uri="{FF2B5EF4-FFF2-40B4-BE49-F238E27FC236}">
                  <a16:creationId xmlns:a16="http://schemas.microsoft.com/office/drawing/2014/main" id="{EEBA13F5-ABEB-4C9A-91E4-B1990DBC16F7}"/>
                </a:ext>
              </a:extLst>
            </p:cNvPr>
            <p:cNvGrpSpPr/>
            <p:nvPr/>
          </p:nvGrpSpPr>
          <p:grpSpPr>
            <a:xfrm>
              <a:off x="425172" y="4381717"/>
              <a:ext cx="1972559" cy="1666555"/>
              <a:chOff x="2672640" y="1827574"/>
              <a:chExt cx="3809050" cy="3218151"/>
            </a:xfrm>
          </p:grpSpPr>
          <p:sp>
            <p:nvSpPr>
              <p:cNvPr id="174" name="Rectangle 173">
                <a:extLst>
                  <a:ext uri="{FF2B5EF4-FFF2-40B4-BE49-F238E27FC236}">
                    <a16:creationId xmlns:a16="http://schemas.microsoft.com/office/drawing/2014/main" id="{A42D315F-EF24-47D2-B730-475C277220A1}"/>
                  </a:ext>
                </a:extLst>
              </p:cNvPr>
              <p:cNvSpPr/>
              <p:nvPr/>
            </p:nvSpPr>
            <p:spPr>
              <a:xfrm>
                <a:off x="2672640" y="1827574"/>
                <a:ext cx="3809050" cy="32181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F5385"/>
                  </a:solidFill>
                  <a:cs typeface="Arial" panose="020B0604020202020204" pitchFamily="34" charset="0"/>
                </a:endParaRPr>
              </a:p>
            </p:txBody>
          </p:sp>
          <p:sp>
            <p:nvSpPr>
              <p:cNvPr id="175" name="Rectangle 174">
                <a:extLst>
                  <a:ext uri="{FF2B5EF4-FFF2-40B4-BE49-F238E27FC236}">
                    <a16:creationId xmlns:a16="http://schemas.microsoft.com/office/drawing/2014/main" id="{759058E0-FFD2-4F7F-9968-96679C343F02}"/>
                  </a:ext>
                </a:extLst>
              </p:cNvPr>
              <p:cNvSpPr/>
              <p:nvPr/>
            </p:nvSpPr>
            <p:spPr>
              <a:xfrm>
                <a:off x="2901669" y="2679127"/>
                <a:ext cx="745228" cy="533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F5385"/>
                  </a:solidFill>
                  <a:cs typeface="Arial" panose="020B0604020202020204" pitchFamily="34" charset="0"/>
                </a:endParaRPr>
              </a:p>
            </p:txBody>
          </p:sp>
          <p:sp>
            <p:nvSpPr>
              <p:cNvPr id="176" name="Rectangle 175">
                <a:extLst>
                  <a:ext uri="{FF2B5EF4-FFF2-40B4-BE49-F238E27FC236}">
                    <a16:creationId xmlns:a16="http://schemas.microsoft.com/office/drawing/2014/main" id="{56737018-E854-4622-B9B5-0844249965F5}"/>
                  </a:ext>
                </a:extLst>
              </p:cNvPr>
              <p:cNvSpPr/>
              <p:nvPr/>
            </p:nvSpPr>
            <p:spPr>
              <a:xfrm>
                <a:off x="3776239" y="2679127"/>
                <a:ext cx="745228" cy="533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F5385"/>
                  </a:solidFill>
                  <a:cs typeface="Arial" panose="020B0604020202020204" pitchFamily="34" charset="0"/>
                </a:endParaRPr>
              </a:p>
            </p:txBody>
          </p:sp>
          <p:sp>
            <p:nvSpPr>
              <p:cNvPr id="177" name="Rectangle 176">
                <a:extLst>
                  <a:ext uri="{FF2B5EF4-FFF2-40B4-BE49-F238E27FC236}">
                    <a16:creationId xmlns:a16="http://schemas.microsoft.com/office/drawing/2014/main" id="{64E3EF94-E5DA-4ED3-B8B5-D712C74BB560}"/>
                  </a:ext>
                </a:extLst>
              </p:cNvPr>
              <p:cNvSpPr/>
              <p:nvPr/>
            </p:nvSpPr>
            <p:spPr>
              <a:xfrm>
                <a:off x="4650809" y="2680461"/>
                <a:ext cx="745228" cy="533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F5385"/>
                  </a:solidFill>
                  <a:cs typeface="Arial" panose="020B0604020202020204" pitchFamily="34" charset="0"/>
                </a:endParaRPr>
              </a:p>
            </p:txBody>
          </p:sp>
          <p:sp>
            <p:nvSpPr>
              <p:cNvPr id="178" name="Rectangle 177">
                <a:extLst>
                  <a:ext uri="{FF2B5EF4-FFF2-40B4-BE49-F238E27FC236}">
                    <a16:creationId xmlns:a16="http://schemas.microsoft.com/office/drawing/2014/main" id="{71FDA0FB-3FD8-45B1-9AAA-92688B655421}"/>
                  </a:ext>
                </a:extLst>
              </p:cNvPr>
              <p:cNvSpPr/>
              <p:nvPr/>
            </p:nvSpPr>
            <p:spPr>
              <a:xfrm>
                <a:off x="5525379" y="2680461"/>
                <a:ext cx="745228" cy="533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F5385"/>
                  </a:solidFill>
                  <a:cs typeface="Arial" panose="020B0604020202020204" pitchFamily="34" charset="0"/>
                </a:endParaRPr>
              </a:p>
            </p:txBody>
          </p:sp>
          <p:sp>
            <p:nvSpPr>
              <p:cNvPr id="179" name="Rectangle 178">
                <a:extLst>
                  <a:ext uri="{FF2B5EF4-FFF2-40B4-BE49-F238E27FC236}">
                    <a16:creationId xmlns:a16="http://schemas.microsoft.com/office/drawing/2014/main" id="{DC1268E3-311B-4AC3-8CED-247A7908378D}"/>
                  </a:ext>
                </a:extLst>
              </p:cNvPr>
              <p:cNvSpPr/>
              <p:nvPr/>
            </p:nvSpPr>
            <p:spPr>
              <a:xfrm>
                <a:off x="2901669" y="3264805"/>
                <a:ext cx="745228" cy="533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F5385"/>
                  </a:solidFill>
                  <a:cs typeface="Arial" panose="020B0604020202020204" pitchFamily="34" charset="0"/>
                </a:endParaRPr>
              </a:p>
            </p:txBody>
          </p:sp>
          <p:sp>
            <p:nvSpPr>
              <p:cNvPr id="180" name="Rectangle 179">
                <a:extLst>
                  <a:ext uri="{FF2B5EF4-FFF2-40B4-BE49-F238E27FC236}">
                    <a16:creationId xmlns:a16="http://schemas.microsoft.com/office/drawing/2014/main" id="{D45ECD17-54A5-4FB7-904A-B32351C1D574}"/>
                  </a:ext>
                </a:extLst>
              </p:cNvPr>
              <p:cNvSpPr/>
              <p:nvPr/>
            </p:nvSpPr>
            <p:spPr>
              <a:xfrm>
                <a:off x="3776239" y="3264805"/>
                <a:ext cx="745228" cy="533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F5385"/>
                  </a:solidFill>
                  <a:cs typeface="Arial" panose="020B0604020202020204" pitchFamily="34" charset="0"/>
                </a:endParaRPr>
              </a:p>
            </p:txBody>
          </p:sp>
          <p:sp>
            <p:nvSpPr>
              <p:cNvPr id="181" name="Rectangle 180">
                <a:extLst>
                  <a:ext uri="{FF2B5EF4-FFF2-40B4-BE49-F238E27FC236}">
                    <a16:creationId xmlns:a16="http://schemas.microsoft.com/office/drawing/2014/main" id="{252BDA6D-7BA1-4138-82C3-847AE926C58F}"/>
                  </a:ext>
                </a:extLst>
              </p:cNvPr>
              <p:cNvSpPr/>
              <p:nvPr/>
            </p:nvSpPr>
            <p:spPr>
              <a:xfrm>
                <a:off x="4650809" y="3266139"/>
                <a:ext cx="745228" cy="533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F5385"/>
                  </a:solidFill>
                  <a:cs typeface="Arial" panose="020B0604020202020204" pitchFamily="34" charset="0"/>
                </a:endParaRPr>
              </a:p>
            </p:txBody>
          </p:sp>
          <p:sp>
            <p:nvSpPr>
              <p:cNvPr id="182" name="Rectangle 181">
                <a:extLst>
                  <a:ext uri="{FF2B5EF4-FFF2-40B4-BE49-F238E27FC236}">
                    <a16:creationId xmlns:a16="http://schemas.microsoft.com/office/drawing/2014/main" id="{CACC4B63-FD58-415E-8E7C-83FF331C046F}"/>
                  </a:ext>
                </a:extLst>
              </p:cNvPr>
              <p:cNvSpPr/>
              <p:nvPr/>
            </p:nvSpPr>
            <p:spPr>
              <a:xfrm>
                <a:off x="5525379" y="3266139"/>
                <a:ext cx="745228" cy="533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F5385"/>
                  </a:solidFill>
                  <a:cs typeface="Arial" panose="020B0604020202020204" pitchFamily="34" charset="0"/>
                </a:endParaRPr>
              </a:p>
            </p:txBody>
          </p:sp>
          <p:sp>
            <p:nvSpPr>
              <p:cNvPr id="183" name="Rectangle 182">
                <a:extLst>
                  <a:ext uri="{FF2B5EF4-FFF2-40B4-BE49-F238E27FC236}">
                    <a16:creationId xmlns:a16="http://schemas.microsoft.com/office/drawing/2014/main" id="{2AC29B98-00A8-4325-835E-FAAD52C5607C}"/>
                  </a:ext>
                </a:extLst>
              </p:cNvPr>
              <p:cNvSpPr/>
              <p:nvPr/>
            </p:nvSpPr>
            <p:spPr>
              <a:xfrm>
                <a:off x="2901669" y="4251199"/>
                <a:ext cx="745228" cy="533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F5385"/>
                  </a:solidFill>
                  <a:cs typeface="Arial" panose="020B0604020202020204" pitchFamily="34" charset="0"/>
                </a:endParaRPr>
              </a:p>
            </p:txBody>
          </p:sp>
          <p:sp>
            <p:nvSpPr>
              <p:cNvPr id="184" name="Rectangle 183">
                <a:extLst>
                  <a:ext uri="{FF2B5EF4-FFF2-40B4-BE49-F238E27FC236}">
                    <a16:creationId xmlns:a16="http://schemas.microsoft.com/office/drawing/2014/main" id="{81389446-9D68-4206-9ABE-6ACEBFF532C7}"/>
                  </a:ext>
                </a:extLst>
              </p:cNvPr>
              <p:cNvSpPr/>
              <p:nvPr/>
            </p:nvSpPr>
            <p:spPr>
              <a:xfrm>
                <a:off x="3776239" y="4251198"/>
                <a:ext cx="745228" cy="79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F5385"/>
                  </a:solidFill>
                  <a:cs typeface="Arial" panose="020B0604020202020204" pitchFamily="34" charset="0"/>
                </a:endParaRPr>
              </a:p>
            </p:txBody>
          </p:sp>
          <p:sp>
            <p:nvSpPr>
              <p:cNvPr id="185" name="Rectangle 184">
                <a:extLst>
                  <a:ext uri="{FF2B5EF4-FFF2-40B4-BE49-F238E27FC236}">
                    <a16:creationId xmlns:a16="http://schemas.microsoft.com/office/drawing/2014/main" id="{BD93A21A-224C-406D-872A-C6FC664415A1}"/>
                  </a:ext>
                </a:extLst>
              </p:cNvPr>
              <p:cNvSpPr/>
              <p:nvPr/>
            </p:nvSpPr>
            <p:spPr>
              <a:xfrm>
                <a:off x="4650809" y="4252533"/>
                <a:ext cx="745228" cy="793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F5385"/>
                  </a:solidFill>
                  <a:cs typeface="Arial" panose="020B0604020202020204" pitchFamily="34" charset="0"/>
                </a:endParaRPr>
              </a:p>
            </p:txBody>
          </p:sp>
          <p:sp>
            <p:nvSpPr>
              <p:cNvPr id="186" name="Rectangle 185">
                <a:extLst>
                  <a:ext uri="{FF2B5EF4-FFF2-40B4-BE49-F238E27FC236}">
                    <a16:creationId xmlns:a16="http://schemas.microsoft.com/office/drawing/2014/main" id="{6DF7A502-7994-4590-81CB-6C78CF83D9DD}"/>
                  </a:ext>
                </a:extLst>
              </p:cNvPr>
              <p:cNvSpPr/>
              <p:nvPr/>
            </p:nvSpPr>
            <p:spPr>
              <a:xfrm>
                <a:off x="5525379" y="4252534"/>
                <a:ext cx="745228" cy="533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F5385"/>
                  </a:solidFill>
                  <a:cs typeface="Arial" panose="020B0604020202020204" pitchFamily="34" charset="0"/>
                </a:endParaRPr>
              </a:p>
            </p:txBody>
          </p:sp>
          <p:sp>
            <p:nvSpPr>
              <p:cNvPr id="187" name="Rectangle 186">
                <a:extLst>
                  <a:ext uri="{FF2B5EF4-FFF2-40B4-BE49-F238E27FC236}">
                    <a16:creationId xmlns:a16="http://schemas.microsoft.com/office/drawing/2014/main" id="{5341C94E-A343-4EA0-BCFD-48389617631A}"/>
                  </a:ext>
                </a:extLst>
              </p:cNvPr>
              <p:cNvSpPr/>
              <p:nvPr/>
            </p:nvSpPr>
            <p:spPr>
              <a:xfrm>
                <a:off x="5525379" y="2100470"/>
                <a:ext cx="745228" cy="533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F5385"/>
                  </a:solidFill>
                  <a:cs typeface="Arial" panose="020B0604020202020204" pitchFamily="34" charset="0"/>
                </a:endParaRPr>
              </a:p>
            </p:txBody>
          </p:sp>
          <p:sp>
            <p:nvSpPr>
              <p:cNvPr id="188" name="Rectangle 187">
                <a:extLst>
                  <a:ext uri="{FF2B5EF4-FFF2-40B4-BE49-F238E27FC236}">
                    <a16:creationId xmlns:a16="http://schemas.microsoft.com/office/drawing/2014/main" id="{D7071125-B303-4875-8FD4-480666F9FA58}"/>
                  </a:ext>
                </a:extLst>
              </p:cNvPr>
              <p:cNvSpPr/>
              <p:nvPr/>
            </p:nvSpPr>
            <p:spPr>
              <a:xfrm>
                <a:off x="2901669" y="2097282"/>
                <a:ext cx="745228" cy="533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F5385"/>
                  </a:solidFill>
                  <a:cs typeface="Arial" panose="020B0604020202020204" pitchFamily="34" charset="0"/>
                </a:endParaRPr>
              </a:p>
            </p:txBody>
          </p:sp>
          <p:sp>
            <p:nvSpPr>
              <p:cNvPr id="189" name="Rectangle 188">
                <a:extLst>
                  <a:ext uri="{FF2B5EF4-FFF2-40B4-BE49-F238E27FC236}">
                    <a16:creationId xmlns:a16="http://schemas.microsoft.com/office/drawing/2014/main" id="{1FD67A58-8284-45F1-A1A8-0008A6EF5DC9}"/>
                  </a:ext>
                </a:extLst>
              </p:cNvPr>
              <p:cNvSpPr/>
              <p:nvPr/>
            </p:nvSpPr>
            <p:spPr>
              <a:xfrm>
                <a:off x="3776239" y="2092760"/>
                <a:ext cx="745228" cy="533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F5385"/>
                  </a:solidFill>
                  <a:cs typeface="Arial" panose="020B0604020202020204" pitchFamily="34" charset="0"/>
                </a:endParaRPr>
              </a:p>
            </p:txBody>
          </p:sp>
          <p:sp>
            <p:nvSpPr>
              <p:cNvPr id="190" name="Rectangle 189">
                <a:extLst>
                  <a:ext uri="{FF2B5EF4-FFF2-40B4-BE49-F238E27FC236}">
                    <a16:creationId xmlns:a16="http://schemas.microsoft.com/office/drawing/2014/main" id="{9501EC83-9854-40C2-B2A4-4415AFD95F19}"/>
                  </a:ext>
                </a:extLst>
              </p:cNvPr>
              <p:cNvSpPr/>
              <p:nvPr/>
            </p:nvSpPr>
            <p:spPr>
              <a:xfrm>
                <a:off x="4650809" y="2094094"/>
                <a:ext cx="745228" cy="533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F5385"/>
                  </a:solidFill>
                  <a:cs typeface="Arial" panose="020B0604020202020204" pitchFamily="34" charset="0"/>
                </a:endParaRPr>
              </a:p>
            </p:txBody>
          </p:sp>
        </p:grpSp>
        <p:sp>
          <p:nvSpPr>
            <p:cNvPr id="173" name="Cross 172">
              <a:extLst>
                <a:ext uri="{FF2B5EF4-FFF2-40B4-BE49-F238E27FC236}">
                  <a16:creationId xmlns:a16="http://schemas.microsoft.com/office/drawing/2014/main" id="{3A4E8779-960F-4AF8-BD79-E5B05F0AC269}"/>
                </a:ext>
              </a:extLst>
            </p:cNvPr>
            <p:cNvSpPr>
              <a:spLocks noChangeAspect="1"/>
            </p:cNvSpPr>
            <p:nvPr/>
          </p:nvSpPr>
          <p:spPr>
            <a:xfrm>
              <a:off x="1312810" y="5414184"/>
              <a:ext cx="207554" cy="213850"/>
            </a:xfrm>
            <a:prstGeom prst="plus">
              <a:avLst>
                <a:gd name="adj" fmla="val 315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2"/>
                </a:solidFill>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D55E3A99-E6C3-4FD4-A381-59E61D70A38D}"/>
              </a:ext>
            </a:extLst>
          </p:cNvPr>
          <p:cNvGrpSpPr/>
          <p:nvPr/>
        </p:nvGrpSpPr>
        <p:grpSpPr>
          <a:xfrm>
            <a:off x="2042852" y="2111838"/>
            <a:ext cx="669968" cy="447107"/>
            <a:chOff x="2042852" y="2111838"/>
            <a:chExt cx="669968" cy="447107"/>
          </a:xfrm>
        </p:grpSpPr>
        <p:sp>
          <p:nvSpPr>
            <p:cNvPr id="192" name="Rectangle 3">
              <a:extLst>
                <a:ext uri="{FF2B5EF4-FFF2-40B4-BE49-F238E27FC236}">
                  <a16:creationId xmlns:a16="http://schemas.microsoft.com/office/drawing/2014/main" id="{B208D151-73D3-47BC-A00C-58BC9DF4E925}"/>
                </a:ext>
              </a:extLst>
            </p:cNvPr>
            <p:cNvSpPr/>
            <p:nvPr/>
          </p:nvSpPr>
          <p:spPr>
            <a:xfrm>
              <a:off x="2042852" y="2173639"/>
              <a:ext cx="669968" cy="327060"/>
            </a:xfrm>
            <a:custGeom>
              <a:avLst/>
              <a:gdLst/>
              <a:ahLst/>
              <a:cxnLst/>
              <a:rect l="l" t="t" r="r" b="b"/>
              <a:pathLst>
                <a:path w="2961638" h="1445790">
                  <a:moveTo>
                    <a:pt x="0" y="0"/>
                  </a:moveTo>
                  <a:lnTo>
                    <a:pt x="2090058" y="0"/>
                  </a:lnTo>
                  <a:lnTo>
                    <a:pt x="2090058" y="171768"/>
                  </a:lnTo>
                  <a:lnTo>
                    <a:pt x="2441629" y="171768"/>
                  </a:lnTo>
                  <a:lnTo>
                    <a:pt x="2961638" y="691778"/>
                  </a:lnTo>
                  <a:lnTo>
                    <a:pt x="2961638" y="1445790"/>
                  </a:lnTo>
                  <a:lnTo>
                    <a:pt x="2676710" y="1445790"/>
                  </a:lnTo>
                  <a:lnTo>
                    <a:pt x="2678650" y="1426540"/>
                  </a:lnTo>
                  <a:cubicBezTo>
                    <a:pt x="2678650" y="1206025"/>
                    <a:pt x="2499888" y="1027263"/>
                    <a:pt x="2279373" y="1027263"/>
                  </a:cubicBezTo>
                  <a:cubicBezTo>
                    <a:pt x="2058858" y="1027263"/>
                    <a:pt x="1880096" y="1206025"/>
                    <a:pt x="1880096" y="1426540"/>
                  </a:cubicBezTo>
                  <a:cubicBezTo>
                    <a:pt x="1880096" y="1433017"/>
                    <a:pt x="1880250" y="1439459"/>
                    <a:pt x="1882037" y="1445790"/>
                  </a:cubicBezTo>
                  <a:lnTo>
                    <a:pt x="967438" y="1445790"/>
                  </a:lnTo>
                  <a:lnTo>
                    <a:pt x="969378" y="1426540"/>
                  </a:lnTo>
                  <a:cubicBezTo>
                    <a:pt x="969378" y="1206025"/>
                    <a:pt x="790616" y="1027263"/>
                    <a:pt x="570101" y="1027263"/>
                  </a:cubicBezTo>
                  <a:cubicBezTo>
                    <a:pt x="349586" y="1027263"/>
                    <a:pt x="170824" y="1206025"/>
                    <a:pt x="170824" y="1426540"/>
                  </a:cubicBezTo>
                  <a:cubicBezTo>
                    <a:pt x="170824" y="1433017"/>
                    <a:pt x="170978" y="1439459"/>
                    <a:pt x="172765" y="1445790"/>
                  </a:cubicBezTo>
                  <a:lnTo>
                    <a:pt x="0" y="144579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2"/>
                </a:solidFill>
                <a:latin typeface="Arial" panose="020B0604020202020204" pitchFamily="34" charset="0"/>
                <a:cs typeface="Arial" panose="020B0604020202020204" pitchFamily="34" charset="0"/>
              </a:endParaRPr>
            </a:p>
          </p:txBody>
        </p:sp>
        <p:sp>
          <p:nvSpPr>
            <p:cNvPr id="193" name="Snip Single Corner Rectangle 67">
              <a:extLst>
                <a:ext uri="{FF2B5EF4-FFF2-40B4-BE49-F238E27FC236}">
                  <a16:creationId xmlns:a16="http://schemas.microsoft.com/office/drawing/2014/main" id="{CB8D81D8-D1C3-496B-97C7-1A17F57050DD}"/>
                </a:ext>
              </a:extLst>
            </p:cNvPr>
            <p:cNvSpPr/>
            <p:nvPr/>
          </p:nvSpPr>
          <p:spPr>
            <a:xfrm>
              <a:off x="2516855" y="2231008"/>
              <a:ext cx="132789" cy="126735"/>
            </a:xfrm>
            <a:prstGeom prst="snip1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2"/>
                </a:solidFill>
                <a:latin typeface="Arial" panose="020B0604020202020204" pitchFamily="34" charset="0"/>
                <a:cs typeface="Arial" panose="020B0604020202020204" pitchFamily="34" charset="0"/>
              </a:endParaRPr>
            </a:p>
          </p:txBody>
        </p:sp>
        <p:sp>
          <p:nvSpPr>
            <p:cNvPr id="194" name="Cross 193">
              <a:extLst>
                <a:ext uri="{FF2B5EF4-FFF2-40B4-BE49-F238E27FC236}">
                  <a16:creationId xmlns:a16="http://schemas.microsoft.com/office/drawing/2014/main" id="{2381FAE1-1F64-49E9-A836-1C755501FD1E}"/>
                </a:ext>
              </a:extLst>
            </p:cNvPr>
            <p:cNvSpPr>
              <a:spLocks noChangeAspect="1"/>
            </p:cNvSpPr>
            <p:nvPr/>
          </p:nvSpPr>
          <p:spPr>
            <a:xfrm>
              <a:off x="2222642" y="2222298"/>
              <a:ext cx="162875" cy="162875"/>
            </a:xfrm>
            <a:prstGeom prst="plus">
              <a:avLst>
                <a:gd name="adj" fmla="val 280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2"/>
                </a:solidFill>
                <a:latin typeface="Arial" panose="020B0604020202020204" pitchFamily="34" charset="0"/>
                <a:cs typeface="Arial" panose="020B0604020202020204" pitchFamily="34" charset="0"/>
              </a:endParaRPr>
            </a:p>
          </p:txBody>
        </p:sp>
        <p:sp>
          <p:nvSpPr>
            <p:cNvPr id="195" name="Oval 194">
              <a:extLst>
                <a:ext uri="{FF2B5EF4-FFF2-40B4-BE49-F238E27FC236}">
                  <a16:creationId xmlns:a16="http://schemas.microsoft.com/office/drawing/2014/main" id="{8BB52B15-1278-41C6-B32F-4017B181E45B}"/>
                </a:ext>
              </a:extLst>
            </p:cNvPr>
            <p:cNvSpPr>
              <a:spLocks noChangeAspect="1"/>
            </p:cNvSpPr>
            <p:nvPr/>
          </p:nvSpPr>
          <p:spPr>
            <a:xfrm>
              <a:off x="2494171" y="2430733"/>
              <a:ext cx="128211" cy="128211"/>
            </a:xfrm>
            <a:prstGeom prst="ellipse">
              <a:avLst/>
            </a:prstGeom>
            <a:solidFill>
              <a:schemeClr val="bg2">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2"/>
                </a:solidFill>
                <a:latin typeface="Arial" panose="020B0604020202020204" pitchFamily="34" charset="0"/>
                <a:cs typeface="Arial" panose="020B0604020202020204" pitchFamily="34" charset="0"/>
              </a:endParaRPr>
            </a:p>
          </p:txBody>
        </p:sp>
        <p:sp>
          <p:nvSpPr>
            <p:cNvPr id="196" name="Oval 195">
              <a:extLst>
                <a:ext uri="{FF2B5EF4-FFF2-40B4-BE49-F238E27FC236}">
                  <a16:creationId xmlns:a16="http://schemas.microsoft.com/office/drawing/2014/main" id="{AFBD80D1-BB9C-4560-BAE4-0217F04674FE}"/>
                </a:ext>
              </a:extLst>
            </p:cNvPr>
            <p:cNvSpPr>
              <a:spLocks noChangeAspect="1"/>
            </p:cNvSpPr>
            <p:nvPr/>
          </p:nvSpPr>
          <p:spPr>
            <a:xfrm>
              <a:off x="2106473" y="2430734"/>
              <a:ext cx="128211" cy="128211"/>
            </a:xfrm>
            <a:prstGeom prst="ellipse">
              <a:avLst/>
            </a:prstGeom>
            <a:solidFill>
              <a:schemeClr val="bg2">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2"/>
                </a:solidFill>
                <a:latin typeface="Arial" panose="020B0604020202020204" pitchFamily="34" charset="0"/>
                <a:cs typeface="Arial" panose="020B0604020202020204" pitchFamily="34" charset="0"/>
              </a:endParaRPr>
            </a:p>
          </p:txBody>
        </p:sp>
        <p:sp>
          <p:nvSpPr>
            <p:cNvPr id="197" name="Trapezoid 196">
              <a:extLst>
                <a:ext uri="{FF2B5EF4-FFF2-40B4-BE49-F238E27FC236}">
                  <a16:creationId xmlns:a16="http://schemas.microsoft.com/office/drawing/2014/main" id="{E0339A6E-F43F-4CC1-8F06-BB37EECAFCD6}"/>
                </a:ext>
              </a:extLst>
            </p:cNvPr>
            <p:cNvSpPr>
              <a:spLocks/>
            </p:cNvSpPr>
            <p:nvPr/>
          </p:nvSpPr>
          <p:spPr>
            <a:xfrm>
              <a:off x="2397229" y="2142203"/>
              <a:ext cx="65520" cy="36543"/>
            </a:xfrm>
            <a:prstGeom prst="trapezoi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2"/>
                </a:solidFill>
                <a:latin typeface="Arial" panose="020B0604020202020204" pitchFamily="34" charset="0"/>
                <a:cs typeface="Arial" panose="020B0604020202020204" pitchFamily="34" charset="0"/>
              </a:endParaRPr>
            </a:p>
          </p:txBody>
        </p:sp>
        <p:cxnSp>
          <p:nvCxnSpPr>
            <p:cNvPr id="198" name="Straight Connector 197">
              <a:extLst>
                <a:ext uri="{FF2B5EF4-FFF2-40B4-BE49-F238E27FC236}">
                  <a16:creationId xmlns:a16="http://schemas.microsoft.com/office/drawing/2014/main" id="{D78A2FB6-907A-4FD9-98A8-BD0E112D0759}"/>
                </a:ext>
              </a:extLst>
            </p:cNvPr>
            <p:cNvCxnSpPr/>
            <p:nvPr/>
          </p:nvCxnSpPr>
          <p:spPr>
            <a:xfrm>
              <a:off x="2429989" y="2111838"/>
              <a:ext cx="0" cy="16776"/>
            </a:xfrm>
            <a:prstGeom prst="line">
              <a:avLst/>
            </a:prstGeom>
            <a:ln w="127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BFCA9192-9FA1-4FA9-A932-7338A7200CF4}"/>
                </a:ext>
              </a:extLst>
            </p:cNvPr>
            <p:cNvCxnSpPr/>
            <p:nvPr/>
          </p:nvCxnSpPr>
          <p:spPr>
            <a:xfrm>
              <a:off x="2391522" y="2117756"/>
              <a:ext cx="0" cy="16776"/>
            </a:xfrm>
            <a:prstGeom prst="line">
              <a:avLst/>
            </a:prstGeom>
            <a:ln w="12700" cap="rnd">
              <a:solidFill>
                <a:schemeClr val="accent1"/>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8FFCDC02-4375-40DC-A6AB-3D70ED86D21F}"/>
                </a:ext>
              </a:extLst>
            </p:cNvPr>
            <p:cNvCxnSpPr/>
            <p:nvPr/>
          </p:nvCxnSpPr>
          <p:spPr>
            <a:xfrm>
              <a:off x="2465497" y="2117756"/>
              <a:ext cx="0" cy="16776"/>
            </a:xfrm>
            <a:prstGeom prst="line">
              <a:avLst/>
            </a:prstGeom>
            <a:ln w="12700" cap="rnd">
              <a:solidFill>
                <a:schemeClr val="accent1"/>
              </a:solidFill>
            </a:ln>
            <a:scene3d>
              <a:camera prst="orthographicFront">
                <a:rot lat="0" lon="0" rev="192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DDFE8432-308F-449D-9D16-50748DF7ED2E}"/>
                </a:ext>
              </a:extLst>
            </p:cNvPr>
            <p:cNvCxnSpPr/>
            <p:nvPr/>
          </p:nvCxnSpPr>
          <p:spPr>
            <a:xfrm>
              <a:off x="2481772" y="2148826"/>
              <a:ext cx="0" cy="16776"/>
            </a:xfrm>
            <a:prstGeom prst="line">
              <a:avLst/>
            </a:prstGeom>
            <a:ln w="12700" cap="rnd">
              <a:solidFill>
                <a:schemeClr val="accent1"/>
              </a:solidFill>
            </a:ln>
            <a:scene3d>
              <a:camera prst="orthographicFront">
                <a:rot lat="0" lon="0" rev="54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C42C4EF4-E9EB-40B2-9C20-2A796361727A}"/>
                </a:ext>
              </a:extLst>
            </p:cNvPr>
            <p:cNvCxnSpPr/>
            <p:nvPr/>
          </p:nvCxnSpPr>
          <p:spPr>
            <a:xfrm>
              <a:off x="2378206" y="2148826"/>
              <a:ext cx="0" cy="16776"/>
            </a:xfrm>
            <a:prstGeom prst="line">
              <a:avLst/>
            </a:prstGeom>
            <a:ln w="12700" cap="rnd">
              <a:solidFill>
                <a:schemeClr val="accent1"/>
              </a:solidFill>
            </a:ln>
            <a:scene3d>
              <a:camera prst="orthographicFront">
                <a:rot lat="0" lon="0" rev="540000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203" name="Group 202">
            <a:extLst>
              <a:ext uri="{FF2B5EF4-FFF2-40B4-BE49-F238E27FC236}">
                <a16:creationId xmlns:a16="http://schemas.microsoft.com/office/drawing/2014/main" id="{EA344202-C318-4B6A-9D1B-0CEBD10C8D37}"/>
              </a:ext>
            </a:extLst>
          </p:cNvPr>
          <p:cNvGrpSpPr/>
          <p:nvPr/>
        </p:nvGrpSpPr>
        <p:grpSpPr>
          <a:xfrm>
            <a:off x="2113719" y="4268223"/>
            <a:ext cx="528234" cy="419197"/>
            <a:chOff x="425172" y="4381717"/>
            <a:chExt cx="1972559" cy="1666555"/>
          </a:xfrm>
        </p:grpSpPr>
        <p:grpSp>
          <p:nvGrpSpPr>
            <p:cNvPr id="204" name="Group 203">
              <a:extLst>
                <a:ext uri="{FF2B5EF4-FFF2-40B4-BE49-F238E27FC236}">
                  <a16:creationId xmlns:a16="http://schemas.microsoft.com/office/drawing/2014/main" id="{D89DAA0A-8606-4D70-9E01-9163330E6008}"/>
                </a:ext>
              </a:extLst>
            </p:cNvPr>
            <p:cNvGrpSpPr/>
            <p:nvPr/>
          </p:nvGrpSpPr>
          <p:grpSpPr>
            <a:xfrm>
              <a:off x="425172" y="4381717"/>
              <a:ext cx="1972559" cy="1666555"/>
              <a:chOff x="2672640" y="1827574"/>
              <a:chExt cx="3809050" cy="3218151"/>
            </a:xfrm>
          </p:grpSpPr>
          <p:sp>
            <p:nvSpPr>
              <p:cNvPr id="206" name="Rectangle 205">
                <a:extLst>
                  <a:ext uri="{FF2B5EF4-FFF2-40B4-BE49-F238E27FC236}">
                    <a16:creationId xmlns:a16="http://schemas.microsoft.com/office/drawing/2014/main" id="{73697EA6-7DE7-4031-ABD8-FE308255F1C2}"/>
                  </a:ext>
                </a:extLst>
              </p:cNvPr>
              <p:cNvSpPr/>
              <p:nvPr/>
            </p:nvSpPr>
            <p:spPr>
              <a:xfrm>
                <a:off x="2672640" y="1827574"/>
                <a:ext cx="3809050" cy="32181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F5385"/>
                  </a:solidFill>
                  <a:cs typeface="Arial" panose="020B0604020202020204" pitchFamily="34" charset="0"/>
                </a:endParaRPr>
              </a:p>
            </p:txBody>
          </p:sp>
          <p:sp>
            <p:nvSpPr>
              <p:cNvPr id="207" name="Rectangle 206">
                <a:extLst>
                  <a:ext uri="{FF2B5EF4-FFF2-40B4-BE49-F238E27FC236}">
                    <a16:creationId xmlns:a16="http://schemas.microsoft.com/office/drawing/2014/main" id="{348C18E0-6D67-4D89-84A4-2A62FC46FCE9}"/>
                  </a:ext>
                </a:extLst>
              </p:cNvPr>
              <p:cNvSpPr/>
              <p:nvPr/>
            </p:nvSpPr>
            <p:spPr>
              <a:xfrm>
                <a:off x="2901669" y="2679127"/>
                <a:ext cx="745228" cy="533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F5385"/>
                  </a:solidFill>
                  <a:cs typeface="Arial" panose="020B0604020202020204" pitchFamily="34" charset="0"/>
                </a:endParaRPr>
              </a:p>
            </p:txBody>
          </p:sp>
          <p:sp>
            <p:nvSpPr>
              <p:cNvPr id="208" name="Rectangle 207">
                <a:extLst>
                  <a:ext uri="{FF2B5EF4-FFF2-40B4-BE49-F238E27FC236}">
                    <a16:creationId xmlns:a16="http://schemas.microsoft.com/office/drawing/2014/main" id="{2675E0B3-0C3B-4C47-8411-10DC809847B9}"/>
                  </a:ext>
                </a:extLst>
              </p:cNvPr>
              <p:cNvSpPr/>
              <p:nvPr/>
            </p:nvSpPr>
            <p:spPr>
              <a:xfrm>
                <a:off x="3776239" y="2679127"/>
                <a:ext cx="745228" cy="533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F5385"/>
                  </a:solidFill>
                  <a:cs typeface="Arial" panose="020B0604020202020204" pitchFamily="34" charset="0"/>
                </a:endParaRPr>
              </a:p>
            </p:txBody>
          </p:sp>
          <p:sp>
            <p:nvSpPr>
              <p:cNvPr id="209" name="Rectangle 208">
                <a:extLst>
                  <a:ext uri="{FF2B5EF4-FFF2-40B4-BE49-F238E27FC236}">
                    <a16:creationId xmlns:a16="http://schemas.microsoft.com/office/drawing/2014/main" id="{7BC5686B-0640-472D-811D-57638D515276}"/>
                  </a:ext>
                </a:extLst>
              </p:cNvPr>
              <p:cNvSpPr/>
              <p:nvPr/>
            </p:nvSpPr>
            <p:spPr>
              <a:xfrm>
                <a:off x="4650809" y="2680461"/>
                <a:ext cx="745228" cy="533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F5385"/>
                  </a:solidFill>
                  <a:cs typeface="Arial" panose="020B0604020202020204" pitchFamily="34" charset="0"/>
                </a:endParaRPr>
              </a:p>
            </p:txBody>
          </p:sp>
          <p:sp>
            <p:nvSpPr>
              <p:cNvPr id="210" name="Rectangle 209">
                <a:extLst>
                  <a:ext uri="{FF2B5EF4-FFF2-40B4-BE49-F238E27FC236}">
                    <a16:creationId xmlns:a16="http://schemas.microsoft.com/office/drawing/2014/main" id="{D2B84C47-9839-41BD-AD8D-F998ECC2391E}"/>
                  </a:ext>
                </a:extLst>
              </p:cNvPr>
              <p:cNvSpPr/>
              <p:nvPr/>
            </p:nvSpPr>
            <p:spPr>
              <a:xfrm>
                <a:off x="5525379" y="2680461"/>
                <a:ext cx="745228" cy="533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F5385"/>
                  </a:solidFill>
                  <a:cs typeface="Arial" panose="020B0604020202020204" pitchFamily="34" charset="0"/>
                </a:endParaRPr>
              </a:p>
            </p:txBody>
          </p:sp>
          <p:sp>
            <p:nvSpPr>
              <p:cNvPr id="211" name="Rectangle 210">
                <a:extLst>
                  <a:ext uri="{FF2B5EF4-FFF2-40B4-BE49-F238E27FC236}">
                    <a16:creationId xmlns:a16="http://schemas.microsoft.com/office/drawing/2014/main" id="{221DD95B-8B9F-4E4E-92A5-B6B9ACDF4271}"/>
                  </a:ext>
                </a:extLst>
              </p:cNvPr>
              <p:cNvSpPr/>
              <p:nvPr/>
            </p:nvSpPr>
            <p:spPr>
              <a:xfrm>
                <a:off x="2901669" y="3264805"/>
                <a:ext cx="745228" cy="533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F5385"/>
                  </a:solidFill>
                  <a:cs typeface="Arial" panose="020B0604020202020204" pitchFamily="34" charset="0"/>
                </a:endParaRPr>
              </a:p>
            </p:txBody>
          </p:sp>
          <p:sp>
            <p:nvSpPr>
              <p:cNvPr id="212" name="Rectangle 211">
                <a:extLst>
                  <a:ext uri="{FF2B5EF4-FFF2-40B4-BE49-F238E27FC236}">
                    <a16:creationId xmlns:a16="http://schemas.microsoft.com/office/drawing/2014/main" id="{AD140906-FBCC-4592-BB67-DE9786E102AA}"/>
                  </a:ext>
                </a:extLst>
              </p:cNvPr>
              <p:cNvSpPr/>
              <p:nvPr/>
            </p:nvSpPr>
            <p:spPr>
              <a:xfrm>
                <a:off x="3776239" y="3264805"/>
                <a:ext cx="745228" cy="533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F5385"/>
                  </a:solidFill>
                  <a:cs typeface="Arial" panose="020B0604020202020204" pitchFamily="34" charset="0"/>
                </a:endParaRPr>
              </a:p>
            </p:txBody>
          </p:sp>
          <p:sp>
            <p:nvSpPr>
              <p:cNvPr id="213" name="Rectangle 212">
                <a:extLst>
                  <a:ext uri="{FF2B5EF4-FFF2-40B4-BE49-F238E27FC236}">
                    <a16:creationId xmlns:a16="http://schemas.microsoft.com/office/drawing/2014/main" id="{AE674F4E-2429-4491-BB93-24AF48D7C404}"/>
                  </a:ext>
                </a:extLst>
              </p:cNvPr>
              <p:cNvSpPr/>
              <p:nvPr/>
            </p:nvSpPr>
            <p:spPr>
              <a:xfrm>
                <a:off x="4650809" y="3266139"/>
                <a:ext cx="745228" cy="533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F5385"/>
                  </a:solidFill>
                  <a:cs typeface="Arial" panose="020B0604020202020204" pitchFamily="34" charset="0"/>
                </a:endParaRPr>
              </a:p>
            </p:txBody>
          </p:sp>
          <p:sp>
            <p:nvSpPr>
              <p:cNvPr id="214" name="Rectangle 213">
                <a:extLst>
                  <a:ext uri="{FF2B5EF4-FFF2-40B4-BE49-F238E27FC236}">
                    <a16:creationId xmlns:a16="http://schemas.microsoft.com/office/drawing/2014/main" id="{7D1A1F83-D99D-4959-91CA-F62E532FD50D}"/>
                  </a:ext>
                </a:extLst>
              </p:cNvPr>
              <p:cNvSpPr/>
              <p:nvPr/>
            </p:nvSpPr>
            <p:spPr>
              <a:xfrm>
                <a:off x="5525379" y="3266139"/>
                <a:ext cx="745228" cy="533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F5385"/>
                  </a:solidFill>
                  <a:cs typeface="Arial" panose="020B0604020202020204" pitchFamily="34" charset="0"/>
                </a:endParaRPr>
              </a:p>
            </p:txBody>
          </p:sp>
          <p:sp>
            <p:nvSpPr>
              <p:cNvPr id="215" name="Rectangle 214">
                <a:extLst>
                  <a:ext uri="{FF2B5EF4-FFF2-40B4-BE49-F238E27FC236}">
                    <a16:creationId xmlns:a16="http://schemas.microsoft.com/office/drawing/2014/main" id="{A66ACB5A-C3FC-4604-B26C-506CBEE67EC1}"/>
                  </a:ext>
                </a:extLst>
              </p:cNvPr>
              <p:cNvSpPr/>
              <p:nvPr/>
            </p:nvSpPr>
            <p:spPr>
              <a:xfrm>
                <a:off x="2901669" y="4251199"/>
                <a:ext cx="745228" cy="533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F5385"/>
                  </a:solidFill>
                  <a:cs typeface="Arial" panose="020B0604020202020204" pitchFamily="34" charset="0"/>
                </a:endParaRPr>
              </a:p>
            </p:txBody>
          </p:sp>
          <p:sp>
            <p:nvSpPr>
              <p:cNvPr id="216" name="Rectangle 215">
                <a:extLst>
                  <a:ext uri="{FF2B5EF4-FFF2-40B4-BE49-F238E27FC236}">
                    <a16:creationId xmlns:a16="http://schemas.microsoft.com/office/drawing/2014/main" id="{1E162EAD-270E-4604-AB61-CC012681E65D}"/>
                  </a:ext>
                </a:extLst>
              </p:cNvPr>
              <p:cNvSpPr/>
              <p:nvPr/>
            </p:nvSpPr>
            <p:spPr>
              <a:xfrm>
                <a:off x="3776239" y="4251198"/>
                <a:ext cx="745228" cy="79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F5385"/>
                  </a:solidFill>
                  <a:cs typeface="Arial" panose="020B0604020202020204" pitchFamily="34" charset="0"/>
                </a:endParaRPr>
              </a:p>
            </p:txBody>
          </p:sp>
          <p:sp>
            <p:nvSpPr>
              <p:cNvPr id="217" name="Rectangle 216">
                <a:extLst>
                  <a:ext uri="{FF2B5EF4-FFF2-40B4-BE49-F238E27FC236}">
                    <a16:creationId xmlns:a16="http://schemas.microsoft.com/office/drawing/2014/main" id="{79D11C3C-3651-44FD-8652-8420A7F4708E}"/>
                  </a:ext>
                </a:extLst>
              </p:cNvPr>
              <p:cNvSpPr/>
              <p:nvPr/>
            </p:nvSpPr>
            <p:spPr>
              <a:xfrm>
                <a:off x="4650809" y="4252533"/>
                <a:ext cx="745228" cy="793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F5385"/>
                  </a:solidFill>
                  <a:cs typeface="Arial" panose="020B0604020202020204" pitchFamily="34" charset="0"/>
                </a:endParaRPr>
              </a:p>
            </p:txBody>
          </p:sp>
          <p:sp>
            <p:nvSpPr>
              <p:cNvPr id="218" name="Rectangle 217">
                <a:extLst>
                  <a:ext uri="{FF2B5EF4-FFF2-40B4-BE49-F238E27FC236}">
                    <a16:creationId xmlns:a16="http://schemas.microsoft.com/office/drawing/2014/main" id="{65ED282F-4745-4D95-A86E-3C12A38E624E}"/>
                  </a:ext>
                </a:extLst>
              </p:cNvPr>
              <p:cNvSpPr/>
              <p:nvPr/>
            </p:nvSpPr>
            <p:spPr>
              <a:xfrm>
                <a:off x="5525379" y="4252534"/>
                <a:ext cx="745228" cy="533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F5385"/>
                  </a:solidFill>
                  <a:cs typeface="Arial" panose="020B0604020202020204" pitchFamily="34" charset="0"/>
                </a:endParaRPr>
              </a:p>
            </p:txBody>
          </p:sp>
          <p:sp>
            <p:nvSpPr>
              <p:cNvPr id="219" name="Rectangle 218">
                <a:extLst>
                  <a:ext uri="{FF2B5EF4-FFF2-40B4-BE49-F238E27FC236}">
                    <a16:creationId xmlns:a16="http://schemas.microsoft.com/office/drawing/2014/main" id="{31BFC26E-C378-46B8-AFFE-021A5F0EA236}"/>
                  </a:ext>
                </a:extLst>
              </p:cNvPr>
              <p:cNvSpPr/>
              <p:nvPr/>
            </p:nvSpPr>
            <p:spPr>
              <a:xfrm>
                <a:off x="5525379" y="2100470"/>
                <a:ext cx="745228" cy="533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F5385"/>
                  </a:solidFill>
                  <a:cs typeface="Arial" panose="020B0604020202020204" pitchFamily="34" charset="0"/>
                </a:endParaRPr>
              </a:p>
            </p:txBody>
          </p:sp>
          <p:sp>
            <p:nvSpPr>
              <p:cNvPr id="220" name="Rectangle 219">
                <a:extLst>
                  <a:ext uri="{FF2B5EF4-FFF2-40B4-BE49-F238E27FC236}">
                    <a16:creationId xmlns:a16="http://schemas.microsoft.com/office/drawing/2014/main" id="{74E3130E-6E7B-40BF-8DAD-DC01771EC745}"/>
                  </a:ext>
                </a:extLst>
              </p:cNvPr>
              <p:cNvSpPr/>
              <p:nvPr/>
            </p:nvSpPr>
            <p:spPr>
              <a:xfrm>
                <a:off x="2901669" y="2097282"/>
                <a:ext cx="745228" cy="533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F5385"/>
                  </a:solidFill>
                  <a:cs typeface="Arial" panose="020B0604020202020204" pitchFamily="34" charset="0"/>
                </a:endParaRPr>
              </a:p>
            </p:txBody>
          </p:sp>
          <p:sp>
            <p:nvSpPr>
              <p:cNvPr id="221" name="Rectangle 220">
                <a:extLst>
                  <a:ext uri="{FF2B5EF4-FFF2-40B4-BE49-F238E27FC236}">
                    <a16:creationId xmlns:a16="http://schemas.microsoft.com/office/drawing/2014/main" id="{CE9A14A9-222D-420F-AA36-ED79973DBDC8}"/>
                  </a:ext>
                </a:extLst>
              </p:cNvPr>
              <p:cNvSpPr/>
              <p:nvPr/>
            </p:nvSpPr>
            <p:spPr>
              <a:xfrm>
                <a:off x="3776239" y="2092760"/>
                <a:ext cx="745228" cy="533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F5385"/>
                  </a:solidFill>
                  <a:cs typeface="Arial" panose="020B0604020202020204" pitchFamily="34" charset="0"/>
                </a:endParaRPr>
              </a:p>
            </p:txBody>
          </p:sp>
          <p:sp>
            <p:nvSpPr>
              <p:cNvPr id="222" name="Rectangle 221">
                <a:extLst>
                  <a:ext uri="{FF2B5EF4-FFF2-40B4-BE49-F238E27FC236}">
                    <a16:creationId xmlns:a16="http://schemas.microsoft.com/office/drawing/2014/main" id="{AC91555A-3E8B-44D7-A38C-BBBDB0E92E0F}"/>
                  </a:ext>
                </a:extLst>
              </p:cNvPr>
              <p:cNvSpPr/>
              <p:nvPr/>
            </p:nvSpPr>
            <p:spPr>
              <a:xfrm>
                <a:off x="4650809" y="2094094"/>
                <a:ext cx="745228" cy="533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F5385"/>
                  </a:solidFill>
                  <a:cs typeface="Arial" panose="020B0604020202020204" pitchFamily="34" charset="0"/>
                </a:endParaRPr>
              </a:p>
            </p:txBody>
          </p:sp>
        </p:grpSp>
        <p:sp>
          <p:nvSpPr>
            <p:cNvPr id="205" name="Cross 204">
              <a:extLst>
                <a:ext uri="{FF2B5EF4-FFF2-40B4-BE49-F238E27FC236}">
                  <a16:creationId xmlns:a16="http://schemas.microsoft.com/office/drawing/2014/main" id="{628A5305-5201-4EAF-97C9-AE43DCD343BE}"/>
                </a:ext>
              </a:extLst>
            </p:cNvPr>
            <p:cNvSpPr>
              <a:spLocks noChangeAspect="1"/>
            </p:cNvSpPr>
            <p:nvPr/>
          </p:nvSpPr>
          <p:spPr>
            <a:xfrm>
              <a:off x="1312810" y="5414184"/>
              <a:ext cx="207554" cy="213850"/>
            </a:xfrm>
            <a:prstGeom prst="plus">
              <a:avLst>
                <a:gd name="adj" fmla="val 315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2"/>
                </a:solidFill>
                <a:latin typeface="Arial" panose="020B0604020202020204" pitchFamily="34" charset="0"/>
                <a:cs typeface="Arial" panose="020B0604020202020204" pitchFamily="34" charset="0"/>
              </a:endParaRPr>
            </a:p>
          </p:txBody>
        </p:sp>
      </p:grpSp>
      <p:sp>
        <p:nvSpPr>
          <p:cNvPr id="250" name="TextBox 249">
            <a:extLst>
              <a:ext uri="{FF2B5EF4-FFF2-40B4-BE49-F238E27FC236}">
                <a16:creationId xmlns:a16="http://schemas.microsoft.com/office/drawing/2014/main" id="{7D7E0FE0-84CF-486D-80A8-543E4FC6740B}"/>
              </a:ext>
            </a:extLst>
          </p:cNvPr>
          <p:cNvSpPr txBox="1"/>
          <p:nvPr/>
        </p:nvSpPr>
        <p:spPr>
          <a:xfrm>
            <a:off x="2087524" y="2684319"/>
            <a:ext cx="580624" cy="290393"/>
          </a:xfrm>
          <a:prstGeom prst="roundRect">
            <a:avLst>
              <a:gd name="adj" fmla="val 8786"/>
            </a:avLst>
          </a:prstGeom>
          <a:noFill/>
          <a:ln w="12700">
            <a:noFill/>
          </a:ln>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dirty="0"/>
              <a:t>EMS</a:t>
            </a:r>
          </a:p>
        </p:txBody>
      </p:sp>
      <p:sp>
        <p:nvSpPr>
          <p:cNvPr id="251" name="TextBox 250">
            <a:extLst>
              <a:ext uri="{FF2B5EF4-FFF2-40B4-BE49-F238E27FC236}">
                <a16:creationId xmlns:a16="http://schemas.microsoft.com/office/drawing/2014/main" id="{F236CEDD-8F8E-4E85-9443-C05C26A4D3A6}"/>
              </a:ext>
            </a:extLst>
          </p:cNvPr>
          <p:cNvSpPr txBox="1"/>
          <p:nvPr/>
        </p:nvSpPr>
        <p:spPr>
          <a:xfrm>
            <a:off x="1683920" y="3578193"/>
            <a:ext cx="1387832" cy="290393"/>
          </a:xfrm>
          <a:prstGeom prst="roundRect">
            <a:avLst>
              <a:gd name="adj" fmla="val 8786"/>
            </a:avLst>
          </a:prstGeom>
          <a:noFill/>
          <a:ln w="12700">
            <a:noFill/>
          </a:ln>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dirty="0"/>
              <a:t>Non-PCI centre</a:t>
            </a:r>
          </a:p>
        </p:txBody>
      </p:sp>
      <p:sp>
        <p:nvSpPr>
          <p:cNvPr id="252" name="TextBox 251">
            <a:extLst>
              <a:ext uri="{FF2B5EF4-FFF2-40B4-BE49-F238E27FC236}">
                <a16:creationId xmlns:a16="http://schemas.microsoft.com/office/drawing/2014/main" id="{D76DFE9C-CE2A-40EB-9F05-2DDF7567A17E}"/>
              </a:ext>
            </a:extLst>
          </p:cNvPr>
          <p:cNvSpPr txBox="1"/>
          <p:nvPr/>
        </p:nvSpPr>
        <p:spPr>
          <a:xfrm>
            <a:off x="1823217" y="4730926"/>
            <a:ext cx="1109238" cy="290393"/>
          </a:xfrm>
          <a:prstGeom prst="roundRect">
            <a:avLst>
              <a:gd name="adj" fmla="val 8786"/>
            </a:avLst>
          </a:prstGeom>
          <a:noFill/>
          <a:ln w="12700">
            <a:noFill/>
          </a:ln>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dirty="0"/>
              <a:t>PCI centre</a:t>
            </a:r>
          </a:p>
        </p:txBody>
      </p:sp>
      <p:sp>
        <p:nvSpPr>
          <p:cNvPr id="279" name="TextBox 278">
            <a:extLst>
              <a:ext uri="{FF2B5EF4-FFF2-40B4-BE49-F238E27FC236}">
                <a16:creationId xmlns:a16="http://schemas.microsoft.com/office/drawing/2014/main" id="{6A72B43B-FED0-4573-9E2F-7FF5BBFEE37C}"/>
              </a:ext>
            </a:extLst>
          </p:cNvPr>
          <p:cNvSpPr txBox="1"/>
          <p:nvPr/>
        </p:nvSpPr>
        <p:spPr>
          <a:xfrm>
            <a:off x="8070894" y="2672147"/>
            <a:ext cx="1136606" cy="290393"/>
          </a:xfrm>
          <a:prstGeom prst="roundRect">
            <a:avLst>
              <a:gd name="adj" fmla="val 8786"/>
            </a:avLst>
          </a:prstGeom>
          <a:noFill/>
          <a:ln w="12700">
            <a:noFill/>
          </a:ln>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dirty="0"/>
              <a:t>Wire crossing</a:t>
            </a:r>
          </a:p>
        </p:txBody>
      </p:sp>
      <p:sp>
        <p:nvSpPr>
          <p:cNvPr id="280" name="TextBox 279">
            <a:extLst>
              <a:ext uri="{FF2B5EF4-FFF2-40B4-BE49-F238E27FC236}">
                <a16:creationId xmlns:a16="http://schemas.microsoft.com/office/drawing/2014/main" id="{77E9770B-8D93-4BA9-86BB-75537E867FAD}"/>
              </a:ext>
            </a:extLst>
          </p:cNvPr>
          <p:cNvSpPr txBox="1"/>
          <p:nvPr/>
        </p:nvSpPr>
        <p:spPr>
          <a:xfrm>
            <a:off x="8070894" y="4774065"/>
            <a:ext cx="1136606" cy="290393"/>
          </a:xfrm>
          <a:prstGeom prst="roundRect">
            <a:avLst>
              <a:gd name="adj" fmla="val 8786"/>
            </a:avLst>
          </a:prstGeom>
          <a:noFill/>
          <a:ln w="12700">
            <a:noFill/>
          </a:ln>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dirty="0"/>
              <a:t>Wire crossing</a:t>
            </a:r>
          </a:p>
        </p:txBody>
      </p:sp>
      <p:sp>
        <p:nvSpPr>
          <p:cNvPr id="281" name="TextBox 280">
            <a:extLst>
              <a:ext uri="{FF2B5EF4-FFF2-40B4-BE49-F238E27FC236}">
                <a16:creationId xmlns:a16="http://schemas.microsoft.com/office/drawing/2014/main" id="{E1A242A9-9ABF-4B35-9104-164966F2B508}"/>
              </a:ext>
            </a:extLst>
          </p:cNvPr>
          <p:cNvSpPr txBox="1"/>
          <p:nvPr/>
        </p:nvSpPr>
        <p:spPr>
          <a:xfrm>
            <a:off x="8070894" y="3564702"/>
            <a:ext cx="1136606" cy="290393"/>
          </a:xfrm>
          <a:prstGeom prst="roundRect">
            <a:avLst>
              <a:gd name="adj" fmla="val 8786"/>
            </a:avLst>
          </a:prstGeom>
          <a:noFill/>
          <a:ln w="12700">
            <a:noFill/>
          </a:ln>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dirty="0"/>
              <a:t>Lytic bolus*</a:t>
            </a:r>
          </a:p>
        </p:txBody>
      </p:sp>
      <p:sp>
        <p:nvSpPr>
          <p:cNvPr id="288" name="TextBox 287">
            <a:extLst>
              <a:ext uri="{FF2B5EF4-FFF2-40B4-BE49-F238E27FC236}">
                <a16:creationId xmlns:a16="http://schemas.microsoft.com/office/drawing/2014/main" id="{764AAF78-2F58-435C-98B6-48D4F3A4D593}"/>
              </a:ext>
            </a:extLst>
          </p:cNvPr>
          <p:cNvSpPr txBox="1"/>
          <p:nvPr/>
        </p:nvSpPr>
        <p:spPr>
          <a:xfrm>
            <a:off x="6035696" y="2374994"/>
            <a:ext cx="1387832" cy="322659"/>
          </a:xfrm>
          <a:prstGeom prst="roundRect">
            <a:avLst>
              <a:gd name="adj" fmla="val 8786"/>
            </a:avLst>
          </a:prstGeom>
          <a:noFill/>
          <a:ln w="12700">
            <a:noFill/>
          </a:ln>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b="1" dirty="0">
                <a:solidFill>
                  <a:schemeClr val="accent1"/>
                </a:solidFill>
              </a:rPr>
              <a:t>Primary PCI</a:t>
            </a:r>
          </a:p>
        </p:txBody>
      </p:sp>
      <p:sp>
        <p:nvSpPr>
          <p:cNvPr id="290" name="TextBox 289">
            <a:extLst>
              <a:ext uri="{FF2B5EF4-FFF2-40B4-BE49-F238E27FC236}">
                <a16:creationId xmlns:a16="http://schemas.microsoft.com/office/drawing/2014/main" id="{ED92EFC7-99A2-48A0-9DCF-2E952B6A068E}"/>
              </a:ext>
            </a:extLst>
          </p:cNvPr>
          <p:cNvSpPr txBox="1"/>
          <p:nvPr/>
        </p:nvSpPr>
        <p:spPr>
          <a:xfrm>
            <a:off x="6042348" y="4356523"/>
            <a:ext cx="1387832" cy="322659"/>
          </a:xfrm>
          <a:prstGeom prst="roundRect">
            <a:avLst>
              <a:gd name="adj" fmla="val 8786"/>
            </a:avLst>
          </a:prstGeom>
          <a:noFill/>
          <a:ln w="12700">
            <a:noFill/>
          </a:ln>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b="1" dirty="0">
                <a:solidFill>
                  <a:schemeClr val="accent1"/>
                </a:solidFill>
              </a:rPr>
              <a:t>Primary PCI</a:t>
            </a:r>
          </a:p>
        </p:txBody>
      </p:sp>
      <p:sp>
        <p:nvSpPr>
          <p:cNvPr id="291" name="TextBox 290">
            <a:extLst>
              <a:ext uri="{FF2B5EF4-FFF2-40B4-BE49-F238E27FC236}">
                <a16:creationId xmlns:a16="http://schemas.microsoft.com/office/drawing/2014/main" id="{259732F0-AC49-43A9-B086-4D45E6CEF2B8}"/>
              </a:ext>
            </a:extLst>
          </p:cNvPr>
          <p:cNvSpPr txBox="1"/>
          <p:nvPr/>
        </p:nvSpPr>
        <p:spPr>
          <a:xfrm>
            <a:off x="6009848" y="3125408"/>
            <a:ext cx="1387832" cy="322659"/>
          </a:xfrm>
          <a:prstGeom prst="roundRect">
            <a:avLst>
              <a:gd name="adj" fmla="val 8786"/>
            </a:avLst>
          </a:prstGeom>
          <a:noFill/>
          <a:ln w="12700">
            <a:noFill/>
          </a:ln>
        </p:spPr>
        <p:txBody>
          <a:bodyPr wrap="square" rtlCol="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b="1" dirty="0">
                <a:solidFill>
                  <a:schemeClr val="accent4">
                    <a:lumMod val="50000"/>
                  </a:schemeClr>
                </a:solidFill>
              </a:rPr>
              <a:t>Fibrinolysis</a:t>
            </a:r>
          </a:p>
        </p:txBody>
      </p:sp>
      <p:sp>
        <p:nvSpPr>
          <p:cNvPr id="307" name="TextBox 306">
            <a:extLst>
              <a:ext uri="{FF2B5EF4-FFF2-40B4-BE49-F238E27FC236}">
                <a16:creationId xmlns:a16="http://schemas.microsoft.com/office/drawing/2014/main" id="{B0DE66B2-263A-411A-8A91-175F2B9945BF}"/>
              </a:ext>
            </a:extLst>
          </p:cNvPr>
          <p:cNvSpPr txBox="1"/>
          <p:nvPr/>
        </p:nvSpPr>
        <p:spPr>
          <a:xfrm>
            <a:off x="3282974" y="1447005"/>
            <a:ext cx="1057856" cy="510717"/>
          </a:xfrm>
          <a:prstGeom prst="roundRect">
            <a:avLst>
              <a:gd name="adj" fmla="val 4966"/>
            </a:avLst>
          </a:prstGeom>
          <a:solidFill>
            <a:schemeClr val="bg1">
              <a:lumMod val="95000"/>
            </a:schemeClr>
          </a:solidFill>
          <a:ln w="12700">
            <a:noFill/>
          </a:ln>
        </p:spPr>
        <p:txBody>
          <a:bodyPr wrap="square" rtlCol="0" anchor="ctr" anchorCtr="0">
            <a:noAutofit/>
          </a:bodyPr>
          <a:lstStyle>
            <a:defPPr>
              <a:defRPr lang="en-US"/>
            </a:defPPr>
            <a:lvl1pPr lvl="0" algn="ctr" defTabSz="914400">
              <a:defRPr sz="1400"/>
            </a:lvl1pPr>
          </a:lstStyle>
          <a:p>
            <a:r>
              <a:rPr lang="en-GB" dirty="0"/>
              <a:t>STEMI diagnosis</a:t>
            </a:r>
          </a:p>
        </p:txBody>
      </p:sp>
      <p:sp>
        <p:nvSpPr>
          <p:cNvPr id="308" name="Arrow: Right 307">
            <a:extLst>
              <a:ext uri="{FF2B5EF4-FFF2-40B4-BE49-F238E27FC236}">
                <a16:creationId xmlns:a16="http://schemas.microsoft.com/office/drawing/2014/main" id="{66C9ECD5-A5D1-4A39-A7F4-8DB4B622F038}"/>
              </a:ext>
            </a:extLst>
          </p:cNvPr>
          <p:cNvSpPr/>
          <p:nvPr/>
        </p:nvSpPr>
        <p:spPr>
          <a:xfrm>
            <a:off x="3532301" y="2542898"/>
            <a:ext cx="697738" cy="697738"/>
          </a:xfrm>
          <a:prstGeom prst="rightArrow">
            <a:avLst/>
          </a:prstGeom>
          <a:solidFill>
            <a:schemeClr val="accent1"/>
          </a:solidFill>
          <a:ln w="9525" cap="flat" cmpd="sng" algn="ctr">
            <a:noFill/>
            <a:prstDash val="solid"/>
          </a:ln>
          <a:effectLst/>
        </p:spPr>
        <p:txBody>
          <a:bodyPr lIns="0" tIns="0" rIns="0" bIns="0" rtlCol="0" anchor="ctr"/>
          <a:lstStyle/>
          <a:p>
            <a:pPr lvl="0" algn="ctr" defTabSz="914400">
              <a:lnSpc>
                <a:spcPct val="70000"/>
              </a:lnSpc>
              <a:defRPr/>
            </a:pPr>
            <a:r>
              <a:rPr lang="en-GB" sz="1050" b="1" kern="0" dirty="0">
                <a:solidFill>
                  <a:schemeClr val="bg1"/>
                </a:solidFill>
              </a:rPr>
              <a:t>≤10 </a:t>
            </a:r>
            <a:br>
              <a:rPr lang="en-GB" sz="1050" b="1" kern="0" dirty="0">
                <a:solidFill>
                  <a:schemeClr val="bg1"/>
                </a:solidFill>
              </a:rPr>
            </a:br>
            <a:r>
              <a:rPr lang="en-GB" sz="1050" b="1" kern="0" dirty="0">
                <a:solidFill>
                  <a:schemeClr val="bg1"/>
                </a:solidFill>
              </a:rPr>
              <a:t>min</a:t>
            </a:r>
          </a:p>
        </p:txBody>
      </p:sp>
      <p:sp>
        <p:nvSpPr>
          <p:cNvPr id="309" name="Arrow: Right 308">
            <a:extLst>
              <a:ext uri="{FF2B5EF4-FFF2-40B4-BE49-F238E27FC236}">
                <a16:creationId xmlns:a16="http://schemas.microsoft.com/office/drawing/2014/main" id="{3B8F00E5-E4E7-46F6-9451-D52D1972E97D}"/>
              </a:ext>
            </a:extLst>
          </p:cNvPr>
          <p:cNvSpPr/>
          <p:nvPr/>
        </p:nvSpPr>
        <p:spPr>
          <a:xfrm>
            <a:off x="7407110" y="2156214"/>
            <a:ext cx="753815" cy="753815"/>
          </a:xfrm>
          <a:prstGeom prst="rightArrow">
            <a:avLst/>
          </a:prstGeom>
          <a:solidFill>
            <a:schemeClr val="accent1"/>
          </a:solidFill>
          <a:ln w="9525" cap="flat" cmpd="sng" algn="ctr">
            <a:noFill/>
            <a:prstDash val="solid"/>
          </a:ln>
          <a:effectLst/>
        </p:spPr>
        <p:txBody>
          <a:bodyPr lIns="0" tIns="0" rIns="0" bIns="0" rtlCol="0" anchor="ctr"/>
          <a:lstStyle/>
          <a:p>
            <a:pPr lvl="0" algn="ctr" defTabSz="914400">
              <a:lnSpc>
                <a:spcPct val="70000"/>
              </a:lnSpc>
              <a:defRPr/>
            </a:pPr>
            <a:r>
              <a:rPr lang="en-GB" sz="1050" b="1" kern="0" dirty="0">
                <a:solidFill>
                  <a:schemeClr val="bg1"/>
                </a:solidFill>
              </a:rPr>
              <a:t>&lt;90 </a:t>
            </a:r>
            <a:br>
              <a:rPr lang="en-GB" sz="1050" b="1" kern="0" dirty="0">
                <a:solidFill>
                  <a:schemeClr val="bg1"/>
                </a:solidFill>
              </a:rPr>
            </a:br>
            <a:r>
              <a:rPr lang="en-GB" sz="1050" b="1" kern="0" dirty="0">
                <a:solidFill>
                  <a:schemeClr val="bg1"/>
                </a:solidFill>
              </a:rPr>
              <a:t>min</a:t>
            </a:r>
          </a:p>
        </p:txBody>
      </p:sp>
      <p:sp>
        <p:nvSpPr>
          <p:cNvPr id="310" name="Arrow: Right 309">
            <a:extLst>
              <a:ext uri="{FF2B5EF4-FFF2-40B4-BE49-F238E27FC236}">
                <a16:creationId xmlns:a16="http://schemas.microsoft.com/office/drawing/2014/main" id="{2BA470EC-0716-4767-A99A-A12B0A0C93C3}"/>
              </a:ext>
            </a:extLst>
          </p:cNvPr>
          <p:cNvSpPr/>
          <p:nvPr/>
        </p:nvSpPr>
        <p:spPr>
          <a:xfrm>
            <a:off x="7415272" y="2959016"/>
            <a:ext cx="753815" cy="753815"/>
          </a:xfrm>
          <a:prstGeom prst="rightArrow">
            <a:avLst/>
          </a:prstGeom>
          <a:solidFill>
            <a:schemeClr val="accent4">
              <a:lumMod val="50000"/>
            </a:schemeClr>
          </a:solidFill>
          <a:ln w="9525" cap="flat" cmpd="sng" algn="ctr">
            <a:noFill/>
            <a:prstDash val="solid"/>
          </a:ln>
          <a:effectLst/>
        </p:spPr>
        <p:txBody>
          <a:bodyPr lIns="0" tIns="0" rIns="0" bIns="0" rtlCol="0" anchor="ctr"/>
          <a:lstStyle/>
          <a:p>
            <a:pPr lvl="0" algn="ctr" defTabSz="914400">
              <a:lnSpc>
                <a:spcPct val="70000"/>
              </a:lnSpc>
              <a:defRPr/>
            </a:pPr>
            <a:r>
              <a:rPr lang="en-GB" sz="1050" b="1" kern="0" dirty="0">
                <a:solidFill>
                  <a:schemeClr val="bg1"/>
                </a:solidFill>
              </a:rPr>
              <a:t>&lt;10 </a:t>
            </a:r>
            <a:br>
              <a:rPr lang="en-GB" sz="1050" b="1" kern="0" dirty="0">
                <a:solidFill>
                  <a:schemeClr val="bg1"/>
                </a:solidFill>
              </a:rPr>
            </a:br>
            <a:r>
              <a:rPr lang="en-GB" sz="1050" b="1" kern="0" dirty="0">
                <a:solidFill>
                  <a:schemeClr val="bg1"/>
                </a:solidFill>
              </a:rPr>
              <a:t>min</a:t>
            </a:r>
          </a:p>
        </p:txBody>
      </p:sp>
      <p:sp>
        <p:nvSpPr>
          <p:cNvPr id="311" name="Arrow: Right 310">
            <a:extLst>
              <a:ext uri="{FF2B5EF4-FFF2-40B4-BE49-F238E27FC236}">
                <a16:creationId xmlns:a16="http://schemas.microsoft.com/office/drawing/2014/main" id="{D5CF6E3D-11FD-4933-AF85-2984E1B2823E}"/>
              </a:ext>
            </a:extLst>
          </p:cNvPr>
          <p:cNvSpPr/>
          <p:nvPr/>
        </p:nvSpPr>
        <p:spPr>
          <a:xfrm>
            <a:off x="7415272" y="4179307"/>
            <a:ext cx="753815" cy="753815"/>
          </a:xfrm>
          <a:prstGeom prst="rightArrow">
            <a:avLst/>
          </a:prstGeom>
          <a:solidFill>
            <a:schemeClr val="accent1"/>
          </a:solidFill>
          <a:ln w="9525" cap="flat" cmpd="sng" algn="ctr">
            <a:noFill/>
            <a:prstDash val="solid"/>
          </a:ln>
          <a:effectLst/>
        </p:spPr>
        <p:txBody>
          <a:bodyPr lIns="0" tIns="0" rIns="0" bIns="0" rtlCol="0" anchor="ctr"/>
          <a:lstStyle/>
          <a:p>
            <a:pPr lvl="0" algn="ctr" defTabSz="914400">
              <a:lnSpc>
                <a:spcPct val="70000"/>
              </a:lnSpc>
              <a:defRPr/>
            </a:pPr>
            <a:r>
              <a:rPr lang="en-GB" sz="1050" b="1" kern="0" dirty="0">
                <a:solidFill>
                  <a:schemeClr val="bg1"/>
                </a:solidFill>
              </a:rPr>
              <a:t>&lt;60 </a:t>
            </a:r>
            <a:br>
              <a:rPr lang="en-GB" sz="1050" b="1" kern="0" dirty="0">
                <a:solidFill>
                  <a:schemeClr val="bg1"/>
                </a:solidFill>
              </a:rPr>
            </a:br>
            <a:r>
              <a:rPr lang="en-GB" sz="1050" b="1" kern="0" dirty="0">
                <a:solidFill>
                  <a:schemeClr val="bg1"/>
                </a:solidFill>
              </a:rPr>
              <a:t>min</a:t>
            </a:r>
          </a:p>
        </p:txBody>
      </p:sp>
      <p:cxnSp>
        <p:nvCxnSpPr>
          <p:cNvPr id="312" name="Straight Arrow Connector 311">
            <a:extLst>
              <a:ext uri="{FF2B5EF4-FFF2-40B4-BE49-F238E27FC236}">
                <a16:creationId xmlns:a16="http://schemas.microsoft.com/office/drawing/2014/main" id="{A3495E6F-304D-46E8-B025-CB93AEB69FC2}"/>
              </a:ext>
            </a:extLst>
          </p:cNvPr>
          <p:cNvCxnSpPr/>
          <p:nvPr/>
        </p:nvCxnSpPr>
        <p:spPr>
          <a:xfrm flipV="1">
            <a:off x="1262523" y="2590963"/>
            <a:ext cx="308260" cy="347150"/>
          </a:xfrm>
          <a:prstGeom prst="straightConnector1">
            <a:avLst/>
          </a:prstGeom>
          <a:ln>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4" name="Straight Arrow Connector 313">
            <a:extLst>
              <a:ext uri="{FF2B5EF4-FFF2-40B4-BE49-F238E27FC236}">
                <a16:creationId xmlns:a16="http://schemas.microsoft.com/office/drawing/2014/main" id="{B941E0AD-FE1F-4F9D-8DB2-1B42631DF43A}"/>
              </a:ext>
            </a:extLst>
          </p:cNvPr>
          <p:cNvCxnSpPr>
            <a:cxnSpLocks/>
          </p:cNvCxnSpPr>
          <p:nvPr/>
        </p:nvCxnSpPr>
        <p:spPr>
          <a:xfrm flipV="1">
            <a:off x="1306227" y="3428176"/>
            <a:ext cx="495248" cy="0"/>
          </a:xfrm>
          <a:prstGeom prst="straightConnector1">
            <a:avLst/>
          </a:prstGeom>
          <a:ln>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7" name="Straight Arrow Connector 316">
            <a:extLst>
              <a:ext uri="{FF2B5EF4-FFF2-40B4-BE49-F238E27FC236}">
                <a16:creationId xmlns:a16="http://schemas.microsoft.com/office/drawing/2014/main" id="{C907F953-0269-4744-8FBA-403FA86514FB}"/>
              </a:ext>
            </a:extLst>
          </p:cNvPr>
          <p:cNvCxnSpPr>
            <a:cxnSpLocks/>
          </p:cNvCxnSpPr>
          <p:nvPr/>
        </p:nvCxnSpPr>
        <p:spPr>
          <a:xfrm>
            <a:off x="1181299" y="3872989"/>
            <a:ext cx="447159" cy="338555"/>
          </a:xfrm>
          <a:prstGeom prst="straightConnector1">
            <a:avLst/>
          </a:prstGeom>
          <a:ln>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9" name="Straight Arrow Connector 318">
            <a:extLst>
              <a:ext uri="{FF2B5EF4-FFF2-40B4-BE49-F238E27FC236}">
                <a16:creationId xmlns:a16="http://schemas.microsoft.com/office/drawing/2014/main" id="{647ED6CB-D1EE-4703-A801-AD8D1FF6DB87}"/>
              </a:ext>
            </a:extLst>
          </p:cNvPr>
          <p:cNvCxnSpPr>
            <a:cxnSpLocks/>
          </p:cNvCxnSpPr>
          <p:nvPr/>
        </p:nvCxnSpPr>
        <p:spPr>
          <a:xfrm>
            <a:off x="2840329" y="2465801"/>
            <a:ext cx="335238" cy="37496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322" name="Straight Arrow Connector 321">
            <a:extLst>
              <a:ext uri="{FF2B5EF4-FFF2-40B4-BE49-F238E27FC236}">
                <a16:creationId xmlns:a16="http://schemas.microsoft.com/office/drawing/2014/main" id="{BC933682-AD9E-461D-B194-5FC68A8EFA75}"/>
              </a:ext>
            </a:extLst>
          </p:cNvPr>
          <p:cNvCxnSpPr>
            <a:cxnSpLocks/>
          </p:cNvCxnSpPr>
          <p:nvPr/>
        </p:nvCxnSpPr>
        <p:spPr>
          <a:xfrm flipV="1">
            <a:off x="2854665" y="3075900"/>
            <a:ext cx="289458" cy="31858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324" name="Arrow: Right 323">
            <a:extLst>
              <a:ext uri="{FF2B5EF4-FFF2-40B4-BE49-F238E27FC236}">
                <a16:creationId xmlns:a16="http://schemas.microsoft.com/office/drawing/2014/main" id="{3BE3559F-E1C1-435D-90EE-E4FF5768FCF0}"/>
              </a:ext>
            </a:extLst>
          </p:cNvPr>
          <p:cNvSpPr/>
          <p:nvPr/>
        </p:nvSpPr>
        <p:spPr>
          <a:xfrm>
            <a:off x="3532301" y="4194242"/>
            <a:ext cx="697738" cy="697738"/>
          </a:xfrm>
          <a:prstGeom prst="rightArrow">
            <a:avLst/>
          </a:prstGeom>
          <a:solidFill>
            <a:schemeClr val="accent1"/>
          </a:solidFill>
          <a:ln w="9525" cap="flat" cmpd="sng" algn="ctr">
            <a:noFill/>
            <a:prstDash val="solid"/>
          </a:ln>
          <a:effectLst/>
        </p:spPr>
        <p:txBody>
          <a:bodyPr lIns="0" tIns="0" rIns="0" bIns="0" rtlCol="0" anchor="ctr"/>
          <a:lstStyle/>
          <a:p>
            <a:pPr lvl="0" algn="ctr" defTabSz="914400">
              <a:lnSpc>
                <a:spcPct val="70000"/>
              </a:lnSpc>
              <a:defRPr/>
            </a:pPr>
            <a:r>
              <a:rPr lang="en-GB" sz="1050" b="1" kern="0" dirty="0">
                <a:solidFill>
                  <a:schemeClr val="bg1"/>
                </a:solidFill>
              </a:rPr>
              <a:t>≤10 </a:t>
            </a:r>
            <a:br>
              <a:rPr lang="en-GB" sz="1050" b="1" kern="0" dirty="0">
                <a:solidFill>
                  <a:schemeClr val="bg1"/>
                </a:solidFill>
              </a:rPr>
            </a:br>
            <a:r>
              <a:rPr lang="en-GB" sz="1050" b="1" kern="0" dirty="0">
                <a:solidFill>
                  <a:schemeClr val="bg1"/>
                </a:solidFill>
              </a:rPr>
              <a:t>min</a:t>
            </a:r>
          </a:p>
        </p:txBody>
      </p:sp>
      <p:cxnSp>
        <p:nvCxnSpPr>
          <p:cNvPr id="326" name="Straight Arrow Connector 325">
            <a:extLst>
              <a:ext uri="{FF2B5EF4-FFF2-40B4-BE49-F238E27FC236}">
                <a16:creationId xmlns:a16="http://schemas.microsoft.com/office/drawing/2014/main" id="{A71DA34E-FF88-425C-8A81-693221764F5D}"/>
              </a:ext>
            </a:extLst>
          </p:cNvPr>
          <p:cNvCxnSpPr>
            <a:cxnSpLocks/>
          </p:cNvCxnSpPr>
          <p:nvPr/>
        </p:nvCxnSpPr>
        <p:spPr>
          <a:xfrm>
            <a:off x="2824128" y="4532886"/>
            <a:ext cx="351439"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331" name="TextBox 330">
            <a:extLst>
              <a:ext uri="{FF2B5EF4-FFF2-40B4-BE49-F238E27FC236}">
                <a16:creationId xmlns:a16="http://schemas.microsoft.com/office/drawing/2014/main" id="{73700076-D889-4B05-884A-C4963DF53855}"/>
              </a:ext>
            </a:extLst>
          </p:cNvPr>
          <p:cNvSpPr txBox="1"/>
          <p:nvPr/>
        </p:nvSpPr>
        <p:spPr>
          <a:xfrm>
            <a:off x="7843409" y="1447005"/>
            <a:ext cx="1575698" cy="510717"/>
          </a:xfrm>
          <a:prstGeom prst="roundRect">
            <a:avLst>
              <a:gd name="adj" fmla="val 4966"/>
            </a:avLst>
          </a:prstGeom>
          <a:solidFill>
            <a:schemeClr val="bg1">
              <a:lumMod val="95000"/>
            </a:schemeClr>
          </a:solidFill>
          <a:ln w="12700">
            <a:noFill/>
          </a:ln>
        </p:spPr>
        <p:txBody>
          <a:bodyPr wrap="square" rtlCol="0" anchor="ctr" anchorCtr="0">
            <a:noAutofit/>
          </a:bodyPr>
          <a:lstStyle/>
          <a:p>
            <a:pPr lvl="0" algn="ctr" defTabSz="914400">
              <a:defRPr/>
            </a:pPr>
            <a:r>
              <a:rPr lang="en-GB" sz="1400" dirty="0"/>
              <a:t>Reperfusion</a:t>
            </a:r>
          </a:p>
        </p:txBody>
      </p:sp>
      <p:cxnSp>
        <p:nvCxnSpPr>
          <p:cNvPr id="332" name="Straight Arrow Connector 331">
            <a:extLst>
              <a:ext uri="{FF2B5EF4-FFF2-40B4-BE49-F238E27FC236}">
                <a16:creationId xmlns:a16="http://schemas.microsoft.com/office/drawing/2014/main" id="{F1E67B15-4707-4D37-9D37-64A2F4E5573D}"/>
              </a:ext>
            </a:extLst>
          </p:cNvPr>
          <p:cNvCxnSpPr>
            <a:cxnSpLocks/>
          </p:cNvCxnSpPr>
          <p:nvPr/>
        </p:nvCxnSpPr>
        <p:spPr>
          <a:xfrm>
            <a:off x="4392060" y="4524902"/>
            <a:ext cx="1793161"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334" name="Arrow: Pentagon 333">
            <a:extLst>
              <a:ext uri="{FF2B5EF4-FFF2-40B4-BE49-F238E27FC236}">
                <a16:creationId xmlns:a16="http://schemas.microsoft.com/office/drawing/2014/main" id="{8BF5FE58-000B-49E6-A9C5-6FA76EE85B5A}"/>
              </a:ext>
            </a:extLst>
          </p:cNvPr>
          <p:cNvSpPr/>
          <p:nvPr/>
        </p:nvSpPr>
        <p:spPr>
          <a:xfrm>
            <a:off x="695477" y="5307590"/>
            <a:ext cx="1347375" cy="297023"/>
          </a:xfrm>
          <a:prstGeom prst="homePlate">
            <a:avLst/>
          </a:prstGeom>
          <a:solidFill>
            <a:schemeClr val="bg2">
              <a:lumMod val="50000"/>
            </a:scheme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chemeClr val="bg1"/>
                </a:solidFill>
                <a:effectLst/>
                <a:uLnTx/>
                <a:uFillTx/>
                <a:latin typeface="Arial"/>
                <a:ea typeface="+mn-ea"/>
                <a:cs typeface="+mn-cs"/>
              </a:rPr>
              <a:t>Patient delay</a:t>
            </a:r>
          </a:p>
        </p:txBody>
      </p:sp>
      <p:sp>
        <p:nvSpPr>
          <p:cNvPr id="335" name="Arrow: Pentagon 334">
            <a:extLst>
              <a:ext uri="{FF2B5EF4-FFF2-40B4-BE49-F238E27FC236}">
                <a16:creationId xmlns:a16="http://schemas.microsoft.com/office/drawing/2014/main" id="{135EDFF2-D6FC-42DF-8006-8FE1D00260C3}"/>
              </a:ext>
            </a:extLst>
          </p:cNvPr>
          <p:cNvSpPr/>
          <p:nvPr/>
        </p:nvSpPr>
        <p:spPr>
          <a:xfrm>
            <a:off x="2060451" y="5301560"/>
            <a:ext cx="7358656" cy="297023"/>
          </a:xfrm>
          <a:prstGeom prst="homePlate">
            <a:avLst/>
          </a:prstGeom>
          <a:solidFill>
            <a:schemeClr val="accent2"/>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i="0" u="none" strike="noStrike" kern="0" cap="none" spc="0" normalizeH="0" baseline="0" noProof="0" dirty="0">
                <a:ln>
                  <a:noFill/>
                </a:ln>
                <a:solidFill>
                  <a:schemeClr val="bg1"/>
                </a:solidFill>
                <a:effectLst/>
                <a:uLnTx/>
                <a:uFillTx/>
                <a:latin typeface="Arial"/>
                <a:ea typeface="+mn-ea"/>
                <a:cs typeface="+mn-cs"/>
              </a:rPr>
              <a:t>EMS/system delay</a:t>
            </a:r>
          </a:p>
        </p:txBody>
      </p:sp>
      <p:sp>
        <p:nvSpPr>
          <p:cNvPr id="336" name="Rectangle 335">
            <a:extLst>
              <a:ext uri="{FF2B5EF4-FFF2-40B4-BE49-F238E27FC236}">
                <a16:creationId xmlns:a16="http://schemas.microsoft.com/office/drawing/2014/main" id="{2E8FC983-F6B7-49F7-B65C-0F75642309C1}"/>
              </a:ext>
            </a:extLst>
          </p:cNvPr>
          <p:cNvSpPr/>
          <p:nvPr/>
        </p:nvSpPr>
        <p:spPr>
          <a:xfrm>
            <a:off x="695476" y="5786473"/>
            <a:ext cx="8723631" cy="297023"/>
          </a:xfrm>
          <a:prstGeom prst="rect">
            <a:avLst/>
          </a:prstGeom>
          <a:no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chemeClr val="accent1"/>
                </a:solidFill>
                <a:effectLst/>
                <a:uLnTx/>
                <a:uFillTx/>
                <a:latin typeface="Arial"/>
                <a:ea typeface="+mn-ea"/>
                <a:cs typeface="+mn-cs"/>
              </a:rPr>
              <a:t>Total ischaemic time</a:t>
            </a:r>
          </a:p>
        </p:txBody>
      </p:sp>
      <p:grpSp>
        <p:nvGrpSpPr>
          <p:cNvPr id="18" name="Group 17">
            <a:extLst>
              <a:ext uri="{FF2B5EF4-FFF2-40B4-BE49-F238E27FC236}">
                <a16:creationId xmlns:a16="http://schemas.microsoft.com/office/drawing/2014/main" id="{B7D5BC68-2E1B-4B08-9009-ABAE4B6C8E2A}"/>
              </a:ext>
            </a:extLst>
          </p:cNvPr>
          <p:cNvGrpSpPr/>
          <p:nvPr/>
        </p:nvGrpSpPr>
        <p:grpSpPr>
          <a:xfrm>
            <a:off x="4585336" y="2290819"/>
            <a:ext cx="1456987" cy="1299034"/>
            <a:chOff x="4585336" y="2290819"/>
            <a:chExt cx="1456987" cy="1299034"/>
          </a:xfrm>
        </p:grpSpPr>
        <p:sp>
          <p:nvSpPr>
            <p:cNvPr id="347" name="Rectangle: Rounded Corners 346">
              <a:extLst>
                <a:ext uri="{FF2B5EF4-FFF2-40B4-BE49-F238E27FC236}">
                  <a16:creationId xmlns:a16="http://schemas.microsoft.com/office/drawing/2014/main" id="{2E549476-165A-4C0D-BD83-B0354954B865}"/>
                </a:ext>
              </a:extLst>
            </p:cNvPr>
            <p:cNvSpPr/>
            <p:nvPr/>
          </p:nvSpPr>
          <p:spPr bwMode="auto">
            <a:xfrm>
              <a:off x="4585336" y="2290819"/>
              <a:ext cx="1456987" cy="1299034"/>
            </a:xfrm>
            <a:prstGeom prst="roundRect">
              <a:avLst>
                <a:gd name="adj" fmla="val 2618"/>
              </a:avLst>
            </a:prstGeom>
            <a:noFill/>
            <a:ln w="12700" cap="flat" cmpd="sng" algn="ctr">
              <a:solidFill>
                <a:schemeClr val="bg1">
                  <a:lumMod val="65000"/>
                </a:schemeClr>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1" i="0" u="none" strike="noStrike" kern="0" cap="none" spc="0" normalizeH="0" baseline="0" noProof="0" dirty="0">
                <a:ln>
                  <a:noFill/>
                </a:ln>
                <a:solidFill>
                  <a:srgbClr val="000000"/>
                </a:solidFill>
                <a:effectLst/>
                <a:uLnTx/>
                <a:uFillTx/>
              </a:endParaRPr>
            </a:p>
          </p:txBody>
        </p:sp>
        <p:sp>
          <p:nvSpPr>
            <p:cNvPr id="348" name="Freeform: Shape 347">
              <a:extLst>
                <a:ext uri="{FF2B5EF4-FFF2-40B4-BE49-F238E27FC236}">
                  <a16:creationId xmlns:a16="http://schemas.microsoft.com/office/drawing/2014/main" id="{BF9A052A-070D-44DC-9196-37322443C64B}"/>
                </a:ext>
              </a:extLst>
            </p:cNvPr>
            <p:cNvSpPr/>
            <p:nvPr/>
          </p:nvSpPr>
          <p:spPr>
            <a:xfrm>
              <a:off x="5529672" y="3147534"/>
              <a:ext cx="487956" cy="301108"/>
            </a:xfrm>
            <a:custGeom>
              <a:avLst/>
              <a:gdLst>
                <a:gd name="connsiteX0" fmla="*/ 0 w 1002729"/>
                <a:gd name="connsiteY0" fmla="*/ 0 h 501364"/>
                <a:gd name="connsiteX1" fmla="*/ 1002729 w 1002729"/>
                <a:gd name="connsiteY1" fmla="*/ 0 h 501364"/>
                <a:gd name="connsiteX2" fmla="*/ 1002729 w 1002729"/>
                <a:gd name="connsiteY2" fmla="*/ 501364 h 501364"/>
                <a:gd name="connsiteX3" fmla="*/ 0 w 1002729"/>
                <a:gd name="connsiteY3" fmla="*/ 501364 h 501364"/>
                <a:gd name="connsiteX4" fmla="*/ 0 w 1002729"/>
                <a:gd name="connsiteY4" fmla="*/ 0 h 501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729" h="501364">
                  <a:moveTo>
                    <a:pt x="0" y="0"/>
                  </a:moveTo>
                  <a:lnTo>
                    <a:pt x="1002729" y="0"/>
                  </a:lnTo>
                  <a:lnTo>
                    <a:pt x="1002729" y="501364"/>
                  </a:lnTo>
                  <a:lnTo>
                    <a:pt x="0" y="501364"/>
                  </a:lnTo>
                  <a:lnTo>
                    <a:pt x="0" y="0"/>
                  </a:lnTo>
                  <a:close/>
                </a:path>
              </a:pathLst>
            </a:custGeom>
            <a:noFill/>
            <a:ln w="19050" cap="flat" cmpd="sng" algn="ctr">
              <a:noFill/>
              <a:prstDash val="solid"/>
            </a:ln>
            <a:effectLst/>
          </p:spPr>
          <p:txBody>
            <a:bodyPr spcFirstLastPara="0" vert="horz" wrap="square" lIns="5080" tIns="5080" rIns="5080" bIns="5080" numCol="1" spcCol="1270" anchor="ctr" anchorCtr="0">
              <a:spAutoFit/>
            </a:bodyPr>
            <a:lstStyle/>
            <a:p>
              <a:pPr marL="0" marR="0" lvl="0" indent="0" algn="ctr" defTabSz="355600" eaLnBrk="1" fontAlgn="auto" latinLnBrk="0" hangingPunct="1">
                <a:lnSpc>
                  <a:spcPct val="90000"/>
                </a:lnSpc>
                <a:spcBef>
                  <a:spcPct val="0"/>
                </a:spcBef>
                <a:spcAft>
                  <a:spcPct val="35000"/>
                </a:spcAft>
                <a:buClrTx/>
                <a:buSzTx/>
                <a:buFontTx/>
                <a:buNone/>
                <a:tabLst/>
                <a:defRPr/>
              </a:pPr>
              <a:r>
                <a:rPr kumimoji="0" lang="en-GB" sz="1050" b="1" i="0" u="none" strike="noStrike" kern="0" cap="none" spc="0" normalizeH="0" baseline="0" noProof="0" dirty="0">
                  <a:ln>
                    <a:noFill/>
                  </a:ln>
                  <a:effectLst/>
                  <a:uLnTx/>
                  <a:uFillTx/>
                  <a:latin typeface="Arial"/>
                  <a:ea typeface="+mn-ea"/>
                  <a:cs typeface="+mn-cs"/>
                </a:rPr>
                <a:t>&gt;120 min</a:t>
              </a:r>
            </a:p>
          </p:txBody>
        </p:sp>
        <p:sp>
          <p:nvSpPr>
            <p:cNvPr id="349" name="Freeform: Shape 348">
              <a:extLst>
                <a:ext uri="{FF2B5EF4-FFF2-40B4-BE49-F238E27FC236}">
                  <a16:creationId xmlns:a16="http://schemas.microsoft.com/office/drawing/2014/main" id="{5CCD1491-D4CB-4DAE-B730-BEB13627F691}"/>
                </a:ext>
              </a:extLst>
            </p:cNvPr>
            <p:cNvSpPr/>
            <p:nvPr/>
          </p:nvSpPr>
          <p:spPr>
            <a:xfrm>
              <a:off x="5529672" y="2453851"/>
              <a:ext cx="483983" cy="301108"/>
            </a:xfrm>
            <a:custGeom>
              <a:avLst/>
              <a:gdLst>
                <a:gd name="connsiteX0" fmla="*/ 0 w 1002729"/>
                <a:gd name="connsiteY0" fmla="*/ 0 h 501364"/>
                <a:gd name="connsiteX1" fmla="*/ 1002729 w 1002729"/>
                <a:gd name="connsiteY1" fmla="*/ 0 h 501364"/>
                <a:gd name="connsiteX2" fmla="*/ 1002729 w 1002729"/>
                <a:gd name="connsiteY2" fmla="*/ 501364 h 501364"/>
                <a:gd name="connsiteX3" fmla="*/ 0 w 1002729"/>
                <a:gd name="connsiteY3" fmla="*/ 501364 h 501364"/>
                <a:gd name="connsiteX4" fmla="*/ 0 w 1002729"/>
                <a:gd name="connsiteY4" fmla="*/ 0 h 501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729" h="501364">
                  <a:moveTo>
                    <a:pt x="0" y="0"/>
                  </a:moveTo>
                  <a:lnTo>
                    <a:pt x="1002729" y="0"/>
                  </a:lnTo>
                  <a:lnTo>
                    <a:pt x="1002729" y="501364"/>
                  </a:lnTo>
                  <a:lnTo>
                    <a:pt x="0" y="501364"/>
                  </a:lnTo>
                  <a:lnTo>
                    <a:pt x="0" y="0"/>
                  </a:lnTo>
                  <a:close/>
                </a:path>
              </a:pathLst>
            </a:custGeom>
            <a:noFill/>
            <a:ln w="19050" cap="flat" cmpd="sng" algn="ctr">
              <a:noFill/>
              <a:prstDash val="solid"/>
            </a:ln>
            <a:effectLst/>
          </p:spPr>
          <p:txBody>
            <a:bodyPr spcFirstLastPara="0" vert="horz" wrap="square" lIns="5080" tIns="5080" rIns="5080" bIns="5080" numCol="1" spcCol="1270" anchor="ctr" anchorCtr="0">
              <a:spAutoFit/>
            </a:bodyPr>
            <a:lstStyle/>
            <a:p>
              <a:pPr marL="0" marR="0" lvl="0" indent="0" algn="ctr" defTabSz="355600" eaLnBrk="1" fontAlgn="auto" latinLnBrk="0" hangingPunct="1">
                <a:lnSpc>
                  <a:spcPct val="90000"/>
                </a:lnSpc>
                <a:spcBef>
                  <a:spcPct val="0"/>
                </a:spcBef>
                <a:spcAft>
                  <a:spcPct val="35000"/>
                </a:spcAft>
                <a:buClrTx/>
                <a:buSzTx/>
                <a:buFontTx/>
                <a:buNone/>
                <a:tabLst/>
                <a:defRPr/>
              </a:pPr>
              <a:r>
                <a:rPr kumimoji="0" lang="en-GB" sz="1050" b="1" i="0" u="none" strike="noStrike" kern="0" cap="none" spc="0" normalizeH="0" baseline="0" noProof="0" dirty="0">
                  <a:ln>
                    <a:noFill/>
                  </a:ln>
                  <a:effectLst/>
                  <a:uLnTx/>
                  <a:uFillTx/>
                  <a:latin typeface="Arial"/>
                  <a:ea typeface="+mn-ea"/>
                  <a:cs typeface="+mn-cs"/>
                </a:rPr>
                <a:t>≤120 min</a:t>
              </a:r>
            </a:p>
          </p:txBody>
        </p:sp>
        <p:grpSp>
          <p:nvGrpSpPr>
            <p:cNvPr id="352" name="Group 351">
              <a:extLst>
                <a:ext uri="{FF2B5EF4-FFF2-40B4-BE49-F238E27FC236}">
                  <a16:creationId xmlns:a16="http://schemas.microsoft.com/office/drawing/2014/main" id="{AE591BF8-9407-4EE2-BC58-442D8D9DCC64}"/>
                </a:ext>
              </a:extLst>
            </p:cNvPr>
            <p:cNvGrpSpPr/>
            <p:nvPr/>
          </p:nvGrpSpPr>
          <p:grpSpPr>
            <a:xfrm>
              <a:off x="5291951" y="2630058"/>
              <a:ext cx="262847" cy="655885"/>
              <a:chOff x="2755775" y="1606021"/>
              <a:chExt cx="510242" cy="655885"/>
            </a:xfrm>
          </p:grpSpPr>
          <p:cxnSp>
            <p:nvCxnSpPr>
              <p:cNvPr id="353" name="Straight Arrow Connector 352">
                <a:extLst>
                  <a:ext uri="{FF2B5EF4-FFF2-40B4-BE49-F238E27FC236}">
                    <a16:creationId xmlns:a16="http://schemas.microsoft.com/office/drawing/2014/main" id="{8FCED7BD-A8CD-42DC-8DE9-620E5B07E248}"/>
                  </a:ext>
                </a:extLst>
              </p:cNvPr>
              <p:cNvCxnSpPr>
                <a:cxnSpLocks/>
              </p:cNvCxnSpPr>
              <p:nvPr/>
            </p:nvCxnSpPr>
            <p:spPr>
              <a:xfrm flipV="1">
                <a:off x="2755775" y="1606021"/>
                <a:ext cx="510242" cy="330449"/>
              </a:xfrm>
              <a:prstGeom prst="straightConnector1">
                <a:avLst/>
              </a:prstGeom>
              <a:noFill/>
              <a:ln w="12700" cap="flat" cmpd="sng" algn="ctr">
                <a:solidFill>
                  <a:srgbClr val="4E4D4D"/>
                </a:solidFill>
                <a:prstDash val="solid"/>
                <a:tailEnd type="triangle"/>
              </a:ln>
              <a:effectLst/>
            </p:spPr>
          </p:cxnSp>
          <p:cxnSp>
            <p:nvCxnSpPr>
              <p:cNvPr id="354" name="Straight Arrow Connector 353">
                <a:extLst>
                  <a:ext uri="{FF2B5EF4-FFF2-40B4-BE49-F238E27FC236}">
                    <a16:creationId xmlns:a16="http://schemas.microsoft.com/office/drawing/2014/main" id="{2321E203-4AA4-446A-8C11-330335E7833B}"/>
                  </a:ext>
                </a:extLst>
              </p:cNvPr>
              <p:cNvCxnSpPr>
                <a:cxnSpLocks/>
              </p:cNvCxnSpPr>
              <p:nvPr/>
            </p:nvCxnSpPr>
            <p:spPr>
              <a:xfrm>
                <a:off x="2755775" y="1931457"/>
                <a:ext cx="510242" cy="330449"/>
              </a:xfrm>
              <a:prstGeom prst="straightConnector1">
                <a:avLst/>
              </a:prstGeom>
              <a:noFill/>
              <a:ln w="12700" cap="flat" cmpd="sng" algn="ctr">
                <a:solidFill>
                  <a:srgbClr val="4E4D4D"/>
                </a:solidFill>
                <a:prstDash val="solid"/>
                <a:tailEnd type="triangle"/>
              </a:ln>
              <a:effectLst/>
            </p:spPr>
          </p:cxnSp>
        </p:grpSp>
        <p:sp>
          <p:nvSpPr>
            <p:cNvPr id="355" name="Freeform: Shape 354">
              <a:extLst>
                <a:ext uri="{FF2B5EF4-FFF2-40B4-BE49-F238E27FC236}">
                  <a16:creationId xmlns:a16="http://schemas.microsoft.com/office/drawing/2014/main" id="{3FE3A65C-049D-476A-AF0A-AF2BA66CFD4F}"/>
                </a:ext>
              </a:extLst>
            </p:cNvPr>
            <p:cNvSpPr/>
            <p:nvPr/>
          </p:nvSpPr>
          <p:spPr>
            <a:xfrm>
              <a:off x="4591114" y="3147471"/>
              <a:ext cx="756080" cy="387640"/>
            </a:xfrm>
            <a:custGeom>
              <a:avLst/>
              <a:gdLst>
                <a:gd name="connsiteX0" fmla="*/ 0 w 1002729"/>
                <a:gd name="connsiteY0" fmla="*/ 0 h 501364"/>
                <a:gd name="connsiteX1" fmla="*/ 1002729 w 1002729"/>
                <a:gd name="connsiteY1" fmla="*/ 0 h 501364"/>
                <a:gd name="connsiteX2" fmla="*/ 1002729 w 1002729"/>
                <a:gd name="connsiteY2" fmla="*/ 501364 h 501364"/>
                <a:gd name="connsiteX3" fmla="*/ 0 w 1002729"/>
                <a:gd name="connsiteY3" fmla="*/ 501364 h 501364"/>
                <a:gd name="connsiteX4" fmla="*/ 0 w 1002729"/>
                <a:gd name="connsiteY4" fmla="*/ 0 h 501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729" h="501364">
                  <a:moveTo>
                    <a:pt x="0" y="0"/>
                  </a:moveTo>
                  <a:lnTo>
                    <a:pt x="1002729" y="0"/>
                  </a:lnTo>
                  <a:lnTo>
                    <a:pt x="1002729" y="501364"/>
                  </a:lnTo>
                  <a:lnTo>
                    <a:pt x="0" y="501364"/>
                  </a:lnTo>
                  <a:lnTo>
                    <a:pt x="0" y="0"/>
                  </a:lnTo>
                  <a:close/>
                </a:path>
              </a:pathLst>
            </a:custGeom>
            <a:noFill/>
            <a:ln w="19050" cap="flat" cmpd="sng" algn="ctr">
              <a:noFill/>
              <a:prstDash val="solid"/>
            </a:ln>
            <a:effectLst/>
          </p:spPr>
          <p:txBody>
            <a:bodyPr spcFirstLastPara="0" vert="horz" wrap="square" lIns="5080" tIns="5080" rIns="5080" bIns="5080" numCol="1" spcCol="1270" anchor="ctr" anchorCtr="0">
              <a:noAutofit/>
            </a:bodyPr>
            <a:lstStyle/>
            <a:p>
              <a:pPr marL="0" marR="0" lvl="0" indent="0" algn="ctr" defTabSz="355600" eaLnBrk="1" fontAlgn="auto" latinLnBrk="0" hangingPunct="1">
                <a:lnSpc>
                  <a:spcPct val="90000"/>
                </a:lnSpc>
                <a:spcBef>
                  <a:spcPct val="0"/>
                </a:spcBef>
                <a:spcAft>
                  <a:spcPct val="35000"/>
                </a:spcAft>
                <a:buClrTx/>
                <a:buSzTx/>
                <a:buFontTx/>
                <a:buNone/>
                <a:tabLst/>
                <a:defRPr/>
              </a:pPr>
              <a:r>
                <a:rPr kumimoji="0" lang="en-GB" sz="1050" b="1" i="0" u="none" strike="noStrike" kern="0" cap="none" spc="0" normalizeH="0" baseline="0" noProof="0" dirty="0">
                  <a:ln>
                    <a:noFill/>
                  </a:ln>
                  <a:solidFill>
                    <a:srgbClr val="4E4D4D"/>
                  </a:solidFill>
                  <a:effectLst/>
                  <a:uLnTx/>
                  <a:uFillTx/>
                  <a:latin typeface="Arial"/>
                  <a:ea typeface="+mn-ea"/>
                  <a:cs typeface="+mn-cs"/>
                </a:rPr>
                <a:t>Time to PCI?</a:t>
              </a:r>
            </a:p>
          </p:txBody>
        </p:sp>
        <p:grpSp>
          <p:nvGrpSpPr>
            <p:cNvPr id="375" name="Group 374">
              <a:extLst>
                <a:ext uri="{FF2B5EF4-FFF2-40B4-BE49-F238E27FC236}">
                  <a16:creationId xmlns:a16="http://schemas.microsoft.com/office/drawing/2014/main" id="{8E817223-DC61-42F5-9A9B-FA6AD4734C0D}"/>
                </a:ext>
              </a:extLst>
            </p:cNvPr>
            <p:cNvGrpSpPr/>
            <p:nvPr/>
          </p:nvGrpSpPr>
          <p:grpSpPr>
            <a:xfrm>
              <a:off x="4764686" y="2690060"/>
              <a:ext cx="369947" cy="429797"/>
              <a:chOff x="6901149" y="3129019"/>
              <a:chExt cx="659417" cy="766097"/>
            </a:xfrm>
            <a:solidFill>
              <a:schemeClr val="bg1"/>
            </a:solidFill>
          </p:grpSpPr>
          <p:sp>
            <p:nvSpPr>
              <p:cNvPr id="376" name="Oval 375">
                <a:extLst>
                  <a:ext uri="{FF2B5EF4-FFF2-40B4-BE49-F238E27FC236}">
                    <a16:creationId xmlns:a16="http://schemas.microsoft.com/office/drawing/2014/main" id="{CA42A5F9-F921-4938-9D2C-B918B72A76F2}"/>
                  </a:ext>
                </a:extLst>
              </p:cNvPr>
              <p:cNvSpPr/>
              <p:nvPr/>
            </p:nvSpPr>
            <p:spPr>
              <a:xfrm>
                <a:off x="6901149" y="3235699"/>
                <a:ext cx="659417" cy="659417"/>
              </a:xfrm>
              <a:prstGeom prst="ellipse">
                <a:avLst/>
              </a:prstGeom>
              <a:grpFill/>
              <a:ln w="19050" cap="flat" cmpd="sng" algn="ctr">
                <a:solidFill>
                  <a:schemeClr val="accent1"/>
                </a:solidFill>
                <a:prstDash val="solid"/>
                <a:miter lim="800000"/>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white"/>
                  </a:solidFill>
                  <a:effectLst/>
                  <a:uLnTx/>
                  <a:uFillTx/>
                  <a:latin typeface="Franklin Gothic Demi Cond" panose="020B0706030402020204" pitchFamily="34" charset="0"/>
                  <a:ea typeface="+mn-ea"/>
                  <a:cs typeface="+mn-cs"/>
                </a:endParaRPr>
              </a:p>
            </p:txBody>
          </p:sp>
          <p:sp>
            <p:nvSpPr>
              <p:cNvPr id="377" name="Rounded Rectangle 26">
                <a:extLst>
                  <a:ext uri="{FF2B5EF4-FFF2-40B4-BE49-F238E27FC236}">
                    <a16:creationId xmlns:a16="http://schemas.microsoft.com/office/drawing/2014/main" id="{C40DBF47-D818-4F8C-834A-AD48E8100583}"/>
                  </a:ext>
                </a:extLst>
              </p:cNvPr>
              <p:cNvSpPr/>
              <p:nvPr/>
            </p:nvSpPr>
            <p:spPr>
              <a:xfrm>
                <a:off x="7158467" y="3129019"/>
                <a:ext cx="144780" cy="108000"/>
              </a:xfrm>
              <a:prstGeom prst="roundRect">
                <a:avLst/>
              </a:prstGeom>
              <a:grpFill/>
              <a:ln w="19050" cap="flat" cmpd="sng" algn="ctr">
                <a:solidFill>
                  <a:schemeClr val="accent1"/>
                </a:solidFill>
                <a:prstDash val="solid"/>
                <a:miter lim="800000"/>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white"/>
                  </a:solidFill>
                  <a:effectLst/>
                  <a:uLnTx/>
                  <a:uFillTx/>
                  <a:latin typeface="Franklin Gothic Demi Cond" panose="020B0706030402020204" pitchFamily="34" charset="0"/>
                  <a:ea typeface="+mn-ea"/>
                  <a:cs typeface="+mn-cs"/>
                </a:endParaRPr>
              </a:p>
            </p:txBody>
          </p:sp>
          <p:sp>
            <p:nvSpPr>
              <p:cNvPr id="378" name="Rounded Rectangle 75">
                <a:extLst>
                  <a:ext uri="{FF2B5EF4-FFF2-40B4-BE49-F238E27FC236}">
                    <a16:creationId xmlns:a16="http://schemas.microsoft.com/office/drawing/2014/main" id="{FD303F5A-6E29-48B0-BC81-E4C6C9039108}"/>
                  </a:ext>
                </a:extLst>
              </p:cNvPr>
              <p:cNvSpPr/>
              <p:nvPr/>
            </p:nvSpPr>
            <p:spPr>
              <a:xfrm rot="19500000" flipH="1">
                <a:off x="6964265" y="3233553"/>
                <a:ext cx="144780" cy="72000"/>
              </a:xfrm>
              <a:prstGeom prst="roundRect">
                <a:avLst/>
              </a:prstGeom>
              <a:grpFill/>
              <a:ln w="19050" cap="flat" cmpd="sng" algn="ctr">
                <a:solidFill>
                  <a:schemeClr val="accent1"/>
                </a:solidFill>
                <a:prstDash val="solid"/>
                <a:miter lim="800000"/>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white"/>
                  </a:solidFill>
                  <a:effectLst/>
                  <a:uLnTx/>
                  <a:uFillTx/>
                  <a:latin typeface="Franklin Gothic Demi Cond" panose="020B0706030402020204" pitchFamily="34" charset="0"/>
                  <a:ea typeface="+mn-ea"/>
                  <a:cs typeface="+mn-cs"/>
                </a:endParaRPr>
              </a:p>
            </p:txBody>
          </p:sp>
          <p:sp>
            <p:nvSpPr>
              <p:cNvPr id="379" name="Rounded Rectangle 28">
                <a:extLst>
                  <a:ext uri="{FF2B5EF4-FFF2-40B4-BE49-F238E27FC236}">
                    <a16:creationId xmlns:a16="http://schemas.microsoft.com/office/drawing/2014/main" id="{217E5105-B029-4D47-9957-2DFDDA3DD236}"/>
                  </a:ext>
                </a:extLst>
              </p:cNvPr>
              <p:cNvSpPr/>
              <p:nvPr/>
            </p:nvSpPr>
            <p:spPr>
              <a:xfrm>
                <a:off x="7212857" y="3294158"/>
                <a:ext cx="36000" cy="288000"/>
              </a:xfrm>
              <a:prstGeom prst="roundRect">
                <a:avLst>
                  <a:gd name="adj" fmla="val 50000"/>
                </a:avLst>
              </a:prstGeom>
              <a:grpFill/>
              <a:ln w="19050" cap="flat" cmpd="sng" algn="ctr">
                <a:solidFill>
                  <a:schemeClr val="accent1"/>
                </a:solidFill>
                <a:prstDash val="solid"/>
                <a:miter lim="800000"/>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white"/>
                  </a:solidFill>
                  <a:effectLst/>
                  <a:uLnTx/>
                  <a:uFillTx/>
                  <a:latin typeface="Franklin Gothic Demi Cond" panose="020B0706030402020204" pitchFamily="34" charset="0"/>
                  <a:ea typeface="+mn-ea"/>
                  <a:cs typeface="+mn-cs"/>
                </a:endParaRPr>
              </a:p>
            </p:txBody>
          </p:sp>
          <p:sp>
            <p:nvSpPr>
              <p:cNvPr id="380" name="Oval 379">
                <a:extLst>
                  <a:ext uri="{FF2B5EF4-FFF2-40B4-BE49-F238E27FC236}">
                    <a16:creationId xmlns:a16="http://schemas.microsoft.com/office/drawing/2014/main" id="{00A4BDDB-8EAC-4557-9A19-F8D2B37B6153}"/>
                  </a:ext>
                </a:extLst>
              </p:cNvPr>
              <p:cNvSpPr/>
              <p:nvPr/>
            </p:nvSpPr>
            <p:spPr>
              <a:xfrm>
                <a:off x="7187677" y="3514699"/>
                <a:ext cx="90000" cy="90000"/>
              </a:xfrm>
              <a:prstGeom prst="ellipse">
                <a:avLst/>
              </a:prstGeom>
              <a:grpFill/>
              <a:ln w="19050" cap="flat" cmpd="sng" algn="ctr">
                <a:solidFill>
                  <a:schemeClr val="accent1"/>
                </a:solidFill>
                <a:prstDash val="solid"/>
                <a:miter lim="800000"/>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white"/>
                  </a:solidFill>
                  <a:effectLst/>
                  <a:uLnTx/>
                  <a:uFillTx/>
                  <a:latin typeface="Franklin Gothic Demi Cond" panose="020B0706030402020204" pitchFamily="34" charset="0"/>
                  <a:ea typeface="+mn-ea"/>
                  <a:cs typeface="+mn-cs"/>
                </a:endParaRPr>
              </a:p>
            </p:txBody>
          </p:sp>
          <p:cxnSp>
            <p:nvCxnSpPr>
              <p:cNvPr id="381" name="Straight Connector 380">
                <a:extLst>
                  <a:ext uri="{FF2B5EF4-FFF2-40B4-BE49-F238E27FC236}">
                    <a16:creationId xmlns:a16="http://schemas.microsoft.com/office/drawing/2014/main" id="{B4029D4B-E864-44EA-8492-ED026658C9AC}"/>
                  </a:ext>
                </a:extLst>
              </p:cNvPr>
              <p:cNvCxnSpPr/>
              <p:nvPr/>
            </p:nvCxnSpPr>
            <p:spPr>
              <a:xfrm flipH="1" flipV="1">
                <a:off x="7054071" y="3369571"/>
                <a:ext cx="151316" cy="170366"/>
              </a:xfrm>
              <a:prstGeom prst="line">
                <a:avLst/>
              </a:prstGeom>
              <a:grpFill/>
              <a:ln w="19050" cap="rnd" cmpd="sng" algn="ctr">
                <a:solidFill>
                  <a:schemeClr val="accent1"/>
                </a:solidFill>
                <a:prstDash val="solid"/>
              </a:ln>
              <a:effectLst/>
            </p:spPr>
          </p:cxnSp>
          <p:cxnSp>
            <p:nvCxnSpPr>
              <p:cNvPr id="382" name="Straight Connector 381">
                <a:extLst>
                  <a:ext uri="{FF2B5EF4-FFF2-40B4-BE49-F238E27FC236}">
                    <a16:creationId xmlns:a16="http://schemas.microsoft.com/office/drawing/2014/main" id="{6B2D48D6-BC32-48B4-82DA-E7C10F3C695C}"/>
                  </a:ext>
                </a:extLst>
              </p:cNvPr>
              <p:cNvCxnSpPr/>
              <p:nvPr/>
            </p:nvCxnSpPr>
            <p:spPr>
              <a:xfrm>
                <a:off x="7230857" y="3784600"/>
                <a:ext cx="1" cy="54000"/>
              </a:xfrm>
              <a:prstGeom prst="line">
                <a:avLst/>
              </a:prstGeom>
              <a:grpFill/>
              <a:ln w="19050" cap="rnd" cmpd="sng" algn="ctr">
                <a:solidFill>
                  <a:schemeClr val="accent1"/>
                </a:solidFill>
                <a:prstDash val="solid"/>
              </a:ln>
              <a:effectLst/>
            </p:spPr>
          </p:cxnSp>
          <p:cxnSp>
            <p:nvCxnSpPr>
              <p:cNvPr id="383" name="Straight Connector 382">
                <a:extLst>
                  <a:ext uri="{FF2B5EF4-FFF2-40B4-BE49-F238E27FC236}">
                    <a16:creationId xmlns:a16="http://schemas.microsoft.com/office/drawing/2014/main" id="{55237981-9EB1-43A2-916C-DAA3CCB5EF4A}"/>
                  </a:ext>
                </a:extLst>
              </p:cNvPr>
              <p:cNvCxnSpPr/>
              <p:nvPr/>
            </p:nvCxnSpPr>
            <p:spPr>
              <a:xfrm rot="5400000">
                <a:off x="6983706" y="3532699"/>
                <a:ext cx="1" cy="54000"/>
              </a:xfrm>
              <a:prstGeom prst="line">
                <a:avLst/>
              </a:prstGeom>
              <a:grpFill/>
              <a:ln w="19050" cap="rnd" cmpd="sng" algn="ctr">
                <a:solidFill>
                  <a:schemeClr val="accent1"/>
                </a:solidFill>
                <a:prstDash val="solid"/>
              </a:ln>
              <a:effectLst/>
            </p:spPr>
          </p:cxnSp>
          <p:sp>
            <p:nvSpPr>
              <p:cNvPr id="384" name="Rounded Rectangle 74">
                <a:extLst>
                  <a:ext uri="{FF2B5EF4-FFF2-40B4-BE49-F238E27FC236}">
                    <a16:creationId xmlns:a16="http://schemas.microsoft.com/office/drawing/2014/main" id="{4CDE02C0-DC91-4CD0-94B7-0CCB5533A640}"/>
                  </a:ext>
                </a:extLst>
              </p:cNvPr>
              <p:cNvSpPr/>
              <p:nvPr/>
            </p:nvSpPr>
            <p:spPr>
              <a:xfrm rot="2100000">
                <a:off x="7357967" y="3233553"/>
                <a:ext cx="144780" cy="72000"/>
              </a:xfrm>
              <a:prstGeom prst="roundRect">
                <a:avLst/>
              </a:prstGeom>
              <a:grpFill/>
              <a:ln w="19050" cap="flat" cmpd="sng" algn="ctr">
                <a:solidFill>
                  <a:schemeClr val="accent1"/>
                </a:solidFill>
                <a:prstDash val="solid"/>
                <a:miter lim="800000"/>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white"/>
                  </a:solidFill>
                  <a:effectLst/>
                  <a:uLnTx/>
                  <a:uFillTx/>
                  <a:latin typeface="Franklin Gothic Demi Cond" panose="020B0706030402020204" pitchFamily="34" charset="0"/>
                  <a:ea typeface="+mn-ea"/>
                  <a:cs typeface="+mn-cs"/>
                </a:endParaRPr>
              </a:p>
            </p:txBody>
          </p:sp>
          <p:cxnSp>
            <p:nvCxnSpPr>
              <p:cNvPr id="385" name="Straight Connector 384">
                <a:extLst>
                  <a:ext uri="{FF2B5EF4-FFF2-40B4-BE49-F238E27FC236}">
                    <a16:creationId xmlns:a16="http://schemas.microsoft.com/office/drawing/2014/main" id="{A8A54237-55B4-4F2D-AB41-D4DEBDAFAE14}"/>
                  </a:ext>
                </a:extLst>
              </p:cNvPr>
              <p:cNvCxnSpPr/>
              <p:nvPr/>
            </p:nvCxnSpPr>
            <p:spPr>
              <a:xfrm rot="5400000">
                <a:off x="7470340" y="3532699"/>
                <a:ext cx="1" cy="54000"/>
              </a:xfrm>
              <a:prstGeom prst="line">
                <a:avLst/>
              </a:prstGeom>
              <a:grpFill/>
              <a:ln w="19050" cap="rnd" cmpd="sng" algn="ctr">
                <a:solidFill>
                  <a:schemeClr val="accent1"/>
                </a:solidFill>
                <a:prstDash val="solid"/>
              </a:ln>
              <a:effectLst/>
            </p:spPr>
          </p:cxnSp>
          <p:cxnSp>
            <p:nvCxnSpPr>
              <p:cNvPr id="386" name="Straight Connector 385">
                <a:extLst>
                  <a:ext uri="{FF2B5EF4-FFF2-40B4-BE49-F238E27FC236}">
                    <a16:creationId xmlns:a16="http://schemas.microsoft.com/office/drawing/2014/main" id="{8C2FA45C-4E24-4670-97AA-924A2A0CCF98}"/>
                  </a:ext>
                </a:extLst>
              </p:cNvPr>
              <p:cNvCxnSpPr/>
              <p:nvPr/>
            </p:nvCxnSpPr>
            <p:spPr>
              <a:xfrm rot="1800000">
                <a:off x="7350407" y="3327421"/>
                <a:ext cx="1" cy="54000"/>
              </a:xfrm>
              <a:prstGeom prst="line">
                <a:avLst/>
              </a:prstGeom>
              <a:grpFill/>
              <a:ln w="19050" cap="rnd" cmpd="sng" algn="ctr">
                <a:solidFill>
                  <a:schemeClr val="accent1"/>
                </a:solidFill>
                <a:prstDash val="solid"/>
              </a:ln>
              <a:effectLst/>
            </p:spPr>
          </p:cxnSp>
          <p:cxnSp>
            <p:nvCxnSpPr>
              <p:cNvPr id="387" name="Straight Connector 386">
                <a:extLst>
                  <a:ext uri="{FF2B5EF4-FFF2-40B4-BE49-F238E27FC236}">
                    <a16:creationId xmlns:a16="http://schemas.microsoft.com/office/drawing/2014/main" id="{443ECED0-22DB-4A69-BC8F-75B58B65E8E4}"/>
                  </a:ext>
                </a:extLst>
              </p:cNvPr>
              <p:cNvCxnSpPr/>
              <p:nvPr/>
            </p:nvCxnSpPr>
            <p:spPr>
              <a:xfrm rot="3600000">
                <a:off x="7436706" y="3415053"/>
                <a:ext cx="1" cy="54000"/>
              </a:xfrm>
              <a:prstGeom prst="line">
                <a:avLst/>
              </a:prstGeom>
              <a:grpFill/>
              <a:ln w="19050" cap="rnd" cmpd="sng" algn="ctr">
                <a:solidFill>
                  <a:schemeClr val="accent1"/>
                </a:solidFill>
                <a:prstDash val="solid"/>
              </a:ln>
              <a:effectLst/>
            </p:spPr>
          </p:cxnSp>
          <p:cxnSp>
            <p:nvCxnSpPr>
              <p:cNvPr id="388" name="Straight Connector 387">
                <a:extLst>
                  <a:ext uri="{FF2B5EF4-FFF2-40B4-BE49-F238E27FC236}">
                    <a16:creationId xmlns:a16="http://schemas.microsoft.com/office/drawing/2014/main" id="{95E755DB-B073-4236-9EFF-665C54A6BCC5}"/>
                  </a:ext>
                </a:extLst>
              </p:cNvPr>
              <p:cNvCxnSpPr/>
              <p:nvPr/>
            </p:nvCxnSpPr>
            <p:spPr>
              <a:xfrm rot="1800000">
                <a:off x="7106703" y="3750092"/>
                <a:ext cx="1" cy="54000"/>
              </a:xfrm>
              <a:prstGeom prst="line">
                <a:avLst/>
              </a:prstGeom>
              <a:grpFill/>
              <a:ln w="19050" cap="rnd" cmpd="sng" algn="ctr">
                <a:solidFill>
                  <a:schemeClr val="accent1"/>
                </a:solidFill>
                <a:prstDash val="solid"/>
              </a:ln>
              <a:effectLst/>
            </p:spPr>
          </p:cxnSp>
          <p:cxnSp>
            <p:nvCxnSpPr>
              <p:cNvPr id="389" name="Straight Connector 388">
                <a:extLst>
                  <a:ext uri="{FF2B5EF4-FFF2-40B4-BE49-F238E27FC236}">
                    <a16:creationId xmlns:a16="http://schemas.microsoft.com/office/drawing/2014/main" id="{38EE4300-6284-4416-B5C2-FE381EBF642D}"/>
                  </a:ext>
                </a:extLst>
              </p:cNvPr>
              <p:cNvCxnSpPr/>
              <p:nvPr/>
            </p:nvCxnSpPr>
            <p:spPr>
              <a:xfrm rot="3600000">
                <a:off x="7017304" y="3655748"/>
                <a:ext cx="1" cy="54000"/>
              </a:xfrm>
              <a:prstGeom prst="line">
                <a:avLst/>
              </a:prstGeom>
              <a:grpFill/>
              <a:ln w="19050" cap="rnd" cmpd="sng" algn="ctr">
                <a:solidFill>
                  <a:schemeClr val="accent1"/>
                </a:solidFill>
                <a:prstDash val="solid"/>
              </a:ln>
              <a:effectLst/>
            </p:spPr>
          </p:cxnSp>
          <p:cxnSp>
            <p:nvCxnSpPr>
              <p:cNvPr id="390" name="Straight Connector 389">
                <a:extLst>
                  <a:ext uri="{FF2B5EF4-FFF2-40B4-BE49-F238E27FC236}">
                    <a16:creationId xmlns:a16="http://schemas.microsoft.com/office/drawing/2014/main" id="{57C43AB3-DFB6-4FC8-8E59-0E6DC9810744}"/>
                  </a:ext>
                </a:extLst>
              </p:cNvPr>
              <p:cNvCxnSpPr/>
              <p:nvPr/>
            </p:nvCxnSpPr>
            <p:spPr>
              <a:xfrm rot="19800000" flipV="1">
                <a:off x="7106703" y="3327421"/>
                <a:ext cx="1" cy="54000"/>
              </a:xfrm>
              <a:prstGeom prst="line">
                <a:avLst/>
              </a:prstGeom>
              <a:grpFill/>
              <a:ln w="19050" cap="rnd" cmpd="sng" algn="ctr">
                <a:solidFill>
                  <a:schemeClr val="accent1"/>
                </a:solidFill>
                <a:prstDash val="solid"/>
              </a:ln>
              <a:effectLst/>
            </p:spPr>
          </p:cxnSp>
          <p:cxnSp>
            <p:nvCxnSpPr>
              <p:cNvPr id="391" name="Straight Connector 390">
                <a:extLst>
                  <a:ext uri="{FF2B5EF4-FFF2-40B4-BE49-F238E27FC236}">
                    <a16:creationId xmlns:a16="http://schemas.microsoft.com/office/drawing/2014/main" id="{E3B33B1D-074D-4DDC-A5DE-E9674EF5880E}"/>
                  </a:ext>
                </a:extLst>
              </p:cNvPr>
              <p:cNvCxnSpPr/>
              <p:nvPr/>
            </p:nvCxnSpPr>
            <p:spPr>
              <a:xfrm rot="18000000" flipV="1">
                <a:off x="7017304" y="3415053"/>
                <a:ext cx="1" cy="54000"/>
              </a:xfrm>
              <a:prstGeom prst="line">
                <a:avLst/>
              </a:prstGeom>
              <a:grpFill/>
              <a:ln w="19050" cap="rnd" cmpd="sng" algn="ctr">
                <a:solidFill>
                  <a:schemeClr val="accent1"/>
                </a:solidFill>
                <a:prstDash val="solid"/>
              </a:ln>
              <a:effectLst/>
            </p:spPr>
          </p:cxnSp>
          <p:cxnSp>
            <p:nvCxnSpPr>
              <p:cNvPr id="392" name="Straight Connector 391">
                <a:extLst>
                  <a:ext uri="{FF2B5EF4-FFF2-40B4-BE49-F238E27FC236}">
                    <a16:creationId xmlns:a16="http://schemas.microsoft.com/office/drawing/2014/main" id="{26832FD3-D5AA-465C-BF02-FE9786AD0127}"/>
                  </a:ext>
                </a:extLst>
              </p:cNvPr>
              <p:cNvCxnSpPr/>
              <p:nvPr/>
            </p:nvCxnSpPr>
            <p:spPr>
              <a:xfrm rot="18000000" flipV="1">
                <a:off x="7436706" y="3655748"/>
                <a:ext cx="1" cy="54000"/>
              </a:xfrm>
              <a:prstGeom prst="line">
                <a:avLst/>
              </a:prstGeom>
              <a:grpFill/>
              <a:ln w="19050" cap="rnd" cmpd="sng" algn="ctr">
                <a:solidFill>
                  <a:schemeClr val="accent1"/>
                </a:solidFill>
                <a:prstDash val="solid"/>
              </a:ln>
              <a:effectLst/>
            </p:spPr>
          </p:cxnSp>
          <p:cxnSp>
            <p:nvCxnSpPr>
              <p:cNvPr id="393" name="Straight Connector 392">
                <a:extLst>
                  <a:ext uri="{FF2B5EF4-FFF2-40B4-BE49-F238E27FC236}">
                    <a16:creationId xmlns:a16="http://schemas.microsoft.com/office/drawing/2014/main" id="{62B9BE4A-BD78-4A11-8D78-C45E246D66C6}"/>
                  </a:ext>
                </a:extLst>
              </p:cNvPr>
              <p:cNvCxnSpPr/>
              <p:nvPr/>
            </p:nvCxnSpPr>
            <p:spPr>
              <a:xfrm rot="19800000" flipH="1">
                <a:off x="7350407" y="3750092"/>
                <a:ext cx="1" cy="54000"/>
              </a:xfrm>
              <a:prstGeom prst="line">
                <a:avLst/>
              </a:prstGeom>
              <a:grpFill/>
              <a:ln w="19050" cap="rnd" cmpd="sng" algn="ctr">
                <a:solidFill>
                  <a:schemeClr val="accent1"/>
                </a:solidFill>
                <a:prstDash val="solid"/>
              </a:ln>
              <a:effectLst/>
            </p:spPr>
          </p:cxnSp>
        </p:grpSp>
      </p:grpSp>
      <p:sp>
        <p:nvSpPr>
          <p:cNvPr id="396" name="TextBox 395">
            <a:extLst>
              <a:ext uri="{FF2B5EF4-FFF2-40B4-BE49-F238E27FC236}">
                <a16:creationId xmlns:a16="http://schemas.microsoft.com/office/drawing/2014/main" id="{E1D45B92-D07D-429D-A5BA-4F4F9A6719FC}"/>
              </a:ext>
            </a:extLst>
          </p:cNvPr>
          <p:cNvSpPr txBox="1"/>
          <p:nvPr/>
        </p:nvSpPr>
        <p:spPr>
          <a:xfrm>
            <a:off x="4435466" y="1447005"/>
            <a:ext cx="3308763" cy="510717"/>
          </a:xfrm>
          <a:prstGeom prst="roundRect">
            <a:avLst>
              <a:gd name="adj" fmla="val 4966"/>
            </a:avLst>
          </a:prstGeom>
          <a:solidFill>
            <a:schemeClr val="bg1">
              <a:lumMod val="95000"/>
            </a:schemeClr>
          </a:solidFill>
          <a:ln w="12700">
            <a:noFill/>
          </a:ln>
        </p:spPr>
        <p:txBody>
          <a:bodyPr wrap="square" rtlCol="0" anchor="ctr" anchorCtr="0">
            <a:noAutofit/>
          </a:bodyPr>
          <a:lstStyle>
            <a:defPPr>
              <a:defRPr lang="en-US"/>
            </a:defPPr>
            <a:lvl1pPr lvl="0" algn="ctr" defTabSz="914400">
              <a:defRPr sz="1400"/>
            </a:lvl1pPr>
          </a:lstStyle>
          <a:p>
            <a:r>
              <a:rPr lang="en-GB" dirty="0"/>
              <a:t>Strategy</a:t>
            </a:r>
          </a:p>
        </p:txBody>
      </p:sp>
      <p:cxnSp>
        <p:nvCxnSpPr>
          <p:cNvPr id="224" name="Straight Connector 223">
            <a:extLst>
              <a:ext uri="{FF2B5EF4-FFF2-40B4-BE49-F238E27FC236}">
                <a16:creationId xmlns:a16="http://schemas.microsoft.com/office/drawing/2014/main" id="{FF31D131-5925-47EF-9D5B-D26F039DA5BA}"/>
              </a:ext>
            </a:extLst>
          </p:cNvPr>
          <p:cNvCxnSpPr>
            <a:cxnSpLocks/>
          </p:cNvCxnSpPr>
          <p:nvPr/>
        </p:nvCxnSpPr>
        <p:spPr>
          <a:xfrm flipV="1">
            <a:off x="4390418" y="1412179"/>
            <a:ext cx="0" cy="3637491"/>
          </a:xfrm>
          <a:prstGeom prst="line">
            <a:avLst/>
          </a:prstGeom>
          <a:noFill/>
          <a:ln w="10000" cap="flat" cmpd="sng" algn="ctr">
            <a:solidFill>
              <a:srgbClr val="B3B4B4"/>
            </a:solidFill>
            <a:prstDash val="dash"/>
          </a:ln>
          <a:effectLst/>
        </p:spPr>
      </p:cxnSp>
      <p:sp>
        <p:nvSpPr>
          <p:cNvPr id="13" name="Left Bracket 12">
            <a:extLst>
              <a:ext uri="{FF2B5EF4-FFF2-40B4-BE49-F238E27FC236}">
                <a16:creationId xmlns:a16="http://schemas.microsoft.com/office/drawing/2014/main" id="{F35B0FC0-93FD-4865-BC07-4FAAC29A8722}"/>
              </a:ext>
            </a:extLst>
          </p:cNvPr>
          <p:cNvSpPr/>
          <p:nvPr/>
        </p:nvSpPr>
        <p:spPr>
          <a:xfrm rot="16200000">
            <a:off x="5022093" y="1386564"/>
            <a:ext cx="70400" cy="8723632"/>
          </a:xfrm>
          <a:prstGeom prst="leftBracket">
            <a:avLst/>
          </a:prstGeom>
          <a:ln w="19050">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grpSp>
        <p:nvGrpSpPr>
          <p:cNvPr id="139" name="Group 138">
            <a:extLst>
              <a:ext uri="{FF2B5EF4-FFF2-40B4-BE49-F238E27FC236}">
                <a16:creationId xmlns:a16="http://schemas.microsoft.com/office/drawing/2014/main" id="{711EF184-ED8F-4528-B498-7C482FABB365}"/>
              </a:ext>
            </a:extLst>
          </p:cNvPr>
          <p:cNvGrpSpPr/>
          <p:nvPr/>
        </p:nvGrpSpPr>
        <p:grpSpPr>
          <a:xfrm>
            <a:off x="8379849" y="3038519"/>
            <a:ext cx="521677" cy="521677"/>
            <a:chOff x="2565542" y="4195112"/>
            <a:chExt cx="457200" cy="457200"/>
          </a:xfrm>
        </p:grpSpPr>
        <p:sp>
          <p:nvSpPr>
            <p:cNvPr id="140" name="Oval 139">
              <a:extLst>
                <a:ext uri="{FF2B5EF4-FFF2-40B4-BE49-F238E27FC236}">
                  <a16:creationId xmlns:a16="http://schemas.microsoft.com/office/drawing/2014/main" id="{EA2A6D40-7C54-4557-B363-15D85CA92B63}"/>
                </a:ext>
              </a:extLst>
            </p:cNvPr>
            <p:cNvSpPr/>
            <p:nvPr/>
          </p:nvSpPr>
          <p:spPr>
            <a:xfrm>
              <a:off x="2565542" y="4195112"/>
              <a:ext cx="457200" cy="457200"/>
            </a:xfrm>
            <a:prstGeom prst="ellipse">
              <a:avLst/>
            </a:prstGeom>
            <a:solidFill>
              <a:schemeClr val="bg1"/>
            </a:solidFill>
            <a:ln w="19050" cap="flat" cmpd="sng" algn="ctr">
              <a:solidFill>
                <a:schemeClr val="accent4"/>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GB" kern="0" dirty="0">
                <a:solidFill>
                  <a:srgbClr val="FFFFFF"/>
                </a:solidFill>
              </a:endParaRPr>
            </a:p>
          </p:txBody>
        </p:sp>
        <p:grpSp>
          <p:nvGrpSpPr>
            <p:cNvPr id="141" name="Group 140">
              <a:extLst>
                <a:ext uri="{FF2B5EF4-FFF2-40B4-BE49-F238E27FC236}">
                  <a16:creationId xmlns:a16="http://schemas.microsoft.com/office/drawing/2014/main" id="{0ADF5A06-2B93-48F2-9C96-A438962AB910}"/>
                </a:ext>
              </a:extLst>
            </p:cNvPr>
            <p:cNvGrpSpPr/>
            <p:nvPr/>
          </p:nvGrpSpPr>
          <p:grpSpPr>
            <a:xfrm>
              <a:off x="2644723" y="4299330"/>
              <a:ext cx="297710" cy="274109"/>
              <a:chOff x="-3298825" y="3363913"/>
              <a:chExt cx="2282824" cy="2101850"/>
            </a:xfrm>
            <a:solidFill>
              <a:schemeClr val="accent5">
                <a:lumMod val="50000"/>
              </a:schemeClr>
            </a:solidFill>
          </p:grpSpPr>
          <p:sp>
            <p:nvSpPr>
              <p:cNvPr id="142" name="Freeform 13">
                <a:extLst>
                  <a:ext uri="{FF2B5EF4-FFF2-40B4-BE49-F238E27FC236}">
                    <a16:creationId xmlns:a16="http://schemas.microsoft.com/office/drawing/2014/main" id="{9C296EFB-D28F-4742-AC8A-3911E0B31B88}"/>
                  </a:ext>
                </a:extLst>
              </p:cNvPr>
              <p:cNvSpPr>
                <a:spLocks/>
              </p:cNvSpPr>
              <p:nvPr/>
            </p:nvSpPr>
            <p:spPr bwMode="auto">
              <a:xfrm>
                <a:off x="-3298825" y="3363913"/>
                <a:ext cx="2084387" cy="2101850"/>
              </a:xfrm>
              <a:custGeom>
                <a:avLst/>
                <a:gdLst>
                  <a:gd name="T0" fmla="*/ 178 w 630"/>
                  <a:gd name="T1" fmla="*/ 605 h 636"/>
                  <a:gd name="T2" fmla="*/ 122 w 630"/>
                  <a:gd name="T3" fmla="*/ 548 h 636"/>
                  <a:gd name="T4" fmla="*/ 178 w 630"/>
                  <a:gd name="T5" fmla="*/ 492 h 636"/>
                  <a:gd name="T6" fmla="*/ 217 w 630"/>
                  <a:gd name="T7" fmla="*/ 531 h 636"/>
                  <a:gd name="T8" fmla="*/ 232 w 630"/>
                  <a:gd name="T9" fmla="*/ 531 h 636"/>
                  <a:gd name="T10" fmla="*/ 270 w 630"/>
                  <a:gd name="T11" fmla="*/ 493 h 636"/>
                  <a:gd name="T12" fmla="*/ 221 w 630"/>
                  <a:gd name="T13" fmla="*/ 443 h 636"/>
                  <a:gd name="T14" fmla="*/ 221 w 630"/>
                  <a:gd name="T15" fmla="*/ 429 h 636"/>
                  <a:gd name="T16" fmla="*/ 235 w 630"/>
                  <a:gd name="T17" fmla="*/ 429 h 636"/>
                  <a:gd name="T18" fmla="*/ 284 w 630"/>
                  <a:gd name="T19" fmla="*/ 478 h 636"/>
                  <a:gd name="T20" fmla="*/ 314 w 630"/>
                  <a:gd name="T21" fmla="*/ 449 h 636"/>
                  <a:gd name="T22" fmla="*/ 265 w 630"/>
                  <a:gd name="T23" fmla="*/ 399 h 636"/>
                  <a:gd name="T24" fmla="*/ 265 w 630"/>
                  <a:gd name="T25" fmla="*/ 385 h 636"/>
                  <a:gd name="T26" fmla="*/ 279 w 630"/>
                  <a:gd name="T27" fmla="*/ 385 h 636"/>
                  <a:gd name="T28" fmla="*/ 328 w 630"/>
                  <a:gd name="T29" fmla="*/ 434 h 636"/>
                  <a:gd name="T30" fmla="*/ 358 w 630"/>
                  <a:gd name="T31" fmla="*/ 405 h 636"/>
                  <a:gd name="T32" fmla="*/ 309 w 630"/>
                  <a:gd name="T33" fmla="*/ 355 h 636"/>
                  <a:gd name="T34" fmla="*/ 309 w 630"/>
                  <a:gd name="T35" fmla="*/ 341 h 636"/>
                  <a:gd name="T36" fmla="*/ 323 w 630"/>
                  <a:gd name="T37" fmla="*/ 341 h 636"/>
                  <a:gd name="T38" fmla="*/ 372 w 630"/>
                  <a:gd name="T39" fmla="*/ 390 h 636"/>
                  <a:gd name="T40" fmla="*/ 402 w 630"/>
                  <a:gd name="T41" fmla="*/ 361 h 636"/>
                  <a:gd name="T42" fmla="*/ 353 w 630"/>
                  <a:gd name="T43" fmla="*/ 311 h 636"/>
                  <a:gd name="T44" fmla="*/ 353 w 630"/>
                  <a:gd name="T45" fmla="*/ 297 h 636"/>
                  <a:gd name="T46" fmla="*/ 367 w 630"/>
                  <a:gd name="T47" fmla="*/ 297 h 636"/>
                  <a:gd name="T48" fmla="*/ 416 w 630"/>
                  <a:gd name="T49" fmla="*/ 346 h 636"/>
                  <a:gd name="T50" fmla="*/ 446 w 630"/>
                  <a:gd name="T51" fmla="*/ 317 h 636"/>
                  <a:gd name="T52" fmla="*/ 397 w 630"/>
                  <a:gd name="T53" fmla="*/ 267 h 636"/>
                  <a:gd name="T54" fmla="*/ 397 w 630"/>
                  <a:gd name="T55" fmla="*/ 253 h 636"/>
                  <a:gd name="T56" fmla="*/ 411 w 630"/>
                  <a:gd name="T57" fmla="*/ 253 h 636"/>
                  <a:gd name="T58" fmla="*/ 460 w 630"/>
                  <a:gd name="T59" fmla="*/ 302 h 636"/>
                  <a:gd name="T60" fmla="*/ 494 w 630"/>
                  <a:gd name="T61" fmla="*/ 268 h 636"/>
                  <a:gd name="T62" fmla="*/ 497 w 630"/>
                  <a:gd name="T63" fmla="*/ 261 h 636"/>
                  <a:gd name="T64" fmla="*/ 498 w 630"/>
                  <a:gd name="T65" fmla="*/ 157 h 636"/>
                  <a:gd name="T66" fmla="*/ 627 w 630"/>
                  <a:gd name="T67" fmla="*/ 18 h 636"/>
                  <a:gd name="T68" fmla="*/ 626 w 630"/>
                  <a:gd name="T69" fmla="*/ 4 h 636"/>
                  <a:gd name="T70" fmla="*/ 613 w 630"/>
                  <a:gd name="T71" fmla="*/ 4 h 636"/>
                  <a:gd name="T72" fmla="*/ 476 w 630"/>
                  <a:gd name="T73" fmla="*/ 133 h 636"/>
                  <a:gd name="T74" fmla="*/ 372 w 630"/>
                  <a:gd name="T75" fmla="*/ 141 h 636"/>
                  <a:gd name="T76" fmla="*/ 365 w 630"/>
                  <a:gd name="T77" fmla="*/ 144 h 636"/>
                  <a:gd name="T78" fmla="*/ 105 w 630"/>
                  <a:gd name="T79" fmla="*/ 404 h 636"/>
                  <a:gd name="T80" fmla="*/ 105 w 630"/>
                  <a:gd name="T81" fmla="*/ 418 h 636"/>
                  <a:gd name="T82" fmla="*/ 144 w 630"/>
                  <a:gd name="T83" fmla="*/ 457 h 636"/>
                  <a:gd name="T84" fmla="*/ 87 w 630"/>
                  <a:gd name="T85" fmla="*/ 514 h 636"/>
                  <a:gd name="T86" fmla="*/ 31 w 630"/>
                  <a:gd name="T87" fmla="*/ 458 h 636"/>
                  <a:gd name="T88" fmla="*/ 17 w 630"/>
                  <a:gd name="T89" fmla="*/ 458 h 636"/>
                  <a:gd name="T90" fmla="*/ 4 w 630"/>
                  <a:gd name="T91" fmla="*/ 471 h 636"/>
                  <a:gd name="T92" fmla="*/ 4 w 630"/>
                  <a:gd name="T93" fmla="*/ 485 h 636"/>
                  <a:gd name="T94" fmla="*/ 151 w 630"/>
                  <a:gd name="T95" fmla="*/ 632 h 636"/>
                  <a:gd name="T96" fmla="*/ 165 w 630"/>
                  <a:gd name="T97" fmla="*/ 632 h 636"/>
                  <a:gd name="T98" fmla="*/ 178 w 630"/>
                  <a:gd name="T99" fmla="*/ 619 h 636"/>
                  <a:gd name="T100" fmla="*/ 178 w 630"/>
                  <a:gd name="T101" fmla="*/ 605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0" h="636">
                    <a:moveTo>
                      <a:pt x="178" y="605"/>
                    </a:moveTo>
                    <a:cubicBezTo>
                      <a:pt x="122" y="548"/>
                      <a:pt x="122" y="548"/>
                      <a:pt x="122" y="548"/>
                    </a:cubicBezTo>
                    <a:cubicBezTo>
                      <a:pt x="178" y="492"/>
                      <a:pt x="178" y="492"/>
                      <a:pt x="178" y="492"/>
                    </a:cubicBezTo>
                    <a:cubicBezTo>
                      <a:pt x="217" y="531"/>
                      <a:pt x="217" y="531"/>
                      <a:pt x="217" y="531"/>
                    </a:cubicBezTo>
                    <a:cubicBezTo>
                      <a:pt x="221" y="535"/>
                      <a:pt x="228" y="535"/>
                      <a:pt x="232" y="531"/>
                    </a:cubicBezTo>
                    <a:cubicBezTo>
                      <a:pt x="270" y="493"/>
                      <a:pt x="270" y="493"/>
                      <a:pt x="270" y="493"/>
                    </a:cubicBezTo>
                    <a:cubicBezTo>
                      <a:pt x="221" y="443"/>
                      <a:pt x="221" y="443"/>
                      <a:pt x="221" y="443"/>
                    </a:cubicBezTo>
                    <a:cubicBezTo>
                      <a:pt x="217" y="439"/>
                      <a:pt x="217" y="433"/>
                      <a:pt x="221" y="429"/>
                    </a:cubicBezTo>
                    <a:cubicBezTo>
                      <a:pt x="225" y="425"/>
                      <a:pt x="231" y="425"/>
                      <a:pt x="235" y="429"/>
                    </a:cubicBezTo>
                    <a:cubicBezTo>
                      <a:pt x="284" y="478"/>
                      <a:pt x="284" y="478"/>
                      <a:pt x="284" y="478"/>
                    </a:cubicBezTo>
                    <a:cubicBezTo>
                      <a:pt x="314" y="449"/>
                      <a:pt x="314" y="449"/>
                      <a:pt x="314" y="449"/>
                    </a:cubicBezTo>
                    <a:cubicBezTo>
                      <a:pt x="265" y="399"/>
                      <a:pt x="265" y="399"/>
                      <a:pt x="265" y="399"/>
                    </a:cubicBezTo>
                    <a:cubicBezTo>
                      <a:pt x="261" y="395"/>
                      <a:pt x="261" y="389"/>
                      <a:pt x="265" y="385"/>
                    </a:cubicBezTo>
                    <a:cubicBezTo>
                      <a:pt x="269" y="381"/>
                      <a:pt x="275" y="381"/>
                      <a:pt x="279" y="385"/>
                    </a:cubicBezTo>
                    <a:cubicBezTo>
                      <a:pt x="328" y="434"/>
                      <a:pt x="328" y="434"/>
                      <a:pt x="328" y="434"/>
                    </a:cubicBezTo>
                    <a:cubicBezTo>
                      <a:pt x="358" y="405"/>
                      <a:pt x="358" y="405"/>
                      <a:pt x="358" y="405"/>
                    </a:cubicBezTo>
                    <a:cubicBezTo>
                      <a:pt x="309" y="355"/>
                      <a:pt x="309" y="355"/>
                      <a:pt x="309" y="355"/>
                    </a:cubicBezTo>
                    <a:cubicBezTo>
                      <a:pt x="305" y="351"/>
                      <a:pt x="305" y="345"/>
                      <a:pt x="309" y="341"/>
                    </a:cubicBezTo>
                    <a:cubicBezTo>
                      <a:pt x="313" y="337"/>
                      <a:pt x="319" y="337"/>
                      <a:pt x="323" y="341"/>
                    </a:cubicBezTo>
                    <a:cubicBezTo>
                      <a:pt x="372" y="390"/>
                      <a:pt x="372" y="390"/>
                      <a:pt x="372" y="390"/>
                    </a:cubicBezTo>
                    <a:cubicBezTo>
                      <a:pt x="402" y="361"/>
                      <a:pt x="402" y="361"/>
                      <a:pt x="402" y="361"/>
                    </a:cubicBezTo>
                    <a:cubicBezTo>
                      <a:pt x="353" y="311"/>
                      <a:pt x="353" y="311"/>
                      <a:pt x="353" y="311"/>
                    </a:cubicBezTo>
                    <a:cubicBezTo>
                      <a:pt x="349" y="307"/>
                      <a:pt x="349" y="301"/>
                      <a:pt x="353" y="297"/>
                    </a:cubicBezTo>
                    <a:cubicBezTo>
                      <a:pt x="357" y="293"/>
                      <a:pt x="363" y="293"/>
                      <a:pt x="367" y="297"/>
                    </a:cubicBezTo>
                    <a:cubicBezTo>
                      <a:pt x="416" y="346"/>
                      <a:pt x="416" y="346"/>
                      <a:pt x="416" y="346"/>
                    </a:cubicBezTo>
                    <a:cubicBezTo>
                      <a:pt x="446" y="317"/>
                      <a:pt x="446" y="317"/>
                      <a:pt x="446" y="317"/>
                    </a:cubicBezTo>
                    <a:cubicBezTo>
                      <a:pt x="397" y="267"/>
                      <a:pt x="397" y="267"/>
                      <a:pt x="397" y="267"/>
                    </a:cubicBezTo>
                    <a:cubicBezTo>
                      <a:pt x="393" y="263"/>
                      <a:pt x="393" y="257"/>
                      <a:pt x="397" y="253"/>
                    </a:cubicBezTo>
                    <a:cubicBezTo>
                      <a:pt x="400" y="249"/>
                      <a:pt x="407" y="249"/>
                      <a:pt x="411" y="253"/>
                    </a:cubicBezTo>
                    <a:cubicBezTo>
                      <a:pt x="460" y="302"/>
                      <a:pt x="460" y="302"/>
                      <a:pt x="460" y="302"/>
                    </a:cubicBezTo>
                    <a:cubicBezTo>
                      <a:pt x="494" y="268"/>
                      <a:pt x="494" y="268"/>
                      <a:pt x="494" y="268"/>
                    </a:cubicBezTo>
                    <a:cubicBezTo>
                      <a:pt x="496" y="266"/>
                      <a:pt x="497" y="264"/>
                      <a:pt x="497" y="261"/>
                    </a:cubicBezTo>
                    <a:cubicBezTo>
                      <a:pt x="498" y="157"/>
                      <a:pt x="498" y="157"/>
                      <a:pt x="498" y="157"/>
                    </a:cubicBezTo>
                    <a:cubicBezTo>
                      <a:pt x="627" y="18"/>
                      <a:pt x="627" y="18"/>
                      <a:pt x="627" y="18"/>
                    </a:cubicBezTo>
                    <a:cubicBezTo>
                      <a:pt x="630" y="14"/>
                      <a:pt x="630" y="8"/>
                      <a:pt x="626" y="4"/>
                    </a:cubicBezTo>
                    <a:cubicBezTo>
                      <a:pt x="623" y="0"/>
                      <a:pt x="617" y="0"/>
                      <a:pt x="613" y="4"/>
                    </a:cubicBezTo>
                    <a:cubicBezTo>
                      <a:pt x="476" y="133"/>
                      <a:pt x="476" y="133"/>
                      <a:pt x="476" y="133"/>
                    </a:cubicBezTo>
                    <a:cubicBezTo>
                      <a:pt x="372" y="141"/>
                      <a:pt x="372" y="141"/>
                      <a:pt x="372" y="141"/>
                    </a:cubicBezTo>
                    <a:cubicBezTo>
                      <a:pt x="369" y="142"/>
                      <a:pt x="367" y="143"/>
                      <a:pt x="365" y="144"/>
                    </a:cubicBezTo>
                    <a:cubicBezTo>
                      <a:pt x="105" y="404"/>
                      <a:pt x="105" y="404"/>
                      <a:pt x="105" y="404"/>
                    </a:cubicBezTo>
                    <a:cubicBezTo>
                      <a:pt x="101" y="408"/>
                      <a:pt x="101" y="415"/>
                      <a:pt x="105" y="418"/>
                    </a:cubicBezTo>
                    <a:cubicBezTo>
                      <a:pt x="144" y="457"/>
                      <a:pt x="144" y="457"/>
                      <a:pt x="144" y="457"/>
                    </a:cubicBezTo>
                    <a:cubicBezTo>
                      <a:pt x="87" y="514"/>
                      <a:pt x="87" y="514"/>
                      <a:pt x="87" y="514"/>
                    </a:cubicBezTo>
                    <a:cubicBezTo>
                      <a:pt x="31" y="458"/>
                      <a:pt x="31" y="458"/>
                      <a:pt x="31" y="458"/>
                    </a:cubicBezTo>
                    <a:cubicBezTo>
                      <a:pt x="27" y="454"/>
                      <a:pt x="21" y="454"/>
                      <a:pt x="17" y="458"/>
                    </a:cubicBezTo>
                    <a:cubicBezTo>
                      <a:pt x="4" y="471"/>
                      <a:pt x="4" y="471"/>
                      <a:pt x="4" y="471"/>
                    </a:cubicBezTo>
                    <a:cubicBezTo>
                      <a:pt x="0" y="475"/>
                      <a:pt x="0" y="481"/>
                      <a:pt x="4" y="485"/>
                    </a:cubicBezTo>
                    <a:cubicBezTo>
                      <a:pt x="151" y="632"/>
                      <a:pt x="151" y="632"/>
                      <a:pt x="151" y="632"/>
                    </a:cubicBezTo>
                    <a:cubicBezTo>
                      <a:pt x="155" y="636"/>
                      <a:pt x="161" y="636"/>
                      <a:pt x="165" y="632"/>
                    </a:cubicBezTo>
                    <a:cubicBezTo>
                      <a:pt x="178" y="619"/>
                      <a:pt x="178" y="619"/>
                      <a:pt x="178" y="619"/>
                    </a:cubicBezTo>
                    <a:cubicBezTo>
                      <a:pt x="182" y="615"/>
                      <a:pt x="182" y="609"/>
                      <a:pt x="178" y="6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3" name="Freeform 14">
                <a:extLst>
                  <a:ext uri="{FF2B5EF4-FFF2-40B4-BE49-F238E27FC236}">
                    <a16:creationId xmlns:a16="http://schemas.microsoft.com/office/drawing/2014/main" id="{FD1D73F6-D415-47F6-94BE-41FE7B9A9234}"/>
                  </a:ext>
                </a:extLst>
              </p:cNvPr>
              <p:cNvSpPr>
                <a:spLocks/>
              </p:cNvSpPr>
              <p:nvPr/>
            </p:nvSpPr>
            <p:spPr bwMode="auto">
              <a:xfrm>
                <a:off x="-1373188" y="3492501"/>
                <a:ext cx="357187" cy="427038"/>
              </a:xfrm>
              <a:custGeom>
                <a:avLst/>
                <a:gdLst>
                  <a:gd name="T0" fmla="*/ 92 w 108"/>
                  <a:gd name="T1" fmla="*/ 74 h 129"/>
                  <a:gd name="T2" fmla="*/ 54 w 108"/>
                  <a:gd name="T3" fmla="*/ 0 h 129"/>
                  <a:gd name="T4" fmla="*/ 17 w 108"/>
                  <a:gd name="T5" fmla="*/ 74 h 129"/>
                  <a:gd name="T6" fmla="*/ 54 w 108"/>
                  <a:gd name="T7" fmla="*/ 129 h 129"/>
                  <a:gd name="T8" fmla="*/ 92 w 108"/>
                  <a:gd name="T9" fmla="*/ 74 h 129"/>
                </a:gdLst>
                <a:ahLst/>
                <a:cxnLst>
                  <a:cxn ang="0">
                    <a:pos x="T0" y="T1"/>
                  </a:cxn>
                  <a:cxn ang="0">
                    <a:pos x="T2" y="T3"/>
                  </a:cxn>
                  <a:cxn ang="0">
                    <a:pos x="T4" y="T5"/>
                  </a:cxn>
                  <a:cxn ang="0">
                    <a:pos x="T6" y="T7"/>
                  </a:cxn>
                  <a:cxn ang="0">
                    <a:pos x="T8" y="T9"/>
                  </a:cxn>
                </a:cxnLst>
                <a:rect l="0" t="0" r="r" b="b"/>
                <a:pathLst>
                  <a:path w="108" h="129">
                    <a:moveTo>
                      <a:pt x="92" y="74"/>
                    </a:moveTo>
                    <a:cubicBezTo>
                      <a:pt x="56" y="14"/>
                      <a:pt x="54" y="0"/>
                      <a:pt x="54" y="0"/>
                    </a:cubicBezTo>
                    <a:cubicBezTo>
                      <a:pt x="54" y="0"/>
                      <a:pt x="52" y="14"/>
                      <a:pt x="17" y="74"/>
                    </a:cubicBezTo>
                    <a:cubicBezTo>
                      <a:pt x="0" y="102"/>
                      <a:pt x="28" y="129"/>
                      <a:pt x="54" y="129"/>
                    </a:cubicBezTo>
                    <a:cubicBezTo>
                      <a:pt x="80" y="129"/>
                      <a:pt x="108" y="102"/>
                      <a:pt x="92"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44" name="Group 143">
            <a:extLst>
              <a:ext uri="{FF2B5EF4-FFF2-40B4-BE49-F238E27FC236}">
                <a16:creationId xmlns:a16="http://schemas.microsoft.com/office/drawing/2014/main" id="{12C9485E-7E01-4DE2-8725-0B25308FAD69}"/>
              </a:ext>
            </a:extLst>
          </p:cNvPr>
          <p:cNvGrpSpPr>
            <a:grpSpLocks noChangeAspect="1"/>
          </p:cNvGrpSpPr>
          <p:nvPr/>
        </p:nvGrpSpPr>
        <p:grpSpPr>
          <a:xfrm>
            <a:off x="8370687" y="2117756"/>
            <a:ext cx="540000" cy="540000"/>
            <a:chOff x="1825407" y="2153707"/>
            <a:chExt cx="718792" cy="718792"/>
          </a:xfrm>
        </p:grpSpPr>
        <p:grpSp>
          <p:nvGrpSpPr>
            <p:cNvPr id="145" name="Group 144">
              <a:extLst>
                <a:ext uri="{FF2B5EF4-FFF2-40B4-BE49-F238E27FC236}">
                  <a16:creationId xmlns:a16="http://schemas.microsoft.com/office/drawing/2014/main" id="{F88966A8-E3BD-4C85-B613-064BC438047A}"/>
                </a:ext>
              </a:extLst>
            </p:cNvPr>
            <p:cNvGrpSpPr/>
            <p:nvPr/>
          </p:nvGrpSpPr>
          <p:grpSpPr>
            <a:xfrm rot="19144929">
              <a:off x="1835400" y="2362792"/>
              <a:ext cx="693630" cy="306733"/>
              <a:chOff x="2931851" y="2380009"/>
              <a:chExt cx="652912" cy="216000"/>
            </a:xfrm>
          </p:grpSpPr>
          <p:sp>
            <p:nvSpPr>
              <p:cNvPr id="147" name="Freeform: Shape 146">
                <a:extLst>
                  <a:ext uri="{FF2B5EF4-FFF2-40B4-BE49-F238E27FC236}">
                    <a16:creationId xmlns:a16="http://schemas.microsoft.com/office/drawing/2014/main" id="{543EF23A-1A2C-4F49-8E8E-61A8678EF537}"/>
                  </a:ext>
                </a:extLst>
              </p:cNvPr>
              <p:cNvSpPr/>
              <p:nvPr/>
            </p:nvSpPr>
            <p:spPr>
              <a:xfrm rot="5400000">
                <a:off x="3151553" y="2162798"/>
                <a:ext cx="216000" cy="650421"/>
              </a:xfrm>
              <a:custGeom>
                <a:avLst/>
                <a:gdLst>
                  <a:gd name="connsiteX0" fmla="*/ 0 w 257081"/>
                  <a:gd name="connsiteY0" fmla="*/ 21919 h 719312"/>
                  <a:gd name="connsiteX1" fmla="*/ 8266 w 257081"/>
                  <a:gd name="connsiteY1" fmla="*/ 18265 h 719312"/>
                  <a:gd name="connsiteX2" fmla="*/ 213138 w 257081"/>
                  <a:gd name="connsiteY2" fmla="*/ 11798 h 719312"/>
                  <a:gd name="connsiteX3" fmla="*/ 257081 w 257081"/>
                  <a:gd name="connsiteY3" fmla="*/ 28155 h 719312"/>
                  <a:gd name="connsiteX4" fmla="*/ 257081 w 257081"/>
                  <a:gd name="connsiteY4" fmla="*/ 691154 h 719312"/>
                  <a:gd name="connsiteX5" fmla="*/ 234697 w 257081"/>
                  <a:gd name="connsiteY5" fmla="*/ 701047 h 719312"/>
                  <a:gd name="connsiteX6" fmla="*/ 29825 w 257081"/>
                  <a:gd name="connsiteY6" fmla="*/ 707515 h 719312"/>
                  <a:gd name="connsiteX7" fmla="*/ 0 w 257081"/>
                  <a:gd name="connsiteY7" fmla="*/ 696413 h 719312"/>
                  <a:gd name="connsiteX0" fmla="*/ 0 w 290066"/>
                  <a:gd name="connsiteY0" fmla="*/ 21919 h 719312"/>
                  <a:gd name="connsiteX1" fmla="*/ 8266 w 290066"/>
                  <a:gd name="connsiteY1" fmla="*/ 18265 h 719312"/>
                  <a:gd name="connsiteX2" fmla="*/ 213138 w 290066"/>
                  <a:gd name="connsiteY2" fmla="*/ 11798 h 719312"/>
                  <a:gd name="connsiteX3" fmla="*/ 257081 w 290066"/>
                  <a:gd name="connsiteY3" fmla="*/ 28155 h 719312"/>
                  <a:gd name="connsiteX4" fmla="*/ 290066 w 290066"/>
                  <a:gd name="connsiteY4" fmla="*/ 373226 h 719312"/>
                  <a:gd name="connsiteX5" fmla="*/ 257081 w 290066"/>
                  <a:gd name="connsiteY5" fmla="*/ 691154 h 719312"/>
                  <a:gd name="connsiteX6" fmla="*/ 234697 w 290066"/>
                  <a:gd name="connsiteY6" fmla="*/ 701047 h 719312"/>
                  <a:gd name="connsiteX7" fmla="*/ 29825 w 290066"/>
                  <a:gd name="connsiteY7" fmla="*/ 707515 h 719312"/>
                  <a:gd name="connsiteX8" fmla="*/ 0 w 290066"/>
                  <a:gd name="connsiteY8" fmla="*/ 696413 h 719312"/>
                  <a:gd name="connsiteX9" fmla="*/ 0 w 290066"/>
                  <a:gd name="connsiteY9" fmla="*/ 21919 h 719312"/>
                  <a:gd name="connsiteX0" fmla="*/ 26037 w 316103"/>
                  <a:gd name="connsiteY0" fmla="*/ 21919 h 719312"/>
                  <a:gd name="connsiteX1" fmla="*/ 34303 w 316103"/>
                  <a:gd name="connsiteY1" fmla="*/ 18265 h 719312"/>
                  <a:gd name="connsiteX2" fmla="*/ 239175 w 316103"/>
                  <a:gd name="connsiteY2" fmla="*/ 11798 h 719312"/>
                  <a:gd name="connsiteX3" fmla="*/ 283118 w 316103"/>
                  <a:gd name="connsiteY3" fmla="*/ 28155 h 719312"/>
                  <a:gd name="connsiteX4" fmla="*/ 316103 w 316103"/>
                  <a:gd name="connsiteY4" fmla="*/ 373226 h 719312"/>
                  <a:gd name="connsiteX5" fmla="*/ 283118 w 316103"/>
                  <a:gd name="connsiteY5" fmla="*/ 691154 h 719312"/>
                  <a:gd name="connsiteX6" fmla="*/ 260734 w 316103"/>
                  <a:gd name="connsiteY6" fmla="*/ 701047 h 719312"/>
                  <a:gd name="connsiteX7" fmla="*/ 55862 w 316103"/>
                  <a:gd name="connsiteY7" fmla="*/ 707515 h 719312"/>
                  <a:gd name="connsiteX8" fmla="*/ 26037 w 316103"/>
                  <a:gd name="connsiteY8" fmla="*/ 696413 h 719312"/>
                  <a:gd name="connsiteX9" fmla="*/ 0 w 316103"/>
                  <a:gd name="connsiteY9" fmla="*/ 361867 h 719312"/>
                  <a:gd name="connsiteX10" fmla="*/ 26037 w 316103"/>
                  <a:gd name="connsiteY10" fmla="*/ 21919 h 719312"/>
                  <a:gd name="connsiteX0" fmla="*/ 26037 w 334420"/>
                  <a:gd name="connsiteY0" fmla="*/ 21919 h 719312"/>
                  <a:gd name="connsiteX1" fmla="*/ 34303 w 334420"/>
                  <a:gd name="connsiteY1" fmla="*/ 18265 h 719312"/>
                  <a:gd name="connsiteX2" fmla="*/ 239175 w 334420"/>
                  <a:gd name="connsiteY2" fmla="*/ 11798 h 719312"/>
                  <a:gd name="connsiteX3" fmla="*/ 283118 w 334420"/>
                  <a:gd name="connsiteY3" fmla="*/ 28155 h 719312"/>
                  <a:gd name="connsiteX4" fmla="*/ 334420 w 334420"/>
                  <a:gd name="connsiteY4" fmla="*/ 367052 h 719312"/>
                  <a:gd name="connsiteX5" fmla="*/ 283118 w 334420"/>
                  <a:gd name="connsiteY5" fmla="*/ 691154 h 719312"/>
                  <a:gd name="connsiteX6" fmla="*/ 260734 w 334420"/>
                  <a:gd name="connsiteY6" fmla="*/ 701047 h 719312"/>
                  <a:gd name="connsiteX7" fmla="*/ 55862 w 334420"/>
                  <a:gd name="connsiteY7" fmla="*/ 707515 h 719312"/>
                  <a:gd name="connsiteX8" fmla="*/ 26037 w 334420"/>
                  <a:gd name="connsiteY8" fmla="*/ 696413 h 719312"/>
                  <a:gd name="connsiteX9" fmla="*/ 0 w 334420"/>
                  <a:gd name="connsiteY9" fmla="*/ 361867 h 719312"/>
                  <a:gd name="connsiteX10" fmla="*/ 26037 w 334420"/>
                  <a:gd name="connsiteY10" fmla="*/ 21919 h 719312"/>
                  <a:gd name="connsiteX0" fmla="*/ 26037 w 334576"/>
                  <a:gd name="connsiteY0" fmla="*/ 21919 h 719312"/>
                  <a:gd name="connsiteX1" fmla="*/ 34303 w 334576"/>
                  <a:gd name="connsiteY1" fmla="*/ 18265 h 719312"/>
                  <a:gd name="connsiteX2" fmla="*/ 239175 w 334576"/>
                  <a:gd name="connsiteY2" fmla="*/ 11798 h 719312"/>
                  <a:gd name="connsiteX3" fmla="*/ 283118 w 334576"/>
                  <a:gd name="connsiteY3" fmla="*/ 28155 h 719312"/>
                  <a:gd name="connsiteX4" fmla="*/ 334420 w 334576"/>
                  <a:gd name="connsiteY4" fmla="*/ 367052 h 719312"/>
                  <a:gd name="connsiteX5" fmla="*/ 283118 w 334576"/>
                  <a:gd name="connsiteY5" fmla="*/ 691154 h 719312"/>
                  <a:gd name="connsiteX6" fmla="*/ 260734 w 334576"/>
                  <a:gd name="connsiteY6" fmla="*/ 701047 h 719312"/>
                  <a:gd name="connsiteX7" fmla="*/ 55862 w 334576"/>
                  <a:gd name="connsiteY7" fmla="*/ 707515 h 719312"/>
                  <a:gd name="connsiteX8" fmla="*/ 26037 w 334576"/>
                  <a:gd name="connsiteY8" fmla="*/ 696413 h 719312"/>
                  <a:gd name="connsiteX9" fmla="*/ 0 w 334576"/>
                  <a:gd name="connsiteY9" fmla="*/ 361867 h 719312"/>
                  <a:gd name="connsiteX10" fmla="*/ 26037 w 334576"/>
                  <a:gd name="connsiteY10" fmla="*/ 21919 h 719312"/>
                  <a:gd name="connsiteX0" fmla="*/ 27816 w 336355"/>
                  <a:gd name="connsiteY0" fmla="*/ 21919 h 719312"/>
                  <a:gd name="connsiteX1" fmla="*/ 36082 w 336355"/>
                  <a:gd name="connsiteY1" fmla="*/ 18265 h 719312"/>
                  <a:gd name="connsiteX2" fmla="*/ 240954 w 336355"/>
                  <a:gd name="connsiteY2" fmla="*/ 11798 h 719312"/>
                  <a:gd name="connsiteX3" fmla="*/ 284897 w 336355"/>
                  <a:gd name="connsiteY3" fmla="*/ 28155 h 719312"/>
                  <a:gd name="connsiteX4" fmla="*/ 336199 w 336355"/>
                  <a:gd name="connsiteY4" fmla="*/ 367052 h 719312"/>
                  <a:gd name="connsiteX5" fmla="*/ 284897 w 336355"/>
                  <a:gd name="connsiteY5" fmla="*/ 691154 h 719312"/>
                  <a:gd name="connsiteX6" fmla="*/ 262513 w 336355"/>
                  <a:gd name="connsiteY6" fmla="*/ 701047 h 719312"/>
                  <a:gd name="connsiteX7" fmla="*/ 57641 w 336355"/>
                  <a:gd name="connsiteY7" fmla="*/ 707515 h 719312"/>
                  <a:gd name="connsiteX8" fmla="*/ 27816 w 336355"/>
                  <a:gd name="connsiteY8" fmla="*/ 696413 h 719312"/>
                  <a:gd name="connsiteX9" fmla="*/ 1779 w 336355"/>
                  <a:gd name="connsiteY9" fmla="*/ 361867 h 719312"/>
                  <a:gd name="connsiteX10" fmla="*/ 27816 w 336355"/>
                  <a:gd name="connsiteY10" fmla="*/ 21919 h 719312"/>
                  <a:gd name="connsiteX0" fmla="*/ 62377 w 370916"/>
                  <a:gd name="connsiteY0" fmla="*/ 21919 h 719312"/>
                  <a:gd name="connsiteX1" fmla="*/ 70643 w 370916"/>
                  <a:gd name="connsiteY1" fmla="*/ 18265 h 719312"/>
                  <a:gd name="connsiteX2" fmla="*/ 275515 w 370916"/>
                  <a:gd name="connsiteY2" fmla="*/ 11798 h 719312"/>
                  <a:gd name="connsiteX3" fmla="*/ 319458 w 370916"/>
                  <a:gd name="connsiteY3" fmla="*/ 28155 h 719312"/>
                  <a:gd name="connsiteX4" fmla="*/ 370760 w 370916"/>
                  <a:gd name="connsiteY4" fmla="*/ 367052 h 719312"/>
                  <a:gd name="connsiteX5" fmla="*/ 319458 w 370916"/>
                  <a:gd name="connsiteY5" fmla="*/ 691154 h 719312"/>
                  <a:gd name="connsiteX6" fmla="*/ 297074 w 370916"/>
                  <a:gd name="connsiteY6" fmla="*/ 701047 h 719312"/>
                  <a:gd name="connsiteX7" fmla="*/ 92202 w 370916"/>
                  <a:gd name="connsiteY7" fmla="*/ 707515 h 719312"/>
                  <a:gd name="connsiteX8" fmla="*/ 62377 w 370916"/>
                  <a:gd name="connsiteY8" fmla="*/ 696413 h 719312"/>
                  <a:gd name="connsiteX9" fmla="*/ 843 w 370916"/>
                  <a:gd name="connsiteY9" fmla="*/ 362794 h 719312"/>
                  <a:gd name="connsiteX10" fmla="*/ 62377 w 370916"/>
                  <a:gd name="connsiteY10" fmla="*/ 21919 h 71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0916" h="719312">
                    <a:moveTo>
                      <a:pt x="62377" y="21919"/>
                    </a:moveTo>
                    <a:lnTo>
                      <a:pt x="70643" y="18265"/>
                    </a:lnTo>
                    <a:cubicBezTo>
                      <a:pt x="136411" y="-3479"/>
                      <a:pt x="207744" y="-6027"/>
                      <a:pt x="275515" y="11798"/>
                    </a:cubicBezTo>
                    <a:lnTo>
                      <a:pt x="319458" y="28155"/>
                    </a:lnTo>
                    <a:cubicBezTo>
                      <a:pt x="319680" y="141548"/>
                      <a:pt x="370538" y="253659"/>
                      <a:pt x="370760" y="367052"/>
                    </a:cubicBezTo>
                    <a:cubicBezTo>
                      <a:pt x="373618" y="477819"/>
                      <a:pt x="336559" y="583120"/>
                      <a:pt x="319458" y="691154"/>
                    </a:cubicBezTo>
                    <a:lnTo>
                      <a:pt x="297074" y="701047"/>
                    </a:lnTo>
                    <a:cubicBezTo>
                      <a:pt x="231306" y="722792"/>
                      <a:pt x="159972" y="725340"/>
                      <a:pt x="92202" y="707515"/>
                    </a:cubicBezTo>
                    <a:lnTo>
                      <a:pt x="62377" y="696413"/>
                    </a:lnTo>
                    <a:cubicBezTo>
                      <a:pt x="53067" y="638805"/>
                      <a:pt x="-7836" y="476110"/>
                      <a:pt x="843" y="362794"/>
                    </a:cubicBezTo>
                    <a:lnTo>
                      <a:pt x="62377" y="21919"/>
                    </a:lnTo>
                    <a:close/>
                  </a:path>
                </a:pathLst>
              </a:custGeom>
              <a:solidFill>
                <a:srgbClr val="FEF4B8"/>
              </a:solidFill>
              <a:ln w="12700">
                <a:solidFill>
                  <a:schemeClr val="accent3"/>
                </a:solidFill>
              </a:ln>
            </p:spPr>
            <p:txBody>
              <a:bodyPr wrap="square" rtlCol="0" anchor="ctr" anchorCtr="0">
                <a:noAutofit/>
              </a:bodyPr>
              <a:lstStyle/>
              <a:p>
                <a:pPr marL="0" algn="ctr"/>
                <a:endParaRPr lang="en-GB" dirty="0">
                  <a:solidFill>
                    <a:schemeClr val="tx1"/>
                  </a:solidFill>
                </a:endParaRPr>
              </a:p>
            </p:txBody>
          </p:sp>
          <p:sp>
            <p:nvSpPr>
              <p:cNvPr id="148" name="Freeform: Shape 147">
                <a:extLst>
                  <a:ext uri="{FF2B5EF4-FFF2-40B4-BE49-F238E27FC236}">
                    <a16:creationId xmlns:a16="http://schemas.microsoft.com/office/drawing/2014/main" id="{80C8BFE8-D829-4B66-8983-7AC102FD8EBD}"/>
                  </a:ext>
                </a:extLst>
              </p:cNvPr>
              <p:cNvSpPr/>
              <p:nvPr/>
            </p:nvSpPr>
            <p:spPr>
              <a:xfrm rot="5400000">
                <a:off x="3185243" y="2166004"/>
                <a:ext cx="143638" cy="650421"/>
              </a:xfrm>
              <a:custGeom>
                <a:avLst/>
                <a:gdLst>
                  <a:gd name="connsiteX0" fmla="*/ 0 w 257081"/>
                  <a:gd name="connsiteY0" fmla="*/ 21919 h 719312"/>
                  <a:gd name="connsiteX1" fmla="*/ 8266 w 257081"/>
                  <a:gd name="connsiteY1" fmla="*/ 18265 h 719312"/>
                  <a:gd name="connsiteX2" fmla="*/ 213138 w 257081"/>
                  <a:gd name="connsiteY2" fmla="*/ 11798 h 719312"/>
                  <a:gd name="connsiteX3" fmla="*/ 257081 w 257081"/>
                  <a:gd name="connsiteY3" fmla="*/ 28155 h 719312"/>
                  <a:gd name="connsiteX4" fmla="*/ 257081 w 257081"/>
                  <a:gd name="connsiteY4" fmla="*/ 691154 h 719312"/>
                  <a:gd name="connsiteX5" fmla="*/ 234697 w 257081"/>
                  <a:gd name="connsiteY5" fmla="*/ 701047 h 719312"/>
                  <a:gd name="connsiteX6" fmla="*/ 29825 w 257081"/>
                  <a:gd name="connsiteY6" fmla="*/ 707515 h 719312"/>
                  <a:gd name="connsiteX7" fmla="*/ 0 w 257081"/>
                  <a:gd name="connsiteY7" fmla="*/ 696413 h 719312"/>
                  <a:gd name="connsiteX0" fmla="*/ 0 w 290066"/>
                  <a:gd name="connsiteY0" fmla="*/ 21919 h 719312"/>
                  <a:gd name="connsiteX1" fmla="*/ 8266 w 290066"/>
                  <a:gd name="connsiteY1" fmla="*/ 18265 h 719312"/>
                  <a:gd name="connsiteX2" fmla="*/ 213138 w 290066"/>
                  <a:gd name="connsiteY2" fmla="*/ 11798 h 719312"/>
                  <a:gd name="connsiteX3" fmla="*/ 257081 w 290066"/>
                  <a:gd name="connsiteY3" fmla="*/ 28155 h 719312"/>
                  <a:gd name="connsiteX4" fmla="*/ 290066 w 290066"/>
                  <a:gd name="connsiteY4" fmla="*/ 373226 h 719312"/>
                  <a:gd name="connsiteX5" fmla="*/ 257081 w 290066"/>
                  <a:gd name="connsiteY5" fmla="*/ 691154 h 719312"/>
                  <a:gd name="connsiteX6" fmla="*/ 234697 w 290066"/>
                  <a:gd name="connsiteY6" fmla="*/ 701047 h 719312"/>
                  <a:gd name="connsiteX7" fmla="*/ 29825 w 290066"/>
                  <a:gd name="connsiteY7" fmla="*/ 707515 h 719312"/>
                  <a:gd name="connsiteX8" fmla="*/ 0 w 290066"/>
                  <a:gd name="connsiteY8" fmla="*/ 696413 h 719312"/>
                  <a:gd name="connsiteX9" fmla="*/ 0 w 290066"/>
                  <a:gd name="connsiteY9" fmla="*/ 21919 h 719312"/>
                  <a:gd name="connsiteX0" fmla="*/ 26037 w 316103"/>
                  <a:gd name="connsiteY0" fmla="*/ 21919 h 719312"/>
                  <a:gd name="connsiteX1" fmla="*/ 34303 w 316103"/>
                  <a:gd name="connsiteY1" fmla="*/ 18265 h 719312"/>
                  <a:gd name="connsiteX2" fmla="*/ 239175 w 316103"/>
                  <a:gd name="connsiteY2" fmla="*/ 11798 h 719312"/>
                  <a:gd name="connsiteX3" fmla="*/ 283118 w 316103"/>
                  <a:gd name="connsiteY3" fmla="*/ 28155 h 719312"/>
                  <a:gd name="connsiteX4" fmla="*/ 316103 w 316103"/>
                  <a:gd name="connsiteY4" fmla="*/ 373226 h 719312"/>
                  <a:gd name="connsiteX5" fmla="*/ 283118 w 316103"/>
                  <a:gd name="connsiteY5" fmla="*/ 691154 h 719312"/>
                  <a:gd name="connsiteX6" fmla="*/ 260734 w 316103"/>
                  <a:gd name="connsiteY6" fmla="*/ 701047 h 719312"/>
                  <a:gd name="connsiteX7" fmla="*/ 55862 w 316103"/>
                  <a:gd name="connsiteY7" fmla="*/ 707515 h 719312"/>
                  <a:gd name="connsiteX8" fmla="*/ 26037 w 316103"/>
                  <a:gd name="connsiteY8" fmla="*/ 696413 h 719312"/>
                  <a:gd name="connsiteX9" fmla="*/ 0 w 316103"/>
                  <a:gd name="connsiteY9" fmla="*/ 361867 h 719312"/>
                  <a:gd name="connsiteX10" fmla="*/ 26037 w 316103"/>
                  <a:gd name="connsiteY10" fmla="*/ 21919 h 719312"/>
                  <a:gd name="connsiteX0" fmla="*/ 26037 w 334420"/>
                  <a:gd name="connsiteY0" fmla="*/ 21919 h 719312"/>
                  <a:gd name="connsiteX1" fmla="*/ 34303 w 334420"/>
                  <a:gd name="connsiteY1" fmla="*/ 18265 h 719312"/>
                  <a:gd name="connsiteX2" fmla="*/ 239175 w 334420"/>
                  <a:gd name="connsiteY2" fmla="*/ 11798 h 719312"/>
                  <a:gd name="connsiteX3" fmla="*/ 283118 w 334420"/>
                  <a:gd name="connsiteY3" fmla="*/ 28155 h 719312"/>
                  <a:gd name="connsiteX4" fmla="*/ 334420 w 334420"/>
                  <a:gd name="connsiteY4" fmla="*/ 367052 h 719312"/>
                  <a:gd name="connsiteX5" fmla="*/ 283118 w 334420"/>
                  <a:gd name="connsiteY5" fmla="*/ 691154 h 719312"/>
                  <a:gd name="connsiteX6" fmla="*/ 260734 w 334420"/>
                  <a:gd name="connsiteY6" fmla="*/ 701047 h 719312"/>
                  <a:gd name="connsiteX7" fmla="*/ 55862 w 334420"/>
                  <a:gd name="connsiteY7" fmla="*/ 707515 h 719312"/>
                  <a:gd name="connsiteX8" fmla="*/ 26037 w 334420"/>
                  <a:gd name="connsiteY8" fmla="*/ 696413 h 719312"/>
                  <a:gd name="connsiteX9" fmla="*/ 0 w 334420"/>
                  <a:gd name="connsiteY9" fmla="*/ 361867 h 719312"/>
                  <a:gd name="connsiteX10" fmla="*/ 26037 w 334420"/>
                  <a:gd name="connsiteY10" fmla="*/ 21919 h 719312"/>
                  <a:gd name="connsiteX0" fmla="*/ 26037 w 334576"/>
                  <a:gd name="connsiteY0" fmla="*/ 21919 h 719312"/>
                  <a:gd name="connsiteX1" fmla="*/ 34303 w 334576"/>
                  <a:gd name="connsiteY1" fmla="*/ 18265 h 719312"/>
                  <a:gd name="connsiteX2" fmla="*/ 239175 w 334576"/>
                  <a:gd name="connsiteY2" fmla="*/ 11798 h 719312"/>
                  <a:gd name="connsiteX3" fmla="*/ 283118 w 334576"/>
                  <a:gd name="connsiteY3" fmla="*/ 28155 h 719312"/>
                  <a:gd name="connsiteX4" fmla="*/ 334420 w 334576"/>
                  <a:gd name="connsiteY4" fmla="*/ 367052 h 719312"/>
                  <a:gd name="connsiteX5" fmla="*/ 283118 w 334576"/>
                  <a:gd name="connsiteY5" fmla="*/ 691154 h 719312"/>
                  <a:gd name="connsiteX6" fmla="*/ 260734 w 334576"/>
                  <a:gd name="connsiteY6" fmla="*/ 701047 h 719312"/>
                  <a:gd name="connsiteX7" fmla="*/ 55862 w 334576"/>
                  <a:gd name="connsiteY7" fmla="*/ 707515 h 719312"/>
                  <a:gd name="connsiteX8" fmla="*/ 26037 w 334576"/>
                  <a:gd name="connsiteY8" fmla="*/ 696413 h 719312"/>
                  <a:gd name="connsiteX9" fmla="*/ 0 w 334576"/>
                  <a:gd name="connsiteY9" fmla="*/ 361867 h 719312"/>
                  <a:gd name="connsiteX10" fmla="*/ 26037 w 334576"/>
                  <a:gd name="connsiteY10" fmla="*/ 21919 h 719312"/>
                  <a:gd name="connsiteX0" fmla="*/ 27816 w 336355"/>
                  <a:gd name="connsiteY0" fmla="*/ 21919 h 719312"/>
                  <a:gd name="connsiteX1" fmla="*/ 36082 w 336355"/>
                  <a:gd name="connsiteY1" fmla="*/ 18265 h 719312"/>
                  <a:gd name="connsiteX2" fmla="*/ 240954 w 336355"/>
                  <a:gd name="connsiteY2" fmla="*/ 11798 h 719312"/>
                  <a:gd name="connsiteX3" fmla="*/ 284897 w 336355"/>
                  <a:gd name="connsiteY3" fmla="*/ 28155 h 719312"/>
                  <a:gd name="connsiteX4" fmla="*/ 336199 w 336355"/>
                  <a:gd name="connsiteY4" fmla="*/ 367052 h 719312"/>
                  <a:gd name="connsiteX5" fmla="*/ 284897 w 336355"/>
                  <a:gd name="connsiteY5" fmla="*/ 691154 h 719312"/>
                  <a:gd name="connsiteX6" fmla="*/ 262513 w 336355"/>
                  <a:gd name="connsiteY6" fmla="*/ 701047 h 719312"/>
                  <a:gd name="connsiteX7" fmla="*/ 57641 w 336355"/>
                  <a:gd name="connsiteY7" fmla="*/ 707515 h 719312"/>
                  <a:gd name="connsiteX8" fmla="*/ 27816 w 336355"/>
                  <a:gd name="connsiteY8" fmla="*/ 696413 h 719312"/>
                  <a:gd name="connsiteX9" fmla="*/ 1779 w 336355"/>
                  <a:gd name="connsiteY9" fmla="*/ 361867 h 719312"/>
                  <a:gd name="connsiteX10" fmla="*/ 27816 w 336355"/>
                  <a:gd name="connsiteY10" fmla="*/ 21919 h 719312"/>
                  <a:gd name="connsiteX0" fmla="*/ 62377 w 370916"/>
                  <a:gd name="connsiteY0" fmla="*/ 21919 h 719312"/>
                  <a:gd name="connsiteX1" fmla="*/ 70643 w 370916"/>
                  <a:gd name="connsiteY1" fmla="*/ 18265 h 719312"/>
                  <a:gd name="connsiteX2" fmla="*/ 275515 w 370916"/>
                  <a:gd name="connsiteY2" fmla="*/ 11798 h 719312"/>
                  <a:gd name="connsiteX3" fmla="*/ 319458 w 370916"/>
                  <a:gd name="connsiteY3" fmla="*/ 28155 h 719312"/>
                  <a:gd name="connsiteX4" fmla="*/ 370760 w 370916"/>
                  <a:gd name="connsiteY4" fmla="*/ 367052 h 719312"/>
                  <a:gd name="connsiteX5" fmla="*/ 319458 w 370916"/>
                  <a:gd name="connsiteY5" fmla="*/ 691154 h 719312"/>
                  <a:gd name="connsiteX6" fmla="*/ 297074 w 370916"/>
                  <a:gd name="connsiteY6" fmla="*/ 701047 h 719312"/>
                  <a:gd name="connsiteX7" fmla="*/ 92202 w 370916"/>
                  <a:gd name="connsiteY7" fmla="*/ 707515 h 719312"/>
                  <a:gd name="connsiteX8" fmla="*/ 62377 w 370916"/>
                  <a:gd name="connsiteY8" fmla="*/ 696413 h 719312"/>
                  <a:gd name="connsiteX9" fmla="*/ 843 w 370916"/>
                  <a:gd name="connsiteY9" fmla="*/ 362794 h 719312"/>
                  <a:gd name="connsiteX10" fmla="*/ 62377 w 370916"/>
                  <a:gd name="connsiteY10" fmla="*/ 21919 h 719312"/>
                  <a:gd name="connsiteX0" fmla="*/ 68765 w 377304"/>
                  <a:gd name="connsiteY0" fmla="*/ 21919 h 719312"/>
                  <a:gd name="connsiteX1" fmla="*/ 77031 w 377304"/>
                  <a:gd name="connsiteY1" fmla="*/ 18265 h 719312"/>
                  <a:gd name="connsiteX2" fmla="*/ 281903 w 377304"/>
                  <a:gd name="connsiteY2" fmla="*/ 11798 h 719312"/>
                  <a:gd name="connsiteX3" fmla="*/ 325846 w 377304"/>
                  <a:gd name="connsiteY3" fmla="*/ 28155 h 719312"/>
                  <a:gd name="connsiteX4" fmla="*/ 377148 w 377304"/>
                  <a:gd name="connsiteY4" fmla="*/ 367052 h 719312"/>
                  <a:gd name="connsiteX5" fmla="*/ 325846 w 377304"/>
                  <a:gd name="connsiteY5" fmla="*/ 691154 h 719312"/>
                  <a:gd name="connsiteX6" fmla="*/ 303462 w 377304"/>
                  <a:gd name="connsiteY6" fmla="*/ 701047 h 719312"/>
                  <a:gd name="connsiteX7" fmla="*/ 98590 w 377304"/>
                  <a:gd name="connsiteY7" fmla="*/ 707515 h 719312"/>
                  <a:gd name="connsiteX8" fmla="*/ 7435 w 377304"/>
                  <a:gd name="connsiteY8" fmla="*/ 699046 h 719312"/>
                  <a:gd name="connsiteX9" fmla="*/ 7231 w 377304"/>
                  <a:gd name="connsiteY9" fmla="*/ 362794 h 719312"/>
                  <a:gd name="connsiteX10" fmla="*/ 68765 w 377304"/>
                  <a:gd name="connsiteY10" fmla="*/ 21919 h 719312"/>
                  <a:gd name="connsiteX0" fmla="*/ 23380 w 374847"/>
                  <a:gd name="connsiteY0" fmla="*/ 19286 h 719312"/>
                  <a:gd name="connsiteX1" fmla="*/ 74574 w 374847"/>
                  <a:gd name="connsiteY1" fmla="*/ 18265 h 719312"/>
                  <a:gd name="connsiteX2" fmla="*/ 279446 w 374847"/>
                  <a:gd name="connsiteY2" fmla="*/ 11798 h 719312"/>
                  <a:gd name="connsiteX3" fmla="*/ 323389 w 374847"/>
                  <a:gd name="connsiteY3" fmla="*/ 28155 h 719312"/>
                  <a:gd name="connsiteX4" fmla="*/ 374691 w 374847"/>
                  <a:gd name="connsiteY4" fmla="*/ 367052 h 719312"/>
                  <a:gd name="connsiteX5" fmla="*/ 323389 w 374847"/>
                  <a:gd name="connsiteY5" fmla="*/ 691154 h 719312"/>
                  <a:gd name="connsiteX6" fmla="*/ 301005 w 374847"/>
                  <a:gd name="connsiteY6" fmla="*/ 701047 h 719312"/>
                  <a:gd name="connsiteX7" fmla="*/ 96133 w 374847"/>
                  <a:gd name="connsiteY7" fmla="*/ 707515 h 719312"/>
                  <a:gd name="connsiteX8" fmla="*/ 4978 w 374847"/>
                  <a:gd name="connsiteY8" fmla="*/ 699046 h 719312"/>
                  <a:gd name="connsiteX9" fmla="*/ 4774 w 374847"/>
                  <a:gd name="connsiteY9" fmla="*/ 362794 h 719312"/>
                  <a:gd name="connsiteX10" fmla="*/ 23380 w 374847"/>
                  <a:gd name="connsiteY10" fmla="*/ 19286 h 719312"/>
                  <a:gd name="connsiteX0" fmla="*/ 23380 w 378023"/>
                  <a:gd name="connsiteY0" fmla="*/ 19286 h 719312"/>
                  <a:gd name="connsiteX1" fmla="*/ 74574 w 378023"/>
                  <a:gd name="connsiteY1" fmla="*/ 18265 h 719312"/>
                  <a:gd name="connsiteX2" fmla="*/ 279446 w 378023"/>
                  <a:gd name="connsiteY2" fmla="*/ 11798 h 719312"/>
                  <a:gd name="connsiteX3" fmla="*/ 323389 w 378023"/>
                  <a:gd name="connsiteY3" fmla="*/ 28155 h 719312"/>
                  <a:gd name="connsiteX4" fmla="*/ 374691 w 378023"/>
                  <a:gd name="connsiteY4" fmla="*/ 367052 h 719312"/>
                  <a:gd name="connsiteX5" fmla="*/ 366330 w 378023"/>
                  <a:gd name="connsiteY5" fmla="*/ 693788 h 719312"/>
                  <a:gd name="connsiteX6" fmla="*/ 301005 w 378023"/>
                  <a:gd name="connsiteY6" fmla="*/ 701047 h 719312"/>
                  <a:gd name="connsiteX7" fmla="*/ 96133 w 378023"/>
                  <a:gd name="connsiteY7" fmla="*/ 707515 h 719312"/>
                  <a:gd name="connsiteX8" fmla="*/ 4978 w 378023"/>
                  <a:gd name="connsiteY8" fmla="*/ 699046 h 719312"/>
                  <a:gd name="connsiteX9" fmla="*/ 4774 w 378023"/>
                  <a:gd name="connsiteY9" fmla="*/ 362794 h 719312"/>
                  <a:gd name="connsiteX10" fmla="*/ 23380 w 378023"/>
                  <a:gd name="connsiteY10" fmla="*/ 19286 h 719312"/>
                  <a:gd name="connsiteX0" fmla="*/ 23380 w 378023"/>
                  <a:gd name="connsiteY0" fmla="*/ 19286 h 719312"/>
                  <a:gd name="connsiteX1" fmla="*/ 74574 w 378023"/>
                  <a:gd name="connsiteY1" fmla="*/ 18265 h 719312"/>
                  <a:gd name="connsiteX2" fmla="*/ 279446 w 378023"/>
                  <a:gd name="connsiteY2" fmla="*/ 11798 h 719312"/>
                  <a:gd name="connsiteX3" fmla="*/ 360191 w 378023"/>
                  <a:gd name="connsiteY3" fmla="*/ 38688 h 719312"/>
                  <a:gd name="connsiteX4" fmla="*/ 374691 w 378023"/>
                  <a:gd name="connsiteY4" fmla="*/ 367052 h 719312"/>
                  <a:gd name="connsiteX5" fmla="*/ 366330 w 378023"/>
                  <a:gd name="connsiteY5" fmla="*/ 693788 h 719312"/>
                  <a:gd name="connsiteX6" fmla="*/ 301005 w 378023"/>
                  <a:gd name="connsiteY6" fmla="*/ 701047 h 719312"/>
                  <a:gd name="connsiteX7" fmla="*/ 96133 w 378023"/>
                  <a:gd name="connsiteY7" fmla="*/ 707515 h 719312"/>
                  <a:gd name="connsiteX8" fmla="*/ 4978 w 378023"/>
                  <a:gd name="connsiteY8" fmla="*/ 699046 h 719312"/>
                  <a:gd name="connsiteX9" fmla="*/ 4774 w 378023"/>
                  <a:gd name="connsiteY9" fmla="*/ 362794 h 719312"/>
                  <a:gd name="connsiteX10" fmla="*/ 23380 w 378023"/>
                  <a:gd name="connsiteY10" fmla="*/ 19286 h 719312"/>
                  <a:gd name="connsiteX0" fmla="*/ 23380 w 370360"/>
                  <a:gd name="connsiteY0" fmla="*/ 19286 h 719312"/>
                  <a:gd name="connsiteX1" fmla="*/ 74574 w 370360"/>
                  <a:gd name="connsiteY1" fmla="*/ 18265 h 719312"/>
                  <a:gd name="connsiteX2" fmla="*/ 279446 w 370360"/>
                  <a:gd name="connsiteY2" fmla="*/ 11798 h 719312"/>
                  <a:gd name="connsiteX3" fmla="*/ 360191 w 370360"/>
                  <a:gd name="connsiteY3" fmla="*/ 38688 h 719312"/>
                  <a:gd name="connsiteX4" fmla="*/ 337889 w 370360"/>
                  <a:gd name="connsiteY4" fmla="*/ 367052 h 719312"/>
                  <a:gd name="connsiteX5" fmla="*/ 366330 w 370360"/>
                  <a:gd name="connsiteY5" fmla="*/ 693788 h 719312"/>
                  <a:gd name="connsiteX6" fmla="*/ 301005 w 370360"/>
                  <a:gd name="connsiteY6" fmla="*/ 701047 h 719312"/>
                  <a:gd name="connsiteX7" fmla="*/ 96133 w 370360"/>
                  <a:gd name="connsiteY7" fmla="*/ 707515 h 719312"/>
                  <a:gd name="connsiteX8" fmla="*/ 4978 w 370360"/>
                  <a:gd name="connsiteY8" fmla="*/ 699046 h 719312"/>
                  <a:gd name="connsiteX9" fmla="*/ 4774 w 370360"/>
                  <a:gd name="connsiteY9" fmla="*/ 362794 h 719312"/>
                  <a:gd name="connsiteX10" fmla="*/ 23380 w 370360"/>
                  <a:gd name="connsiteY10" fmla="*/ 19286 h 719312"/>
                  <a:gd name="connsiteX0" fmla="*/ 23380 w 371517"/>
                  <a:gd name="connsiteY0" fmla="*/ 19286 h 719312"/>
                  <a:gd name="connsiteX1" fmla="*/ 74574 w 371517"/>
                  <a:gd name="connsiteY1" fmla="*/ 18265 h 719312"/>
                  <a:gd name="connsiteX2" fmla="*/ 279446 w 371517"/>
                  <a:gd name="connsiteY2" fmla="*/ 11798 h 719312"/>
                  <a:gd name="connsiteX3" fmla="*/ 360191 w 371517"/>
                  <a:gd name="connsiteY3" fmla="*/ 38688 h 719312"/>
                  <a:gd name="connsiteX4" fmla="*/ 350162 w 371517"/>
                  <a:gd name="connsiteY4" fmla="*/ 367051 h 719312"/>
                  <a:gd name="connsiteX5" fmla="*/ 366330 w 371517"/>
                  <a:gd name="connsiteY5" fmla="*/ 693788 h 719312"/>
                  <a:gd name="connsiteX6" fmla="*/ 301005 w 371517"/>
                  <a:gd name="connsiteY6" fmla="*/ 701047 h 719312"/>
                  <a:gd name="connsiteX7" fmla="*/ 96133 w 371517"/>
                  <a:gd name="connsiteY7" fmla="*/ 707515 h 719312"/>
                  <a:gd name="connsiteX8" fmla="*/ 4978 w 371517"/>
                  <a:gd name="connsiteY8" fmla="*/ 699046 h 719312"/>
                  <a:gd name="connsiteX9" fmla="*/ 4774 w 371517"/>
                  <a:gd name="connsiteY9" fmla="*/ 362794 h 719312"/>
                  <a:gd name="connsiteX10" fmla="*/ 23380 w 371517"/>
                  <a:gd name="connsiteY10" fmla="*/ 19286 h 719312"/>
                  <a:gd name="connsiteX0" fmla="*/ 21847 w 369984"/>
                  <a:gd name="connsiteY0" fmla="*/ 19286 h 719312"/>
                  <a:gd name="connsiteX1" fmla="*/ 73041 w 369984"/>
                  <a:gd name="connsiteY1" fmla="*/ 18265 h 719312"/>
                  <a:gd name="connsiteX2" fmla="*/ 277913 w 369984"/>
                  <a:gd name="connsiteY2" fmla="*/ 11798 h 719312"/>
                  <a:gd name="connsiteX3" fmla="*/ 358658 w 369984"/>
                  <a:gd name="connsiteY3" fmla="*/ 38688 h 719312"/>
                  <a:gd name="connsiteX4" fmla="*/ 348629 w 369984"/>
                  <a:gd name="connsiteY4" fmla="*/ 367051 h 719312"/>
                  <a:gd name="connsiteX5" fmla="*/ 364797 w 369984"/>
                  <a:gd name="connsiteY5" fmla="*/ 693788 h 719312"/>
                  <a:gd name="connsiteX6" fmla="*/ 299472 w 369984"/>
                  <a:gd name="connsiteY6" fmla="*/ 701047 h 719312"/>
                  <a:gd name="connsiteX7" fmla="*/ 94600 w 369984"/>
                  <a:gd name="connsiteY7" fmla="*/ 707515 h 719312"/>
                  <a:gd name="connsiteX8" fmla="*/ 3445 w 369984"/>
                  <a:gd name="connsiteY8" fmla="*/ 699046 h 719312"/>
                  <a:gd name="connsiteX9" fmla="*/ 9376 w 369984"/>
                  <a:gd name="connsiteY9" fmla="*/ 365427 h 719312"/>
                  <a:gd name="connsiteX10" fmla="*/ 21847 w 369984"/>
                  <a:gd name="connsiteY10" fmla="*/ 19286 h 71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984" h="719312">
                    <a:moveTo>
                      <a:pt x="21847" y="19286"/>
                    </a:moveTo>
                    <a:lnTo>
                      <a:pt x="73041" y="18265"/>
                    </a:lnTo>
                    <a:cubicBezTo>
                      <a:pt x="138809" y="-3479"/>
                      <a:pt x="210142" y="-6027"/>
                      <a:pt x="277913" y="11798"/>
                    </a:cubicBezTo>
                    <a:lnTo>
                      <a:pt x="358658" y="38688"/>
                    </a:lnTo>
                    <a:cubicBezTo>
                      <a:pt x="358880" y="152081"/>
                      <a:pt x="348407" y="253658"/>
                      <a:pt x="348629" y="367051"/>
                    </a:cubicBezTo>
                    <a:cubicBezTo>
                      <a:pt x="351487" y="477818"/>
                      <a:pt x="381898" y="585754"/>
                      <a:pt x="364797" y="693788"/>
                    </a:cubicBezTo>
                    <a:lnTo>
                      <a:pt x="299472" y="701047"/>
                    </a:lnTo>
                    <a:cubicBezTo>
                      <a:pt x="233704" y="722792"/>
                      <a:pt x="162370" y="725340"/>
                      <a:pt x="94600" y="707515"/>
                    </a:cubicBezTo>
                    <a:lnTo>
                      <a:pt x="3445" y="699046"/>
                    </a:lnTo>
                    <a:cubicBezTo>
                      <a:pt x="-5865" y="641438"/>
                      <a:pt x="6309" y="478720"/>
                      <a:pt x="9376" y="365427"/>
                    </a:cubicBezTo>
                    <a:cubicBezTo>
                      <a:pt x="12443" y="252134"/>
                      <a:pt x="1336" y="132911"/>
                      <a:pt x="21847" y="19286"/>
                    </a:cubicBezTo>
                    <a:close/>
                  </a:path>
                </a:pathLst>
              </a:custGeom>
              <a:solidFill>
                <a:schemeClr val="accent3"/>
              </a:solidFill>
              <a:ln w="12700">
                <a:solidFill>
                  <a:schemeClr val="accent3"/>
                </a:solidFill>
              </a:ln>
            </p:spPr>
            <p:txBody>
              <a:bodyPr wrap="square" rtlCol="0" anchor="ctr" anchorCtr="0">
                <a:noAutofit/>
              </a:bodyPr>
              <a:lstStyle/>
              <a:p>
                <a:pPr marL="0" algn="ctr"/>
                <a:endParaRPr lang="en-GB" dirty="0">
                  <a:solidFill>
                    <a:schemeClr val="tx1"/>
                  </a:solidFill>
                </a:endParaRPr>
              </a:p>
            </p:txBody>
          </p:sp>
          <p:grpSp>
            <p:nvGrpSpPr>
              <p:cNvPr id="149" name="Group 148">
                <a:extLst>
                  <a:ext uri="{FF2B5EF4-FFF2-40B4-BE49-F238E27FC236}">
                    <a16:creationId xmlns:a16="http://schemas.microsoft.com/office/drawing/2014/main" id="{9898FCE6-3896-4938-B9E3-3ADF888C6683}"/>
                  </a:ext>
                </a:extLst>
              </p:cNvPr>
              <p:cNvGrpSpPr/>
              <p:nvPr/>
            </p:nvGrpSpPr>
            <p:grpSpPr>
              <a:xfrm>
                <a:off x="2931853" y="2412996"/>
                <a:ext cx="650422" cy="150024"/>
                <a:chOff x="2931653" y="2414932"/>
                <a:chExt cx="622474" cy="150024"/>
              </a:xfrm>
            </p:grpSpPr>
            <p:cxnSp>
              <p:nvCxnSpPr>
                <p:cNvPr id="150" name="Straight Connector 149">
                  <a:extLst>
                    <a:ext uri="{FF2B5EF4-FFF2-40B4-BE49-F238E27FC236}">
                      <a16:creationId xmlns:a16="http://schemas.microsoft.com/office/drawing/2014/main" id="{6B914CB9-73E3-410E-BDB2-4C1054A7C6E6}"/>
                    </a:ext>
                  </a:extLst>
                </p:cNvPr>
                <p:cNvCxnSpPr>
                  <a:cxnSpLocks/>
                </p:cNvCxnSpPr>
                <p:nvPr/>
              </p:nvCxnSpPr>
              <p:spPr>
                <a:xfrm>
                  <a:off x="2931651" y="2492868"/>
                  <a:ext cx="622474" cy="0"/>
                </a:xfrm>
                <a:prstGeom prst="line">
                  <a:avLst/>
                </a:prstGeom>
                <a:noFill/>
                <a:ln w="28575" cap="rnd" cmpd="sng" algn="ctr">
                  <a:solidFill>
                    <a:schemeClr val="tx1"/>
                  </a:solidFill>
                  <a:prstDash val="solid"/>
                </a:ln>
                <a:effectLst/>
              </p:spPr>
            </p:cxnSp>
            <p:grpSp>
              <p:nvGrpSpPr>
                <p:cNvPr id="151" name="Group 150">
                  <a:extLst>
                    <a:ext uri="{FF2B5EF4-FFF2-40B4-BE49-F238E27FC236}">
                      <a16:creationId xmlns:a16="http://schemas.microsoft.com/office/drawing/2014/main" id="{00EB2B55-2F4B-40AD-BDB7-5DC3178B247A}"/>
                    </a:ext>
                  </a:extLst>
                </p:cNvPr>
                <p:cNvGrpSpPr/>
                <p:nvPr/>
              </p:nvGrpSpPr>
              <p:grpSpPr>
                <a:xfrm rot="420000">
                  <a:off x="3072981" y="2414932"/>
                  <a:ext cx="339815" cy="150024"/>
                  <a:chOff x="2007847" y="2447027"/>
                  <a:chExt cx="339815" cy="150024"/>
                </a:xfrm>
              </p:grpSpPr>
              <p:sp>
                <p:nvSpPr>
                  <p:cNvPr id="152" name="Oval 11">
                    <a:extLst>
                      <a:ext uri="{FF2B5EF4-FFF2-40B4-BE49-F238E27FC236}">
                        <a16:creationId xmlns:a16="http://schemas.microsoft.com/office/drawing/2014/main" id="{D582B853-0DAF-425E-A72C-1640D64F73D6}"/>
                      </a:ext>
                    </a:extLst>
                  </p:cNvPr>
                  <p:cNvSpPr/>
                  <p:nvPr/>
                </p:nvSpPr>
                <p:spPr>
                  <a:xfrm rot="4981034">
                    <a:off x="2103420" y="2352809"/>
                    <a:ext cx="148669" cy="339815"/>
                  </a:xfrm>
                  <a:prstGeom prst="ellipse">
                    <a:avLst/>
                  </a:prstGeom>
                  <a:solidFill>
                    <a:schemeClr val="tx1"/>
                  </a:solidFill>
                  <a:ln w="3175"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kern="0" dirty="0">
                      <a:solidFill>
                        <a:srgbClr val="FFFFFF"/>
                      </a:solidFill>
                    </a:endParaRPr>
                  </a:p>
                </p:txBody>
              </p:sp>
              <p:sp>
                <p:nvSpPr>
                  <p:cNvPr id="153" name="Freeform: Shape 152">
                    <a:extLst>
                      <a:ext uri="{FF2B5EF4-FFF2-40B4-BE49-F238E27FC236}">
                        <a16:creationId xmlns:a16="http://schemas.microsoft.com/office/drawing/2014/main" id="{7D262D85-567F-4CEA-B5AC-64ADA907EBFF}"/>
                      </a:ext>
                    </a:extLst>
                  </p:cNvPr>
                  <p:cNvSpPr/>
                  <p:nvPr/>
                </p:nvSpPr>
                <p:spPr>
                  <a:xfrm rot="4981034">
                    <a:off x="2103418" y="2404951"/>
                    <a:ext cx="148670" cy="232822"/>
                  </a:xfrm>
                  <a:custGeom>
                    <a:avLst/>
                    <a:gdLst>
                      <a:gd name="connsiteX0" fmla="*/ 19819 w 148670"/>
                      <a:gd name="connsiteY0" fmla="*/ 0 h 232822"/>
                      <a:gd name="connsiteX1" fmla="*/ 129524 w 148670"/>
                      <a:gd name="connsiteY1" fmla="*/ 2282 h 232822"/>
                      <a:gd name="connsiteX2" fmla="*/ 142828 w 148670"/>
                      <a:gd name="connsiteY2" fmla="*/ 47387 h 232822"/>
                      <a:gd name="connsiteX3" fmla="*/ 148670 w 148670"/>
                      <a:gd name="connsiteY3" fmla="*/ 113523 h 232822"/>
                      <a:gd name="connsiteX4" fmla="*/ 142828 w 148670"/>
                      <a:gd name="connsiteY4" fmla="*/ 179659 h 232822"/>
                      <a:gd name="connsiteX5" fmla="*/ 127147 w 148670"/>
                      <a:gd name="connsiteY5" fmla="*/ 232822 h 232822"/>
                      <a:gd name="connsiteX6" fmla="*/ 20871 w 148670"/>
                      <a:gd name="connsiteY6" fmla="*/ 230612 h 232822"/>
                      <a:gd name="connsiteX7" fmla="*/ 5842 w 148670"/>
                      <a:gd name="connsiteY7" fmla="*/ 179659 h 232822"/>
                      <a:gd name="connsiteX8" fmla="*/ 0 w 148670"/>
                      <a:gd name="connsiteY8" fmla="*/ 113523 h 232822"/>
                      <a:gd name="connsiteX9" fmla="*/ 5842 w 148670"/>
                      <a:gd name="connsiteY9" fmla="*/ 47387 h 23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670" h="232822">
                        <a:moveTo>
                          <a:pt x="19819" y="0"/>
                        </a:moveTo>
                        <a:lnTo>
                          <a:pt x="129524" y="2282"/>
                        </a:lnTo>
                        <a:lnTo>
                          <a:pt x="142828" y="47387"/>
                        </a:lnTo>
                        <a:cubicBezTo>
                          <a:pt x="146590" y="67715"/>
                          <a:pt x="148670" y="90063"/>
                          <a:pt x="148670" y="113523"/>
                        </a:cubicBezTo>
                        <a:cubicBezTo>
                          <a:pt x="148670" y="136982"/>
                          <a:pt x="146590" y="159332"/>
                          <a:pt x="142828" y="179659"/>
                        </a:cubicBezTo>
                        <a:lnTo>
                          <a:pt x="127147" y="232822"/>
                        </a:lnTo>
                        <a:lnTo>
                          <a:pt x="20871" y="230612"/>
                        </a:lnTo>
                        <a:lnTo>
                          <a:pt x="5842" y="179659"/>
                        </a:lnTo>
                        <a:cubicBezTo>
                          <a:pt x="2080" y="159332"/>
                          <a:pt x="0" y="136983"/>
                          <a:pt x="0" y="113523"/>
                        </a:cubicBezTo>
                        <a:cubicBezTo>
                          <a:pt x="0" y="90063"/>
                          <a:pt x="2080" y="67715"/>
                          <a:pt x="5842" y="47387"/>
                        </a:cubicBezTo>
                        <a:close/>
                      </a:path>
                    </a:pathLst>
                  </a:custGeom>
                  <a:pattFill prst="pct60">
                    <a:fgClr>
                      <a:schemeClr val="bg1"/>
                    </a:fgClr>
                    <a:bgClr>
                      <a:schemeClr val="tx1"/>
                    </a:bgClr>
                  </a:pattFill>
                  <a:ln w="3175"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kern="0" dirty="0">
                      <a:solidFill>
                        <a:srgbClr val="FFFFFF"/>
                      </a:solidFill>
                    </a:endParaRPr>
                  </a:p>
                </p:txBody>
              </p:sp>
            </p:grpSp>
          </p:grpSp>
        </p:grpSp>
        <p:sp>
          <p:nvSpPr>
            <p:cNvPr id="146" name="Oval 145">
              <a:extLst>
                <a:ext uri="{FF2B5EF4-FFF2-40B4-BE49-F238E27FC236}">
                  <a16:creationId xmlns:a16="http://schemas.microsoft.com/office/drawing/2014/main" id="{781019D8-7766-4064-995F-F8A16FA9DA57}"/>
                </a:ext>
              </a:extLst>
            </p:cNvPr>
            <p:cNvSpPr/>
            <p:nvPr/>
          </p:nvSpPr>
          <p:spPr>
            <a:xfrm>
              <a:off x="1825407" y="2153707"/>
              <a:ext cx="718792" cy="718792"/>
            </a:xfrm>
            <a:prstGeom prst="ellipse">
              <a:avLst/>
            </a:prstGeom>
            <a:noFill/>
            <a:ln w="19050" cap="flat" cmpd="sng" algn="ctr">
              <a:solidFill>
                <a:schemeClr val="accent1"/>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GB" kern="0" dirty="0">
                <a:solidFill>
                  <a:srgbClr val="FFFFFF"/>
                </a:solidFill>
              </a:endParaRPr>
            </a:p>
          </p:txBody>
        </p:sp>
      </p:grpSp>
      <p:grpSp>
        <p:nvGrpSpPr>
          <p:cNvPr id="154" name="Group 153">
            <a:extLst>
              <a:ext uri="{FF2B5EF4-FFF2-40B4-BE49-F238E27FC236}">
                <a16:creationId xmlns:a16="http://schemas.microsoft.com/office/drawing/2014/main" id="{1EEBEAAD-1D36-4A7F-A3F9-DF6ECE55D430}"/>
              </a:ext>
            </a:extLst>
          </p:cNvPr>
          <p:cNvGrpSpPr>
            <a:grpSpLocks noChangeAspect="1"/>
          </p:cNvGrpSpPr>
          <p:nvPr/>
        </p:nvGrpSpPr>
        <p:grpSpPr>
          <a:xfrm>
            <a:off x="8370687" y="4188510"/>
            <a:ext cx="540000" cy="540000"/>
            <a:chOff x="1825407" y="2153707"/>
            <a:chExt cx="718792" cy="718792"/>
          </a:xfrm>
        </p:grpSpPr>
        <p:grpSp>
          <p:nvGrpSpPr>
            <p:cNvPr id="155" name="Group 154">
              <a:extLst>
                <a:ext uri="{FF2B5EF4-FFF2-40B4-BE49-F238E27FC236}">
                  <a16:creationId xmlns:a16="http://schemas.microsoft.com/office/drawing/2014/main" id="{FD95FA98-588F-42AE-B5B5-8F4181F2FB8B}"/>
                </a:ext>
              </a:extLst>
            </p:cNvPr>
            <p:cNvGrpSpPr/>
            <p:nvPr/>
          </p:nvGrpSpPr>
          <p:grpSpPr>
            <a:xfrm rot="19144929">
              <a:off x="1835400" y="2362792"/>
              <a:ext cx="693630" cy="306733"/>
              <a:chOff x="2931851" y="2380009"/>
              <a:chExt cx="652912" cy="216000"/>
            </a:xfrm>
          </p:grpSpPr>
          <p:sp>
            <p:nvSpPr>
              <p:cNvPr id="157" name="Freeform: Shape 156">
                <a:extLst>
                  <a:ext uri="{FF2B5EF4-FFF2-40B4-BE49-F238E27FC236}">
                    <a16:creationId xmlns:a16="http://schemas.microsoft.com/office/drawing/2014/main" id="{A680353B-532F-42EF-8F9D-BCBF3A3972D7}"/>
                  </a:ext>
                </a:extLst>
              </p:cNvPr>
              <p:cNvSpPr/>
              <p:nvPr/>
            </p:nvSpPr>
            <p:spPr>
              <a:xfrm rot="5400000">
                <a:off x="3151553" y="2162798"/>
                <a:ext cx="216000" cy="650421"/>
              </a:xfrm>
              <a:custGeom>
                <a:avLst/>
                <a:gdLst>
                  <a:gd name="connsiteX0" fmla="*/ 0 w 257081"/>
                  <a:gd name="connsiteY0" fmla="*/ 21919 h 719312"/>
                  <a:gd name="connsiteX1" fmla="*/ 8266 w 257081"/>
                  <a:gd name="connsiteY1" fmla="*/ 18265 h 719312"/>
                  <a:gd name="connsiteX2" fmla="*/ 213138 w 257081"/>
                  <a:gd name="connsiteY2" fmla="*/ 11798 h 719312"/>
                  <a:gd name="connsiteX3" fmla="*/ 257081 w 257081"/>
                  <a:gd name="connsiteY3" fmla="*/ 28155 h 719312"/>
                  <a:gd name="connsiteX4" fmla="*/ 257081 w 257081"/>
                  <a:gd name="connsiteY4" fmla="*/ 691154 h 719312"/>
                  <a:gd name="connsiteX5" fmla="*/ 234697 w 257081"/>
                  <a:gd name="connsiteY5" fmla="*/ 701047 h 719312"/>
                  <a:gd name="connsiteX6" fmla="*/ 29825 w 257081"/>
                  <a:gd name="connsiteY6" fmla="*/ 707515 h 719312"/>
                  <a:gd name="connsiteX7" fmla="*/ 0 w 257081"/>
                  <a:gd name="connsiteY7" fmla="*/ 696413 h 719312"/>
                  <a:gd name="connsiteX0" fmla="*/ 0 w 290066"/>
                  <a:gd name="connsiteY0" fmla="*/ 21919 h 719312"/>
                  <a:gd name="connsiteX1" fmla="*/ 8266 w 290066"/>
                  <a:gd name="connsiteY1" fmla="*/ 18265 h 719312"/>
                  <a:gd name="connsiteX2" fmla="*/ 213138 w 290066"/>
                  <a:gd name="connsiteY2" fmla="*/ 11798 h 719312"/>
                  <a:gd name="connsiteX3" fmla="*/ 257081 w 290066"/>
                  <a:gd name="connsiteY3" fmla="*/ 28155 h 719312"/>
                  <a:gd name="connsiteX4" fmla="*/ 290066 w 290066"/>
                  <a:gd name="connsiteY4" fmla="*/ 373226 h 719312"/>
                  <a:gd name="connsiteX5" fmla="*/ 257081 w 290066"/>
                  <a:gd name="connsiteY5" fmla="*/ 691154 h 719312"/>
                  <a:gd name="connsiteX6" fmla="*/ 234697 w 290066"/>
                  <a:gd name="connsiteY6" fmla="*/ 701047 h 719312"/>
                  <a:gd name="connsiteX7" fmla="*/ 29825 w 290066"/>
                  <a:gd name="connsiteY7" fmla="*/ 707515 h 719312"/>
                  <a:gd name="connsiteX8" fmla="*/ 0 w 290066"/>
                  <a:gd name="connsiteY8" fmla="*/ 696413 h 719312"/>
                  <a:gd name="connsiteX9" fmla="*/ 0 w 290066"/>
                  <a:gd name="connsiteY9" fmla="*/ 21919 h 719312"/>
                  <a:gd name="connsiteX0" fmla="*/ 26037 w 316103"/>
                  <a:gd name="connsiteY0" fmla="*/ 21919 h 719312"/>
                  <a:gd name="connsiteX1" fmla="*/ 34303 w 316103"/>
                  <a:gd name="connsiteY1" fmla="*/ 18265 h 719312"/>
                  <a:gd name="connsiteX2" fmla="*/ 239175 w 316103"/>
                  <a:gd name="connsiteY2" fmla="*/ 11798 h 719312"/>
                  <a:gd name="connsiteX3" fmla="*/ 283118 w 316103"/>
                  <a:gd name="connsiteY3" fmla="*/ 28155 h 719312"/>
                  <a:gd name="connsiteX4" fmla="*/ 316103 w 316103"/>
                  <a:gd name="connsiteY4" fmla="*/ 373226 h 719312"/>
                  <a:gd name="connsiteX5" fmla="*/ 283118 w 316103"/>
                  <a:gd name="connsiteY5" fmla="*/ 691154 h 719312"/>
                  <a:gd name="connsiteX6" fmla="*/ 260734 w 316103"/>
                  <a:gd name="connsiteY6" fmla="*/ 701047 h 719312"/>
                  <a:gd name="connsiteX7" fmla="*/ 55862 w 316103"/>
                  <a:gd name="connsiteY7" fmla="*/ 707515 h 719312"/>
                  <a:gd name="connsiteX8" fmla="*/ 26037 w 316103"/>
                  <a:gd name="connsiteY8" fmla="*/ 696413 h 719312"/>
                  <a:gd name="connsiteX9" fmla="*/ 0 w 316103"/>
                  <a:gd name="connsiteY9" fmla="*/ 361867 h 719312"/>
                  <a:gd name="connsiteX10" fmla="*/ 26037 w 316103"/>
                  <a:gd name="connsiteY10" fmla="*/ 21919 h 719312"/>
                  <a:gd name="connsiteX0" fmla="*/ 26037 w 334420"/>
                  <a:gd name="connsiteY0" fmla="*/ 21919 h 719312"/>
                  <a:gd name="connsiteX1" fmla="*/ 34303 w 334420"/>
                  <a:gd name="connsiteY1" fmla="*/ 18265 h 719312"/>
                  <a:gd name="connsiteX2" fmla="*/ 239175 w 334420"/>
                  <a:gd name="connsiteY2" fmla="*/ 11798 h 719312"/>
                  <a:gd name="connsiteX3" fmla="*/ 283118 w 334420"/>
                  <a:gd name="connsiteY3" fmla="*/ 28155 h 719312"/>
                  <a:gd name="connsiteX4" fmla="*/ 334420 w 334420"/>
                  <a:gd name="connsiteY4" fmla="*/ 367052 h 719312"/>
                  <a:gd name="connsiteX5" fmla="*/ 283118 w 334420"/>
                  <a:gd name="connsiteY5" fmla="*/ 691154 h 719312"/>
                  <a:gd name="connsiteX6" fmla="*/ 260734 w 334420"/>
                  <a:gd name="connsiteY6" fmla="*/ 701047 h 719312"/>
                  <a:gd name="connsiteX7" fmla="*/ 55862 w 334420"/>
                  <a:gd name="connsiteY7" fmla="*/ 707515 h 719312"/>
                  <a:gd name="connsiteX8" fmla="*/ 26037 w 334420"/>
                  <a:gd name="connsiteY8" fmla="*/ 696413 h 719312"/>
                  <a:gd name="connsiteX9" fmla="*/ 0 w 334420"/>
                  <a:gd name="connsiteY9" fmla="*/ 361867 h 719312"/>
                  <a:gd name="connsiteX10" fmla="*/ 26037 w 334420"/>
                  <a:gd name="connsiteY10" fmla="*/ 21919 h 719312"/>
                  <a:gd name="connsiteX0" fmla="*/ 26037 w 334576"/>
                  <a:gd name="connsiteY0" fmla="*/ 21919 h 719312"/>
                  <a:gd name="connsiteX1" fmla="*/ 34303 w 334576"/>
                  <a:gd name="connsiteY1" fmla="*/ 18265 h 719312"/>
                  <a:gd name="connsiteX2" fmla="*/ 239175 w 334576"/>
                  <a:gd name="connsiteY2" fmla="*/ 11798 h 719312"/>
                  <a:gd name="connsiteX3" fmla="*/ 283118 w 334576"/>
                  <a:gd name="connsiteY3" fmla="*/ 28155 h 719312"/>
                  <a:gd name="connsiteX4" fmla="*/ 334420 w 334576"/>
                  <a:gd name="connsiteY4" fmla="*/ 367052 h 719312"/>
                  <a:gd name="connsiteX5" fmla="*/ 283118 w 334576"/>
                  <a:gd name="connsiteY5" fmla="*/ 691154 h 719312"/>
                  <a:gd name="connsiteX6" fmla="*/ 260734 w 334576"/>
                  <a:gd name="connsiteY6" fmla="*/ 701047 h 719312"/>
                  <a:gd name="connsiteX7" fmla="*/ 55862 w 334576"/>
                  <a:gd name="connsiteY7" fmla="*/ 707515 h 719312"/>
                  <a:gd name="connsiteX8" fmla="*/ 26037 w 334576"/>
                  <a:gd name="connsiteY8" fmla="*/ 696413 h 719312"/>
                  <a:gd name="connsiteX9" fmla="*/ 0 w 334576"/>
                  <a:gd name="connsiteY9" fmla="*/ 361867 h 719312"/>
                  <a:gd name="connsiteX10" fmla="*/ 26037 w 334576"/>
                  <a:gd name="connsiteY10" fmla="*/ 21919 h 719312"/>
                  <a:gd name="connsiteX0" fmla="*/ 27816 w 336355"/>
                  <a:gd name="connsiteY0" fmla="*/ 21919 h 719312"/>
                  <a:gd name="connsiteX1" fmla="*/ 36082 w 336355"/>
                  <a:gd name="connsiteY1" fmla="*/ 18265 h 719312"/>
                  <a:gd name="connsiteX2" fmla="*/ 240954 w 336355"/>
                  <a:gd name="connsiteY2" fmla="*/ 11798 h 719312"/>
                  <a:gd name="connsiteX3" fmla="*/ 284897 w 336355"/>
                  <a:gd name="connsiteY3" fmla="*/ 28155 h 719312"/>
                  <a:gd name="connsiteX4" fmla="*/ 336199 w 336355"/>
                  <a:gd name="connsiteY4" fmla="*/ 367052 h 719312"/>
                  <a:gd name="connsiteX5" fmla="*/ 284897 w 336355"/>
                  <a:gd name="connsiteY5" fmla="*/ 691154 h 719312"/>
                  <a:gd name="connsiteX6" fmla="*/ 262513 w 336355"/>
                  <a:gd name="connsiteY6" fmla="*/ 701047 h 719312"/>
                  <a:gd name="connsiteX7" fmla="*/ 57641 w 336355"/>
                  <a:gd name="connsiteY7" fmla="*/ 707515 h 719312"/>
                  <a:gd name="connsiteX8" fmla="*/ 27816 w 336355"/>
                  <a:gd name="connsiteY8" fmla="*/ 696413 h 719312"/>
                  <a:gd name="connsiteX9" fmla="*/ 1779 w 336355"/>
                  <a:gd name="connsiteY9" fmla="*/ 361867 h 719312"/>
                  <a:gd name="connsiteX10" fmla="*/ 27816 w 336355"/>
                  <a:gd name="connsiteY10" fmla="*/ 21919 h 719312"/>
                  <a:gd name="connsiteX0" fmla="*/ 62377 w 370916"/>
                  <a:gd name="connsiteY0" fmla="*/ 21919 h 719312"/>
                  <a:gd name="connsiteX1" fmla="*/ 70643 w 370916"/>
                  <a:gd name="connsiteY1" fmla="*/ 18265 h 719312"/>
                  <a:gd name="connsiteX2" fmla="*/ 275515 w 370916"/>
                  <a:gd name="connsiteY2" fmla="*/ 11798 h 719312"/>
                  <a:gd name="connsiteX3" fmla="*/ 319458 w 370916"/>
                  <a:gd name="connsiteY3" fmla="*/ 28155 h 719312"/>
                  <a:gd name="connsiteX4" fmla="*/ 370760 w 370916"/>
                  <a:gd name="connsiteY4" fmla="*/ 367052 h 719312"/>
                  <a:gd name="connsiteX5" fmla="*/ 319458 w 370916"/>
                  <a:gd name="connsiteY5" fmla="*/ 691154 h 719312"/>
                  <a:gd name="connsiteX6" fmla="*/ 297074 w 370916"/>
                  <a:gd name="connsiteY6" fmla="*/ 701047 h 719312"/>
                  <a:gd name="connsiteX7" fmla="*/ 92202 w 370916"/>
                  <a:gd name="connsiteY7" fmla="*/ 707515 h 719312"/>
                  <a:gd name="connsiteX8" fmla="*/ 62377 w 370916"/>
                  <a:gd name="connsiteY8" fmla="*/ 696413 h 719312"/>
                  <a:gd name="connsiteX9" fmla="*/ 843 w 370916"/>
                  <a:gd name="connsiteY9" fmla="*/ 362794 h 719312"/>
                  <a:gd name="connsiteX10" fmla="*/ 62377 w 370916"/>
                  <a:gd name="connsiteY10" fmla="*/ 21919 h 71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0916" h="719312">
                    <a:moveTo>
                      <a:pt x="62377" y="21919"/>
                    </a:moveTo>
                    <a:lnTo>
                      <a:pt x="70643" y="18265"/>
                    </a:lnTo>
                    <a:cubicBezTo>
                      <a:pt x="136411" y="-3479"/>
                      <a:pt x="207744" y="-6027"/>
                      <a:pt x="275515" y="11798"/>
                    </a:cubicBezTo>
                    <a:lnTo>
                      <a:pt x="319458" y="28155"/>
                    </a:lnTo>
                    <a:cubicBezTo>
                      <a:pt x="319680" y="141548"/>
                      <a:pt x="370538" y="253659"/>
                      <a:pt x="370760" y="367052"/>
                    </a:cubicBezTo>
                    <a:cubicBezTo>
                      <a:pt x="373618" y="477819"/>
                      <a:pt x="336559" y="583120"/>
                      <a:pt x="319458" y="691154"/>
                    </a:cubicBezTo>
                    <a:lnTo>
                      <a:pt x="297074" y="701047"/>
                    </a:lnTo>
                    <a:cubicBezTo>
                      <a:pt x="231306" y="722792"/>
                      <a:pt x="159972" y="725340"/>
                      <a:pt x="92202" y="707515"/>
                    </a:cubicBezTo>
                    <a:lnTo>
                      <a:pt x="62377" y="696413"/>
                    </a:lnTo>
                    <a:cubicBezTo>
                      <a:pt x="53067" y="638805"/>
                      <a:pt x="-7836" y="476110"/>
                      <a:pt x="843" y="362794"/>
                    </a:cubicBezTo>
                    <a:lnTo>
                      <a:pt x="62377" y="21919"/>
                    </a:lnTo>
                    <a:close/>
                  </a:path>
                </a:pathLst>
              </a:custGeom>
              <a:solidFill>
                <a:srgbClr val="FEF4B8"/>
              </a:solidFill>
              <a:ln w="12700">
                <a:solidFill>
                  <a:schemeClr val="accent3"/>
                </a:solidFill>
              </a:ln>
            </p:spPr>
            <p:txBody>
              <a:bodyPr wrap="square" rtlCol="0" anchor="ctr" anchorCtr="0">
                <a:noAutofit/>
              </a:bodyPr>
              <a:lstStyle/>
              <a:p>
                <a:pPr marL="0" algn="ctr"/>
                <a:endParaRPr lang="en-GB" dirty="0">
                  <a:solidFill>
                    <a:schemeClr val="tx1"/>
                  </a:solidFill>
                </a:endParaRPr>
              </a:p>
            </p:txBody>
          </p:sp>
          <p:sp>
            <p:nvSpPr>
              <p:cNvPr id="158" name="Freeform: Shape 157">
                <a:extLst>
                  <a:ext uri="{FF2B5EF4-FFF2-40B4-BE49-F238E27FC236}">
                    <a16:creationId xmlns:a16="http://schemas.microsoft.com/office/drawing/2014/main" id="{809357F4-A149-4B5E-8121-B95234A8B0A9}"/>
                  </a:ext>
                </a:extLst>
              </p:cNvPr>
              <p:cNvSpPr/>
              <p:nvPr/>
            </p:nvSpPr>
            <p:spPr>
              <a:xfrm rot="5400000">
                <a:off x="3185243" y="2166004"/>
                <a:ext cx="143638" cy="650421"/>
              </a:xfrm>
              <a:custGeom>
                <a:avLst/>
                <a:gdLst>
                  <a:gd name="connsiteX0" fmla="*/ 0 w 257081"/>
                  <a:gd name="connsiteY0" fmla="*/ 21919 h 719312"/>
                  <a:gd name="connsiteX1" fmla="*/ 8266 w 257081"/>
                  <a:gd name="connsiteY1" fmla="*/ 18265 h 719312"/>
                  <a:gd name="connsiteX2" fmla="*/ 213138 w 257081"/>
                  <a:gd name="connsiteY2" fmla="*/ 11798 h 719312"/>
                  <a:gd name="connsiteX3" fmla="*/ 257081 w 257081"/>
                  <a:gd name="connsiteY3" fmla="*/ 28155 h 719312"/>
                  <a:gd name="connsiteX4" fmla="*/ 257081 w 257081"/>
                  <a:gd name="connsiteY4" fmla="*/ 691154 h 719312"/>
                  <a:gd name="connsiteX5" fmla="*/ 234697 w 257081"/>
                  <a:gd name="connsiteY5" fmla="*/ 701047 h 719312"/>
                  <a:gd name="connsiteX6" fmla="*/ 29825 w 257081"/>
                  <a:gd name="connsiteY6" fmla="*/ 707515 h 719312"/>
                  <a:gd name="connsiteX7" fmla="*/ 0 w 257081"/>
                  <a:gd name="connsiteY7" fmla="*/ 696413 h 719312"/>
                  <a:gd name="connsiteX0" fmla="*/ 0 w 290066"/>
                  <a:gd name="connsiteY0" fmla="*/ 21919 h 719312"/>
                  <a:gd name="connsiteX1" fmla="*/ 8266 w 290066"/>
                  <a:gd name="connsiteY1" fmla="*/ 18265 h 719312"/>
                  <a:gd name="connsiteX2" fmla="*/ 213138 w 290066"/>
                  <a:gd name="connsiteY2" fmla="*/ 11798 h 719312"/>
                  <a:gd name="connsiteX3" fmla="*/ 257081 w 290066"/>
                  <a:gd name="connsiteY3" fmla="*/ 28155 h 719312"/>
                  <a:gd name="connsiteX4" fmla="*/ 290066 w 290066"/>
                  <a:gd name="connsiteY4" fmla="*/ 373226 h 719312"/>
                  <a:gd name="connsiteX5" fmla="*/ 257081 w 290066"/>
                  <a:gd name="connsiteY5" fmla="*/ 691154 h 719312"/>
                  <a:gd name="connsiteX6" fmla="*/ 234697 w 290066"/>
                  <a:gd name="connsiteY6" fmla="*/ 701047 h 719312"/>
                  <a:gd name="connsiteX7" fmla="*/ 29825 w 290066"/>
                  <a:gd name="connsiteY7" fmla="*/ 707515 h 719312"/>
                  <a:gd name="connsiteX8" fmla="*/ 0 w 290066"/>
                  <a:gd name="connsiteY8" fmla="*/ 696413 h 719312"/>
                  <a:gd name="connsiteX9" fmla="*/ 0 w 290066"/>
                  <a:gd name="connsiteY9" fmla="*/ 21919 h 719312"/>
                  <a:gd name="connsiteX0" fmla="*/ 26037 w 316103"/>
                  <a:gd name="connsiteY0" fmla="*/ 21919 h 719312"/>
                  <a:gd name="connsiteX1" fmla="*/ 34303 w 316103"/>
                  <a:gd name="connsiteY1" fmla="*/ 18265 h 719312"/>
                  <a:gd name="connsiteX2" fmla="*/ 239175 w 316103"/>
                  <a:gd name="connsiteY2" fmla="*/ 11798 h 719312"/>
                  <a:gd name="connsiteX3" fmla="*/ 283118 w 316103"/>
                  <a:gd name="connsiteY3" fmla="*/ 28155 h 719312"/>
                  <a:gd name="connsiteX4" fmla="*/ 316103 w 316103"/>
                  <a:gd name="connsiteY4" fmla="*/ 373226 h 719312"/>
                  <a:gd name="connsiteX5" fmla="*/ 283118 w 316103"/>
                  <a:gd name="connsiteY5" fmla="*/ 691154 h 719312"/>
                  <a:gd name="connsiteX6" fmla="*/ 260734 w 316103"/>
                  <a:gd name="connsiteY6" fmla="*/ 701047 h 719312"/>
                  <a:gd name="connsiteX7" fmla="*/ 55862 w 316103"/>
                  <a:gd name="connsiteY7" fmla="*/ 707515 h 719312"/>
                  <a:gd name="connsiteX8" fmla="*/ 26037 w 316103"/>
                  <a:gd name="connsiteY8" fmla="*/ 696413 h 719312"/>
                  <a:gd name="connsiteX9" fmla="*/ 0 w 316103"/>
                  <a:gd name="connsiteY9" fmla="*/ 361867 h 719312"/>
                  <a:gd name="connsiteX10" fmla="*/ 26037 w 316103"/>
                  <a:gd name="connsiteY10" fmla="*/ 21919 h 719312"/>
                  <a:gd name="connsiteX0" fmla="*/ 26037 w 334420"/>
                  <a:gd name="connsiteY0" fmla="*/ 21919 h 719312"/>
                  <a:gd name="connsiteX1" fmla="*/ 34303 w 334420"/>
                  <a:gd name="connsiteY1" fmla="*/ 18265 h 719312"/>
                  <a:gd name="connsiteX2" fmla="*/ 239175 w 334420"/>
                  <a:gd name="connsiteY2" fmla="*/ 11798 h 719312"/>
                  <a:gd name="connsiteX3" fmla="*/ 283118 w 334420"/>
                  <a:gd name="connsiteY3" fmla="*/ 28155 h 719312"/>
                  <a:gd name="connsiteX4" fmla="*/ 334420 w 334420"/>
                  <a:gd name="connsiteY4" fmla="*/ 367052 h 719312"/>
                  <a:gd name="connsiteX5" fmla="*/ 283118 w 334420"/>
                  <a:gd name="connsiteY5" fmla="*/ 691154 h 719312"/>
                  <a:gd name="connsiteX6" fmla="*/ 260734 w 334420"/>
                  <a:gd name="connsiteY6" fmla="*/ 701047 h 719312"/>
                  <a:gd name="connsiteX7" fmla="*/ 55862 w 334420"/>
                  <a:gd name="connsiteY7" fmla="*/ 707515 h 719312"/>
                  <a:gd name="connsiteX8" fmla="*/ 26037 w 334420"/>
                  <a:gd name="connsiteY8" fmla="*/ 696413 h 719312"/>
                  <a:gd name="connsiteX9" fmla="*/ 0 w 334420"/>
                  <a:gd name="connsiteY9" fmla="*/ 361867 h 719312"/>
                  <a:gd name="connsiteX10" fmla="*/ 26037 w 334420"/>
                  <a:gd name="connsiteY10" fmla="*/ 21919 h 719312"/>
                  <a:gd name="connsiteX0" fmla="*/ 26037 w 334576"/>
                  <a:gd name="connsiteY0" fmla="*/ 21919 h 719312"/>
                  <a:gd name="connsiteX1" fmla="*/ 34303 w 334576"/>
                  <a:gd name="connsiteY1" fmla="*/ 18265 h 719312"/>
                  <a:gd name="connsiteX2" fmla="*/ 239175 w 334576"/>
                  <a:gd name="connsiteY2" fmla="*/ 11798 h 719312"/>
                  <a:gd name="connsiteX3" fmla="*/ 283118 w 334576"/>
                  <a:gd name="connsiteY3" fmla="*/ 28155 h 719312"/>
                  <a:gd name="connsiteX4" fmla="*/ 334420 w 334576"/>
                  <a:gd name="connsiteY4" fmla="*/ 367052 h 719312"/>
                  <a:gd name="connsiteX5" fmla="*/ 283118 w 334576"/>
                  <a:gd name="connsiteY5" fmla="*/ 691154 h 719312"/>
                  <a:gd name="connsiteX6" fmla="*/ 260734 w 334576"/>
                  <a:gd name="connsiteY6" fmla="*/ 701047 h 719312"/>
                  <a:gd name="connsiteX7" fmla="*/ 55862 w 334576"/>
                  <a:gd name="connsiteY7" fmla="*/ 707515 h 719312"/>
                  <a:gd name="connsiteX8" fmla="*/ 26037 w 334576"/>
                  <a:gd name="connsiteY8" fmla="*/ 696413 h 719312"/>
                  <a:gd name="connsiteX9" fmla="*/ 0 w 334576"/>
                  <a:gd name="connsiteY9" fmla="*/ 361867 h 719312"/>
                  <a:gd name="connsiteX10" fmla="*/ 26037 w 334576"/>
                  <a:gd name="connsiteY10" fmla="*/ 21919 h 719312"/>
                  <a:gd name="connsiteX0" fmla="*/ 27816 w 336355"/>
                  <a:gd name="connsiteY0" fmla="*/ 21919 h 719312"/>
                  <a:gd name="connsiteX1" fmla="*/ 36082 w 336355"/>
                  <a:gd name="connsiteY1" fmla="*/ 18265 h 719312"/>
                  <a:gd name="connsiteX2" fmla="*/ 240954 w 336355"/>
                  <a:gd name="connsiteY2" fmla="*/ 11798 h 719312"/>
                  <a:gd name="connsiteX3" fmla="*/ 284897 w 336355"/>
                  <a:gd name="connsiteY3" fmla="*/ 28155 h 719312"/>
                  <a:gd name="connsiteX4" fmla="*/ 336199 w 336355"/>
                  <a:gd name="connsiteY4" fmla="*/ 367052 h 719312"/>
                  <a:gd name="connsiteX5" fmla="*/ 284897 w 336355"/>
                  <a:gd name="connsiteY5" fmla="*/ 691154 h 719312"/>
                  <a:gd name="connsiteX6" fmla="*/ 262513 w 336355"/>
                  <a:gd name="connsiteY6" fmla="*/ 701047 h 719312"/>
                  <a:gd name="connsiteX7" fmla="*/ 57641 w 336355"/>
                  <a:gd name="connsiteY7" fmla="*/ 707515 h 719312"/>
                  <a:gd name="connsiteX8" fmla="*/ 27816 w 336355"/>
                  <a:gd name="connsiteY8" fmla="*/ 696413 h 719312"/>
                  <a:gd name="connsiteX9" fmla="*/ 1779 w 336355"/>
                  <a:gd name="connsiteY9" fmla="*/ 361867 h 719312"/>
                  <a:gd name="connsiteX10" fmla="*/ 27816 w 336355"/>
                  <a:gd name="connsiteY10" fmla="*/ 21919 h 719312"/>
                  <a:gd name="connsiteX0" fmla="*/ 62377 w 370916"/>
                  <a:gd name="connsiteY0" fmla="*/ 21919 h 719312"/>
                  <a:gd name="connsiteX1" fmla="*/ 70643 w 370916"/>
                  <a:gd name="connsiteY1" fmla="*/ 18265 h 719312"/>
                  <a:gd name="connsiteX2" fmla="*/ 275515 w 370916"/>
                  <a:gd name="connsiteY2" fmla="*/ 11798 h 719312"/>
                  <a:gd name="connsiteX3" fmla="*/ 319458 w 370916"/>
                  <a:gd name="connsiteY3" fmla="*/ 28155 h 719312"/>
                  <a:gd name="connsiteX4" fmla="*/ 370760 w 370916"/>
                  <a:gd name="connsiteY4" fmla="*/ 367052 h 719312"/>
                  <a:gd name="connsiteX5" fmla="*/ 319458 w 370916"/>
                  <a:gd name="connsiteY5" fmla="*/ 691154 h 719312"/>
                  <a:gd name="connsiteX6" fmla="*/ 297074 w 370916"/>
                  <a:gd name="connsiteY6" fmla="*/ 701047 h 719312"/>
                  <a:gd name="connsiteX7" fmla="*/ 92202 w 370916"/>
                  <a:gd name="connsiteY7" fmla="*/ 707515 h 719312"/>
                  <a:gd name="connsiteX8" fmla="*/ 62377 w 370916"/>
                  <a:gd name="connsiteY8" fmla="*/ 696413 h 719312"/>
                  <a:gd name="connsiteX9" fmla="*/ 843 w 370916"/>
                  <a:gd name="connsiteY9" fmla="*/ 362794 h 719312"/>
                  <a:gd name="connsiteX10" fmla="*/ 62377 w 370916"/>
                  <a:gd name="connsiteY10" fmla="*/ 21919 h 719312"/>
                  <a:gd name="connsiteX0" fmla="*/ 68765 w 377304"/>
                  <a:gd name="connsiteY0" fmla="*/ 21919 h 719312"/>
                  <a:gd name="connsiteX1" fmla="*/ 77031 w 377304"/>
                  <a:gd name="connsiteY1" fmla="*/ 18265 h 719312"/>
                  <a:gd name="connsiteX2" fmla="*/ 281903 w 377304"/>
                  <a:gd name="connsiteY2" fmla="*/ 11798 h 719312"/>
                  <a:gd name="connsiteX3" fmla="*/ 325846 w 377304"/>
                  <a:gd name="connsiteY3" fmla="*/ 28155 h 719312"/>
                  <a:gd name="connsiteX4" fmla="*/ 377148 w 377304"/>
                  <a:gd name="connsiteY4" fmla="*/ 367052 h 719312"/>
                  <a:gd name="connsiteX5" fmla="*/ 325846 w 377304"/>
                  <a:gd name="connsiteY5" fmla="*/ 691154 h 719312"/>
                  <a:gd name="connsiteX6" fmla="*/ 303462 w 377304"/>
                  <a:gd name="connsiteY6" fmla="*/ 701047 h 719312"/>
                  <a:gd name="connsiteX7" fmla="*/ 98590 w 377304"/>
                  <a:gd name="connsiteY7" fmla="*/ 707515 h 719312"/>
                  <a:gd name="connsiteX8" fmla="*/ 7435 w 377304"/>
                  <a:gd name="connsiteY8" fmla="*/ 699046 h 719312"/>
                  <a:gd name="connsiteX9" fmla="*/ 7231 w 377304"/>
                  <a:gd name="connsiteY9" fmla="*/ 362794 h 719312"/>
                  <a:gd name="connsiteX10" fmla="*/ 68765 w 377304"/>
                  <a:gd name="connsiteY10" fmla="*/ 21919 h 719312"/>
                  <a:gd name="connsiteX0" fmla="*/ 23380 w 374847"/>
                  <a:gd name="connsiteY0" fmla="*/ 19286 h 719312"/>
                  <a:gd name="connsiteX1" fmla="*/ 74574 w 374847"/>
                  <a:gd name="connsiteY1" fmla="*/ 18265 h 719312"/>
                  <a:gd name="connsiteX2" fmla="*/ 279446 w 374847"/>
                  <a:gd name="connsiteY2" fmla="*/ 11798 h 719312"/>
                  <a:gd name="connsiteX3" fmla="*/ 323389 w 374847"/>
                  <a:gd name="connsiteY3" fmla="*/ 28155 h 719312"/>
                  <a:gd name="connsiteX4" fmla="*/ 374691 w 374847"/>
                  <a:gd name="connsiteY4" fmla="*/ 367052 h 719312"/>
                  <a:gd name="connsiteX5" fmla="*/ 323389 w 374847"/>
                  <a:gd name="connsiteY5" fmla="*/ 691154 h 719312"/>
                  <a:gd name="connsiteX6" fmla="*/ 301005 w 374847"/>
                  <a:gd name="connsiteY6" fmla="*/ 701047 h 719312"/>
                  <a:gd name="connsiteX7" fmla="*/ 96133 w 374847"/>
                  <a:gd name="connsiteY7" fmla="*/ 707515 h 719312"/>
                  <a:gd name="connsiteX8" fmla="*/ 4978 w 374847"/>
                  <a:gd name="connsiteY8" fmla="*/ 699046 h 719312"/>
                  <a:gd name="connsiteX9" fmla="*/ 4774 w 374847"/>
                  <a:gd name="connsiteY9" fmla="*/ 362794 h 719312"/>
                  <a:gd name="connsiteX10" fmla="*/ 23380 w 374847"/>
                  <a:gd name="connsiteY10" fmla="*/ 19286 h 719312"/>
                  <a:gd name="connsiteX0" fmla="*/ 23380 w 378023"/>
                  <a:gd name="connsiteY0" fmla="*/ 19286 h 719312"/>
                  <a:gd name="connsiteX1" fmla="*/ 74574 w 378023"/>
                  <a:gd name="connsiteY1" fmla="*/ 18265 h 719312"/>
                  <a:gd name="connsiteX2" fmla="*/ 279446 w 378023"/>
                  <a:gd name="connsiteY2" fmla="*/ 11798 h 719312"/>
                  <a:gd name="connsiteX3" fmla="*/ 323389 w 378023"/>
                  <a:gd name="connsiteY3" fmla="*/ 28155 h 719312"/>
                  <a:gd name="connsiteX4" fmla="*/ 374691 w 378023"/>
                  <a:gd name="connsiteY4" fmla="*/ 367052 h 719312"/>
                  <a:gd name="connsiteX5" fmla="*/ 366330 w 378023"/>
                  <a:gd name="connsiteY5" fmla="*/ 693788 h 719312"/>
                  <a:gd name="connsiteX6" fmla="*/ 301005 w 378023"/>
                  <a:gd name="connsiteY6" fmla="*/ 701047 h 719312"/>
                  <a:gd name="connsiteX7" fmla="*/ 96133 w 378023"/>
                  <a:gd name="connsiteY7" fmla="*/ 707515 h 719312"/>
                  <a:gd name="connsiteX8" fmla="*/ 4978 w 378023"/>
                  <a:gd name="connsiteY8" fmla="*/ 699046 h 719312"/>
                  <a:gd name="connsiteX9" fmla="*/ 4774 w 378023"/>
                  <a:gd name="connsiteY9" fmla="*/ 362794 h 719312"/>
                  <a:gd name="connsiteX10" fmla="*/ 23380 w 378023"/>
                  <a:gd name="connsiteY10" fmla="*/ 19286 h 719312"/>
                  <a:gd name="connsiteX0" fmla="*/ 23380 w 378023"/>
                  <a:gd name="connsiteY0" fmla="*/ 19286 h 719312"/>
                  <a:gd name="connsiteX1" fmla="*/ 74574 w 378023"/>
                  <a:gd name="connsiteY1" fmla="*/ 18265 h 719312"/>
                  <a:gd name="connsiteX2" fmla="*/ 279446 w 378023"/>
                  <a:gd name="connsiteY2" fmla="*/ 11798 h 719312"/>
                  <a:gd name="connsiteX3" fmla="*/ 360191 w 378023"/>
                  <a:gd name="connsiteY3" fmla="*/ 38688 h 719312"/>
                  <a:gd name="connsiteX4" fmla="*/ 374691 w 378023"/>
                  <a:gd name="connsiteY4" fmla="*/ 367052 h 719312"/>
                  <a:gd name="connsiteX5" fmla="*/ 366330 w 378023"/>
                  <a:gd name="connsiteY5" fmla="*/ 693788 h 719312"/>
                  <a:gd name="connsiteX6" fmla="*/ 301005 w 378023"/>
                  <a:gd name="connsiteY6" fmla="*/ 701047 h 719312"/>
                  <a:gd name="connsiteX7" fmla="*/ 96133 w 378023"/>
                  <a:gd name="connsiteY7" fmla="*/ 707515 h 719312"/>
                  <a:gd name="connsiteX8" fmla="*/ 4978 w 378023"/>
                  <a:gd name="connsiteY8" fmla="*/ 699046 h 719312"/>
                  <a:gd name="connsiteX9" fmla="*/ 4774 w 378023"/>
                  <a:gd name="connsiteY9" fmla="*/ 362794 h 719312"/>
                  <a:gd name="connsiteX10" fmla="*/ 23380 w 378023"/>
                  <a:gd name="connsiteY10" fmla="*/ 19286 h 719312"/>
                  <a:gd name="connsiteX0" fmla="*/ 23380 w 370360"/>
                  <a:gd name="connsiteY0" fmla="*/ 19286 h 719312"/>
                  <a:gd name="connsiteX1" fmla="*/ 74574 w 370360"/>
                  <a:gd name="connsiteY1" fmla="*/ 18265 h 719312"/>
                  <a:gd name="connsiteX2" fmla="*/ 279446 w 370360"/>
                  <a:gd name="connsiteY2" fmla="*/ 11798 h 719312"/>
                  <a:gd name="connsiteX3" fmla="*/ 360191 w 370360"/>
                  <a:gd name="connsiteY3" fmla="*/ 38688 h 719312"/>
                  <a:gd name="connsiteX4" fmla="*/ 337889 w 370360"/>
                  <a:gd name="connsiteY4" fmla="*/ 367052 h 719312"/>
                  <a:gd name="connsiteX5" fmla="*/ 366330 w 370360"/>
                  <a:gd name="connsiteY5" fmla="*/ 693788 h 719312"/>
                  <a:gd name="connsiteX6" fmla="*/ 301005 w 370360"/>
                  <a:gd name="connsiteY6" fmla="*/ 701047 h 719312"/>
                  <a:gd name="connsiteX7" fmla="*/ 96133 w 370360"/>
                  <a:gd name="connsiteY7" fmla="*/ 707515 h 719312"/>
                  <a:gd name="connsiteX8" fmla="*/ 4978 w 370360"/>
                  <a:gd name="connsiteY8" fmla="*/ 699046 h 719312"/>
                  <a:gd name="connsiteX9" fmla="*/ 4774 w 370360"/>
                  <a:gd name="connsiteY9" fmla="*/ 362794 h 719312"/>
                  <a:gd name="connsiteX10" fmla="*/ 23380 w 370360"/>
                  <a:gd name="connsiteY10" fmla="*/ 19286 h 719312"/>
                  <a:gd name="connsiteX0" fmla="*/ 23380 w 371517"/>
                  <a:gd name="connsiteY0" fmla="*/ 19286 h 719312"/>
                  <a:gd name="connsiteX1" fmla="*/ 74574 w 371517"/>
                  <a:gd name="connsiteY1" fmla="*/ 18265 h 719312"/>
                  <a:gd name="connsiteX2" fmla="*/ 279446 w 371517"/>
                  <a:gd name="connsiteY2" fmla="*/ 11798 h 719312"/>
                  <a:gd name="connsiteX3" fmla="*/ 360191 w 371517"/>
                  <a:gd name="connsiteY3" fmla="*/ 38688 h 719312"/>
                  <a:gd name="connsiteX4" fmla="*/ 350162 w 371517"/>
                  <a:gd name="connsiteY4" fmla="*/ 367051 h 719312"/>
                  <a:gd name="connsiteX5" fmla="*/ 366330 w 371517"/>
                  <a:gd name="connsiteY5" fmla="*/ 693788 h 719312"/>
                  <a:gd name="connsiteX6" fmla="*/ 301005 w 371517"/>
                  <a:gd name="connsiteY6" fmla="*/ 701047 h 719312"/>
                  <a:gd name="connsiteX7" fmla="*/ 96133 w 371517"/>
                  <a:gd name="connsiteY7" fmla="*/ 707515 h 719312"/>
                  <a:gd name="connsiteX8" fmla="*/ 4978 w 371517"/>
                  <a:gd name="connsiteY8" fmla="*/ 699046 h 719312"/>
                  <a:gd name="connsiteX9" fmla="*/ 4774 w 371517"/>
                  <a:gd name="connsiteY9" fmla="*/ 362794 h 719312"/>
                  <a:gd name="connsiteX10" fmla="*/ 23380 w 371517"/>
                  <a:gd name="connsiteY10" fmla="*/ 19286 h 719312"/>
                  <a:gd name="connsiteX0" fmla="*/ 21847 w 369984"/>
                  <a:gd name="connsiteY0" fmla="*/ 19286 h 719312"/>
                  <a:gd name="connsiteX1" fmla="*/ 73041 w 369984"/>
                  <a:gd name="connsiteY1" fmla="*/ 18265 h 719312"/>
                  <a:gd name="connsiteX2" fmla="*/ 277913 w 369984"/>
                  <a:gd name="connsiteY2" fmla="*/ 11798 h 719312"/>
                  <a:gd name="connsiteX3" fmla="*/ 358658 w 369984"/>
                  <a:gd name="connsiteY3" fmla="*/ 38688 h 719312"/>
                  <a:gd name="connsiteX4" fmla="*/ 348629 w 369984"/>
                  <a:gd name="connsiteY4" fmla="*/ 367051 h 719312"/>
                  <a:gd name="connsiteX5" fmla="*/ 364797 w 369984"/>
                  <a:gd name="connsiteY5" fmla="*/ 693788 h 719312"/>
                  <a:gd name="connsiteX6" fmla="*/ 299472 w 369984"/>
                  <a:gd name="connsiteY6" fmla="*/ 701047 h 719312"/>
                  <a:gd name="connsiteX7" fmla="*/ 94600 w 369984"/>
                  <a:gd name="connsiteY7" fmla="*/ 707515 h 719312"/>
                  <a:gd name="connsiteX8" fmla="*/ 3445 w 369984"/>
                  <a:gd name="connsiteY8" fmla="*/ 699046 h 719312"/>
                  <a:gd name="connsiteX9" fmla="*/ 9376 w 369984"/>
                  <a:gd name="connsiteY9" fmla="*/ 365427 h 719312"/>
                  <a:gd name="connsiteX10" fmla="*/ 21847 w 369984"/>
                  <a:gd name="connsiteY10" fmla="*/ 19286 h 71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984" h="719312">
                    <a:moveTo>
                      <a:pt x="21847" y="19286"/>
                    </a:moveTo>
                    <a:lnTo>
                      <a:pt x="73041" y="18265"/>
                    </a:lnTo>
                    <a:cubicBezTo>
                      <a:pt x="138809" y="-3479"/>
                      <a:pt x="210142" y="-6027"/>
                      <a:pt x="277913" y="11798"/>
                    </a:cubicBezTo>
                    <a:lnTo>
                      <a:pt x="358658" y="38688"/>
                    </a:lnTo>
                    <a:cubicBezTo>
                      <a:pt x="358880" y="152081"/>
                      <a:pt x="348407" y="253658"/>
                      <a:pt x="348629" y="367051"/>
                    </a:cubicBezTo>
                    <a:cubicBezTo>
                      <a:pt x="351487" y="477818"/>
                      <a:pt x="381898" y="585754"/>
                      <a:pt x="364797" y="693788"/>
                    </a:cubicBezTo>
                    <a:lnTo>
                      <a:pt x="299472" y="701047"/>
                    </a:lnTo>
                    <a:cubicBezTo>
                      <a:pt x="233704" y="722792"/>
                      <a:pt x="162370" y="725340"/>
                      <a:pt x="94600" y="707515"/>
                    </a:cubicBezTo>
                    <a:lnTo>
                      <a:pt x="3445" y="699046"/>
                    </a:lnTo>
                    <a:cubicBezTo>
                      <a:pt x="-5865" y="641438"/>
                      <a:pt x="6309" y="478720"/>
                      <a:pt x="9376" y="365427"/>
                    </a:cubicBezTo>
                    <a:cubicBezTo>
                      <a:pt x="12443" y="252134"/>
                      <a:pt x="1336" y="132911"/>
                      <a:pt x="21847" y="19286"/>
                    </a:cubicBezTo>
                    <a:close/>
                  </a:path>
                </a:pathLst>
              </a:custGeom>
              <a:solidFill>
                <a:schemeClr val="accent3"/>
              </a:solidFill>
              <a:ln w="12700">
                <a:solidFill>
                  <a:schemeClr val="accent3"/>
                </a:solidFill>
              </a:ln>
            </p:spPr>
            <p:txBody>
              <a:bodyPr wrap="square" rtlCol="0" anchor="ctr" anchorCtr="0">
                <a:noAutofit/>
              </a:bodyPr>
              <a:lstStyle/>
              <a:p>
                <a:pPr marL="0" algn="ctr"/>
                <a:endParaRPr lang="en-GB" dirty="0">
                  <a:solidFill>
                    <a:schemeClr val="tx1"/>
                  </a:solidFill>
                </a:endParaRPr>
              </a:p>
            </p:txBody>
          </p:sp>
          <p:grpSp>
            <p:nvGrpSpPr>
              <p:cNvPr id="159" name="Group 158">
                <a:extLst>
                  <a:ext uri="{FF2B5EF4-FFF2-40B4-BE49-F238E27FC236}">
                    <a16:creationId xmlns:a16="http://schemas.microsoft.com/office/drawing/2014/main" id="{4E96674A-5C6E-4258-AA38-2716A9416502}"/>
                  </a:ext>
                </a:extLst>
              </p:cNvPr>
              <p:cNvGrpSpPr/>
              <p:nvPr/>
            </p:nvGrpSpPr>
            <p:grpSpPr>
              <a:xfrm>
                <a:off x="2931853" y="2412996"/>
                <a:ext cx="650422" cy="150024"/>
                <a:chOff x="2931653" y="2414932"/>
                <a:chExt cx="622474" cy="150024"/>
              </a:xfrm>
            </p:grpSpPr>
            <p:cxnSp>
              <p:nvCxnSpPr>
                <p:cNvPr id="160" name="Straight Connector 159">
                  <a:extLst>
                    <a:ext uri="{FF2B5EF4-FFF2-40B4-BE49-F238E27FC236}">
                      <a16:creationId xmlns:a16="http://schemas.microsoft.com/office/drawing/2014/main" id="{57626C69-9575-4FE4-9DF0-4245D235A7F3}"/>
                    </a:ext>
                  </a:extLst>
                </p:cNvPr>
                <p:cNvCxnSpPr>
                  <a:cxnSpLocks/>
                </p:cNvCxnSpPr>
                <p:nvPr/>
              </p:nvCxnSpPr>
              <p:spPr>
                <a:xfrm>
                  <a:off x="2931651" y="2492868"/>
                  <a:ext cx="622474" cy="0"/>
                </a:xfrm>
                <a:prstGeom prst="line">
                  <a:avLst/>
                </a:prstGeom>
                <a:noFill/>
                <a:ln w="28575" cap="rnd" cmpd="sng" algn="ctr">
                  <a:solidFill>
                    <a:schemeClr val="tx1"/>
                  </a:solidFill>
                  <a:prstDash val="solid"/>
                </a:ln>
                <a:effectLst/>
              </p:spPr>
            </p:cxnSp>
            <p:grpSp>
              <p:nvGrpSpPr>
                <p:cNvPr id="161" name="Group 160">
                  <a:extLst>
                    <a:ext uri="{FF2B5EF4-FFF2-40B4-BE49-F238E27FC236}">
                      <a16:creationId xmlns:a16="http://schemas.microsoft.com/office/drawing/2014/main" id="{712B55E1-8779-4918-8EAF-55B58518D5FB}"/>
                    </a:ext>
                  </a:extLst>
                </p:cNvPr>
                <p:cNvGrpSpPr/>
                <p:nvPr/>
              </p:nvGrpSpPr>
              <p:grpSpPr>
                <a:xfrm rot="420000">
                  <a:off x="3072981" y="2414932"/>
                  <a:ext cx="339815" cy="150024"/>
                  <a:chOff x="2007847" y="2447027"/>
                  <a:chExt cx="339815" cy="150024"/>
                </a:xfrm>
              </p:grpSpPr>
              <p:sp>
                <p:nvSpPr>
                  <p:cNvPr id="162" name="Oval 11">
                    <a:extLst>
                      <a:ext uri="{FF2B5EF4-FFF2-40B4-BE49-F238E27FC236}">
                        <a16:creationId xmlns:a16="http://schemas.microsoft.com/office/drawing/2014/main" id="{C399CC5F-52D1-423C-A285-873C17A1458D}"/>
                      </a:ext>
                    </a:extLst>
                  </p:cNvPr>
                  <p:cNvSpPr/>
                  <p:nvPr/>
                </p:nvSpPr>
                <p:spPr>
                  <a:xfrm rot="4981034">
                    <a:off x="2103420" y="2352809"/>
                    <a:ext cx="148669" cy="339815"/>
                  </a:xfrm>
                  <a:prstGeom prst="ellipse">
                    <a:avLst/>
                  </a:prstGeom>
                  <a:solidFill>
                    <a:schemeClr val="tx1"/>
                  </a:solidFill>
                  <a:ln w="3175"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kern="0" dirty="0">
                      <a:solidFill>
                        <a:srgbClr val="FFFFFF"/>
                      </a:solidFill>
                    </a:endParaRPr>
                  </a:p>
                </p:txBody>
              </p:sp>
              <p:sp>
                <p:nvSpPr>
                  <p:cNvPr id="164" name="Freeform: Shape 163">
                    <a:extLst>
                      <a:ext uri="{FF2B5EF4-FFF2-40B4-BE49-F238E27FC236}">
                        <a16:creationId xmlns:a16="http://schemas.microsoft.com/office/drawing/2014/main" id="{90ECB28C-CEBF-48FB-8768-B4DDCB5D904C}"/>
                      </a:ext>
                    </a:extLst>
                  </p:cNvPr>
                  <p:cNvSpPr/>
                  <p:nvPr/>
                </p:nvSpPr>
                <p:spPr>
                  <a:xfrm rot="4981034">
                    <a:off x="2103418" y="2404951"/>
                    <a:ext cx="148670" cy="232822"/>
                  </a:xfrm>
                  <a:custGeom>
                    <a:avLst/>
                    <a:gdLst>
                      <a:gd name="connsiteX0" fmla="*/ 19819 w 148670"/>
                      <a:gd name="connsiteY0" fmla="*/ 0 h 232822"/>
                      <a:gd name="connsiteX1" fmla="*/ 129524 w 148670"/>
                      <a:gd name="connsiteY1" fmla="*/ 2282 h 232822"/>
                      <a:gd name="connsiteX2" fmla="*/ 142828 w 148670"/>
                      <a:gd name="connsiteY2" fmla="*/ 47387 h 232822"/>
                      <a:gd name="connsiteX3" fmla="*/ 148670 w 148670"/>
                      <a:gd name="connsiteY3" fmla="*/ 113523 h 232822"/>
                      <a:gd name="connsiteX4" fmla="*/ 142828 w 148670"/>
                      <a:gd name="connsiteY4" fmla="*/ 179659 h 232822"/>
                      <a:gd name="connsiteX5" fmla="*/ 127147 w 148670"/>
                      <a:gd name="connsiteY5" fmla="*/ 232822 h 232822"/>
                      <a:gd name="connsiteX6" fmla="*/ 20871 w 148670"/>
                      <a:gd name="connsiteY6" fmla="*/ 230612 h 232822"/>
                      <a:gd name="connsiteX7" fmla="*/ 5842 w 148670"/>
                      <a:gd name="connsiteY7" fmla="*/ 179659 h 232822"/>
                      <a:gd name="connsiteX8" fmla="*/ 0 w 148670"/>
                      <a:gd name="connsiteY8" fmla="*/ 113523 h 232822"/>
                      <a:gd name="connsiteX9" fmla="*/ 5842 w 148670"/>
                      <a:gd name="connsiteY9" fmla="*/ 47387 h 23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670" h="232822">
                        <a:moveTo>
                          <a:pt x="19819" y="0"/>
                        </a:moveTo>
                        <a:lnTo>
                          <a:pt x="129524" y="2282"/>
                        </a:lnTo>
                        <a:lnTo>
                          <a:pt x="142828" y="47387"/>
                        </a:lnTo>
                        <a:cubicBezTo>
                          <a:pt x="146590" y="67715"/>
                          <a:pt x="148670" y="90063"/>
                          <a:pt x="148670" y="113523"/>
                        </a:cubicBezTo>
                        <a:cubicBezTo>
                          <a:pt x="148670" y="136982"/>
                          <a:pt x="146590" y="159332"/>
                          <a:pt x="142828" y="179659"/>
                        </a:cubicBezTo>
                        <a:lnTo>
                          <a:pt x="127147" y="232822"/>
                        </a:lnTo>
                        <a:lnTo>
                          <a:pt x="20871" y="230612"/>
                        </a:lnTo>
                        <a:lnTo>
                          <a:pt x="5842" y="179659"/>
                        </a:lnTo>
                        <a:cubicBezTo>
                          <a:pt x="2080" y="159332"/>
                          <a:pt x="0" y="136983"/>
                          <a:pt x="0" y="113523"/>
                        </a:cubicBezTo>
                        <a:cubicBezTo>
                          <a:pt x="0" y="90063"/>
                          <a:pt x="2080" y="67715"/>
                          <a:pt x="5842" y="47387"/>
                        </a:cubicBezTo>
                        <a:close/>
                      </a:path>
                    </a:pathLst>
                  </a:custGeom>
                  <a:pattFill prst="pct60">
                    <a:fgClr>
                      <a:schemeClr val="bg1"/>
                    </a:fgClr>
                    <a:bgClr>
                      <a:schemeClr val="tx1"/>
                    </a:bgClr>
                  </a:pattFill>
                  <a:ln w="3175"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kern="0" dirty="0">
                      <a:solidFill>
                        <a:srgbClr val="FFFFFF"/>
                      </a:solidFill>
                    </a:endParaRPr>
                  </a:p>
                </p:txBody>
              </p:sp>
            </p:grpSp>
          </p:grpSp>
        </p:grpSp>
        <p:sp>
          <p:nvSpPr>
            <p:cNvPr id="156" name="Oval 155">
              <a:extLst>
                <a:ext uri="{FF2B5EF4-FFF2-40B4-BE49-F238E27FC236}">
                  <a16:creationId xmlns:a16="http://schemas.microsoft.com/office/drawing/2014/main" id="{2B78C4A8-53D9-4340-8FC7-529F3FD9D41D}"/>
                </a:ext>
              </a:extLst>
            </p:cNvPr>
            <p:cNvSpPr/>
            <p:nvPr/>
          </p:nvSpPr>
          <p:spPr>
            <a:xfrm>
              <a:off x="1825407" y="2153707"/>
              <a:ext cx="718792" cy="718792"/>
            </a:xfrm>
            <a:prstGeom prst="ellipse">
              <a:avLst/>
            </a:prstGeom>
            <a:noFill/>
            <a:ln w="19050" cap="flat" cmpd="sng" algn="ctr">
              <a:solidFill>
                <a:schemeClr val="accent1"/>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GB" kern="0" dirty="0">
                <a:solidFill>
                  <a:srgbClr val="FFFFFF"/>
                </a:solidFill>
              </a:endParaRPr>
            </a:p>
          </p:txBody>
        </p:sp>
      </p:grpSp>
      <p:grpSp>
        <p:nvGrpSpPr>
          <p:cNvPr id="227" name="Group 226">
            <a:extLst>
              <a:ext uri="{FF2B5EF4-FFF2-40B4-BE49-F238E27FC236}">
                <a16:creationId xmlns:a16="http://schemas.microsoft.com/office/drawing/2014/main" id="{3EF4AEF3-D00D-47B4-8F05-964A67331CF0}"/>
              </a:ext>
            </a:extLst>
          </p:cNvPr>
          <p:cNvGrpSpPr/>
          <p:nvPr/>
        </p:nvGrpSpPr>
        <p:grpSpPr>
          <a:xfrm>
            <a:off x="1468475" y="2173629"/>
            <a:ext cx="398227" cy="387464"/>
            <a:chOff x="2124075" y="3309938"/>
            <a:chExt cx="528638" cy="514350"/>
          </a:xfrm>
          <a:solidFill>
            <a:schemeClr val="bg1">
              <a:lumMod val="65000"/>
            </a:schemeClr>
          </a:solidFill>
          <a:effectLst/>
        </p:grpSpPr>
        <p:sp>
          <p:nvSpPr>
            <p:cNvPr id="228" name="Freeform 174">
              <a:extLst>
                <a:ext uri="{FF2B5EF4-FFF2-40B4-BE49-F238E27FC236}">
                  <a16:creationId xmlns:a16="http://schemas.microsoft.com/office/drawing/2014/main" id="{1C8E29CB-7C52-48B7-892C-7F35F0D3D9F8}"/>
                </a:ext>
              </a:extLst>
            </p:cNvPr>
            <p:cNvSpPr>
              <a:spLocks noEditPoints="1"/>
            </p:cNvSpPr>
            <p:nvPr/>
          </p:nvSpPr>
          <p:spPr bwMode="auto">
            <a:xfrm>
              <a:off x="2124075" y="3348038"/>
              <a:ext cx="444500" cy="476250"/>
            </a:xfrm>
            <a:custGeom>
              <a:avLst/>
              <a:gdLst>
                <a:gd name="T0" fmla="*/ 84 w 137"/>
                <a:gd name="T1" fmla="*/ 93 h 147"/>
                <a:gd name="T2" fmla="*/ 78 w 137"/>
                <a:gd name="T3" fmla="*/ 105 h 147"/>
                <a:gd name="T4" fmla="*/ 59 w 137"/>
                <a:gd name="T5" fmla="*/ 88 h 147"/>
                <a:gd name="T6" fmla="*/ 42 w 137"/>
                <a:gd name="T7" fmla="*/ 62 h 147"/>
                <a:gd name="T8" fmla="*/ 53 w 137"/>
                <a:gd name="T9" fmla="*/ 57 h 147"/>
                <a:gd name="T10" fmla="*/ 34 w 137"/>
                <a:gd name="T11" fmla="*/ 3 h 147"/>
                <a:gd name="T12" fmla="*/ 28 w 137"/>
                <a:gd name="T13" fmla="*/ 3 h 147"/>
                <a:gd name="T14" fmla="*/ 9 w 137"/>
                <a:gd name="T15" fmla="*/ 28 h 147"/>
                <a:gd name="T16" fmla="*/ 28 w 137"/>
                <a:gd name="T17" fmla="*/ 93 h 147"/>
                <a:gd name="T18" fmla="*/ 39 w 137"/>
                <a:gd name="T19" fmla="*/ 108 h 147"/>
                <a:gd name="T20" fmla="*/ 42 w 137"/>
                <a:gd name="T21" fmla="*/ 110 h 147"/>
                <a:gd name="T22" fmla="*/ 106 w 137"/>
                <a:gd name="T23" fmla="*/ 144 h 147"/>
                <a:gd name="T24" fmla="*/ 134 w 137"/>
                <a:gd name="T25" fmla="*/ 127 h 147"/>
                <a:gd name="T26" fmla="*/ 134 w 137"/>
                <a:gd name="T27" fmla="*/ 122 h 147"/>
                <a:gd name="T28" fmla="*/ 84 w 137"/>
                <a:gd name="T29" fmla="*/ 93 h 147"/>
                <a:gd name="T30" fmla="*/ 48 w 137"/>
                <a:gd name="T31" fmla="*/ 108 h 147"/>
                <a:gd name="T32" fmla="*/ 45 w 137"/>
                <a:gd name="T33" fmla="*/ 105 h 147"/>
                <a:gd name="T34" fmla="*/ 42 w 137"/>
                <a:gd name="T35" fmla="*/ 102 h 147"/>
                <a:gd name="T36" fmla="*/ 34 w 137"/>
                <a:gd name="T37" fmla="*/ 91 h 147"/>
                <a:gd name="T38" fmla="*/ 11 w 137"/>
                <a:gd name="T39" fmla="*/ 37 h 147"/>
                <a:gd name="T40" fmla="*/ 28 w 137"/>
                <a:gd name="T41" fmla="*/ 14 h 147"/>
                <a:gd name="T42" fmla="*/ 34 w 137"/>
                <a:gd name="T43" fmla="*/ 14 h 147"/>
                <a:gd name="T44" fmla="*/ 37 w 137"/>
                <a:gd name="T45" fmla="*/ 17 h 147"/>
                <a:gd name="T46" fmla="*/ 20 w 137"/>
                <a:gd name="T47" fmla="*/ 39 h 147"/>
                <a:gd name="T48" fmla="*/ 37 w 137"/>
                <a:gd name="T49" fmla="*/ 93 h 147"/>
                <a:gd name="T50" fmla="*/ 48 w 137"/>
                <a:gd name="T51" fmla="*/ 105 h 147"/>
                <a:gd name="T52" fmla="*/ 48 w 137"/>
                <a:gd name="T53" fmla="*/ 108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7" h="147">
                  <a:moveTo>
                    <a:pt x="84" y="93"/>
                  </a:moveTo>
                  <a:cubicBezTo>
                    <a:pt x="84" y="99"/>
                    <a:pt x="84" y="105"/>
                    <a:pt x="78" y="105"/>
                  </a:cubicBezTo>
                  <a:cubicBezTo>
                    <a:pt x="73" y="105"/>
                    <a:pt x="65" y="93"/>
                    <a:pt x="59" y="88"/>
                  </a:cubicBezTo>
                  <a:cubicBezTo>
                    <a:pt x="53" y="82"/>
                    <a:pt x="42" y="68"/>
                    <a:pt x="42" y="62"/>
                  </a:cubicBezTo>
                  <a:cubicBezTo>
                    <a:pt x="45" y="57"/>
                    <a:pt x="51" y="59"/>
                    <a:pt x="53" y="57"/>
                  </a:cubicBezTo>
                  <a:cubicBezTo>
                    <a:pt x="56" y="57"/>
                    <a:pt x="59" y="31"/>
                    <a:pt x="34" y="3"/>
                  </a:cubicBezTo>
                  <a:cubicBezTo>
                    <a:pt x="34" y="3"/>
                    <a:pt x="28" y="0"/>
                    <a:pt x="28" y="3"/>
                  </a:cubicBezTo>
                  <a:cubicBezTo>
                    <a:pt x="20" y="8"/>
                    <a:pt x="11" y="14"/>
                    <a:pt x="9" y="28"/>
                  </a:cubicBezTo>
                  <a:cubicBezTo>
                    <a:pt x="6" y="39"/>
                    <a:pt x="0" y="57"/>
                    <a:pt x="28" y="93"/>
                  </a:cubicBezTo>
                  <a:cubicBezTo>
                    <a:pt x="31" y="96"/>
                    <a:pt x="34" y="102"/>
                    <a:pt x="39" y="108"/>
                  </a:cubicBezTo>
                  <a:cubicBezTo>
                    <a:pt x="42" y="110"/>
                    <a:pt x="42" y="110"/>
                    <a:pt x="42" y="110"/>
                  </a:cubicBezTo>
                  <a:cubicBezTo>
                    <a:pt x="78" y="147"/>
                    <a:pt x="95" y="147"/>
                    <a:pt x="106" y="144"/>
                  </a:cubicBezTo>
                  <a:cubicBezTo>
                    <a:pt x="120" y="144"/>
                    <a:pt x="126" y="136"/>
                    <a:pt x="134" y="127"/>
                  </a:cubicBezTo>
                  <a:cubicBezTo>
                    <a:pt x="137" y="127"/>
                    <a:pt x="137" y="125"/>
                    <a:pt x="134" y="122"/>
                  </a:cubicBezTo>
                  <a:cubicBezTo>
                    <a:pt x="112" y="93"/>
                    <a:pt x="84" y="93"/>
                    <a:pt x="84" y="93"/>
                  </a:cubicBezTo>
                  <a:close/>
                  <a:moveTo>
                    <a:pt x="48" y="108"/>
                  </a:moveTo>
                  <a:cubicBezTo>
                    <a:pt x="48" y="105"/>
                    <a:pt x="45" y="105"/>
                    <a:pt x="45" y="105"/>
                  </a:cubicBezTo>
                  <a:cubicBezTo>
                    <a:pt x="45" y="105"/>
                    <a:pt x="45" y="102"/>
                    <a:pt x="42" y="102"/>
                  </a:cubicBezTo>
                  <a:cubicBezTo>
                    <a:pt x="39" y="96"/>
                    <a:pt x="34" y="93"/>
                    <a:pt x="34" y="91"/>
                  </a:cubicBezTo>
                  <a:cubicBezTo>
                    <a:pt x="9" y="59"/>
                    <a:pt x="11" y="45"/>
                    <a:pt x="11" y="37"/>
                  </a:cubicBezTo>
                  <a:cubicBezTo>
                    <a:pt x="14" y="25"/>
                    <a:pt x="23" y="20"/>
                    <a:pt x="28" y="14"/>
                  </a:cubicBezTo>
                  <a:cubicBezTo>
                    <a:pt x="31" y="14"/>
                    <a:pt x="34" y="14"/>
                    <a:pt x="34" y="14"/>
                  </a:cubicBezTo>
                  <a:cubicBezTo>
                    <a:pt x="37" y="17"/>
                    <a:pt x="37" y="17"/>
                    <a:pt x="37" y="17"/>
                  </a:cubicBezTo>
                  <a:cubicBezTo>
                    <a:pt x="31" y="22"/>
                    <a:pt x="23" y="28"/>
                    <a:pt x="20" y="39"/>
                  </a:cubicBezTo>
                  <a:cubicBezTo>
                    <a:pt x="17" y="48"/>
                    <a:pt x="14" y="62"/>
                    <a:pt x="37" y="93"/>
                  </a:cubicBezTo>
                  <a:cubicBezTo>
                    <a:pt x="39" y="96"/>
                    <a:pt x="42" y="102"/>
                    <a:pt x="48" y="105"/>
                  </a:cubicBezTo>
                  <a:cubicBezTo>
                    <a:pt x="48" y="108"/>
                    <a:pt x="48" y="108"/>
                    <a:pt x="48"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342884"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53565A"/>
                </a:solidFill>
                <a:effectLst/>
                <a:uLnTx/>
                <a:uFillTx/>
              </a:endParaRPr>
            </a:p>
          </p:txBody>
        </p:sp>
        <p:sp>
          <p:nvSpPr>
            <p:cNvPr id="229" name="Freeform 175">
              <a:extLst>
                <a:ext uri="{FF2B5EF4-FFF2-40B4-BE49-F238E27FC236}">
                  <a16:creationId xmlns:a16="http://schemas.microsoft.com/office/drawing/2014/main" id="{853E73CA-1FA5-4EC7-8A79-45440F3A8F8A}"/>
                </a:ext>
              </a:extLst>
            </p:cNvPr>
            <p:cNvSpPr>
              <a:spLocks noEditPoints="1"/>
            </p:cNvSpPr>
            <p:nvPr/>
          </p:nvSpPr>
          <p:spPr bwMode="auto">
            <a:xfrm>
              <a:off x="2328863" y="3309938"/>
              <a:ext cx="323850" cy="320675"/>
            </a:xfrm>
            <a:custGeom>
              <a:avLst/>
              <a:gdLst>
                <a:gd name="T0" fmla="*/ 13 w 100"/>
                <a:gd name="T1" fmla="*/ 0 h 99"/>
                <a:gd name="T2" fmla="*/ 0 w 100"/>
                <a:gd name="T3" fmla="*/ 12 h 99"/>
                <a:gd name="T4" fmla="*/ 13 w 100"/>
                <a:gd name="T5" fmla="*/ 28 h 99"/>
                <a:gd name="T6" fmla="*/ 72 w 100"/>
                <a:gd name="T7" fmla="*/ 86 h 99"/>
                <a:gd name="T8" fmla="*/ 85 w 100"/>
                <a:gd name="T9" fmla="*/ 99 h 99"/>
                <a:gd name="T10" fmla="*/ 100 w 100"/>
                <a:gd name="T11" fmla="*/ 86 h 99"/>
                <a:gd name="T12" fmla="*/ 13 w 100"/>
                <a:gd name="T13" fmla="*/ 0 h 99"/>
                <a:gd name="T14" fmla="*/ 85 w 100"/>
                <a:gd name="T15" fmla="*/ 91 h 99"/>
                <a:gd name="T16" fmla="*/ 80 w 100"/>
                <a:gd name="T17" fmla="*/ 86 h 99"/>
                <a:gd name="T18" fmla="*/ 13 w 100"/>
                <a:gd name="T19" fmla="*/ 20 h 99"/>
                <a:gd name="T20" fmla="*/ 8 w 100"/>
                <a:gd name="T21" fmla="*/ 12 h 99"/>
                <a:gd name="T22" fmla="*/ 13 w 100"/>
                <a:gd name="T23" fmla="*/ 8 h 99"/>
                <a:gd name="T24" fmla="*/ 92 w 100"/>
                <a:gd name="T25" fmla="*/ 86 h 99"/>
                <a:gd name="T26" fmla="*/ 85 w 100"/>
                <a:gd name="T27" fmla="*/ 9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99">
                  <a:moveTo>
                    <a:pt x="13" y="0"/>
                  </a:moveTo>
                  <a:cubicBezTo>
                    <a:pt x="5" y="0"/>
                    <a:pt x="0" y="4"/>
                    <a:pt x="0" y="12"/>
                  </a:cubicBezTo>
                  <a:cubicBezTo>
                    <a:pt x="0" y="21"/>
                    <a:pt x="6" y="28"/>
                    <a:pt x="13" y="28"/>
                  </a:cubicBezTo>
                  <a:cubicBezTo>
                    <a:pt x="46" y="28"/>
                    <a:pt x="72" y="54"/>
                    <a:pt x="72" y="86"/>
                  </a:cubicBezTo>
                  <a:cubicBezTo>
                    <a:pt x="72" y="94"/>
                    <a:pt x="77" y="99"/>
                    <a:pt x="85" y="99"/>
                  </a:cubicBezTo>
                  <a:cubicBezTo>
                    <a:pt x="93" y="99"/>
                    <a:pt x="100" y="94"/>
                    <a:pt x="100" y="86"/>
                  </a:cubicBezTo>
                  <a:cubicBezTo>
                    <a:pt x="100" y="38"/>
                    <a:pt x="61" y="0"/>
                    <a:pt x="13" y="0"/>
                  </a:cubicBezTo>
                  <a:close/>
                  <a:moveTo>
                    <a:pt x="85" y="91"/>
                  </a:moveTo>
                  <a:cubicBezTo>
                    <a:pt x="82" y="91"/>
                    <a:pt x="80" y="90"/>
                    <a:pt x="80" y="86"/>
                  </a:cubicBezTo>
                  <a:cubicBezTo>
                    <a:pt x="80" y="50"/>
                    <a:pt x="50" y="20"/>
                    <a:pt x="13" y="20"/>
                  </a:cubicBezTo>
                  <a:cubicBezTo>
                    <a:pt x="10" y="20"/>
                    <a:pt x="8" y="15"/>
                    <a:pt x="8" y="12"/>
                  </a:cubicBezTo>
                  <a:cubicBezTo>
                    <a:pt x="8" y="8"/>
                    <a:pt x="10" y="8"/>
                    <a:pt x="13" y="8"/>
                  </a:cubicBezTo>
                  <a:cubicBezTo>
                    <a:pt x="57" y="8"/>
                    <a:pt x="92" y="42"/>
                    <a:pt x="92" y="86"/>
                  </a:cubicBezTo>
                  <a:cubicBezTo>
                    <a:pt x="92" y="90"/>
                    <a:pt x="87" y="91"/>
                    <a:pt x="8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342884"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53565A"/>
                </a:solidFill>
                <a:effectLst/>
                <a:uLnTx/>
                <a:uFillTx/>
              </a:endParaRPr>
            </a:p>
          </p:txBody>
        </p:sp>
        <p:sp>
          <p:nvSpPr>
            <p:cNvPr id="230" name="Freeform 176">
              <a:extLst>
                <a:ext uri="{FF2B5EF4-FFF2-40B4-BE49-F238E27FC236}">
                  <a16:creationId xmlns:a16="http://schemas.microsoft.com/office/drawing/2014/main" id="{BCF47415-B328-416E-BE82-A1DF9907418F}"/>
                </a:ext>
              </a:extLst>
            </p:cNvPr>
            <p:cNvSpPr>
              <a:spLocks noEditPoints="1"/>
            </p:cNvSpPr>
            <p:nvPr/>
          </p:nvSpPr>
          <p:spPr bwMode="auto">
            <a:xfrm>
              <a:off x="2328863" y="3413125"/>
              <a:ext cx="217488" cy="217487"/>
            </a:xfrm>
            <a:custGeom>
              <a:avLst/>
              <a:gdLst>
                <a:gd name="T0" fmla="*/ 13 w 67"/>
                <a:gd name="T1" fmla="*/ 28 h 67"/>
                <a:gd name="T2" fmla="*/ 43 w 67"/>
                <a:gd name="T3" fmla="*/ 54 h 67"/>
                <a:gd name="T4" fmla="*/ 55 w 67"/>
                <a:gd name="T5" fmla="*/ 67 h 67"/>
                <a:gd name="T6" fmla="*/ 67 w 67"/>
                <a:gd name="T7" fmla="*/ 54 h 67"/>
                <a:gd name="T8" fmla="*/ 13 w 67"/>
                <a:gd name="T9" fmla="*/ 0 h 67"/>
                <a:gd name="T10" fmla="*/ 0 w 67"/>
                <a:gd name="T11" fmla="*/ 12 h 67"/>
                <a:gd name="T12" fmla="*/ 13 w 67"/>
                <a:gd name="T13" fmla="*/ 28 h 67"/>
                <a:gd name="T14" fmla="*/ 13 w 67"/>
                <a:gd name="T15" fmla="*/ 8 h 67"/>
                <a:gd name="T16" fmla="*/ 59 w 67"/>
                <a:gd name="T17" fmla="*/ 54 h 67"/>
                <a:gd name="T18" fmla="*/ 55 w 67"/>
                <a:gd name="T19" fmla="*/ 59 h 67"/>
                <a:gd name="T20" fmla="*/ 51 w 67"/>
                <a:gd name="T21" fmla="*/ 54 h 67"/>
                <a:gd name="T22" fmla="*/ 13 w 67"/>
                <a:gd name="T23" fmla="*/ 20 h 67"/>
                <a:gd name="T24" fmla="*/ 13 w 67"/>
                <a:gd name="T25" fmla="*/ 20 h 67"/>
                <a:gd name="T26" fmla="*/ 8 w 67"/>
                <a:gd name="T27" fmla="*/ 12 h 67"/>
                <a:gd name="T28" fmla="*/ 13 w 67"/>
                <a:gd name="T29" fmla="*/ 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67">
                  <a:moveTo>
                    <a:pt x="13" y="28"/>
                  </a:moveTo>
                  <a:cubicBezTo>
                    <a:pt x="30" y="28"/>
                    <a:pt x="43" y="39"/>
                    <a:pt x="43" y="54"/>
                  </a:cubicBezTo>
                  <a:cubicBezTo>
                    <a:pt x="43" y="62"/>
                    <a:pt x="47" y="67"/>
                    <a:pt x="55" y="67"/>
                  </a:cubicBezTo>
                  <a:cubicBezTo>
                    <a:pt x="63" y="67"/>
                    <a:pt x="67" y="62"/>
                    <a:pt x="67" y="54"/>
                  </a:cubicBezTo>
                  <a:cubicBezTo>
                    <a:pt x="67" y="24"/>
                    <a:pt x="43" y="0"/>
                    <a:pt x="13" y="0"/>
                  </a:cubicBezTo>
                  <a:cubicBezTo>
                    <a:pt x="8" y="0"/>
                    <a:pt x="0" y="5"/>
                    <a:pt x="0" y="12"/>
                  </a:cubicBezTo>
                  <a:cubicBezTo>
                    <a:pt x="0" y="20"/>
                    <a:pt x="8" y="28"/>
                    <a:pt x="13" y="28"/>
                  </a:cubicBezTo>
                  <a:close/>
                  <a:moveTo>
                    <a:pt x="13" y="8"/>
                  </a:moveTo>
                  <a:cubicBezTo>
                    <a:pt x="38" y="8"/>
                    <a:pt x="59" y="29"/>
                    <a:pt x="59" y="54"/>
                  </a:cubicBezTo>
                  <a:cubicBezTo>
                    <a:pt x="59" y="58"/>
                    <a:pt x="58" y="59"/>
                    <a:pt x="55" y="59"/>
                  </a:cubicBezTo>
                  <a:cubicBezTo>
                    <a:pt x="52" y="59"/>
                    <a:pt x="51" y="58"/>
                    <a:pt x="51" y="54"/>
                  </a:cubicBezTo>
                  <a:cubicBezTo>
                    <a:pt x="51" y="35"/>
                    <a:pt x="34" y="20"/>
                    <a:pt x="13" y="20"/>
                  </a:cubicBezTo>
                  <a:cubicBezTo>
                    <a:pt x="13" y="20"/>
                    <a:pt x="13" y="20"/>
                    <a:pt x="13" y="20"/>
                  </a:cubicBezTo>
                  <a:cubicBezTo>
                    <a:pt x="12" y="19"/>
                    <a:pt x="8" y="16"/>
                    <a:pt x="8" y="12"/>
                  </a:cubicBezTo>
                  <a:cubicBezTo>
                    <a:pt x="8" y="9"/>
                    <a:pt x="12" y="8"/>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342884"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53565A"/>
                </a:solidFill>
                <a:effectLst/>
                <a:uLnTx/>
                <a:uFillTx/>
              </a:endParaRPr>
            </a:p>
          </p:txBody>
        </p:sp>
      </p:grpSp>
    </p:spTree>
    <p:extLst>
      <p:ext uri="{BB962C8B-B14F-4D97-AF65-F5344CB8AC3E}">
        <p14:creationId xmlns:p14="http://schemas.microsoft.com/office/powerpoint/2010/main" val="3761619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8">
            <a:extLst>
              <a:ext uri="{FF2B5EF4-FFF2-40B4-BE49-F238E27FC236}">
                <a16:creationId xmlns:a16="http://schemas.microsoft.com/office/drawing/2014/main" id="{4D7BF060-56F1-2087-798F-52E815A3668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Tree>
    <p:extLst>
      <p:ext uri="{BB962C8B-B14F-4D97-AF65-F5344CB8AC3E}">
        <p14:creationId xmlns:p14="http://schemas.microsoft.com/office/powerpoint/2010/main" val="4133033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0">
            <a:extLst>
              <a:ext uri="{FF2B5EF4-FFF2-40B4-BE49-F238E27FC236}">
                <a16:creationId xmlns:a16="http://schemas.microsoft.com/office/drawing/2014/main" id="{FBB5F993-A07A-A509-3E9D-C4944A42F7B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
        <p:nvSpPr>
          <p:cNvPr id="2" name="Ορθογώνιο 1">
            <a:extLst>
              <a:ext uri="{FF2B5EF4-FFF2-40B4-BE49-F238E27FC236}">
                <a16:creationId xmlns:a16="http://schemas.microsoft.com/office/drawing/2014/main" id="{CF513FE7-823E-D7CF-C0AE-B5AD4D65CC76}"/>
              </a:ext>
            </a:extLst>
          </p:cNvPr>
          <p:cNvSpPr/>
          <p:nvPr/>
        </p:nvSpPr>
        <p:spPr>
          <a:xfrm>
            <a:off x="329609" y="4614530"/>
            <a:ext cx="10940903" cy="98882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B"/>
          </a:p>
        </p:txBody>
      </p:sp>
    </p:spTree>
    <p:extLst>
      <p:ext uri="{BB962C8B-B14F-4D97-AF65-F5344CB8AC3E}">
        <p14:creationId xmlns:p14="http://schemas.microsoft.com/office/powerpoint/2010/main" val="1019487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1">
            <a:extLst>
              <a:ext uri="{FF2B5EF4-FFF2-40B4-BE49-F238E27FC236}">
                <a16:creationId xmlns:a16="http://schemas.microsoft.com/office/drawing/2014/main" id="{525C84AE-7163-6E56-EA93-5BDA0E597E4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Tree>
    <p:extLst>
      <p:ext uri="{BB962C8B-B14F-4D97-AF65-F5344CB8AC3E}">
        <p14:creationId xmlns:p14="http://schemas.microsoft.com/office/powerpoint/2010/main" val="33188568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2">
            <a:extLst>
              <a:ext uri="{FF2B5EF4-FFF2-40B4-BE49-F238E27FC236}">
                <a16:creationId xmlns:a16="http://schemas.microsoft.com/office/drawing/2014/main" id="{6749D823-FB91-7C7F-2830-DFD4D9B17FB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
        <p:nvSpPr>
          <p:cNvPr id="2" name="Ορθογώνιο 1">
            <a:extLst>
              <a:ext uri="{FF2B5EF4-FFF2-40B4-BE49-F238E27FC236}">
                <a16:creationId xmlns:a16="http://schemas.microsoft.com/office/drawing/2014/main" id="{E62BF5B8-6A12-5BFA-FE36-90B27E231F94}"/>
              </a:ext>
            </a:extLst>
          </p:cNvPr>
          <p:cNvSpPr/>
          <p:nvPr/>
        </p:nvSpPr>
        <p:spPr>
          <a:xfrm>
            <a:off x="308344" y="3242930"/>
            <a:ext cx="10940903" cy="70174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B"/>
          </a:p>
        </p:txBody>
      </p:sp>
    </p:spTree>
    <p:extLst>
      <p:ext uri="{BB962C8B-B14F-4D97-AF65-F5344CB8AC3E}">
        <p14:creationId xmlns:p14="http://schemas.microsoft.com/office/powerpoint/2010/main" val="2721875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83200" y="6162826"/>
            <a:ext cx="11040000" cy="561975"/>
          </a:xfrm>
        </p:spPr>
        <p:txBody>
          <a:bodyPr/>
          <a:lstStyle/>
          <a:p>
            <a:r>
              <a:rPr lang="en-GB" dirty="0"/>
              <a:t>Ibanez B et al. Eur Heart J 2018;39:119–77</a:t>
            </a:r>
          </a:p>
        </p:txBody>
      </p:sp>
      <p:sp>
        <p:nvSpPr>
          <p:cNvPr id="4" name="Text Placeholder 3"/>
          <p:cNvSpPr>
            <a:spLocks noGrp="1"/>
          </p:cNvSpPr>
          <p:nvPr>
            <p:ph type="body" sz="quarter" idx="12"/>
          </p:nvPr>
        </p:nvSpPr>
        <p:spPr/>
        <p:txBody>
          <a:bodyPr/>
          <a:lstStyle/>
          <a:p>
            <a:pPr marL="0" indent="0">
              <a:buNone/>
            </a:pPr>
            <a:r>
              <a:rPr lang="en-US" dirty="0"/>
              <a:t>PCI may be indicated or necessary after fibrinolysis</a:t>
            </a:r>
            <a:endParaRPr lang="en-GB" dirty="0"/>
          </a:p>
        </p:txBody>
      </p:sp>
      <p:sp>
        <p:nvSpPr>
          <p:cNvPr id="8" name="Rectangle: Rounded Corners 7">
            <a:extLst>
              <a:ext uri="{FF2B5EF4-FFF2-40B4-BE49-F238E27FC236}">
                <a16:creationId xmlns:a16="http://schemas.microsoft.com/office/drawing/2014/main" id="{8EED95BA-A62D-455A-95BA-C19264C1FCAB}"/>
              </a:ext>
            </a:extLst>
          </p:cNvPr>
          <p:cNvSpPr/>
          <p:nvPr/>
        </p:nvSpPr>
        <p:spPr>
          <a:xfrm>
            <a:off x="989575" y="1614327"/>
            <a:ext cx="7570224" cy="804152"/>
          </a:xfrm>
          <a:prstGeom prst="roundRect">
            <a:avLst>
              <a:gd name="adj" fmla="val 27010"/>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723900" lvl="1"/>
            <a:r>
              <a:rPr lang="en-GB" sz="2000" dirty="0"/>
              <a:t>All patients should be </a:t>
            </a:r>
            <a:r>
              <a:rPr lang="en-GB" sz="2000" b="1" dirty="0"/>
              <a:t>transferred to a PCI-capable centre </a:t>
            </a:r>
            <a:r>
              <a:rPr lang="en-GB" sz="2000" dirty="0"/>
              <a:t>immediately after fibrinolysis (IA)</a:t>
            </a:r>
          </a:p>
        </p:txBody>
      </p:sp>
      <p:sp>
        <p:nvSpPr>
          <p:cNvPr id="10" name="Rectangle: Rounded Corners 9">
            <a:extLst>
              <a:ext uri="{FF2B5EF4-FFF2-40B4-BE49-F238E27FC236}">
                <a16:creationId xmlns:a16="http://schemas.microsoft.com/office/drawing/2014/main" id="{FFB82162-0B7D-419E-8209-E6856932D88B}"/>
              </a:ext>
            </a:extLst>
          </p:cNvPr>
          <p:cNvSpPr/>
          <p:nvPr/>
        </p:nvSpPr>
        <p:spPr>
          <a:xfrm>
            <a:off x="585599" y="3356377"/>
            <a:ext cx="3897234" cy="770112"/>
          </a:xfrm>
          <a:prstGeom prst="roundRect">
            <a:avLst>
              <a:gd name="adj" fmla="val 27010"/>
            </a:avLst>
          </a:prstGeom>
          <a:noFill/>
          <a:ln>
            <a:solidFill>
              <a:schemeClr val="bg1">
                <a:lumMod val="75000"/>
              </a:schemeClr>
            </a:solidFill>
          </a:ln>
        </p:spPr>
        <p:txBody>
          <a:bodyPr wrap="square" rtlCol="0">
            <a:noAutofit/>
          </a:bodyPr>
          <a:lstStyle/>
          <a:p>
            <a:pPr marL="0" lvl="1"/>
            <a:r>
              <a:rPr lang="en-GB" b="1" dirty="0">
                <a:solidFill>
                  <a:schemeClr val="accent1"/>
                </a:solidFill>
              </a:rPr>
              <a:t>Angiography and PCI </a:t>
            </a:r>
            <a:r>
              <a:rPr lang="en-GB" dirty="0"/>
              <a:t>of the IRA, if indicated, at 2–24 h (IA)</a:t>
            </a:r>
          </a:p>
        </p:txBody>
      </p:sp>
      <p:sp>
        <p:nvSpPr>
          <p:cNvPr id="15" name="Rectangle: Rounded Corners 14">
            <a:extLst>
              <a:ext uri="{FF2B5EF4-FFF2-40B4-BE49-F238E27FC236}">
                <a16:creationId xmlns:a16="http://schemas.microsoft.com/office/drawing/2014/main" id="{C6DF0E96-C13B-447C-AD02-42F2835DC7FB}"/>
              </a:ext>
            </a:extLst>
          </p:cNvPr>
          <p:cNvSpPr/>
          <p:nvPr/>
        </p:nvSpPr>
        <p:spPr>
          <a:xfrm>
            <a:off x="583200" y="4410569"/>
            <a:ext cx="3897234" cy="1152031"/>
          </a:xfrm>
          <a:prstGeom prst="roundRect">
            <a:avLst>
              <a:gd name="adj" fmla="val 19699"/>
            </a:avLst>
          </a:prstGeom>
          <a:noFill/>
          <a:ln>
            <a:solidFill>
              <a:schemeClr val="bg1">
                <a:lumMod val="75000"/>
              </a:schemeClr>
            </a:solidFill>
          </a:ln>
        </p:spPr>
        <p:txBody>
          <a:bodyPr wrap="square" rtlCol="0">
            <a:noAutofit/>
          </a:bodyPr>
          <a:lstStyle/>
          <a:p>
            <a:pPr marL="0" lvl="1"/>
            <a:r>
              <a:rPr lang="en-GB" dirty="0"/>
              <a:t>Emergency angiography and PCI in case of </a:t>
            </a:r>
            <a:r>
              <a:rPr lang="en-GB" b="1" dirty="0">
                <a:solidFill>
                  <a:schemeClr val="accent1"/>
                </a:solidFill>
              </a:rPr>
              <a:t>recurrent ischaemia or re-occlusion </a:t>
            </a:r>
            <a:r>
              <a:rPr lang="en-GB" dirty="0"/>
              <a:t>(IB)</a:t>
            </a:r>
          </a:p>
        </p:txBody>
      </p:sp>
      <p:sp>
        <p:nvSpPr>
          <p:cNvPr id="17" name="Rectangle: Rounded Corners 16">
            <a:extLst>
              <a:ext uri="{FF2B5EF4-FFF2-40B4-BE49-F238E27FC236}">
                <a16:creationId xmlns:a16="http://schemas.microsoft.com/office/drawing/2014/main" id="{7D364FE1-F667-41F5-90B6-80EFA75E144C}"/>
              </a:ext>
            </a:extLst>
          </p:cNvPr>
          <p:cNvSpPr/>
          <p:nvPr/>
        </p:nvSpPr>
        <p:spPr>
          <a:xfrm>
            <a:off x="4620127" y="3368842"/>
            <a:ext cx="4104773" cy="2189748"/>
          </a:xfrm>
          <a:prstGeom prst="roundRect">
            <a:avLst>
              <a:gd name="adj" fmla="val 11552"/>
            </a:avLst>
          </a:prstGeom>
          <a:noFill/>
          <a:ln>
            <a:solidFill>
              <a:schemeClr val="bg1">
                <a:lumMod val="75000"/>
              </a:schemeClr>
            </a:solidFill>
          </a:ln>
        </p:spPr>
        <p:txBody>
          <a:bodyPr wrap="square" rtlCol="0">
            <a:noAutofit/>
          </a:bodyPr>
          <a:lstStyle/>
          <a:p>
            <a:pPr marL="0" lvl="1"/>
            <a:r>
              <a:rPr lang="en-GB" b="1" dirty="0">
                <a:solidFill>
                  <a:schemeClr val="accent1"/>
                </a:solidFill>
              </a:rPr>
              <a:t>Rescue PCI </a:t>
            </a:r>
            <a:r>
              <a:rPr lang="en-GB" dirty="0"/>
              <a:t>is indicated immediately when fibrinolysis has failed (&lt;50% ST‑segment resolution at 60–90 min) or at any time in the presence of haemodynamic or electrical instability, or worsening ischaemia (IA)</a:t>
            </a:r>
          </a:p>
        </p:txBody>
      </p:sp>
      <p:cxnSp>
        <p:nvCxnSpPr>
          <p:cNvPr id="18" name="Connector: Elbow 17">
            <a:extLst>
              <a:ext uri="{FF2B5EF4-FFF2-40B4-BE49-F238E27FC236}">
                <a16:creationId xmlns:a16="http://schemas.microsoft.com/office/drawing/2014/main" id="{BD5457B2-B444-4242-92F6-C0E6888A2EBD}"/>
              </a:ext>
            </a:extLst>
          </p:cNvPr>
          <p:cNvCxnSpPr>
            <a:cxnSpLocks/>
          </p:cNvCxnSpPr>
          <p:nvPr/>
        </p:nvCxnSpPr>
        <p:spPr>
          <a:xfrm rot="5400000">
            <a:off x="2821394" y="1694936"/>
            <a:ext cx="1206686" cy="2116196"/>
          </a:xfrm>
          <a:prstGeom prst="bentConnector3">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20" name="Connector: Elbow 19">
            <a:extLst>
              <a:ext uri="{FF2B5EF4-FFF2-40B4-BE49-F238E27FC236}">
                <a16:creationId xmlns:a16="http://schemas.microsoft.com/office/drawing/2014/main" id="{46BBCBA7-5D6A-40DF-8519-0BA073ED788F}"/>
              </a:ext>
            </a:extLst>
          </p:cNvPr>
          <p:cNvCxnSpPr>
            <a:cxnSpLocks/>
          </p:cNvCxnSpPr>
          <p:nvPr/>
        </p:nvCxnSpPr>
        <p:spPr>
          <a:xfrm rot="16200000" flipH="1">
            <a:off x="5050669" y="1577093"/>
            <a:ext cx="1219150" cy="2354819"/>
          </a:xfrm>
          <a:prstGeom prst="bentConnector3">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0AE5FEEE-4643-4442-938D-FAF64A4AA84C}"/>
              </a:ext>
            </a:extLst>
          </p:cNvPr>
          <p:cNvCxnSpPr>
            <a:cxnSpLocks/>
          </p:cNvCxnSpPr>
          <p:nvPr/>
        </p:nvCxnSpPr>
        <p:spPr>
          <a:xfrm flipH="1">
            <a:off x="2392117" y="4126489"/>
            <a:ext cx="0" cy="28408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26" name="Rectangle: Rounded Corners 25">
            <a:extLst>
              <a:ext uri="{FF2B5EF4-FFF2-40B4-BE49-F238E27FC236}">
                <a16:creationId xmlns:a16="http://schemas.microsoft.com/office/drawing/2014/main" id="{F41D31E7-8BC9-4ADC-9159-F21431A42E52}"/>
              </a:ext>
            </a:extLst>
          </p:cNvPr>
          <p:cNvSpPr/>
          <p:nvPr/>
        </p:nvSpPr>
        <p:spPr>
          <a:xfrm>
            <a:off x="8980038" y="2338289"/>
            <a:ext cx="2576961" cy="2058266"/>
          </a:xfrm>
          <a:prstGeom prst="roundRect">
            <a:avLst>
              <a:gd name="adj" fmla="val 14150"/>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80000" lvl="1"/>
            <a:r>
              <a:rPr lang="en-GB" dirty="0"/>
              <a:t>Emergency angiography and PCI in patients with </a:t>
            </a:r>
            <a:r>
              <a:rPr lang="en-GB" b="1" dirty="0"/>
              <a:t>heart failure or shock (IA)</a:t>
            </a:r>
          </a:p>
        </p:txBody>
      </p:sp>
      <p:sp>
        <p:nvSpPr>
          <p:cNvPr id="29" name="TextBox 28">
            <a:extLst>
              <a:ext uri="{FF2B5EF4-FFF2-40B4-BE49-F238E27FC236}">
                <a16:creationId xmlns:a16="http://schemas.microsoft.com/office/drawing/2014/main" id="{01ED106E-C92F-453C-9CC9-4C231B4DA528}"/>
              </a:ext>
            </a:extLst>
          </p:cNvPr>
          <p:cNvSpPr txBox="1"/>
          <p:nvPr/>
        </p:nvSpPr>
        <p:spPr>
          <a:xfrm>
            <a:off x="3178630" y="2834551"/>
            <a:ext cx="2608406" cy="369332"/>
          </a:xfrm>
          <a:prstGeom prst="rect">
            <a:avLst/>
          </a:prstGeom>
          <a:noFill/>
        </p:spPr>
        <p:txBody>
          <a:bodyPr wrap="none" rtlCol="0">
            <a:spAutoFit/>
          </a:bodyPr>
          <a:lstStyle/>
          <a:p>
            <a:r>
              <a:rPr lang="en-NZ" dirty="0"/>
              <a:t>Fibrinolysis successful?</a:t>
            </a:r>
            <a:endParaRPr lang="en-US" dirty="0"/>
          </a:p>
        </p:txBody>
      </p:sp>
      <p:sp>
        <p:nvSpPr>
          <p:cNvPr id="30" name="TextBox 29">
            <a:extLst>
              <a:ext uri="{FF2B5EF4-FFF2-40B4-BE49-F238E27FC236}">
                <a16:creationId xmlns:a16="http://schemas.microsoft.com/office/drawing/2014/main" id="{3C36B49C-326A-4C16-BA6E-0EFAB65F4D28}"/>
              </a:ext>
            </a:extLst>
          </p:cNvPr>
          <p:cNvSpPr txBox="1"/>
          <p:nvPr/>
        </p:nvSpPr>
        <p:spPr>
          <a:xfrm>
            <a:off x="1749758" y="2998090"/>
            <a:ext cx="561051" cy="369332"/>
          </a:xfrm>
          <a:prstGeom prst="rect">
            <a:avLst/>
          </a:prstGeom>
          <a:noFill/>
        </p:spPr>
        <p:txBody>
          <a:bodyPr wrap="none" rtlCol="0">
            <a:spAutoFit/>
          </a:bodyPr>
          <a:lstStyle/>
          <a:p>
            <a:r>
              <a:rPr lang="en-NZ" dirty="0"/>
              <a:t>Yes</a:t>
            </a:r>
            <a:endParaRPr lang="en-US" dirty="0"/>
          </a:p>
        </p:txBody>
      </p:sp>
      <p:sp>
        <p:nvSpPr>
          <p:cNvPr id="31" name="TextBox 30">
            <a:extLst>
              <a:ext uri="{FF2B5EF4-FFF2-40B4-BE49-F238E27FC236}">
                <a16:creationId xmlns:a16="http://schemas.microsoft.com/office/drawing/2014/main" id="{8531022D-99D4-40F8-A305-D57762BB7E3D}"/>
              </a:ext>
            </a:extLst>
          </p:cNvPr>
          <p:cNvSpPr txBox="1"/>
          <p:nvPr/>
        </p:nvSpPr>
        <p:spPr>
          <a:xfrm>
            <a:off x="6937930" y="2999509"/>
            <a:ext cx="479618" cy="369332"/>
          </a:xfrm>
          <a:prstGeom prst="rect">
            <a:avLst/>
          </a:prstGeom>
          <a:noFill/>
        </p:spPr>
        <p:txBody>
          <a:bodyPr wrap="none" rtlCol="0">
            <a:spAutoFit/>
          </a:bodyPr>
          <a:lstStyle/>
          <a:p>
            <a:r>
              <a:rPr lang="en-NZ" dirty="0"/>
              <a:t>No</a:t>
            </a:r>
            <a:endParaRPr lang="en-US" dirty="0"/>
          </a:p>
        </p:txBody>
      </p:sp>
      <p:cxnSp>
        <p:nvCxnSpPr>
          <p:cNvPr id="33" name="Connector: Elbow 32">
            <a:extLst>
              <a:ext uri="{FF2B5EF4-FFF2-40B4-BE49-F238E27FC236}">
                <a16:creationId xmlns:a16="http://schemas.microsoft.com/office/drawing/2014/main" id="{46ABBD1E-0C0D-4977-A89A-0E274616C4DF}"/>
              </a:ext>
            </a:extLst>
          </p:cNvPr>
          <p:cNvCxnSpPr>
            <a:cxnSpLocks/>
            <a:stCxn id="8" idx="3"/>
            <a:endCxn id="26" idx="0"/>
          </p:cNvCxnSpPr>
          <p:nvPr/>
        </p:nvCxnSpPr>
        <p:spPr>
          <a:xfrm>
            <a:off x="8559799" y="2016403"/>
            <a:ext cx="1708720" cy="321886"/>
          </a:xfrm>
          <a:prstGeom prst="bentConnector2">
            <a:avLst/>
          </a:prstGeom>
          <a:ln>
            <a:tailEnd type="triangle"/>
          </a:ln>
          <a:effectLst/>
        </p:spPr>
        <p:style>
          <a:lnRef idx="2">
            <a:schemeClr val="accent1"/>
          </a:lnRef>
          <a:fillRef idx="0">
            <a:schemeClr val="accent1"/>
          </a:fillRef>
          <a:effectRef idx="1">
            <a:schemeClr val="accent1"/>
          </a:effectRef>
          <a:fontRef idx="minor">
            <a:schemeClr val="tx1"/>
          </a:fontRef>
        </p:style>
      </p:cxnSp>
      <p:grpSp>
        <p:nvGrpSpPr>
          <p:cNvPr id="16" name="Group 15">
            <a:extLst>
              <a:ext uri="{FF2B5EF4-FFF2-40B4-BE49-F238E27FC236}">
                <a16:creationId xmlns:a16="http://schemas.microsoft.com/office/drawing/2014/main" id="{3CF40645-8E48-4D82-8C5E-E8C0FDEC8F5D}"/>
              </a:ext>
            </a:extLst>
          </p:cNvPr>
          <p:cNvGrpSpPr/>
          <p:nvPr/>
        </p:nvGrpSpPr>
        <p:grpSpPr>
          <a:xfrm>
            <a:off x="585599" y="1500549"/>
            <a:ext cx="1077287" cy="1077287"/>
            <a:chOff x="1541324" y="2918666"/>
            <a:chExt cx="1273102" cy="1273102"/>
          </a:xfrm>
        </p:grpSpPr>
        <p:sp>
          <p:nvSpPr>
            <p:cNvPr id="19" name="Oval 18">
              <a:extLst>
                <a:ext uri="{FF2B5EF4-FFF2-40B4-BE49-F238E27FC236}">
                  <a16:creationId xmlns:a16="http://schemas.microsoft.com/office/drawing/2014/main" id="{A76B52BB-1177-4A61-8D7F-F4E435EA1B45}"/>
                </a:ext>
              </a:extLst>
            </p:cNvPr>
            <p:cNvSpPr/>
            <p:nvPr/>
          </p:nvSpPr>
          <p:spPr>
            <a:xfrm>
              <a:off x="1541324" y="2918666"/>
              <a:ext cx="1273102" cy="1273102"/>
            </a:xfrm>
            <a:prstGeom prst="ellipse">
              <a:avLst/>
            </a:prstGeom>
            <a:solidFill>
              <a:schemeClr val="bg1"/>
            </a:solidFill>
            <a:ln>
              <a:solidFill>
                <a:schemeClr val="accent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78A910D7-8CA2-4780-9295-D5B46BC34C83}"/>
                </a:ext>
              </a:extLst>
            </p:cNvPr>
            <p:cNvGrpSpPr/>
            <p:nvPr/>
          </p:nvGrpSpPr>
          <p:grpSpPr>
            <a:xfrm>
              <a:off x="1826581" y="3272086"/>
              <a:ext cx="746439" cy="498140"/>
              <a:chOff x="2042852" y="2111838"/>
              <a:chExt cx="669968" cy="447107"/>
            </a:xfrm>
          </p:grpSpPr>
          <p:sp>
            <p:nvSpPr>
              <p:cNvPr id="23" name="Rectangle 3">
                <a:extLst>
                  <a:ext uri="{FF2B5EF4-FFF2-40B4-BE49-F238E27FC236}">
                    <a16:creationId xmlns:a16="http://schemas.microsoft.com/office/drawing/2014/main" id="{52962F7D-3124-4265-8742-0F65F738FA6B}"/>
                  </a:ext>
                </a:extLst>
              </p:cNvPr>
              <p:cNvSpPr/>
              <p:nvPr/>
            </p:nvSpPr>
            <p:spPr>
              <a:xfrm>
                <a:off x="2042852" y="2173639"/>
                <a:ext cx="669968" cy="327060"/>
              </a:xfrm>
              <a:custGeom>
                <a:avLst/>
                <a:gdLst/>
                <a:ahLst/>
                <a:cxnLst/>
                <a:rect l="l" t="t" r="r" b="b"/>
                <a:pathLst>
                  <a:path w="2961638" h="1445790">
                    <a:moveTo>
                      <a:pt x="0" y="0"/>
                    </a:moveTo>
                    <a:lnTo>
                      <a:pt x="2090058" y="0"/>
                    </a:lnTo>
                    <a:lnTo>
                      <a:pt x="2090058" y="171768"/>
                    </a:lnTo>
                    <a:lnTo>
                      <a:pt x="2441629" y="171768"/>
                    </a:lnTo>
                    <a:lnTo>
                      <a:pt x="2961638" y="691778"/>
                    </a:lnTo>
                    <a:lnTo>
                      <a:pt x="2961638" y="1445790"/>
                    </a:lnTo>
                    <a:lnTo>
                      <a:pt x="2676710" y="1445790"/>
                    </a:lnTo>
                    <a:lnTo>
                      <a:pt x="2678650" y="1426540"/>
                    </a:lnTo>
                    <a:cubicBezTo>
                      <a:pt x="2678650" y="1206025"/>
                      <a:pt x="2499888" y="1027263"/>
                      <a:pt x="2279373" y="1027263"/>
                    </a:cubicBezTo>
                    <a:cubicBezTo>
                      <a:pt x="2058858" y="1027263"/>
                      <a:pt x="1880096" y="1206025"/>
                      <a:pt x="1880096" y="1426540"/>
                    </a:cubicBezTo>
                    <a:cubicBezTo>
                      <a:pt x="1880096" y="1433017"/>
                      <a:pt x="1880250" y="1439459"/>
                      <a:pt x="1882037" y="1445790"/>
                    </a:cubicBezTo>
                    <a:lnTo>
                      <a:pt x="967438" y="1445790"/>
                    </a:lnTo>
                    <a:lnTo>
                      <a:pt x="969378" y="1426540"/>
                    </a:lnTo>
                    <a:cubicBezTo>
                      <a:pt x="969378" y="1206025"/>
                      <a:pt x="790616" y="1027263"/>
                      <a:pt x="570101" y="1027263"/>
                    </a:cubicBezTo>
                    <a:cubicBezTo>
                      <a:pt x="349586" y="1027263"/>
                      <a:pt x="170824" y="1206025"/>
                      <a:pt x="170824" y="1426540"/>
                    </a:cubicBezTo>
                    <a:cubicBezTo>
                      <a:pt x="170824" y="1433017"/>
                      <a:pt x="170978" y="1439459"/>
                      <a:pt x="172765" y="1445790"/>
                    </a:cubicBezTo>
                    <a:lnTo>
                      <a:pt x="0" y="144579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2"/>
                  </a:solidFill>
                  <a:latin typeface="Arial" panose="020B0604020202020204" pitchFamily="34" charset="0"/>
                  <a:cs typeface="Arial" panose="020B0604020202020204" pitchFamily="34" charset="0"/>
                </a:endParaRPr>
              </a:p>
            </p:txBody>
          </p:sp>
          <p:sp>
            <p:nvSpPr>
              <p:cNvPr id="24" name="Snip Single Corner Rectangle 67">
                <a:extLst>
                  <a:ext uri="{FF2B5EF4-FFF2-40B4-BE49-F238E27FC236}">
                    <a16:creationId xmlns:a16="http://schemas.microsoft.com/office/drawing/2014/main" id="{CD3F3A79-219A-4435-8156-24AB55714C34}"/>
                  </a:ext>
                </a:extLst>
              </p:cNvPr>
              <p:cNvSpPr/>
              <p:nvPr/>
            </p:nvSpPr>
            <p:spPr>
              <a:xfrm>
                <a:off x="2516855" y="2231008"/>
                <a:ext cx="132789" cy="126735"/>
              </a:xfrm>
              <a:prstGeom prst="snip1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2"/>
                  </a:solidFill>
                  <a:latin typeface="Arial" panose="020B0604020202020204" pitchFamily="34" charset="0"/>
                  <a:cs typeface="Arial" panose="020B0604020202020204" pitchFamily="34" charset="0"/>
                </a:endParaRPr>
              </a:p>
            </p:txBody>
          </p:sp>
          <p:sp>
            <p:nvSpPr>
              <p:cNvPr id="25" name="Cross 24">
                <a:extLst>
                  <a:ext uri="{FF2B5EF4-FFF2-40B4-BE49-F238E27FC236}">
                    <a16:creationId xmlns:a16="http://schemas.microsoft.com/office/drawing/2014/main" id="{F6D2617B-5D9A-4E41-9DA5-BDCE80EC11FF}"/>
                  </a:ext>
                </a:extLst>
              </p:cNvPr>
              <p:cNvSpPr>
                <a:spLocks noChangeAspect="1"/>
              </p:cNvSpPr>
              <p:nvPr/>
            </p:nvSpPr>
            <p:spPr>
              <a:xfrm>
                <a:off x="2222642" y="2222298"/>
                <a:ext cx="162875" cy="162875"/>
              </a:xfrm>
              <a:prstGeom prst="plus">
                <a:avLst>
                  <a:gd name="adj" fmla="val 280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2"/>
                  </a:solidFill>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FCBA20C3-D50D-494C-BAE6-3D392388518B}"/>
                  </a:ext>
                </a:extLst>
              </p:cNvPr>
              <p:cNvSpPr>
                <a:spLocks noChangeAspect="1"/>
              </p:cNvSpPr>
              <p:nvPr/>
            </p:nvSpPr>
            <p:spPr>
              <a:xfrm>
                <a:off x="2494171" y="2430733"/>
                <a:ext cx="128211" cy="128211"/>
              </a:xfrm>
              <a:prstGeom prst="ellipse">
                <a:avLst/>
              </a:prstGeom>
              <a:solidFill>
                <a:schemeClr val="bg2">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2"/>
                  </a:solidFill>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62EA1D26-820B-4F8E-AD64-7B335E393F39}"/>
                  </a:ext>
                </a:extLst>
              </p:cNvPr>
              <p:cNvSpPr>
                <a:spLocks noChangeAspect="1"/>
              </p:cNvSpPr>
              <p:nvPr/>
            </p:nvSpPr>
            <p:spPr>
              <a:xfrm>
                <a:off x="2106473" y="2430734"/>
                <a:ext cx="128211" cy="128211"/>
              </a:xfrm>
              <a:prstGeom prst="ellipse">
                <a:avLst/>
              </a:prstGeom>
              <a:solidFill>
                <a:schemeClr val="bg2">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2"/>
                  </a:solidFill>
                  <a:latin typeface="Arial" panose="020B0604020202020204" pitchFamily="34" charset="0"/>
                  <a:cs typeface="Arial" panose="020B0604020202020204" pitchFamily="34" charset="0"/>
                </a:endParaRPr>
              </a:p>
            </p:txBody>
          </p:sp>
          <p:sp>
            <p:nvSpPr>
              <p:cNvPr id="32" name="Trapezoid 31">
                <a:extLst>
                  <a:ext uri="{FF2B5EF4-FFF2-40B4-BE49-F238E27FC236}">
                    <a16:creationId xmlns:a16="http://schemas.microsoft.com/office/drawing/2014/main" id="{D6A87528-5875-432E-A2F5-8847A314C359}"/>
                  </a:ext>
                </a:extLst>
              </p:cNvPr>
              <p:cNvSpPr>
                <a:spLocks/>
              </p:cNvSpPr>
              <p:nvPr/>
            </p:nvSpPr>
            <p:spPr>
              <a:xfrm>
                <a:off x="2397229" y="2142203"/>
                <a:ext cx="65520" cy="36543"/>
              </a:xfrm>
              <a:prstGeom prst="trapezoi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2"/>
                  </a:solidFill>
                  <a:latin typeface="Arial" panose="020B0604020202020204" pitchFamily="34" charset="0"/>
                  <a:cs typeface="Arial" panose="020B0604020202020204" pitchFamily="34" charset="0"/>
                </a:endParaRPr>
              </a:p>
            </p:txBody>
          </p:sp>
          <p:cxnSp>
            <p:nvCxnSpPr>
              <p:cNvPr id="34" name="Straight Connector 33">
                <a:extLst>
                  <a:ext uri="{FF2B5EF4-FFF2-40B4-BE49-F238E27FC236}">
                    <a16:creationId xmlns:a16="http://schemas.microsoft.com/office/drawing/2014/main" id="{96540563-0EE2-402D-84C9-9A5EE148B1EB}"/>
                  </a:ext>
                </a:extLst>
              </p:cNvPr>
              <p:cNvCxnSpPr/>
              <p:nvPr/>
            </p:nvCxnSpPr>
            <p:spPr>
              <a:xfrm>
                <a:off x="2429989" y="2111838"/>
                <a:ext cx="0" cy="16776"/>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1B33118-7C68-4D5F-8988-B64EE61C9289}"/>
                  </a:ext>
                </a:extLst>
              </p:cNvPr>
              <p:cNvCxnSpPr/>
              <p:nvPr/>
            </p:nvCxnSpPr>
            <p:spPr>
              <a:xfrm>
                <a:off x="2391522" y="2117756"/>
                <a:ext cx="0" cy="16776"/>
              </a:xfrm>
              <a:prstGeom prst="line">
                <a:avLst/>
              </a:prstGeom>
              <a:ln w="25400" cap="rnd">
                <a:solidFill>
                  <a:schemeClr val="accent1"/>
                </a:solidFill>
              </a:ln>
              <a:scene3d>
                <a:camera prst="orthographicFront">
                  <a:rot lat="0" lon="0" rev="27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4F051FC-8189-480D-A608-9E0BBEA6F285}"/>
                  </a:ext>
                </a:extLst>
              </p:cNvPr>
              <p:cNvCxnSpPr/>
              <p:nvPr/>
            </p:nvCxnSpPr>
            <p:spPr>
              <a:xfrm>
                <a:off x="2465497" y="2117756"/>
                <a:ext cx="0" cy="16776"/>
              </a:xfrm>
              <a:prstGeom prst="line">
                <a:avLst/>
              </a:prstGeom>
              <a:ln w="25400" cap="rnd">
                <a:solidFill>
                  <a:schemeClr val="accent1"/>
                </a:solidFill>
              </a:ln>
              <a:scene3d>
                <a:camera prst="orthographicFront">
                  <a:rot lat="0" lon="0" rev="192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49471AA-D1EF-445F-BDF7-73B4E6C5AB8C}"/>
                  </a:ext>
                </a:extLst>
              </p:cNvPr>
              <p:cNvCxnSpPr/>
              <p:nvPr/>
            </p:nvCxnSpPr>
            <p:spPr>
              <a:xfrm>
                <a:off x="2481772" y="2148826"/>
                <a:ext cx="0" cy="16776"/>
              </a:xfrm>
              <a:prstGeom prst="line">
                <a:avLst/>
              </a:prstGeom>
              <a:ln w="25400" cap="rnd">
                <a:solidFill>
                  <a:schemeClr val="accent1"/>
                </a:solidFill>
              </a:ln>
              <a:scene3d>
                <a:camera prst="orthographicFront">
                  <a:rot lat="0" lon="0" rev="54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00B1C83-B072-4BFC-AA2B-C709B7D7BB5B}"/>
                  </a:ext>
                </a:extLst>
              </p:cNvPr>
              <p:cNvCxnSpPr/>
              <p:nvPr/>
            </p:nvCxnSpPr>
            <p:spPr>
              <a:xfrm>
                <a:off x="2378206" y="2148826"/>
                <a:ext cx="0" cy="16776"/>
              </a:xfrm>
              <a:prstGeom prst="line">
                <a:avLst/>
              </a:prstGeom>
              <a:ln w="25400" cap="rnd">
                <a:solidFill>
                  <a:schemeClr val="accent1"/>
                </a:solidFill>
              </a:ln>
              <a:scene3d>
                <a:camera prst="orthographicFront">
                  <a:rot lat="0" lon="0" rev="5400000"/>
                </a:camera>
                <a:lightRig rig="threePt" dir="t"/>
              </a:scene3d>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112818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da-DK" dirty="0"/>
              <a:t>*Within 12 h of symptom onset</a:t>
            </a:r>
          </a:p>
          <a:p>
            <a:r>
              <a:rPr lang="en-GB" dirty="0"/>
              <a:t>Ibanez B et al. Eur Heart J 2018;39:119–77</a:t>
            </a:r>
          </a:p>
        </p:txBody>
      </p:sp>
      <p:sp>
        <p:nvSpPr>
          <p:cNvPr id="23" name="Text Placeholder 22">
            <a:extLst>
              <a:ext uri="{FF2B5EF4-FFF2-40B4-BE49-F238E27FC236}">
                <a16:creationId xmlns:a16="http://schemas.microsoft.com/office/drawing/2014/main" id="{6F309741-7C14-44E3-A69E-EEF5F5EC5071}"/>
              </a:ext>
            </a:extLst>
          </p:cNvPr>
          <p:cNvSpPr>
            <a:spLocks noGrp="1"/>
          </p:cNvSpPr>
          <p:nvPr>
            <p:ph type="body" sz="quarter" idx="12"/>
          </p:nvPr>
        </p:nvSpPr>
        <p:spPr>
          <a:ln>
            <a:noFill/>
          </a:ln>
        </p:spPr>
        <p:txBody>
          <a:bodyPr vert="horz" lIns="0" tIns="0" rIns="0" bIns="0" rtlCol="0" anchor="b" anchorCtr="0">
            <a:normAutofit/>
          </a:bodyPr>
          <a:lstStyle/>
          <a:p>
            <a:pPr>
              <a:buNone/>
            </a:pPr>
            <a:r>
              <a:rPr lang="en-GB" dirty="0"/>
              <a:t>Seeking to minimize delayed reperfusion in pre-hospital settings</a:t>
            </a:r>
          </a:p>
        </p:txBody>
      </p:sp>
      <p:sp>
        <p:nvSpPr>
          <p:cNvPr id="2" name="Rectangle: Rounded Corners 1">
            <a:extLst>
              <a:ext uri="{FF2B5EF4-FFF2-40B4-BE49-F238E27FC236}">
                <a16:creationId xmlns:a16="http://schemas.microsoft.com/office/drawing/2014/main" id="{6E50E713-9BD2-4733-8B3F-39408A782639}"/>
              </a:ext>
            </a:extLst>
          </p:cNvPr>
          <p:cNvSpPr/>
          <p:nvPr/>
        </p:nvSpPr>
        <p:spPr>
          <a:xfrm>
            <a:off x="583201" y="1430605"/>
            <a:ext cx="2655299" cy="4678944"/>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Key recommendations</a:t>
            </a:r>
            <a:endParaRPr lang="en-GB" sz="2000" b="1" dirty="0"/>
          </a:p>
        </p:txBody>
      </p:sp>
      <p:sp>
        <p:nvSpPr>
          <p:cNvPr id="10" name="Rectangle: Rounded Corners 9">
            <a:extLst>
              <a:ext uri="{FF2B5EF4-FFF2-40B4-BE49-F238E27FC236}">
                <a16:creationId xmlns:a16="http://schemas.microsoft.com/office/drawing/2014/main" id="{B3EE29FD-A51F-4A3F-96BD-288660D39309}"/>
              </a:ext>
            </a:extLst>
          </p:cNvPr>
          <p:cNvSpPr/>
          <p:nvPr/>
        </p:nvSpPr>
        <p:spPr>
          <a:xfrm>
            <a:off x="3449968" y="1476910"/>
            <a:ext cx="7977601" cy="2716530"/>
          </a:xfrm>
          <a:prstGeom prst="roundRect">
            <a:avLst>
              <a:gd name="adj" fmla="val 12248"/>
            </a:avLst>
          </a:prstGeom>
          <a:noFill/>
          <a:ln w="9525">
            <a:solidFill>
              <a:schemeClr val="bg1">
                <a:lumMod val="75000"/>
              </a:schemeClr>
            </a:solidFill>
          </a:ln>
        </p:spPr>
        <p:txBody>
          <a:bodyPr wrap="square" rtlCol="0">
            <a:spAutoFit/>
          </a:bodyPr>
          <a:lstStyle/>
          <a:p>
            <a:pPr>
              <a:spcBef>
                <a:spcPts val="150"/>
              </a:spcBef>
              <a:spcAft>
                <a:spcPts val="150"/>
              </a:spcAft>
            </a:pPr>
            <a:r>
              <a:rPr lang="en-US" sz="2000" b="1" dirty="0">
                <a:solidFill>
                  <a:schemeClr val="accent1"/>
                </a:solidFill>
              </a:rPr>
              <a:t>Any reperfusion strategy</a:t>
            </a:r>
          </a:p>
          <a:p>
            <a:pPr marL="285750" indent="-285750">
              <a:spcBef>
                <a:spcPts val="150"/>
              </a:spcBef>
              <a:spcAft>
                <a:spcPts val="150"/>
              </a:spcAft>
              <a:buFont typeface="Arial" panose="020B0604020202020204" pitchFamily="34" charset="0"/>
              <a:buChar char="•"/>
            </a:pPr>
            <a:r>
              <a:rPr lang="en-US" dirty="0"/>
              <a:t>Pre-hospital management should be based on regional networks to deliver reperfusion quickly and effectively, and to make primary PCI available to as many patients as possible (IB)</a:t>
            </a:r>
            <a:endParaRPr lang="en-GB" dirty="0"/>
          </a:p>
          <a:p>
            <a:pPr marL="285750" indent="-285750">
              <a:spcBef>
                <a:spcPts val="150"/>
              </a:spcBef>
              <a:spcAft>
                <a:spcPts val="150"/>
              </a:spcAft>
              <a:buFont typeface="Arial" panose="020B0604020202020204" pitchFamily="34" charset="0"/>
              <a:buChar char="•"/>
            </a:pPr>
            <a:r>
              <a:rPr lang="en-US" dirty="0"/>
              <a:t>Ambulance teams should transfer STEMI patients to a PCI-capable centre, bypassing non-PCI centres (IC)</a:t>
            </a:r>
          </a:p>
          <a:p>
            <a:pPr marL="285750" indent="-285750">
              <a:spcBef>
                <a:spcPts val="150"/>
              </a:spcBef>
              <a:spcAft>
                <a:spcPts val="150"/>
              </a:spcAft>
              <a:buFont typeface="Arial" panose="020B0604020202020204" pitchFamily="34" charset="0"/>
              <a:buChar char="•"/>
            </a:pPr>
            <a:r>
              <a:rPr lang="en-US" dirty="0">
                <a:solidFill>
                  <a:schemeClr val="tx1"/>
                </a:solidFill>
              </a:rPr>
              <a:t>Patients should be transferred directly to the catheterization lab (IB)</a:t>
            </a:r>
          </a:p>
          <a:p>
            <a:pPr marL="285750" indent="-285750">
              <a:spcBef>
                <a:spcPts val="150"/>
              </a:spcBef>
              <a:spcAft>
                <a:spcPts val="150"/>
              </a:spcAft>
              <a:buFont typeface="Arial" panose="020B0604020202020204" pitchFamily="34" charset="0"/>
              <a:buChar char="•"/>
            </a:pPr>
            <a:r>
              <a:rPr lang="en-GB" dirty="0"/>
              <a:t>Primary PCI centres should deliver a 24/7 service</a:t>
            </a:r>
            <a:r>
              <a:rPr lang="en-US" dirty="0"/>
              <a:t> (IB)</a:t>
            </a:r>
            <a:endParaRPr lang="en-GB" dirty="0">
              <a:solidFill>
                <a:schemeClr val="tx1"/>
              </a:solidFill>
            </a:endParaRPr>
          </a:p>
        </p:txBody>
      </p:sp>
      <p:sp>
        <p:nvSpPr>
          <p:cNvPr id="11" name="Rectangle: Rounded Corners 10">
            <a:extLst>
              <a:ext uri="{FF2B5EF4-FFF2-40B4-BE49-F238E27FC236}">
                <a16:creationId xmlns:a16="http://schemas.microsoft.com/office/drawing/2014/main" id="{84EB9E59-7E47-42E1-94A6-7ACC8BEA9817}"/>
              </a:ext>
            </a:extLst>
          </p:cNvPr>
          <p:cNvSpPr/>
          <p:nvPr/>
        </p:nvSpPr>
        <p:spPr>
          <a:xfrm>
            <a:off x="3449968" y="4369903"/>
            <a:ext cx="7977601" cy="1766471"/>
          </a:xfrm>
          <a:prstGeom prst="roundRect">
            <a:avLst>
              <a:gd name="adj" fmla="val 16372"/>
            </a:avLst>
          </a:prstGeom>
          <a:noFill/>
          <a:ln w="9525">
            <a:solidFill>
              <a:schemeClr val="bg1">
                <a:lumMod val="75000"/>
              </a:schemeClr>
            </a:solidFill>
          </a:ln>
        </p:spPr>
        <p:txBody>
          <a:bodyPr wrap="square" rtlCol="0">
            <a:spAutoFit/>
          </a:bodyPr>
          <a:lstStyle/>
          <a:p>
            <a:pPr>
              <a:spcBef>
                <a:spcPts val="150"/>
              </a:spcBef>
              <a:spcAft>
                <a:spcPts val="150"/>
              </a:spcAft>
            </a:pPr>
            <a:r>
              <a:rPr lang="en-US" sz="2000" b="1" dirty="0">
                <a:solidFill>
                  <a:schemeClr val="accent1"/>
                </a:solidFill>
              </a:rPr>
              <a:t>Pharmaco-invasive strategy </a:t>
            </a:r>
          </a:p>
          <a:p>
            <a:pPr marL="285750" indent="-285750">
              <a:spcBef>
                <a:spcPts val="150"/>
              </a:spcBef>
              <a:spcAft>
                <a:spcPts val="150"/>
              </a:spcAft>
              <a:buFont typeface="Arial" panose="020B0604020202020204" pitchFamily="34" charset="0"/>
              <a:buChar char="•"/>
            </a:pPr>
            <a:r>
              <a:rPr lang="en-US" dirty="0"/>
              <a:t>Pre-hospital fibrinolysis is </a:t>
            </a:r>
            <a:r>
              <a:rPr lang="en-GB" dirty="0"/>
              <a:t>recommended if primary PCI cannot be performed within 120 min from STEMI diagnosis*(1A)</a:t>
            </a:r>
            <a:endParaRPr lang="en-US" dirty="0">
              <a:solidFill>
                <a:schemeClr val="tx1"/>
              </a:solidFill>
            </a:endParaRPr>
          </a:p>
          <a:p>
            <a:pPr marL="285750" indent="-285750">
              <a:spcBef>
                <a:spcPts val="150"/>
              </a:spcBef>
              <a:spcAft>
                <a:spcPts val="150"/>
              </a:spcAft>
              <a:buFont typeface="Arial" panose="020B0604020202020204" pitchFamily="34" charset="0"/>
              <a:buChar char="•"/>
            </a:pPr>
            <a:r>
              <a:rPr lang="en-US" dirty="0"/>
              <a:t>Ambulance teams should be equipped to identify STEMI and administer fibrinolysis where applicable (IC)</a:t>
            </a:r>
          </a:p>
        </p:txBody>
      </p:sp>
    </p:spTree>
    <p:extLst>
      <p:ext uri="{BB962C8B-B14F-4D97-AF65-F5344CB8AC3E}">
        <p14:creationId xmlns:p14="http://schemas.microsoft.com/office/powerpoint/2010/main" val="40570130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 Placeholder 53"/>
          <p:cNvSpPr>
            <a:spLocks noGrp="1"/>
          </p:cNvSpPr>
          <p:nvPr>
            <p:ph type="body" sz="quarter" idx="10"/>
          </p:nvPr>
        </p:nvSpPr>
        <p:spPr/>
        <p:txBody>
          <a:bodyPr/>
          <a:lstStyle/>
          <a:p>
            <a:r>
              <a:rPr lang="en-GB" dirty="0"/>
              <a:t>Ibanez B et al. </a:t>
            </a:r>
            <a:r>
              <a:rPr lang="en-GB" dirty="0" err="1"/>
              <a:t>Eur</a:t>
            </a:r>
            <a:r>
              <a:rPr lang="en-GB" dirty="0"/>
              <a:t> Heart J 2018;39:119–77. Adapted and reproduced with permission of Oxford University Press on behalf of the European Society of Cardiology. </a:t>
            </a:r>
            <a:r>
              <a:rPr lang="en-GB" b="1" dirty="0"/>
              <a:t>Please see slide notes for full reference information</a:t>
            </a:r>
          </a:p>
        </p:txBody>
      </p:sp>
      <p:sp>
        <p:nvSpPr>
          <p:cNvPr id="58" name="Text Placeholder 57"/>
          <p:cNvSpPr>
            <a:spLocks noGrp="1"/>
          </p:cNvSpPr>
          <p:nvPr>
            <p:ph type="body" sz="quarter" idx="12"/>
          </p:nvPr>
        </p:nvSpPr>
        <p:spPr/>
        <p:txBody>
          <a:bodyPr>
            <a:normAutofit/>
          </a:bodyPr>
          <a:lstStyle/>
          <a:p>
            <a:pPr marL="0" lvl="0" indent="0">
              <a:buNone/>
            </a:pPr>
            <a:r>
              <a:rPr lang="en-US" dirty="0"/>
              <a:t>Summary of important time targets </a:t>
            </a:r>
            <a:br>
              <a:rPr lang="en-US" dirty="0"/>
            </a:br>
            <a:r>
              <a:rPr lang="en-US" dirty="0"/>
              <a:t>in acute STEMI</a:t>
            </a:r>
            <a:endParaRPr lang="en-GB" dirty="0"/>
          </a:p>
        </p:txBody>
      </p:sp>
      <p:graphicFrame>
        <p:nvGraphicFramePr>
          <p:cNvPr id="2" name="Table 1"/>
          <p:cNvGraphicFramePr>
            <a:graphicFrameLocks noGrp="1"/>
          </p:cNvGraphicFramePr>
          <p:nvPr/>
        </p:nvGraphicFramePr>
        <p:xfrm>
          <a:off x="916212" y="1619406"/>
          <a:ext cx="10707688" cy="4247994"/>
        </p:xfrm>
        <a:graphic>
          <a:graphicData uri="http://schemas.openxmlformats.org/drawingml/2006/table">
            <a:tbl>
              <a:tblPr firstRow="1" bandRow="1">
                <a:tableStyleId>{5C22544A-7EE6-4342-B048-85BDC9FD1C3A}</a:tableStyleId>
              </a:tblPr>
              <a:tblGrid>
                <a:gridCol w="8433075">
                  <a:extLst>
                    <a:ext uri="{9D8B030D-6E8A-4147-A177-3AD203B41FA5}">
                      <a16:colId xmlns:a16="http://schemas.microsoft.com/office/drawing/2014/main" val="20000"/>
                    </a:ext>
                  </a:extLst>
                </a:gridCol>
                <a:gridCol w="2274613">
                  <a:extLst>
                    <a:ext uri="{9D8B030D-6E8A-4147-A177-3AD203B41FA5}">
                      <a16:colId xmlns:a16="http://schemas.microsoft.com/office/drawing/2014/main" val="20001"/>
                    </a:ext>
                  </a:extLst>
                </a:gridCol>
              </a:tblGrid>
              <a:tr h="425602">
                <a:tc>
                  <a:txBody>
                    <a:bodyPr/>
                    <a:lstStyle/>
                    <a:p>
                      <a:r>
                        <a:rPr lang="en-GB" dirty="0"/>
                        <a:t>Maximum delay/intervals</a:t>
                      </a:r>
                    </a:p>
                  </a:txBody>
                  <a:tcPr anchor="ctr"/>
                </a:tc>
                <a:tc>
                  <a:txBody>
                    <a:bodyPr/>
                    <a:lstStyle/>
                    <a:p>
                      <a:r>
                        <a:rPr lang="en-GB" dirty="0"/>
                        <a:t>Time targets</a:t>
                      </a:r>
                    </a:p>
                  </a:txBody>
                  <a:tcPr anchor="ctr"/>
                </a:tc>
                <a:extLst>
                  <a:ext uri="{0D108BD9-81ED-4DB2-BD59-A6C34878D82A}">
                    <a16:rowId xmlns:a16="http://schemas.microsoft.com/office/drawing/2014/main" val="10000"/>
                  </a:ext>
                </a:extLst>
              </a:tr>
              <a:tr h="431960">
                <a:tc>
                  <a:txBody>
                    <a:bodyPr/>
                    <a:lstStyle/>
                    <a:p>
                      <a:r>
                        <a:rPr lang="en-GB" sz="1600" dirty="0"/>
                        <a:t>FMC to ECG and diagnosis</a:t>
                      </a:r>
                    </a:p>
                  </a:txBody>
                  <a:tcPr anchor="ctr">
                    <a:solidFill>
                      <a:srgbClr val="EDEDED"/>
                    </a:solidFill>
                  </a:tcPr>
                </a:tc>
                <a:tc>
                  <a:txBody>
                    <a:bodyPr/>
                    <a:lstStyle/>
                    <a:p>
                      <a:r>
                        <a:rPr lang="en-GB" sz="1600" dirty="0"/>
                        <a:t>≤10 min</a:t>
                      </a:r>
                    </a:p>
                  </a:txBody>
                  <a:tcPr anchor="ctr">
                    <a:solidFill>
                      <a:srgbClr val="EDEDED"/>
                    </a:solidFill>
                  </a:tcPr>
                </a:tc>
                <a:extLst>
                  <a:ext uri="{0D108BD9-81ED-4DB2-BD59-A6C34878D82A}">
                    <a16:rowId xmlns:a16="http://schemas.microsoft.com/office/drawing/2014/main" val="951498589"/>
                  </a:ext>
                </a:extLst>
              </a:tr>
              <a:tr h="565072">
                <a:tc>
                  <a:txBody>
                    <a:bodyPr/>
                    <a:lstStyle/>
                    <a:p>
                      <a:r>
                        <a:rPr lang="en-GB" sz="1600" dirty="0"/>
                        <a:t>STEMI diagnosis to primary PCI (wire crossing) – if this cannot be met, consider fibrinolysis</a:t>
                      </a:r>
                    </a:p>
                  </a:txBody>
                  <a:tcPr anchor="ctr">
                    <a:solidFill>
                      <a:srgbClr val="EDEDED"/>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dirty="0"/>
                        <a:t>≤120 min</a:t>
                      </a:r>
                    </a:p>
                  </a:txBody>
                  <a:tcPr anchor="ctr">
                    <a:solidFill>
                      <a:srgbClr val="EDEDED"/>
                    </a:solidFill>
                  </a:tcPr>
                </a:tc>
                <a:extLst>
                  <a:ext uri="{0D108BD9-81ED-4DB2-BD59-A6C34878D82A}">
                    <a16:rowId xmlns:a16="http://schemas.microsoft.com/office/drawing/2014/main" val="10001"/>
                  </a:ext>
                </a:extLst>
              </a:tr>
              <a:tr h="565072">
                <a:tc>
                  <a:txBody>
                    <a:bodyPr/>
                    <a:lstStyle/>
                    <a:p>
                      <a:r>
                        <a:rPr lang="en-GB" sz="1600" dirty="0"/>
                        <a:t>STEMI diagnosis to wire crossing in patients presenting at primary PCI hospitals</a:t>
                      </a:r>
                    </a:p>
                  </a:txBody>
                  <a:tcPr anchor="ctr">
                    <a:solidFill>
                      <a:srgbClr val="EDEDED"/>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dirty="0"/>
                        <a:t>≤60 min</a:t>
                      </a:r>
                    </a:p>
                  </a:txBody>
                  <a:tcPr anchor="ctr">
                    <a:solidFill>
                      <a:srgbClr val="EDEDED"/>
                    </a:solidFill>
                  </a:tcPr>
                </a:tc>
                <a:extLst>
                  <a:ext uri="{0D108BD9-81ED-4DB2-BD59-A6C34878D82A}">
                    <a16:rowId xmlns:a16="http://schemas.microsoft.com/office/drawing/2014/main" val="10002"/>
                  </a:ext>
                </a:extLst>
              </a:tr>
              <a:tr h="565072">
                <a:tc>
                  <a:txBody>
                    <a:bodyPr/>
                    <a:lstStyle/>
                    <a:p>
                      <a:r>
                        <a:rPr lang="en-GB" sz="1600" dirty="0"/>
                        <a:t>STEMI diagnosis to wire crossing in transferred patients</a:t>
                      </a:r>
                    </a:p>
                  </a:txBody>
                  <a:tcPr anchor="ctr">
                    <a:solidFill>
                      <a:srgbClr val="EDEDED"/>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dirty="0"/>
                        <a:t>≤90 min</a:t>
                      </a:r>
                    </a:p>
                  </a:txBody>
                  <a:tcPr anchor="ctr">
                    <a:solidFill>
                      <a:srgbClr val="EDEDED"/>
                    </a:solidFill>
                  </a:tcPr>
                </a:tc>
                <a:extLst>
                  <a:ext uri="{0D108BD9-81ED-4DB2-BD59-A6C34878D82A}">
                    <a16:rowId xmlns:a16="http://schemas.microsoft.com/office/drawing/2014/main" val="10003"/>
                  </a:ext>
                </a:extLst>
              </a:tr>
              <a:tr h="565072">
                <a:tc>
                  <a:txBody>
                    <a:bodyPr/>
                    <a:lstStyle/>
                    <a:p>
                      <a:r>
                        <a:rPr lang="en-GB" sz="1600" dirty="0"/>
                        <a:t>STEMI diagnosis to fibrinolysis in patients for whom primary PCI target time cannot be met</a:t>
                      </a:r>
                    </a:p>
                  </a:txBody>
                  <a:tcPr anchor="ctr">
                    <a:solidFill>
                      <a:srgbClr val="EDEDED"/>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dirty="0"/>
                        <a:t>≤10 min</a:t>
                      </a:r>
                    </a:p>
                  </a:txBody>
                  <a:tcPr anchor="ctr">
                    <a:solidFill>
                      <a:srgbClr val="EDEDED"/>
                    </a:solidFill>
                  </a:tcPr>
                </a:tc>
                <a:extLst>
                  <a:ext uri="{0D108BD9-81ED-4DB2-BD59-A6C34878D82A}">
                    <a16:rowId xmlns:a16="http://schemas.microsoft.com/office/drawing/2014/main" val="10004"/>
                  </a:ext>
                </a:extLst>
              </a:tr>
              <a:tr h="565072">
                <a:tc>
                  <a:txBody>
                    <a:bodyPr/>
                    <a:lstStyle/>
                    <a:p>
                      <a:r>
                        <a:rPr lang="en-GB" sz="1600" dirty="0"/>
                        <a:t>Start of fibrinolysis to evaluation of its efficacy (success or failure)</a:t>
                      </a:r>
                    </a:p>
                  </a:txBody>
                  <a:tcPr anchor="ctr">
                    <a:solidFill>
                      <a:srgbClr val="EDEDED"/>
                    </a:solidFill>
                  </a:tcPr>
                </a:tc>
                <a:tc>
                  <a:txBody>
                    <a:bodyPr/>
                    <a:lstStyle/>
                    <a:p>
                      <a:r>
                        <a:rPr lang="en-GB" sz="1600" dirty="0"/>
                        <a:t>60–90 min</a:t>
                      </a:r>
                    </a:p>
                  </a:txBody>
                  <a:tcPr anchor="ctr">
                    <a:solidFill>
                      <a:srgbClr val="EDEDED"/>
                    </a:solidFill>
                  </a:tcPr>
                </a:tc>
                <a:extLst>
                  <a:ext uri="{0D108BD9-81ED-4DB2-BD59-A6C34878D82A}">
                    <a16:rowId xmlns:a16="http://schemas.microsoft.com/office/drawing/2014/main" val="10005"/>
                  </a:ext>
                </a:extLst>
              </a:tr>
              <a:tr h="565072">
                <a:tc>
                  <a:txBody>
                    <a:bodyPr/>
                    <a:lstStyle/>
                    <a:p>
                      <a:r>
                        <a:rPr lang="en-GB" sz="1600" dirty="0"/>
                        <a:t>Start of fibrinolysis to angiography (if fibrinolysis is successful)</a:t>
                      </a:r>
                    </a:p>
                  </a:txBody>
                  <a:tcPr anchor="ctr">
                    <a:solidFill>
                      <a:srgbClr val="EDEDED"/>
                    </a:solidFill>
                  </a:tcPr>
                </a:tc>
                <a:tc>
                  <a:txBody>
                    <a:bodyPr/>
                    <a:lstStyle/>
                    <a:p>
                      <a:r>
                        <a:rPr lang="en-GB" sz="1600" dirty="0"/>
                        <a:t>2─24 h</a:t>
                      </a:r>
                    </a:p>
                  </a:txBody>
                  <a:tcPr anchor="ctr">
                    <a:solidFill>
                      <a:srgbClr val="EDEDED"/>
                    </a:solidFill>
                  </a:tcPr>
                </a:tc>
                <a:extLst>
                  <a:ext uri="{0D108BD9-81ED-4DB2-BD59-A6C34878D82A}">
                    <a16:rowId xmlns:a16="http://schemas.microsoft.com/office/drawing/2014/main" val="3628644136"/>
                  </a:ext>
                </a:extLst>
              </a:tr>
            </a:tbl>
          </a:graphicData>
        </a:graphic>
      </p:graphicFrame>
    </p:spTree>
    <p:extLst>
      <p:ext uri="{BB962C8B-B14F-4D97-AF65-F5344CB8AC3E}">
        <p14:creationId xmlns:p14="http://schemas.microsoft.com/office/powerpoint/2010/main" val="3948683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83200" y="6163200"/>
            <a:ext cx="11040000" cy="561600"/>
          </a:xfrm>
        </p:spPr>
        <p:txBody>
          <a:bodyPr/>
          <a:lstStyle/>
          <a:p>
            <a:r>
              <a:rPr lang="en-GB" dirty="0"/>
              <a:t>BMS, bare-metal stent; DES, drug-eluting stent</a:t>
            </a:r>
          </a:p>
          <a:p>
            <a:r>
              <a:rPr lang="en-GB" dirty="0"/>
              <a:t>Ibanez B et al. Eur Heart J 2018;39:119–77</a:t>
            </a:r>
          </a:p>
        </p:txBody>
      </p:sp>
      <p:sp>
        <p:nvSpPr>
          <p:cNvPr id="4" name="Text Placeholder 3"/>
          <p:cNvSpPr>
            <a:spLocks noGrp="1"/>
          </p:cNvSpPr>
          <p:nvPr>
            <p:ph type="body" sz="quarter" idx="12"/>
          </p:nvPr>
        </p:nvSpPr>
        <p:spPr/>
        <p:txBody>
          <a:bodyPr>
            <a:normAutofit/>
          </a:bodyPr>
          <a:lstStyle/>
          <a:p>
            <a:pPr lvl="0">
              <a:buNone/>
            </a:pPr>
            <a:r>
              <a:rPr lang="en-US" dirty="0"/>
              <a:t>Primary PCI procedures</a:t>
            </a:r>
            <a:endParaRPr lang="en-GB" dirty="0"/>
          </a:p>
        </p:txBody>
      </p:sp>
      <p:sp>
        <p:nvSpPr>
          <p:cNvPr id="5" name="Rectangle: Rounded Corners 4">
            <a:extLst>
              <a:ext uri="{FF2B5EF4-FFF2-40B4-BE49-F238E27FC236}">
                <a16:creationId xmlns:a16="http://schemas.microsoft.com/office/drawing/2014/main" id="{D3337D18-026A-40F8-BDD1-99B106E8871A}"/>
              </a:ext>
            </a:extLst>
          </p:cNvPr>
          <p:cNvSpPr/>
          <p:nvPr/>
        </p:nvSpPr>
        <p:spPr>
          <a:xfrm>
            <a:off x="585599" y="2275009"/>
            <a:ext cx="3489690" cy="3328350"/>
          </a:xfrm>
          <a:prstGeom prst="roundRect">
            <a:avLst>
              <a:gd name="adj" fmla="val 6315"/>
            </a:avLst>
          </a:prstGeom>
          <a:noFill/>
          <a:ln w="952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spcAft>
                <a:spcPts val="600"/>
              </a:spcAft>
            </a:pPr>
            <a:r>
              <a:rPr lang="en-NZ" sz="2400" dirty="0">
                <a:solidFill>
                  <a:schemeClr val="tx1"/>
                </a:solidFill>
              </a:rPr>
              <a:t>Strategy</a:t>
            </a:r>
          </a:p>
          <a:p>
            <a:pPr marL="285750" indent="-285750">
              <a:spcAft>
                <a:spcPts val="600"/>
              </a:spcAft>
              <a:buFont typeface="Arial" panose="020B0604020202020204" pitchFamily="34" charset="0"/>
              <a:buChar char="•"/>
            </a:pPr>
            <a:r>
              <a:rPr lang="en-NZ" sz="2000" b="1" dirty="0">
                <a:solidFill>
                  <a:schemeClr val="accent1"/>
                </a:solidFill>
              </a:rPr>
              <a:t>Primary PCI </a:t>
            </a:r>
            <a:r>
              <a:rPr lang="en-NZ" sz="2000" dirty="0">
                <a:solidFill>
                  <a:schemeClr val="tx1"/>
                </a:solidFill>
              </a:rPr>
              <a:t>of the IRA</a:t>
            </a:r>
            <a:br>
              <a:rPr lang="en-NZ" sz="2000" dirty="0">
                <a:solidFill>
                  <a:schemeClr val="tx1"/>
                </a:solidFill>
              </a:rPr>
            </a:br>
            <a:r>
              <a:rPr lang="en-NZ" sz="2000" dirty="0">
                <a:solidFill>
                  <a:schemeClr val="tx1"/>
                </a:solidFill>
              </a:rPr>
              <a:t>is indicated (IA)</a:t>
            </a:r>
          </a:p>
          <a:p>
            <a:pPr marL="285750" indent="-285750">
              <a:spcAft>
                <a:spcPts val="600"/>
              </a:spcAft>
              <a:buFont typeface="Arial" panose="020B0604020202020204" pitchFamily="34" charset="0"/>
              <a:buChar char="•"/>
            </a:pPr>
            <a:r>
              <a:rPr lang="en-GB" sz="2000" dirty="0">
                <a:solidFill>
                  <a:schemeClr val="tx1"/>
                </a:solidFill>
              </a:rPr>
              <a:t>For patients with signs </a:t>
            </a:r>
            <a:br>
              <a:rPr lang="en-GB" sz="2000" dirty="0">
                <a:solidFill>
                  <a:schemeClr val="tx1"/>
                </a:solidFill>
              </a:rPr>
            </a:br>
            <a:r>
              <a:rPr lang="en-GB" sz="2000" dirty="0">
                <a:solidFill>
                  <a:schemeClr val="tx1"/>
                </a:solidFill>
              </a:rPr>
              <a:t>of recurrent/remaining </a:t>
            </a:r>
            <a:r>
              <a:rPr lang="en-GB" sz="2000" b="1" dirty="0">
                <a:solidFill>
                  <a:schemeClr val="accent1"/>
                </a:solidFill>
              </a:rPr>
              <a:t>ischaemia after primary PCI</a:t>
            </a:r>
            <a:r>
              <a:rPr lang="en-GB" sz="2000" dirty="0">
                <a:solidFill>
                  <a:schemeClr val="tx1"/>
                </a:solidFill>
              </a:rPr>
              <a:t>, new coronary angiography is recommended (IC)</a:t>
            </a:r>
          </a:p>
        </p:txBody>
      </p:sp>
      <p:sp>
        <p:nvSpPr>
          <p:cNvPr id="6" name="Rectangle: Rounded Corners 5">
            <a:extLst>
              <a:ext uri="{FF2B5EF4-FFF2-40B4-BE49-F238E27FC236}">
                <a16:creationId xmlns:a16="http://schemas.microsoft.com/office/drawing/2014/main" id="{7FBE22C6-2583-4587-825A-9119F9D23FCE}"/>
              </a:ext>
            </a:extLst>
          </p:cNvPr>
          <p:cNvSpPr/>
          <p:nvPr/>
        </p:nvSpPr>
        <p:spPr>
          <a:xfrm>
            <a:off x="583200" y="1535537"/>
            <a:ext cx="7309518" cy="576559"/>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NZ" sz="2400" dirty="0"/>
              <a:t>Infarct-related artery (IRA)</a:t>
            </a:r>
            <a:endParaRPr lang="en-US" sz="2400" dirty="0"/>
          </a:p>
        </p:txBody>
      </p:sp>
      <p:sp>
        <p:nvSpPr>
          <p:cNvPr id="10" name="Rectangle: Rounded Corners 9">
            <a:extLst>
              <a:ext uri="{FF2B5EF4-FFF2-40B4-BE49-F238E27FC236}">
                <a16:creationId xmlns:a16="http://schemas.microsoft.com/office/drawing/2014/main" id="{DF907CB1-0FD6-4861-97EC-06C89F022BFD}"/>
              </a:ext>
            </a:extLst>
          </p:cNvPr>
          <p:cNvSpPr/>
          <p:nvPr/>
        </p:nvSpPr>
        <p:spPr>
          <a:xfrm>
            <a:off x="8192596" y="2275008"/>
            <a:ext cx="3407281" cy="3328352"/>
          </a:xfrm>
          <a:prstGeom prst="roundRect">
            <a:avLst>
              <a:gd name="adj" fmla="val 5402"/>
            </a:avLst>
          </a:prstGeom>
          <a:noFill/>
          <a:ln w="952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spcAft>
                <a:spcPts val="600"/>
              </a:spcAft>
            </a:pPr>
            <a:r>
              <a:rPr lang="en-GB" sz="2400" dirty="0">
                <a:solidFill>
                  <a:schemeClr val="tx1"/>
                </a:solidFill>
              </a:rPr>
              <a:t>Strategy</a:t>
            </a:r>
          </a:p>
          <a:p>
            <a:pPr marL="342900" indent="-342900">
              <a:spcAft>
                <a:spcPts val="600"/>
              </a:spcAft>
              <a:buFont typeface="Arial" panose="020B0604020202020204" pitchFamily="34" charset="0"/>
              <a:buChar char="•"/>
            </a:pPr>
            <a:r>
              <a:rPr lang="en-GB" sz="2000" dirty="0">
                <a:solidFill>
                  <a:schemeClr val="tx1"/>
                </a:solidFill>
              </a:rPr>
              <a:t>Revascularization of non-IRA should be considered in STEMI patients with </a:t>
            </a:r>
            <a:r>
              <a:rPr lang="en-GB" sz="2000" b="1" dirty="0">
                <a:solidFill>
                  <a:schemeClr val="accent1"/>
                </a:solidFill>
              </a:rPr>
              <a:t>multivessel disease </a:t>
            </a:r>
            <a:r>
              <a:rPr lang="en-GB" sz="2000" dirty="0">
                <a:solidFill>
                  <a:schemeClr val="tx1"/>
                </a:solidFill>
              </a:rPr>
              <a:t>(IIa/A)</a:t>
            </a:r>
            <a:endParaRPr lang="en-US" sz="2000" dirty="0">
              <a:solidFill>
                <a:schemeClr val="tx1"/>
              </a:solidFill>
            </a:endParaRPr>
          </a:p>
        </p:txBody>
      </p:sp>
      <p:sp>
        <p:nvSpPr>
          <p:cNvPr id="11" name="Rectangle: Rounded Corners 10">
            <a:extLst>
              <a:ext uri="{FF2B5EF4-FFF2-40B4-BE49-F238E27FC236}">
                <a16:creationId xmlns:a16="http://schemas.microsoft.com/office/drawing/2014/main" id="{131DC321-DC43-44F3-BF8C-8B1974B4335D}"/>
              </a:ext>
            </a:extLst>
          </p:cNvPr>
          <p:cNvSpPr/>
          <p:nvPr/>
        </p:nvSpPr>
        <p:spPr>
          <a:xfrm>
            <a:off x="8186234" y="1535537"/>
            <a:ext cx="3407281" cy="576559"/>
          </a:xfrm>
          <a:prstGeom prst="roundRect">
            <a:avLst/>
          </a:prstGeom>
          <a:noFill/>
          <a:ln w="19050">
            <a:solidFill>
              <a:schemeClr val="accent1"/>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NZ" sz="2400" dirty="0">
                <a:solidFill>
                  <a:schemeClr val="accent1"/>
                </a:solidFill>
              </a:rPr>
              <a:t>Non-IRA</a:t>
            </a:r>
            <a:endParaRPr lang="en-US" sz="2400" dirty="0">
              <a:solidFill>
                <a:schemeClr val="accent1"/>
              </a:solidFill>
            </a:endParaRPr>
          </a:p>
        </p:txBody>
      </p:sp>
      <p:sp>
        <p:nvSpPr>
          <p:cNvPr id="12" name="Rectangle: Rounded Corners 11">
            <a:extLst>
              <a:ext uri="{FF2B5EF4-FFF2-40B4-BE49-F238E27FC236}">
                <a16:creationId xmlns:a16="http://schemas.microsoft.com/office/drawing/2014/main" id="{8332A915-730F-488C-95FD-D49F995472B8}"/>
              </a:ext>
            </a:extLst>
          </p:cNvPr>
          <p:cNvSpPr/>
          <p:nvPr/>
        </p:nvSpPr>
        <p:spPr>
          <a:xfrm>
            <a:off x="4240340" y="2275009"/>
            <a:ext cx="3652378" cy="3328350"/>
          </a:xfrm>
          <a:prstGeom prst="roundRect">
            <a:avLst>
              <a:gd name="adj" fmla="val 4535"/>
            </a:avLst>
          </a:prstGeom>
          <a:noFill/>
          <a:ln w="952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spcAft>
                <a:spcPts val="600"/>
              </a:spcAft>
            </a:pPr>
            <a:r>
              <a:rPr lang="en-GB" sz="2400" dirty="0">
                <a:solidFill>
                  <a:schemeClr val="tx1"/>
                </a:solidFill>
              </a:rPr>
              <a:t>Technique</a:t>
            </a:r>
          </a:p>
          <a:p>
            <a:pPr marL="342900" indent="-342900">
              <a:spcAft>
                <a:spcPts val="600"/>
              </a:spcAft>
              <a:buFont typeface="Arial" panose="020B0604020202020204" pitchFamily="34" charset="0"/>
              <a:buChar char="•"/>
            </a:pPr>
            <a:r>
              <a:rPr lang="en-GB" sz="2000" b="1" dirty="0">
                <a:solidFill>
                  <a:schemeClr val="accent1"/>
                </a:solidFill>
              </a:rPr>
              <a:t>Stenting</a:t>
            </a:r>
            <a:r>
              <a:rPr lang="en-GB" sz="2000" dirty="0">
                <a:solidFill>
                  <a:schemeClr val="tx1"/>
                </a:solidFill>
              </a:rPr>
              <a:t> recommended over balloon angioplasty (IA)</a:t>
            </a:r>
            <a:endParaRPr lang="en-US" sz="2000" dirty="0">
              <a:solidFill>
                <a:schemeClr val="tx1"/>
              </a:solidFill>
            </a:endParaRPr>
          </a:p>
          <a:p>
            <a:pPr marL="342900" indent="-342900">
              <a:spcAft>
                <a:spcPts val="600"/>
              </a:spcAft>
              <a:buFont typeface="Arial" panose="020B0604020202020204" pitchFamily="34" charset="0"/>
              <a:buChar char="•"/>
            </a:pPr>
            <a:r>
              <a:rPr lang="en-GB" sz="2000" b="1" dirty="0">
                <a:solidFill>
                  <a:schemeClr val="accent1"/>
                </a:solidFill>
              </a:rPr>
              <a:t>DES</a:t>
            </a:r>
            <a:r>
              <a:rPr lang="en-GB" sz="2000" dirty="0">
                <a:solidFill>
                  <a:schemeClr val="tx1"/>
                </a:solidFill>
              </a:rPr>
              <a:t> recommended over BMS (IA)</a:t>
            </a:r>
          </a:p>
          <a:p>
            <a:pPr marL="342900" indent="-342900">
              <a:spcAft>
                <a:spcPts val="600"/>
              </a:spcAft>
              <a:buFont typeface="Arial" panose="020B0604020202020204" pitchFamily="34" charset="0"/>
              <a:buChar char="•"/>
            </a:pPr>
            <a:r>
              <a:rPr lang="en-GB" sz="2000" b="1" dirty="0">
                <a:solidFill>
                  <a:schemeClr val="accent1"/>
                </a:solidFill>
              </a:rPr>
              <a:t>Radial access </a:t>
            </a:r>
            <a:r>
              <a:rPr lang="en-GB" sz="2000" dirty="0">
                <a:solidFill>
                  <a:schemeClr val="tx1"/>
                </a:solidFill>
              </a:rPr>
              <a:t>recommended over femoral access (IA)</a:t>
            </a:r>
          </a:p>
        </p:txBody>
      </p:sp>
    </p:spTree>
    <p:extLst>
      <p:ext uri="{BB962C8B-B14F-4D97-AF65-F5344CB8AC3E}">
        <p14:creationId xmlns:p14="http://schemas.microsoft.com/office/powerpoint/2010/main" val="26619465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6">
            <a:extLst>
              <a:ext uri="{FF2B5EF4-FFF2-40B4-BE49-F238E27FC236}">
                <a16:creationId xmlns:a16="http://schemas.microsoft.com/office/drawing/2014/main" id="{616AC9AD-09B8-B3B0-7B81-A966E38BE04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Tree>
    <p:extLst>
      <p:ext uri="{BB962C8B-B14F-4D97-AF65-F5344CB8AC3E}">
        <p14:creationId xmlns:p14="http://schemas.microsoft.com/office/powerpoint/2010/main" val="2325642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NZ" dirty="0"/>
              <a:t>*Alteplase is injected as an initial bolus over 1 min followed by infusion over 60 min, reteplase is injected as two boluses 30 min apart, and tenecteplase is injected as a single bolus over ~10 s</a:t>
            </a:r>
            <a:endParaRPr lang="en-GB" dirty="0"/>
          </a:p>
          <a:p>
            <a:r>
              <a:rPr lang="en-GB" dirty="0"/>
              <a:t>Ibanez B et al. Eur Heart J 2018;39:119–77</a:t>
            </a:r>
          </a:p>
        </p:txBody>
      </p:sp>
      <p:sp>
        <p:nvSpPr>
          <p:cNvPr id="4" name="Text Placeholder 3"/>
          <p:cNvSpPr>
            <a:spLocks noGrp="1"/>
          </p:cNvSpPr>
          <p:nvPr>
            <p:ph type="body" sz="quarter" idx="12"/>
          </p:nvPr>
        </p:nvSpPr>
        <p:spPr/>
        <p:txBody>
          <a:bodyPr>
            <a:normAutofit/>
          </a:bodyPr>
          <a:lstStyle/>
          <a:p>
            <a:pPr>
              <a:buNone/>
            </a:pPr>
            <a:r>
              <a:rPr lang="en-US" dirty="0"/>
              <a:t>Fibrinolysis and pharmaco-invasive strategy</a:t>
            </a:r>
            <a:endParaRPr lang="en-GB" dirty="0"/>
          </a:p>
        </p:txBody>
      </p:sp>
      <p:sp>
        <p:nvSpPr>
          <p:cNvPr id="7" name="Rectangle: Rounded Corners 6">
            <a:extLst>
              <a:ext uri="{FF2B5EF4-FFF2-40B4-BE49-F238E27FC236}">
                <a16:creationId xmlns:a16="http://schemas.microsoft.com/office/drawing/2014/main" id="{E4A45D3E-093E-49A1-BDC2-5B11E3CD7AED}"/>
              </a:ext>
            </a:extLst>
          </p:cNvPr>
          <p:cNvSpPr/>
          <p:nvPr/>
        </p:nvSpPr>
        <p:spPr>
          <a:xfrm>
            <a:off x="583200" y="1503450"/>
            <a:ext cx="2760501" cy="4033834"/>
          </a:xfrm>
          <a:prstGeom prst="roundRect">
            <a:avLst>
              <a:gd name="adj" fmla="val 11828"/>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Key recommendations</a:t>
            </a:r>
            <a:endParaRPr lang="en-GB" sz="2000" b="1" dirty="0"/>
          </a:p>
        </p:txBody>
      </p:sp>
      <p:sp>
        <p:nvSpPr>
          <p:cNvPr id="8" name="Rectangle: Rounded Corners 7">
            <a:extLst>
              <a:ext uri="{FF2B5EF4-FFF2-40B4-BE49-F238E27FC236}">
                <a16:creationId xmlns:a16="http://schemas.microsoft.com/office/drawing/2014/main" id="{8EED95BA-A62D-455A-95BA-C19264C1FCAB}"/>
              </a:ext>
            </a:extLst>
          </p:cNvPr>
          <p:cNvSpPr/>
          <p:nvPr/>
        </p:nvSpPr>
        <p:spPr>
          <a:xfrm>
            <a:off x="3632703" y="1504218"/>
            <a:ext cx="7992895" cy="765096"/>
          </a:xfrm>
          <a:prstGeom prst="roundRect">
            <a:avLst>
              <a:gd name="adj" fmla="val 27010"/>
            </a:avLst>
          </a:prstGeom>
          <a:noFill/>
          <a:ln>
            <a:solidFill>
              <a:schemeClr val="bg1">
                <a:lumMod val="75000"/>
              </a:schemeClr>
            </a:solidFill>
          </a:ln>
        </p:spPr>
        <p:txBody>
          <a:bodyPr wrap="square" rtlCol="0">
            <a:spAutoFit/>
          </a:bodyPr>
          <a:lstStyle/>
          <a:p>
            <a:pPr marL="0" lvl="1"/>
            <a:r>
              <a:rPr lang="en-GB" dirty="0"/>
              <a:t>Fibrinolysis should be initiated as soon as possible after STEMI diagnosis, </a:t>
            </a:r>
            <a:r>
              <a:rPr lang="en-GB" b="1" dirty="0">
                <a:solidFill>
                  <a:schemeClr val="accent1"/>
                </a:solidFill>
              </a:rPr>
              <a:t>preferably in the pre-hospital </a:t>
            </a:r>
            <a:r>
              <a:rPr lang="en-GB" dirty="0"/>
              <a:t>setting (IA)</a:t>
            </a:r>
          </a:p>
        </p:txBody>
      </p:sp>
      <p:sp>
        <p:nvSpPr>
          <p:cNvPr id="9" name="Rectangle: Rounded Corners 8">
            <a:extLst>
              <a:ext uri="{FF2B5EF4-FFF2-40B4-BE49-F238E27FC236}">
                <a16:creationId xmlns:a16="http://schemas.microsoft.com/office/drawing/2014/main" id="{18EF14E6-7091-4875-AAE8-54C864F1B2A5}"/>
              </a:ext>
            </a:extLst>
          </p:cNvPr>
          <p:cNvSpPr/>
          <p:nvPr/>
        </p:nvSpPr>
        <p:spPr>
          <a:xfrm>
            <a:off x="3630304" y="2569253"/>
            <a:ext cx="7992895" cy="765096"/>
          </a:xfrm>
          <a:prstGeom prst="roundRect">
            <a:avLst>
              <a:gd name="adj" fmla="val 27010"/>
            </a:avLst>
          </a:prstGeom>
          <a:noFill/>
          <a:ln>
            <a:solidFill>
              <a:schemeClr val="bg1">
                <a:lumMod val="75000"/>
              </a:schemeClr>
            </a:solidFill>
          </a:ln>
        </p:spPr>
        <p:txBody>
          <a:bodyPr wrap="square" rtlCol="0">
            <a:spAutoFit/>
          </a:bodyPr>
          <a:lstStyle/>
          <a:p>
            <a:pPr marL="0" lvl="1"/>
            <a:r>
              <a:rPr lang="en-GB" dirty="0"/>
              <a:t>A </a:t>
            </a:r>
            <a:r>
              <a:rPr lang="en-GB" b="1" dirty="0">
                <a:solidFill>
                  <a:schemeClr val="accent1"/>
                </a:solidFill>
              </a:rPr>
              <a:t>fibrin-specific agent </a:t>
            </a:r>
            <a:r>
              <a:rPr lang="en-GB" dirty="0"/>
              <a:t>(ie alteplase, reteplase or tenecteplase) is recommended (IB)</a:t>
            </a:r>
          </a:p>
        </p:txBody>
      </p:sp>
      <p:sp>
        <p:nvSpPr>
          <p:cNvPr id="10" name="Rectangle: Rounded Corners 9">
            <a:extLst>
              <a:ext uri="{FF2B5EF4-FFF2-40B4-BE49-F238E27FC236}">
                <a16:creationId xmlns:a16="http://schemas.microsoft.com/office/drawing/2014/main" id="{FFB82162-0B7D-419E-8209-E6856932D88B}"/>
              </a:ext>
            </a:extLst>
          </p:cNvPr>
          <p:cNvSpPr/>
          <p:nvPr/>
        </p:nvSpPr>
        <p:spPr>
          <a:xfrm>
            <a:off x="3630305" y="4699322"/>
            <a:ext cx="7992895" cy="765096"/>
          </a:xfrm>
          <a:prstGeom prst="roundRect">
            <a:avLst>
              <a:gd name="adj" fmla="val 27010"/>
            </a:avLst>
          </a:prstGeom>
          <a:noFill/>
          <a:ln>
            <a:solidFill>
              <a:schemeClr val="bg1">
                <a:lumMod val="75000"/>
              </a:schemeClr>
            </a:solidFill>
          </a:ln>
        </p:spPr>
        <p:txBody>
          <a:bodyPr wrap="square" rtlCol="0">
            <a:spAutoFit/>
          </a:bodyPr>
          <a:lstStyle/>
          <a:p>
            <a:pPr marL="0" lvl="1"/>
            <a:r>
              <a:rPr lang="en-GB" dirty="0"/>
              <a:t>A half-dose of tenecteplase should be considered in </a:t>
            </a:r>
            <a:r>
              <a:rPr lang="en-GB" b="1" dirty="0">
                <a:solidFill>
                  <a:schemeClr val="accent1"/>
                </a:solidFill>
              </a:rPr>
              <a:t>patients ≥75 years old </a:t>
            </a:r>
            <a:r>
              <a:rPr lang="en-GB" dirty="0"/>
              <a:t>(IIa/B)</a:t>
            </a:r>
          </a:p>
        </p:txBody>
      </p:sp>
      <p:sp>
        <p:nvSpPr>
          <p:cNvPr id="11" name="Rectangle: Rounded Corners 10">
            <a:extLst>
              <a:ext uri="{FF2B5EF4-FFF2-40B4-BE49-F238E27FC236}">
                <a16:creationId xmlns:a16="http://schemas.microsoft.com/office/drawing/2014/main" id="{32740071-F9C6-4DC9-A878-B1E0C48E1233}"/>
              </a:ext>
            </a:extLst>
          </p:cNvPr>
          <p:cNvSpPr/>
          <p:nvPr/>
        </p:nvSpPr>
        <p:spPr>
          <a:xfrm>
            <a:off x="3632703" y="3634288"/>
            <a:ext cx="7992895" cy="765096"/>
          </a:xfrm>
          <a:prstGeom prst="roundRect">
            <a:avLst>
              <a:gd name="adj" fmla="val 27010"/>
            </a:avLst>
          </a:prstGeom>
          <a:noFill/>
          <a:ln>
            <a:solidFill>
              <a:schemeClr val="bg1">
                <a:lumMod val="75000"/>
              </a:schemeClr>
            </a:solidFill>
          </a:ln>
        </p:spPr>
        <p:txBody>
          <a:bodyPr wrap="square" rtlCol="0">
            <a:spAutoFit/>
          </a:bodyPr>
          <a:lstStyle/>
          <a:p>
            <a:pPr marL="0" lvl="1"/>
            <a:r>
              <a:rPr lang="en-GB" dirty="0"/>
              <a:t>The fibrinolytic bolus should be administered </a:t>
            </a:r>
            <a:r>
              <a:rPr lang="en-GB" b="1" dirty="0">
                <a:solidFill>
                  <a:schemeClr val="accent1"/>
                </a:solidFill>
              </a:rPr>
              <a:t>within 10 min of STEMI diagnosis</a:t>
            </a:r>
            <a:r>
              <a:rPr lang="en-GB" dirty="0"/>
              <a:t>*</a:t>
            </a:r>
          </a:p>
        </p:txBody>
      </p:sp>
    </p:spTree>
    <p:extLst>
      <p:ext uri="{BB962C8B-B14F-4D97-AF65-F5344CB8AC3E}">
        <p14:creationId xmlns:p14="http://schemas.microsoft.com/office/powerpoint/2010/main" val="17154186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dirty="0"/>
              <a:t>Ibanez B et al. </a:t>
            </a:r>
            <a:r>
              <a:rPr lang="en-GB" dirty="0" err="1"/>
              <a:t>Eur</a:t>
            </a:r>
            <a:r>
              <a:rPr lang="en-GB" dirty="0"/>
              <a:t> Heart J 2018;39:119–77. Adapted and reproduced with permission of Oxford University Press on behalf of the European Society of Cardiology. </a:t>
            </a:r>
            <a:r>
              <a:rPr lang="en-GB" b="1" dirty="0"/>
              <a:t>Please see slide notes for full reference information</a:t>
            </a:r>
          </a:p>
        </p:txBody>
      </p:sp>
      <p:sp>
        <p:nvSpPr>
          <p:cNvPr id="4" name="Text Placeholder 3"/>
          <p:cNvSpPr>
            <a:spLocks noGrp="1"/>
          </p:cNvSpPr>
          <p:nvPr>
            <p:ph type="body" sz="quarter" idx="12"/>
          </p:nvPr>
        </p:nvSpPr>
        <p:spPr/>
        <p:txBody>
          <a:bodyPr>
            <a:normAutofit/>
          </a:bodyPr>
          <a:lstStyle/>
          <a:p>
            <a:pPr lvl="0">
              <a:buNone/>
            </a:pPr>
            <a:r>
              <a:rPr lang="en-US" dirty="0"/>
              <a:t>Contraindications to fibrinolysis</a:t>
            </a:r>
            <a:endParaRPr lang="en-GB" dirty="0"/>
          </a:p>
        </p:txBody>
      </p:sp>
      <p:sp>
        <p:nvSpPr>
          <p:cNvPr id="8" name="Rectangle: Rounded Corners 7">
            <a:extLst>
              <a:ext uri="{FF2B5EF4-FFF2-40B4-BE49-F238E27FC236}">
                <a16:creationId xmlns:a16="http://schemas.microsoft.com/office/drawing/2014/main" id="{8C035367-4B46-4B29-9123-D195BAB2B700}"/>
              </a:ext>
            </a:extLst>
          </p:cNvPr>
          <p:cNvSpPr/>
          <p:nvPr/>
        </p:nvSpPr>
        <p:spPr>
          <a:xfrm>
            <a:off x="583200" y="2247026"/>
            <a:ext cx="5341739" cy="3835836"/>
          </a:xfrm>
          <a:prstGeom prst="roundRect">
            <a:avLst>
              <a:gd name="adj" fmla="val 8512"/>
            </a:avLst>
          </a:prstGeom>
          <a:noFill/>
          <a:ln>
            <a:solidFill>
              <a:schemeClr val="bg1">
                <a:lumMod val="75000"/>
              </a:schemeClr>
            </a:solidFill>
          </a:ln>
        </p:spPr>
        <p:txBody>
          <a:bodyPr wrap="square" rtlCol="0">
            <a:noAutofit/>
          </a:bodyPr>
          <a:lstStyle/>
          <a:p>
            <a:pPr marL="285750" indent="-285750">
              <a:spcBef>
                <a:spcPts val="300"/>
              </a:spcBef>
              <a:spcAft>
                <a:spcPts val="300"/>
              </a:spcAft>
              <a:buFont typeface="Arial" panose="020B0604020202020204" pitchFamily="34" charset="0"/>
              <a:buChar char="•"/>
            </a:pPr>
            <a:r>
              <a:rPr lang="en-NZ" dirty="0"/>
              <a:t>Prior intracranial haemorrhage or stroke </a:t>
            </a:r>
            <a:br>
              <a:rPr lang="en-NZ" dirty="0"/>
            </a:br>
            <a:r>
              <a:rPr lang="en-NZ" dirty="0"/>
              <a:t>of unknown origin at anytime</a:t>
            </a:r>
          </a:p>
          <a:p>
            <a:pPr marL="285750" indent="-285750">
              <a:spcBef>
                <a:spcPts val="300"/>
              </a:spcBef>
              <a:spcAft>
                <a:spcPts val="300"/>
              </a:spcAft>
              <a:buFont typeface="Arial" panose="020B0604020202020204" pitchFamily="34" charset="0"/>
              <a:buChar char="•"/>
            </a:pPr>
            <a:r>
              <a:rPr lang="en-NZ" dirty="0"/>
              <a:t>Ischaemic stroke previous 6 months</a:t>
            </a:r>
          </a:p>
          <a:p>
            <a:pPr marL="285750" indent="-285750">
              <a:spcBef>
                <a:spcPts val="300"/>
              </a:spcBef>
              <a:spcAft>
                <a:spcPts val="300"/>
              </a:spcAft>
              <a:buFont typeface="Arial" panose="020B0604020202020204" pitchFamily="34" charset="0"/>
              <a:buChar char="•"/>
            </a:pPr>
            <a:r>
              <a:rPr lang="en-NZ" dirty="0"/>
              <a:t>CNS damage or neoplasms or arteriovenous malformation</a:t>
            </a:r>
          </a:p>
          <a:p>
            <a:pPr marL="285750" indent="-285750">
              <a:spcBef>
                <a:spcPts val="300"/>
              </a:spcBef>
              <a:spcAft>
                <a:spcPts val="300"/>
              </a:spcAft>
              <a:buFont typeface="Arial" panose="020B0604020202020204" pitchFamily="34" charset="0"/>
              <a:buChar char="•"/>
            </a:pPr>
            <a:r>
              <a:rPr lang="en-NZ" dirty="0"/>
              <a:t>GI bleeding within the past month</a:t>
            </a:r>
          </a:p>
          <a:p>
            <a:pPr marL="285750" indent="-285750">
              <a:spcBef>
                <a:spcPts val="300"/>
              </a:spcBef>
              <a:spcAft>
                <a:spcPts val="300"/>
              </a:spcAft>
              <a:buFont typeface="Arial" panose="020B0604020202020204" pitchFamily="34" charset="0"/>
              <a:buChar char="•"/>
            </a:pPr>
            <a:r>
              <a:rPr lang="en-NZ" dirty="0"/>
              <a:t>Known bleeding disorder (except menses)</a:t>
            </a:r>
          </a:p>
          <a:p>
            <a:pPr marL="285750" indent="-285750">
              <a:spcBef>
                <a:spcPts val="300"/>
              </a:spcBef>
              <a:spcAft>
                <a:spcPts val="300"/>
              </a:spcAft>
              <a:buFont typeface="Arial" panose="020B0604020202020204" pitchFamily="34" charset="0"/>
              <a:buChar char="•"/>
            </a:pPr>
            <a:r>
              <a:rPr lang="en-NZ" dirty="0"/>
              <a:t>Aortic dissection</a:t>
            </a:r>
          </a:p>
          <a:p>
            <a:pPr marL="285750" indent="-285750">
              <a:spcBef>
                <a:spcPts val="300"/>
              </a:spcBef>
              <a:spcAft>
                <a:spcPts val="300"/>
              </a:spcAft>
              <a:buFont typeface="Arial" panose="020B0604020202020204" pitchFamily="34" charset="0"/>
              <a:buChar char="•"/>
            </a:pPr>
            <a:r>
              <a:rPr lang="en-NZ" dirty="0"/>
              <a:t>Non-compressible punctures in past 24 h </a:t>
            </a:r>
            <a:br>
              <a:rPr lang="en-NZ" dirty="0"/>
            </a:br>
            <a:r>
              <a:rPr lang="en-NZ" dirty="0"/>
              <a:t>(eg liver biopsy, lumbar puncture)</a:t>
            </a:r>
          </a:p>
        </p:txBody>
      </p:sp>
      <p:sp>
        <p:nvSpPr>
          <p:cNvPr id="9" name="Rectangle: Rounded Corners 8">
            <a:extLst>
              <a:ext uri="{FF2B5EF4-FFF2-40B4-BE49-F238E27FC236}">
                <a16:creationId xmlns:a16="http://schemas.microsoft.com/office/drawing/2014/main" id="{A2C9E7E2-D72E-4605-844A-1DE9C5075B20}"/>
              </a:ext>
            </a:extLst>
          </p:cNvPr>
          <p:cNvSpPr/>
          <p:nvPr/>
        </p:nvSpPr>
        <p:spPr>
          <a:xfrm>
            <a:off x="580801" y="1535537"/>
            <a:ext cx="5341739" cy="576559"/>
          </a:xfrm>
          <a:prstGeom prst="roundRect">
            <a:avLst>
              <a:gd name="adj" fmla="val 43795"/>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NZ" sz="2400" dirty="0"/>
              <a:t>Absolute contraindications</a:t>
            </a:r>
            <a:endParaRPr lang="en-US" sz="2400" dirty="0"/>
          </a:p>
        </p:txBody>
      </p:sp>
      <p:sp>
        <p:nvSpPr>
          <p:cNvPr id="10" name="Rectangle: Rounded Corners 9">
            <a:extLst>
              <a:ext uri="{FF2B5EF4-FFF2-40B4-BE49-F238E27FC236}">
                <a16:creationId xmlns:a16="http://schemas.microsoft.com/office/drawing/2014/main" id="{83FD6BC9-002E-4887-A10E-5B00065B1A8B}"/>
              </a:ext>
            </a:extLst>
          </p:cNvPr>
          <p:cNvSpPr/>
          <p:nvPr/>
        </p:nvSpPr>
        <p:spPr>
          <a:xfrm>
            <a:off x="6283860" y="2247026"/>
            <a:ext cx="5341739" cy="3835836"/>
          </a:xfrm>
          <a:prstGeom prst="roundRect">
            <a:avLst>
              <a:gd name="adj" fmla="val 8202"/>
            </a:avLst>
          </a:prstGeom>
          <a:noFill/>
          <a:ln>
            <a:solidFill>
              <a:schemeClr val="bg1">
                <a:lumMod val="75000"/>
              </a:schemeClr>
            </a:solidFill>
          </a:ln>
        </p:spPr>
        <p:txBody>
          <a:bodyPr wrap="square" rtlCol="0">
            <a:noAutofit/>
          </a:bodyPr>
          <a:lstStyle/>
          <a:p>
            <a:pPr marL="285750" indent="-285750">
              <a:spcBef>
                <a:spcPts val="300"/>
              </a:spcBef>
              <a:spcAft>
                <a:spcPts val="300"/>
              </a:spcAft>
              <a:buFont typeface="Arial" panose="020B0604020202020204" pitchFamily="34" charset="0"/>
              <a:buChar char="•"/>
            </a:pPr>
            <a:r>
              <a:rPr lang="en-GB" dirty="0"/>
              <a:t>TIA in previous 6 months</a:t>
            </a:r>
          </a:p>
          <a:p>
            <a:pPr marL="285750" indent="-285750">
              <a:spcBef>
                <a:spcPts val="300"/>
              </a:spcBef>
              <a:spcAft>
                <a:spcPts val="300"/>
              </a:spcAft>
              <a:buFont typeface="Arial" panose="020B0604020202020204" pitchFamily="34" charset="0"/>
              <a:buChar char="•"/>
            </a:pPr>
            <a:r>
              <a:rPr lang="en-GB" dirty="0"/>
              <a:t>Oral anticoagulant therapy</a:t>
            </a:r>
          </a:p>
          <a:p>
            <a:pPr marL="285750" indent="-285750">
              <a:spcBef>
                <a:spcPts val="300"/>
              </a:spcBef>
              <a:spcAft>
                <a:spcPts val="300"/>
              </a:spcAft>
              <a:buFont typeface="Arial" panose="020B0604020202020204" pitchFamily="34" charset="0"/>
              <a:buChar char="•"/>
            </a:pPr>
            <a:r>
              <a:rPr lang="en-GB" dirty="0"/>
              <a:t>Pregnancy or 1 week postpartum</a:t>
            </a:r>
          </a:p>
          <a:p>
            <a:pPr marL="285750" indent="-285750">
              <a:spcBef>
                <a:spcPts val="300"/>
              </a:spcBef>
              <a:spcAft>
                <a:spcPts val="300"/>
              </a:spcAft>
              <a:buFont typeface="Arial" panose="020B0604020202020204" pitchFamily="34" charset="0"/>
              <a:buChar char="•"/>
            </a:pPr>
            <a:r>
              <a:rPr lang="en-GB" dirty="0"/>
              <a:t>Refractory hypertension (SBP &gt;180 mmHg and/or DBP &gt;110 mmHg)</a:t>
            </a:r>
          </a:p>
          <a:p>
            <a:pPr marL="285750" indent="-285750">
              <a:spcBef>
                <a:spcPts val="300"/>
              </a:spcBef>
              <a:spcAft>
                <a:spcPts val="300"/>
              </a:spcAft>
              <a:buFont typeface="Arial" panose="020B0604020202020204" pitchFamily="34" charset="0"/>
              <a:buChar char="•"/>
            </a:pPr>
            <a:r>
              <a:rPr lang="en-GB" dirty="0"/>
              <a:t>Advanced liver disease</a:t>
            </a:r>
          </a:p>
          <a:p>
            <a:pPr marL="285750" indent="-285750">
              <a:spcBef>
                <a:spcPts val="300"/>
              </a:spcBef>
              <a:spcAft>
                <a:spcPts val="300"/>
              </a:spcAft>
              <a:buFont typeface="Arial" panose="020B0604020202020204" pitchFamily="34" charset="0"/>
              <a:buChar char="•"/>
            </a:pPr>
            <a:r>
              <a:rPr lang="en-GB" dirty="0"/>
              <a:t>Infective endocarditis</a:t>
            </a:r>
          </a:p>
          <a:p>
            <a:pPr marL="285750" indent="-285750">
              <a:spcBef>
                <a:spcPts val="300"/>
              </a:spcBef>
              <a:spcAft>
                <a:spcPts val="300"/>
              </a:spcAft>
              <a:buFont typeface="Arial" panose="020B0604020202020204" pitchFamily="34" charset="0"/>
              <a:buChar char="•"/>
            </a:pPr>
            <a:r>
              <a:rPr lang="en-GB" dirty="0"/>
              <a:t>Active peptic ulcer</a:t>
            </a:r>
          </a:p>
          <a:p>
            <a:pPr marL="285750" indent="-285750">
              <a:spcBef>
                <a:spcPts val="300"/>
              </a:spcBef>
              <a:spcAft>
                <a:spcPts val="300"/>
              </a:spcAft>
              <a:buFont typeface="Arial" panose="020B0604020202020204" pitchFamily="34" charset="0"/>
              <a:buChar char="•"/>
            </a:pPr>
            <a:r>
              <a:rPr lang="en-GB" dirty="0"/>
              <a:t>Prolonged or traumatic resuscitation</a:t>
            </a:r>
          </a:p>
        </p:txBody>
      </p:sp>
      <p:sp>
        <p:nvSpPr>
          <p:cNvPr id="11" name="Rectangle: Rounded Corners 10">
            <a:extLst>
              <a:ext uri="{FF2B5EF4-FFF2-40B4-BE49-F238E27FC236}">
                <a16:creationId xmlns:a16="http://schemas.microsoft.com/office/drawing/2014/main" id="{F1549A9C-E15E-4E3D-9815-8DB8DDCE8B7D}"/>
              </a:ext>
            </a:extLst>
          </p:cNvPr>
          <p:cNvSpPr/>
          <p:nvPr/>
        </p:nvSpPr>
        <p:spPr>
          <a:xfrm>
            <a:off x="6283860" y="1535537"/>
            <a:ext cx="5341739" cy="576559"/>
          </a:xfrm>
          <a:prstGeom prst="roundRect">
            <a:avLst>
              <a:gd name="adj" fmla="val 33361"/>
            </a:avLst>
          </a:prstGeom>
          <a:solidFill>
            <a:schemeClr val="accent2">
              <a:lumMod val="20000"/>
              <a:lumOff val="80000"/>
            </a:schemeClr>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NZ" sz="2400" dirty="0">
                <a:solidFill>
                  <a:schemeClr val="accent1"/>
                </a:solidFill>
              </a:rPr>
              <a:t>Relative contraindications</a:t>
            </a:r>
            <a:endParaRPr lang="en-US" sz="2400" dirty="0">
              <a:solidFill>
                <a:schemeClr val="accent1"/>
              </a:solidFill>
            </a:endParaRPr>
          </a:p>
        </p:txBody>
      </p:sp>
    </p:spTree>
    <p:extLst>
      <p:ext uri="{BB962C8B-B14F-4D97-AF65-F5344CB8AC3E}">
        <p14:creationId xmlns:p14="http://schemas.microsoft.com/office/powerpoint/2010/main" val="2292108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9FB1E8A4-5C18-0C12-7EBF-D09F1657038B}"/>
              </a:ext>
            </a:extLst>
          </p:cNvPr>
          <p:cNvPicPr>
            <a:picLocks noChangeAspect="1"/>
          </p:cNvPicPr>
          <p:nvPr/>
        </p:nvPicPr>
        <p:blipFill>
          <a:blip r:embed="rId2"/>
          <a:stretch>
            <a:fillRect/>
          </a:stretch>
        </p:blipFill>
        <p:spPr>
          <a:xfrm>
            <a:off x="1816837" y="1022050"/>
            <a:ext cx="8113971" cy="5476510"/>
          </a:xfrm>
          <a:prstGeom prst="rect">
            <a:avLst/>
          </a:prstGeom>
        </p:spPr>
      </p:pic>
    </p:spTree>
    <p:extLst>
      <p:ext uri="{BB962C8B-B14F-4D97-AF65-F5344CB8AC3E}">
        <p14:creationId xmlns:p14="http://schemas.microsoft.com/office/powerpoint/2010/main" val="38376514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6">
            <a:extLst>
              <a:ext uri="{FF2B5EF4-FFF2-40B4-BE49-F238E27FC236}">
                <a16:creationId xmlns:a16="http://schemas.microsoft.com/office/drawing/2014/main" id="{7911F514-3425-F11F-0CC6-25678B5E040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Tree>
    <p:extLst>
      <p:ext uri="{BB962C8B-B14F-4D97-AF65-F5344CB8AC3E}">
        <p14:creationId xmlns:p14="http://schemas.microsoft.com/office/powerpoint/2010/main" val="9413510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dirty="0"/>
              <a:t>ASA, acetylsalicylic acid (aspirin); </a:t>
            </a:r>
            <a:r>
              <a:rPr lang="en-US" dirty="0"/>
              <a:t>GP IIb/IIIa, g</a:t>
            </a:r>
            <a:r>
              <a:rPr lang="en-GB" dirty="0"/>
              <a:t>lycoprotein IIb/IIIa inhibitors</a:t>
            </a:r>
            <a:r>
              <a:rPr lang="en-US" dirty="0"/>
              <a:t>; UFH, unfractionated heparin </a:t>
            </a:r>
            <a:endParaRPr lang="en-GB" dirty="0"/>
          </a:p>
          <a:p>
            <a:r>
              <a:rPr lang="en-GB" dirty="0"/>
              <a:t>Ibanez B et al. Eur Heart J 2018;39:119–77</a:t>
            </a:r>
          </a:p>
        </p:txBody>
      </p:sp>
      <p:sp>
        <p:nvSpPr>
          <p:cNvPr id="4" name="Text Placeholder 3"/>
          <p:cNvSpPr>
            <a:spLocks noGrp="1"/>
          </p:cNvSpPr>
          <p:nvPr>
            <p:ph type="body" sz="quarter" idx="12"/>
          </p:nvPr>
        </p:nvSpPr>
        <p:spPr>
          <a:ln>
            <a:noFill/>
          </a:ln>
        </p:spPr>
        <p:txBody>
          <a:bodyPr vert="horz" lIns="0" tIns="0" rIns="0" bIns="0" rtlCol="0" anchor="b" anchorCtr="0">
            <a:normAutofit/>
          </a:bodyPr>
          <a:lstStyle/>
          <a:p>
            <a:pPr>
              <a:buNone/>
            </a:pPr>
            <a:r>
              <a:rPr lang="en-US" dirty="0"/>
              <a:t>Peri- and post-procedural antithrombotic therapy in PCI</a:t>
            </a:r>
            <a:endParaRPr lang="en-GB" dirty="0"/>
          </a:p>
        </p:txBody>
      </p:sp>
      <p:sp>
        <p:nvSpPr>
          <p:cNvPr id="2" name="Rectangle: Rounded Corners 1">
            <a:extLst>
              <a:ext uri="{FF2B5EF4-FFF2-40B4-BE49-F238E27FC236}">
                <a16:creationId xmlns:a16="http://schemas.microsoft.com/office/drawing/2014/main" id="{EA70A511-2BB7-4687-B063-E83D1169BC58}"/>
              </a:ext>
            </a:extLst>
          </p:cNvPr>
          <p:cNvSpPr/>
          <p:nvPr/>
        </p:nvSpPr>
        <p:spPr>
          <a:xfrm>
            <a:off x="583200" y="1703660"/>
            <a:ext cx="3354868" cy="1804748"/>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a:t>Key recommendations: antiplatelet therapy</a:t>
            </a:r>
            <a:endParaRPr lang="en-GB" sz="2000" b="1" dirty="0"/>
          </a:p>
        </p:txBody>
      </p:sp>
      <p:sp>
        <p:nvSpPr>
          <p:cNvPr id="7" name="Rectangle: Rounded Corners 6">
            <a:extLst>
              <a:ext uri="{FF2B5EF4-FFF2-40B4-BE49-F238E27FC236}">
                <a16:creationId xmlns:a16="http://schemas.microsoft.com/office/drawing/2014/main" id="{8500FD72-F5AD-4CB2-A6FA-FADD1C9F07BC}"/>
              </a:ext>
            </a:extLst>
          </p:cNvPr>
          <p:cNvSpPr/>
          <p:nvPr/>
        </p:nvSpPr>
        <p:spPr>
          <a:xfrm>
            <a:off x="4165564" y="1703659"/>
            <a:ext cx="7457635" cy="1804749"/>
          </a:xfrm>
          <a:prstGeom prst="roundRect">
            <a:avLst/>
          </a:prstGeom>
          <a:noFill/>
          <a:ln>
            <a:solidFill>
              <a:schemeClr val="bg1">
                <a:lumMod val="75000"/>
              </a:schemeClr>
            </a:solidFill>
          </a:ln>
        </p:spPr>
        <p:txBody>
          <a:bodyPr wrap="square" rtlCol="0">
            <a:spAutoFit/>
          </a:bodyPr>
          <a:lstStyle/>
          <a:p>
            <a:pPr marL="285750" indent="-285750">
              <a:buFont typeface="Arial" panose="020B0604020202020204" pitchFamily="34" charset="0"/>
              <a:buChar char="•"/>
            </a:pPr>
            <a:r>
              <a:rPr lang="en-US" sz="2000" dirty="0">
                <a:solidFill>
                  <a:schemeClr val="tx1"/>
                </a:solidFill>
              </a:rPr>
              <a:t>Potent P2Y</a:t>
            </a:r>
            <a:r>
              <a:rPr lang="en-US" sz="2000" baseline="-25000" dirty="0">
                <a:solidFill>
                  <a:schemeClr val="tx1"/>
                </a:solidFill>
              </a:rPr>
              <a:t>12</a:t>
            </a:r>
            <a:r>
              <a:rPr lang="en-US" sz="2000" dirty="0">
                <a:solidFill>
                  <a:schemeClr val="tx1"/>
                </a:solidFill>
              </a:rPr>
              <a:t> inhibitor before PCI and maintained over 12 months (IA)</a:t>
            </a:r>
            <a:endParaRPr lang="en-GB" sz="2000" dirty="0">
              <a:solidFill>
                <a:schemeClr val="tx1"/>
              </a:solidFill>
            </a:endParaRPr>
          </a:p>
          <a:p>
            <a:pPr marL="285750" indent="-285750">
              <a:buFont typeface="Arial" panose="020B0604020202020204" pitchFamily="34" charset="0"/>
              <a:buChar char="•"/>
            </a:pPr>
            <a:r>
              <a:rPr lang="en-US" sz="2000" dirty="0">
                <a:solidFill>
                  <a:schemeClr val="tx1"/>
                </a:solidFill>
              </a:rPr>
              <a:t>ASA as soon as possible (IB)</a:t>
            </a:r>
            <a:endParaRPr lang="en-GB" sz="2000" dirty="0">
              <a:solidFill>
                <a:schemeClr val="tx1"/>
              </a:solidFill>
            </a:endParaRPr>
          </a:p>
          <a:p>
            <a:pPr marL="285750" indent="-285750">
              <a:buFont typeface="Arial" panose="020B0604020202020204" pitchFamily="34" charset="0"/>
              <a:buChar char="•"/>
            </a:pPr>
            <a:r>
              <a:rPr lang="en-US" sz="2000" dirty="0">
                <a:solidFill>
                  <a:schemeClr val="tx1"/>
                </a:solidFill>
              </a:rPr>
              <a:t>GP IIb/IIIa inhibitors considered for ‘bailout’ if no-reflow or thrombotic complications (IIa/C)</a:t>
            </a:r>
            <a:endParaRPr lang="en-GB" sz="2000" dirty="0">
              <a:solidFill>
                <a:schemeClr val="tx1"/>
              </a:solidFill>
            </a:endParaRPr>
          </a:p>
        </p:txBody>
      </p:sp>
      <p:sp>
        <p:nvSpPr>
          <p:cNvPr id="8" name="Rectangle: Rounded Corners 7">
            <a:extLst>
              <a:ext uri="{FF2B5EF4-FFF2-40B4-BE49-F238E27FC236}">
                <a16:creationId xmlns:a16="http://schemas.microsoft.com/office/drawing/2014/main" id="{76144FD0-203B-4280-86F5-418BEC2E0DFD}"/>
              </a:ext>
            </a:extLst>
          </p:cNvPr>
          <p:cNvSpPr/>
          <p:nvPr/>
        </p:nvSpPr>
        <p:spPr>
          <a:xfrm>
            <a:off x="587375" y="3851263"/>
            <a:ext cx="3354868" cy="1231761"/>
          </a:xfrm>
          <a:prstGeom prst="roundRect">
            <a:avLst>
              <a:gd name="adj" fmla="val 25233"/>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a:t>Key recommendations: anticoagulant therapy</a:t>
            </a:r>
            <a:endParaRPr lang="en-GB" sz="2000" b="1" dirty="0"/>
          </a:p>
        </p:txBody>
      </p:sp>
      <p:sp>
        <p:nvSpPr>
          <p:cNvPr id="9" name="Rectangle: Rounded Corners 8">
            <a:extLst>
              <a:ext uri="{FF2B5EF4-FFF2-40B4-BE49-F238E27FC236}">
                <a16:creationId xmlns:a16="http://schemas.microsoft.com/office/drawing/2014/main" id="{2AAE6349-0F32-4726-BE17-C7A3BE88EF15}"/>
              </a:ext>
            </a:extLst>
          </p:cNvPr>
          <p:cNvSpPr/>
          <p:nvPr/>
        </p:nvSpPr>
        <p:spPr>
          <a:xfrm>
            <a:off x="4165564" y="3851264"/>
            <a:ext cx="7469223" cy="1231761"/>
          </a:xfrm>
          <a:prstGeom prst="roundRect">
            <a:avLst>
              <a:gd name="adj" fmla="val 30586"/>
            </a:avLst>
          </a:prstGeom>
          <a:noFill/>
          <a:ln>
            <a:solidFill>
              <a:schemeClr val="bg1">
                <a:lumMod val="75000"/>
              </a:schemeClr>
            </a:solidFill>
          </a:ln>
        </p:spPr>
        <p:txBody>
          <a:bodyPr wrap="square" rtlCol="0">
            <a:spAutoFit/>
          </a:bodyPr>
          <a:lstStyle/>
          <a:p>
            <a:pPr marL="285750" indent="-285750">
              <a:buFont typeface="Arial" panose="020B0604020202020204" pitchFamily="34" charset="0"/>
              <a:buChar char="•"/>
            </a:pPr>
            <a:r>
              <a:rPr lang="en-US" sz="2000" dirty="0"/>
              <a:t>Anticoagulation for all patients in addition to antiplatelet therapy during primary PCI (IC)</a:t>
            </a:r>
          </a:p>
          <a:p>
            <a:pPr marL="285750" indent="-285750">
              <a:buFont typeface="Arial" panose="020B0604020202020204" pitchFamily="34" charset="0"/>
              <a:buChar char="•"/>
            </a:pPr>
            <a:r>
              <a:rPr lang="en-GB" sz="2000" dirty="0"/>
              <a:t>Routine </a:t>
            </a:r>
            <a:r>
              <a:rPr lang="en-US" sz="2000" dirty="0"/>
              <a:t>use of UFH is recommended (IC)</a:t>
            </a:r>
            <a:endParaRPr lang="en-GB" sz="2000" dirty="0"/>
          </a:p>
        </p:txBody>
      </p:sp>
    </p:spTree>
    <p:extLst>
      <p:ext uri="{BB962C8B-B14F-4D97-AF65-F5344CB8AC3E}">
        <p14:creationId xmlns:p14="http://schemas.microsoft.com/office/powerpoint/2010/main" val="24318982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09E3ACC8-C252-D2A3-0EFC-9862488EB698}"/>
              </a:ext>
            </a:extLst>
          </p:cNvPr>
          <p:cNvPicPr>
            <a:picLocks noChangeAspect="1"/>
          </p:cNvPicPr>
          <p:nvPr/>
        </p:nvPicPr>
        <p:blipFill>
          <a:blip r:embed="rId2"/>
          <a:stretch>
            <a:fillRect/>
          </a:stretch>
        </p:blipFill>
        <p:spPr>
          <a:xfrm>
            <a:off x="2209800" y="457200"/>
            <a:ext cx="7772400" cy="5943600"/>
          </a:xfrm>
          <a:prstGeom prst="rect">
            <a:avLst/>
          </a:prstGeom>
        </p:spPr>
      </p:pic>
      <p:sp>
        <p:nvSpPr>
          <p:cNvPr id="2" name="Έλλειψη 1">
            <a:extLst>
              <a:ext uri="{FF2B5EF4-FFF2-40B4-BE49-F238E27FC236}">
                <a16:creationId xmlns:a16="http://schemas.microsoft.com/office/drawing/2014/main" id="{B9D72535-DA9C-B6D2-A1EB-1C1180A01529}"/>
              </a:ext>
            </a:extLst>
          </p:cNvPr>
          <p:cNvSpPr/>
          <p:nvPr/>
        </p:nvSpPr>
        <p:spPr>
          <a:xfrm>
            <a:off x="6783572" y="3125972"/>
            <a:ext cx="2838893" cy="1424763"/>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B"/>
          </a:p>
        </p:txBody>
      </p:sp>
    </p:spTree>
    <p:extLst>
      <p:ext uri="{BB962C8B-B14F-4D97-AF65-F5344CB8AC3E}">
        <p14:creationId xmlns:p14="http://schemas.microsoft.com/office/powerpoint/2010/main" val="213193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4DE1A57-B2CB-1022-CF23-C514F7E1A2A1}"/>
              </a:ext>
            </a:extLst>
          </p:cNvPr>
          <p:cNvPicPr>
            <a:picLocks noChangeAspect="1"/>
          </p:cNvPicPr>
          <p:nvPr/>
        </p:nvPicPr>
        <p:blipFill>
          <a:blip r:embed="rId2"/>
          <a:stretch>
            <a:fillRect/>
          </a:stretch>
        </p:blipFill>
        <p:spPr>
          <a:xfrm>
            <a:off x="1619341" y="1169104"/>
            <a:ext cx="8953318" cy="5485272"/>
          </a:xfrm>
          <a:prstGeom prst="rect">
            <a:avLst/>
          </a:prstGeom>
        </p:spPr>
      </p:pic>
      <p:sp>
        <p:nvSpPr>
          <p:cNvPr id="4" name="TextBox 3">
            <a:extLst>
              <a:ext uri="{FF2B5EF4-FFF2-40B4-BE49-F238E27FC236}">
                <a16:creationId xmlns:a16="http://schemas.microsoft.com/office/drawing/2014/main" id="{6089159C-43D1-9D7F-441A-E1705C8CB3B4}"/>
              </a:ext>
            </a:extLst>
          </p:cNvPr>
          <p:cNvSpPr txBox="1"/>
          <p:nvPr/>
        </p:nvSpPr>
        <p:spPr>
          <a:xfrm>
            <a:off x="3359889" y="425302"/>
            <a:ext cx="4826321" cy="584775"/>
          </a:xfrm>
          <a:prstGeom prst="rect">
            <a:avLst/>
          </a:prstGeom>
          <a:noFill/>
        </p:spPr>
        <p:txBody>
          <a:bodyPr wrap="none" rtlCol="0">
            <a:spAutoFit/>
          </a:bodyPr>
          <a:lstStyle/>
          <a:p>
            <a:r>
              <a:rPr lang="en-US" sz="3200" b="1" dirty="0"/>
              <a:t>Prasugrel – TRITON TIMI 38</a:t>
            </a:r>
            <a:endParaRPr lang="el-GB" sz="3200" b="1" dirty="0"/>
          </a:p>
        </p:txBody>
      </p:sp>
    </p:spTree>
    <p:extLst>
      <p:ext uri="{BB962C8B-B14F-4D97-AF65-F5344CB8AC3E}">
        <p14:creationId xmlns:p14="http://schemas.microsoft.com/office/powerpoint/2010/main" val="23976212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6162901-76CA-05D4-2C71-ED5EF4CA77EB}"/>
              </a:ext>
            </a:extLst>
          </p:cNvPr>
          <p:cNvPicPr>
            <a:picLocks noChangeAspect="1"/>
          </p:cNvPicPr>
          <p:nvPr/>
        </p:nvPicPr>
        <p:blipFill>
          <a:blip r:embed="rId2"/>
          <a:stretch>
            <a:fillRect/>
          </a:stretch>
        </p:blipFill>
        <p:spPr>
          <a:xfrm>
            <a:off x="1501554" y="1191601"/>
            <a:ext cx="9354288" cy="5230466"/>
          </a:xfrm>
          <a:prstGeom prst="rect">
            <a:avLst/>
          </a:prstGeom>
        </p:spPr>
      </p:pic>
      <p:sp>
        <p:nvSpPr>
          <p:cNvPr id="4" name="TextBox 3">
            <a:extLst>
              <a:ext uri="{FF2B5EF4-FFF2-40B4-BE49-F238E27FC236}">
                <a16:creationId xmlns:a16="http://schemas.microsoft.com/office/drawing/2014/main" id="{03307C6B-2174-F3CC-7627-13593E2FB224}"/>
              </a:ext>
            </a:extLst>
          </p:cNvPr>
          <p:cNvSpPr txBox="1"/>
          <p:nvPr/>
        </p:nvSpPr>
        <p:spPr>
          <a:xfrm>
            <a:off x="4199861" y="435934"/>
            <a:ext cx="3338927" cy="584775"/>
          </a:xfrm>
          <a:prstGeom prst="rect">
            <a:avLst/>
          </a:prstGeom>
          <a:noFill/>
        </p:spPr>
        <p:txBody>
          <a:bodyPr wrap="none" rtlCol="0">
            <a:spAutoFit/>
          </a:bodyPr>
          <a:lstStyle/>
          <a:p>
            <a:r>
              <a:rPr lang="en-US" sz="3200" b="1" dirty="0"/>
              <a:t>Ticagrelor – PLATO</a:t>
            </a:r>
            <a:endParaRPr lang="el-GB" sz="3200" b="1" dirty="0"/>
          </a:p>
        </p:txBody>
      </p:sp>
    </p:spTree>
    <p:extLst>
      <p:ext uri="{BB962C8B-B14F-4D97-AF65-F5344CB8AC3E}">
        <p14:creationId xmlns:p14="http://schemas.microsoft.com/office/powerpoint/2010/main" val="6361097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3">
            <a:extLst>
              <a:ext uri="{FF2B5EF4-FFF2-40B4-BE49-F238E27FC236}">
                <a16:creationId xmlns:a16="http://schemas.microsoft.com/office/drawing/2014/main" id="{95CDD00F-F016-8FE9-8A5A-2E15541F140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Tree>
    <p:extLst>
      <p:ext uri="{BB962C8B-B14F-4D97-AF65-F5344CB8AC3E}">
        <p14:creationId xmlns:p14="http://schemas.microsoft.com/office/powerpoint/2010/main" val="6836165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4">
            <a:extLst>
              <a:ext uri="{FF2B5EF4-FFF2-40B4-BE49-F238E27FC236}">
                <a16:creationId xmlns:a16="http://schemas.microsoft.com/office/drawing/2014/main" id="{441756EB-508A-9D18-10CC-2FE4829F503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
        <p:nvSpPr>
          <p:cNvPr id="2" name="Ορθογώνιο 1">
            <a:extLst>
              <a:ext uri="{FF2B5EF4-FFF2-40B4-BE49-F238E27FC236}">
                <a16:creationId xmlns:a16="http://schemas.microsoft.com/office/drawing/2014/main" id="{E562F6F1-FB6F-2D18-DAC8-D0C08A0CB9C4}"/>
              </a:ext>
            </a:extLst>
          </p:cNvPr>
          <p:cNvSpPr/>
          <p:nvPr/>
        </p:nvSpPr>
        <p:spPr>
          <a:xfrm>
            <a:off x="318977" y="1998921"/>
            <a:ext cx="10940903" cy="70174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B"/>
          </a:p>
        </p:txBody>
      </p:sp>
      <p:sp>
        <p:nvSpPr>
          <p:cNvPr id="4" name="Ορθογώνιο 3">
            <a:extLst>
              <a:ext uri="{FF2B5EF4-FFF2-40B4-BE49-F238E27FC236}">
                <a16:creationId xmlns:a16="http://schemas.microsoft.com/office/drawing/2014/main" id="{46E98CC6-D565-A429-74B2-D10619032B33}"/>
              </a:ext>
            </a:extLst>
          </p:cNvPr>
          <p:cNvSpPr/>
          <p:nvPr/>
        </p:nvSpPr>
        <p:spPr>
          <a:xfrm>
            <a:off x="318976" y="3997842"/>
            <a:ext cx="10940903" cy="189259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B"/>
          </a:p>
        </p:txBody>
      </p:sp>
    </p:spTree>
    <p:extLst>
      <p:ext uri="{BB962C8B-B14F-4D97-AF65-F5344CB8AC3E}">
        <p14:creationId xmlns:p14="http://schemas.microsoft.com/office/powerpoint/2010/main" val="9756344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5">
            <a:extLst>
              <a:ext uri="{FF2B5EF4-FFF2-40B4-BE49-F238E27FC236}">
                <a16:creationId xmlns:a16="http://schemas.microsoft.com/office/drawing/2014/main" id="{6A07FB65-31F3-D7A0-5AF3-70F0DE3D425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
        <p:nvSpPr>
          <p:cNvPr id="2" name="Ορθογώνιο 1">
            <a:extLst>
              <a:ext uri="{FF2B5EF4-FFF2-40B4-BE49-F238E27FC236}">
                <a16:creationId xmlns:a16="http://schemas.microsoft.com/office/drawing/2014/main" id="{2D1F15F8-F8BA-1F17-CA86-2177E2FB36F2}"/>
              </a:ext>
            </a:extLst>
          </p:cNvPr>
          <p:cNvSpPr/>
          <p:nvPr/>
        </p:nvSpPr>
        <p:spPr>
          <a:xfrm>
            <a:off x="297712" y="1998921"/>
            <a:ext cx="10940903" cy="70174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B"/>
          </a:p>
        </p:txBody>
      </p:sp>
    </p:spTree>
    <p:extLst>
      <p:ext uri="{BB962C8B-B14F-4D97-AF65-F5344CB8AC3E}">
        <p14:creationId xmlns:p14="http://schemas.microsoft.com/office/powerpoint/2010/main" val="9375558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8">
            <a:extLst>
              <a:ext uri="{FF2B5EF4-FFF2-40B4-BE49-F238E27FC236}">
                <a16:creationId xmlns:a16="http://schemas.microsoft.com/office/drawing/2014/main" id="{F0595895-8D36-6F19-884E-C6B6FCDAA1A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Tree>
    <p:extLst>
      <p:ext uri="{BB962C8B-B14F-4D97-AF65-F5344CB8AC3E}">
        <p14:creationId xmlns:p14="http://schemas.microsoft.com/office/powerpoint/2010/main" val="12834097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0">
            <a:extLst>
              <a:ext uri="{FF2B5EF4-FFF2-40B4-BE49-F238E27FC236}">
                <a16:creationId xmlns:a16="http://schemas.microsoft.com/office/drawing/2014/main" id="{FDC83465-205F-6758-A0AB-C4FD89FD6A3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
        <p:nvSpPr>
          <p:cNvPr id="2" name="Ορθογώνιο 1">
            <a:extLst>
              <a:ext uri="{FF2B5EF4-FFF2-40B4-BE49-F238E27FC236}">
                <a16:creationId xmlns:a16="http://schemas.microsoft.com/office/drawing/2014/main" id="{0E23A0D3-2769-3227-219D-AE6ED51948B5}"/>
              </a:ext>
            </a:extLst>
          </p:cNvPr>
          <p:cNvSpPr/>
          <p:nvPr/>
        </p:nvSpPr>
        <p:spPr>
          <a:xfrm>
            <a:off x="297712" y="4561368"/>
            <a:ext cx="10940903" cy="70174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B"/>
          </a:p>
        </p:txBody>
      </p:sp>
      <p:sp>
        <p:nvSpPr>
          <p:cNvPr id="4" name="Ορθογώνιο 3">
            <a:extLst>
              <a:ext uri="{FF2B5EF4-FFF2-40B4-BE49-F238E27FC236}">
                <a16:creationId xmlns:a16="http://schemas.microsoft.com/office/drawing/2014/main" id="{9009AE1A-35E0-EEF7-E2FA-46582B8997E3}"/>
              </a:ext>
            </a:extLst>
          </p:cNvPr>
          <p:cNvSpPr/>
          <p:nvPr/>
        </p:nvSpPr>
        <p:spPr>
          <a:xfrm>
            <a:off x="297712" y="1679944"/>
            <a:ext cx="10940903" cy="128654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B"/>
          </a:p>
        </p:txBody>
      </p:sp>
    </p:spTree>
    <p:extLst>
      <p:ext uri="{BB962C8B-B14F-4D97-AF65-F5344CB8AC3E}">
        <p14:creationId xmlns:p14="http://schemas.microsoft.com/office/powerpoint/2010/main" val="4072575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32827B-808A-4267-A77B-D88B6BE9458C}"/>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32974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333830-2A09-F516-F5F8-7E07E3E6AA88}"/>
              </a:ext>
            </a:extLst>
          </p:cNvPr>
          <p:cNvSpPr txBox="1"/>
          <p:nvPr/>
        </p:nvSpPr>
        <p:spPr>
          <a:xfrm>
            <a:off x="4008475" y="3040912"/>
            <a:ext cx="3864391" cy="523220"/>
          </a:xfrm>
          <a:prstGeom prst="rect">
            <a:avLst/>
          </a:prstGeom>
          <a:noFill/>
        </p:spPr>
        <p:txBody>
          <a:bodyPr wrap="none" rtlCol="0">
            <a:spAutoFit/>
          </a:bodyPr>
          <a:lstStyle/>
          <a:p>
            <a:r>
              <a:rPr lang="en-US" sz="2800" dirty="0"/>
              <a:t>What about long-term…?</a:t>
            </a:r>
            <a:endParaRPr lang="el-GB" sz="2800" dirty="0"/>
          </a:p>
        </p:txBody>
      </p:sp>
    </p:spTree>
    <p:extLst>
      <p:ext uri="{BB962C8B-B14F-4D97-AF65-F5344CB8AC3E}">
        <p14:creationId xmlns:p14="http://schemas.microsoft.com/office/powerpoint/2010/main" val="10288705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1">
            <a:extLst>
              <a:ext uri="{FF2B5EF4-FFF2-40B4-BE49-F238E27FC236}">
                <a16:creationId xmlns:a16="http://schemas.microsoft.com/office/drawing/2014/main" id="{3FDD7277-B52B-9CC5-1E9A-D35D076A43B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Tree>
    <p:extLst>
      <p:ext uri="{BB962C8B-B14F-4D97-AF65-F5344CB8AC3E}">
        <p14:creationId xmlns:p14="http://schemas.microsoft.com/office/powerpoint/2010/main" val="14066504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2">
            <a:extLst>
              <a:ext uri="{FF2B5EF4-FFF2-40B4-BE49-F238E27FC236}">
                <a16:creationId xmlns:a16="http://schemas.microsoft.com/office/drawing/2014/main" id="{BF5EE268-3074-C1D2-7C3F-8485FFF8845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Tree>
    <p:extLst>
      <p:ext uri="{BB962C8B-B14F-4D97-AF65-F5344CB8AC3E}">
        <p14:creationId xmlns:p14="http://schemas.microsoft.com/office/powerpoint/2010/main" val="30156328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7">
            <a:extLst>
              <a:ext uri="{FF2B5EF4-FFF2-40B4-BE49-F238E27FC236}">
                <a16:creationId xmlns:a16="http://schemas.microsoft.com/office/drawing/2014/main" id="{77A4084A-9AEE-C7D6-B3FB-E155DEADDDC6}"/>
              </a:ext>
            </a:extLst>
          </p:cNvPr>
          <p:cNvSpPr txBox="1"/>
          <p:nvPr/>
        </p:nvSpPr>
        <p:spPr>
          <a:xfrm>
            <a:off x="699369" y="800524"/>
            <a:ext cx="10793261" cy="5256952"/>
          </a:xfrm>
          <a:prstGeom prst="rect">
            <a:avLst/>
          </a:prstGeom>
          <a:noFill/>
        </p:spPr>
        <p:txBody>
          <a:bodyPr wrap="square" lIns="0" tIns="0" rIns="0" bIns="0" rtlCol="0">
            <a:spAutoFit/>
          </a:bodyPr>
          <a:lstStyle/>
          <a:p>
            <a:pPr marL="0">
              <a:lnSpc>
                <a:spcPct val="100000"/>
              </a:lnSpc>
            </a:pPr>
            <a:r>
              <a:rPr lang="en-US" altLang="zh-CN" sz="4400" b="1" spc="-75" dirty="0">
                <a:solidFill>
                  <a:srgbClr val="000000"/>
                </a:solidFill>
                <a:latin typeface="Times New Roman"/>
                <a:ea typeface="Times New Roman"/>
              </a:rPr>
              <a:t>Supplemental</a:t>
            </a:r>
            <a:r>
              <a:rPr lang="en-US" altLang="zh-CN" sz="4400" b="1" spc="-115" dirty="0">
                <a:solidFill>
                  <a:srgbClr val="000000"/>
                </a:solidFill>
                <a:latin typeface="Times New Roman"/>
                <a:cs typeface="Times New Roman"/>
              </a:rPr>
              <a:t> </a:t>
            </a:r>
            <a:r>
              <a:rPr lang="en-US" altLang="zh-CN" sz="4400" b="1" spc="-80" dirty="0">
                <a:solidFill>
                  <a:srgbClr val="000000"/>
                </a:solidFill>
                <a:latin typeface="Times New Roman"/>
                <a:ea typeface="Times New Roman"/>
              </a:rPr>
              <a:t>Therapies</a:t>
            </a:r>
          </a:p>
          <a:p>
            <a:pPr>
              <a:lnSpc>
                <a:spcPts val="1000"/>
              </a:lnSpc>
            </a:pPr>
            <a:endParaRPr lang="en-US" dirty="0"/>
          </a:p>
          <a:p>
            <a:pPr>
              <a:lnSpc>
                <a:spcPts val="1000"/>
              </a:lnSpc>
            </a:pPr>
            <a:endParaRPr lang="en-US" dirty="0"/>
          </a:p>
          <a:p>
            <a:pPr>
              <a:lnSpc>
                <a:spcPts val="1145"/>
              </a:lnSpc>
            </a:pPr>
            <a:endParaRPr lang="en-US" dirty="0"/>
          </a:p>
          <a:p>
            <a:pPr marL="0" indent="1738325">
              <a:lnSpc>
                <a:spcPct val="100000"/>
              </a:lnSpc>
            </a:pPr>
            <a:r>
              <a:rPr lang="en-US" altLang="zh-CN" sz="2600" dirty="0">
                <a:solidFill>
                  <a:srgbClr val="000000"/>
                </a:solidFill>
                <a:latin typeface="Arial"/>
                <a:ea typeface="Arial"/>
              </a:rPr>
              <a:t>•</a:t>
            </a:r>
            <a:r>
              <a:rPr lang="en-US" altLang="zh-CN" sz="2600" dirty="0">
                <a:solidFill>
                  <a:srgbClr val="000000"/>
                </a:solidFill>
                <a:latin typeface="Arial"/>
                <a:cs typeface="Arial"/>
              </a:rPr>
              <a:t> </a:t>
            </a:r>
            <a:r>
              <a:rPr lang="en-US" altLang="zh-CN" sz="2600" b="1" dirty="0">
                <a:solidFill>
                  <a:srgbClr val="000000"/>
                </a:solidFill>
                <a:latin typeface="Times New Roman"/>
                <a:ea typeface="Times New Roman"/>
              </a:rPr>
              <a:t>Bed</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rest</a:t>
            </a:r>
          </a:p>
          <a:p>
            <a:pPr marL="0" indent="1738325">
              <a:lnSpc>
                <a:spcPct val="100000"/>
              </a:lnSpc>
              <a:spcBef>
                <a:spcPts val="370"/>
              </a:spcBef>
            </a:pPr>
            <a:r>
              <a:rPr lang="en-US" altLang="zh-CN" sz="2600" dirty="0">
                <a:solidFill>
                  <a:srgbClr val="000000"/>
                </a:solidFill>
                <a:latin typeface="Arial"/>
                <a:ea typeface="Arial"/>
              </a:rPr>
              <a:t>•</a:t>
            </a:r>
            <a:r>
              <a:rPr lang="en-US" altLang="zh-CN" sz="2600" dirty="0">
                <a:solidFill>
                  <a:srgbClr val="000000"/>
                </a:solidFill>
                <a:latin typeface="Arial"/>
                <a:cs typeface="Arial"/>
              </a:rPr>
              <a:t> </a:t>
            </a:r>
            <a:r>
              <a:rPr lang="en-US" altLang="zh-CN" sz="2600" b="1" dirty="0">
                <a:solidFill>
                  <a:srgbClr val="000000"/>
                </a:solidFill>
                <a:latin typeface="Times New Roman"/>
                <a:ea typeface="Times New Roman"/>
              </a:rPr>
              <a:t>Continuous</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ECG</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Monitoring</a:t>
            </a:r>
          </a:p>
          <a:p>
            <a:pPr>
              <a:lnSpc>
                <a:spcPts val="440"/>
              </a:lnSpc>
            </a:pPr>
            <a:endParaRPr lang="en-US" dirty="0"/>
          </a:p>
          <a:p>
            <a:pPr marL="0" indent="1738325">
              <a:lnSpc>
                <a:spcPct val="109583"/>
              </a:lnSpc>
            </a:pPr>
            <a:r>
              <a:rPr lang="en-US" altLang="zh-CN" sz="2600" dirty="0">
                <a:solidFill>
                  <a:srgbClr val="000000"/>
                </a:solidFill>
                <a:latin typeface="Arial"/>
                <a:ea typeface="Arial"/>
              </a:rPr>
              <a:t>•</a:t>
            </a:r>
            <a:r>
              <a:rPr lang="en-US" altLang="zh-CN" sz="2600" dirty="0">
                <a:solidFill>
                  <a:srgbClr val="000000"/>
                </a:solidFill>
                <a:latin typeface="Arial"/>
                <a:cs typeface="Arial"/>
              </a:rPr>
              <a:t> </a:t>
            </a:r>
            <a:r>
              <a:rPr lang="en-US" altLang="zh-CN" sz="2600" b="1" dirty="0">
                <a:solidFill>
                  <a:srgbClr val="000000"/>
                </a:solidFill>
                <a:latin typeface="Times New Roman"/>
                <a:ea typeface="Times New Roman"/>
              </a:rPr>
              <a:t>Supplemental</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O</a:t>
            </a:r>
            <a:r>
              <a:rPr lang="en-US" altLang="zh-CN" sz="1700" b="1" dirty="0">
                <a:solidFill>
                  <a:srgbClr val="000000"/>
                </a:solidFill>
                <a:latin typeface="Times New Roman"/>
                <a:ea typeface="Times New Roman"/>
              </a:rPr>
              <a:t>2</a:t>
            </a:r>
            <a:r>
              <a:rPr lang="en-US" altLang="zh-CN" sz="17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to</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maintain</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SaO</a:t>
            </a:r>
            <a:r>
              <a:rPr lang="en-US" altLang="zh-CN" sz="1700" b="1" dirty="0">
                <a:solidFill>
                  <a:srgbClr val="000000"/>
                </a:solidFill>
                <a:latin typeface="Times New Roman"/>
                <a:ea typeface="Times New Roman"/>
              </a:rPr>
              <a:t>2</a:t>
            </a:r>
            <a:r>
              <a:rPr lang="en-US" altLang="zh-CN" sz="17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&gt;90%</a:t>
            </a:r>
          </a:p>
          <a:p>
            <a:pPr marL="0" indent="1738325">
              <a:lnSpc>
                <a:spcPct val="100000"/>
              </a:lnSpc>
            </a:pPr>
            <a:r>
              <a:rPr lang="en-US" altLang="zh-CN" sz="2600" dirty="0">
                <a:solidFill>
                  <a:srgbClr val="000000"/>
                </a:solidFill>
                <a:latin typeface="Arial"/>
                <a:ea typeface="Arial"/>
              </a:rPr>
              <a:t>•</a:t>
            </a:r>
            <a:r>
              <a:rPr lang="en-US" altLang="zh-CN" sz="2600" dirty="0">
                <a:solidFill>
                  <a:srgbClr val="000000"/>
                </a:solidFill>
                <a:latin typeface="Arial"/>
                <a:cs typeface="Arial"/>
              </a:rPr>
              <a:t> </a:t>
            </a:r>
            <a:r>
              <a:rPr lang="en-US" altLang="zh-CN" sz="2600" b="1" dirty="0">
                <a:solidFill>
                  <a:srgbClr val="000000"/>
                </a:solidFill>
                <a:latin typeface="Times New Roman"/>
                <a:ea typeface="Times New Roman"/>
              </a:rPr>
              <a:t>NTG</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(IV</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or</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PO</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as</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dictated</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clinically)</a:t>
            </a:r>
          </a:p>
          <a:p>
            <a:pPr marL="0" indent="1738325">
              <a:lnSpc>
                <a:spcPct val="100000"/>
              </a:lnSpc>
              <a:spcBef>
                <a:spcPts val="370"/>
              </a:spcBef>
            </a:pPr>
            <a:r>
              <a:rPr lang="en-US" altLang="zh-CN" sz="2600" dirty="0">
                <a:solidFill>
                  <a:srgbClr val="000000"/>
                </a:solidFill>
                <a:latin typeface="Arial"/>
                <a:ea typeface="Arial"/>
              </a:rPr>
              <a:t>•</a:t>
            </a:r>
            <a:r>
              <a:rPr lang="en-US" altLang="zh-CN" sz="2600" dirty="0">
                <a:solidFill>
                  <a:srgbClr val="000000"/>
                </a:solidFill>
                <a:latin typeface="Arial"/>
                <a:cs typeface="Arial"/>
              </a:rPr>
              <a:t> </a:t>
            </a:r>
            <a:r>
              <a:rPr lang="en-US" altLang="zh-CN" sz="2600" b="1" dirty="0">
                <a:solidFill>
                  <a:srgbClr val="000000"/>
                </a:solidFill>
                <a:latin typeface="Times New Roman"/>
                <a:ea typeface="Times New Roman"/>
              </a:rPr>
              <a:t>Beta-blockers</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(PO</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and/or</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IV)</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(Class</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I,</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LOE</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B)</a:t>
            </a:r>
          </a:p>
          <a:p>
            <a:pPr>
              <a:lnSpc>
                <a:spcPts val="440"/>
              </a:lnSpc>
            </a:pPr>
            <a:endParaRPr lang="en-US" dirty="0"/>
          </a:p>
          <a:p>
            <a:pPr marL="0" indent="1738325">
              <a:lnSpc>
                <a:spcPct val="109583"/>
              </a:lnSpc>
            </a:pPr>
            <a:r>
              <a:rPr lang="en-US" altLang="zh-CN" sz="2600" dirty="0">
                <a:solidFill>
                  <a:srgbClr val="000000"/>
                </a:solidFill>
                <a:latin typeface="Arial"/>
                <a:ea typeface="Arial"/>
              </a:rPr>
              <a:t>•</a:t>
            </a:r>
            <a:r>
              <a:rPr lang="en-US" altLang="zh-CN" sz="2600" dirty="0">
                <a:solidFill>
                  <a:srgbClr val="000000"/>
                </a:solidFill>
                <a:latin typeface="Arial"/>
                <a:cs typeface="Arial"/>
              </a:rPr>
              <a:t> </a:t>
            </a:r>
            <a:r>
              <a:rPr lang="en-US" altLang="zh-CN" sz="2600" b="1" dirty="0">
                <a:solidFill>
                  <a:srgbClr val="000000"/>
                </a:solidFill>
                <a:latin typeface="Times New Roman"/>
                <a:ea typeface="Times New Roman"/>
              </a:rPr>
              <a:t>IV</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Morphine</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(May</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impair</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absorption</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of</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P2Y</a:t>
            </a:r>
            <a:r>
              <a:rPr lang="en-US" altLang="zh-CN" sz="1700" b="1" dirty="0">
                <a:solidFill>
                  <a:srgbClr val="000000"/>
                </a:solidFill>
                <a:latin typeface="Times New Roman"/>
                <a:ea typeface="Times New Roman"/>
              </a:rPr>
              <a:t>12</a:t>
            </a:r>
            <a:r>
              <a:rPr lang="en-US" altLang="zh-CN" sz="17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inhibitors)</a:t>
            </a:r>
          </a:p>
          <a:p>
            <a:pPr marL="0" indent="1738325">
              <a:lnSpc>
                <a:spcPct val="90416"/>
              </a:lnSpc>
            </a:pPr>
            <a:r>
              <a:rPr lang="en-US" altLang="zh-CN" sz="2600" dirty="0">
                <a:solidFill>
                  <a:srgbClr val="000000"/>
                </a:solidFill>
                <a:latin typeface="Arial"/>
                <a:ea typeface="Arial"/>
              </a:rPr>
              <a:t>•</a:t>
            </a:r>
            <a:r>
              <a:rPr lang="en-US" altLang="zh-CN" sz="2600" dirty="0">
                <a:solidFill>
                  <a:srgbClr val="000000"/>
                </a:solidFill>
                <a:latin typeface="Arial"/>
                <a:cs typeface="Arial"/>
              </a:rPr>
              <a:t> </a:t>
            </a:r>
            <a:r>
              <a:rPr lang="en-US" altLang="zh-CN" sz="2600" b="1" dirty="0">
                <a:solidFill>
                  <a:srgbClr val="000000"/>
                </a:solidFill>
                <a:latin typeface="Times New Roman"/>
                <a:ea typeface="Times New Roman"/>
              </a:rPr>
              <a:t>ACEI</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for</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persistent</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hypertension</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in</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patients</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with</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LV</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systolic</a:t>
            </a:r>
          </a:p>
          <a:p>
            <a:pPr marL="0" indent="1966925">
              <a:lnSpc>
                <a:spcPct val="100000"/>
              </a:lnSpc>
            </a:pPr>
            <a:r>
              <a:rPr lang="en-US" altLang="zh-CN" sz="2600" b="1" dirty="0">
                <a:solidFill>
                  <a:srgbClr val="000000"/>
                </a:solidFill>
                <a:latin typeface="Times New Roman"/>
                <a:ea typeface="Times New Roman"/>
              </a:rPr>
              <a:t>dysfunction</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or</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CHF</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(Class</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I,</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LOE</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A)</a:t>
            </a:r>
          </a:p>
          <a:p>
            <a:pPr marL="0" indent="1738325">
              <a:lnSpc>
                <a:spcPct val="92083"/>
              </a:lnSpc>
            </a:pPr>
            <a:r>
              <a:rPr lang="en-US" altLang="zh-CN" sz="2600" dirty="0">
                <a:solidFill>
                  <a:srgbClr val="000000"/>
                </a:solidFill>
                <a:latin typeface="Arial"/>
                <a:ea typeface="Arial"/>
              </a:rPr>
              <a:t>•</a:t>
            </a:r>
            <a:r>
              <a:rPr lang="en-US" altLang="zh-CN" sz="2600" dirty="0">
                <a:solidFill>
                  <a:srgbClr val="000000"/>
                </a:solidFill>
                <a:latin typeface="Arial"/>
                <a:cs typeface="Arial"/>
              </a:rPr>
              <a:t> </a:t>
            </a:r>
            <a:r>
              <a:rPr lang="en-US" altLang="zh-CN" sz="2600" b="1" dirty="0">
                <a:solidFill>
                  <a:srgbClr val="000000"/>
                </a:solidFill>
                <a:latin typeface="Times New Roman"/>
                <a:ea typeface="Times New Roman"/>
              </a:rPr>
              <a:t>Aldosterone</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antagonist</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for</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LV</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dysfunction</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and</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HF</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or</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DM</a:t>
            </a:r>
            <a:endParaRPr lang="en-US" altLang="zh-CN" sz="2600" b="1" dirty="0">
              <a:solidFill>
                <a:srgbClr val="000000"/>
              </a:solidFill>
              <a:latin typeface="Times New Roman"/>
              <a:ea typeface="Times New Roman"/>
              <a:cs typeface="Times New Roman"/>
            </a:endParaRPr>
          </a:p>
          <a:p>
            <a:pPr marL="0" indent="1738325">
              <a:lnSpc>
                <a:spcPct val="92083"/>
              </a:lnSpc>
            </a:pPr>
            <a:r>
              <a:rPr lang="en-US" altLang="zh-CN" sz="2600" dirty="0">
                <a:solidFill>
                  <a:srgbClr val="000000"/>
                </a:solidFill>
                <a:latin typeface="Arial"/>
                <a:ea typeface="Arial"/>
              </a:rPr>
              <a:t>•</a:t>
            </a:r>
            <a:r>
              <a:rPr lang="en-US" altLang="zh-CN" sz="2600" dirty="0">
                <a:solidFill>
                  <a:srgbClr val="000000"/>
                </a:solidFill>
                <a:latin typeface="Arial"/>
                <a:cs typeface="Arial"/>
              </a:rPr>
              <a:t> </a:t>
            </a:r>
            <a:r>
              <a:rPr lang="en-US" altLang="zh-CN" sz="2600" b="1" dirty="0">
                <a:solidFill>
                  <a:srgbClr val="000000"/>
                </a:solidFill>
                <a:latin typeface="Times New Roman"/>
                <a:ea typeface="Times New Roman"/>
              </a:rPr>
              <a:t>High</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intensity</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statin</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therapy</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(Class</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I,</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LOE</a:t>
            </a:r>
            <a:r>
              <a:rPr lang="en-US" altLang="zh-CN" sz="2600" b="1" dirty="0">
                <a:solidFill>
                  <a:srgbClr val="000000"/>
                </a:solidFill>
                <a:latin typeface="Times New Roman"/>
                <a:cs typeface="Times New Roman"/>
              </a:rPr>
              <a:t> </a:t>
            </a:r>
            <a:r>
              <a:rPr lang="en-US" altLang="zh-CN" sz="2600" b="1" dirty="0">
                <a:solidFill>
                  <a:srgbClr val="000000"/>
                </a:solidFill>
                <a:latin typeface="Times New Roman"/>
                <a:ea typeface="Times New Roman"/>
              </a:rPr>
              <a:t>B)</a:t>
            </a:r>
          </a:p>
        </p:txBody>
      </p:sp>
    </p:spTree>
    <p:extLst>
      <p:ext uri="{BB962C8B-B14F-4D97-AF65-F5344CB8AC3E}">
        <p14:creationId xmlns:p14="http://schemas.microsoft.com/office/powerpoint/2010/main" val="8571665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94">
            <a:extLst>
              <a:ext uri="{FF2B5EF4-FFF2-40B4-BE49-F238E27FC236}">
                <a16:creationId xmlns:a16="http://schemas.microsoft.com/office/drawing/2014/main" id="{9B987677-F5D5-C56F-691D-BC9BCFC0B32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Tree>
    <p:extLst>
      <p:ext uri="{BB962C8B-B14F-4D97-AF65-F5344CB8AC3E}">
        <p14:creationId xmlns:p14="http://schemas.microsoft.com/office/powerpoint/2010/main" val="21587762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92">
            <a:extLst>
              <a:ext uri="{FF2B5EF4-FFF2-40B4-BE49-F238E27FC236}">
                <a16:creationId xmlns:a16="http://schemas.microsoft.com/office/drawing/2014/main" id="{8D1F1168-4FD2-328A-D7A9-D30ED258F21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Tree>
    <p:extLst>
      <p:ext uri="{BB962C8B-B14F-4D97-AF65-F5344CB8AC3E}">
        <p14:creationId xmlns:p14="http://schemas.microsoft.com/office/powerpoint/2010/main" val="37865435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D574D9-EEA7-881F-50CB-C948381656A2}"/>
              </a:ext>
            </a:extLst>
          </p:cNvPr>
          <p:cNvSpPr txBox="1"/>
          <p:nvPr/>
        </p:nvSpPr>
        <p:spPr>
          <a:xfrm>
            <a:off x="4720856" y="2892056"/>
            <a:ext cx="2324547" cy="646331"/>
          </a:xfrm>
          <a:prstGeom prst="rect">
            <a:avLst/>
          </a:prstGeom>
          <a:noFill/>
        </p:spPr>
        <p:txBody>
          <a:bodyPr wrap="none" rtlCol="0">
            <a:spAutoFit/>
          </a:bodyPr>
          <a:lstStyle/>
          <a:p>
            <a:r>
              <a:rPr lang="en-US" sz="3600" b="1" dirty="0"/>
              <a:t>Thank you!</a:t>
            </a:r>
            <a:endParaRPr lang="el-GB" sz="3600" b="1" dirty="0"/>
          </a:p>
        </p:txBody>
      </p:sp>
    </p:spTree>
    <p:extLst>
      <p:ext uri="{BB962C8B-B14F-4D97-AF65-F5344CB8AC3E}">
        <p14:creationId xmlns:p14="http://schemas.microsoft.com/office/powerpoint/2010/main" val="356731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83200" y="6163200"/>
            <a:ext cx="11040000" cy="561600"/>
          </a:xfrm>
        </p:spPr>
        <p:txBody>
          <a:bodyPr/>
          <a:lstStyle/>
          <a:p>
            <a:r>
              <a:rPr lang="en-GB" dirty="0"/>
              <a:t>AMI, acute myocardial infarction</a:t>
            </a:r>
            <a:endParaRPr lang="da-DK" dirty="0"/>
          </a:p>
          <a:p>
            <a:r>
              <a:rPr lang="da-DK" dirty="0"/>
              <a:t>Thygesen K et al. J Am Coll Cardiol 2012;60:1581–98</a:t>
            </a:r>
            <a:endParaRPr lang="en-GB" dirty="0"/>
          </a:p>
        </p:txBody>
      </p:sp>
      <p:sp>
        <p:nvSpPr>
          <p:cNvPr id="4" name="Text Placeholder 3"/>
          <p:cNvSpPr>
            <a:spLocks noGrp="1"/>
          </p:cNvSpPr>
          <p:nvPr>
            <p:ph type="body" sz="quarter" idx="12"/>
          </p:nvPr>
        </p:nvSpPr>
        <p:spPr/>
        <p:txBody>
          <a:bodyPr>
            <a:noAutofit/>
          </a:bodyPr>
          <a:lstStyle/>
          <a:p>
            <a:r>
              <a:rPr lang="en-GB" sz="3200" dirty="0"/>
              <a:t>What is STEMI?</a:t>
            </a:r>
          </a:p>
        </p:txBody>
      </p:sp>
      <p:sp>
        <p:nvSpPr>
          <p:cNvPr id="10" name="Rectangle: Rounded Corners 9">
            <a:extLst>
              <a:ext uri="{FF2B5EF4-FFF2-40B4-BE49-F238E27FC236}">
                <a16:creationId xmlns:a16="http://schemas.microsoft.com/office/drawing/2014/main" id="{D34422C8-FA6E-4BCE-8E3C-2EB3DE208C75}"/>
              </a:ext>
            </a:extLst>
          </p:cNvPr>
          <p:cNvSpPr/>
          <p:nvPr/>
        </p:nvSpPr>
        <p:spPr>
          <a:xfrm>
            <a:off x="598299" y="2678440"/>
            <a:ext cx="11051588" cy="1715760"/>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dirty="0">
                <a:solidFill>
                  <a:schemeClr val="lt1"/>
                </a:solidFill>
              </a:rPr>
              <a:t>STEMI is a type of AMI defined by characteristic </a:t>
            </a:r>
            <a:br>
              <a:rPr lang="en-GB" sz="2800" dirty="0">
                <a:solidFill>
                  <a:schemeClr val="lt1"/>
                </a:solidFill>
              </a:rPr>
            </a:br>
            <a:r>
              <a:rPr lang="en-GB" sz="2800" dirty="0">
                <a:solidFill>
                  <a:schemeClr val="lt1"/>
                </a:solidFill>
              </a:rPr>
              <a:t>symptoms of myocardial ischaemia in association with </a:t>
            </a:r>
            <a:br>
              <a:rPr lang="en-GB" sz="2800" dirty="0">
                <a:solidFill>
                  <a:schemeClr val="lt1"/>
                </a:solidFill>
              </a:rPr>
            </a:br>
            <a:r>
              <a:rPr lang="en-GB" sz="2800" dirty="0">
                <a:solidFill>
                  <a:schemeClr val="lt1"/>
                </a:solidFill>
              </a:rPr>
              <a:t>persistent ECG ST-segment elevation</a:t>
            </a:r>
            <a:endParaRPr lang="en-GB" sz="2800" baseline="30000" dirty="0">
              <a:solidFill>
                <a:schemeClr val="lt1"/>
              </a:solidFill>
            </a:endParaRPr>
          </a:p>
        </p:txBody>
      </p:sp>
      <p:sp>
        <p:nvSpPr>
          <p:cNvPr id="5" name="Rectangle 4">
            <a:extLst>
              <a:ext uri="{FF2B5EF4-FFF2-40B4-BE49-F238E27FC236}">
                <a16:creationId xmlns:a16="http://schemas.microsoft.com/office/drawing/2014/main" id="{43EBF091-E378-49E2-934C-3DC6149B84C1}"/>
              </a:ext>
            </a:extLst>
          </p:cNvPr>
          <p:cNvSpPr/>
          <p:nvPr/>
        </p:nvSpPr>
        <p:spPr>
          <a:xfrm>
            <a:off x="2553243" y="1722759"/>
            <a:ext cx="7141700" cy="523220"/>
          </a:xfrm>
          <a:prstGeom prst="rect">
            <a:avLst/>
          </a:prstGeom>
        </p:spPr>
        <p:txBody>
          <a:bodyPr wrap="none">
            <a:spAutoFit/>
          </a:bodyPr>
          <a:lstStyle/>
          <a:p>
            <a:pPr algn="ctr"/>
            <a:r>
              <a:rPr lang="en-GB" sz="2800" b="1" u="sng" dirty="0">
                <a:solidFill>
                  <a:schemeClr val="accent1"/>
                </a:solidFill>
              </a:rPr>
              <a:t>ST</a:t>
            </a:r>
            <a:r>
              <a:rPr lang="en-GB" sz="2800" dirty="0"/>
              <a:t>-segment </a:t>
            </a:r>
            <a:r>
              <a:rPr lang="en-GB" sz="2800" b="1" u="sng" dirty="0">
                <a:solidFill>
                  <a:schemeClr val="accent1"/>
                </a:solidFill>
              </a:rPr>
              <a:t>E</a:t>
            </a:r>
            <a:r>
              <a:rPr lang="en-GB" sz="2800" dirty="0"/>
              <a:t>levation </a:t>
            </a:r>
            <a:r>
              <a:rPr lang="en-GB" sz="2800" b="1" u="sng" dirty="0">
                <a:solidFill>
                  <a:schemeClr val="accent1"/>
                </a:solidFill>
              </a:rPr>
              <a:t>M</a:t>
            </a:r>
            <a:r>
              <a:rPr lang="en-GB" sz="2800" dirty="0"/>
              <a:t>yocardial </a:t>
            </a:r>
            <a:r>
              <a:rPr lang="en-GB" sz="2800" b="1" u="sng" dirty="0">
                <a:solidFill>
                  <a:schemeClr val="accent1"/>
                </a:solidFill>
              </a:rPr>
              <a:t>I</a:t>
            </a:r>
            <a:r>
              <a:rPr lang="en-GB" sz="2800" dirty="0"/>
              <a:t>nfarction</a:t>
            </a:r>
          </a:p>
        </p:txBody>
      </p:sp>
      <p:sp>
        <p:nvSpPr>
          <p:cNvPr id="7" name="Rectangle 6">
            <a:extLst>
              <a:ext uri="{FF2B5EF4-FFF2-40B4-BE49-F238E27FC236}">
                <a16:creationId xmlns:a16="http://schemas.microsoft.com/office/drawing/2014/main" id="{00F7D46C-91AA-47ED-BEE2-21CB1AC24D5F}"/>
              </a:ext>
            </a:extLst>
          </p:cNvPr>
          <p:cNvSpPr/>
          <p:nvPr/>
        </p:nvSpPr>
        <p:spPr>
          <a:xfrm>
            <a:off x="998939" y="4826661"/>
            <a:ext cx="10250308" cy="523220"/>
          </a:xfrm>
          <a:prstGeom prst="rect">
            <a:avLst/>
          </a:prstGeom>
        </p:spPr>
        <p:txBody>
          <a:bodyPr wrap="square">
            <a:spAutoFit/>
          </a:bodyPr>
          <a:lstStyle/>
          <a:p>
            <a:pPr algn="ctr"/>
            <a:r>
              <a:rPr lang="en-GB" sz="2800" dirty="0"/>
              <a:t>AMI is a </a:t>
            </a:r>
            <a:r>
              <a:rPr lang="en-GB" sz="2800" b="1" dirty="0">
                <a:solidFill>
                  <a:schemeClr val="accent1"/>
                </a:solidFill>
              </a:rPr>
              <a:t>leading cause of death </a:t>
            </a:r>
            <a:r>
              <a:rPr lang="en-GB" sz="2800" dirty="0"/>
              <a:t>and disability worldwide</a:t>
            </a:r>
            <a:endParaRPr lang="en-GB" sz="2800" baseline="30000" dirty="0"/>
          </a:p>
        </p:txBody>
      </p:sp>
    </p:spTree>
    <p:extLst>
      <p:ext uri="{BB962C8B-B14F-4D97-AF65-F5344CB8AC3E}">
        <p14:creationId xmlns:p14="http://schemas.microsoft.com/office/powerpoint/2010/main" val="1756688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0B6F337-D174-2A59-75C7-711122FDE65D}"/>
              </a:ext>
            </a:extLst>
          </p:cNvPr>
          <p:cNvPicPr>
            <a:picLocks noChangeAspect="1"/>
          </p:cNvPicPr>
          <p:nvPr/>
        </p:nvPicPr>
        <p:blipFill>
          <a:blip r:embed="rId2"/>
          <a:stretch>
            <a:fillRect/>
          </a:stretch>
        </p:blipFill>
        <p:spPr>
          <a:xfrm>
            <a:off x="2209799" y="925033"/>
            <a:ext cx="7772400" cy="5648906"/>
          </a:xfrm>
          <a:prstGeom prst="rect">
            <a:avLst/>
          </a:prstGeom>
        </p:spPr>
      </p:pic>
      <p:sp>
        <p:nvSpPr>
          <p:cNvPr id="4" name="TextBox 3">
            <a:extLst>
              <a:ext uri="{FF2B5EF4-FFF2-40B4-BE49-F238E27FC236}">
                <a16:creationId xmlns:a16="http://schemas.microsoft.com/office/drawing/2014/main" id="{C0CA3E28-3B8E-B16F-2102-37095777999D}"/>
              </a:ext>
            </a:extLst>
          </p:cNvPr>
          <p:cNvSpPr txBox="1"/>
          <p:nvPr/>
        </p:nvSpPr>
        <p:spPr>
          <a:xfrm>
            <a:off x="3990006" y="148855"/>
            <a:ext cx="4211987" cy="584775"/>
          </a:xfrm>
          <a:prstGeom prst="rect">
            <a:avLst/>
          </a:prstGeom>
          <a:noFill/>
        </p:spPr>
        <p:txBody>
          <a:bodyPr wrap="none" rtlCol="0">
            <a:spAutoFit/>
          </a:bodyPr>
          <a:lstStyle/>
          <a:p>
            <a:r>
              <a:rPr lang="en-US" sz="3200" b="1" dirty="0"/>
              <a:t>Pathophysiology of ACC</a:t>
            </a:r>
            <a:endParaRPr lang="el-GB" sz="3200" b="1" dirty="0"/>
          </a:p>
        </p:txBody>
      </p:sp>
    </p:spTree>
    <p:extLst>
      <p:ext uri="{BB962C8B-B14F-4D97-AF65-F5344CB8AC3E}">
        <p14:creationId xmlns:p14="http://schemas.microsoft.com/office/powerpoint/2010/main" val="550662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B22400-64DF-49F4-85D2-D84A875C1F7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3961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5C2C43-E5C6-90D5-568F-861008534D0D}"/>
              </a:ext>
            </a:extLst>
          </p:cNvPr>
          <p:cNvSpPr txBox="1"/>
          <p:nvPr/>
        </p:nvSpPr>
        <p:spPr>
          <a:xfrm>
            <a:off x="4040372" y="2456121"/>
            <a:ext cx="3407471" cy="584775"/>
          </a:xfrm>
          <a:prstGeom prst="rect">
            <a:avLst/>
          </a:prstGeom>
          <a:noFill/>
        </p:spPr>
        <p:txBody>
          <a:bodyPr wrap="none" rtlCol="0">
            <a:spAutoFit/>
          </a:bodyPr>
          <a:lstStyle/>
          <a:p>
            <a:r>
              <a:rPr lang="en-US" sz="3200" b="1" dirty="0"/>
              <a:t>Diagnosis of STEMI</a:t>
            </a:r>
            <a:endParaRPr lang="el-GB" sz="3200" b="1" dirty="0"/>
          </a:p>
        </p:txBody>
      </p:sp>
    </p:spTree>
    <p:extLst>
      <p:ext uri="{BB962C8B-B14F-4D97-AF65-F5344CB8AC3E}">
        <p14:creationId xmlns:p14="http://schemas.microsoft.com/office/powerpoint/2010/main" val="3693568357"/>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Presentation">
  <a:themeElements>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FFFF"/>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l-GB"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l-GB"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FFFF"/>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1775</TotalTime>
  <Words>3250</Words>
  <Application>Microsoft Macintosh PowerPoint</Application>
  <PresentationFormat>Ευρεία οθόνη</PresentationFormat>
  <Paragraphs>319</Paragraphs>
  <Slides>56</Slides>
  <Notes>13</Notes>
  <HiddenSlides>0</HiddenSlides>
  <MMClips>3</MMClips>
  <ScaleCrop>false</ScaleCrop>
  <HeadingPairs>
    <vt:vector size="6" baseType="variant">
      <vt:variant>
        <vt:lpstr>Γραμματοσειρές που χρησιμοποιούνται</vt:lpstr>
      </vt:variant>
      <vt:variant>
        <vt:i4>9</vt:i4>
      </vt:variant>
      <vt:variant>
        <vt:lpstr>Θέμα</vt:lpstr>
      </vt:variant>
      <vt:variant>
        <vt:i4>2</vt:i4>
      </vt:variant>
      <vt:variant>
        <vt:lpstr>Τίτλοι διαφανειών</vt:lpstr>
      </vt:variant>
      <vt:variant>
        <vt:i4>56</vt:i4>
      </vt:variant>
    </vt:vector>
  </HeadingPairs>
  <TitlesOfParts>
    <vt:vector size="67" baseType="lpstr">
      <vt:lpstr>Arial</vt:lpstr>
      <vt:lpstr>Arial Narrow</vt:lpstr>
      <vt:lpstr>Calibri</vt:lpstr>
      <vt:lpstr>Calibri Light</vt:lpstr>
      <vt:lpstr>Franklin Gothic Demi Cond</vt:lpstr>
      <vt:lpstr>Helvetica</vt:lpstr>
      <vt:lpstr>Lub Dub Heavy</vt:lpstr>
      <vt:lpstr>Lub Dub Medium</vt:lpstr>
      <vt:lpstr>Times New Roman</vt:lpstr>
      <vt:lpstr>Θέμα του Office</vt:lpstr>
      <vt:lpstr>Blank Presentation</vt:lpstr>
      <vt:lpstr>Οξέα στεφανιαία σύνδρομα. Έμφραγμα μυοκαρδίου με ανάσπαση του ST διαστήματος</vt:lpstr>
      <vt:lpstr>ΟΞΕΑ ΣΤΕΦΑΝΙΑΙΑ ΣΥΝΔΡΟΜΑ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Index of Suspicion That Chest “Pain” Is Ischemic in Origin on the Basis of Commonly Used Descriptors.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Οξέα στεφανιαία σύνδρομα. Έμφραγμα μυοκαρδίου με ανάσπαση του ST διαστήματος</dc:title>
  <dc:creator>Konstantinos Kalogeras</dc:creator>
  <cp:lastModifiedBy>Konstantinos Kalogeras</cp:lastModifiedBy>
  <cp:revision>15</cp:revision>
  <dcterms:created xsi:type="dcterms:W3CDTF">2022-11-12T14:40:52Z</dcterms:created>
  <dcterms:modified xsi:type="dcterms:W3CDTF">2024-10-29T12:08:37Z</dcterms:modified>
</cp:coreProperties>
</file>